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97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299" r:id="rId11"/>
    <p:sldId id="307" r:id="rId12"/>
    <p:sldId id="308" r:id="rId13"/>
    <p:sldId id="309" r:id="rId14"/>
    <p:sldId id="311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6600"/>
    <a:srgbClr val="FF99CC"/>
    <a:srgbClr val="FF0066"/>
    <a:srgbClr val="FF6699"/>
    <a:srgbClr val="FFCC99"/>
    <a:srgbClr val="99CC00"/>
    <a:srgbClr val="3366FD"/>
    <a:srgbClr val="2D9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937" autoAdjust="0"/>
    <p:restoredTop sz="94548" autoAdjust="0"/>
  </p:normalViewPr>
  <p:slideViewPr>
    <p:cSldViewPr snapToGrid="0">
      <p:cViewPr varScale="1">
        <p:scale>
          <a:sx n="78" d="100"/>
          <a:sy n="78" d="100"/>
        </p:scale>
        <p:origin x="-14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BE98E933-87B6-4DC0-8C67-190128A4F19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22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  <a:prstGeom prst="rect">
            <a:avLst/>
          </a:prstGeom>
        </p:spPr>
        <p:txBody>
          <a:bodyPr/>
          <a:lstStyle>
            <a:lvl1pPr algn="l">
              <a:buClr>
                <a:srgbClr val="FFFFFF"/>
              </a:buCl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 sz="3500" baseline="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5401358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93988" y="1600200"/>
            <a:ext cx="632618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7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9303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711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3728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43213" y="404813"/>
            <a:ext cx="5832475" cy="69215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298575"/>
            <a:ext cx="8207375" cy="48275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6431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865813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865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0946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30522938d8e349e5b211c7a3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 Single Corner Rectangle 5"/>
          <p:cNvSpPr/>
          <p:nvPr/>
        </p:nvSpPr>
        <p:spPr bwMode="auto">
          <a:xfrm>
            <a:off x="187325" y="338138"/>
            <a:ext cx="8680450" cy="6249987"/>
          </a:xfrm>
          <a:prstGeom prst="round1Rect">
            <a:avLst/>
          </a:prstGeom>
          <a:solidFill>
            <a:srgbClr val="996600">
              <a:alpha val="1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8" r:id="rId2"/>
    <p:sldLayoutId id="2147483779" r:id="rId3"/>
    <p:sldLayoutId id="2147483784" r:id="rId4"/>
    <p:sldLayoutId id="2147483780" r:id="rId5"/>
    <p:sldLayoutId id="2147483781" r:id="rId6"/>
    <p:sldLayoutId id="2147483782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华文细黑" pitchFamily="2" charset="-122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华文细黑" pitchFamily="2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华文细黑" pitchFamily="2" charset="-122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华文细黑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  <a:ea typeface="华文细黑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华文细黑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all" dirty="0"/>
              <a:t>DIMENSI KAJIAN FILSAFAT ILMU : </a:t>
            </a:r>
            <a:r>
              <a:rPr lang="en-US" cap="all" dirty="0" smtClean="0"/>
              <a:t>ONTOLOGI</a:t>
            </a:r>
            <a:br>
              <a:rPr lang="en-US" cap="all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alt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en-US" sz="2000" dirty="0" smtClean="0"/>
          </a:p>
          <a:p>
            <a:pPr algn="ctr"/>
            <a:r>
              <a:rPr lang="en-US" altLang="en-US" sz="2000" dirty="0" smtClean="0"/>
              <a:t>OLEH</a:t>
            </a:r>
          </a:p>
          <a:p>
            <a:pPr algn="ctr"/>
            <a:r>
              <a:rPr lang="en-US" altLang="en-US" sz="2000" dirty="0" smtClean="0"/>
              <a:t>FAJARINA</a:t>
            </a:r>
            <a:endParaRPr lang="en-US" altLang="en-US" sz="2000" dirty="0"/>
          </a:p>
          <a:p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Agnostisisme</a:t>
            </a:r>
            <a:r>
              <a:rPr lang="en-US" dirty="0" smtClean="0"/>
              <a:t>.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mengingkari</a:t>
            </a:r>
            <a:r>
              <a:rPr lang="en-US" dirty="0"/>
              <a:t> </a:t>
            </a:r>
            <a:r>
              <a:rPr lang="en-US" dirty="0" err="1"/>
              <a:t>kesanggupan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. </a:t>
            </a:r>
            <a:r>
              <a:rPr lang="id-ID" dirty="0" smtClean="0"/>
              <a:t>Kata agnostisisme berasal dari bahasa Grik Agnostos, yang berarti unknown. A artinya not, gno artinya know. Timbulnya aliran ini dikarenakan belum dapatnya orang mengenal dan mampu menerangkan secara konkret akan adanya kenyataan yang berdiri sendiri dan dapat kita kenal.</a:t>
            </a:r>
            <a:br>
              <a:rPr lang="id-ID" dirty="0" smtClean="0"/>
            </a:br>
            <a:r>
              <a:rPr lang="en-US" dirty="0" err="1" smtClean="0"/>
              <a:t>Tokoh-tokohnya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Soren </a:t>
            </a:r>
            <a:r>
              <a:rPr lang="en-US" dirty="0" err="1"/>
              <a:t>Kierkegaar</a:t>
            </a:r>
            <a:r>
              <a:rPr lang="en-US" dirty="0"/>
              <a:t> (1813-1855 M</a:t>
            </a:r>
            <a:r>
              <a:rPr lang="en-US" dirty="0" smtClean="0"/>
              <a:t>) </a:t>
            </a:r>
            <a:r>
              <a:rPr lang="en-US" dirty="0"/>
              <a:t>yang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julukan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 smtClean="0"/>
              <a:t>Eksistensialisme</a:t>
            </a:r>
            <a:r>
              <a:rPr lang="en-US" dirty="0" smtClean="0"/>
              <a:t>.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, Jean Paul Sartre (1905-1980 M</a:t>
            </a:r>
            <a:r>
              <a:rPr lang="en-US" dirty="0" smtClean="0"/>
              <a:t>). </a:t>
            </a:r>
            <a:endParaRPr lang="en-US" altLang="en-US" sz="3600" dirty="0" smtClean="0"/>
          </a:p>
        </p:txBody>
      </p:sp>
      <p:sp>
        <p:nvSpPr>
          <p:cNvPr id="6147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err="1" smtClean="0"/>
              <a:t>Metodis</a:t>
            </a:r>
            <a:r>
              <a:rPr lang="en-US" dirty="0" smtClean="0"/>
              <a:t>.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, 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 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serampangan</a:t>
            </a:r>
            <a:r>
              <a:rPr lang="en-US" dirty="0"/>
              <a:t>.</a:t>
            </a:r>
          </a:p>
          <a:p>
            <a:r>
              <a:rPr lang="en-US" dirty="0" err="1" smtClean="0"/>
              <a:t>Sistematis</a:t>
            </a:r>
            <a:r>
              <a:rPr lang="en-US" dirty="0" smtClean="0"/>
              <a:t>.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 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menjabarkan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terarah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yang </a:t>
            </a:r>
            <a:r>
              <a:rPr lang="en-US" dirty="0" err="1"/>
              <a:t>terpadu</a:t>
            </a:r>
            <a:r>
              <a:rPr lang="en-US" dirty="0"/>
              <a:t>.</a:t>
            </a:r>
          </a:p>
          <a:p>
            <a:r>
              <a:rPr lang="en-US" dirty="0" err="1" smtClean="0"/>
              <a:t>Koheren</a:t>
            </a:r>
            <a:r>
              <a:rPr lang="en-US" dirty="0" smtClean="0"/>
              <a:t>. </a:t>
            </a:r>
            <a:r>
              <a:rPr lang="en-US" dirty="0" err="1" smtClean="0"/>
              <a:t>Unsur-unsurnya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bertautan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uraian</a:t>
            </a:r>
            <a:r>
              <a:rPr lang="en-US" dirty="0"/>
              <a:t> yang </a:t>
            </a:r>
            <a:r>
              <a:rPr lang="en-US" dirty="0" err="1"/>
              <a:t>bertentangan</a:t>
            </a:r>
            <a:r>
              <a:rPr lang="en-US" dirty="0"/>
              <a:t>. 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jabaran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berkesesuaian</a:t>
            </a:r>
            <a:r>
              <a:rPr lang="en-US" dirty="0"/>
              <a:t> (</a:t>
            </a:r>
            <a:r>
              <a:rPr lang="en-US" dirty="0" err="1"/>
              <a:t>konsisten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altLang="en-US" sz="3600" dirty="0" smtClean="0"/>
          </a:p>
        </p:txBody>
      </p:sp>
      <p:sp>
        <p:nvSpPr>
          <p:cNvPr id="6147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dirty="0" smtClean="0"/>
              <a:t>ASPEK-ASPEK ONTOLOGI</a:t>
            </a:r>
          </a:p>
        </p:txBody>
      </p:sp>
    </p:spTree>
    <p:extLst>
      <p:ext uri="{BB962C8B-B14F-4D97-AF65-F5344CB8AC3E}">
        <p14:creationId xmlns:p14="http://schemas.microsoft.com/office/powerpoint/2010/main" xmlns="" val="3078091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err="1" smtClean="0"/>
              <a:t>Rasional</a:t>
            </a:r>
            <a:r>
              <a:rPr lang="en-US" dirty="0" smtClean="0"/>
              <a:t>.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(</a:t>
            </a:r>
            <a:r>
              <a:rPr lang="en-US" dirty="0" err="1"/>
              <a:t>logis</a:t>
            </a:r>
            <a:r>
              <a:rPr lang="en-US" dirty="0"/>
              <a:t>)</a:t>
            </a:r>
          </a:p>
          <a:p>
            <a:r>
              <a:rPr lang="en-US" dirty="0" err="1" smtClean="0"/>
              <a:t>Komprehensif</a:t>
            </a:r>
            <a:r>
              <a:rPr lang="en-US" dirty="0" smtClean="0"/>
              <a:t>.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/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 multidimensional –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(</a:t>
            </a:r>
            <a:r>
              <a:rPr lang="en-US" dirty="0" err="1"/>
              <a:t>holistik</a:t>
            </a:r>
            <a:r>
              <a:rPr lang="en-US" dirty="0"/>
              <a:t>)</a:t>
            </a:r>
          </a:p>
          <a:p>
            <a:r>
              <a:rPr lang="en-US" dirty="0" err="1" smtClean="0"/>
              <a:t>Radikal</a:t>
            </a:r>
            <a:r>
              <a:rPr lang="en-US" dirty="0" smtClean="0"/>
              <a:t>.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persoalannya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esensinya</a:t>
            </a:r>
            <a:endParaRPr lang="en-US" dirty="0"/>
          </a:p>
          <a:p>
            <a:r>
              <a:rPr lang="en-US" dirty="0" smtClean="0"/>
              <a:t>Universal.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/>
              <a:t>kebenarannya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di mana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endParaRPr lang="en-US" altLang="en-US" sz="3600" dirty="0" smtClean="0"/>
          </a:p>
        </p:txBody>
      </p:sp>
      <p:sp>
        <p:nvSpPr>
          <p:cNvPr id="6147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xmlns="" val="2215868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mengkritisi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eksisten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mengeksplorasi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sains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etika</a:t>
            </a:r>
            <a:endParaRPr lang="en-US" dirty="0"/>
          </a:p>
          <a:p>
            <a:pPr marL="0" indent="0">
              <a:buNone/>
            </a:pPr>
            <a:endParaRPr lang="en-US" altLang="en-US" sz="3600" dirty="0" smtClean="0"/>
          </a:p>
        </p:txBody>
      </p:sp>
      <p:sp>
        <p:nvSpPr>
          <p:cNvPr id="6147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dirty="0" smtClean="0"/>
              <a:t>MANFAAT MEMPELAJARI ONTOLOGI</a:t>
            </a:r>
          </a:p>
        </p:txBody>
      </p:sp>
    </p:spTree>
    <p:extLst>
      <p:ext uri="{BB962C8B-B14F-4D97-AF65-F5344CB8AC3E}">
        <p14:creationId xmlns:p14="http://schemas.microsoft.com/office/powerpoint/2010/main" xmlns="" val="3162623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None/>
            </a:pPr>
            <a:endParaRPr lang="en-US" altLang="en-US" sz="3600" dirty="0" smtClean="0"/>
          </a:p>
          <a:p>
            <a:pPr marL="0" indent="0" algn="ctr">
              <a:buNone/>
            </a:pPr>
            <a:endParaRPr lang="en-US" altLang="en-US" sz="3600" dirty="0"/>
          </a:p>
          <a:p>
            <a:pPr marL="0" indent="0" algn="ctr">
              <a:buNone/>
            </a:pPr>
            <a:endParaRPr lang="en-US" altLang="en-US" sz="3600" dirty="0" smtClean="0"/>
          </a:p>
          <a:p>
            <a:pPr marL="0" indent="0" algn="ctr">
              <a:buNone/>
            </a:pPr>
            <a:r>
              <a:rPr lang="en-US" altLang="en-US" sz="3600" dirty="0" smtClean="0"/>
              <a:t>SEKIAN &amp; TERIMA KASIH</a:t>
            </a:r>
          </a:p>
        </p:txBody>
      </p:sp>
      <p:sp>
        <p:nvSpPr>
          <p:cNvPr id="6147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xmlns="" val="224589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Ontologi</a:t>
            </a:r>
            <a:r>
              <a:rPr lang="en-US" dirty="0"/>
              <a:t> 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 </a:t>
            </a:r>
            <a:r>
              <a:rPr lang="en-US" dirty="0" err="1"/>
              <a:t>bahasa</a:t>
            </a:r>
            <a:r>
              <a:rPr lang="en-US" dirty="0"/>
              <a:t>  </a:t>
            </a:r>
            <a:r>
              <a:rPr lang="en-US" dirty="0" err="1"/>
              <a:t>Yunani</a:t>
            </a:r>
            <a:r>
              <a:rPr lang="en-US" dirty="0"/>
              <a:t>  </a:t>
            </a:r>
            <a:r>
              <a:rPr lang="en-US" dirty="0" err="1"/>
              <a:t>yaitu</a:t>
            </a:r>
            <a:r>
              <a:rPr lang="en-US" dirty="0"/>
              <a:t> : On/</a:t>
            </a:r>
            <a:r>
              <a:rPr lang="en-US" dirty="0" err="1"/>
              <a:t>Ontos</a:t>
            </a:r>
            <a:r>
              <a:rPr lang="en-US" dirty="0"/>
              <a:t> =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Logos = </a:t>
            </a:r>
            <a:r>
              <a:rPr lang="en-US" dirty="0" err="1"/>
              <a:t>ilmu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ontologi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enurut</a:t>
            </a:r>
            <a:r>
              <a:rPr lang="en-US" dirty="0" smtClean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Ontologi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yang </a:t>
            </a:r>
            <a:r>
              <a:rPr lang="en-US" dirty="0" err="1"/>
              <a:t>merupakan</a:t>
            </a:r>
            <a:r>
              <a:rPr lang="en-US" dirty="0"/>
              <a:t> ultimate reality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/</a:t>
            </a:r>
            <a:r>
              <a:rPr lang="en-US" dirty="0" err="1"/>
              <a:t>konkret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rohani</a:t>
            </a:r>
            <a:r>
              <a:rPr lang="en-US" dirty="0"/>
              <a:t>/</a:t>
            </a:r>
            <a:r>
              <a:rPr lang="en-US" dirty="0" err="1"/>
              <a:t>abstrak</a:t>
            </a:r>
            <a:r>
              <a:rPr lang="en-US" dirty="0"/>
              <a:t>.</a:t>
            </a:r>
          </a:p>
          <a:p>
            <a:endParaRPr lang="en-US" altLang="en-US" sz="3600" dirty="0" smtClean="0"/>
          </a:p>
          <a:p>
            <a:endParaRPr lang="en-US" altLang="en-US" sz="3600" dirty="0" smtClean="0"/>
          </a:p>
        </p:txBody>
      </p:sp>
      <p:sp>
        <p:nvSpPr>
          <p:cNvPr id="5123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dirty="0" smtClean="0"/>
              <a:t>PENGERTIAN ONTOLOGI SECARA UMUM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dirty="0" smtClean="0"/>
          </a:p>
          <a:p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/>
              <a:t>Suriasumantri</a:t>
            </a:r>
            <a:r>
              <a:rPr lang="en-US" b="1" dirty="0"/>
              <a:t> (</a:t>
            </a:r>
            <a:r>
              <a:rPr lang="en-US" b="1" dirty="0" smtClean="0"/>
              <a:t>1985)</a:t>
            </a:r>
            <a:r>
              <a:rPr lang="en-US" dirty="0" smtClean="0"/>
              <a:t>, </a:t>
            </a:r>
            <a:r>
              <a:rPr lang="en-US" dirty="0" err="1" smtClean="0"/>
              <a:t>Ontologi</a:t>
            </a:r>
            <a:r>
              <a:rPr lang="en-US" dirty="0" smtClean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ketahui</a:t>
            </a:r>
            <a:r>
              <a:rPr lang="en-US" dirty="0"/>
              <a:t>,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kata lain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“</a:t>
            </a:r>
            <a:r>
              <a:rPr lang="en-US" dirty="0" err="1"/>
              <a:t>ada</a:t>
            </a:r>
            <a:r>
              <a:rPr lang="en-US" dirty="0"/>
              <a:t>”. </a:t>
            </a:r>
            <a:endParaRPr lang="en-US" dirty="0" smtClean="0"/>
          </a:p>
          <a:p>
            <a:r>
              <a:rPr lang="en-US" b="1" dirty="0" err="1"/>
              <a:t>Menurut</a:t>
            </a:r>
            <a:r>
              <a:rPr lang="en-US" b="1" dirty="0"/>
              <a:t> </a:t>
            </a:r>
            <a:r>
              <a:rPr lang="en-US" b="1" dirty="0" err="1"/>
              <a:t>Soetriono</a:t>
            </a:r>
            <a:r>
              <a:rPr lang="en-US" b="1" dirty="0"/>
              <a:t> &amp; </a:t>
            </a:r>
            <a:r>
              <a:rPr lang="en-US" b="1" dirty="0" err="1"/>
              <a:t>Hanafie</a:t>
            </a:r>
            <a:r>
              <a:rPr lang="en-US" b="1" dirty="0"/>
              <a:t> (</a:t>
            </a:r>
            <a:r>
              <a:rPr lang="en-US" b="1" dirty="0" smtClean="0"/>
              <a:t>2007)</a:t>
            </a:r>
            <a:r>
              <a:rPr lang="en-US" dirty="0" smtClean="0"/>
              <a:t>, </a:t>
            </a:r>
            <a:r>
              <a:rPr lang="en-US" dirty="0" err="1" smtClean="0"/>
              <a:t>Ontologi</a:t>
            </a:r>
            <a:r>
              <a:rPr lang="en-US" dirty="0" smtClean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azas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penelaahan</a:t>
            </a:r>
            <a:r>
              <a:rPr lang="en-US" dirty="0"/>
              <a:t> (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ontologis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formal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penafsiran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realita</a:t>
            </a:r>
            <a:r>
              <a:rPr lang="en-US" dirty="0"/>
              <a:t> (</a:t>
            </a:r>
            <a:r>
              <a:rPr lang="en-US" dirty="0" err="1"/>
              <a:t>metafisika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ontologi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formal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.</a:t>
            </a:r>
          </a:p>
          <a:p>
            <a:endParaRPr lang="en-US" altLang="en-US" sz="3600" dirty="0" smtClean="0"/>
          </a:p>
        </p:txBody>
      </p:sp>
      <p:sp>
        <p:nvSpPr>
          <p:cNvPr id="5123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dirty="0"/>
              <a:t>PENGERTIAN ONTOLOGI </a:t>
            </a:r>
            <a:r>
              <a:rPr lang="en-US" altLang="en-US" sz="3200" dirty="0" smtClean="0"/>
              <a:t>MENURUT FILOSOF/FILSUF</a:t>
            </a:r>
          </a:p>
        </p:txBody>
      </p:sp>
    </p:spTree>
    <p:extLst>
      <p:ext uri="{BB962C8B-B14F-4D97-AF65-F5344CB8AC3E}">
        <p14:creationId xmlns:p14="http://schemas.microsoft.com/office/powerpoint/2010/main" xmlns="" val="2737180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600" dirty="0" smtClean="0"/>
          </a:p>
          <a:p>
            <a:r>
              <a:rPr lang="en-US" b="1" dirty="0" err="1"/>
              <a:t>Menurut</a:t>
            </a:r>
            <a:r>
              <a:rPr lang="en-US" b="1" dirty="0"/>
              <a:t> </a:t>
            </a:r>
            <a:r>
              <a:rPr lang="en-US" b="1" dirty="0" err="1"/>
              <a:t>Pandangan</a:t>
            </a:r>
            <a:r>
              <a:rPr lang="en-US" b="1" dirty="0"/>
              <a:t> The Liang </a:t>
            </a:r>
            <a:r>
              <a:rPr lang="en-US" b="1" dirty="0" err="1" smtClean="0"/>
              <a:t>Gie</a:t>
            </a:r>
            <a:r>
              <a:rPr lang="en-US" dirty="0" smtClean="0"/>
              <a:t>, </a:t>
            </a:r>
            <a:r>
              <a:rPr lang="en-US" dirty="0" err="1" smtClean="0"/>
              <a:t>Ontologi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mengungkap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 smtClean="0"/>
              <a:t>eksistensi</a:t>
            </a:r>
            <a:r>
              <a:rPr lang="en-US" dirty="0" smtClean="0"/>
              <a:t>. </a:t>
            </a:r>
          </a:p>
          <a:p>
            <a:r>
              <a:rPr lang="en-US" b="1" dirty="0" err="1"/>
              <a:t>Menurut</a:t>
            </a:r>
            <a:r>
              <a:rPr lang="en-US" b="1" dirty="0"/>
              <a:t> </a:t>
            </a:r>
            <a:r>
              <a:rPr lang="en-US" b="1" dirty="0" err="1"/>
              <a:t>Ensiklopedi</a:t>
            </a:r>
            <a:r>
              <a:rPr lang="en-US" b="1" dirty="0"/>
              <a:t> Britannica Yang </a:t>
            </a:r>
            <a:r>
              <a:rPr lang="en-US" b="1" dirty="0" err="1"/>
              <a:t>juga</a:t>
            </a:r>
            <a:r>
              <a:rPr lang="en-US" b="1" dirty="0"/>
              <a:t> </a:t>
            </a:r>
            <a:r>
              <a:rPr lang="en-US" b="1" dirty="0" err="1"/>
              <a:t>diangkat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Konsepsi</a:t>
            </a:r>
            <a:r>
              <a:rPr lang="en-US" b="1" dirty="0"/>
              <a:t> </a:t>
            </a:r>
            <a:r>
              <a:rPr lang="en-US" b="1" dirty="0" smtClean="0"/>
              <a:t>Aristoteles</a:t>
            </a:r>
            <a:r>
              <a:rPr lang="en-US" dirty="0" smtClean="0"/>
              <a:t>, </a:t>
            </a:r>
            <a:r>
              <a:rPr lang="en-US" dirty="0" err="1" smtClean="0"/>
              <a:t>Ontologi</a:t>
            </a:r>
            <a:r>
              <a:rPr lang="en-US" dirty="0" smtClean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being /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. </a:t>
            </a:r>
            <a:r>
              <a:rPr lang="en-US" dirty="0" err="1"/>
              <a:t>Ontologi</a:t>
            </a:r>
            <a:r>
              <a:rPr lang="en-US" dirty="0"/>
              <a:t> </a:t>
            </a:r>
            <a:r>
              <a:rPr lang="en-US" dirty="0" err="1"/>
              <a:t>sinonim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metafisika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,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filosofis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yang </a:t>
            </a:r>
            <a:r>
              <a:rPr lang="en-US" dirty="0" err="1"/>
              <a:t>asli</a:t>
            </a:r>
            <a:r>
              <a:rPr lang="en-US" dirty="0"/>
              <a:t> (real nature)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/>
              <a:t>Al-</a:t>
            </a:r>
            <a:r>
              <a:rPr lang="en-US" b="1" dirty="0" err="1"/>
              <a:t>Farabi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Ibnu</a:t>
            </a:r>
            <a:r>
              <a:rPr lang="en-US" b="1" dirty="0"/>
              <a:t> </a:t>
            </a:r>
            <a:r>
              <a:rPr lang="en-US" b="1" dirty="0" err="1" smtClean="0"/>
              <a:t>Sina</a:t>
            </a:r>
            <a:r>
              <a:rPr lang="en-US" dirty="0" smtClean="0"/>
              <a:t>, </a:t>
            </a:r>
            <a:r>
              <a:rPr lang="en-US" dirty="0" err="1" smtClean="0"/>
              <a:t>Ontologi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yang lain,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endParaRPr lang="en-US" altLang="en-US" sz="3600" dirty="0" smtClean="0"/>
          </a:p>
        </p:txBody>
      </p:sp>
      <p:sp>
        <p:nvSpPr>
          <p:cNvPr id="5123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989875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600" dirty="0" smtClean="0"/>
          </a:p>
          <a:p>
            <a:r>
              <a:rPr lang="en-US" sz="3600" dirty="0" err="1"/>
              <a:t>O</a:t>
            </a:r>
            <a:r>
              <a:rPr lang="en-US" sz="3600" dirty="0" err="1" smtClean="0"/>
              <a:t>ntologi</a:t>
            </a:r>
            <a:r>
              <a:rPr lang="en-US" sz="3600" dirty="0" smtClean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bagian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filsafat</a:t>
            </a:r>
            <a:r>
              <a:rPr lang="en-US" sz="3600" dirty="0"/>
              <a:t> yang </a:t>
            </a:r>
            <a:r>
              <a:rPr lang="en-US" sz="3600" dirty="0" err="1"/>
              <a:t>mencoba</a:t>
            </a:r>
            <a:r>
              <a:rPr lang="en-US" sz="3600" dirty="0"/>
              <a:t> </a:t>
            </a:r>
            <a:r>
              <a:rPr lang="en-US" sz="3600" dirty="0" err="1"/>
              <a:t>mencari</a:t>
            </a:r>
            <a:r>
              <a:rPr lang="en-US" sz="3600" dirty="0"/>
              <a:t> </a:t>
            </a:r>
            <a:r>
              <a:rPr lang="en-US" sz="3600" dirty="0" err="1"/>
              <a:t>hakikat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sesuatu</a:t>
            </a:r>
            <a:r>
              <a:rPr lang="en-US" sz="3600" dirty="0"/>
              <a:t>. </a:t>
            </a:r>
            <a:r>
              <a:rPr lang="en-US" sz="3600" dirty="0" err="1"/>
              <a:t>Pengertian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melebar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dikaji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tersendiri</a:t>
            </a:r>
            <a:r>
              <a:rPr lang="en-US" sz="3600" dirty="0"/>
              <a:t> </a:t>
            </a:r>
            <a:r>
              <a:rPr lang="en-US" sz="3600" dirty="0" err="1"/>
              <a:t>menurut</a:t>
            </a:r>
            <a:r>
              <a:rPr lang="en-US" sz="3600" dirty="0"/>
              <a:t> </a:t>
            </a:r>
            <a:r>
              <a:rPr lang="en-US" sz="3600" dirty="0" err="1"/>
              <a:t>lingkup</a:t>
            </a:r>
            <a:r>
              <a:rPr lang="en-US" sz="3600" dirty="0"/>
              <a:t> </a:t>
            </a:r>
            <a:r>
              <a:rPr lang="en-US" sz="3600" dirty="0" err="1"/>
              <a:t>cabang-cabang</a:t>
            </a:r>
            <a:r>
              <a:rPr lang="en-US" sz="3600" dirty="0"/>
              <a:t> </a:t>
            </a:r>
            <a:r>
              <a:rPr lang="en-US" sz="3600" dirty="0" err="1"/>
              <a:t>keilmuan</a:t>
            </a:r>
            <a:r>
              <a:rPr lang="en-US" sz="3600" dirty="0"/>
              <a:t> </a:t>
            </a:r>
            <a:r>
              <a:rPr lang="en-US" sz="3600" dirty="0" err="1"/>
              <a:t>tersendiri</a:t>
            </a:r>
            <a:r>
              <a:rPr lang="en-US" sz="3600" dirty="0"/>
              <a:t>. </a:t>
            </a:r>
            <a:endParaRPr lang="en-US" altLang="en-US" sz="3600" dirty="0" smtClean="0"/>
          </a:p>
        </p:txBody>
      </p:sp>
      <p:sp>
        <p:nvSpPr>
          <p:cNvPr id="5123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xmlns="" val="324419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karekteristik</a:t>
            </a:r>
            <a:r>
              <a:rPr lang="en-US" dirty="0"/>
              <a:t> ontology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disederhanakan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 err="1" smtClean="0"/>
              <a:t>Ontologi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study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“</a:t>
            </a:r>
            <a:r>
              <a:rPr lang="en-US" dirty="0" err="1"/>
              <a:t>ada</a:t>
            </a:r>
            <a:r>
              <a:rPr lang="en-US" dirty="0"/>
              <a:t>” </a:t>
            </a:r>
            <a:r>
              <a:rPr lang="en-US" dirty="0" err="1"/>
              <a:t>dan</a:t>
            </a:r>
            <a:r>
              <a:rPr lang="en-US" dirty="0"/>
              <a:t> “</a:t>
            </a:r>
            <a:r>
              <a:rPr lang="en-US" dirty="0" err="1"/>
              <a:t>berada</a:t>
            </a:r>
            <a:r>
              <a:rPr lang="en-US" dirty="0"/>
              <a:t>”, </a:t>
            </a:r>
            <a:r>
              <a:rPr lang="en-US" dirty="0" err="1"/>
              <a:t>tentang</a:t>
            </a:r>
            <a:r>
              <a:rPr lang="en-US" dirty="0"/>
              <a:t> cirri-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esensial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sendirinya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bentuknya</a:t>
            </a:r>
            <a:r>
              <a:rPr lang="en-US" dirty="0"/>
              <a:t> yang paling </a:t>
            </a:r>
            <a:r>
              <a:rPr lang="en-US" dirty="0" err="1"/>
              <a:t>abstrak</a:t>
            </a:r>
            <a:r>
              <a:rPr lang="en-US" dirty="0"/>
              <a:t>.</a:t>
            </a:r>
          </a:p>
          <a:p>
            <a:r>
              <a:rPr lang="en-US" dirty="0" err="1" smtClean="0"/>
              <a:t>Ontologi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seluas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katagori-katagori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, </a:t>
            </a:r>
            <a:r>
              <a:rPr lang="en-US" dirty="0" err="1"/>
              <a:t>aktualitas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potensialitas</a:t>
            </a:r>
            <a:r>
              <a:rPr lang="en-US" dirty="0"/>
              <a:t>,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penampakan</a:t>
            </a:r>
            <a:r>
              <a:rPr lang="en-US" dirty="0"/>
              <a:t>, </a:t>
            </a:r>
            <a:r>
              <a:rPr lang="en-US" dirty="0" err="1"/>
              <a:t>esensi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, </a:t>
            </a:r>
            <a:r>
              <a:rPr lang="en-US" dirty="0" err="1"/>
              <a:t>kesempurnaan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endParaRPr lang="en-US" dirty="0"/>
          </a:p>
          <a:p>
            <a:r>
              <a:rPr lang="en-US" dirty="0" err="1" smtClean="0"/>
              <a:t>Ontologi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yang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melukiskan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, yang absolute,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abadi</a:t>
            </a:r>
            <a:r>
              <a:rPr lang="en-US" dirty="0"/>
              <a:t>, </a:t>
            </a:r>
            <a:r>
              <a:rPr lang="en-US" dirty="0" err="1"/>
              <a:t>sempurna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kepada-nya</a:t>
            </a:r>
            <a:r>
              <a:rPr lang="en-US" dirty="0"/>
              <a:t>.</a:t>
            </a:r>
          </a:p>
          <a:p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/>
              <a:t>filsafat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status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semu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altLang="en-US" sz="3600" dirty="0" smtClean="0"/>
          </a:p>
        </p:txBody>
      </p:sp>
      <p:sp>
        <p:nvSpPr>
          <p:cNvPr id="5123" name="Title 5"/>
          <p:cNvSpPr>
            <a:spLocks noGrp="1"/>
          </p:cNvSpPr>
          <p:nvPr>
            <p:ph type="title"/>
          </p:nvPr>
        </p:nvSpPr>
        <p:spPr bwMode="auto">
          <a:xfrm>
            <a:off x="468313" y="460231"/>
            <a:ext cx="8207375" cy="692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dirty="0" smtClean="0"/>
              <a:t>KARAKTERISTIK ONTOLOGI</a:t>
            </a:r>
          </a:p>
        </p:txBody>
      </p:sp>
    </p:spTree>
    <p:extLst>
      <p:ext uri="{BB962C8B-B14F-4D97-AF65-F5344CB8AC3E}">
        <p14:creationId xmlns:p14="http://schemas.microsoft.com/office/powerpoint/2010/main" xmlns="" val="257338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 smtClean="0"/>
              <a:t>Monoisme</a:t>
            </a:r>
            <a:r>
              <a:rPr lang="en-US" dirty="0" smtClean="0"/>
              <a:t>, </a:t>
            </a:r>
            <a:r>
              <a:rPr lang="en-US" dirty="0" err="1"/>
              <a:t>a</a:t>
            </a:r>
            <a:r>
              <a:rPr lang="en-US" dirty="0" err="1" smtClean="0"/>
              <a:t>liran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.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asal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ruhani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 smtClean="0"/>
              <a:t>Tokohnya</a:t>
            </a:r>
            <a:r>
              <a:rPr lang="en-US" dirty="0" smtClean="0"/>
              <a:t> Plato.</a:t>
            </a:r>
          </a:p>
          <a:p>
            <a:pPr marL="400050" lvl="1" indent="0">
              <a:buNone/>
            </a:pP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/>
              <a:t>monisme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Thomas Davidson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i="1" dirty="0"/>
              <a:t>Block Universe</a:t>
            </a:r>
            <a:r>
              <a:rPr lang="en-US" dirty="0"/>
              <a:t>.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err="1" smtClean="0"/>
              <a:t>Materialisme</a:t>
            </a:r>
            <a:r>
              <a:rPr lang="en-US" dirty="0" smtClean="0"/>
              <a:t>.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ruhani</a:t>
            </a:r>
            <a:r>
              <a:rPr lang="en-US" dirty="0"/>
              <a:t>.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i="1" dirty="0" err="1"/>
              <a:t>naturalisme</a:t>
            </a:r>
            <a:r>
              <a:rPr lang="en-US" dirty="0"/>
              <a:t>. </a:t>
            </a:r>
            <a:r>
              <a:rPr lang="en-US" dirty="0" err="1"/>
              <a:t>Menurutnya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satu-satunya</a:t>
            </a:r>
            <a:r>
              <a:rPr lang="en-US" dirty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.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 </a:t>
            </a:r>
            <a:r>
              <a:rPr lang="en-US" dirty="0" err="1"/>
              <a:t>dipelopori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bapak</a:t>
            </a:r>
            <a:r>
              <a:rPr lang="en-US" dirty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(624-546 SM), </a:t>
            </a:r>
            <a:r>
              <a:rPr lang="en-US" dirty="0"/>
              <a:t>Anaximander (585-528 SM</a:t>
            </a:r>
            <a:r>
              <a:rPr lang="en-US" dirty="0" smtClean="0"/>
              <a:t>), </a:t>
            </a:r>
            <a:r>
              <a:rPr lang="en-US" dirty="0" err="1"/>
              <a:t>Demokritos</a:t>
            </a:r>
            <a:r>
              <a:rPr lang="en-US" dirty="0"/>
              <a:t> (460-370 SM</a:t>
            </a:r>
            <a:r>
              <a:rPr lang="en-US" dirty="0" smtClean="0"/>
              <a:t>).</a:t>
            </a:r>
          </a:p>
        </p:txBody>
      </p:sp>
      <p:sp>
        <p:nvSpPr>
          <p:cNvPr id="5123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dirty="0" smtClean="0"/>
              <a:t>ALIRAN-ALIRAN ONTOLOGI</a:t>
            </a:r>
          </a:p>
        </p:txBody>
      </p:sp>
    </p:spTree>
    <p:extLst>
      <p:ext uri="{BB962C8B-B14F-4D97-AF65-F5344CB8AC3E}">
        <p14:creationId xmlns:p14="http://schemas.microsoft.com/office/powerpoint/2010/main" xmlns="" val="4022886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85800" lvl="2">
              <a:buFont typeface="Wingdings" panose="05000000000000000000" pitchFamily="2" charset="2"/>
              <a:buChar char="Ø"/>
            </a:pPr>
            <a:r>
              <a:rPr lang="en-US" sz="1800" dirty="0" err="1" smtClean="0"/>
              <a:t>Idealisme</a:t>
            </a:r>
            <a:r>
              <a:rPr lang="en-US" sz="1800" dirty="0"/>
              <a:t>. </a:t>
            </a:r>
            <a:r>
              <a:rPr lang="en-US" sz="1800" dirty="0" err="1"/>
              <a:t>Idealisme</a:t>
            </a:r>
            <a:r>
              <a:rPr lang="en-US" sz="1800" dirty="0"/>
              <a:t> </a:t>
            </a:r>
            <a:r>
              <a:rPr lang="en-US" sz="1800" dirty="0" err="1"/>
              <a:t>diambil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kata “</a:t>
            </a:r>
            <a:r>
              <a:rPr lang="en-US" sz="1800" i="1" dirty="0"/>
              <a:t>idea</a:t>
            </a:r>
            <a:r>
              <a:rPr lang="en-US" sz="1800" dirty="0"/>
              <a:t>”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yang </a:t>
            </a:r>
            <a:r>
              <a:rPr lang="en-US" sz="1800" dirty="0" err="1"/>
              <a:t>hadir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jiwa</a:t>
            </a:r>
            <a:r>
              <a:rPr lang="en-US" sz="1800" dirty="0"/>
              <a:t>. </a:t>
            </a:r>
            <a:r>
              <a:rPr lang="en-US" sz="1800" dirty="0" err="1"/>
              <a:t>Aliran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menganggap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dibalik</a:t>
            </a:r>
            <a:r>
              <a:rPr lang="en-US" sz="1800" dirty="0"/>
              <a:t> </a:t>
            </a:r>
            <a:r>
              <a:rPr lang="en-US" sz="1800" dirty="0" err="1"/>
              <a:t>realitas</a:t>
            </a:r>
            <a:r>
              <a:rPr lang="en-US" sz="1800" dirty="0"/>
              <a:t> </a:t>
            </a:r>
            <a:r>
              <a:rPr lang="en-US" sz="1800" dirty="0" err="1"/>
              <a:t>fisik</a:t>
            </a:r>
            <a:r>
              <a:rPr lang="en-US" sz="1800" dirty="0"/>
              <a:t> </a:t>
            </a:r>
            <a:r>
              <a:rPr lang="en-US" sz="1800" dirty="0" err="1"/>
              <a:t>pasti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tampak</a:t>
            </a:r>
            <a:r>
              <a:rPr lang="en-US" sz="1800" dirty="0"/>
              <a:t>.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aliran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, </a:t>
            </a:r>
            <a:r>
              <a:rPr lang="en-US" sz="1800" dirty="0" err="1"/>
              <a:t>sejatinya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</a:t>
            </a:r>
            <a:r>
              <a:rPr lang="en-US" sz="1800" dirty="0" err="1"/>
              <a:t>justru</a:t>
            </a:r>
            <a:r>
              <a:rPr lang="en-US" sz="1800" dirty="0"/>
              <a:t> </a:t>
            </a:r>
            <a:r>
              <a:rPr lang="en-US" sz="1800" dirty="0" err="1"/>
              <a:t>terletak</a:t>
            </a:r>
            <a:r>
              <a:rPr lang="en-US" sz="1800" dirty="0"/>
              <a:t> </a:t>
            </a:r>
            <a:r>
              <a:rPr lang="en-US" sz="1800" dirty="0" err="1"/>
              <a:t>dibalik</a:t>
            </a:r>
            <a:r>
              <a:rPr lang="en-US" sz="1800" dirty="0"/>
              <a:t> yang </a:t>
            </a:r>
            <a:r>
              <a:rPr lang="en-US" sz="1800" dirty="0" err="1"/>
              <a:t>fisik</a:t>
            </a:r>
            <a:r>
              <a:rPr lang="en-US" sz="1800" dirty="0"/>
              <a:t>. </a:t>
            </a: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dirty="0" err="1"/>
              <a:t>berada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ide-ide, yang </a:t>
            </a:r>
            <a:r>
              <a:rPr lang="en-US" sz="1800" dirty="0" err="1"/>
              <a:t>fisik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aliran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dianggap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bayang-bayang</a:t>
            </a:r>
            <a:r>
              <a:rPr lang="en-US" sz="1800" dirty="0"/>
              <a:t>, </a:t>
            </a:r>
            <a:r>
              <a:rPr lang="en-US" sz="1800" dirty="0" err="1"/>
              <a:t>sifatnya</a:t>
            </a:r>
            <a:r>
              <a:rPr lang="en-US" sz="1800" dirty="0"/>
              <a:t> </a:t>
            </a:r>
            <a:r>
              <a:rPr lang="en-US" sz="1800" dirty="0" err="1"/>
              <a:t>sementara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selalu</a:t>
            </a:r>
            <a:r>
              <a:rPr lang="en-US" sz="1800" dirty="0"/>
              <a:t> </a:t>
            </a:r>
            <a:r>
              <a:rPr lang="en-US" sz="1800" dirty="0" err="1"/>
              <a:t>menipu</a:t>
            </a:r>
            <a:r>
              <a:rPr lang="en-US" sz="1800" dirty="0"/>
              <a:t>. </a:t>
            </a:r>
            <a:r>
              <a:rPr lang="en-US" sz="1800" dirty="0" err="1"/>
              <a:t>Eksistensi</a:t>
            </a:r>
            <a:r>
              <a:rPr lang="en-US" sz="1800" dirty="0"/>
              <a:t> </a:t>
            </a:r>
            <a:r>
              <a:rPr lang="en-US" sz="1800" dirty="0" err="1"/>
              <a:t>benda</a:t>
            </a:r>
            <a:r>
              <a:rPr lang="en-US" sz="1800" dirty="0"/>
              <a:t> </a:t>
            </a:r>
            <a:r>
              <a:rPr lang="en-US" sz="1800" dirty="0" err="1"/>
              <a:t>fisik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rusak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pernah</a:t>
            </a:r>
            <a:r>
              <a:rPr lang="en-US" sz="1800" dirty="0"/>
              <a:t> </a:t>
            </a:r>
            <a:r>
              <a:rPr lang="en-US" sz="1800" dirty="0" err="1"/>
              <a:t>membawa</a:t>
            </a:r>
            <a:r>
              <a:rPr lang="en-US" sz="1800" dirty="0"/>
              <a:t> orang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kebenaran</a:t>
            </a:r>
            <a:r>
              <a:rPr lang="en-US" sz="1800" dirty="0"/>
              <a:t> </a:t>
            </a:r>
            <a:r>
              <a:rPr lang="en-US" sz="1800" dirty="0" err="1"/>
              <a:t>sejati</a:t>
            </a:r>
            <a:r>
              <a:rPr lang="id-ID" sz="1800" dirty="0"/>
              <a:t>.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perkembangannya</a:t>
            </a:r>
            <a:r>
              <a:rPr lang="en-US" sz="1800" dirty="0"/>
              <a:t>, </a:t>
            </a:r>
            <a:r>
              <a:rPr lang="en-US" sz="1800" dirty="0" err="1"/>
              <a:t>aliran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ditemui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ajaran</a:t>
            </a:r>
            <a:r>
              <a:rPr lang="en-US" sz="1800" dirty="0"/>
              <a:t> Plato (428-348 SM</a:t>
            </a:r>
            <a:r>
              <a:rPr lang="en-US" sz="1800" dirty="0" smtClean="0"/>
              <a:t>). </a:t>
            </a:r>
            <a:endParaRPr lang="en-US" sz="1800" dirty="0"/>
          </a:p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Dualisme</a:t>
            </a:r>
            <a:r>
              <a:rPr lang="en-US" dirty="0" smtClean="0"/>
              <a:t>.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sumbernya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rohani</a:t>
            </a:r>
            <a:r>
              <a:rPr lang="en-US" dirty="0"/>
              <a:t>,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roh</a:t>
            </a:r>
            <a:r>
              <a:rPr lang="en-US" dirty="0"/>
              <a:t>, </a:t>
            </a:r>
            <a:r>
              <a:rPr lang="en-US" dirty="0" err="1"/>
              <a:t>jasad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spirit.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sama-sama</a:t>
            </a:r>
            <a:r>
              <a:rPr lang="en-US" dirty="0"/>
              <a:t> </a:t>
            </a:r>
            <a:r>
              <a:rPr lang="en-US" dirty="0" err="1"/>
              <a:t>azali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abadi</a:t>
            </a:r>
            <a:r>
              <a:rPr lang="en-US" dirty="0"/>
              <a:t>.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Descartes (1596-1650 </a:t>
            </a:r>
            <a:r>
              <a:rPr lang="en-US"/>
              <a:t>M</a:t>
            </a:r>
            <a:r>
              <a:rPr lang="en-US" smtClean="0"/>
              <a:t>). </a:t>
            </a:r>
            <a:endParaRPr lang="en-US" dirty="0"/>
          </a:p>
          <a:p>
            <a:pPr marL="0" indent="0">
              <a:buNone/>
            </a:pPr>
            <a:endParaRPr lang="en-US" altLang="en-US" sz="3600" dirty="0" smtClean="0"/>
          </a:p>
        </p:txBody>
      </p:sp>
      <p:sp>
        <p:nvSpPr>
          <p:cNvPr id="5123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xmlns="" val="2114080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Pluralisme</a:t>
            </a:r>
            <a:r>
              <a:rPr lang="en-US" dirty="0"/>
              <a:t>.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berpandangan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segenap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. </a:t>
            </a:r>
            <a:r>
              <a:rPr lang="en-US" dirty="0" err="1"/>
              <a:t>Pluralisme</a:t>
            </a:r>
            <a:r>
              <a:rPr lang="en-US" dirty="0"/>
              <a:t> </a:t>
            </a:r>
            <a:r>
              <a:rPr lang="en-US" dirty="0" err="1"/>
              <a:t>bertolak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mengakui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segenap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. </a:t>
            </a:r>
            <a:r>
              <a:rPr lang="en-US" dirty="0" err="1"/>
              <a:t>Pluralisme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i="1" dirty="0" err="1"/>
              <a:t>Dictionary</a:t>
            </a:r>
            <a:r>
              <a:rPr lang="en-US" i="1" dirty="0"/>
              <a:t> of Philosophy and Religion 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.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masa </a:t>
            </a:r>
            <a:r>
              <a:rPr lang="en-US" dirty="0" err="1"/>
              <a:t>Yunani</a:t>
            </a:r>
            <a:r>
              <a:rPr lang="en-US" dirty="0"/>
              <a:t> </a:t>
            </a:r>
            <a:r>
              <a:rPr lang="en-US" dirty="0" err="1"/>
              <a:t>Kuno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Anaxagoras </a:t>
            </a:r>
            <a:r>
              <a:rPr lang="en-US" dirty="0" err="1"/>
              <a:t>dan</a:t>
            </a:r>
            <a:r>
              <a:rPr lang="en-US" dirty="0"/>
              <a:t> Empedocles. </a:t>
            </a:r>
            <a:r>
              <a:rPr lang="en-US" dirty="0" err="1"/>
              <a:t>Tokoh</a:t>
            </a:r>
            <a:r>
              <a:rPr lang="en-US" dirty="0"/>
              <a:t> modern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William James (1842-1910 M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Nihilisme</a:t>
            </a:r>
            <a:r>
              <a:rPr lang="en-US" dirty="0" smtClean="0"/>
              <a:t>. </a:t>
            </a:r>
            <a:r>
              <a:rPr lang="en-US" dirty="0" err="1" smtClean="0"/>
              <a:t>Nihilisme</a:t>
            </a:r>
            <a:r>
              <a:rPr lang="en-US" dirty="0" smtClean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Latin yang </a:t>
            </a:r>
            <a:r>
              <a:rPr lang="en-US" dirty="0" err="1"/>
              <a:t>berarti</a:t>
            </a:r>
            <a:r>
              <a:rPr lang="en-US" dirty="0"/>
              <a:t> </a:t>
            </a:r>
            <a:r>
              <a:rPr lang="en-US" i="1" dirty="0"/>
              <a:t>nothing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doktrin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mengakui</a:t>
            </a:r>
            <a:r>
              <a:rPr lang="en-US" dirty="0"/>
              <a:t> </a:t>
            </a:r>
            <a:r>
              <a:rPr lang="en-US" dirty="0" err="1"/>
              <a:t>validitas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positif</a:t>
            </a:r>
            <a:r>
              <a:rPr lang="en-US" dirty="0"/>
              <a:t>.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nihilisme</a:t>
            </a:r>
            <a:r>
              <a:rPr lang="en-US" dirty="0"/>
              <a:t> </a:t>
            </a:r>
            <a:r>
              <a:rPr lang="en-US" dirty="0" err="1"/>
              <a:t>diperkenalkan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Ivan </a:t>
            </a:r>
            <a:r>
              <a:rPr lang="en-US" dirty="0" err="1"/>
              <a:t>Turgeniev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1862 di </a:t>
            </a:r>
            <a:r>
              <a:rPr lang="en-US" dirty="0" err="1"/>
              <a:t>Rusia</a:t>
            </a:r>
            <a:r>
              <a:rPr lang="en-US" dirty="0"/>
              <a:t>. </a:t>
            </a:r>
            <a:r>
              <a:rPr lang="en-US" dirty="0" err="1"/>
              <a:t>Doktrin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nihilisme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semenjak</a:t>
            </a:r>
            <a:r>
              <a:rPr lang="en-US" dirty="0"/>
              <a:t> zaman </a:t>
            </a:r>
            <a:r>
              <a:rPr lang="en-US" dirty="0" err="1"/>
              <a:t>Yunani</a:t>
            </a:r>
            <a:r>
              <a:rPr lang="en-US" dirty="0"/>
              <a:t> </a:t>
            </a:r>
            <a:r>
              <a:rPr lang="en-US" dirty="0" err="1"/>
              <a:t>Kuno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Gorgias (485-360 SM</a:t>
            </a:r>
            <a:r>
              <a:rPr lang="en-US" dirty="0" smtClean="0"/>
              <a:t>). </a:t>
            </a:r>
            <a:r>
              <a:rPr lang="en-US" dirty="0" err="1"/>
              <a:t>Tokoh</a:t>
            </a:r>
            <a:r>
              <a:rPr lang="en-US" dirty="0"/>
              <a:t> lain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Friedrich </a:t>
            </a:r>
            <a:r>
              <a:rPr lang="en-US" dirty="0" err="1"/>
              <a:t>Nietzche</a:t>
            </a:r>
            <a:r>
              <a:rPr lang="en-US" dirty="0"/>
              <a:t> (1844-1900 M). </a:t>
            </a:r>
            <a:endParaRPr lang="en-US" altLang="en-US" dirty="0"/>
          </a:p>
          <a:p>
            <a:endParaRPr lang="en-US" altLang="en-US" sz="3600" dirty="0" smtClean="0"/>
          </a:p>
        </p:txBody>
      </p:sp>
      <p:sp>
        <p:nvSpPr>
          <p:cNvPr id="5123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xmlns="" val="3409221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45ACDF"/>
      </a:accent2>
      <a:accent3>
        <a:srgbClr val="FFFFFF"/>
      </a:accent3>
      <a:accent4>
        <a:srgbClr val="000000"/>
      </a:accent4>
      <a:accent5>
        <a:srgbClr val="ADB8CA"/>
      </a:accent5>
      <a:accent6>
        <a:srgbClr val="3E9BCA"/>
      </a:accent6>
      <a:hlink>
        <a:srgbClr val="0099CC"/>
      </a:hlink>
      <a:folHlink>
        <a:srgbClr val="66CCFF"/>
      </a:folHlink>
    </a:clrScheme>
    <a:fontScheme name="NordriDesign_免费商务模板系列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ordriDesign_免费商务模板系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9FF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B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59</TotalTime>
  <Words>722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</vt:lpstr>
      <vt:lpstr>DIMENSI KAJIAN FILSAFAT ILMU : ONTOLOGI  </vt:lpstr>
      <vt:lpstr>PENGERTIAN ONTOLOGI SECARA UMUM</vt:lpstr>
      <vt:lpstr>PENGERTIAN ONTOLOGI MENURUT FILOSOF/FILSUF</vt:lpstr>
      <vt:lpstr>Slide 4</vt:lpstr>
      <vt:lpstr>Slide 5</vt:lpstr>
      <vt:lpstr>KARAKTERISTIK ONTOLOGI</vt:lpstr>
      <vt:lpstr>ALIRAN-ALIRAN ONTOLOGI</vt:lpstr>
      <vt:lpstr>Slide 8</vt:lpstr>
      <vt:lpstr>Slide 9</vt:lpstr>
      <vt:lpstr>Slide 10</vt:lpstr>
      <vt:lpstr>ASPEK-ASPEK ONTOLOGI</vt:lpstr>
      <vt:lpstr>Slide 12</vt:lpstr>
      <vt:lpstr>MANFAAT MEMPELAJARI ONTOLOGI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Fajarina</dc:creator>
  <cp:keywords>ppt幻灯设计/ppt模板设计</cp:keywords>
  <dc:description>nordridesign.com</dc:description>
  <cp:lastModifiedBy>User</cp:lastModifiedBy>
  <cp:revision>23</cp:revision>
  <dcterms:created xsi:type="dcterms:W3CDTF">2019-03-12T13:40:19Z</dcterms:created>
  <dcterms:modified xsi:type="dcterms:W3CDTF">2019-05-13T03:29:24Z</dcterms:modified>
  <cp:category/>
</cp:coreProperties>
</file>