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6858000" cy="9906000" type="A4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3752" autoAdjust="0"/>
    <p:restoredTop sz="94660"/>
  </p:normalViewPr>
  <p:slideViewPr>
    <p:cSldViewPr>
      <p:cViewPr>
        <p:scale>
          <a:sx n="50" d="100"/>
          <a:sy n="50" d="100"/>
        </p:scale>
        <p:origin x="-1506" y="-13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EA6BDD-9DF4-46B4-9FC6-2FB845F11621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681413" y="514350"/>
            <a:ext cx="178117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4D6279-1956-406F-9C71-9EE779F68E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45D08-5E87-40CF-AB37-C7B4FAC004F1}" type="datetime1">
              <a:rPr lang="en-US" smtClean="0"/>
              <a:pPr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FB26-5C7E-4501-B656-33F5A4D868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A0CB-DDCA-45C5-9EF4-ACFE9A897494}" type="datetime1">
              <a:rPr lang="en-US" smtClean="0"/>
              <a:pPr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FB26-5C7E-4501-B656-33F5A4D868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A82C9-7A63-45CB-96B1-0C1CAFE3B229}" type="datetime1">
              <a:rPr lang="en-US" smtClean="0"/>
              <a:pPr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FB26-5C7E-4501-B656-33F5A4D868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42551-4EA6-4B8C-BA97-79E696C4AC12}" type="datetime1">
              <a:rPr lang="en-US" smtClean="0"/>
              <a:pPr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FB26-5C7E-4501-B656-33F5A4D868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8E15D-CA37-444D-82DC-281AE188BC87}" type="datetime1">
              <a:rPr lang="en-US" smtClean="0"/>
              <a:pPr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FB26-5C7E-4501-B656-33F5A4D868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67509-D730-4C27-830B-82D06C94E752}" type="datetime1">
              <a:rPr lang="en-US" smtClean="0"/>
              <a:pPr/>
              <a:t>7/10/2014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FB26-5C7E-4501-B656-33F5A4D868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CBC9F-A833-408D-A7D6-D2F01804E3D5}" type="datetime1">
              <a:rPr lang="en-US" smtClean="0"/>
              <a:pPr/>
              <a:t>7/10/2014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FB26-5C7E-4501-B656-33F5A4D868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15EE9-7AAE-4A3D-ACDC-3C4044A6D24F}" type="datetime1">
              <a:rPr lang="en-US" smtClean="0"/>
              <a:pPr/>
              <a:t>7/10/2014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FB26-5C7E-4501-B656-33F5A4D868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E74CB-81D4-4796-A969-5EA2303AD32E}" type="datetime1">
              <a:rPr lang="en-US" smtClean="0"/>
              <a:pPr/>
              <a:t>7/10/2014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FB26-5C7E-4501-B656-33F5A4D868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4C301-2E90-4C89-8CEC-DE1F05E63FBC}" type="datetime1">
              <a:rPr lang="en-US" smtClean="0"/>
              <a:pPr/>
              <a:t>7/10/2014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FB26-5C7E-4501-B656-33F5A4D868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67D54-DB8B-49B8-9640-4D39151AFFE6}" type="datetime1">
              <a:rPr lang="en-US" smtClean="0"/>
              <a:pPr/>
              <a:t>7/10/2014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FB26-5C7E-4501-B656-33F5A4D868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27170-7C8E-4350-9079-6486CFA96AF0}" type="datetime1">
              <a:rPr lang="en-US" smtClean="0"/>
              <a:pPr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2FB26-5C7E-4501-B656-33F5A4D868F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FOUR CATEGORIES OF INTERPERSONAL COMUNICATION (IPC)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768600"/>
          </a:xfrm>
        </p:spPr>
        <p:txBody>
          <a:bodyPr>
            <a:normAutofit/>
          </a:bodyPr>
          <a:lstStyle/>
          <a:p>
            <a:pPr marL="233363" indent="-233363"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C00000"/>
                </a:solidFill>
              </a:rPr>
              <a:t>Reasons for study IPC</a:t>
            </a:r>
          </a:p>
          <a:p>
            <a:pPr marL="233363" indent="-233363"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C00000"/>
                </a:solidFill>
              </a:rPr>
              <a:t>What Is Interpersonal Communication?</a:t>
            </a:r>
          </a:p>
          <a:p>
            <a:pPr marL="233363" indent="-233363"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C00000"/>
                </a:solidFill>
              </a:rPr>
              <a:t>Criteria for Interpersonal Communication</a:t>
            </a:r>
          </a:p>
          <a:p>
            <a:pPr marL="233363" indent="-233363"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C00000"/>
                </a:solidFill>
              </a:rPr>
              <a:t>Four Categories of IPC</a:t>
            </a:r>
          </a:p>
          <a:p>
            <a:pPr marL="233363" indent="-233363">
              <a:buFont typeface="Arial" pitchFamily="34" charset="0"/>
              <a:buChar char="•"/>
            </a:pPr>
            <a:endParaRPr lang="en-US" sz="2400" b="1" dirty="0"/>
          </a:p>
        </p:txBody>
      </p:sp>
      <p:pic>
        <p:nvPicPr>
          <p:cNvPr id="4" name="Picture 3" descr="logo-ke-bw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8644" y="519799"/>
            <a:ext cx="1981200" cy="1994801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28600" y="9069420"/>
            <a:ext cx="61722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Interpersonal Communication, Session 02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by Z. </a:t>
            </a:r>
            <a:r>
              <a:rPr kumimoji="0" lang="en-US" sz="16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Hidayat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, MM, </a:t>
            </a:r>
            <a:r>
              <a:rPr kumimoji="0" lang="en-US" sz="16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M.Si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FB26-5C7E-4501-B656-33F5A4D868F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44556" y="533400"/>
            <a:ext cx="61722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514350" indent="-514350" algn="ctr">
              <a:buFont typeface="+mj-lt"/>
              <a:buAutoNum type="arabicPeriod" startAt="4"/>
            </a:pPr>
            <a:r>
              <a:rPr lang="en-US" sz="3200" b="1" i="1" dirty="0" smtClean="0">
                <a:solidFill>
                  <a:srgbClr val="FF0000"/>
                </a:solidFill>
              </a:rPr>
              <a:t>Theories </a:t>
            </a:r>
            <a:r>
              <a:rPr lang="en-US" sz="3200" b="1" i="1" dirty="0">
                <a:solidFill>
                  <a:srgbClr val="FF0000"/>
                </a:solidFill>
              </a:rPr>
              <a:t>About Movement in </a:t>
            </a:r>
            <a:r>
              <a:rPr lang="en-US" sz="3200" b="1" i="1" dirty="0" smtClean="0">
                <a:solidFill>
                  <a:srgbClr val="FF0000"/>
                </a:solidFill>
              </a:rPr>
              <a:t>Relationships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44556" y="2057400"/>
            <a:ext cx="6172200" cy="7239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38138" indent="-338138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dirty="0"/>
              <a:t>Relationships </a:t>
            </a:r>
            <a:r>
              <a:rPr lang="en-US" sz="1900" dirty="0"/>
              <a:t>are always evolving. As </a:t>
            </a:r>
            <a:r>
              <a:rPr lang="en-US" sz="1900" dirty="0" smtClean="0"/>
              <a:t>people talk </a:t>
            </a:r>
            <a:r>
              <a:rPr lang="en-US" sz="1900" dirty="0"/>
              <a:t>to each other </a:t>
            </a:r>
            <a:r>
              <a:rPr lang="en-US" sz="2000" dirty="0"/>
              <a:t>and develop shared meanings</a:t>
            </a:r>
            <a:r>
              <a:rPr lang="en-US" sz="2000" dirty="0" smtClean="0"/>
              <a:t>, relationships </a:t>
            </a:r>
            <a:r>
              <a:rPr lang="en-US" sz="2000" dirty="0"/>
              <a:t>are established, maintained, </a:t>
            </a:r>
            <a:r>
              <a:rPr lang="en-US" sz="2000" dirty="0" smtClean="0"/>
              <a:t>and sometimes </a:t>
            </a:r>
            <a:r>
              <a:rPr lang="en-US" sz="2000" dirty="0"/>
              <a:t>even dissolved. Theories about </a:t>
            </a:r>
            <a:r>
              <a:rPr lang="en-US" sz="2000" dirty="0" smtClean="0"/>
              <a:t>movement in </a:t>
            </a:r>
            <a:r>
              <a:rPr lang="en-US" sz="2000" dirty="0"/>
              <a:t>relationships describe how </a:t>
            </a:r>
            <a:r>
              <a:rPr lang="en-US" sz="2000" dirty="0" smtClean="0"/>
              <a:t>communication functions </a:t>
            </a:r>
            <a:r>
              <a:rPr lang="en-US" sz="2000" dirty="0"/>
              <a:t>to move relationships along </a:t>
            </a:r>
            <a:r>
              <a:rPr lang="en-US" sz="2000" dirty="0" smtClean="0"/>
              <a:t>different trajectories. </a:t>
            </a:r>
          </a:p>
          <a:p>
            <a:pPr marL="338138" indent="-338138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i="1" dirty="0" smtClean="0"/>
              <a:t>Relational </a:t>
            </a:r>
            <a:r>
              <a:rPr lang="en-US" sz="3200" b="1" i="1" dirty="0"/>
              <a:t>dialectics theory </a:t>
            </a:r>
            <a:r>
              <a:rPr lang="en-US" sz="2000" dirty="0"/>
              <a:t>presents </a:t>
            </a:r>
            <a:r>
              <a:rPr lang="en-US" sz="2000" dirty="0" smtClean="0"/>
              <a:t>relationship change </a:t>
            </a:r>
            <a:r>
              <a:rPr lang="en-US" sz="2000" dirty="0"/>
              <a:t>as the result of individuals’ </a:t>
            </a:r>
            <a:r>
              <a:rPr lang="en-US" sz="2000" dirty="0" smtClean="0"/>
              <a:t>navigating and </a:t>
            </a:r>
            <a:r>
              <a:rPr lang="en-US" sz="2000" dirty="0"/>
              <a:t>negotiating their internal, </a:t>
            </a:r>
            <a:r>
              <a:rPr lang="en-US" sz="2000" dirty="0" smtClean="0"/>
              <a:t>contradictory desires</a:t>
            </a:r>
            <a:r>
              <a:rPr lang="en-US" sz="2000" dirty="0"/>
              <a:t>. Relational dialectics theory, presented </a:t>
            </a:r>
            <a:r>
              <a:rPr lang="en-US" sz="2000" dirty="0" smtClean="0"/>
              <a:t>by Leslie </a:t>
            </a:r>
            <a:r>
              <a:rPr lang="en-US" sz="2000" dirty="0"/>
              <a:t>Baxter and her colleagues, is rooted in </a:t>
            </a:r>
            <a:r>
              <a:rPr lang="en-US" sz="2000" dirty="0" smtClean="0"/>
              <a:t>the historical </a:t>
            </a:r>
            <a:r>
              <a:rPr lang="en-US" sz="2000" dirty="0"/>
              <a:t>dialectic perspective of opposing </a:t>
            </a:r>
            <a:r>
              <a:rPr lang="en-US" sz="2000" dirty="0" smtClean="0"/>
              <a:t>but connected forces.</a:t>
            </a:r>
          </a:p>
          <a:p>
            <a:pPr marL="338138" indent="-338138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i="1" dirty="0" smtClean="0"/>
              <a:t>Social </a:t>
            </a:r>
            <a:r>
              <a:rPr lang="en-US" sz="3200" b="1" i="1" dirty="0"/>
              <a:t>exchange theory </a:t>
            </a:r>
            <a:r>
              <a:rPr lang="en-US" sz="2000" dirty="0"/>
              <a:t>offers the </a:t>
            </a:r>
            <a:r>
              <a:rPr lang="en-US" sz="2000" dirty="0" smtClean="0"/>
              <a:t>perspective that </a:t>
            </a:r>
            <a:r>
              <a:rPr lang="en-US" sz="2000" dirty="0"/>
              <a:t>relationships are commodities and </a:t>
            </a:r>
            <a:r>
              <a:rPr lang="en-US" sz="2000" dirty="0" smtClean="0"/>
              <a:t>attributes movement </a:t>
            </a:r>
            <a:r>
              <a:rPr lang="en-US" sz="2000" dirty="0"/>
              <a:t>in relationships to people’s desire </a:t>
            </a:r>
            <a:r>
              <a:rPr lang="en-US" sz="2000" dirty="0" smtClean="0"/>
              <a:t>to maximize </a:t>
            </a:r>
            <a:r>
              <a:rPr lang="en-US" sz="2000" dirty="0"/>
              <a:t>their rewards while minimizing </a:t>
            </a:r>
            <a:r>
              <a:rPr lang="en-US" sz="2000" dirty="0" smtClean="0"/>
              <a:t>their costs (time </a:t>
            </a:r>
            <a:r>
              <a:rPr lang="en-US" sz="2000" dirty="0"/>
              <a:t>or </a:t>
            </a:r>
            <a:r>
              <a:rPr lang="en-US" sz="2000" dirty="0" smtClean="0"/>
              <a:t>energy). This </a:t>
            </a:r>
            <a:r>
              <a:rPr lang="en-US" sz="2000" dirty="0"/>
              <a:t>theory</a:t>
            </a:r>
            <a:r>
              <a:rPr lang="en-US" sz="2000" dirty="0" smtClean="0"/>
              <a:t>, founded </a:t>
            </a:r>
            <a:r>
              <a:rPr lang="en-US" sz="2000" dirty="0"/>
              <a:t>by John </a:t>
            </a:r>
            <a:r>
              <a:rPr lang="en-US" sz="2000" dirty="0" err="1"/>
              <a:t>Thibaut</a:t>
            </a:r>
            <a:r>
              <a:rPr lang="en-US" sz="2000" dirty="0"/>
              <a:t> and Harold </a:t>
            </a:r>
            <a:r>
              <a:rPr lang="en-US" sz="2000" dirty="0" smtClean="0"/>
              <a:t>Kelley.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FB26-5C7E-4501-B656-33F5A4D868F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8600" y="9069420"/>
            <a:ext cx="61722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Interpersonal Communication, Session 02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by Z. </a:t>
            </a:r>
            <a:r>
              <a:rPr kumimoji="0" lang="en-US" sz="16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Hidayat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, MM, </a:t>
            </a:r>
            <a:r>
              <a:rPr kumimoji="0" lang="en-US" sz="16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M.Si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762000"/>
            <a:ext cx="6172200" cy="8086904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i="1" dirty="0"/>
              <a:t>Social penetration theory</a:t>
            </a:r>
            <a:r>
              <a:rPr lang="en-US" sz="2000" i="1" dirty="0"/>
              <a:t>, </a:t>
            </a:r>
            <a:r>
              <a:rPr lang="en-US" sz="2000" dirty="0"/>
              <a:t>by Irving </a:t>
            </a:r>
            <a:r>
              <a:rPr lang="en-US" sz="2000" dirty="0" smtClean="0"/>
              <a:t>Altman and </a:t>
            </a:r>
            <a:r>
              <a:rPr lang="en-US" sz="2000" dirty="0" err="1"/>
              <a:t>Dalmas</a:t>
            </a:r>
            <a:r>
              <a:rPr lang="en-US" sz="2000" dirty="0"/>
              <a:t> Taylor, describes how </a:t>
            </a:r>
            <a:r>
              <a:rPr lang="en-US" sz="2000" dirty="0" smtClean="0"/>
              <a:t>self-disclosure moves </a:t>
            </a:r>
            <a:r>
              <a:rPr lang="en-US" sz="2000" dirty="0"/>
              <a:t>relationships from superficial to intimate</a:t>
            </a:r>
            <a:r>
              <a:rPr lang="en-US" sz="2000" dirty="0" smtClean="0"/>
              <a:t>. This </a:t>
            </a:r>
            <a:r>
              <a:rPr lang="en-US" sz="2000" dirty="0"/>
              <a:t>was one of the first theories about how </a:t>
            </a:r>
            <a:r>
              <a:rPr lang="en-US" sz="2000" dirty="0" smtClean="0"/>
              <a:t>changes in </a:t>
            </a:r>
            <a:r>
              <a:rPr lang="en-US" sz="2000" dirty="0"/>
              <a:t>communication patterns can effect changes in relationships. The theory, first published in the </a:t>
            </a:r>
            <a:r>
              <a:rPr lang="en-US" sz="2000" dirty="0" smtClean="0"/>
              <a:t>early 1970s</a:t>
            </a:r>
            <a:r>
              <a:rPr lang="en-US" sz="2000" dirty="0"/>
              <a:t>, is often called “the onion model” because </a:t>
            </a:r>
            <a:r>
              <a:rPr lang="en-US" sz="2000" dirty="0" smtClean="0"/>
              <a:t>it portrays </a:t>
            </a:r>
            <a:r>
              <a:rPr lang="en-US" sz="2000" dirty="0"/>
              <a:t>people as having multiple layers </a:t>
            </a:r>
            <a:r>
              <a:rPr lang="en-US" sz="2000" dirty="0" smtClean="0"/>
              <a:t>centered on </a:t>
            </a:r>
            <a:r>
              <a:rPr lang="en-US" sz="2000" dirty="0"/>
              <a:t>a </a:t>
            </a:r>
            <a:r>
              <a:rPr lang="en-US" sz="2000" dirty="0" smtClean="0"/>
              <a:t>core.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i="1" dirty="0" smtClean="0"/>
              <a:t>The </a:t>
            </a:r>
            <a:r>
              <a:rPr lang="en-US" b="1" i="1" dirty="0"/>
              <a:t>relationship development model </a:t>
            </a:r>
            <a:r>
              <a:rPr lang="en-US" sz="2000" dirty="0" smtClean="0"/>
              <a:t>depicts relationship </a:t>
            </a:r>
            <a:r>
              <a:rPr lang="en-US" sz="2000" dirty="0"/>
              <a:t>movement as a series of stages </a:t>
            </a:r>
            <a:r>
              <a:rPr lang="en-US" sz="2000" dirty="0" smtClean="0"/>
              <a:t>through which </a:t>
            </a:r>
            <a:r>
              <a:rPr lang="en-US" sz="2000" dirty="0"/>
              <a:t>couples may move. In the 1980s, </a:t>
            </a:r>
            <a:r>
              <a:rPr lang="en-US" sz="2000" dirty="0" smtClean="0"/>
              <a:t>Mark Knapp </a:t>
            </a:r>
            <a:r>
              <a:rPr lang="en-US" sz="2000" dirty="0"/>
              <a:t>presented a 10-stage model of </a:t>
            </a:r>
            <a:r>
              <a:rPr lang="en-US" sz="2000" dirty="0" smtClean="0"/>
              <a:t>relationships coming </a:t>
            </a:r>
            <a:r>
              <a:rPr lang="en-US" sz="2000" dirty="0"/>
              <a:t>together and coming apart. Each stage </a:t>
            </a:r>
            <a:r>
              <a:rPr lang="en-US" sz="2000" dirty="0" smtClean="0"/>
              <a:t>is characterized </a:t>
            </a:r>
            <a:r>
              <a:rPr lang="en-US" sz="2000" dirty="0"/>
              <a:t>by different communication patterns</a:t>
            </a:r>
            <a:r>
              <a:rPr lang="en-US" sz="2000" dirty="0" smtClean="0"/>
              <a:t>. Though </a:t>
            </a:r>
            <a:r>
              <a:rPr lang="en-US" sz="2000" dirty="0"/>
              <a:t>movement through these stages </a:t>
            </a:r>
            <a:r>
              <a:rPr lang="en-US" sz="2000" dirty="0" smtClean="0"/>
              <a:t>is generally </a:t>
            </a:r>
            <a:r>
              <a:rPr lang="en-US" sz="2000" dirty="0"/>
              <a:t>sequential and systematic, people </a:t>
            </a:r>
            <a:r>
              <a:rPr lang="en-US" sz="2000" dirty="0" smtClean="0"/>
              <a:t>may skip </a:t>
            </a:r>
            <a:r>
              <a:rPr lang="en-US" sz="2000" dirty="0"/>
              <a:t>stages, stay in a stage, or repeat stages.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FB26-5C7E-4501-B656-33F5A4D868F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8600" y="9069420"/>
            <a:ext cx="61722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Interpersonal Communication, Session 02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by Z. </a:t>
            </a:r>
            <a:r>
              <a:rPr kumimoji="0" lang="en-US" sz="16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Hidayat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, MM, </a:t>
            </a:r>
            <a:r>
              <a:rPr kumimoji="0" lang="en-US" sz="16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M.Si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49099"/>
            <a:ext cx="6172200" cy="1127301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Reasons for study IPC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057400"/>
            <a:ext cx="6172200" cy="70104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dirty="0"/>
              <a:t>First, people create </a:t>
            </a:r>
            <a:r>
              <a:rPr lang="en-US" sz="2000" dirty="0"/>
              <a:t>meaning </a:t>
            </a:r>
            <a:r>
              <a:rPr lang="en-US" sz="2000" dirty="0" smtClean="0"/>
              <a:t>through communication.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dirty="0"/>
              <a:t>Second, IPC is important for practical </a:t>
            </a:r>
            <a:r>
              <a:rPr lang="en-US" sz="2000" dirty="0" smtClean="0"/>
              <a:t>reasons—we need </a:t>
            </a:r>
            <a:r>
              <a:rPr lang="en-US" sz="2000" dirty="0"/>
              <a:t>to be able to talk to people in order to get things done and make positive impressions</a:t>
            </a:r>
            <a:r>
              <a:rPr lang="en-US" sz="2000" dirty="0" smtClean="0"/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dirty="0"/>
              <a:t>Third</a:t>
            </a:r>
            <a:r>
              <a:rPr lang="en-US" b="1" dirty="0" smtClean="0"/>
              <a:t>, IPC </a:t>
            </a:r>
            <a:r>
              <a:rPr lang="en-US" b="1" dirty="0"/>
              <a:t>is important to us physicall</a:t>
            </a:r>
            <a:r>
              <a:rPr lang="en-US" sz="2000" dirty="0"/>
              <a:t>y—people </a:t>
            </a:r>
            <a:r>
              <a:rPr lang="en-US" sz="2000" dirty="0" smtClean="0"/>
              <a:t>who have </a:t>
            </a:r>
            <a:r>
              <a:rPr lang="en-US" sz="2000" dirty="0"/>
              <a:t>good interpersonal relationships are </a:t>
            </a:r>
            <a:r>
              <a:rPr lang="en-US" sz="2000" dirty="0" smtClean="0"/>
              <a:t>physically and </a:t>
            </a:r>
            <a:r>
              <a:rPr lang="en-US" sz="2000" dirty="0"/>
              <a:t>mentally healthier</a:t>
            </a:r>
            <a:r>
              <a:rPr lang="en-US" sz="2000" dirty="0" smtClean="0"/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dirty="0"/>
              <a:t>Fourth, humans </a:t>
            </a:r>
            <a:r>
              <a:rPr lang="en-US" b="1" dirty="0" smtClean="0"/>
              <a:t>are social </a:t>
            </a:r>
            <a:r>
              <a:rPr lang="en-US" b="1" dirty="0"/>
              <a:t>animals</a:t>
            </a:r>
            <a:r>
              <a:rPr lang="en-US" sz="2000" dirty="0"/>
              <a:t>, and IPC helps us fulfill our </a:t>
            </a:r>
            <a:r>
              <a:rPr lang="en-US" sz="2000" dirty="0" smtClean="0"/>
              <a:t>social needs.</a:t>
            </a:r>
          </a:p>
          <a:p>
            <a:r>
              <a:rPr lang="en-US" b="1" dirty="0"/>
              <a:t>Finally, IPC research is </a:t>
            </a:r>
            <a:r>
              <a:rPr lang="en-US" b="1" dirty="0" smtClean="0"/>
              <a:t>important </a:t>
            </a:r>
            <a:r>
              <a:rPr lang="en-US" sz="2000" dirty="0" smtClean="0"/>
              <a:t>because </a:t>
            </a:r>
            <a:r>
              <a:rPr lang="en-US" sz="2000" dirty="0"/>
              <a:t>how people think they </a:t>
            </a:r>
            <a:r>
              <a:rPr lang="en-US" sz="2000" dirty="0" smtClean="0"/>
              <a:t>communicate in </a:t>
            </a:r>
            <a:r>
              <a:rPr lang="en-US" sz="2000" dirty="0"/>
              <a:t>relationships </a:t>
            </a:r>
            <a:r>
              <a:rPr lang="en-US" sz="2000" dirty="0" smtClean="0"/>
              <a:t> </a:t>
            </a:r>
            <a:r>
              <a:rPr lang="en-US" sz="2000" dirty="0"/>
              <a:t>and how they actually </a:t>
            </a:r>
            <a:r>
              <a:rPr lang="en-US" sz="2000" dirty="0" smtClean="0"/>
              <a:t>communicate in </a:t>
            </a:r>
            <a:r>
              <a:rPr lang="en-US" sz="2000" dirty="0"/>
              <a:t>relationships are very different.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FB26-5C7E-4501-B656-33F5A4D868F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8600" y="9069420"/>
            <a:ext cx="61722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Interpersonal Communication, Session 02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by Z. </a:t>
            </a:r>
            <a:r>
              <a:rPr kumimoji="0" lang="en-US" sz="16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Hidayat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, MM, </a:t>
            </a:r>
            <a:r>
              <a:rPr kumimoji="0" lang="en-US" sz="16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M.Si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What Is Interpersonal Communication?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1574798"/>
          </a:xfrm>
        </p:spPr>
        <p:txBody>
          <a:bodyPr>
            <a:normAutofit/>
          </a:bodyPr>
          <a:lstStyle/>
          <a:p>
            <a:r>
              <a:rPr lang="en-US" b="1" dirty="0"/>
              <a:t>Researchers agree that IPC </a:t>
            </a:r>
            <a:r>
              <a:rPr lang="en-US" sz="2000" dirty="0"/>
              <a:t>is communication </a:t>
            </a:r>
            <a:r>
              <a:rPr lang="en-US" sz="2000" dirty="0" smtClean="0"/>
              <a:t>that occurs </a:t>
            </a:r>
            <a:r>
              <a:rPr lang="en-US" sz="2000" dirty="0"/>
              <a:t>between people in relationships. </a:t>
            </a:r>
            <a:endParaRPr lang="en-US" sz="20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44556" y="3825700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</a:rPr>
              <a:t>Criteria for Interpersonal Communication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44556" y="5679901"/>
            <a:ext cx="6172200" cy="33116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96875" indent="-396875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b="1" i="1" dirty="0"/>
              <a:t>Numerical</a:t>
            </a:r>
            <a:r>
              <a:rPr lang="en-US" sz="2000" dirty="0"/>
              <a:t>—How many people are involved </a:t>
            </a:r>
            <a:r>
              <a:rPr lang="en-US" sz="2000" dirty="0" smtClean="0"/>
              <a:t>in the </a:t>
            </a:r>
            <a:r>
              <a:rPr lang="en-US" sz="2000" dirty="0"/>
              <a:t>interaction? Two people is the classic </a:t>
            </a:r>
            <a:r>
              <a:rPr lang="en-US" sz="2000" dirty="0" smtClean="0"/>
              <a:t>number for </a:t>
            </a:r>
            <a:r>
              <a:rPr lang="en-US" sz="2000" dirty="0"/>
              <a:t>IPC, but, depending on the situation and </a:t>
            </a:r>
            <a:r>
              <a:rPr lang="en-US" sz="2000" dirty="0" smtClean="0"/>
              <a:t>topic.</a:t>
            </a:r>
          </a:p>
          <a:p>
            <a:pPr marL="396875" indent="-396875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b="1" i="1" dirty="0" smtClean="0"/>
              <a:t>Channel</a:t>
            </a:r>
            <a:r>
              <a:rPr lang="en-US" sz="2000" dirty="0" smtClean="0"/>
              <a:t>—What </a:t>
            </a:r>
            <a:r>
              <a:rPr lang="en-US" sz="2000" dirty="0"/>
              <a:t>medium is used for </a:t>
            </a:r>
            <a:r>
              <a:rPr lang="en-US" sz="2000" dirty="0" smtClean="0"/>
              <a:t>the communication</a:t>
            </a:r>
            <a:r>
              <a:rPr lang="en-US" sz="2000" dirty="0"/>
              <a:t>? </a:t>
            </a:r>
            <a:r>
              <a:rPr lang="en-US" sz="2000" dirty="0" smtClean="0"/>
              <a:t>Face-to-face communication </a:t>
            </a:r>
            <a:r>
              <a:rPr lang="en-US" sz="2000" dirty="0"/>
              <a:t>is the most immediate, but there </a:t>
            </a:r>
            <a:r>
              <a:rPr lang="en-US" sz="2000" dirty="0" smtClean="0"/>
              <a:t>are other </a:t>
            </a:r>
            <a:r>
              <a:rPr lang="en-US" sz="2000" dirty="0"/>
              <a:t>channels, such as the telephone and e-mail</a:t>
            </a:r>
            <a:r>
              <a:rPr lang="en-US" sz="2000" dirty="0" smtClean="0"/>
              <a:t>, that </a:t>
            </a:r>
            <a:r>
              <a:rPr lang="en-US" sz="2000" dirty="0"/>
              <a:t>allow partners to communicate in the moment.</a:t>
            </a:r>
          </a:p>
          <a:p>
            <a:pPr marL="396875" indent="-396875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FB26-5C7E-4501-B656-33F5A4D868F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8600" y="9069420"/>
            <a:ext cx="61722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Interpersonal Communication, Session 02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by Z. </a:t>
            </a:r>
            <a:r>
              <a:rPr kumimoji="0" lang="en-US" sz="16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Hidayat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, MM, </a:t>
            </a:r>
            <a:r>
              <a:rPr kumimoji="0" lang="en-US" sz="16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M.Si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838200"/>
            <a:ext cx="6172200" cy="8382000"/>
          </a:xfrm>
        </p:spPr>
        <p:txBody>
          <a:bodyPr>
            <a:normAutofit lnSpcReduction="10000"/>
          </a:bodyPr>
          <a:lstStyle/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en-US" b="1" i="1" dirty="0" smtClean="0"/>
              <a:t>Feedback</a:t>
            </a:r>
            <a:r>
              <a:rPr lang="en-US" sz="2000" dirty="0" smtClean="0"/>
              <a:t>—The </a:t>
            </a:r>
            <a:r>
              <a:rPr lang="en-US" sz="2000" dirty="0"/>
              <a:t>ability </a:t>
            </a:r>
            <a:r>
              <a:rPr lang="en-US" sz="2000" dirty="0" smtClean="0"/>
              <a:t>to adapt </a:t>
            </a:r>
            <a:r>
              <a:rPr lang="en-US" sz="2000" dirty="0"/>
              <a:t>and respond to the other person enhances </a:t>
            </a:r>
            <a:r>
              <a:rPr lang="en-US" sz="2000" dirty="0" smtClean="0"/>
              <a:t>the communication </a:t>
            </a:r>
            <a:r>
              <a:rPr lang="en-US" sz="2000" dirty="0"/>
              <a:t>and makes it more interpersonal.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en-US" b="1" i="1" dirty="0"/>
              <a:t>Privacy</a:t>
            </a:r>
            <a:r>
              <a:rPr lang="en-US" sz="2000" dirty="0"/>
              <a:t>—Is the interaction in public or private</a:t>
            </a:r>
            <a:r>
              <a:rPr lang="en-US" sz="2000" dirty="0" smtClean="0"/>
              <a:t>? Interactions </a:t>
            </a:r>
            <a:r>
              <a:rPr lang="en-US" sz="2000" dirty="0"/>
              <a:t>that happen in front of many </a:t>
            </a:r>
            <a:r>
              <a:rPr lang="en-US" sz="2000" dirty="0" smtClean="0"/>
              <a:t>other people</a:t>
            </a:r>
            <a:r>
              <a:rPr lang="en-US" sz="2000" dirty="0"/>
              <a:t>, or those that lots of other people are a </a:t>
            </a:r>
            <a:r>
              <a:rPr lang="en-US" sz="2000" dirty="0" smtClean="0"/>
              <a:t>part of</a:t>
            </a:r>
            <a:r>
              <a:rPr lang="en-US" sz="2000" dirty="0"/>
              <a:t>, tend to be less intimate and have more </a:t>
            </a:r>
            <a:r>
              <a:rPr lang="en-US" sz="2000" dirty="0" smtClean="0"/>
              <a:t>superficial communication</a:t>
            </a:r>
            <a:r>
              <a:rPr lang="en-US" sz="2000" dirty="0"/>
              <a:t>.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en-US" b="1" i="1" dirty="0" smtClean="0"/>
              <a:t>Goal</a:t>
            </a:r>
            <a:r>
              <a:rPr lang="en-US" sz="2000" dirty="0" smtClean="0"/>
              <a:t>—People </a:t>
            </a:r>
            <a:r>
              <a:rPr lang="en-US" sz="2000" dirty="0"/>
              <a:t>are concerned about their own and </a:t>
            </a:r>
            <a:r>
              <a:rPr lang="en-US" sz="2000" dirty="0" smtClean="0"/>
              <a:t>the other’s </a:t>
            </a:r>
            <a:r>
              <a:rPr lang="en-US" sz="2000" dirty="0"/>
              <a:t>identity, as well as the relationship, </a:t>
            </a:r>
            <a:r>
              <a:rPr lang="en-US" sz="2000" dirty="0" smtClean="0"/>
              <a:t>are more interpersonal.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en-US" b="1" i="1" dirty="0" smtClean="0"/>
              <a:t>Relationship </a:t>
            </a:r>
            <a:r>
              <a:rPr lang="en-US" b="1" i="1" dirty="0"/>
              <a:t>type and </a:t>
            </a:r>
            <a:r>
              <a:rPr lang="en-US" b="1" i="1" dirty="0" smtClean="0"/>
              <a:t>stage</a:t>
            </a:r>
            <a:r>
              <a:rPr lang="en-US" sz="2000" dirty="0" smtClean="0"/>
              <a:t>—If </a:t>
            </a:r>
            <a:r>
              <a:rPr lang="en-US" sz="2000" dirty="0"/>
              <a:t>the people in the relationship are </a:t>
            </a:r>
            <a:r>
              <a:rPr lang="en-US" sz="2000" dirty="0" smtClean="0"/>
              <a:t>interchangeable (</a:t>
            </a:r>
            <a:r>
              <a:rPr lang="en-US" sz="2000" dirty="0"/>
              <a:t>e.g., customer and clerk), </a:t>
            </a:r>
            <a:r>
              <a:rPr lang="en-US" sz="2000" dirty="0" smtClean="0"/>
              <a:t>the communication </a:t>
            </a:r>
            <a:r>
              <a:rPr lang="en-US" sz="2000" dirty="0"/>
              <a:t>is less </a:t>
            </a:r>
            <a:r>
              <a:rPr lang="en-US" sz="2000" dirty="0" smtClean="0"/>
              <a:t>interpersonal.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en-US" b="1" i="1" dirty="0" smtClean="0"/>
              <a:t>Knowledge</a:t>
            </a:r>
            <a:r>
              <a:rPr lang="en-US" sz="2000" dirty="0" smtClean="0"/>
              <a:t>—The </a:t>
            </a:r>
            <a:r>
              <a:rPr lang="en-US" sz="2000" dirty="0"/>
              <a:t>more we </a:t>
            </a:r>
            <a:r>
              <a:rPr lang="en-US" sz="2000" dirty="0" smtClean="0"/>
              <a:t>know about </a:t>
            </a:r>
            <a:r>
              <a:rPr lang="en-US" sz="2000" dirty="0"/>
              <a:t>the other person and the better able we </a:t>
            </a:r>
            <a:r>
              <a:rPr lang="en-US" sz="2000" dirty="0" smtClean="0"/>
              <a:t>are to </a:t>
            </a:r>
            <a:r>
              <a:rPr lang="en-US" sz="2000" dirty="0"/>
              <a:t>predict that person’s reactions, the </a:t>
            </a:r>
            <a:r>
              <a:rPr lang="en-US" sz="2000" dirty="0" smtClean="0"/>
              <a:t>more interpersonal </a:t>
            </a:r>
            <a:r>
              <a:rPr lang="en-US" sz="2000" dirty="0"/>
              <a:t>the </a:t>
            </a:r>
            <a:r>
              <a:rPr lang="en-US" sz="2000" dirty="0" smtClean="0"/>
              <a:t>communication.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en-US" b="1" i="1" dirty="0" smtClean="0"/>
              <a:t>Mutual </a:t>
            </a:r>
            <a:r>
              <a:rPr lang="en-US" b="1" i="1" dirty="0"/>
              <a:t>influence</a:t>
            </a:r>
            <a:r>
              <a:rPr lang="en-US" sz="2000" dirty="0"/>
              <a:t>—Do one person’s </a:t>
            </a:r>
            <a:r>
              <a:rPr lang="en-US" sz="2000" dirty="0" smtClean="0"/>
              <a:t>actions influence </a:t>
            </a:r>
            <a:r>
              <a:rPr lang="en-US" sz="2000" dirty="0"/>
              <a:t>the other’s subsequent actions? The </a:t>
            </a:r>
            <a:r>
              <a:rPr lang="en-US" sz="2000" dirty="0" smtClean="0"/>
              <a:t>more there </a:t>
            </a:r>
            <a:r>
              <a:rPr lang="en-US" sz="2000" dirty="0"/>
              <a:t>is mutual influence, the more the </a:t>
            </a:r>
            <a:r>
              <a:rPr lang="en-US" sz="2000" dirty="0" smtClean="0"/>
              <a:t>communication is </a:t>
            </a:r>
            <a:r>
              <a:rPr lang="en-US" sz="2000" dirty="0"/>
              <a:t>interpersonal.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"/>
            </a:pPr>
            <a:endParaRPr lang="en-US" sz="2000" dirty="0"/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FB26-5C7E-4501-B656-33F5A4D868F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8600" y="9069420"/>
            <a:ext cx="61722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Interpersonal Communication, Session 02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by Z. </a:t>
            </a:r>
            <a:r>
              <a:rPr kumimoji="0" lang="en-US" sz="16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Hidayat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, MM, </a:t>
            </a:r>
            <a:r>
              <a:rPr kumimoji="0" lang="en-US" sz="16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M.Si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49099"/>
            <a:ext cx="6172200" cy="1127301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Four Categories of IPC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057400"/>
            <a:ext cx="6172200" cy="20574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dirty="0" smtClean="0"/>
              <a:t>IPC </a:t>
            </a:r>
            <a:r>
              <a:rPr lang="en-US" b="1" dirty="0"/>
              <a:t>theories </a:t>
            </a:r>
            <a:r>
              <a:rPr lang="en-US" b="1" dirty="0" smtClean="0"/>
              <a:t>fall into </a:t>
            </a:r>
            <a:r>
              <a:rPr lang="en-US" b="1" dirty="0"/>
              <a:t>four </a:t>
            </a:r>
            <a:r>
              <a:rPr lang="en-US" sz="2000" dirty="0"/>
              <a:t>categories: theories about meaning </a:t>
            </a:r>
            <a:r>
              <a:rPr lang="en-US" sz="2000" dirty="0" smtClean="0"/>
              <a:t>in relationships</a:t>
            </a:r>
            <a:r>
              <a:rPr lang="en-US" sz="2000" dirty="0"/>
              <a:t>, theories about motives in relationships</a:t>
            </a:r>
            <a:r>
              <a:rPr lang="en-US" sz="2000" dirty="0" smtClean="0"/>
              <a:t>, theories </a:t>
            </a:r>
            <a:r>
              <a:rPr lang="en-US" sz="2000" dirty="0"/>
              <a:t>about messages in relationships</a:t>
            </a:r>
            <a:r>
              <a:rPr lang="en-US" sz="2000" dirty="0" smtClean="0"/>
              <a:t>, and </a:t>
            </a:r>
            <a:r>
              <a:rPr lang="en-US" sz="2000" dirty="0"/>
              <a:t>theories about movement in relationships.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44556" y="4130499"/>
            <a:ext cx="6172200" cy="11273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457200" indent="-457200" algn="ctr">
              <a:buFont typeface="+mj-lt"/>
              <a:buAutoNum type="arabicPeriod"/>
            </a:pPr>
            <a:r>
              <a:rPr lang="en-US" sz="3200" b="1" i="1" dirty="0">
                <a:solidFill>
                  <a:srgbClr val="FF0000"/>
                </a:solidFill>
              </a:rPr>
              <a:t>Theories About Meaning in Relationships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44556" y="5638800"/>
            <a:ext cx="6172200" cy="3505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38138" indent="-338138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dirty="0"/>
              <a:t>Humans have created and live </a:t>
            </a:r>
            <a:r>
              <a:rPr lang="en-US" sz="2000" dirty="0"/>
              <a:t>in a world </a:t>
            </a:r>
            <a:r>
              <a:rPr lang="en-US" sz="2000" dirty="0" smtClean="0"/>
              <a:t>of signs </a:t>
            </a:r>
            <a:r>
              <a:rPr lang="en-US" sz="2000" dirty="0"/>
              <a:t>and symbols. The very relationships </a:t>
            </a:r>
            <a:r>
              <a:rPr lang="en-US" sz="2000" dirty="0" smtClean="0"/>
              <a:t>people need </a:t>
            </a:r>
            <a:r>
              <a:rPr lang="en-US" sz="2000" dirty="0"/>
              <a:t>in their lives are developed and </a:t>
            </a:r>
            <a:r>
              <a:rPr lang="en-US" sz="2000" dirty="0" smtClean="0"/>
              <a:t>sustained though </a:t>
            </a:r>
            <a:r>
              <a:rPr lang="en-US" sz="2000" dirty="0"/>
              <a:t>their use of symbols</a:t>
            </a:r>
            <a:r>
              <a:rPr lang="en-US" sz="2000" dirty="0" smtClean="0"/>
              <a:t>. </a:t>
            </a:r>
          </a:p>
          <a:p>
            <a:pPr marL="338138" indent="-338138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i="1" dirty="0" smtClean="0"/>
              <a:t>Constructivism </a:t>
            </a:r>
            <a:r>
              <a:rPr lang="en-US" sz="3200" b="1" dirty="0"/>
              <a:t>is a theoretical </a:t>
            </a:r>
            <a:r>
              <a:rPr lang="en-US" sz="2000" dirty="0"/>
              <a:t>framework </a:t>
            </a:r>
            <a:r>
              <a:rPr lang="en-US" sz="2000" dirty="0" smtClean="0"/>
              <a:t>that attempts </a:t>
            </a:r>
            <a:r>
              <a:rPr lang="en-US" sz="2000" dirty="0"/>
              <a:t>to explain why people communicate </a:t>
            </a:r>
            <a:r>
              <a:rPr lang="en-US" sz="2000" dirty="0" smtClean="0"/>
              <a:t>the way </a:t>
            </a:r>
            <a:r>
              <a:rPr lang="en-US" sz="2000" dirty="0"/>
              <a:t>they do and why some communicators </a:t>
            </a:r>
            <a:r>
              <a:rPr lang="en-US" sz="2000" dirty="0" smtClean="0"/>
              <a:t>are more </a:t>
            </a:r>
            <a:r>
              <a:rPr lang="en-US" sz="2000" dirty="0"/>
              <a:t>successful than others.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FB26-5C7E-4501-B656-33F5A4D868F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8600" y="9069420"/>
            <a:ext cx="61722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Interpersonal Communication, Session 02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by Z. </a:t>
            </a:r>
            <a:r>
              <a:rPr kumimoji="0" lang="en-US" sz="16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Hidayat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, MM, </a:t>
            </a:r>
            <a:r>
              <a:rPr kumimoji="0" lang="en-US" sz="16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M.Si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44556" y="5197299"/>
            <a:ext cx="6172200" cy="11273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514350" indent="-514350" algn="ctr">
              <a:buFont typeface="+mj-lt"/>
              <a:buAutoNum type="arabicPeriod" startAt="2"/>
            </a:pPr>
            <a:r>
              <a:rPr lang="en-US" sz="3200" b="1" i="1" dirty="0">
                <a:solidFill>
                  <a:srgbClr val="FF0000"/>
                </a:solidFill>
              </a:rPr>
              <a:t>Theories About Motives in </a:t>
            </a:r>
            <a:r>
              <a:rPr lang="en-US" sz="3200" b="1" i="1" dirty="0" smtClean="0">
                <a:solidFill>
                  <a:srgbClr val="FF0000"/>
                </a:solidFill>
              </a:rPr>
              <a:t>Relationships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44556" y="685800"/>
            <a:ext cx="61722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38138" indent="-338138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i="1" dirty="0"/>
              <a:t>Coordinated management of meaning </a:t>
            </a:r>
            <a:r>
              <a:rPr lang="en-US" sz="2000" dirty="0" smtClean="0"/>
              <a:t>theorizes that </a:t>
            </a:r>
            <a:r>
              <a:rPr lang="en-US" sz="2000" dirty="0"/>
              <a:t>communication is a process through </a:t>
            </a:r>
            <a:r>
              <a:rPr lang="en-US" sz="2000" dirty="0" smtClean="0"/>
              <a:t>which people </a:t>
            </a:r>
            <a:r>
              <a:rPr lang="en-US" sz="2000" dirty="0"/>
              <a:t>make sense of their world and produce </a:t>
            </a:r>
            <a:r>
              <a:rPr lang="en-US" sz="2000" dirty="0" smtClean="0"/>
              <a:t>a social </a:t>
            </a:r>
            <a:r>
              <a:rPr lang="en-US" sz="2000" dirty="0"/>
              <a:t>reality. </a:t>
            </a:r>
            <a:endParaRPr lang="en-US" sz="2000" dirty="0" smtClean="0"/>
          </a:p>
          <a:p>
            <a:pPr marL="338138" indent="-338138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i="1" dirty="0" smtClean="0"/>
              <a:t>Symbolic </a:t>
            </a:r>
            <a:r>
              <a:rPr lang="en-US" sz="3200" b="1" i="1" dirty="0" err="1"/>
              <a:t>interactionism</a:t>
            </a:r>
            <a:r>
              <a:rPr lang="en-US" sz="3200" b="1" i="1" dirty="0"/>
              <a:t> </a:t>
            </a:r>
            <a:r>
              <a:rPr lang="en-US" sz="2000" dirty="0"/>
              <a:t>is a foundational </a:t>
            </a:r>
            <a:r>
              <a:rPr lang="en-US" sz="2000" dirty="0" smtClean="0"/>
              <a:t>sociological perspective </a:t>
            </a:r>
            <a:r>
              <a:rPr lang="en-US" sz="2000" dirty="0"/>
              <a:t>that was influenced by </a:t>
            </a:r>
            <a:r>
              <a:rPr lang="en-US" sz="2000" dirty="0" smtClean="0"/>
              <a:t>many theorists</a:t>
            </a:r>
            <a:r>
              <a:rPr lang="en-US" sz="2000" dirty="0"/>
              <a:t>, notably George Herbert Mead </a:t>
            </a:r>
            <a:r>
              <a:rPr lang="en-US" sz="2000" dirty="0" smtClean="0"/>
              <a:t>and Herbert </a:t>
            </a:r>
            <a:r>
              <a:rPr lang="en-US" sz="2000" dirty="0" err="1"/>
              <a:t>Blumer</a:t>
            </a:r>
            <a:r>
              <a:rPr lang="en-US" sz="2000" dirty="0"/>
              <a:t>. Though originally a </a:t>
            </a:r>
            <a:r>
              <a:rPr lang="en-US" sz="2000" dirty="0" smtClean="0"/>
              <a:t>sociological theory</a:t>
            </a:r>
            <a:r>
              <a:rPr lang="en-US" sz="2000" dirty="0"/>
              <a:t>, symbolic </a:t>
            </a:r>
            <a:r>
              <a:rPr lang="en-US" sz="2000" dirty="0" err="1"/>
              <a:t>interactionism</a:t>
            </a:r>
            <a:r>
              <a:rPr lang="en-US" sz="2000" dirty="0"/>
              <a:t> is important </a:t>
            </a:r>
            <a:r>
              <a:rPr lang="en-US" sz="2000" dirty="0" smtClean="0"/>
              <a:t>in communication </a:t>
            </a:r>
            <a:r>
              <a:rPr lang="en-US" sz="2000" dirty="0"/>
              <a:t>research.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44556" y="6629400"/>
            <a:ext cx="6172200" cy="220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38138" indent="-338138">
              <a:buFont typeface="Arial" pitchFamily="34" charset="0"/>
              <a:buChar char="•"/>
            </a:pPr>
            <a:r>
              <a:rPr lang="en-US" sz="3200" b="1" dirty="0"/>
              <a:t>People have reasons </a:t>
            </a:r>
            <a:r>
              <a:rPr lang="en-US" sz="2000" dirty="0"/>
              <a:t>for the way they behave</a:t>
            </a:r>
            <a:r>
              <a:rPr lang="en-US" sz="2000" dirty="0" smtClean="0"/>
              <a:t>. Operating </a:t>
            </a:r>
            <a:r>
              <a:rPr lang="en-US" sz="2000" dirty="0"/>
              <a:t>off assumptions about others, </a:t>
            </a:r>
            <a:r>
              <a:rPr lang="en-US" sz="2000" dirty="0" smtClean="0"/>
              <a:t>interpretations of </a:t>
            </a:r>
            <a:r>
              <a:rPr lang="en-US" sz="2000" dirty="0"/>
              <a:t>situations, and the desire to fulfill </a:t>
            </a:r>
            <a:r>
              <a:rPr lang="en-US" sz="2000" dirty="0" smtClean="0"/>
              <a:t>their own </a:t>
            </a:r>
            <a:r>
              <a:rPr lang="en-US" sz="2000" dirty="0"/>
              <a:t>needs, people make choices about </a:t>
            </a:r>
            <a:r>
              <a:rPr lang="en-US" sz="2000" dirty="0" smtClean="0"/>
              <a:t>their communication</a:t>
            </a:r>
            <a:r>
              <a:rPr lang="en-US" sz="2000" dirty="0"/>
              <a:t>.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FB26-5C7E-4501-B656-33F5A4D868F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28600" y="9069420"/>
            <a:ext cx="61722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Interpersonal Communication, Session 02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by Z. </a:t>
            </a:r>
            <a:r>
              <a:rPr kumimoji="0" lang="en-US" sz="16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Hidayat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, MM, </a:t>
            </a:r>
            <a:r>
              <a:rPr kumimoji="0" lang="en-US" sz="16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M.Si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344556" y="685800"/>
            <a:ext cx="6172200" cy="838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38138" indent="-338138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i="1" dirty="0"/>
              <a:t>Attribution theory </a:t>
            </a:r>
            <a:r>
              <a:rPr lang="en-US" sz="2000" dirty="0"/>
              <a:t>provides a framework </a:t>
            </a:r>
            <a:r>
              <a:rPr lang="en-US" sz="2000" dirty="0" smtClean="0"/>
              <a:t>for understanding </a:t>
            </a:r>
            <a:r>
              <a:rPr lang="en-US" sz="2000" dirty="0"/>
              <a:t>how individuals interpret their </a:t>
            </a:r>
            <a:r>
              <a:rPr lang="en-US" sz="2000" dirty="0" smtClean="0"/>
              <a:t>own and </a:t>
            </a:r>
            <a:r>
              <a:rPr lang="en-US" sz="2000" dirty="0"/>
              <a:t>others’ behavior. According to attribution theorists such as Fritz </a:t>
            </a:r>
            <a:r>
              <a:rPr lang="en-US" sz="2000" dirty="0" err="1"/>
              <a:t>Heider</a:t>
            </a:r>
            <a:r>
              <a:rPr lang="en-US" sz="2000" dirty="0"/>
              <a:t>, people are </a:t>
            </a:r>
            <a:r>
              <a:rPr lang="en-US" sz="2000" dirty="0" smtClean="0"/>
              <a:t>motivated to </a:t>
            </a:r>
            <a:r>
              <a:rPr lang="en-US" sz="2000" dirty="0"/>
              <a:t>make sense of behavior and explain </a:t>
            </a:r>
            <a:r>
              <a:rPr lang="en-US" sz="2000" dirty="0" smtClean="0"/>
              <a:t>patterns.</a:t>
            </a:r>
          </a:p>
          <a:p>
            <a:pPr marL="338138" indent="-338138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i="1" dirty="0" smtClean="0"/>
              <a:t>Fundamental </a:t>
            </a:r>
            <a:r>
              <a:rPr lang="en-US" sz="3200" b="1" i="1" dirty="0"/>
              <a:t>interpersonal relationship </a:t>
            </a:r>
            <a:r>
              <a:rPr lang="en-US" sz="3200" b="1" i="1" dirty="0" smtClean="0"/>
              <a:t>orientation theory</a:t>
            </a:r>
            <a:r>
              <a:rPr lang="en-US" sz="2000" i="1" dirty="0"/>
              <a:t>, </a:t>
            </a:r>
            <a:r>
              <a:rPr lang="en-US" sz="2000" dirty="0"/>
              <a:t>introduced by William </a:t>
            </a:r>
            <a:r>
              <a:rPr lang="en-US" sz="2000" dirty="0" err="1"/>
              <a:t>Schutz</a:t>
            </a:r>
            <a:r>
              <a:rPr lang="en-US" sz="2000" dirty="0"/>
              <a:t> in 1958</a:t>
            </a:r>
            <a:r>
              <a:rPr lang="en-US" sz="2000" dirty="0" smtClean="0"/>
              <a:t>, argues </a:t>
            </a:r>
            <a:r>
              <a:rPr lang="en-US" sz="2000" dirty="0"/>
              <a:t>that people are motivated to satisfy </a:t>
            </a:r>
            <a:r>
              <a:rPr lang="en-US" sz="2000" dirty="0" smtClean="0"/>
              <a:t>three needs</a:t>
            </a:r>
            <a:r>
              <a:rPr lang="en-US" sz="2000" dirty="0"/>
              <a:t>: inclusion, control, and affection. </a:t>
            </a:r>
            <a:r>
              <a:rPr lang="en-US" sz="2000" dirty="0" smtClean="0"/>
              <a:t>People begin </a:t>
            </a:r>
            <a:r>
              <a:rPr lang="en-US" sz="2000" dirty="0"/>
              <a:t>relationships to meet these needs. </a:t>
            </a:r>
            <a:r>
              <a:rPr lang="en-US" sz="2000" dirty="0" smtClean="0"/>
              <a:t>Inclusion is </a:t>
            </a:r>
            <a:r>
              <a:rPr lang="en-US" sz="2000" dirty="0"/>
              <a:t>the need people feel to belong and be </a:t>
            </a:r>
            <a:r>
              <a:rPr lang="en-US" sz="2000" dirty="0" smtClean="0"/>
              <a:t>included.</a:t>
            </a:r>
          </a:p>
          <a:p>
            <a:pPr marL="338138" indent="-338138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i="1" dirty="0" smtClean="0"/>
              <a:t>Uncertainty </a:t>
            </a:r>
            <a:r>
              <a:rPr lang="en-US" sz="3200" b="1" i="1" dirty="0"/>
              <a:t>reduction theory </a:t>
            </a:r>
            <a:r>
              <a:rPr lang="en-US" sz="2000" dirty="0"/>
              <a:t>assumes that </a:t>
            </a:r>
            <a:r>
              <a:rPr lang="en-US" sz="2000" dirty="0" smtClean="0"/>
              <a:t>people want </a:t>
            </a:r>
            <a:r>
              <a:rPr lang="en-US" sz="2000" dirty="0"/>
              <a:t>stable and predictable interactions, </a:t>
            </a:r>
            <a:r>
              <a:rPr lang="en-US" sz="2000" dirty="0" smtClean="0"/>
              <a:t>which lead </a:t>
            </a:r>
            <a:r>
              <a:rPr lang="en-US" sz="2000" dirty="0"/>
              <a:t>people to reduce their uncertainty about </a:t>
            </a:r>
            <a:r>
              <a:rPr lang="en-US" sz="2000" dirty="0" smtClean="0"/>
              <a:t>others and </a:t>
            </a:r>
            <a:r>
              <a:rPr lang="en-US" sz="2000" dirty="0"/>
              <a:t>events.</a:t>
            </a:r>
            <a:endParaRPr lang="en-US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FB26-5C7E-4501-B656-33F5A4D868F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8600" y="9069420"/>
            <a:ext cx="61722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Interpersonal Communication, Session 02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by Z. </a:t>
            </a:r>
            <a:r>
              <a:rPr kumimoji="0" lang="en-US" sz="16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Hidayat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, MM, </a:t>
            </a:r>
            <a:r>
              <a:rPr kumimoji="0" lang="en-US" sz="16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M.Si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44556" y="609600"/>
            <a:ext cx="61722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514350" indent="-514350" algn="ctr">
              <a:buFont typeface="+mj-lt"/>
              <a:buAutoNum type="arabicPeriod" startAt="3"/>
            </a:pPr>
            <a:r>
              <a:rPr lang="en-US" sz="3200" b="1" i="1" dirty="0">
                <a:solidFill>
                  <a:srgbClr val="FF0000"/>
                </a:solidFill>
              </a:rPr>
              <a:t>Theories About Messages in Relationships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44556" y="2209800"/>
            <a:ext cx="6172200" cy="6934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38138" indent="-338138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dirty="0"/>
              <a:t>People have a variety </a:t>
            </a:r>
            <a:r>
              <a:rPr lang="en-US" sz="2000" dirty="0"/>
              <a:t>of </a:t>
            </a:r>
            <a:r>
              <a:rPr lang="en-US" sz="2000" dirty="0" smtClean="0"/>
              <a:t>communication </a:t>
            </a:r>
            <a:r>
              <a:rPr lang="en-US" sz="2000" dirty="0"/>
              <a:t>choices</a:t>
            </a:r>
            <a:r>
              <a:rPr lang="en-US" sz="2000" dirty="0" smtClean="0"/>
              <a:t>. Theories about </a:t>
            </a:r>
            <a:r>
              <a:rPr lang="en-US" sz="2000" dirty="0"/>
              <a:t>messages in relationships attempt to </a:t>
            </a:r>
            <a:r>
              <a:rPr lang="en-US" sz="2000" dirty="0" smtClean="0"/>
              <a:t>explain why </a:t>
            </a:r>
            <a:r>
              <a:rPr lang="en-US" sz="2000" dirty="0"/>
              <a:t>people say what they do during </a:t>
            </a:r>
            <a:r>
              <a:rPr lang="en-US" sz="2000" dirty="0" smtClean="0"/>
              <a:t>interaction and </a:t>
            </a:r>
            <a:r>
              <a:rPr lang="en-US" sz="2000" dirty="0"/>
              <a:t>how they process messages</a:t>
            </a:r>
            <a:r>
              <a:rPr lang="en-US" sz="2000" dirty="0" smtClean="0"/>
              <a:t>. </a:t>
            </a:r>
          </a:p>
          <a:p>
            <a:pPr marL="338138" indent="-338138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i="1" dirty="0" smtClean="0"/>
              <a:t>Action </a:t>
            </a:r>
            <a:r>
              <a:rPr lang="en-US" sz="3200" b="1" i="1" dirty="0"/>
              <a:t>assembly theory </a:t>
            </a:r>
            <a:r>
              <a:rPr lang="en-US" sz="2000" dirty="0"/>
              <a:t>attempts to </a:t>
            </a:r>
            <a:r>
              <a:rPr lang="en-US" sz="2000" dirty="0" smtClean="0"/>
              <a:t>explain where </a:t>
            </a:r>
            <a:r>
              <a:rPr lang="en-US" sz="2000" dirty="0"/>
              <a:t>our thoughts come from and how we </a:t>
            </a:r>
            <a:r>
              <a:rPr lang="en-US" sz="2000" dirty="0" smtClean="0"/>
              <a:t>translate those </a:t>
            </a:r>
            <a:r>
              <a:rPr lang="en-US" sz="2000" dirty="0"/>
              <a:t>thoughts into verbal and nonverbal communication</a:t>
            </a:r>
            <a:r>
              <a:rPr lang="en-US" sz="2000" dirty="0" smtClean="0"/>
              <a:t>. John </a:t>
            </a:r>
            <a:r>
              <a:rPr lang="en-US" sz="2000" dirty="0"/>
              <a:t>Greene, who first published </a:t>
            </a:r>
            <a:r>
              <a:rPr lang="en-US" sz="2000" dirty="0" smtClean="0"/>
              <a:t>this theory </a:t>
            </a:r>
            <a:r>
              <a:rPr lang="en-US" sz="2000" dirty="0"/>
              <a:t>in </a:t>
            </a:r>
            <a:r>
              <a:rPr lang="en-US" sz="2000" dirty="0" smtClean="0"/>
              <a:t>1984. </a:t>
            </a:r>
          </a:p>
          <a:p>
            <a:pPr marL="338138" indent="-338138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i="1" dirty="0" smtClean="0"/>
              <a:t>Comm. </a:t>
            </a:r>
            <a:r>
              <a:rPr lang="en-US" sz="3200" b="1" i="1" dirty="0"/>
              <a:t>accommodation theory </a:t>
            </a:r>
            <a:r>
              <a:rPr lang="en-US" sz="2000" dirty="0"/>
              <a:t>is </a:t>
            </a:r>
            <a:r>
              <a:rPr lang="en-US" sz="2000" dirty="0" smtClean="0"/>
              <a:t>interested in </a:t>
            </a:r>
            <a:r>
              <a:rPr lang="en-US" sz="2000" dirty="0"/>
              <a:t>how and why people modify or </a:t>
            </a:r>
            <a:r>
              <a:rPr lang="en-US" sz="2000" dirty="0" smtClean="0"/>
              <a:t>change their </a:t>
            </a:r>
            <a:r>
              <a:rPr lang="en-US" sz="2000" dirty="0"/>
              <a:t>communication behavior in different situations</a:t>
            </a:r>
            <a:r>
              <a:rPr lang="en-US" sz="2000" dirty="0" smtClean="0"/>
              <a:t>. This </a:t>
            </a:r>
            <a:r>
              <a:rPr lang="en-US" sz="2000" dirty="0"/>
              <a:t>theory, developed by Howard Giles </a:t>
            </a:r>
            <a:r>
              <a:rPr lang="en-US" sz="2000" dirty="0" smtClean="0"/>
              <a:t>and colleagues </a:t>
            </a:r>
            <a:r>
              <a:rPr lang="en-US" sz="2000" dirty="0"/>
              <a:t>in the 1960s and 1970s, explains </a:t>
            </a:r>
            <a:r>
              <a:rPr lang="en-US" sz="2000" dirty="0" smtClean="0"/>
              <a:t>the ways </a:t>
            </a:r>
            <a:r>
              <a:rPr lang="en-US" sz="2000" dirty="0"/>
              <a:t>in which people influence and are </a:t>
            </a:r>
            <a:r>
              <a:rPr lang="en-US" sz="2000" dirty="0" smtClean="0"/>
              <a:t>influenced by </a:t>
            </a:r>
            <a:r>
              <a:rPr lang="en-US" sz="2000" dirty="0"/>
              <a:t>each other while they are communicating.</a:t>
            </a:r>
          </a:p>
          <a:p>
            <a:pPr marL="338138" indent="-338138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FB26-5C7E-4501-B656-33F5A4D868F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8600" y="9069420"/>
            <a:ext cx="61722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Interpersonal Communication, Session 02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by Z. </a:t>
            </a:r>
            <a:r>
              <a:rPr kumimoji="0" lang="en-US" sz="16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Hidayat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, MM, </a:t>
            </a:r>
            <a:r>
              <a:rPr kumimoji="0" lang="en-US" sz="16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M.Si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344556" y="838200"/>
            <a:ext cx="6172200" cy="830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38138" indent="-338138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i="1" dirty="0"/>
              <a:t>Expectancy violation theory </a:t>
            </a:r>
            <a:r>
              <a:rPr lang="en-US" sz="2000" dirty="0"/>
              <a:t>was proposed </a:t>
            </a:r>
            <a:r>
              <a:rPr lang="en-US" sz="2000" dirty="0" smtClean="0"/>
              <a:t>in the </a:t>
            </a:r>
            <a:r>
              <a:rPr lang="en-US" sz="2000" dirty="0"/>
              <a:t>1970s by </a:t>
            </a:r>
            <a:r>
              <a:rPr lang="en-US" sz="2000" dirty="0" err="1"/>
              <a:t>Judee</a:t>
            </a:r>
            <a:r>
              <a:rPr lang="en-US" sz="2000" dirty="0"/>
              <a:t> </a:t>
            </a:r>
            <a:r>
              <a:rPr lang="en-US" sz="2000" dirty="0" err="1"/>
              <a:t>Burgoon</a:t>
            </a:r>
            <a:r>
              <a:rPr lang="en-US" sz="2000" dirty="0"/>
              <a:t> and colleagues. </a:t>
            </a:r>
            <a:r>
              <a:rPr lang="en-US" sz="2000" dirty="0" smtClean="0"/>
              <a:t>This theory </a:t>
            </a:r>
            <a:r>
              <a:rPr lang="en-US" sz="2000" dirty="0"/>
              <a:t>argues that interpretations of a message </a:t>
            </a:r>
            <a:r>
              <a:rPr lang="en-US" sz="2000" dirty="0" smtClean="0"/>
              <a:t>are not </a:t>
            </a:r>
            <a:r>
              <a:rPr lang="en-US" sz="2000" dirty="0"/>
              <a:t>simply about what is said or even how it is said</a:t>
            </a:r>
            <a:r>
              <a:rPr lang="en-US" sz="2000" dirty="0" smtClean="0"/>
              <a:t>. Instead</a:t>
            </a:r>
            <a:r>
              <a:rPr lang="en-US" sz="2000" dirty="0"/>
              <a:t>, interpretation is determined by the situation</a:t>
            </a:r>
            <a:r>
              <a:rPr lang="en-US" sz="2000" dirty="0" smtClean="0"/>
              <a:t>, the </a:t>
            </a:r>
            <a:r>
              <a:rPr lang="en-US" sz="2000" dirty="0"/>
              <a:t>other’s reward value (i.e., the positive </a:t>
            </a:r>
            <a:r>
              <a:rPr lang="en-US" sz="2000" dirty="0" smtClean="0"/>
              <a:t>and negative </a:t>
            </a:r>
            <a:r>
              <a:rPr lang="en-US" sz="2000" dirty="0"/>
              <a:t>characteristics of the person), and how </a:t>
            </a:r>
            <a:r>
              <a:rPr lang="en-US" sz="2000" dirty="0" smtClean="0"/>
              <a:t>the message </a:t>
            </a:r>
            <a:r>
              <a:rPr lang="en-US" sz="2000" dirty="0"/>
              <a:t>meets or violates one’s expectations. </a:t>
            </a:r>
            <a:endParaRPr lang="en-US" sz="2000" dirty="0" smtClean="0"/>
          </a:p>
          <a:p>
            <a:pPr marL="338138" indent="-338138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i="1" dirty="0" smtClean="0"/>
              <a:t>Politeness </a:t>
            </a:r>
            <a:r>
              <a:rPr lang="en-US" sz="3200" b="1" i="1" dirty="0"/>
              <a:t>theory</a:t>
            </a:r>
            <a:r>
              <a:rPr lang="en-US" sz="2000" i="1" dirty="0"/>
              <a:t>, </a:t>
            </a:r>
            <a:r>
              <a:rPr lang="en-US" sz="2000" dirty="0"/>
              <a:t>published in the 1980s </a:t>
            </a:r>
            <a:r>
              <a:rPr lang="en-US" sz="2000" dirty="0" smtClean="0"/>
              <a:t>by Penelope </a:t>
            </a:r>
            <a:r>
              <a:rPr lang="en-US" sz="2000" dirty="0"/>
              <a:t>Brown and Stephen Levinson, argues </a:t>
            </a:r>
            <a:r>
              <a:rPr lang="en-US" sz="2000" dirty="0" smtClean="0"/>
              <a:t>that people </a:t>
            </a:r>
            <a:r>
              <a:rPr lang="en-US" sz="2000" dirty="0"/>
              <a:t>will use different messages depending </a:t>
            </a:r>
            <a:r>
              <a:rPr lang="en-US" sz="2000" dirty="0" smtClean="0"/>
              <a:t>on their </a:t>
            </a:r>
            <a:r>
              <a:rPr lang="en-US" sz="2000" dirty="0"/>
              <a:t>perception of the situation and the listener</a:t>
            </a:r>
            <a:r>
              <a:rPr lang="en-US" sz="2000" dirty="0" smtClean="0"/>
              <a:t>. Politeness </a:t>
            </a:r>
            <a:r>
              <a:rPr lang="en-US" sz="2000" dirty="0"/>
              <a:t>is the way through which people </a:t>
            </a:r>
            <a:r>
              <a:rPr lang="en-US" sz="2000" dirty="0" smtClean="0"/>
              <a:t>attempt to </a:t>
            </a:r>
            <a:r>
              <a:rPr lang="en-US" sz="2000" dirty="0"/>
              <a:t>lessen the potential threat in certain messages</a:t>
            </a:r>
            <a:r>
              <a:rPr lang="en-US" sz="2000" dirty="0" smtClean="0"/>
              <a:t>. This </a:t>
            </a:r>
            <a:r>
              <a:rPr lang="en-US" sz="2000" dirty="0"/>
              <a:t>theory was strongly influenced by </a:t>
            </a:r>
            <a:r>
              <a:rPr lang="en-US" sz="2000" dirty="0" smtClean="0"/>
              <a:t>Erving </a:t>
            </a:r>
            <a:r>
              <a:rPr lang="en-US" sz="2000" dirty="0" err="1" smtClean="0"/>
              <a:t>Goffman’s</a:t>
            </a:r>
            <a:r>
              <a:rPr lang="en-US" sz="2000" dirty="0" smtClean="0"/>
              <a:t> </a:t>
            </a:r>
            <a:r>
              <a:rPr lang="en-US" sz="2000" dirty="0"/>
              <a:t>notion of </a:t>
            </a:r>
            <a:r>
              <a:rPr lang="en-US" sz="2000" i="1" dirty="0"/>
              <a:t>face, </a:t>
            </a:r>
            <a:r>
              <a:rPr lang="en-US" sz="2000" dirty="0"/>
              <a:t>which is the </a:t>
            </a:r>
            <a:r>
              <a:rPr lang="en-US" sz="2000" dirty="0" smtClean="0"/>
              <a:t>positive social </a:t>
            </a:r>
            <a:r>
              <a:rPr lang="en-US" sz="2000" dirty="0"/>
              <a:t>identity we claim for ourselves. </a:t>
            </a:r>
            <a:endParaRPr lang="en-US" sz="2000" dirty="0" smtClean="0"/>
          </a:p>
          <a:p>
            <a:pPr marL="338138" indent="-338138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i="1" dirty="0" smtClean="0"/>
              <a:t>Speech </a:t>
            </a:r>
            <a:r>
              <a:rPr lang="en-US" sz="3200" b="1" i="1" dirty="0"/>
              <a:t>act theory </a:t>
            </a:r>
            <a:r>
              <a:rPr lang="en-US" sz="2000" dirty="0"/>
              <a:t>is about how people </a:t>
            </a:r>
            <a:r>
              <a:rPr lang="en-US" sz="2000" dirty="0" smtClean="0"/>
              <a:t>accomplish things </a:t>
            </a:r>
            <a:r>
              <a:rPr lang="en-US" sz="2000" dirty="0"/>
              <a:t>with words. Developed during </a:t>
            </a:r>
            <a:r>
              <a:rPr lang="en-US" sz="2000" dirty="0" smtClean="0"/>
              <a:t>the 1960s </a:t>
            </a:r>
            <a:r>
              <a:rPr lang="en-US" sz="2000" dirty="0"/>
              <a:t>by John Austin and refined in the 1970s </a:t>
            </a:r>
            <a:r>
              <a:rPr lang="en-US" sz="2000" dirty="0" smtClean="0"/>
              <a:t>by John </a:t>
            </a:r>
            <a:r>
              <a:rPr lang="en-US" sz="2000" dirty="0"/>
              <a:t>Searle, this theory explains how people </a:t>
            </a:r>
            <a:r>
              <a:rPr lang="en-US" sz="2000" dirty="0" smtClean="0"/>
              <a:t>use language </a:t>
            </a:r>
            <a:r>
              <a:rPr lang="en-US" sz="2000" dirty="0"/>
              <a:t>as action.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FB26-5C7E-4501-B656-33F5A4D868F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8600" y="9069420"/>
            <a:ext cx="61722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Interpersonal Communication, Session 02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by Z. </a:t>
            </a:r>
            <a:r>
              <a:rPr kumimoji="0" lang="en-US" sz="16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Hidayat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, MM, </a:t>
            </a:r>
            <a:r>
              <a:rPr kumimoji="0" lang="en-US" sz="16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M.Si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1422</Words>
  <Application>Microsoft Office PowerPoint</Application>
  <PresentationFormat>A4 Paper (210x297 mm)</PresentationFormat>
  <Paragraphs>69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FOUR CATEGORIES OF INTERPERSONAL COMUNICATION (IPC)</vt:lpstr>
      <vt:lpstr>Reasons for study IPC</vt:lpstr>
      <vt:lpstr>What Is Interpersonal Communication?</vt:lpstr>
      <vt:lpstr>Slide 4</vt:lpstr>
      <vt:lpstr>Four Categories of IPC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 CATEGORIES OF INTERPERSONAL COMUNICATION (IPC)</dc:title>
  <dc:creator>MICROSOFT</dc:creator>
  <cp:lastModifiedBy>anin</cp:lastModifiedBy>
  <cp:revision>10</cp:revision>
  <dcterms:created xsi:type="dcterms:W3CDTF">2013-06-29T23:44:40Z</dcterms:created>
  <dcterms:modified xsi:type="dcterms:W3CDTF">2014-07-10T07:26:54Z</dcterms:modified>
</cp:coreProperties>
</file>