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181" autoAdjust="0"/>
    <p:restoredTop sz="94660"/>
  </p:normalViewPr>
  <p:slideViewPr>
    <p:cSldViewPr>
      <p:cViewPr>
        <p:scale>
          <a:sx n="40" d="100"/>
          <a:sy n="40" d="100"/>
        </p:scale>
        <p:origin x="-1782" y="-462"/>
      </p:cViewPr>
      <p:guideLst>
        <p:guide orient="horz" pos="312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AA51886-531E-46CB-A779-3EB2AE862279}" type="datetimeFigureOut">
              <a:rPr lang="en-US" smtClean="0"/>
              <a:pPr/>
              <a:t>7/10/2014</a:t>
            </a:fld>
            <a:endParaRPr lang="en-US"/>
          </a:p>
        </p:txBody>
      </p:sp>
      <p:sp>
        <p:nvSpPr>
          <p:cNvPr id="4" name="Slide Image Placeholder 3"/>
          <p:cNvSpPr>
            <a:spLocks noGrp="1" noRot="1" noChangeAspect="1"/>
          </p:cNvSpPr>
          <p:nvPr>
            <p:ph type="sldImg" idx="2"/>
          </p:nvPr>
        </p:nvSpPr>
        <p:spPr>
          <a:xfrm>
            <a:off x="3681413" y="514350"/>
            <a:ext cx="1781175"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638E73CB-5D97-4726-A7C1-D9FAEE0858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3"/>
            <a:ext cx="5829300" cy="2123369"/>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26694D-630C-4F9B-A388-7841DFA74839}"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097A5C-327E-42D4-9DCF-2FE1E18E763E}"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29697"/>
            <a:ext cx="1157288" cy="11268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29697"/>
            <a:ext cx="3357563" cy="11268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A40635-3CAA-439E-B38A-BECCCDC6E624}"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6FA45D-7C63-4CBE-BC5D-7E0A7D423FEE}"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2"/>
            <a:ext cx="5829300" cy="196744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34E6FB-EB49-484C-ADC6-1813B1F6D693}" type="datetime1">
              <a:rPr lang="en-US" smtClean="0"/>
              <a:pPr/>
              <a:t>7/10/2014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47B931E-D608-4FD0-8478-8055C9F644E9}"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84FC18-6328-4C35-A164-56A7C1E5F911}" type="datetime1">
              <a:rPr lang="en-US" smtClean="0"/>
              <a:pPr/>
              <a:t>7/10/2014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3360A-CCF7-416B-B823-F7B580F83649}" type="datetime1">
              <a:rPr lang="en-US" smtClean="0"/>
              <a:pPr/>
              <a:t>7/10/2014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8BD89F-2770-4F38-A0F2-5C1EAC6FAF77}" type="datetime1">
              <a:rPr lang="en-US" smtClean="0"/>
              <a:pPr/>
              <a:t>7/10/2014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94406"/>
            <a:ext cx="2256235" cy="167851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FEB6EA-9345-4A8C-B46B-E67FDB3AFB88}"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F2B7F-9EC6-4BA5-B42E-9BACFAD5B7F2}" type="datetime1">
              <a:rPr lang="en-US" smtClean="0"/>
              <a:pPr/>
              <a:t>7/10/2014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6F6BD8-439E-4D12-8347-1C28F71E466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DB99C2BE-ADE0-4262-8175-959789DC1266}" type="datetime1">
              <a:rPr lang="en-US" smtClean="0"/>
              <a:pPr/>
              <a:t>7/10/2014</a:t>
            </a:fld>
            <a:endParaRPr lang="en-US"/>
          </a:p>
        </p:txBody>
      </p:sp>
      <p:sp>
        <p:nvSpPr>
          <p:cNvPr id="5" name="Footer Placeholder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76F6BD8-439E-4D12-8347-1C28F71E466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0848" y="4324348"/>
            <a:ext cx="5829300" cy="1847852"/>
          </a:xfrm>
        </p:spPr>
        <p:txBody>
          <a:bodyPr>
            <a:normAutofit/>
          </a:bodyPr>
          <a:lstStyle/>
          <a:p>
            <a:r>
              <a:rPr lang="en-US" sz="4000" b="1" dirty="0" smtClean="0">
                <a:solidFill>
                  <a:srgbClr val="0000FF"/>
                </a:solidFill>
              </a:rPr>
              <a:t>CONSTRUCTIVISM &amp; ATTRIBUTION THEORY</a:t>
            </a:r>
            <a:endParaRPr lang="en-US" sz="4000" b="1" dirty="0">
              <a:solidFill>
                <a:srgbClr val="0000FF"/>
              </a:solidFill>
            </a:endParaRPr>
          </a:p>
        </p:txBody>
      </p:sp>
      <p:pic>
        <p:nvPicPr>
          <p:cNvPr id="4" name="Picture 3" descr="logo-ke-bwh.jpg"/>
          <p:cNvPicPr>
            <a:picLocks noChangeAspect="1"/>
          </p:cNvPicPr>
          <p:nvPr/>
        </p:nvPicPr>
        <p:blipFill>
          <a:blip r:embed="rId2"/>
          <a:stretch>
            <a:fillRect/>
          </a:stretch>
        </p:blipFill>
        <p:spPr>
          <a:xfrm>
            <a:off x="2269998" y="476250"/>
            <a:ext cx="2282952" cy="2298625"/>
          </a:xfrm>
          <a:prstGeom prst="rect">
            <a:avLst/>
          </a:prstGeom>
        </p:spPr>
      </p:pic>
      <p:sp>
        <p:nvSpPr>
          <p:cNvPr id="5" name="Title 1"/>
          <p:cNvSpPr txBox="1">
            <a:spLocks/>
          </p:cNvSpPr>
          <p:nvPr/>
        </p:nvSpPr>
        <p:spPr>
          <a:xfrm>
            <a:off x="304800" y="2971800"/>
            <a:ext cx="61722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2400" b="1" dirty="0" smtClean="0">
                <a:latin typeface="+mj-lt"/>
                <a:ea typeface="+mj-ea"/>
                <a:cs typeface="+mj-cs"/>
              </a:rPr>
              <a:t>Interpersonal Communication, Session 03</a:t>
            </a:r>
            <a:endParaRPr kumimoji="0" lang="en-US" sz="2400" b="0" i="0" u="none" strike="noStrike" kern="1200" cap="none" spc="0" normalizeH="0" baseline="0" noProof="0" dirty="0">
              <a:ln>
                <a:noFill/>
              </a:ln>
              <a:effectLst/>
              <a:uLnTx/>
              <a:uFillTx/>
              <a:latin typeface="+mj-lt"/>
              <a:ea typeface="+mj-ea"/>
              <a:cs typeface="+mj-cs"/>
            </a:endParaRPr>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
        <p:nvSpPr>
          <p:cNvPr id="7" name="Slide Number Placeholder 6"/>
          <p:cNvSpPr>
            <a:spLocks noGrp="1"/>
          </p:cNvSpPr>
          <p:nvPr>
            <p:ph type="sldNum" sz="quarter" idx="12"/>
          </p:nvPr>
        </p:nvSpPr>
        <p:spPr/>
        <p:txBody>
          <a:bodyPr/>
          <a:lstStyle/>
          <a:p>
            <a:fld id="{D76F6BD8-439E-4D12-8347-1C28F71E4669}"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838200"/>
            <a:ext cx="6172200" cy="8010704"/>
          </a:xfrm>
        </p:spPr>
        <p:txBody>
          <a:bodyPr>
            <a:normAutofit/>
          </a:bodyPr>
          <a:lstStyle/>
          <a:p>
            <a:pPr>
              <a:spcBef>
                <a:spcPts val="600"/>
              </a:spcBef>
              <a:spcAft>
                <a:spcPts val="600"/>
              </a:spcAft>
            </a:pPr>
            <a:r>
              <a:rPr lang="en-US" b="1" dirty="0" smtClean="0"/>
              <a:t>Attribution theory provides </a:t>
            </a:r>
            <a:r>
              <a:rPr lang="en-US" sz="2000" dirty="0" smtClean="0"/>
              <a:t>a framework for understanding both our own and others’ behaviors. It provides guidelines for interpreting actions, so it is useful for examining motivations for achievement and conflict in interpersonal relationships. </a:t>
            </a:r>
          </a:p>
          <a:p>
            <a:pPr>
              <a:spcBef>
                <a:spcPts val="600"/>
              </a:spcBef>
              <a:spcAft>
                <a:spcPts val="600"/>
              </a:spcAft>
            </a:pPr>
            <a:r>
              <a:rPr lang="en-US" b="1" dirty="0" smtClean="0"/>
              <a:t>This theory has also been used </a:t>
            </a:r>
            <a:r>
              <a:rPr lang="en-US" sz="2000" dirty="0" smtClean="0"/>
              <a:t>to examine stigmatizing behavior and discrimination.</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10</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33400"/>
            <a:ext cx="6172200" cy="898701"/>
          </a:xfrm>
        </p:spPr>
        <p:txBody>
          <a:bodyPr>
            <a:normAutofit/>
          </a:bodyPr>
          <a:lstStyle/>
          <a:p>
            <a:r>
              <a:rPr lang="en-US" sz="3600" b="1" dirty="0" smtClean="0">
                <a:solidFill>
                  <a:srgbClr val="FF0000"/>
                </a:solidFill>
              </a:rPr>
              <a:t>Attribution and Achievement</a:t>
            </a:r>
          </a:p>
        </p:txBody>
      </p:sp>
      <p:sp>
        <p:nvSpPr>
          <p:cNvPr id="3" name="Content Placeholder 2"/>
          <p:cNvSpPr>
            <a:spLocks noGrp="1"/>
          </p:cNvSpPr>
          <p:nvPr>
            <p:ph idx="1"/>
          </p:nvPr>
        </p:nvSpPr>
        <p:spPr>
          <a:xfrm>
            <a:off x="342900" y="1508301"/>
            <a:ext cx="6172200" cy="2530299"/>
          </a:xfrm>
        </p:spPr>
        <p:txBody>
          <a:bodyPr>
            <a:normAutofit/>
          </a:bodyPr>
          <a:lstStyle/>
          <a:p>
            <a:pPr>
              <a:spcBef>
                <a:spcPts val="600"/>
              </a:spcBef>
              <a:spcAft>
                <a:spcPts val="600"/>
              </a:spcAft>
            </a:pPr>
            <a:r>
              <a:rPr lang="en-US" b="1" dirty="0" smtClean="0"/>
              <a:t>Bernard Weiner </a:t>
            </a:r>
            <a:r>
              <a:rPr lang="en-US" sz="2000" dirty="0" smtClean="0"/>
              <a:t>extended attribution theory to how people explain their own and others’ success and failure. He contends that interpretations of achievement can be explained with three dimensions of behavior: </a:t>
            </a:r>
            <a:r>
              <a:rPr lang="en-US" sz="2000" i="1" dirty="0" smtClean="0"/>
              <a:t>locus of control (Whose fault is </a:t>
            </a:r>
            <a:r>
              <a:rPr lang="en-US" sz="2000" dirty="0" smtClean="0"/>
              <a:t>it?), </a:t>
            </a:r>
            <a:r>
              <a:rPr lang="en-US" sz="2000" i="1" dirty="0" smtClean="0"/>
              <a:t>stability (Is it ongoing?), and controllability </a:t>
            </a:r>
            <a:r>
              <a:rPr lang="en-US" sz="2000" dirty="0" smtClean="0"/>
              <a:t>(Can I change it?).</a:t>
            </a:r>
          </a:p>
          <a:p>
            <a:pPr>
              <a:spcBef>
                <a:spcPts val="600"/>
              </a:spcBef>
              <a:spcAft>
                <a:spcPts val="600"/>
              </a:spcAft>
            </a:pPr>
            <a:endParaRPr lang="en-US" sz="2000" dirty="0"/>
          </a:p>
        </p:txBody>
      </p:sp>
      <p:sp>
        <p:nvSpPr>
          <p:cNvPr id="4" name="Title 1"/>
          <p:cNvSpPr txBox="1">
            <a:spLocks/>
          </p:cNvSpPr>
          <p:nvPr/>
        </p:nvSpPr>
        <p:spPr>
          <a:xfrm>
            <a:off x="342900" y="4048301"/>
            <a:ext cx="6172200" cy="904699"/>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Three Dimensions</a:t>
            </a:r>
            <a:endParaRPr kumimoji="0" lang="en-US" sz="3600" b="1"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5019499"/>
            <a:ext cx="6172200" cy="4200701"/>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First, a person’s success or failure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is attributable to either internal factors (I am a smart person) or to external factors (My computer crashed).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Second, the cause of the success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or failure can be either stable (It’s always going to be like this) or unstable (This is a one-time event). </a:t>
            </a:r>
          </a:p>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Finally, the event </a:t>
            </a:r>
            <a:r>
              <a:rPr kumimoji="0" lang="en-US" sz="2000" i="0" u="none" strike="noStrike" kern="1200" cap="none" spc="0" normalizeH="0" baseline="0" noProof="0" dirty="0" smtClean="0">
                <a:ln>
                  <a:noFill/>
                </a:ln>
                <a:solidFill>
                  <a:schemeClr val="tx1"/>
                </a:solidFill>
                <a:effectLst/>
                <a:uLnTx/>
                <a:uFillTx/>
                <a:latin typeface="+mn-lt"/>
                <a:ea typeface="+mn-ea"/>
                <a:cs typeface="+mn-cs"/>
              </a:rPr>
              <a:t>may be perceived as controllable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 can change this if I want to) or uncontrollable (Nothing I do can change this situation).</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11</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472899"/>
            <a:ext cx="6172200" cy="1127301"/>
          </a:xfrm>
        </p:spPr>
        <p:txBody>
          <a:bodyPr>
            <a:normAutofit/>
          </a:bodyPr>
          <a:lstStyle/>
          <a:p>
            <a:r>
              <a:rPr lang="en-US" sz="3600" b="1" dirty="0" smtClean="0">
                <a:solidFill>
                  <a:srgbClr val="FF0000"/>
                </a:solidFill>
              </a:rPr>
              <a:t>Eight Scenarios</a:t>
            </a:r>
            <a:endParaRPr lang="en-US" sz="3600" b="1" dirty="0">
              <a:solidFill>
                <a:srgbClr val="FF0000"/>
              </a:solidFill>
            </a:endParaRPr>
          </a:p>
        </p:txBody>
      </p:sp>
      <p:sp>
        <p:nvSpPr>
          <p:cNvPr id="5" name="Content Placeholder 4"/>
          <p:cNvSpPr>
            <a:spLocks noGrp="1"/>
          </p:cNvSpPr>
          <p:nvPr>
            <p:ph idx="1"/>
          </p:nvPr>
        </p:nvSpPr>
        <p:spPr>
          <a:xfrm>
            <a:off x="342900" y="1676400"/>
            <a:ext cx="6172200" cy="7620000"/>
          </a:xfrm>
        </p:spPr>
        <p:txBody>
          <a:bodyPr>
            <a:normAutofit/>
          </a:bodyPr>
          <a:lstStyle/>
          <a:p>
            <a:pPr>
              <a:spcBef>
                <a:spcPts val="600"/>
              </a:spcBef>
              <a:spcAft>
                <a:spcPts val="600"/>
              </a:spcAft>
            </a:pPr>
            <a:r>
              <a:rPr lang="en-US" sz="2000" dirty="0" smtClean="0"/>
              <a:t>These three dimensions, together, create eight scenarios that people use to explain their own achievements and disappointments:</a:t>
            </a:r>
          </a:p>
          <a:p>
            <a:pPr>
              <a:spcBef>
                <a:spcPts val="600"/>
              </a:spcBef>
              <a:spcAft>
                <a:spcPts val="600"/>
              </a:spcAft>
              <a:buFont typeface="+mj-lt"/>
              <a:buAutoNum type="arabicPeriod"/>
            </a:pPr>
            <a:r>
              <a:rPr lang="en-US" sz="2400" b="1" dirty="0" smtClean="0"/>
              <a:t>Internal-stable-uncontrollable</a:t>
            </a:r>
            <a:r>
              <a:rPr lang="en-US" sz="2000" dirty="0" smtClean="0"/>
              <a:t> (I’m not very smart) </a:t>
            </a:r>
          </a:p>
          <a:p>
            <a:pPr>
              <a:spcBef>
                <a:spcPts val="600"/>
              </a:spcBef>
              <a:spcAft>
                <a:spcPts val="600"/>
              </a:spcAft>
              <a:buFont typeface="+mj-lt"/>
              <a:buAutoNum type="arabicPeriod"/>
            </a:pPr>
            <a:r>
              <a:rPr lang="en-US" sz="2400" b="1" dirty="0" smtClean="0"/>
              <a:t>Internal-stable-controllable</a:t>
            </a:r>
            <a:r>
              <a:rPr lang="en-US" sz="2000" dirty="0" smtClean="0"/>
              <a:t> (I always wait until the last minute)</a:t>
            </a:r>
          </a:p>
          <a:p>
            <a:pPr>
              <a:spcBef>
                <a:spcPts val="600"/>
              </a:spcBef>
              <a:spcAft>
                <a:spcPts val="600"/>
              </a:spcAft>
              <a:buFont typeface="+mj-lt"/>
              <a:buAutoNum type="arabicPeriod"/>
            </a:pPr>
            <a:r>
              <a:rPr lang="en-US" sz="2400" b="1" dirty="0" smtClean="0"/>
              <a:t>Internal-unstable-uncontrollable</a:t>
            </a:r>
            <a:r>
              <a:rPr lang="en-US" sz="2000" dirty="0" smtClean="0"/>
              <a:t> (I felt ill)</a:t>
            </a:r>
          </a:p>
          <a:p>
            <a:pPr>
              <a:spcBef>
                <a:spcPts val="600"/>
              </a:spcBef>
              <a:spcAft>
                <a:spcPts val="600"/>
              </a:spcAft>
              <a:buFont typeface="+mj-lt"/>
              <a:buAutoNum type="arabicPeriod"/>
            </a:pPr>
            <a:r>
              <a:rPr lang="en-US" sz="2400" b="1" dirty="0" smtClean="0"/>
              <a:t>Internal-unstable-controllable</a:t>
            </a:r>
            <a:r>
              <a:rPr lang="en-US" sz="2000" dirty="0" smtClean="0"/>
              <a:t> (I forgot about the assignment)</a:t>
            </a:r>
          </a:p>
          <a:p>
            <a:pPr>
              <a:spcBef>
                <a:spcPts val="600"/>
              </a:spcBef>
              <a:spcAft>
                <a:spcPts val="600"/>
              </a:spcAft>
              <a:buFont typeface="+mj-lt"/>
              <a:buAutoNum type="arabicPeriod"/>
            </a:pPr>
            <a:r>
              <a:rPr lang="en-US" sz="2400" b="1" dirty="0" smtClean="0"/>
              <a:t>External-stable-uncontrollable</a:t>
            </a:r>
            <a:r>
              <a:rPr lang="en-US" sz="2000" dirty="0" smtClean="0"/>
              <a:t> (The teacher’s expectations are unrealistic)</a:t>
            </a:r>
          </a:p>
          <a:p>
            <a:pPr>
              <a:spcBef>
                <a:spcPts val="600"/>
              </a:spcBef>
              <a:spcAft>
                <a:spcPts val="600"/>
              </a:spcAft>
              <a:buFont typeface="+mj-lt"/>
              <a:buAutoNum type="arabicPeriod"/>
            </a:pPr>
            <a:r>
              <a:rPr lang="en-US" sz="2400" b="1" dirty="0" smtClean="0"/>
              <a:t>External-stable-controllable</a:t>
            </a:r>
            <a:r>
              <a:rPr lang="en-US" sz="2000" dirty="0" smtClean="0"/>
              <a:t> (The teacher hates me)</a:t>
            </a:r>
          </a:p>
          <a:p>
            <a:pPr>
              <a:spcBef>
                <a:spcPts val="600"/>
              </a:spcBef>
              <a:spcAft>
                <a:spcPts val="600"/>
              </a:spcAft>
              <a:buFont typeface="+mj-lt"/>
              <a:buAutoNum type="arabicPeriod"/>
            </a:pPr>
            <a:r>
              <a:rPr lang="en-US" sz="2400" b="1" dirty="0" smtClean="0"/>
              <a:t>External-unstable-uncontrollable</a:t>
            </a:r>
            <a:r>
              <a:rPr lang="en-US" sz="2000" b="1" dirty="0" smtClean="0"/>
              <a:t> </a:t>
            </a:r>
            <a:r>
              <a:rPr lang="en-US" sz="2000" dirty="0" smtClean="0"/>
              <a:t>(I was in a car accident)</a:t>
            </a:r>
          </a:p>
          <a:p>
            <a:pPr>
              <a:spcBef>
                <a:spcPts val="600"/>
              </a:spcBef>
              <a:spcAft>
                <a:spcPts val="600"/>
              </a:spcAft>
              <a:buFont typeface="+mj-lt"/>
              <a:buAutoNum type="arabicPeriod"/>
            </a:pPr>
            <a:r>
              <a:rPr lang="en-US" sz="2400" b="1" dirty="0" smtClean="0"/>
              <a:t>External-unstable-controllable</a:t>
            </a:r>
            <a:r>
              <a:rPr lang="en-US" sz="2000" dirty="0" smtClean="0"/>
              <a:t> (The dog ate my homework)</a:t>
            </a:r>
            <a:endParaRPr lang="en-US" sz="2000" dirty="0"/>
          </a:p>
        </p:txBody>
      </p:sp>
      <p:sp>
        <p:nvSpPr>
          <p:cNvPr id="6" name="Slide Number Placeholder 5"/>
          <p:cNvSpPr>
            <a:spLocks noGrp="1"/>
          </p:cNvSpPr>
          <p:nvPr>
            <p:ph type="sldNum" sz="quarter" idx="12"/>
          </p:nvPr>
        </p:nvSpPr>
        <p:spPr/>
        <p:txBody>
          <a:bodyPr/>
          <a:lstStyle/>
          <a:p>
            <a:fld id="{D76F6BD8-439E-4D12-8347-1C28F71E4669}" type="slidenum">
              <a:rPr lang="en-US" smtClean="0"/>
              <a:pPr/>
              <a:t>12</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432101"/>
          </a:xfrm>
        </p:spPr>
        <p:txBody>
          <a:bodyPr>
            <a:normAutofit/>
          </a:bodyPr>
          <a:lstStyle/>
          <a:p>
            <a:r>
              <a:rPr lang="en-US" sz="3600" b="1" dirty="0" smtClean="0">
                <a:solidFill>
                  <a:srgbClr val="FF0000"/>
                </a:solidFill>
              </a:rPr>
              <a:t>Attributions and Stigmatizing Behavior</a:t>
            </a:r>
            <a:endParaRPr lang="en-US" sz="3600" dirty="0">
              <a:solidFill>
                <a:srgbClr val="FF0000"/>
              </a:solidFill>
            </a:endParaRPr>
          </a:p>
        </p:txBody>
      </p:sp>
      <p:sp>
        <p:nvSpPr>
          <p:cNvPr id="3" name="Content Placeholder 2"/>
          <p:cNvSpPr>
            <a:spLocks noGrp="1"/>
          </p:cNvSpPr>
          <p:nvPr>
            <p:ph idx="1"/>
          </p:nvPr>
        </p:nvSpPr>
        <p:spPr>
          <a:xfrm>
            <a:off x="342900" y="2209800"/>
            <a:ext cx="6172200" cy="6934200"/>
          </a:xfrm>
        </p:spPr>
        <p:txBody>
          <a:bodyPr>
            <a:normAutofit/>
          </a:bodyPr>
          <a:lstStyle/>
          <a:p>
            <a:pPr>
              <a:spcBef>
                <a:spcPts val="600"/>
              </a:spcBef>
              <a:spcAft>
                <a:spcPts val="600"/>
              </a:spcAft>
            </a:pPr>
            <a:r>
              <a:rPr lang="en-US" b="1" dirty="0" smtClean="0"/>
              <a:t>Attribution theory </a:t>
            </a:r>
            <a:r>
              <a:rPr lang="en-US" sz="2000" dirty="0" smtClean="0"/>
              <a:t>is an important framework for understanding why people endorse </a:t>
            </a:r>
            <a:r>
              <a:rPr lang="en-US" sz="2000" i="1" dirty="0" smtClean="0"/>
              <a:t>stigmatizing </a:t>
            </a:r>
            <a:r>
              <a:rPr lang="en-US" sz="2000" dirty="0" smtClean="0"/>
              <a:t>attitudes and engage in discriminatory behaviors.</a:t>
            </a:r>
          </a:p>
          <a:p>
            <a:pPr>
              <a:spcBef>
                <a:spcPts val="600"/>
              </a:spcBef>
              <a:spcAft>
                <a:spcPts val="600"/>
              </a:spcAft>
            </a:pPr>
            <a:r>
              <a:rPr lang="en-US" b="1" dirty="0" smtClean="0"/>
              <a:t>A person’s attributions </a:t>
            </a:r>
            <a:r>
              <a:rPr lang="en-US" sz="2000" dirty="0" smtClean="0"/>
              <a:t>about the cause and controllability of another’s illness or situation can lead to emotional reactions that affect their willingness to help and their likelihood of punishing the other.</a:t>
            </a:r>
            <a:endParaRPr lang="en-US" sz="2000" dirty="0"/>
          </a:p>
        </p:txBody>
      </p:sp>
      <p:sp>
        <p:nvSpPr>
          <p:cNvPr id="4" name="Title 1"/>
          <p:cNvSpPr txBox="1">
            <a:spLocks/>
          </p:cNvSpPr>
          <p:nvPr/>
        </p:nvSpPr>
        <p:spPr>
          <a:xfrm>
            <a:off x="342900" y="5638800"/>
            <a:ext cx="6172200" cy="1051101"/>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smtClean="0">
                <a:ln>
                  <a:noFill/>
                </a:ln>
                <a:solidFill>
                  <a:srgbClr val="FF0000"/>
                </a:solidFill>
                <a:effectLst/>
                <a:uLnTx/>
                <a:uFillTx/>
                <a:latin typeface="+mj-lt"/>
                <a:ea typeface="+mj-ea"/>
                <a:cs typeface="+mj-cs"/>
              </a:rPr>
              <a:t>Fundamental Attribution Error</a:t>
            </a:r>
            <a:endParaRPr kumimoji="0" lang="en-US" sz="3600" b="0" i="0" u="none" strike="noStrike" kern="1200" cap="none" spc="0" normalizeH="0" baseline="0" noProof="0" dirty="0">
              <a:ln>
                <a:noFill/>
              </a:ln>
              <a:solidFill>
                <a:srgbClr val="FF0000"/>
              </a:solidFill>
              <a:effectLst/>
              <a:uLnTx/>
              <a:uFillTx/>
              <a:latin typeface="+mj-lt"/>
              <a:ea typeface="+mj-ea"/>
              <a:cs typeface="+mj-cs"/>
            </a:endParaRPr>
          </a:p>
        </p:txBody>
      </p:sp>
      <p:sp>
        <p:nvSpPr>
          <p:cNvPr id="5" name="Content Placeholder 2"/>
          <p:cNvSpPr txBox="1">
            <a:spLocks/>
          </p:cNvSpPr>
          <p:nvPr/>
        </p:nvSpPr>
        <p:spPr>
          <a:xfrm>
            <a:off x="342900" y="6781800"/>
            <a:ext cx="6172200" cy="2209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600"/>
              </a:spcBef>
              <a:spcAft>
                <a:spcPts val="60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The fundamental attribution </a:t>
            </a:r>
            <a:r>
              <a:rPr kumimoji="0" lang="en-US" sz="2000" b="1" i="0" u="none" strike="noStrike" kern="1200" cap="none" spc="0" normalizeH="0" baseline="0" noProof="0" dirty="0" smtClean="0">
                <a:ln>
                  <a:noFill/>
                </a:ln>
                <a:solidFill>
                  <a:schemeClr val="tx1"/>
                </a:solidFill>
                <a:effectLst/>
                <a:uLnTx/>
                <a:uFillTx/>
                <a:latin typeface="+mn-lt"/>
                <a:ea typeface="+mn-ea"/>
                <a:cs typeface="+mn-cs"/>
              </a:rPr>
              <a:t>error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is a common attribution error in which people overemphasize personality or dispositional (internal) causes of others’ negative behavior or bad outcomes and underestimate the situational (external) factors.</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13</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42900" y="1828800"/>
            <a:ext cx="6172200" cy="7020104"/>
          </a:xfrm>
        </p:spPr>
        <p:txBody>
          <a:bodyPr>
            <a:normAutofit/>
          </a:bodyPr>
          <a:lstStyle/>
          <a:p>
            <a:pPr>
              <a:spcBef>
                <a:spcPts val="600"/>
              </a:spcBef>
              <a:spcAft>
                <a:spcPts val="600"/>
              </a:spcAft>
            </a:pPr>
            <a:r>
              <a:rPr lang="en-US" b="1" dirty="0" smtClean="0"/>
              <a:t>Daryl </a:t>
            </a:r>
            <a:r>
              <a:rPr lang="en-US" b="1" dirty="0" err="1" smtClean="0"/>
              <a:t>Bem’s</a:t>
            </a:r>
            <a:r>
              <a:rPr lang="en-US" b="1" dirty="0" smtClean="0"/>
              <a:t> self-perception </a:t>
            </a:r>
            <a:r>
              <a:rPr lang="en-US" sz="2000" b="1" dirty="0" smtClean="0"/>
              <a:t>theory, </a:t>
            </a:r>
            <a:r>
              <a:rPr lang="en-US" sz="2000" dirty="0" smtClean="0"/>
              <a:t>like attribution theory, relies on internal and external attributions to explain behavior. However, instead of observing others, we use the same process to interpret our own behavior. </a:t>
            </a:r>
          </a:p>
          <a:p>
            <a:pPr>
              <a:spcBef>
                <a:spcPts val="600"/>
              </a:spcBef>
              <a:spcAft>
                <a:spcPts val="600"/>
              </a:spcAft>
            </a:pPr>
            <a:r>
              <a:rPr lang="en-US" b="1" dirty="0" err="1" smtClean="0"/>
              <a:t>Bem</a:t>
            </a:r>
            <a:r>
              <a:rPr lang="en-US" b="1" dirty="0" smtClean="0"/>
              <a:t> argues that we come </a:t>
            </a:r>
            <a:r>
              <a:rPr lang="en-US" sz="2000" dirty="0" smtClean="0"/>
              <a:t>to know our own thoughts and beliefs by observing our actions and interpreting what caused our behaviors.</a:t>
            </a:r>
          </a:p>
          <a:p>
            <a:pPr>
              <a:spcBef>
                <a:spcPts val="600"/>
              </a:spcBef>
              <a:spcAft>
                <a:spcPts val="600"/>
              </a:spcAft>
            </a:pPr>
            <a:r>
              <a:rPr lang="en-US" b="1" dirty="0" smtClean="0"/>
              <a:t>Our explanation for our behavior </a:t>
            </a:r>
            <a:r>
              <a:rPr lang="en-US" sz="2000" dirty="0" smtClean="0"/>
              <a:t>is determined by the presence or absence of situational cues.</a:t>
            </a:r>
            <a:endParaRPr lang="en-US" sz="2000" dirty="0"/>
          </a:p>
        </p:txBody>
      </p:sp>
      <p:sp>
        <p:nvSpPr>
          <p:cNvPr id="5" name="Title 4"/>
          <p:cNvSpPr>
            <a:spLocks noGrp="1"/>
          </p:cNvSpPr>
          <p:nvPr>
            <p:ph type="title"/>
          </p:nvPr>
        </p:nvSpPr>
        <p:spPr>
          <a:xfrm>
            <a:off x="342900" y="549099"/>
            <a:ext cx="6172200" cy="822501"/>
          </a:xfrm>
        </p:spPr>
        <p:txBody>
          <a:bodyPr>
            <a:normAutofit/>
          </a:bodyPr>
          <a:lstStyle/>
          <a:p>
            <a:r>
              <a:rPr lang="en-US" sz="3600" b="1" dirty="0" smtClean="0">
                <a:solidFill>
                  <a:srgbClr val="FF0000"/>
                </a:solidFill>
              </a:rPr>
              <a:t>Self-Perception Theory</a:t>
            </a:r>
            <a:endParaRPr lang="en-US" sz="3600" dirty="0">
              <a:solidFill>
                <a:srgbClr val="FF0000"/>
              </a:solidFill>
            </a:endParaRPr>
          </a:p>
        </p:txBody>
      </p:sp>
      <p:sp>
        <p:nvSpPr>
          <p:cNvPr id="6" name="Slide Number Placeholder 5"/>
          <p:cNvSpPr>
            <a:spLocks noGrp="1"/>
          </p:cNvSpPr>
          <p:nvPr>
            <p:ph type="sldNum" sz="quarter" idx="12"/>
          </p:nvPr>
        </p:nvSpPr>
        <p:spPr/>
        <p:txBody>
          <a:bodyPr/>
          <a:lstStyle/>
          <a:p>
            <a:fld id="{D76F6BD8-439E-4D12-8347-1C28F71E4669}" type="slidenum">
              <a:rPr lang="en-US" smtClean="0"/>
              <a:pPr/>
              <a:t>14</a:t>
            </a:fld>
            <a:endParaRPr lang="en-US"/>
          </a:p>
        </p:txBody>
      </p:sp>
      <p:sp>
        <p:nvSpPr>
          <p:cNvPr id="7"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77849"/>
            <a:ext cx="6172200" cy="1651000"/>
          </a:xfrm>
        </p:spPr>
        <p:txBody>
          <a:bodyPr>
            <a:normAutofit/>
          </a:bodyPr>
          <a:lstStyle/>
          <a:p>
            <a:r>
              <a:rPr lang="en-US" sz="4000" b="1" dirty="0">
                <a:solidFill>
                  <a:srgbClr val="C00000"/>
                </a:solidFill>
              </a:rPr>
              <a:t>Constructivism</a:t>
            </a:r>
            <a:endParaRPr lang="en-US" sz="4000" dirty="0">
              <a:solidFill>
                <a:srgbClr val="C00000"/>
              </a:solidFill>
            </a:endParaRPr>
          </a:p>
        </p:txBody>
      </p:sp>
      <p:sp>
        <p:nvSpPr>
          <p:cNvPr id="3" name="Content Placeholder 2"/>
          <p:cNvSpPr>
            <a:spLocks noGrp="1"/>
          </p:cNvSpPr>
          <p:nvPr>
            <p:ph idx="1"/>
          </p:nvPr>
        </p:nvSpPr>
        <p:spPr>
          <a:xfrm>
            <a:off x="342900" y="3562351"/>
            <a:ext cx="6172200" cy="5657849"/>
          </a:xfrm>
        </p:spPr>
        <p:txBody>
          <a:bodyPr>
            <a:normAutofit/>
          </a:bodyPr>
          <a:lstStyle/>
          <a:p>
            <a:pPr>
              <a:spcBef>
                <a:spcPts val="600"/>
              </a:spcBef>
              <a:spcAft>
                <a:spcPts val="600"/>
              </a:spcAft>
            </a:pPr>
            <a:r>
              <a:rPr lang="en-US" b="1" dirty="0" smtClean="0"/>
              <a:t>Constructivism </a:t>
            </a:r>
            <a:r>
              <a:rPr lang="en-US" b="1" dirty="0"/>
              <a:t>refers </a:t>
            </a:r>
            <a:r>
              <a:rPr lang="en-US" sz="2000" dirty="0"/>
              <a:t>to </a:t>
            </a:r>
            <a:r>
              <a:rPr lang="en-US" sz="2000" dirty="0" smtClean="0"/>
              <a:t>the study </a:t>
            </a:r>
            <a:r>
              <a:rPr lang="en-US" sz="2000" dirty="0"/>
              <a:t>of how individual human mental </a:t>
            </a:r>
            <a:r>
              <a:rPr lang="en-US" sz="2000" dirty="0" smtClean="0"/>
              <a:t>structures are </a:t>
            </a:r>
            <a:r>
              <a:rPr lang="en-US" sz="2000" dirty="0"/>
              <a:t>constructed over time and how neuronal </a:t>
            </a:r>
            <a:r>
              <a:rPr lang="en-US" sz="2000" dirty="0" smtClean="0"/>
              <a:t>networks previously </a:t>
            </a:r>
            <a:r>
              <a:rPr lang="en-US" sz="2000" dirty="0"/>
              <a:t>trained to perform given </a:t>
            </a:r>
            <a:r>
              <a:rPr lang="en-US" sz="2000" dirty="0" smtClean="0"/>
              <a:t>symbolic actions </a:t>
            </a:r>
            <a:r>
              <a:rPr lang="en-US" sz="2000" dirty="0"/>
              <a:t>become conditions to </a:t>
            </a:r>
            <a:r>
              <a:rPr lang="en-US" sz="2000" dirty="0" smtClean="0"/>
              <a:t>subsequent ones.</a:t>
            </a:r>
          </a:p>
          <a:p>
            <a:pPr>
              <a:spcBef>
                <a:spcPts val="600"/>
              </a:spcBef>
              <a:spcAft>
                <a:spcPts val="600"/>
              </a:spcAft>
            </a:pPr>
            <a:r>
              <a:rPr lang="en-US" b="1" dirty="0"/>
              <a:t>As mental structures develop</a:t>
            </a:r>
            <a:r>
              <a:rPr lang="en-US" sz="2000" dirty="0"/>
              <a:t>, they define </a:t>
            </a:r>
            <a:r>
              <a:rPr lang="en-US" sz="2000" dirty="0" smtClean="0"/>
              <a:t>a person’s </a:t>
            </a:r>
            <a:r>
              <a:rPr lang="en-US" sz="2000" dirty="0"/>
              <a:t>ability to engage in other actions in </a:t>
            </a:r>
            <a:r>
              <a:rPr lang="en-US" sz="2000" dirty="0" smtClean="0"/>
              <a:t>the future</a:t>
            </a:r>
            <a:r>
              <a:rPr lang="en-US" sz="2000" dirty="0"/>
              <a:t>. This means that certain symbolic </a:t>
            </a:r>
            <a:r>
              <a:rPr lang="en-US" sz="2000" dirty="0" smtClean="0"/>
              <a:t>actions cannot </a:t>
            </a:r>
            <a:r>
              <a:rPr lang="en-US" sz="2000" dirty="0"/>
              <a:t>be performed if certain previous ones </a:t>
            </a:r>
            <a:r>
              <a:rPr lang="en-US" sz="2000" dirty="0" smtClean="0"/>
              <a:t>have not </a:t>
            </a:r>
            <a:r>
              <a:rPr lang="en-US" sz="2000" dirty="0"/>
              <a:t>matured</a:t>
            </a:r>
            <a:r>
              <a:rPr lang="en-US" sz="2000" dirty="0" smtClean="0"/>
              <a:t>.</a:t>
            </a:r>
          </a:p>
          <a:p>
            <a:pPr>
              <a:spcBef>
                <a:spcPts val="600"/>
              </a:spcBef>
              <a:spcAft>
                <a:spcPts val="600"/>
              </a:spcAft>
            </a:pPr>
            <a:r>
              <a:rPr lang="en-US" b="1" dirty="0"/>
              <a:t>Therefore, the mental exercise </a:t>
            </a:r>
            <a:r>
              <a:rPr lang="en-US" sz="2000" dirty="0"/>
              <a:t>leading the </a:t>
            </a:r>
            <a:r>
              <a:rPr lang="en-US" sz="2000" dirty="0" smtClean="0"/>
              <a:t>person to </a:t>
            </a:r>
            <a:r>
              <a:rPr lang="en-US" sz="2000" dirty="0"/>
              <a:t>perform a symbolic action takes place only </a:t>
            </a:r>
            <a:r>
              <a:rPr lang="en-US" sz="2000" dirty="0" smtClean="0"/>
              <a:t>if necessary </a:t>
            </a:r>
            <a:r>
              <a:rPr lang="en-US" sz="2000" dirty="0"/>
              <a:t>(organic) and sufficient (experiential</a:t>
            </a:r>
            <a:r>
              <a:rPr lang="en-US" sz="2000" dirty="0" smtClean="0"/>
              <a:t>) conditions </a:t>
            </a:r>
            <a:r>
              <a:rPr lang="en-US" sz="2000" dirty="0"/>
              <a:t>for further construction have </a:t>
            </a:r>
            <a:r>
              <a:rPr lang="en-US" sz="2000" dirty="0" smtClean="0"/>
              <a:t>previously been </a:t>
            </a:r>
            <a:r>
              <a:rPr lang="en-US" sz="2000" dirty="0"/>
              <a:t>met.</a:t>
            </a:r>
          </a:p>
        </p:txBody>
      </p:sp>
      <p:sp>
        <p:nvSpPr>
          <p:cNvPr id="4" name="Title 1"/>
          <p:cNvSpPr txBox="1">
            <a:spLocks/>
          </p:cNvSpPr>
          <p:nvPr/>
        </p:nvSpPr>
        <p:spPr>
          <a:xfrm>
            <a:off x="495300" y="666750"/>
            <a:ext cx="6172200" cy="1651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rgbClr val="0000FF"/>
                </a:solidFill>
                <a:effectLst/>
                <a:uLnTx/>
                <a:uFillTx/>
                <a:latin typeface="+mj-lt"/>
                <a:ea typeface="+mj-ea"/>
                <a:cs typeface="+mj-cs"/>
              </a:rPr>
              <a:t>Theories About Meaning in Relationships</a:t>
            </a: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2</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006651"/>
          </a:xfrm>
        </p:spPr>
        <p:txBody>
          <a:bodyPr>
            <a:normAutofit/>
          </a:bodyPr>
          <a:lstStyle/>
          <a:p>
            <a:r>
              <a:rPr lang="en-US" sz="3600" b="1" dirty="0">
                <a:solidFill>
                  <a:srgbClr val="FF0000"/>
                </a:solidFill>
              </a:rPr>
              <a:t>Historic Context</a:t>
            </a:r>
            <a:endParaRPr lang="en-US" sz="3600" dirty="0">
              <a:solidFill>
                <a:srgbClr val="FF0000"/>
              </a:solidFill>
            </a:endParaRPr>
          </a:p>
        </p:txBody>
      </p:sp>
      <p:sp>
        <p:nvSpPr>
          <p:cNvPr id="3" name="Content Placeholder 2"/>
          <p:cNvSpPr>
            <a:spLocks noGrp="1"/>
          </p:cNvSpPr>
          <p:nvPr>
            <p:ph idx="1"/>
          </p:nvPr>
        </p:nvSpPr>
        <p:spPr>
          <a:xfrm>
            <a:off x="342900" y="1568451"/>
            <a:ext cx="6172200" cy="7594599"/>
          </a:xfrm>
        </p:spPr>
        <p:txBody>
          <a:bodyPr>
            <a:normAutofit/>
          </a:bodyPr>
          <a:lstStyle/>
          <a:p>
            <a:pPr>
              <a:spcBef>
                <a:spcPts val="600"/>
              </a:spcBef>
              <a:spcAft>
                <a:spcPts val="600"/>
              </a:spcAft>
            </a:pPr>
            <a:r>
              <a:rPr lang="en-US" b="1" dirty="0"/>
              <a:t>Constructivism, originally </a:t>
            </a:r>
            <a:r>
              <a:rPr lang="en-US" sz="2000" dirty="0"/>
              <a:t>known as genetic epistemology</a:t>
            </a:r>
            <a:r>
              <a:rPr lang="en-US" sz="2000" dirty="0" smtClean="0"/>
              <a:t>, was </a:t>
            </a:r>
            <a:r>
              <a:rPr lang="en-US" sz="2000" dirty="0"/>
              <a:t>first introduced and coined by </a:t>
            </a:r>
            <a:r>
              <a:rPr lang="en-US" sz="2000" dirty="0" smtClean="0"/>
              <a:t>the Swiss </a:t>
            </a:r>
            <a:r>
              <a:rPr lang="en-US" sz="2000" dirty="0"/>
              <a:t>thinker Jean Piaget, who studied the </a:t>
            </a:r>
            <a:r>
              <a:rPr lang="en-US" sz="2000" dirty="0" smtClean="0"/>
              <a:t>biological roots </a:t>
            </a:r>
            <a:r>
              <a:rPr lang="en-US" sz="2000" dirty="0"/>
              <a:t>of knowledge</a:t>
            </a:r>
            <a:r>
              <a:rPr lang="en-US" sz="2000" dirty="0" smtClean="0"/>
              <a:t>.</a:t>
            </a:r>
          </a:p>
          <a:p>
            <a:pPr>
              <a:spcBef>
                <a:spcPts val="600"/>
              </a:spcBef>
              <a:spcAft>
                <a:spcPts val="600"/>
              </a:spcAft>
            </a:pPr>
            <a:r>
              <a:rPr lang="en-US" b="1" dirty="0"/>
              <a:t>Although these terms </a:t>
            </a:r>
            <a:r>
              <a:rPr lang="en-US" sz="2000" dirty="0"/>
              <a:t>are </a:t>
            </a:r>
            <a:r>
              <a:rPr lang="en-US" sz="2000" dirty="0" smtClean="0"/>
              <a:t>common in </a:t>
            </a:r>
            <a:r>
              <a:rPr lang="en-US" sz="2000" dirty="0"/>
              <a:t>general biology, Piaget proposed a biology </a:t>
            </a:r>
            <a:r>
              <a:rPr lang="en-US" sz="2000" dirty="0" smtClean="0"/>
              <a:t>of knowing</a:t>
            </a:r>
            <a:r>
              <a:rPr lang="en-US" sz="2000" dirty="0"/>
              <a:t>, in which assimilation, accommodation</a:t>
            </a:r>
            <a:r>
              <a:rPr lang="en-US" sz="2000" dirty="0" smtClean="0"/>
              <a:t>, and </a:t>
            </a:r>
            <a:r>
              <a:rPr lang="en-US" sz="2000" dirty="0"/>
              <a:t>adaptation are considered stages of the </a:t>
            </a:r>
            <a:r>
              <a:rPr lang="en-US" sz="2000" dirty="0" smtClean="0"/>
              <a:t>symbolic processes</a:t>
            </a:r>
            <a:r>
              <a:rPr lang="en-US" sz="2000" dirty="0"/>
              <a:t>, necessary for knowledge </a:t>
            </a:r>
            <a:r>
              <a:rPr lang="en-US" sz="2000" dirty="0" smtClean="0"/>
              <a:t>learning that will </a:t>
            </a:r>
            <a:r>
              <a:rPr lang="en-US" sz="2000" dirty="0"/>
              <a:t>enable people to make sense of </a:t>
            </a:r>
            <a:r>
              <a:rPr lang="en-US" sz="2000" dirty="0" smtClean="0"/>
              <a:t>the world.</a:t>
            </a:r>
          </a:p>
          <a:p>
            <a:r>
              <a:rPr lang="en-US" b="1" i="1" dirty="0" smtClean="0"/>
              <a:t>Assimilation </a:t>
            </a:r>
            <a:r>
              <a:rPr lang="en-US" sz="2000" dirty="0"/>
              <a:t>accounts </a:t>
            </a:r>
            <a:r>
              <a:rPr lang="en-US" sz="2000" dirty="0" smtClean="0"/>
              <a:t>for absorbing </a:t>
            </a:r>
            <a:r>
              <a:rPr lang="en-US" sz="2000" dirty="0"/>
              <a:t>the meaning related to a given </a:t>
            </a:r>
            <a:r>
              <a:rPr lang="en-US" sz="2000" dirty="0" smtClean="0"/>
              <a:t>content without </a:t>
            </a:r>
            <a:r>
              <a:rPr lang="en-US" sz="2000" dirty="0"/>
              <a:t>changing structured knowledge </a:t>
            </a:r>
            <a:r>
              <a:rPr lang="en-US" sz="2000" dirty="0" smtClean="0"/>
              <a:t>previously.</a:t>
            </a:r>
          </a:p>
          <a:p>
            <a:r>
              <a:rPr lang="en-US" b="1" i="1" dirty="0" smtClean="0"/>
              <a:t>Accommodation</a:t>
            </a:r>
            <a:r>
              <a:rPr lang="en-US" b="1" dirty="0" smtClean="0"/>
              <a:t> </a:t>
            </a:r>
            <a:r>
              <a:rPr lang="en-US" b="1" dirty="0"/>
              <a:t>leads </a:t>
            </a:r>
            <a:r>
              <a:rPr lang="en-US" sz="2000" dirty="0"/>
              <a:t>to reorganization of </a:t>
            </a:r>
            <a:r>
              <a:rPr lang="en-US" sz="2000" dirty="0" smtClean="0"/>
              <a:t>neural systems </a:t>
            </a:r>
            <a:r>
              <a:rPr lang="en-US" sz="2000" dirty="0"/>
              <a:t>and conceptual change</a:t>
            </a:r>
            <a:r>
              <a:rPr lang="en-US" sz="2000" dirty="0" smtClean="0"/>
              <a:t>.</a:t>
            </a:r>
          </a:p>
          <a:p>
            <a:r>
              <a:rPr lang="en-US" b="1" dirty="0"/>
              <a:t>Both </a:t>
            </a:r>
            <a:r>
              <a:rPr lang="en-US" b="1" dirty="0" smtClean="0"/>
              <a:t>assimilation and </a:t>
            </a:r>
            <a:r>
              <a:rPr lang="en-US" b="1" dirty="0"/>
              <a:t>accommodation </a:t>
            </a:r>
            <a:r>
              <a:rPr lang="en-US" sz="2000" dirty="0"/>
              <a:t>processes are </a:t>
            </a:r>
            <a:r>
              <a:rPr lang="en-US" sz="2000" dirty="0" smtClean="0"/>
              <a:t>necessary for </a:t>
            </a:r>
            <a:r>
              <a:rPr lang="en-US" sz="2000" dirty="0"/>
              <a:t>symbolic adaptation to or sense </a:t>
            </a:r>
            <a:r>
              <a:rPr lang="en-US" sz="2000" dirty="0" smtClean="0"/>
              <a:t>making about </a:t>
            </a:r>
            <a:r>
              <a:rPr lang="en-US" sz="2000" dirty="0"/>
              <a:t>the environment.</a:t>
            </a:r>
          </a:p>
        </p:txBody>
      </p:sp>
      <p:sp>
        <p:nvSpPr>
          <p:cNvPr id="4" name="Slide Number Placeholder 3"/>
          <p:cNvSpPr>
            <a:spLocks noGrp="1"/>
          </p:cNvSpPr>
          <p:nvPr>
            <p:ph type="sldNum" sz="quarter" idx="12"/>
          </p:nvPr>
        </p:nvSpPr>
        <p:spPr/>
        <p:txBody>
          <a:bodyPr/>
          <a:lstStyle/>
          <a:p>
            <a:fld id="{D76F6BD8-439E-4D12-8347-1C28F71E4669}" type="slidenum">
              <a:rPr lang="en-US" smtClean="0"/>
              <a:pPr/>
              <a:t>3</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85800"/>
            <a:ext cx="6172200" cy="8382000"/>
          </a:xfrm>
        </p:spPr>
        <p:txBody>
          <a:bodyPr>
            <a:normAutofit/>
          </a:bodyPr>
          <a:lstStyle/>
          <a:p>
            <a:pPr>
              <a:spcBef>
                <a:spcPts val="600"/>
              </a:spcBef>
              <a:spcAft>
                <a:spcPts val="600"/>
              </a:spcAft>
            </a:pPr>
            <a:r>
              <a:rPr lang="en-US" b="1" dirty="0" smtClean="0"/>
              <a:t>Construction, then, </a:t>
            </a:r>
            <a:r>
              <a:rPr lang="en-US" sz="2000" dirty="0" smtClean="0"/>
              <a:t>occurs when the neural pathways of the mind are progressively shaped through interactions with the world. Once knowledge is achieved (learned), the individual cannot unlearn it unless there is brain injury or a degenerative mental illness. </a:t>
            </a:r>
          </a:p>
          <a:p>
            <a:pPr>
              <a:spcBef>
                <a:spcPts val="600"/>
              </a:spcBef>
              <a:spcAft>
                <a:spcPts val="600"/>
              </a:spcAft>
            </a:pPr>
            <a:r>
              <a:rPr lang="en-US" b="1" dirty="0" smtClean="0"/>
              <a:t>This developmental process </a:t>
            </a:r>
            <a:r>
              <a:rPr lang="en-US" sz="2000" dirty="0" smtClean="0"/>
              <a:t>starts with the body. Movements translate a logic of brain functioning (logic of actions) that lies below the surface, followed by language acquisition and the development of logical reasoning founded on empirical experiences (concrete logic), followed by the development of reflective abstraction—or </a:t>
            </a:r>
            <a:r>
              <a:rPr lang="en-US" sz="2000" dirty="0" err="1" smtClean="0"/>
              <a:t>metacognition</a:t>
            </a:r>
            <a:r>
              <a:rPr lang="en-US" sz="2000" dirty="0" smtClean="0"/>
              <a:t>—that enables the individual to solve complex symbolic problems in the absence of empirical verification (operatory logic).</a:t>
            </a:r>
          </a:p>
          <a:p>
            <a:r>
              <a:rPr lang="en-US" b="1" dirty="0" smtClean="0"/>
              <a:t>Piaget’s ideas turned out </a:t>
            </a:r>
            <a:r>
              <a:rPr lang="en-US" sz="2000" dirty="0" smtClean="0"/>
              <a:t>to be very influential in many fields such as communication, psychology, education. Piaget also provided epistemological contributions to sociology, biology, mathematics, physics, and, to a lesser extent, logic. His work resonated with certain “ecological” approaches in cybernetics that would later lead to systems theory, and it also had a direct impact on cognitive science.</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4</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432101"/>
          </a:xfrm>
        </p:spPr>
        <p:txBody>
          <a:bodyPr>
            <a:normAutofit/>
          </a:bodyPr>
          <a:lstStyle/>
          <a:p>
            <a:r>
              <a:rPr lang="en-US" sz="3600" b="1" i="1" dirty="0" smtClean="0">
                <a:solidFill>
                  <a:srgbClr val="FF0000"/>
                </a:solidFill>
              </a:rPr>
              <a:t>The Ecology-of-Mind Constructivist</a:t>
            </a:r>
            <a:endParaRPr lang="en-US" sz="3600" dirty="0">
              <a:solidFill>
                <a:srgbClr val="FF0000"/>
              </a:solidFill>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b="1" dirty="0" smtClean="0"/>
              <a:t>According to </a:t>
            </a:r>
            <a:r>
              <a:rPr lang="en-US" b="1" dirty="0" err="1" smtClean="0"/>
              <a:t>Krippendorff</a:t>
            </a:r>
            <a:r>
              <a:rPr lang="en-US" sz="2000" dirty="0" smtClean="0"/>
              <a:t>, communication is a reflexive process, meaning that each aspect of communication can be understood only in terms of other aspects of communication.</a:t>
            </a:r>
          </a:p>
          <a:p>
            <a:pPr>
              <a:spcBef>
                <a:spcPts val="600"/>
              </a:spcBef>
              <a:spcAft>
                <a:spcPts val="600"/>
              </a:spcAft>
            </a:pPr>
            <a:r>
              <a:rPr lang="en-US" b="1" dirty="0" smtClean="0"/>
              <a:t>Therefore, communication </a:t>
            </a:r>
            <a:r>
              <a:rPr lang="en-US" sz="2000" dirty="0" smtClean="0"/>
              <a:t>needs to be studied from within itself. In other words, communication can be studied only from the perspective of the discourse it produces. </a:t>
            </a:r>
          </a:p>
          <a:p>
            <a:pPr>
              <a:spcBef>
                <a:spcPts val="600"/>
              </a:spcBef>
              <a:spcAft>
                <a:spcPts val="600"/>
              </a:spcAft>
            </a:pPr>
            <a:r>
              <a:rPr lang="en-US" b="1" dirty="0" smtClean="0"/>
              <a:t>According to the theory, </a:t>
            </a:r>
            <a:r>
              <a:rPr lang="en-US" sz="2000" dirty="0" smtClean="0"/>
              <a:t>individual practices are fed by constructions of reality that, in turn, feed practices, both issued from human understanding.</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5</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8"/>
            <a:ext cx="6172200" cy="1965501"/>
          </a:xfrm>
        </p:spPr>
        <p:txBody>
          <a:bodyPr>
            <a:normAutofit/>
          </a:bodyPr>
          <a:lstStyle/>
          <a:p>
            <a:r>
              <a:rPr lang="en-US" sz="3600" b="1" dirty="0" smtClean="0">
                <a:solidFill>
                  <a:srgbClr val="FF0000"/>
                </a:solidFill>
              </a:rPr>
              <a:t>The Elements of Constructionist in Communication</a:t>
            </a:r>
            <a:endParaRPr lang="en-US" sz="3600" b="1" dirty="0">
              <a:solidFill>
                <a:srgbClr val="FF0000"/>
              </a:solidFill>
            </a:endParaRPr>
          </a:p>
        </p:txBody>
      </p:sp>
      <p:sp>
        <p:nvSpPr>
          <p:cNvPr id="3" name="Content Placeholder 2"/>
          <p:cNvSpPr>
            <a:spLocks noGrp="1"/>
          </p:cNvSpPr>
          <p:nvPr>
            <p:ph idx="1"/>
          </p:nvPr>
        </p:nvSpPr>
        <p:spPr>
          <a:xfrm>
            <a:off x="342900" y="2758898"/>
            <a:ext cx="6172200" cy="6537502"/>
          </a:xfrm>
        </p:spPr>
        <p:txBody>
          <a:bodyPr>
            <a:normAutofit/>
          </a:bodyPr>
          <a:lstStyle/>
          <a:p>
            <a:pPr marL="400050" indent="-400050">
              <a:spcBef>
                <a:spcPts val="600"/>
              </a:spcBef>
              <a:spcAft>
                <a:spcPts val="600"/>
              </a:spcAft>
            </a:pPr>
            <a:r>
              <a:rPr lang="en-US" sz="2000" dirty="0" smtClean="0"/>
              <a:t>The main elements of the theory are the following:</a:t>
            </a:r>
          </a:p>
          <a:p>
            <a:pPr marL="400050" indent="-400050">
              <a:spcBef>
                <a:spcPts val="600"/>
              </a:spcBef>
              <a:spcAft>
                <a:spcPts val="600"/>
              </a:spcAft>
              <a:buFont typeface="+mj-lt"/>
              <a:buAutoNum type="arabicPeriod"/>
            </a:pPr>
            <a:r>
              <a:rPr lang="en-US" b="1" dirty="0" smtClean="0"/>
              <a:t>Understanding</a:t>
            </a:r>
            <a:r>
              <a:rPr lang="en-US" sz="2000" dirty="0" smtClean="0"/>
              <a:t> is the core of communication processes; “construction” is to be found in the way individual practices lead to how reality is understood.</a:t>
            </a:r>
          </a:p>
          <a:p>
            <a:pPr marL="400050" indent="-400050">
              <a:spcBef>
                <a:spcPts val="600"/>
              </a:spcBef>
              <a:spcAft>
                <a:spcPts val="600"/>
              </a:spcAft>
              <a:buFont typeface="+mj-lt"/>
              <a:buAutoNum type="arabicPeriod"/>
            </a:pPr>
            <a:r>
              <a:rPr lang="en-US" b="1" dirty="0" smtClean="0"/>
              <a:t>Communication processes </a:t>
            </a:r>
            <a:r>
              <a:rPr lang="en-US" sz="2000" dirty="0" smtClean="0"/>
              <a:t>are social phenomena that are reflexively built.</a:t>
            </a:r>
          </a:p>
          <a:p>
            <a:pPr marL="400050" indent="-400050">
              <a:spcBef>
                <a:spcPts val="600"/>
              </a:spcBef>
              <a:spcAft>
                <a:spcPts val="600"/>
              </a:spcAft>
              <a:buFont typeface="+mj-lt"/>
              <a:buAutoNum type="arabicPeriod"/>
            </a:pPr>
            <a:r>
              <a:rPr lang="en-US" b="1" dirty="0" smtClean="0"/>
              <a:t>Language</a:t>
            </a:r>
            <a:r>
              <a:rPr lang="en-US" sz="2000" dirty="0" smtClean="0"/>
              <a:t> is constitutive of communication construction.</a:t>
            </a:r>
          </a:p>
          <a:p>
            <a:pPr marL="400050" indent="-400050">
              <a:spcBef>
                <a:spcPts val="600"/>
              </a:spcBef>
              <a:spcAft>
                <a:spcPts val="600"/>
              </a:spcAft>
              <a:buFont typeface="+mj-lt"/>
              <a:buAutoNum type="arabicPeriod"/>
            </a:pPr>
            <a:r>
              <a:rPr lang="en-US" b="1" dirty="0" smtClean="0"/>
              <a:t>The recursive theory </a:t>
            </a:r>
            <a:r>
              <a:rPr lang="en-US" sz="2000" dirty="0" smtClean="0"/>
              <a:t>has no fixed model of communication, and participants in the communication process do not need to be in agreement with any given theory.</a:t>
            </a:r>
          </a:p>
          <a:p>
            <a:pPr marL="400050" indent="-400050">
              <a:spcBef>
                <a:spcPts val="600"/>
              </a:spcBef>
              <a:spcAft>
                <a:spcPts val="600"/>
              </a:spcAft>
              <a:buFont typeface="+mj-lt"/>
              <a:buAutoNum type="arabicPeriod"/>
            </a:pPr>
            <a:r>
              <a:rPr lang="en-US" b="1" dirty="0" smtClean="0"/>
              <a:t>Communication m</a:t>
            </a:r>
            <a:r>
              <a:rPr lang="en-US" sz="2000" dirty="0" smtClean="0"/>
              <a:t>akes possible virtual construction of “others” in the mind.</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6</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352499"/>
            <a:ext cx="6172200" cy="1051101"/>
          </a:xfrm>
        </p:spPr>
        <p:txBody>
          <a:bodyPr>
            <a:normAutofit/>
          </a:bodyPr>
          <a:lstStyle/>
          <a:p>
            <a:r>
              <a:rPr lang="en-US" sz="3600" b="1" dirty="0" smtClean="0">
                <a:solidFill>
                  <a:srgbClr val="C00000"/>
                </a:solidFill>
              </a:rPr>
              <a:t>Attribution Theory</a:t>
            </a:r>
            <a:endParaRPr lang="en-US" sz="3600" dirty="0">
              <a:solidFill>
                <a:srgbClr val="C00000"/>
              </a:solidFill>
            </a:endParaRPr>
          </a:p>
        </p:txBody>
      </p:sp>
      <p:sp>
        <p:nvSpPr>
          <p:cNvPr id="3" name="Content Placeholder 2"/>
          <p:cNvSpPr>
            <a:spLocks noGrp="1"/>
          </p:cNvSpPr>
          <p:nvPr>
            <p:ph idx="1"/>
          </p:nvPr>
        </p:nvSpPr>
        <p:spPr>
          <a:xfrm>
            <a:off x="342900" y="3632200"/>
            <a:ext cx="6172200" cy="5130800"/>
          </a:xfrm>
        </p:spPr>
        <p:txBody>
          <a:bodyPr>
            <a:normAutofit/>
          </a:bodyPr>
          <a:lstStyle/>
          <a:p>
            <a:pPr>
              <a:spcBef>
                <a:spcPts val="600"/>
              </a:spcBef>
              <a:spcAft>
                <a:spcPts val="600"/>
              </a:spcAft>
            </a:pPr>
            <a:r>
              <a:rPr lang="en-US" b="1" dirty="0" smtClean="0"/>
              <a:t>To make sense of the world, </a:t>
            </a:r>
            <a:r>
              <a:rPr lang="en-US" sz="2000" dirty="0" smtClean="0"/>
              <a:t>people develop explanations about what is happening and why people are acting certain ways. When people are interacting with others, communication decisions are influenced by the implicit theories, or attributions, of the participants.</a:t>
            </a:r>
          </a:p>
          <a:p>
            <a:pPr>
              <a:spcBef>
                <a:spcPts val="600"/>
              </a:spcBef>
              <a:spcAft>
                <a:spcPts val="600"/>
              </a:spcAft>
            </a:pPr>
            <a:r>
              <a:rPr lang="en-US" b="1" dirty="0" smtClean="0"/>
              <a:t>Attribution theory provides </a:t>
            </a:r>
            <a:r>
              <a:rPr lang="en-US" sz="2000" dirty="0" smtClean="0"/>
              <a:t>a framework for understanding how people explain their own and others’ behavior.</a:t>
            </a:r>
          </a:p>
          <a:p>
            <a:r>
              <a:rPr lang="en-US" b="1" dirty="0" smtClean="0"/>
              <a:t>An important basis of attribution </a:t>
            </a:r>
            <a:r>
              <a:rPr lang="en-US" sz="2000" dirty="0" smtClean="0"/>
              <a:t>theory is that people behave the way they do for a reason. In other words, people have reasons for developing their impressions of others.</a:t>
            </a:r>
            <a:endParaRPr lang="en-US" sz="2000" dirty="0"/>
          </a:p>
        </p:txBody>
      </p:sp>
      <p:sp>
        <p:nvSpPr>
          <p:cNvPr id="4" name="Title 1"/>
          <p:cNvSpPr txBox="1">
            <a:spLocks/>
          </p:cNvSpPr>
          <p:nvPr/>
        </p:nvSpPr>
        <p:spPr>
          <a:xfrm>
            <a:off x="495300" y="685800"/>
            <a:ext cx="6172200" cy="1651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rgbClr val="0000FF"/>
                </a:solidFill>
                <a:effectLst/>
                <a:uLnTx/>
                <a:uFillTx/>
                <a:latin typeface="+mj-lt"/>
                <a:ea typeface="+mj-ea"/>
                <a:cs typeface="+mj-cs"/>
              </a:rPr>
              <a:t>Theories About Motives in Relationships</a:t>
            </a: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7</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49099"/>
            <a:ext cx="6172200" cy="1051101"/>
          </a:xfrm>
        </p:spPr>
        <p:txBody>
          <a:bodyPr>
            <a:normAutofit/>
          </a:bodyPr>
          <a:lstStyle/>
          <a:p>
            <a:r>
              <a:rPr lang="en-US" sz="3600" b="1" dirty="0" smtClean="0">
                <a:solidFill>
                  <a:srgbClr val="FF0000"/>
                </a:solidFill>
              </a:rPr>
              <a:t>Founder and The Process</a:t>
            </a:r>
            <a:endParaRPr lang="en-US" sz="3600" b="1" dirty="0">
              <a:solidFill>
                <a:srgbClr val="FF0000"/>
              </a:solidFill>
            </a:endParaRPr>
          </a:p>
        </p:txBody>
      </p:sp>
      <p:sp>
        <p:nvSpPr>
          <p:cNvPr id="3" name="Content Placeholder 2"/>
          <p:cNvSpPr>
            <a:spLocks noGrp="1"/>
          </p:cNvSpPr>
          <p:nvPr>
            <p:ph idx="1"/>
          </p:nvPr>
        </p:nvSpPr>
        <p:spPr>
          <a:xfrm>
            <a:off x="342900" y="1828800"/>
            <a:ext cx="6172200" cy="7239000"/>
          </a:xfrm>
        </p:spPr>
        <p:txBody>
          <a:bodyPr>
            <a:normAutofit/>
          </a:bodyPr>
          <a:lstStyle/>
          <a:p>
            <a:pPr marL="457200" indent="-457200">
              <a:spcBef>
                <a:spcPts val="600"/>
              </a:spcBef>
              <a:spcAft>
                <a:spcPts val="600"/>
              </a:spcAft>
            </a:pPr>
            <a:r>
              <a:rPr lang="en-US" b="1" dirty="0" smtClean="0"/>
              <a:t>Fritz </a:t>
            </a:r>
            <a:r>
              <a:rPr lang="en-US" b="1" dirty="0" err="1" smtClean="0"/>
              <a:t>Heider</a:t>
            </a:r>
            <a:r>
              <a:rPr lang="en-US" sz="2000" dirty="0" smtClean="0"/>
              <a:t>, one of the first researchers to write about the attribution process, was interested in how one person develops an impression of another. These impressions, he argued, are developed through a three-step process:</a:t>
            </a:r>
          </a:p>
          <a:p>
            <a:pPr marL="457200" indent="-457200">
              <a:spcBef>
                <a:spcPts val="600"/>
              </a:spcBef>
              <a:spcAft>
                <a:spcPts val="600"/>
              </a:spcAft>
              <a:buFont typeface="+mj-lt"/>
              <a:buAutoNum type="arabicParenR"/>
            </a:pPr>
            <a:r>
              <a:rPr lang="en-US" b="1" dirty="0" smtClean="0"/>
              <a:t>observation of behavior</a:t>
            </a:r>
            <a:r>
              <a:rPr lang="en-US" sz="2000" dirty="0" smtClean="0"/>
              <a:t>, </a:t>
            </a:r>
          </a:p>
          <a:p>
            <a:pPr marL="457200" indent="-457200">
              <a:spcBef>
                <a:spcPts val="600"/>
              </a:spcBef>
              <a:spcAft>
                <a:spcPts val="600"/>
              </a:spcAft>
              <a:buFont typeface="+mj-lt"/>
              <a:buAutoNum type="arabicParenR"/>
            </a:pPr>
            <a:r>
              <a:rPr lang="en-US" b="1" dirty="0" smtClean="0"/>
              <a:t>Determination of whether </a:t>
            </a:r>
            <a:r>
              <a:rPr lang="en-US" sz="2000" dirty="0" smtClean="0"/>
              <a:t>the behavior is deliberate, and </a:t>
            </a:r>
          </a:p>
          <a:p>
            <a:pPr marL="457200" indent="-457200">
              <a:spcBef>
                <a:spcPts val="600"/>
              </a:spcBef>
              <a:spcAft>
                <a:spcPts val="600"/>
              </a:spcAft>
              <a:buFont typeface="+mj-lt"/>
              <a:buAutoNum type="arabicParenR"/>
            </a:pPr>
            <a:r>
              <a:rPr lang="en-US" b="1" dirty="0" smtClean="0"/>
              <a:t>Categorization of the behavior </a:t>
            </a:r>
            <a:r>
              <a:rPr lang="en-US" sz="2000" dirty="0" smtClean="0"/>
              <a:t>as internally or externally motivated.</a:t>
            </a:r>
            <a:endParaRPr lang="en-US" sz="2000" dirty="0"/>
          </a:p>
        </p:txBody>
      </p:sp>
      <p:sp>
        <p:nvSpPr>
          <p:cNvPr id="4" name="Slide Number Placeholder 3"/>
          <p:cNvSpPr>
            <a:spLocks noGrp="1"/>
          </p:cNvSpPr>
          <p:nvPr>
            <p:ph type="sldNum" sz="quarter" idx="12"/>
          </p:nvPr>
        </p:nvSpPr>
        <p:spPr/>
        <p:txBody>
          <a:bodyPr/>
          <a:lstStyle/>
          <a:p>
            <a:fld id="{D76F6BD8-439E-4D12-8347-1C28F71E4669}" type="slidenum">
              <a:rPr lang="en-US" smtClean="0"/>
              <a:pPr/>
              <a:t>8</a:t>
            </a:fld>
            <a:endParaRPr lang="en-US"/>
          </a:p>
        </p:txBody>
      </p:sp>
      <p:sp>
        <p:nvSpPr>
          <p:cNvPr id="5"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00200"/>
            <a:ext cx="6172200" cy="7620000"/>
          </a:xfrm>
        </p:spPr>
        <p:txBody>
          <a:bodyPr>
            <a:normAutofit lnSpcReduction="10000"/>
          </a:bodyPr>
          <a:lstStyle/>
          <a:p>
            <a:pPr>
              <a:spcBef>
                <a:spcPts val="600"/>
              </a:spcBef>
              <a:spcAft>
                <a:spcPts val="600"/>
              </a:spcAft>
            </a:pPr>
            <a:r>
              <a:rPr lang="en-US" b="1" dirty="0" smtClean="0"/>
              <a:t>When a person encounters </a:t>
            </a:r>
            <a:r>
              <a:rPr lang="en-US" sz="2000" dirty="0" smtClean="0"/>
              <a:t>someone, how he or she interacts with that person is, in part, determined by his or her interpretation of the other person’s behavior. </a:t>
            </a:r>
          </a:p>
          <a:p>
            <a:pPr>
              <a:spcBef>
                <a:spcPts val="600"/>
              </a:spcBef>
              <a:spcAft>
                <a:spcPts val="600"/>
              </a:spcAft>
              <a:buFont typeface="Wingdings" pitchFamily="2" charset="2"/>
              <a:buChar char="Ø"/>
            </a:pPr>
            <a:r>
              <a:rPr lang="en-US" b="1" i="1" dirty="0" smtClean="0"/>
              <a:t>Internal attributions</a:t>
            </a:r>
            <a:r>
              <a:rPr lang="en-US" sz="2000" dirty="0" smtClean="0"/>
              <a:t>, which are also called </a:t>
            </a:r>
            <a:r>
              <a:rPr lang="en-US" sz="2000" i="1" dirty="0" smtClean="0"/>
              <a:t>dispositional attributions, occur when an observer </a:t>
            </a:r>
            <a:r>
              <a:rPr lang="en-US" sz="2000" dirty="0" smtClean="0"/>
              <a:t>infers that another’s behavior was caused by something about the person, such as personality, attitude, or upbringing. </a:t>
            </a:r>
          </a:p>
          <a:p>
            <a:pPr>
              <a:spcBef>
                <a:spcPts val="600"/>
              </a:spcBef>
              <a:spcAft>
                <a:spcPts val="600"/>
              </a:spcAft>
              <a:buFont typeface="Wingdings" pitchFamily="2" charset="2"/>
              <a:buChar char="Ø"/>
            </a:pPr>
            <a:r>
              <a:rPr lang="en-US" b="1" i="1" dirty="0" smtClean="0"/>
              <a:t>External attributions</a:t>
            </a:r>
            <a:r>
              <a:rPr lang="en-US" sz="2000" dirty="0" smtClean="0"/>
              <a:t>, or </a:t>
            </a:r>
            <a:r>
              <a:rPr lang="en-US" sz="2000" i="1" dirty="0" smtClean="0"/>
              <a:t>situational attributions, occur when the observer </a:t>
            </a:r>
            <a:r>
              <a:rPr lang="en-US" sz="2000" dirty="0" smtClean="0"/>
              <a:t>ascribes the cause of the behavior to the situation or outside circumstances.</a:t>
            </a:r>
          </a:p>
          <a:p>
            <a:pPr>
              <a:buFont typeface="Wingdings" pitchFamily="2" charset="2"/>
              <a:buChar char="Ø"/>
            </a:pPr>
            <a:r>
              <a:rPr lang="en-US" b="1" i="1" dirty="0" smtClean="0"/>
              <a:t>Consensus </a:t>
            </a:r>
            <a:r>
              <a:rPr lang="en-US" sz="2000" dirty="0" smtClean="0"/>
              <a:t>describes how other people, in the same circumstances, would behave.</a:t>
            </a:r>
          </a:p>
          <a:p>
            <a:pPr>
              <a:buFont typeface="Wingdings" pitchFamily="2" charset="2"/>
              <a:buChar char="Ø"/>
            </a:pPr>
            <a:r>
              <a:rPr lang="en-US" b="1" i="1" dirty="0" smtClean="0"/>
              <a:t>Consistency</a:t>
            </a:r>
            <a:r>
              <a:rPr lang="en-US" sz="2000" i="1" dirty="0" smtClean="0"/>
              <a:t> </a:t>
            </a:r>
            <a:r>
              <a:rPr lang="en-US" sz="2000" dirty="0" smtClean="0"/>
              <a:t>refers to whether the person being observed behaves the same way, in the same situation, over time.</a:t>
            </a:r>
          </a:p>
          <a:p>
            <a:pPr>
              <a:buFont typeface="Wingdings" pitchFamily="2" charset="2"/>
              <a:buChar char="Ø"/>
            </a:pPr>
            <a:r>
              <a:rPr lang="en-US" b="1" i="1" dirty="0" smtClean="0"/>
              <a:t>Distinctiveness</a:t>
            </a:r>
            <a:r>
              <a:rPr lang="en-US" sz="2000" i="1" dirty="0" smtClean="0"/>
              <a:t> </a:t>
            </a:r>
            <a:r>
              <a:rPr lang="en-US" sz="2000" dirty="0" smtClean="0"/>
              <a:t>refers to the variations in the observed person’s behavior across situations.</a:t>
            </a:r>
            <a:endParaRPr lang="en-US" sz="2000" dirty="0"/>
          </a:p>
        </p:txBody>
      </p:sp>
      <p:sp>
        <p:nvSpPr>
          <p:cNvPr id="4" name="Title 3"/>
          <p:cNvSpPr>
            <a:spLocks noGrp="1"/>
          </p:cNvSpPr>
          <p:nvPr>
            <p:ph type="title"/>
          </p:nvPr>
        </p:nvSpPr>
        <p:spPr>
          <a:xfrm>
            <a:off x="342900" y="457200"/>
            <a:ext cx="6172200" cy="1051101"/>
          </a:xfrm>
        </p:spPr>
        <p:txBody>
          <a:bodyPr>
            <a:normAutofit/>
          </a:bodyPr>
          <a:lstStyle/>
          <a:p>
            <a:r>
              <a:rPr lang="en-US" sz="3600" b="1" dirty="0" smtClean="0">
                <a:solidFill>
                  <a:srgbClr val="FF0000"/>
                </a:solidFill>
              </a:rPr>
              <a:t>Attribution Process</a:t>
            </a:r>
            <a:endParaRPr lang="en-US" sz="3600" dirty="0">
              <a:solidFill>
                <a:srgbClr val="FF0000"/>
              </a:solidFill>
            </a:endParaRPr>
          </a:p>
        </p:txBody>
      </p:sp>
      <p:sp>
        <p:nvSpPr>
          <p:cNvPr id="5" name="Slide Number Placeholder 4"/>
          <p:cNvSpPr>
            <a:spLocks noGrp="1"/>
          </p:cNvSpPr>
          <p:nvPr>
            <p:ph type="sldNum" sz="quarter" idx="12"/>
          </p:nvPr>
        </p:nvSpPr>
        <p:spPr/>
        <p:txBody>
          <a:bodyPr/>
          <a:lstStyle/>
          <a:p>
            <a:fld id="{D76F6BD8-439E-4D12-8347-1C28F71E4669}" type="slidenum">
              <a:rPr lang="en-US" smtClean="0"/>
              <a:pPr/>
              <a:t>9</a:t>
            </a:fld>
            <a:endParaRPr lang="en-US"/>
          </a:p>
        </p:txBody>
      </p:sp>
      <p:sp>
        <p:nvSpPr>
          <p:cNvPr id="6" name="Title 1"/>
          <p:cNvSpPr txBox="1">
            <a:spLocks/>
          </p:cNvSpPr>
          <p:nvPr/>
        </p:nvSpPr>
        <p:spPr>
          <a:xfrm>
            <a:off x="263856" y="9163336"/>
            <a:ext cx="6172200" cy="533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1600" b="1" dirty="0" smtClean="0">
                <a:latin typeface="+mj-lt"/>
                <a:ea typeface="+mj-ea"/>
                <a:cs typeface="+mj-cs"/>
              </a:rPr>
              <a:t>Interpersonal Communication, Session 03 by Z. </a:t>
            </a:r>
            <a:r>
              <a:rPr lang="en-US" sz="1600" b="1" dirty="0" err="1" smtClean="0">
                <a:latin typeface="+mj-lt"/>
                <a:ea typeface="+mj-ea"/>
                <a:cs typeface="+mj-cs"/>
              </a:rPr>
              <a:t>Hidayat</a:t>
            </a:r>
            <a:r>
              <a:rPr lang="en-US" sz="1600" b="1" dirty="0" smtClean="0">
                <a:latin typeface="+mj-lt"/>
                <a:ea typeface="+mj-ea"/>
                <a:cs typeface="+mj-cs"/>
              </a:rPr>
              <a:t>, MM, </a:t>
            </a:r>
            <a:r>
              <a:rPr lang="en-US" sz="1600" b="1" dirty="0" err="1" smtClean="0">
                <a:latin typeface="+mj-lt"/>
                <a:ea typeface="+mj-ea"/>
                <a:cs typeface="+mj-cs"/>
              </a:rPr>
              <a:t>MSi</a:t>
            </a:r>
            <a:r>
              <a:rPr lang="en-US" sz="1600" b="1" dirty="0" smtClean="0">
                <a:latin typeface="+mj-lt"/>
                <a:ea typeface="+mj-ea"/>
                <a:cs typeface="+mj-cs"/>
              </a:rPr>
              <a:t>.</a:t>
            </a:r>
            <a:endParaRPr kumimoji="0" lang="en-US" sz="16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1592</Words>
  <Application>Microsoft Office PowerPoint</Application>
  <PresentationFormat>A4 Paper (210x297 mm)</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CONSTRUCTIVISM &amp; ATTRIBUTION THEORY</vt:lpstr>
      <vt:lpstr>Constructivism</vt:lpstr>
      <vt:lpstr>Historic Context</vt:lpstr>
      <vt:lpstr>Slide 4</vt:lpstr>
      <vt:lpstr>The Ecology-of-Mind Constructivist</vt:lpstr>
      <vt:lpstr>The Elements of Constructionist in Communication</vt:lpstr>
      <vt:lpstr>Attribution Theory</vt:lpstr>
      <vt:lpstr>Founder and The Process</vt:lpstr>
      <vt:lpstr>Attribution Process</vt:lpstr>
      <vt:lpstr>Slide 10</vt:lpstr>
      <vt:lpstr>Attribution and Achievement</vt:lpstr>
      <vt:lpstr>Eight Scenarios</vt:lpstr>
      <vt:lpstr>Attributions and Stigmatizing Behavior</vt:lpstr>
      <vt:lpstr>Self-Perception Theory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MICROSOFT</dc:creator>
  <cp:lastModifiedBy>anin</cp:lastModifiedBy>
  <cp:revision>16</cp:revision>
  <dcterms:created xsi:type="dcterms:W3CDTF">2013-06-30T12:06:07Z</dcterms:created>
  <dcterms:modified xsi:type="dcterms:W3CDTF">2014-07-10T07:36:57Z</dcterms:modified>
</cp:coreProperties>
</file>