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2" r:id="rId3"/>
    <p:sldId id="263" r:id="rId4"/>
    <p:sldId id="264" r:id="rId5"/>
    <p:sldId id="265" r:id="rId6"/>
    <p:sldId id="266" r:id="rId7"/>
    <p:sldId id="267" r:id="rId8"/>
    <p:sldId id="268" r:id="rId9"/>
    <p:sldId id="269" r:id="rId10"/>
  </p:sldIdLst>
  <p:sldSz cx="6858000" cy="9906000" type="A4"/>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2181" autoAdjust="0"/>
    <p:restoredTop sz="94660"/>
  </p:normalViewPr>
  <p:slideViewPr>
    <p:cSldViewPr>
      <p:cViewPr>
        <p:scale>
          <a:sx n="60" d="100"/>
          <a:sy n="60" d="100"/>
        </p:scale>
        <p:origin x="-1332" y="444"/>
      </p:cViewPr>
      <p:guideLst>
        <p:guide orient="horz" pos="312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AA51886-531E-46CB-A779-3EB2AE862279}" type="datetimeFigureOut">
              <a:rPr lang="en-US" smtClean="0"/>
              <a:pPr/>
              <a:t>7/10/2014</a:t>
            </a:fld>
            <a:endParaRPr lang="en-US"/>
          </a:p>
        </p:txBody>
      </p:sp>
      <p:sp>
        <p:nvSpPr>
          <p:cNvPr id="4" name="Slide Image Placeholder 3"/>
          <p:cNvSpPr>
            <a:spLocks noGrp="1" noRot="1" noChangeAspect="1"/>
          </p:cNvSpPr>
          <p:nvPr>
            <p:ph type="sldImg" idx="2"/>
          </p:nvPr>
        </p:nvSpPr>
        <p:spPr>
          <a:xfrm>
            <a:off x="3681413" y="514350"/>
            <a:ext cx="1781175"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638E73CB-5D97-4726-A7C1-D9FAEE0858A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26694D-630C-4F9B-A388-7841DFA74839}" type="datetime1">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097A5C-327E-42D4-9DCF-2FE1E18E763E}" type="datetime1">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29697"/>
            <a:ext cx="1157288" cy="11268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6" y="529697"/>
            <a:ext cx="3357563" cy="11268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A40635-3CAA-439E-B38A-BECCCDC6E624}" type="datetime1">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6FA45D-7C63-4CBE-BC5D-7E0A7D423FEE}" type="datetime1">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34E6FB-EB49-484C-ADC6-1813B1F6D693}" type="datetime1">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7B931E-D608-4FD0-8478-8055C9F644E9}" type="datetime1">
              <a:rPr lang="en-US" smtClean="0"/>
              <a:pPr/>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84FC18-6328-4C35-A164-56A7C1E5F911}" type="datetime1">
              <a:rPr lang="en-US" smtClean="0"/>
              <a:pPr/>
              <a:t>7/10/2014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83360A-CCF7-416B-B823-F7B580F83649}" type="datetime1">
              <a:rPr lang="en-US" smtClean="0"/>
              <a:pPr/>
              <a:t>7/10/2014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8BD89F-2770-4F38-A0F2-5C1EAC6FAF77}" type="datetime1">
              <a:rPr lang="en-US" smtClean="0"/>
              <a:pPr/>
              <a:t>7/10/2014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6"/>
            <a:ext cx="2256235" cy="167851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FEB6EA-9345-4A8C-B46B-E67FDB3AFB88}" type="datetime1">
              <a:rPr lang="en-US" smtClean="0"/>
              <a:pPr/>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F2B7F-9EC6-4BA5-B42E-9BACFAD5B7F2}" type="datetime1">
              <a:rPr lang="en-US" smtClean="0"/>
              <a:pPr/>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DB99C2BE-ADE0-4262-8175-959789DC1266}" type="datetime1">
              <a:rPr lang="en-US" smtClean="0"/>
              <a:pPr/>
              <a:t>7/10/2014</a:t>
            </a:fld>
            <a:endParaRPr lang="en-US"/>
          </a:p>
        </p:txBody>
      </p:sp>
      <p:sp>
        <p:nvSpPr>
          <p:cNvPr id="5" name="Footer Placeholder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76F6BD8-439E-4D12-8347-1C28F71E466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0848" y="4324348"/>
            <a:ext cx="5829300" cy="2305052"/>
          </a:xfrm>
        </p:spPr>
        <p:txBody>
          <a:bodyPr>
            <a:normAutofit/>
          </a:bodyPr>
          <a:lstStyle/>
          <a:p>
            <a:pPr marL="457200" indent="-457200"/>
            <a:r>
              <a:rPr lang="en-US" sz="4000" b="1" dirty="0" smtClean="0">
                <a:solidFill>
                  <a:srgbClr val="0000FF"/>
                </a:solidFill>
              </a:rPr>
              <a:t>THEORIES ABOUT MOTIVES IN RELATIONSHIPS-1</a:t>
            </a:r>
            <a:endParaRPr lang="en-US" sz="4000" dirty="0">
              <a:solidFill>
                <a:srgbClr val="0000FF"/>
              </a:solidFill>
            </a:endParaRPr>
          </a:p>
        </p:txBody>
      </p:sp>
      <p:pic>
        <p:nvPicPr>
          <p:cNvPr id="4" name="Picture 3" descr="logo-ke-bwh.jpg"/>
          <p:cNvPicPr>
            <a:picLocks noChangeAspect="1"/>
          </p:cNvPicPr>
          <p:nvPr/>
        </p:nvPicPr>
        <p:blipFill>
          <a:blip r:embed="rId2"/>
          <a:stretch>
            <a:fillRect/>
          </a:stretch>
        </p:blipFill>
        <p:spPr>
          <a:xfrm>
            <a:off x="2269998" y="476250"/>
            <a:ext cx="2282952" cy="2298625"/>
          </a:xfrm>
          <a:prstGeom prst="rect">
            <a:avLst/>
          </a:prstGeom>
        </p:spPr>
      </p:pic>
      <p:sp>
        <p:nvSpPr>
          <p:cNvPr id="5" name="Title 1"/>
          <p:cNvSpPr txBox="1">
            <a:spLocks/>
          </p:cNvSpPr>
          <p:nvPr/>
        </p:nvSpPr>
        <p:spPr>
          <a:xfrm>
            <a:off x="304800" y="2971800"/>
            <a:ext cx="61722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b="1" dirty="0" smtClean="0">
                <a:latin typeface="+mj-lt"/>
                <a:ea typeface="+mj-ea"/>
                <a:cs typeface="+mj-cs"/>
              </a:rPr>
              <a:t>Interpersonal Communication, Session 04</a:t>
            </a:r>
            <a:endParaRPr kumimoji="0" lang="en-US" sz="2400" b="0" i="0" u="none" strike="noStrike" kern="1200" cap="none" spc="0" normalizeH="0" baseline="0" noProof="0" dirty="0">
              <a:ln>
                <a:noFill/>
              </a:ln>
              <a:effectLst/>
              <a:uLnTx/>
              <a:uFillTx/>
              <a:latin typeface="+mj-lt"/>
              <a:ea typeface="+mj-ea"/>
              <a:cs typeface="+mj-cs"/>
            </a:endParaRPr>
          </a:p>
        </p:txBody>
      </p:sp>
      <p:sp>
        <p:nvSpPr>
          <p:cNvPr id="6"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04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
        <p:nvSpPr>
          <p:cNvPr id="7" name="Slide Number Placeholder 6"/>
          <p:cNvSpPr>
            <a:spLocks noGrp="1"/>
          </p:cNvSpPr>
          <p:nvPr>
            <p:ph type="sldNum" sz="quarter" idx="12"/>
          </p:nvPr>
        </p:nvSpPr>
        <p:spPr/>
        <p:txBody>
          <a:bodyPr/>
          <a:lstStyle/>
          <a:p>
            <a:fld id="{D76F6BD8-439E-4D12-8347-1C28F71E4669}" type="slidenum">
              <a:rPr lang="en-US" smtClean="0"/>
              <a:pPr/>
              <a:t>1</a:t>
            </a:fld>
            <a:endParaRPr lang="en-US"/>
          </a:p>
        </p:txBody>
      </p:sp>
      <p:sp>
        <p:nvSpPr>
          <p:cNvPr id="8" name="Subtitle 2"/>
          <p:cNvSpPr>
            <a:spLocks noGrp="1"/>
          </p:cNvSpPr>
          <p:nvPr>
            <p:ph type="subTitle" idx="1"/>
          </p:nvPr>
        </p:nvSpPr>
        <p:spPr>
          <a:xfrm>
            <a:off x="1028700" y="7061200"/>
            <a:ext cx="4800600" cy="1549400"/>
          </a:xfrm>
        </p:spPr>
        <p:txBody>
          <a:bodyPr/>
          <a:lstStyle/>
          <a:p>
            <a:pPr marL="336550" indent="-336550">
              <a:spcBef>
                <a:spcPts val="1200"/>
              </a:spcBef>
              <a:spcAft>
                <a:spcPts val="1200"/>
              </a:spcAft>
              <a:buFont typeface="Arial" pitchFamily="34" charset="0"/>
              <a:buChar char="•"/>
            </a:pPr>
            <a:r>
              <a:rPr lang="en-US" b="1" dirty="0" smtClean="0">
                <a:solidFill>
                  <a:srgbClr val="C00000"/>
                </a:solidFill>
              </a:rPr>
              <a:t>Attribution Theory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352499"/>
            <a:ext cx="6172200" cy="1051101"/>
          </a:xfrm>
        </p:spPr>
        <p:txBody>
          <a:bodyPr>
            <a:normAutofit/>
          </a:bodyPr>
          <a:lstStyle/>
          <a:p>
            <a:r>
              <a:rPr lang="en-US" sz="3600" b="1" dirty="0" smtClean="0">
                <a:solidFill>
                  <a:srgbClr val="C00000"/>
                </a:solidFill>
              </a:rPr>
              <a:t>Attribution Theory</a:t>
            </a:r>
            <a:endParaRPr lang="en-US" sz="3600" dirty="0">
              <a:solidFill>
                <a:srgbClr val="C00000"/>
              </a:solidFill>
            </a:endParaRPr>
          </a:p>
        </p:txBody>
      </p:sp>
      <p:sp>
        <p:nvSpPr>
          <p:cNvPr id="3" name="Content Placeholder 2"/>
          <p:cNvSpPr>
            <a:spLocks noGrp="1"/>
          </p:cNvSpPr>
          <p:nvPr>
            <p:ph idx="1"/>
          </p:nvPr>
        </p:nvSpPr>
        <p:spPr>
          <a:xfrm>
            <a:off x="342900" y="3632200"/>
            <a:ext cx="6172200" cy="5130800"/>
          </a:xfrm>
        </p:spPr>
        <p:txBody>
          <a:bodyPr>
            <a:normAutofit/>
          </a:bodyPr>
          <a:lstStyle/>
          <a:p>
            <a:pPr>
              <a:spcBef>
                <a:spcPts val="600"/>
              </a:spcBef>
              <a:spcAft>
                <a:spcPts val="600"/>
              </a:spcAft>
            </a:pPr>
            <a:r>
              <a:rPr lang="en-US" b="1" dirty="0" smtClean="0"/>
              <a:t>To make sense of the world, </a:t>
            </a:r>
            <a:r>
              <a:rPr lang="en-US" sz="2000" dirty="0" smtClean="0"/>
              <a:t>people develop explanations about what is happening and why people are acting certain ways. When people are interacting with others, communication decisions are influenced by the implicit theories, or attributions, of the participants.</a:t>
            </a:r>
          </a:p>
          <a:p>
            <a:pPr>
              <a:spcBef>
                <a:spcPts val="600"/>
              </a:spcBef>
              <a:spcAft>
                <a:spcPts val="600"/>
              </a:spcAft>
            </a:pPr>
            <a:r>
              <a:rPr lang="en-US" b="1" dirty="0" smtClean="0"/>
              <a:t>Attribution theory provides </a:t>
            </a:r>
            <a:r>
              <a:rPr lang="en-US" sz="2000" dirty="0" smtClean="0"/>
              <a:t>a framework for understanding how people explain their own and others’ behavior.</a:t>
            </a:r>
          </a:p>
          <a:p>
            <a:r>
              <a:rPr lang="en-US" b="1" dirty="0" smtClean="0"/>
              <a:t>An important basis of attribution </a:t>
            </a:r>
            <a:r>
              <a:rPr lang="en-US" sz="2000" dirty="0" smtClean="0"/>
              <a:t>theory is that people behave the way they do for a reason. In other words, people have reasons for developing their impressions of others.</a:t>
            </a:r>
            <a:endParaRPr lang="en-US" sz="2000" dirty="0"/>
          </a:p>
        </p:txBody>
      </p:sp>
      <p:sp>
        <p:nvSpPr>
          <p:cNvPr id="4" name="Title 1"/>
          <p:cNvSpPr txBox="1">
            <a:spLocks/>
          </p:cNvSpPr>
          <p:nvPr/>
        </p:nvSpPr>
        <p:spPr>
          <a:xfrm>
            <a:off x="495300" y="685800"/>
            <a:ext cx="6172200" cy="1651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smtClean="0">
                <a:ln>
                  <a:noFill/>
                </a:ln>
                <a:solidFill>
                  <a:srgbClr val="0000FF"/>
                </a:solidFill>
                <a:effectLst/>
                <a:uLnTx/>
                <a:uFillTx/>
                <a:latin typeface="+mj-lt"/>
                <a:ea typeface="+mj-ea"/>
                <a:cs typeface="+mj-cs"/>
              </a:rPr>
              <a:t>Theories About Motives in Relationships</a:t>
            </a:r>
            <a:endParaRPr kumimoji="0" lang="en-US" sz="4400" b="0" i="0" u="none" strike="noStrike" kern="1200" cap="none" spc="0" normalizeH="0" baseline="0" noProof="0" dirty="0">
              <a:ln>
                <a:noFill/>
              </a:ln>
              <a:solidFill>
                <a:srgbClr val="0000FF"/>
              </a:solidFill>
              <a:effectLst/>
              <a:uLnTx/>
              <a:uFillTx/>
              <a:latin typeface="+mj-lt"/>
              <a:ea typeface="+mj-ea"/>
              <a:cs typeface="+mj-cs"/>
            </a:endParaRPr>
          </a:p>
        </p:txBody>
      </p:sp>
      <p:sp>
        <p:nvSpPr>
          <p:cNvPr id="5" name="Slide Number Placeholder 4"/>
          <p:cNvSpPr>
            <a:spLocks noGrp="1"/>
          </p:cNvSpPr>
          <p:nvPr>
            <p:ph type="sldNum" sz="quarter" idx="12"/>
          </p:nvPr>
        </p:nvSpPr>
        <p:spPr/>
        <p:txBody>
          <a:bodyPr/>
          <a:lstStyle/>
          <a:p>
            <a:fld id="{D76F6BD8-439E-4D12-8347-1C28F71E4669}" type="slidenum">
              <a:rPr lang="en-US" smtClean="0"/>
              <a:pPr/>
              <a:t>2</a:t>
            </a:fld>
            <a:endParaRPr lang="en-US"/>
          </a:p>
        </p:txBody>
      </p:sp>
      <p:sp>
        <p:nvSpPr>
          <p:cNvPr id="6"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04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549099"/>
            <a:ext cx="6172200" cy="1051101"/>
          </a:xfrm>
        </p:spPr>
        <p:txBody>
          <a:bodyPr>
            <a:normAutofit/>
          </a:bodyPr>
          <a:lstStyle/>
          <a:p>
            <a:r>
              <a:rPr lang="en-US" sz="3600" b="1" dirty="0" smtClean="0">
                <a:solidFill>
                  <a:srgbClr val="FF0000"/>
                </a:solidFill>
              </a:rPr>
              <a:t>Founder and The Process</a:t>
            </a:r>
            <a:endParaRPr lang="en-US" sz="3600" b="1" dirty="0">
              <a:solidFill>
                <a:srgbClr val="FF0000"/>
              </a:solidFill>
            </a:endParaRPr>
          </a:p>
        </p:txBody>
      </p:sp>
      <p:sp>
        <p:nvSpPr>
          <p:cNvPr id="3" name="Content Placeholder 2"/>
          <p:cNvSpPr>
            <a:spLocks noGrp="1"/>
          </p:cNvSpPr>
          <p:nvPr>
            <p:ph idx="1"/>
          </p:nvPr>
        </p:nvSpPr>
        <p:spPr>
          <a:xfrm>
            <a:off x="342900" y="1828800"/>
            <a:ext cx="6172200" cy="7239000"/>
          </a:xfrm>
        </p:spPr>
        <p:txBody>
          <a:bodyPr>
            <a:normAutofit/>
          </a:bodyPr>
          <a:lstStyle/>
          <a:p>
            <a:pPr marL="457200" indent="-457200">
              <a:spcBef>
                <a:spcPts val="600"/>
              </a:spcBef>
              <a:spcAft>
                <a:spcPts val="600"/>
              </a:spcAft>
            </a:pPr>
            <a:r>
              <a:rPr lang="en-US" b="1" dirty="0" smtClean="0"/>
              <a:t>Fritz </a:t>
            </a:r>
            <a:r>
              <a:rPr lang="en-US" b="1" dirty="0" err="1" smtClean="0"/>
              <a:t>Heider</a:t>
            </a:r>
            <a:r>
              <a:rPr lang="en-US" sz="2000" dirty="0" smtClean="0"/>
              <a:t>, one of the first researchers to write about the attribution process, was interested in how one person develops an impression of another. These impressions, he argued, are developed through a three-step process:</a:t>
            </a:r>
          </a:p>
          <a:p>
            <a:pPr marL="457200" indent="-457200">
              <a:spcBef>
                <a:spcPts val="600"/>
              </a:spcBef>
              <a:spcAft>
                <a:spcPts val="600"/>
              </a:spcAft>
              <a:buFont typeface="+mj-lt"/>
              <a:buAutoNum type="arabicParenR"/>
            </a:pPr>
            <a:r>
              <a:rPr lang="en-US" b="1" dirty="0" smtClean="0"/>
              <a:t>observation of behavior</a:t>
            </a:r>
            <a:r>
              <a:rPr lang="en-US" sz="2000" dirty="0" smtClean="0"/>
              <a:t>, </a:t>
            </a:r>
          </a:p>
          <a:p>
            <a:pPr marL="457200" indent="-457200">
              <a:spcBef>
                <a:spcPts val="600"/>
              </a:spcBef>
              <a:spcAft>
                <a:spcPts val="600"/>
              </a:spcAft>
              <a:buFont typeface="+mj-lt"/>
              <a:buAutoNum type="arabicParenR"/>
            </a:pPr>
            <a:r>
              <a:rPr lang="en-US" b="1" dirty="0" smtClean="0"/>
              <a:t>Determination of whether </a:t>
            </a:r>
            <a:r>
              <a:rPr lang="en-US" sz="2000" dirty="0" smtClean="0"/>
              <a:t>the behavior is deliberate, and </a:t>
            </a:r>
          </a:p>
          <a:p>
            <a:pPr marL="457200" indent="-457200">
              <a:spcBef>
                <a:spcPts val="600"/>
              </a:spcBef>
              <a:spcAft>
                <a:spcPts val="600"/>
              </a:spcAft>
              <a:buFont typeface="+mj-lt"/>
              <a:buAutoNum type="arabicParenR"/>
            </a:pPr>
            <a:r>
              <a:rPr lang="en-US" b="1" dirty="0" smtClean="0"/>
              <a:t>Categorization of the behavior </a:t>
            </a:r>
            <a:r>
              <a:rPr lang="en-US" sz="2000" dirty="0" smtClean="0"/>
              <a:t>as internally or externally motivated.</a:t>
            </a:r>
            <a:endParaRPr lang="en-US" sz="2000" dirty="0"/>
          </a:p>
        </p:txBody>
      </p:sp>
      <p:sp>
        <p:nvSpPr>
          <p:cNvPr id="4" name="Slide Number Placeholder 3"/>
          <p:cNvSpPr>
            <a:spLocks noGrp="1"/>
          </p:cNvSpPr>
          <p:nvPr>
            <p:ph type="sldNum" sz="quarter" idx="12"/>
          </p:nvPr>
        </p:nvSpPr>
        <p:spPr/>
        <p:txBody>
          <a:bodyPr/>
          <a:lstStyle/>
          <a:p>
            <a:fld id="{D76F6BD8-439E-4D12-8347-1C28F71E4669}" type="slidenum">
              <a:rPr lang="en-US" smtClean="0"/>
              <a:pPr/>
              <a:t>3</a:t>
            </a:fld>
            <a:endParaRPr lang="en-US"/>
          </a:p>
        </p:txBody>
      </p:sp>
      <p:sp>
        <p:nvSpPr>
          <p:cNvPr id="5"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04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600200"/>
            <a:ext cx="6172200" cy="7620000"/>
          </a:xfrm>
        </p:spPr>
        <p:txBody>
          <a:bodyPr>
            <a:normAutofit lnSpcReduction="10000"/>
          </a:bodyPr>
          <a:lstStyle/>
          <a:p>
            <a:pPr>
              <a:spcBef>
                <a:spcPts val="600"/>
              </a:spcBef>
              <a:spcAft>
                <a:spcPts val="600"/>
              </a:spcAft>
            </a:pPr>
            <a:r>
              <a:rPr lang="en-US" b="1" dirty="0" smtClean="0"/>
              <a:t>When a person encounters </a:t>
            </a:r>
            <a:r>
              <a:rPr lang="en-US" sz="2000" dirty="0" smtClean="0"/>
              <a:t>someone, how he or she interacts with that person is, in part, determined by his or her interpretation of the other person’s behavior. </a:t>
            </a:r>
          </a:p>
          <a:p>
            <a:pPr>
              <a:spcBef>
                <a:spcPts val="600"/>
              </a:spcBef>
              <a:spcAft>
                <a:spcPts val="600"/>
              </a:spcAft>
              <a:buFont typeface="Wingdings" pitchFamily="2" charset="2"/>
              <a:buChar char="Ø"/>
            </a:pPr>
            <a:r>
              <a:rPr lang="en-US" b="1" i="1" dirty="0" smtClean="0"/>
              <a:t>Internal attributions</a:t>
            </a:r>
            <a:r>
              <a:rPr lang="en-US" sz="2000" dirty="0" smtClean="0"/>
              <a:t>, which are also called </a:t>
            </a:r>
            <a:r>
              <a:rPr lang="en-US" sz="2000" i="1" dirty="0" smtClean="0"/>
              <a:t>dispositional attributions, occur when an observer </a:t>
            </a:r>
            <a:r>
              <a:rPr lang="en-US" sz="2000" dirty="0" smtClean="0"/>
              <a:t>infers that another’s behavior was caused by something about the person, such as personality, attitude, or upbringing. </a:t>
            </a:r>
          </a:p>
          <a:p>
            <a:pPr>
              <a:spcBef>
                <a:spcPts val="600"/>
              </a:spcBef>
              <a:spcAft>
                <a:spcPts val="600"/>
              </a:spcAft>
              <a:buFont typeface="Wingdings" pitchFamily="2" charset="2"/>
              <a:buChar char="Ø"/>
            </a:pPr>
            <a:r>
              <a:rPr lang="en-US" b="1" i="1" dirty="0" smtClean="0"/>
              <a:t>External attributions</a:t>
            </a:r>
            <a:r>
              <a:rPr lang="en-US" sz="2000" dirty="0" smtClean="0"/>
              <a:t>, or </a:t>
            </a:r>
            <a:r>
              <a:rPr lang="en-US" sz="2000" i="1" dirty="0" smtClean="0"/>
              <a:t>situational attributions, occur when the observer </a:t>
            </a:r>
            <a:r>
              <a:rPr lang="en-US" sz="2000" dirty="0" smtClean="0"/>
              <a:t>ascribes the cause of the behavior to the situation or outside circumstances.</a:t>
            </a:r>
          </a:p>
          <a:p>
            <a:pPr>
              <a:buFont typeface="Wingdings" pitchFamily="2" charset="2"/>
              <a:buChar char="Ø"/>
            </a:pPr>
            <a:r>
              <a:rPr lang="en-US" b="1" i="1" dirty="0" smtClean="0"/>
              <a:t>Consensus </a:t>
            </a:r>
            <a:r>
              <a:rPr lang="en-US" sz="2000" dirty="0" smtClean="0"/>
              <a:t>describes how other people, in the same circumstances, would behave.</a:t>
            </a:r>
          </a:p>
          <a:p>
            <a:pPr>
              <a:buFont typeface="Wingdings" pitchFamily="2" charset="2"/>
              <a:buChar char="Ø"/>
            </a:pPr>
            <a:r>
              <a:rPr lang="en-US" b="1" i="1" dirty="0" smtClean="0"/>
              <a:t>Consistency</a:t>
            </a:r>
            <a:r>
              <a:rPr lang="en-US" sz="2000" i="1" dirty="0" smtClean="0"/>
              <a:t> </a:t>
            </a:r>
            <a:r>
              <a:rPr lang="en-US" sz="2000" dirty="0" smtClean="0"/>
              <a:t>refers to whether the person being observed behaves the same way, in the same situation, over time.</a:t>
            </a:r>
          </a:p>
          <a:p>
            <a:pPr>
              <a:buFont typeface="Wingdings" pitchFamily="2" charset="2"/>
              <a:buChar char="Ø"/>
            </a:pPr>
            <a:r>
              <a:rPr lang="en-US" b="1" i="1" dirty="0" smtClean="0"/>
              <a:t>Distinctiveness</a:t>
            </a:r>
            <a:r>
              <a:rPr lang="en-US" sz="2000" i="1" dirty="0" smtClean="0"/>
              <a:t> </a:t>
            </a:r>
            <a:r>
              <a:rPr lang="en-US" sz="2000" dirty="0" smtClean="0"/>
              <a:t>refers to the variations in the observed person’s behavior across situations.</a:t>
            </a:r>
            <a:endParaRPr lang="en-US" sz="2000" dirty="0"/>
          </a:p>
        </p:txBody>
      </p:sp>
      <p:sp>
        <p:nvSpPr>
          <p:cNvPr id="4" name="Title 3"/>
          <p:cNvSpPr>
            <a:spLocks noGrp="1"/>
          </p:cNvSpPr>
          <p:nvPr>
            <p:ph type="title"/>
          </p:nvPr>
        </p:nvSpPr>
        <p:spPr>
          <a:xfrm>
            <a:off x="342900" y="457200"/>
            <a:ext cx="6172200" cy="1051101"/>
          </a:xfrm>
        </p:spPr>
        <p:txBody>
          <a:bodyPr>
            <a:normAutofit/>
          </a:bodyPr>
          <a:lstStyle/>
          <a:p>
            <a:r>
              <a:rPr lang="en-US" sz="3600" b="1" dirty="0" smtClean="0">
                <a:solidFill>
                  <a:srgbClr val="FF0000"/>
                </a:solidFill>
              </a:rPr>
              <a:t>Attribution Process</a:t>
            </a:r>
            <a:endParaRPr lang="en-US" sz="3600" dirty="0">
              <a:solidFill>
                <a:srgbClr val="FF0000"/>
              </a:solidFill>
            </a:endParaRPr>
          </a:p>
        </p:txBody>
      </p:sp>
      <p:sp>
        <p:nvSpPr>
          <p:cNvPr id="5" name="Slide Number Placeholder 4"/>
          <p:cNvSpPr>
            <a:spLocks noGrp="1"/>
          </p:cNvSpPr>
          <p:nvPr>
            <p:ph type="sldNum" sz="quarter" idx="12"/>
          </p:nvPr>
        </p:nvSpPr>
        <p:spPr/>
        <p:txBody>
          <a:bodyPr/>
          <a:lstStyle/>
          <a:p>
            <a:fld id="{D76F6BD8-439E-4D12-8347-1C28F71E4669}" type="slidenum">
              <a:rPr lang="en-US" smtClean="0"/>
              <a:pPr/>
              <a:t>4</a:t>
            </a:fld>
            <a:endParaRPr lang="en-US"/>
          </a:p>
        </p:txBody>
      </p:sp>
      <p:sp>
        <p:nvSpPr>
          <p:cNvPr id="6"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04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838200"/>
            <a:ext cx="6172200" cy="8010704"/>
          </a:xfrm>
        </p:spPr>
        <p:txBody>
          <a:bodyPr>
            <a:normAutofit/>
          </a:bodyPr>
          <a:lstStyle/>
          <a:p>
            <a:pPr>
              <a:spcBef>
                <a:spcPts val="600"/>
              </a:spcBef>
              <a:spcAft>
                <a:spcPts val="600"/>
              </a:spcAft>
            </a:pPr>
            <a:r>
              <a:rPr lang="en-US" b="1" dirty="0" smtClean="0"/>
              <a:t>Attribution theory provides </a:t>
            </a:r>
            <a:r>
              <a:rPr lang="en-US" sz="2000" dirty="0" smtClean="0"/>
              <a:t>a framework for understanding both our own and others’ behaviors. It provides guidelines for interpreting actions, so it is useful for examining motivations for achievement and conflict in interpersonal relationships. </a:t>
            </a:r>
          </a:p>
          <a:p>
            <a:pPr>
              <a:spcBef>
                <a:spcPts val="600"/>
              </a:spcBef>
              <a:spcAft>
                <a:spcPts val="600"/>
              </a:spcAft>
            </a:pPr>
            <a:r>
              <a:rPr lang="en-US" b="1" dirty="0" smtClean="0"/>
              <a:t>This theory has also been used </a:t>
            </a:r>
            <a:r>
              <a:rPr lang="en-US" sz="2000" dirty="0" smtClean="0"/>
              <a:t>to examine stigmatizing behavior and discrimination.</a:t>
            </a:r>
            <a:endParaRPr lang="en-US" sz="2000" dirty="0"/>
          </a:p>
        </p:txBody>
      </p:sp>
      <p:sp>
        <p:nvSpPr>
          <p:cNvPr id="4" name="Slide Number Placeholder 3"/>
          <p:cNvSpPr>
            <a:spLocks noGrp="1"/>
          </p:cNvSpPr>
          <p:nvPr>
            <p:ph type="sldNum" sz="quarter" idx="12"/>
          </p:nvPr>
        </p:nvSpPr>
        <p:spPr/>
        <p:txBody>
          <a:bodyPr/>
          <a:lstStyle/>
          <a:p>
            <a:fld id="{D76F6BD8-439E-4D12-8347-1C28F71E4669}" type="slidenum">
              <a:rPr lang="en-US" smtClean="0"/>
              <a:pPr/>
              <a:t>5</a:t>
            </a:fld>
            <a:endParaRPr lang="en-US"/>
          </a:p>
        </p:txBody>
      </p:sp>
      <p:sp>
        <p:nvSpPr>
          <p:cNvPr id="5"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04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533400"/>
            <a:ext cx="6172200" cy="898701"/>
          </a:xfrm>
        </p:spPr>
        <p:txBody>
          <a:bodyPr>
            <a:normAutofit/>
          </a:bodyPr>
          <a:lstStyle/>
          <a:p>
            <a:r>
              <a:rPr lang="en-US" sz="3600" b="1" dirty="0" smtClean="0">
                <a:solidFill>
                  <a:srgbClr val="FF0000"/>
                </a:solidFill>
              </a:rPr>
              <a:t>Attribution and Achievement</a:t>
            </a:r>
          </a:p>
        </p:txBody>
      </p:sp>
      <p:sp>
        <p:nvSpPr>
          <p:cNvPr id="3" name="Content Placeholder 2"/>
          <p:cNvSpPr>
            <a:spLocks noGrp="1"/>
          </p:cNvSpPr>
          <p:nvPr>
            <p:ph idx="1"/>
          </p:nvPr>
        </p:nvSpPr>
        <p:spPr>
          <a:xfrm>
            <a:off x="342900" y="1508301"/>
            <a:ext cx="6172200" cy="2530299"/>
          </a:xfrm>
        </p:spPr>
        <p:txBody>
          <a:bodyPr>
            <a:normAutofit/>
          </a:bodyPr>
          <a:lstStyle/>
          <a:p>
            <a:pPr>
              <a:spcBef>
                <a:spcPts val="600"/>
              </a:spcBef>
              <a:spcAft>
                <a:spcPts val="600"/>
              </a:spcAft>
            </a:pPr>
            <a:r>
              <a:rPr lang="en-US" b="1" dirty="0" smtClean="0"/>
              <a:t>Bernard Weiner </a:t>
            </a:r>
            <a:r>
              <a:rPr lang="en-US" sz="2000" dirty="0" smtClean="0"/>
              <a:t>extended attribution theory to how people explain their own and others’ success and failure. He contends that interpretations of achievement can be explained with three dimensions of behavior: </a:t>
            </a:r>
            <a:r>
              <a:rPr lang="en-US" sz="2000" i="1" dirty="0" smtClean="0"/>
              <a:t>locus of control (Whose fault is </a:t>
            </a:r>
            <a:r>
              <a:rPr lang="en-US" sz="2000" dirty="0" smtClean="0"/>
              <a:t>it?), </a:t>
            </a:r>
            <a:r>
              <a:rPr lang="en-US" sz="2000" i="1" dirty="0" smtClean="0"/>
              <a:t>stability (Is it ongoing?), and controllability </a:t>
            </a:r>
            <a:r>
              <a:rPr lang="en-US" sz="2000" dirty="0" smtClean="0"/>
              <a:t>(Can I change it?).</a:t>
            </a:r>
          </a:p>
          <a:p>
            <a:pPr>
              <a:spcBef>
                <a:spcPts val="600"/>
              </a:spcBef>
              <a:spcAft>
                <a:spcPts val="600"/>
              </a:spcAft>
            </a:pPr>
            <a:endParaRPr lang="en-US" sz="2000" dirty="0"/>
          </a:p>
        </p:txBody>
      </p:sp>
      <p:sp>
        <p:nvSpPr>
          <p:cNvPr id="4" name="Title 1"/>
          <p:cNvSpPr txBox="1">
            <a:spLocks/>
          </p:cNvSpPr>
          <p:nvPr/>
        </p:nvSpPr>
        <p:spPr>
          <a:xfrm>
            <a:off x="342900" y="4048301"/>
            <a:ext cx="6172200" cy="904699"/>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rgbClr val="FF0000"/>
                </a:solidFill>
                <a:effectLst/>
                <a:uLnTx/>
                <a:uFillTx/>
                <a:latin typeface="+mj-lt"/>
                <a:ea typeface="+mj-ea"/>
                <a:cs typeface="+mj-cs"/>
              </a:rPr>
              <a:t>Three Dimensions</a:t>
            </a:r>
            <a:endParaRPr kumimoji="0" lang="en-US" sz="3600" b="1" i="0" u="none" strike="noStrike" kern="1200" cap="none" spc="0" normalizeH="0" baseline="0" noProof="0" dirty="0">
              <a:ln>
                <a:noFill/>
              </a:ln>
              <a:solidFill>
                <a:srgbClr val="FF0000"/>
              </a:solidFill>
              <a:effectLst/>
              <a:uLnTx/>
              <a:uFillTx/>
              <a:latin typeface="+mj-lt"/>
              <a:ea typeface="+mj-ea"/>
              <a:cs typeface="+mj-cs"/>
            </a:endParaRPr>
          </a:p>
        </p:txBody>
      </p:sp>
      <p:sp>
        <p:nvSpPr>
          <p:cNvPr id="5" name="Content Placeholder 2"/>
          <p:cNvSpPr txBox="1">
            <a:spLocks/>
          </p:cNvSpPr>
          <p:nvPr/>
        </p:nvSpPr>
        <p:spPr>
          <a:xfrm>
            <a:off x="342900" y="5019499"/>
            <a:ext cx="6172200" cy="4200701"/>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ts val="600"/>
              </a:spcBef>
              <a:spcAft>
                <a:spcPts val="60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First, a person’s success or failure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is attributable to either internal factors (I am a smart person) or to external factors (My computer crashed). </a:t>
            </a:r>
          </a:p>
          <a:p>
            <a:pPr marL="342900" marR="0" lvl="0" indent="-342900" algn="l" defTabSz="914400" rtl="0" eaLnBrk="1" fontAlgn="auto" latinLnBrk="0" hangingPunct="1">
              <a:lnSpc>
                <a:spcPct val="100000"/>
              </a:lnSpc>
              <a:spcBef>
                <a:spcPts val="600"/>
              </a:spcBef>
              <a:spcAft>
                <a:spcPts val="60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Second, the cause of the success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or failure can be either stable (It’s always going to be like this) or unstable (This is a one-time event). </a:t>
            </a:r>
          </a:p>
          <a:p>
            <a:pPr marL="342900" marR="0" lvl="0" indent="-342900" algn="l" defTabSz="914400" rtl="0" eaLnBrk="1" fontAlgn="auto" latinLnBrk="0" hangingPunct="1">
              <a:lnSpc>
                <a:spcPct val="100000"/>
              </a:lnSpc>
              <a:spcBef>
                <a:spcPts val="600"/>
              </a:spcBef>
              <a:spcAft>
                <a:spcPts val="60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Finally, the event </a:t>
            </a:r>
            <a:r>
              <a:rPr kumimoji="0" lang="en-US" sz="2000" i="0" u="none" strike="noStrike" kern="1200" cap="none" spc="0" normalizeH="0" baseline="0" noProof="0" dirty="0" smtClean="0">
                <a:ln>
                  <a:noFill/>
                </a:ln>
                <a:solidFill>
                  <a:schemeClr val="tx1"/>
                </a:solidFill>
                <a:effectLst/>
                <a:uLnTx/>
                <a:uFillTx/>
                <a:latin typeface="+mn-lt"/>
                <a:ea typeface="+mn-ea"/>
                <a:cs typeface="+mn-cs"/>
              </a:rPr>
              <a:t>may be perceived as controllable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(I can change this if I want to) or uncontrollable (Nothing I do can change this situation).</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fld id="{D76F6BD8-439E-4D12-8347-1C28F71E4669}" type="slidenum">
              <a:rPr lang="en-US" smtClean="0"/>
              <a:pPr/>
              <a:t>6</a:t>
            </a:fld>
            <a:endParaRPr lang="en-US"/>
          </a:p>
        </p:txBody>
      </p:sp>
      <p:sp>
        <p:nvSpPr>
          <p:cNvPr id="7"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04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472899"/>
            <a:ext cx="6172200" cy="1127301"/>
          </a:xfrm>
        </p:spPr>
        <p:txBody>
          <a:bodyPr>
            <a:normAutofit/>
          </a:bodyPr>
          <a:lstStyle/>
          <a:p>
            <a:r>
              <a:rPr lang="en-US" sz="3600" b="1" dirty="0" smtClean="0">
                <a:solidFill>
                  <a:srgbClr val="FF0000"/>
                </a:solidFill>
              </a:rPr>
              <a:t>Eight Scenarios</a:t>
            </a:r>
            <a:endParaRPr lang="en-US" sz="3600" b="1" dirty="0">
              <a:solidFill>
                <a:srgbClr val="FF0000"/>
              </a:solidFill>
            </a:endParaRPr>
          </a:p>
        </p:txBody>
      </p:sp>
      <p:sp>
        <p:nvSpPr>
          <p:cNvPr id="5" name="Content Placeholder 4"/>
          <p:cNvSpPr>
            <a:spLocks noGrp="1"/>
          </p:cNvSpPr>
          <p:nvPr>
            <p:ph idx="1"/>
          </p:nvPr>
        </p:nvSpPr>
        <p:spPr>
          <a:xfrm>
            <a:off x="342900" y="1676400"/>
            <a:ext cx="6172200" cy="7620000"/>
          </a:xfrm>
        </p:spPr>
        <p:txBody>
          <a:bodyPr>
            <a:normAutofit/>
          </a:bodyPr>
          <a:lstStyle/>
          <a:p>
            <a:pPr>
              <a:spcBef>
                <a:spcPts val="600"/>
              </a:spcBef>
              <a:spcAft>
                <a:spcPts val="600"/>
              </a:spcAft>
            </a:pPr>
            <a:r>
              <a:rPr lang="en-US" sz="2000" dirty="0" smtClean="0"/>
              <a:t>These three dimensions, together, create eight scenarios that people use to explain their own achievements and disappointments:</a:t>
            </a:r>
          </a:p>
          <a:p>
            <a:pPr>
              <a:spcBef>
                <a:spcPts val="600"/>
              </a:spcBef>
              <a:spcAft>
                <a:spcPts val="600"/>
              </a:spcAft>
              <a:buFont typeface="+mj-lt"/>
              <a:buAutoNum type="arabicPeriod"/>
            </a:pPr>
            <a:r>
              <a:rPr lang="en-US" sz="2400" b="1" dirty="0" smtClean="0"/>
              <a:t>Internal-stable-uncontrollable</a:t>
            </a:r>
            <a:r>
              <a:rPr lang="en-US" sz="2000" dirty="0" smtClean="0"/>
              <a:t> (I’m not very smart) </a:t>
            </a:r>
          </a:p>
          <a:p>
            <a:pPr>
              <a:spcBef>
                <a:spcPts val="600"/>
              </a:spcBef>
              <a:spcAft>
                <a:spcPts val="600"/>
              </a:spcAft>
              <a:buFont typeface="+mj-lt"/>
              <a:buAutoNum type="arabicPeriod"/>
            </a:pPr>
            <a:r>
              <a:rPr lang="en-US" sz="2400" b="1" dirty="0" smtClean="0"/>
              <a:t>Internal-stable-controllable</a:t>
            </a:r>
            <a:r>
              <a:rPr lang="en-US" sz="2000" dirty="0" smtClean="0"/>
              <a:t> (I always wait until the last minute)</a:t>
            </a:r>
          </a:p>
          <a:p>
            <a:pPr>
              <a:spcBef>
                <a:spcPts val="600"/>
              </a:spcBef>
              <a:spcAft>
                <a:spcPts val="600"/>
              </a:spcAft>
              <a:buFont typeface="+mj-lt"/>
              <a:buAutoNum type="arabicPeriod"/>
            </a:pPr>
            <a:r>
              <a:rPr lang="en-US" sz="2400" b="1" dirty="0" smtClean="0"/>
              <a:t>Internal-unstable-uncontrollable</a:t>
            </a:r>
            <a:r>
              <a:rPr lang="en-US" sz="2000" dirty="0" smtClean="0"/>
              <a:t> (I felt ill)</a:t>
            </a:r>
          </a:p>
          <a:p>
            <a:pPr>
              <a:spcBef>
                <a:spcPts val="600"/>
              </a:spcBef>
              <a:spcAft>
                <a:spcPts val="600"/>
              </a:spcAft>
              <a:buFont typeface="+mj-lt"/>
              <a:buAutoNum type="arabicPeriod"/>
            </a:pPr>
            <a:r>
              <a:rPr lang="en-US" sz="2400" b="1" dirty="0" smtClean="0"/>
              <a:t>Internal-unstable-controllable</a:t>
            </a:r>
            <a:r>
              <a:rPr lang="en-US" sz="2000" dirty="0" smtClean="0"/>
              <a:t> (I forgot about the assignment)</a:t>
            </a:r>
          </a:p>
          <a:p>
            <a:pPr>
              <a:spcBef>
                <a:spcPts val="600"/>
              </a:spcBef>
              <a:spcAft>
                <a:spcPts val="600"/>
              </a:spcAft>
              <a:buFont typeface="+mj-lt"/>
              <a:buAutoNum type="arabicPeriod"/>
            </a:pPr>
            <a:r>
              <a:rPr lang="en-US" sz="2400" b="1" dirty="0" smtClean="0"/>
              <a:t>External-stable-uncontrollable</a:t>
            </a:r>
            <a:r>
              <a:rPr lang="en-US" sz="2000" dirty="0" smtClean="0"/>
              <a:t> (The teacher’s expectations are unrealistic)</a:t>
            </a:r>
          </a:p>
          <a:p>
            <a:pPr>
              <a:spcBef>
                <a:spcPts val="600"/>
              </a:spcBef>
              <a:spcAft>
                <a:spcPts val="600"/>
              </a:spcAft>
              <a:buFont typeface="+mj-lt"/>
              <a:buAutoNum type="arabicPeriod"/>
            </a:pPr>
            <a:r>
              <a:rPr lang="en-US" sz="2400" b="1" dirty="0" smtClean="0"/>
              <a:t>External-stable-controllable</a:t>
            </a:r>
            <a:r>
              <a:rPr lang="en-US" sz="2000" dirty="0" smtClean="0"/>
              <a:t> (The teacher hates me)</a:t>
            </a:r>
          </a:p>
          <a:p>
            <a:pPr>
              <a:spcBef>
                <a:spcPts val="600"/>
              </a:spcBef>
              <a:spcAft>
                <a:spcPts val="600"/>
              </a:spcAft>
              <a:buFont typeface="+mj-lt"/>
              <a:buAutoNum type="arabicPeriod"/>
            </a:pPr>
            <a:r>
              <a:rPr lang="en-US" sz="2400" b="1" dirty="0" smtClean="0"/>
              <a:t>External-unstable-uncontrollable</a:t>
            </a:r>
            <a:r>
              <a:rPr lang="en-US" sz="2000" b="1" dirty="0" smtClean="0"/>
              <a:t> </a:t>
            </a:r>
            <a:r>
              <a:rPr lang="en-US" sz="2000" dirty="0" smtClean="0"/>
              <a:t>(I was in a car accident)</a:t>
            </a:r>
          </a:p>
          <a:p>
            <a:pPr>
              <a:spcBef>
                <a:spcPts val="600"/>
              </a:spcBef>
              <a:spcAft>
                <a:spcPts val="600"/>
              </a:spcAft>
              <a:buFont typeface="+mj-lt"/>
              <a:buAutoNum type="arabicPeriod"/>
            </a:pPr>
            <a:r>
              <a:rPr lang="en-US" sz="2400" b="1" dirty="0" smtClean="0"/>
              <a:t>External-unstable-controllable</a:t>
            </a:r>
            <a:r>
              <a:rPr lang="en-US" sz="2000" dirty="0" smtClean="0"/>
              <a:t> (The dog ate my homework)</a:t>
            </a:r>
            <a:endParaRPr lang="en-US" sz="2000" dirty="0"/>
          </a:p>
        </p:txBody>
      </p:sp>
      <p:sp>
        <p:nvSpPr>
          <p:cNvPr id="6" name="Slide Number Placeholder 5"/>
          <p:cNvSpPr>
            <a:spLocks noGrp="1"/>
          </p:cNvSpPr>
          <p:nvPr>
            <p:ph type="sldNum" sz="quarter" idx="12"/>
          </p:nvPr>
        </p:nvSpPr>
        <p:spPr/>
        <p:txBody>
          <a:bodyPr/>
          <a:lstStyle/>
          <a:p>
            <a:fld id="{D76F6BD8-439E-4D12-8347-1C28F71E4669}" type="slidenum">
              <a:rPr lang="en-US" smtClean="0"/>
              <a:pPr/>
              <a:t>7</a:t>
            </a:fld>
            <a:endParaRPr lang="en-US"/>
          </a:p>
        </p:txBody>
      </p:sp>
      <p:sp>
        <p:nvSpPr>
          <p:cNvPr id="7"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04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432101"/>
          </a:xfrm>
        </p:spPr>
        <p:txBody>
          <a:bodyPr>
            <a:normAutofit/>
          </a:bodyPr>
          <a:lstStyle/>
          <a:p>
            <a:r>
              <a:rPr lang="en-US" sz="3600" b="1" dirty="0" smtClean="0">
                <a:solidFill>
                  <a:srgbClr val="FF0000"/>
                </a:solidFill>
              </a:rPr>
              <a:t>Attributions and Stigmatizing Behavior</a:t>
            </a:r>
            <a:endParaRPr lang="en-US" sz="3600" dirty="0">
              <a:solidFill>
                <a:srgbClr val="FF0000"/>
              </a:solidFill>
            </a:endParaRPr>
          </a:p>
        </p:txBody>
      </p:sp>
      <p:sp>
        <p:nvSpPr>
          <p:cNvPr id="3" name="Content Placeholder 2"/>
          <p:cNvSpPr>
            <a:spLocks noGrp="1"/>
          </p:cNvSpPr>
          <p:nvPr>
            <p:ph idx="1"/>
          </p:nvPr>
        </p:nvSpPr>
        <p:spPr>
          <a:xfrm>
            <a:off x="342900" y="2209800"/>
            <a:ext cx="6172200" cy="6934200"/>
          </a:xfrm>
        </p:spPr>
        <p:txBody>
          <a:bodyPr>
            <a:normAutofit/>
          </a:bodyPr>
          <a:lstStyle/>
          <a:p>
            <a:pPr>
              <a:spcBef>
                <a:spcPts val="600"/>
              </a:spcBef>
              <a:spcAft>
                <a:spcPts val="600"/>
              </a:spcAft>
            </a:pPr>
            <a:r>
              <a:rPr lang="en-US" b="1" dirty="0" smtClean="0"/>
              <a:t>Attribution theory </a:t>
            </a:r>
            <a:r>
              <a:rPr lang="en-US" sz="2000" dirty="0" smtClean="0"/>
              <a:t>is an important framework for understanding why people endorse </a:t>
            </a:r>
            <a:r>
              <a:rPr lang="en-US" sz="2000" i="1" dirty="0" smtClean="0"/>
              <a:t>stigmatizing </a:t>
            </a:r>
            <a:r>
              <a:rPr lang="en-US" sz="2000" dirty="0" smtClean="0"/>
              <a:t>attitudes and engage in discriminatory behaviors.</a:t>
            </a:r>
          </a:p>
          <a:p>
            <a:pPr>
              <a:spcBef>
                <a:spcPts val="600"/>
              </a:spcBef>
              <a:spcAft>
                <a:spcPts val="600"/>
              </a:spcAft>
            </a:pPr>
            <a:r>
              <a:rPr lang="en-US" b="1" dirty="0" smtClean="0"/>
              <a:t>A person’s attributions </a:t>
            </a:r>
            <a:r>
              <a:rPr lang="en-US" sz="2000" dirty="0" smtClean="0"/>
              <a:t>about the cause and controllability of another’s illness or situation can lead to emotional reactions that affect their willingness to help and their likelihood of punishing the other.</a:t>
            </a:r>
            <a:endParaRPr lang="en-US" sz="2000" dirty="0"/>
          </a:p>
        </p:txBody>
      </p:sp>
      <p:sp>
        <p:nvSpPr>
          <p:cNvPr id="4" name="Title 1"/>
          <p:cNvSpPr txBox="1">
            <a:spLocks/>
          </p:cNvSpPr>
          <p:nvPr/>
        </p:nvSpPr>
        <p:spPr>
          <a:xfrm>
            <a:off x="342900" y="5638800"/>
            <a:ext cx="6172200" cy="1051101"/>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rgbClr val="FF0000"/>
                </a:solidFill>
                <a:effectLst/>
                <a:uLnTx/>
                <a:uFillTx/>
                <a:latin typeface="+mj-lt"/>
                <a:ea typeface="+mj-ea"/>
                <a:cs typeface="+mj-cs"/>
              </a:rPr>
              <a:t>Fundamental Attribution Error</a:t>
            </a:r>
            <a:endParaRPr kumimoji="0" lang="en-US" sz="3600" b="0" i="0" u="none" strike="noStrike" kern="1200" cap="none" spc="0" normalizeH="0" baseline="0" noProof="0" dirty="0">
              <a:ln>
                <a:noFill/>
              </a:ln>
              <a:solidFill>
                <a:srgbClr val="FF0000"/>
              </a:solidFill>
              <a:effectLst/>
              <a:uLnTx/>
              <a:uFillTx/>
              <a:latin typeface="+mj-lt"/>
              <a:ea typeface="+mj-ea"/>
              <a:cs typeface="+mj-cs"/>
            </a:endParaRPr>
          </a:p>
        </p:txBody>
      </p:sp>
      <p:sp>
        <p:nvSpPr>
          <p:cNvPr id="5" name="Content Placeholder 2"/>
          <p:cNvSpPr txBox="1">
            <a:spLocks/>
          </p:cNvSpPr>
          <p:nvPr/>
        </p:nvSpPr>
        <p:spPr>
          <a:xfrm>
            <a:off x="342900" y="6781800"/>
            <a:ext cx="6172200" cy="2209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ts val="600"/>
              </a:spcBef>
              <a:spcAft>
                <a:spcPts val="60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The fundamental attribution </a:t>
            </a:r>
            <a:r>
              <a:rPr kumimoji="0" lang="en-US" sz="2000" b="1" i="0" u="none" strike="noStrike" kern="1200" cap="none" spc="0" normalizeH="0" baseline="0" noProof="0" dirty="0" smtClean="0">
                <a:ln>
                  <a:noFill/>
                </a:ln>
                <a:solidFill>
                  <a:schemeClr val="tx1"/>
                </a:solidFill>
                <a:effectLst/>
                <a:uLnTx/>
                <a:uFillTx/>
                <a:latin typeface="+mn-lt"/>
                <a:ea typeface="+mn-ea"/>
                <a:cs typeface="+mn-cs"/>
              </a:rPr>
              <a:t>error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is a common attribution error in which people overemphasize personality or dispositional (internal) causes of others’ negative behavior or bad outcomes and underestimate the situational (external) factors.</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fld id="{D76F6BD8-439E-4D12-8347-1C28F71E4669}" type="slidenum">
              <a:rPr lang="en-US" smtClean="0"/>
              <a:pPr/>
              <a:t>8</a:t>
            </a:fld>
            <a:endParaRPr lang="en-US"/>
          </a:p>
        </p:txBody>
      </p:sp>
      <p:sp>
        <p:nvSpPr>
          <p:cNvPr id="7"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04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42900" y="1828800"/>
            <a:ext cx="6172200" cy="7020104"/>
          </a:xfrm>
        </p:spPr>
        <p:txBody>
          <a:bodyPr>
            <a:normAutofit/>
          </a:bodyPr>
          <a:lstStyle/>
          <a:p>
            <a:pPr>
              <a:spcBef>
                <a:spcPts val="600"/>
              </a:spcBef>
              <a:spcAft>
                <a:spcPts val="600"/>
              </a:spcAft>
            </a:pPr>
            <a:r>
              <a:rPr lang="en-US" b="1" dirty="0" smtClean="0"/>
              <a:t>Daryl </a:t>
            </a:r>
            <a:r>
              <a:rPr lang="en-US" b="1" dirty="0" err="1" smtClean="0"/>
              <a:t>Bem’s</a:t>
            </a:r>
            <a:r>
              <a:rPr lang="en-US" b="1" dirty="0" smtClean="0"/>
              <a:t> self-perception </a:t>
            </a:r>
            <a:r>
              <a:rPr lang="en-US" sz="2000" b="1" dirty="0" smtClean="0"/>
              <a:t>theory, </a:t>
            </a:r>
            <a:r>
              <a:rPr lang="en-US" sz="2000" dirty="0" smtClean="0"/>
              <a:t>like attribution theory, relies on internal and external attributions to explain behavior. However, instead of observing others, we use the same process to interpret our own behavior. </a:t>
            </a:r>
          </a:p>
          <a:p>
            <a:pPr>
              <a:spcBef>
                <a:spcPts val="600"/>
              </a:spcBef>
              <a:spcAft>
                <a:spcPts val="600"/>
              </a:spcAft>
            </a:pPr>
            <a:r>
              <a:rPr lang="en-US" b="1" dirty="0" err="1" smtClean="0"/>
              <a:t>Bem</a:t>
            </a:r>
            <a:r>
              <a:rPr lang="en-US" b="1" dirty="0" smtClean="0"/>
              <a:t> argues that we come </a:t>
            </a:r>
            <a:r>
              <a:rPr lang="en-US" sz="2000" dirty="0" smtClean="0"/>
              <a:t>to know our own thoughts and beliefs by observing our actions and interpreting what caused our behaviors.</a:t>
            </a:r>
          </a:p>
          <a:p>
            <a:pPr>
              <a:spcBef>
                <a:spcPts val="600"/>
              </a:spcBef>
              <a:spcAft>
                <a:spcPts val="600"/>
              </a:spcAft>
            </a:pPr>
            <a:r>
              <a:rPr lang="en-US" b="1" dirty="0" smtClean="0"/>
              <a:t>Our explanation for our behavior </a:t>
            </a:r>
            <a:r>
              <a:rPr lang="en-US" sz="2000" dirty="0" smtClean="0"/>
              <a:t>is determined by the presence or absence of situational cues.</a:t>
            </a:r>
            <a:endParaRPr lang="en-US" sz="2000" dirty="0"/>
          </a:p>
        </p:txBody>
      </p:sp>
      <p:sp>
        <p:nvSpPr>
          <p:cNvPr id="5" name="Title 4"/>
          <p:cNvSpPr>
            <a:spLocks noGrp="1"/>
          </p:cNvSpPr>
          <p:nvPr>
            <p:ph type="title"/>
          </p:nvPr>
        </p:nvSpPr>
        <p:spPr>
          <a:xfrm>
            <a:off x="342900" y="549099"/>
            <a:ext cx="6172200" cy="822501"/>
          </a:xfrm>
        </p:spPr>
        <p:txBody>
          <a:bodyPr>
            <a:normAutofit/>
          </a:bodyPr>
          <a:lstStyle/>
          <a:p>
            <a:r>
              <a:rPr lang="en-US" sz="3600" b="1" dirty="0" smtClean="0">
                <a:solidFill>
                  <a:srgbClr val="FF0000"/>
                </a:solidFill>
              </a:rPr>
              <a:t>Self-Perception Theory</a:t>
            </a:r>
            <a:endParaRPr lang="en-US" sz="3600" dirty="0">
              <a:solidFill>
                <a:srgbClr val="FF0000"/>
              </a:solidFill>
            </a:endParaRPr>
          </a:p>
        </p:txBody>
      </p:sp>
      <p:sp>
        <p:nvSpPr>
          <p:cNvPr id="6" name="Slide Number Placeholder 5"/>
          <p:cNvSpPr>
            <a:spLocks noGrp="1"/>
          </p:cNvSpPr>
          <p:nvPr>
            <p:ph type="sldNum" sz="quarter" idx="12"/>
          </p:nvPr>
        </p:nvSpPr>
        <p:spPr/>
        <p:txBody>
          <a:bodyPr/>
          <a:lstStyle/>
          <a:p>
            <a:fld id="{D76F6BD8-439E-4D12-8347-1C28F71E4669}" type="slidenum">
              <a:rPr lang="en-US" smtClean="0"/>
              <a:pPr/>
              <a:t>9</a:t>
            </a:fld>
            <a:endParaRPr lang="en-US"/>
          </a:p>
        </p:txBody>
      </p:sp>
      <p:sp>
        <p:nvSpPr>
          <p:cNvPr id="7"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04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914</Words>
  <Application>Microsoft Office PowerPoint</Application>
  <PresentationFormat>A4 Paper (210x297 mm)</PresentationFormat>
  <Paragraphs>65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THEORIES ABOUT MOTIVES IN RELATIONSHIPS-1</vt:lpstr>
      <vt:lpstr>Attribution Theory</vt:lpstr>
      <vt:lpstr>Founder and The Process</vt:lpstr>
      <vt:lpstr>Attribution Process</vt:lpstr>
      <vt:lpstr>Slide 5</vt:lpstr>
      <vt:lpstr>Attribution and Achievement</vt:lpstr>
      <vt:lpstr>Eight Scenarios</vt:lpstr>
      <vt:lpstr>Attributions and Stigmatizing Behavior</vt:lpstr>
      <vt:lpstr>Self-Perception Theory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MICROSOFT</dc:creator>
  <cp:lastModifiedBy>anin</cp:lastModifiedBy>
  <cp:revision>19</cp:revision>
  <dcterms:created xsi:type="dcterms:W3CDTF">2013-06-30T12:06:07Z</dcterms:created>
  <dcterms:modified xsi:type="dcterms:W3CDTF">2014-07-10T07:06:38Z</dcterms:modified>
</cp:coreProperties>
</file>