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2" r:id="rId9"/>
    <p:sldId id="263" r:id="rId10"/>
    <p:sldId id="264" r:id="rId11"/>
    <p:sldId id="265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EFF0D8-A291-45F5-A4F1-A676951D939E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BB8AB-E763-451F-8E9F-200EDA8F8C6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FENOMENOLOGI</a:t>
            </a:r>
            <a:br>
              <a:rPr lang="en-US" dirty="0" smtClean="0"/>
            </a:br>
            <a:r>
              <a:rPr lang="en-US" dirty="0" smtClean="0"/>
              <a:t>SEBAGAI METODE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Alfred </a:t>
            </a:r>
            <a:r>
              <a:rPr lang="en-US" dirty="0" err="1"/>
              <a:t>Schults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Smith, etc., (2009: 15)</a:t>
            </a:r>
            <a:r>
              <a:rPr lang="en-US" dirty="0" err="1"/>
              <a:t>mengadopsi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interpretatif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interpretative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bermula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hermeneutik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fenomenologis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Interpretatif</a:t>
            </a:r>
            <a:r>
              <a:rPr lang="en-US" dirty="0"/>
              <a:t> (AFI)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Interpretative </a:t>
            </a:r>
            <a:r>
              <a:rPr lang="en-US" i="1" dirty="0" err="1"/>
              <a:t>Phenomenologi</a:t>
            </a:r>
            <a:r>
              <a:rPr lang="en-US" i="1" dirty="0"/>
              <a:t> Analysis (IPA</a:t>
            </a:r>
            <a:r>
              <a:rPr lang="en-US" i="1" dirty="0" smtClean="0"/>
              <a:t>).</a:t>
            </a:r>
          </a:p>
          <a:p>
            <a:pPr algn="just"/>
            <a:r>
              <a:rPr lang="en-US" dirty="0"/>
              <a:t>IPA </a:t>
            </a:r>
            <a:r>
              <a:rPr lang="en-US" dirty="0" err="1"/>
              <a:t>dalam</a:t>
            </a:r>
            <a:r>
              <a:rPr lang="en-US" dirty="0"/>
              <a:t> Smith </a:t>
            </a:r>
            <a:r>
              <a:rPr lang="en-US" dirty="0" err="1"/>
              <a:t>dan</a:t>
            </a:r>
            <a:r>
              <a:rPr lang="en-US" dirty="0"/>
              <a:t> Osborn (2009:97-99)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partisipan</a:t>
            </a:r>
            <a:r>
              <a:rPr lang="en-US" dirty="0"/>
              <a:t> </a:t>
            </a:r>
            <a:r>
              <a:rPr lang="en-US" dirty="0" err="1"/>
              <a:t>memaknai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, status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partispan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personal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pesepsi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personal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19288" cy="5181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IPA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“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partisipan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Memahami</a:t>
            </a:r>
            <a:r>
              <a:rPr lang="en-US" dirty="0"/>
              <a:t>”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memahami-interpretasi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berempati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memaknai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IPA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pembentukan-makna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partisipan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aliansi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mental.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848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.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interpretivismen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Mempertanyakan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Misal</a:t>
            </a:r>
            <a:r>
              <a:rPr lang="en-US" dirty="0" smtClean="0"/>
              <a:t> 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Guy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?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, </a:t>
            </a:r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guy</a:t>
            </a:r>
          </a:p>
          <a:p>
            <a:pPr marL="914400" lvl="1" indent="-514350"/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b="1" dirty="0" smtClean="0"/>
              <a:t>: </a:t>
            </a:r>
            <a:r>
              <a:rPr lang="en-US" b="1" dirty="0" err="1" smtClean="0"/>
              <a:t>Seseorang</a:t>
            </a:r>
            <a:r>
              <a:rPr lang="en-US" b="1" dirty="0" smtClean="0"/>
              <a:t> yang </a:t>
            </a:r>
            <a:r>
              <a:rPr lang="en-US" b="1" dirty="0" err="1" smtClean="0"/>
              <a:t>berperilaku</a:t>
            </a:r>
            <a:r>
              <a:rPr lang="en-US" b="1" dirty="0" smtClean="0"/>
              <a:t> Guy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Data</a:t>
            </a:r>
          </a:p>
          <a:p>
            <a:pPr marL="914400" lvl="1" indent="-514350"/>
            <a:r>
              <a:rPr lang="en-US" dirty="0" smtClean="0"/>
              <a:t>Key </a:t>
            </a:r>
            <a:r>
              <a:rPr lang="en-US" dirty="0" err="1" smtClean="0"/>
              <a:t>Informan</a:t>
            </a:r>
            <a:r>
              <a:rPr lang="en-US" dirty="0" smtClean="0"/>
              <a:t> : Guy</a:t>
            </a:r>
          </a:p>
          <a:p>
            <a:pPr marL="914400" lvl="1" indent="-514350"/>
            <a:r>
              <a:rPr lang="en-US" dirty="0" err="1" smtClean="0"/>
              <a:t>Informan</a:t>
            </a:r>
            <a:r>
              <a:rPr lang="en-US" dirty="0" smtClean="0"/>
              <a:t> :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Guy, 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,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Agama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848600" cy="5791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marL="914400" lvl="1" indent="-514350"/>
            <a:r>
              <a:rPr lang="en-US" dirty="0" smtClean="0"/>
              <a:t>Depth Interview</a:t>
            </a:r>
          </a:p>
          <a:p>
            <a:pPr marL="914400" lvl="1" indent="-514350"/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Keabsahan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pPr lvl="1"/>
            <a:r>
              <a:rPr lang="en-US" dirty="0" err="1" smtClean="0"/>
              <a:t>Triangulasi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 </a:t>
            </a:r>
            <a:r>
              <a:rPr lang="en-US" dirty="0" err="1" smtClean="0"/>
              <a:t>Analisa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i="1" dirty="0"/>
              <a:t>Interpretative Phenomenological Analysis yang </a:t>
            </a:r>
            <a:r>
              <a:rPr lang="en-US" i="1" dirty="0" err="1"/>
              <a:t>dilaksanakan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berikut</a:t>
            </a:r>
            <a:r>
              <a:rPr lang="en-US" i="1" dirty="0"/>
              <a:t>: </a:t>
            </a:r>
            <a:endParaRPr lang="en-US" i="1" dirty="0" smtClean="0"/>
          </a:p>
          <a:p>
            <a:pPr lvl="1"/>
            <a:r>
              <a:rPr lang="en-US" i="1" dirty="0" smtClean="0"/>
              <a:t>1</a:t>
            </a:r>
            <a:r>
              <a:rPr lang="en-US" i="1" dirty="0"/>
              <a:t>) Reading and re-reading; </a:t>
            </a:r>
            <a:endParaRPr lang="en-US" i="1" dirty="0" smtClean="0"/>
          </a:p>
          <a:p>
            <a:pPr lvl="1"/>
            <a:r>
              <a:rPr lang="en-US" i="1" dirty="0" smtClean="0"/>
              <a:t>2</a:t>
            </a:r>
            <a:r>
              <a:rPr lang="en-US" i="1" dirty="0"/>
              <a:t>) Initial noting; </a:t>
            </a:r>
            <a:endParaRPr lang="en-US" i="1" dirty="0" smtClean="0"/>
          </a:p>
          <a:p>
            <a:pPr lvl="1"/>
            <a:r>
              <a:rPr lang="en-US" i="1" dirty="0" smtClean="0"/>
              <a:t>3</a:t>
            </a:r>
            <a:r>
              <a:rPr lang="en-US" i="1" dirty="0"/>
              <a:t>) Developing Emergent themes; </a:t>
            </a:r>
            <a:endParaRPr lang="en-US" i="1" dirty="0" smtClean="0"/>
          </a:p>
          <a:p>
            <a:pPr lvl="1"/>
            <a:r>
              <a:rPr lang="en-US" i="1" dirty="0" smtClean="0"/>
              <a:t>4</a:t>
            </a:r>
            <a:r>
              <a:rPr lang="en-US" i="1" dirty="0"/>
              <a:t>) Searching for connections </a:t>
            </a:r>
            <a:r>
              <a:rPr lang="en-US" i="1" dirty="0" smtClean="0"/>
              <a:t>across </a:t>
            </a:r>
            <a:r>
              <a:rPr lang="en-US" i="1" dirty="0"/>
              <a:t>emergent themes; </a:t>
            </a:r>
            <a:endParaRPr lang="en-US" i="1" dirty="0" smtClean="0"/>
          </a:p>
          <a:p>
            <a:pPr lvl="1"/>
            <a:r>
              <a:rPr lang="en-US" i="1" dirty="0" smtClean="0"/>
              <a:t>5</a:t>
            </a:r>
            <a:r>
              <a:rPr lang="en-US" i="1" dirty="0"/>
              <a:t>) Moving the next cases; and </a:t>
            </a:r>
            <a:endParaRPr lang="en-US" i="1" dirty="0" smtClean="0"/>
          </a:p>
          <a:p>
            <a:pPr lvl="1"/>
            <a:r>
              <a:rPr lang="en-US" i="1" dirty="0" smtClean="0"/>
              <a:t>6</a:t>
            </a:r>
            <a:r>
              <a:rPr lang="en-US" i="1" dirty="0"/>
              <a:t>) Looking for patterns across cases. 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Moustakas</a:t>
            </a:r>
            <a:r>
              <a:rPr lang="en-US" dirty="0" smtClean="0"/>
              <a:t>, Clark. 1994. </a:t>
            </a:r>
            <a:r>
              <a:rPr lang="en-US" i="1" dirty="0" smtClean="0"/>
              <a:t>Phenomenological Research Methods</a:t>
            </a:r>
            <a:r>
              <a:rPr lang="en-US" dirty="0" smtClean="0"/>
              <a:t>. California: SAGE Publications.</a:t>
            </a:r>
          </a:p>
          <a:p>
            <a:r>
              <a:rPr lang="en-US" dirty="0" smtClean="0"/>
              <a:t>Littlejohn, S. W. 2008. </a:t>
            </a:r>
            <a:r>
              <a:rPr lang="en-US" i="1" dirty="0" smtClean="0"/>
              <a:t>Theories of Human Communication 6</a:t>
            </a:r>
            <a:r>
              <a:rPr lang="en-US" i="1" baseline="30000" dirty="0" smtClean="0"/>
              <a:t>th</a:t>
            </a:r>
            <a:r>
              <a:rPr lang="en-US" i="1" dirty="0" smtClean="0"/>
              <a:t> Edition. </a:t>
            </a:r>
            <a:r>
              <a:rPr lang="en-US" dirty="0" smtClean="0"/>
              <a:t>Belmont, CA: Wadsworth.</a:t>
            </a:r>
          </a:p>
          <a:p>
            <a:r>
              <a:rPr lang="en-US" dirty="0"/>
              <a:t>Creswell, John W. 1994. </a:t>
            </a:r>
            <a:r>
              <a:rPr lang="en-US" i="1" dirty="0"/>
              <a:t>Research Design: Qualitative &amp; </a:t>
            </a:r>
            <a:r>
              <a:rPr lang="en-US" i="1" dirty="0" err="1"/>
              <a:t>quantitativee</a:t>
            </a:r>
            <a:r>
              <a:rPr lang="en-US" i="1" dirty="0"/>
              <a:t> approach. Thousand Oaks, London, New Delhi: Sage. </a:t>
            </a:r>
          </a:p>
          <a:p>
            <a:r>
              <a:rPr lang="en-US" dirty="0" err="1"/>
              <a:t>Denzim</a:t>
            </a:r>
            <a:r>
              <a:rPr lang="en-US" dirty="0"/>
              <a:t>, Norman K., and Lincoln, </a:t>
            </a:r>
            <a:r>
              <a:rPr lang="en-US" dirty="0" err="1"/>
              <a:t>Yvonna</a:t>
            </a:r>
            <a:r>
              <a:rPr lang="en-US" dirty="0"/>
              <a:t> S.(Editor). 1994. </a:t>
            </a:r>
            <a:r>
              <a:rPr lang="en-US" i="1" dirty="0"/>
              <a:t>Handbook of qualitative research. Thousand Oaks, London, New Delhi: Sage. </a:t>
            </a:r>
          </a:p>
          <a:p>
            <a:r>
              <a:rPr lang="en-US" dirty="0" smtClean="0"/>
              <a:t>Denny </a:t>
            </a:r>
            <a:r>
              <a:rPr lang="en-US" dirty="0" err="1"/>
              <a:t>Moeryadi</a:t>
            </a:r>
            <a:r>
              <a:rPr lang="en-US" dirty="0"/>
              <a:t>. 2009. </a:t>
            </a:r>
            <a:r>
              <a:rPr lang="en-US" i="1" dirty="0" err="1"/>
              <a:t>Pemikiran</a:t>
            </a:r>
            <a:r>
              <a:rPr lang="en-US" i="1" dirty="0"/>
              <a:t> </a:t>
            </a:r>
            <a:r>
              <a:rPr lang="en-US" i="1" dirty="0" err="1"/>
              <a:t>Fenomenologi</a:t>
            </a:r>
            <a:r>
              <a:rPr lang="en-US" i="1" dirty="0"/>
              <a:t> </a:t>
            </a:r>
            <a:r>
              <a:rPr lang="en-US" i="1" dirty="0" err="1"/>
              <a:t>menurut</a:t>
            </a:r>
            <a:r>
              <a:rPr lang="en-US" i="1" dirty="0"/>
              <a:t> Edmund Husserl. </a:t>
            </a:r>
            <a:r>
              <a:rPr lang="en-US" i="1" dirty="0" err="1"/>
              <a:t>Dipublikasi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jurnalstudi.blogspot</a:t>
            </a:r>
            <a:r>
              <a:rPr lang="en-US" i="1" dirty="0"/>
              <a:t>. </a:t>
            </a:r>
          </a:p>
          <a:p>
            <a:r>
              <a:rPr lang="en-US" dirty="0"/>
              <a:t>Donny .2005. </a:t>
            </a:r>
            <a:r>
              <a:rPr lang="en-US" i="1" dirty="0" err="1"/>
              <a:t>Fenomenologi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Hermeneutika</a:t>
            </a:r>
            <a:r>
              <a:rPr lang="en-US" i="1" dirty="0"/>
              <a:t>: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Perbandingan</a:t>
            </a:r>
            <a:r>
              <a:rPr lang="en-US" i="1" dirty="0"/>
              <a:t>. </a:t>
            </a:r>
            <a:r>
              <a:rPr lang="en-US" i="1" dirty="0" err="1"/>
              <a:t>Dipublikasi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kalamenau.blogspot</a:t>
            </a:r>
            <a:r>
              <a:rPr lang="en-US" i="1" dirty="0"/>
              <a:t>. </a:t>
            </a:r>
          </a:p>
          <a:p>
            <a:r>
              <a:rPr lang="en-US" dirty="0" err="1" smtClean="0"/>
              <a:t>Lindlof</a:t>
            </a:r>
            <a:r>
              <a:rPr lang="en-US" dirty="0"/>
              <a:t>, Thomas R. 1994. </a:t>
            </a:r>
            <a:r>
              <a:rPr lang="en-US" i="1" dirty="0"/>
              <a:t>Qualitative communication research method. Thousand Oaks, London, New Delhi: Sage. </a:t>
            </a:r>
          </a:p>
          <a:p>
            <a:r>
              <a:rPr lang="en-US" dirty="0"/>
              <a:t>Myers, M. D. "Qualitative research in information systems," </a:t>
            </a:r>
            <a:r>
              <a:rPr lang="en-US" i="1" dirty="0"/>
              <a:t>Journal. MIS Quarterly. 21;2; 1997; pp. 241-242. MISQ Discovery, archival version, http://www.misq.org/ discovery/</a:t>
            </a:r>
            <a:r>
              <a:rPr lang="en-US" i="1" dirty="0" err="1"/>
              <a:t>MISQD_isworld</a:t>
            </a:r>
            <a:r>
              <a:rPr lang="en-US" i="1" dirty="0"/>
              <a:t>/. </a:t>
            </a:r>
            <a:endParaRPr lang="en-US" dirty="0"/>
          </a:p>
          <a:p>
            <a:r>
              <a:rPr lang="en-US" dirty="0"/>
              <a:t>Morse, Janice M. 1994. </a:t>
            </a:r>
            <a:r>
              <a:rPr lang="en-US" i="1" dirty="0"/>
              <a:t>Critical issues in qualitative research method. Thousand Oaks, London, New Delhi: Sage. </a:t>
            </a:r>
          </a:p>
          <a:p>
            <a:r>
              <a:rPr lang="en-US" dirty="0"/>
              <a:t>Smith, Jonathan A., Flowers, Paul., and Larkin. Michael. 2009. </a:t>
            </a:r>
            <a:r>
              <a:rPr lang="en-US" i="1" dirty="0"/>
              <a:t>Interpretative phenomenological analysis: Theory, method and research. Los Angeles, London, New Delhi, Singapore, Washington: Sage. </a:t>
            </a:r>
          </a:p>
          <a:p>
            <a:r>
              <a:rPr lang="en-US" dirty="0"/>
              <a:t>Smith, Jonathan A. (ed.). 2009. </a:t>
            </a:r>
            <a:r>
              <a:rPr lang="en-US" i="1" dirty="0" err="1"/>
              <a:t>Psikologi</a:t>
            </a:r>
            <a:r>
              <a:rPr lang="en-US" i="1" dirty="0"/>
              <a:t> </a:t>
            </a:r>
            <a:r>
              <a:rPr lang="en-US" i="1" dirty="0" err="1"/>
              <a:t>kualitatif</a:t>
            </a:r>
            <a:r>
              <a:rPr lang="en-US" i="1" dirty="0"/>
              <a:t>: </a:t>
            </a:r>
            <a:r>
              <a:rPr lang="en-US" i="1" dirty="0" err="1"/>
              <a:t>Panduan</a:t>
            </a:r>
            <a:r>
              <a:rPr lang="en-US" i="1" dirty="0"/>
              <a:t> </a:t>
            </a:r>
            <a:r>
              <a:rPr lang="en-US" i="1" dirty="0" err="1"/>
              <a:t>praktis</a:t>
            </a:r>
            <a:r>
              <a:rPr lang="en-US" i="1" dirty="0"/>
              <a:t> </a:t>
            </a:r>
            <a:r>
              <a:rPr lang="en-US" i="1" dirty="0" err="1"/>
              <a:t>metode</a:t>
            </a:r>
            <a:r>
              <a:rPr lang="en-US" i="1" dirty="0"/>
              <a:t> </a:t>
            </a:r>
            <a:r>
              <a:rPr lang="en-US" i="1" dirty="0" err="1"/>
              <a:t>riset</a:t>
            </a:r>
            <a:r>
              <a:rPr lang="en-US" i="1" dirty="0"/>
              <a:t>. </a:t>
            </a:r>
            <a:r>
              <a:rPr lang="en-US" i="1" dirty="0" err="1"/>
              <a:t>Terjemahan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Qualitative Psychology A Practical Guide to Research Method. Yogyakarta: </a:t>
            </a:r>
            <a:r>
              <a:rPr lang="en-US" i="1" dirty="0" err="1"/>
              <a:t>Pustaka</a:t>
            </a:r>
            <a:r>
              <a:rPr lang="en-US" i="1" dirty="0"/>
              <a:t> </a:t>
            </a:r>
            <a:r>
              <a:rPr lang="en-US" i="1" dirty="0" err="1"/>
              <a:t>Pelajar</a:t>
            </a:r>
            <a:r>
              <a:rPr lang="en-US" i="1" dirty="0"/>
              <a:t>. </a:t>
            </a:r>
          </a:p>
          <a:p>
            <a:r>
              <a:rPr lang="en-US" dirty="0" err="1"/>
              <a:t>Wengraf</a:t>
            </a:r>
            <a:r>
              <a:rPr lang="en-US" dirty="0"/>
              <a:t>, Tom. 2001. Qualitative research interviewing. Thousand Oaks, London, New Delhi: Sage.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etimologis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fenomenadan</a:t>
            </a:r>
            <a:r>
              <a:rPr lang="en-US" dirty="0"/>
              <a:t> logos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“</a:t>
            </a:r>
            <a:r>
              <a:rPr lang="en-US" dirty="0" err="1"/>
              <a:t>phainesthai”yang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menampak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fantasi</a:t>
            </a:r>
            <a:r>
              <a:rPr lang="en-US" dirty="0"/>
              <a:t>, </a:t>
            </a:r>
            <a:r>
              <a:rPr lang="en-US" dirty="0" err="1"/>
              <a:t>fantom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fosfor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Dari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tampak</a:t>
            </a:r>
            <a:r>
              <a:rPr lang="en-US" dirty="0"/>
              <a:t>,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bercahaya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harfiah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menampakkan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Donny (2005: 150)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esensi-esensi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esensi</a:t>
            </a:r>
            <a:r>
              <a:rPr lang="en-US" dirty="0"/>
              <a:t> ideal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obyek-obyek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.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apriori</a:t>
            </a:r>
            <a:r>
              <a:rPr lang="en-US" dirty="0"/>
              <a:t>/</a:t>
            </a:r>
            <a:r>
              <a:rPr lang="en-US" dirty="0" err="1"/>
              <a:t>prasangka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dogmatis</a:t>
            </a:r>
            <a:r>
              <a:rPr lang="en-US" dirty="0"/>
              <a:t>.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mempertanyakannya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naturalisme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objektivisme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renaisans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r>
              <a:rPr lang="en-US" dirty="0" smtClean="0"/>
              <a:t>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‘</a:t>
            </a:r>
            <a:r>
              <a:rPr lang="en-US" dirty="0" err="1" smtClean="0"/>
              <a:t>Evidenz</a:t>
            </a:r>
            <a:r>
              <a:rPr lang="en-US" dirty="0" smtClean="0"/>
              <a:t>’ =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Fenomenologi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 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(</a:t>
            </a:r>
            <a:r>
              <a:rPr lang="en-US" dirty="0" err="1" smtClean="0"/>
              <a:t>dimaknai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merekonstruksi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(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 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intersubjektif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(</a:t>
            </a:r>
            <a:r>
              <a:rPr lang="en-US" dirty="0" err="1" smtClean="0"/>
              <a:t>Rini</a:t>
            </a:r>
            <a:r>
              <a:rPr lang="en-US" dirty="0" smtClean="0"/>
              <a:t> </a:t>
            </a:r>
            <a:r>
              <a:rPr lang="en-US" dirty="0" err="1" smtClean="0"/>
              <a:t>Sudarmanti</a:t>
            </a:r>
            <a:r>
              <a:rPr lang="en-US" dirty="0" smtClean="0"/>
              <a:t>, 2005)</a:t>
            </a:r>
          </a:p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 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inter-</a:t>
            </a:r>
            <a:r>
              <a:rPr lang="en-US" dirty="0" err="1" smtClean="0"/>
              <a:t>subjektivitas</a:t>
            </a:r>
            <a:r>
              <a:rPr lang="en-US" dirty="0" smtClean="0"/>
              <a:t>.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intersubjektif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924800" cy="5287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Polkinghorne</a:t>
            </a:r>
            <a:r>
              <a:rPr lang="en-US" dirty="0" smtClean="0"/>
              <a:t> (Creswell,1998: 51-52) 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fenomenologis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 </a:t>
            </a:r>
            <a:r>
              <a:rPr lang="en-US" dirty="0" err="1" smtClean="0"/>
              <a:t>Fenomenolog</a:t>
            </a:r>
            <a:r>
              <a:rPr lang="en-US" dirty="0" smtClean="0"/>
              <a:t> </a:t>
            </a: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yang </a:t>
            </a:r>
            <a:r>
              <a:rPr lang="en-US" dirty="0" err="1"/>
              <a:t>teliti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sv-SE" dirty="0"/>
              <a:t>Konsep utama dalam fenomenologi adalah </a:t>
            </a:r>
            <a:r>
              <a:rPr lang="sv-SE" dirty="0" smtClean="0"/>
              <a:t>makna.</a:t>
            </a:r>
          </a:p>
          <a:p>
            <a:pPr algn="just"/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/>
              <a:t>essensial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teliti</a:t>
            </a:r>
            <a:r>
              <a:rPr lang="en-US" dirty="0"/>
              <a:t> (Smith, etc., 2009: 11). </a:t>
            </a:r>
            <a:r>
              <a:rPr lang="sv-SE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5059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memperkanalkan</a:t>
            </a:r>
            <a:r>
              <a:rPr lang="en-US" dirty="0" smtClean="0"/>
              <a:t> </a:t>
            </a:r>
            <a:r>
              <a:rPr lang="en-US" dirty="0" err="1" smtClean="0"/>
              <a:t>fenomenologi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Husserl. Husserl </a:t>
            </a: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mengekspos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mengeksplisitkan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implisit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Konsep</a:t>
            </a:r>
            <a:r>
              <a:rPr lang="en-US" dirty="0"/>
              <a:t> lain </a:t>
            </a:r>
            <a:r>
              <a:rPr lang="en-US" dirty="0" err="1"/>
              <a:t>fenomenologis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Intensionalitas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Intersubyektifitas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phenomenologik</a:t>
            </a:r>
            <a:r>
              <a:rPr lang="en-US" dirty="0"/>
              <a:t> </a:t>
            </a:r>
            <a:r>
              <a:rPr lang="en-US" dirty="0" err="1"/>
              <a:t>Herme-neutik</a:t>
            </a:r>
            <a:r>
              <a:rPr lang="en-US" dirty="0"/>
              <a:t> yang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Heidegger.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8001000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Husserl </a:t>
            </a:r>
            <a:r>
              <a:rPr lang="en-US" dirty="0" err="1"/>
              <a:t>dalam</a:t>
            </a:r>
            <a:r>
              <a:rPr lang="en-US" dirty="0"/>
              <a:t> Denny </a:t>
            </a:r>
            <a:r>
              <a:rPr lang="en-US" dirty="0" err="1"/>
              <a:t>Moeryadi</a:t>
            </a:r>
            <a:r>
              <a:rPr lang="en-US" dirty="0"/>
              <a:t> (2009</a:t>
            </a:r>
            <a:r>
              <a:rPr lang="en-US" dirty="0" smtClean="0"/>
              <a:t>)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reduksi</a:t>
            </a:r>
            <a:r>
              <a:rPr lang="en-US" dirty="0"/>
              <a:t>-</a:t>
            </a:r>
            <a:r>
              <a:rPr lang="en-US" dirty="0" err="1"/>
              <a:t>reduksi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err="1" smtClean="0"/>
              <a:t>Reduksi</a:t>
            </a:r>
            <a:r>
              <a:rPr lang="en-US" i="1" dirty="0" smtClean="0"/>
              <a:t> </a:t>
            </a:r>
            <a:r>
              <a:rPr lang="en-US" i="1" dirty="0" err="1"/>
              <a:t>dibutuhkan</a:t>
            </a:r>
            <a:r>
              <a:rPr lang="en-US" i="1" dirty="0"/>
              <a:t> </a:t>
            </a:r>
            <a:r>
              <a:rPr lang="en-US" i="1" dirty="0" err="1"/>
              <a:t>supaya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intuisi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menangkap</a:t>
            </a:r>
            <a:r>
              <a:rPr lang="en-US" i="1" dirty="0"/>
              <a:t> </a:t>
            </a:r>
            <a:r>
              <a:rPr lang="en-US" i="1" dirty="0" err="1"/>
              <a:t>hakekat</a:t>
            </a:r>
            <a:r>
              <a:rPr lang="en-US" i="1" dirty="0"/>
              <a:t> </a:t>
            </a:r>
            <a:r>
              <a:rPr lang="en-US" i="1" dirty="0" err="1"/>
              <a:t>obyek-obyek</a:t>
            </a:r>
            <a:r>
              <a:rPr lang="en-US" i="1" dirty="0"/>
              <a:t>. </a:t>
            </a:r>
            <a:r>
              <a:rPr lang="en-US" i="1" dirty="0" err="1"/>
              <a:t>Reduksi-reduksi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yang </a:t>
            </a:r>
            <a:r>
              <a:rPr lang="en-US" i="1" dirty="0" err="1"/>
              <a:t>menying-kirkan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hal</a:t>
            </a:r>
            <a:r>
              <a:rPr lang="en-US" i="1" dirty="0"/>
              <a:t> yang </a:t>
            </a:r>
            <a:r>
              <a:rPr lang="en-US" i="1" dirty="0" err="1"/>
              <a:t>mengganggu</a:t>
            </a:r>
            <a:r>
              <a:rPr lang="en-US" i="1" dirty="0"/>
              <a:t>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ingin</a:t>
            </a:r>
            <a:r>
              <a:rPr lang="en-US" i="1" dirty="0"/>
              <a:t> </a:t>
            </a:r>
            <a:r>
              <a:rPr lang="en-US" i="1" dirty="0" err="1"/>
              <a:t>mencapai</a:t>
            </a:r>
            <a:r>
              <a:rPr lang="en-US" i="1" dirty="0"/>
              <a:t> </a:t>
            </a:r>
            <a:r>
              <a:rPr lang="en-US" i="1" dirty="0" err="1"/>
              <a:t>wesenschau</a:t>
            </a:r>
            <a:r>
              <a:rPr lang="en-US" i="1" dirty="0"/>
              <a:t>. </a:t>
            </a:r>
            <a:endParaRPr lang="en-US" i="1" dirty="0" smtClean="0"/>
          </a:p>
          <a:p>
            <a:pPr algn="just"/>
            <a:r>
              <a:rPr lang="en-US" i="1" dirty="0" err="1" smtClean="0"/>
              <a:t>Reduksi</a:t>
            </a:r>
            <a:r>
              <a:rPr lang="en-US" i="1" dirty="0" smtClean="0"/>
              <a:t> </a:t>
            </a:r>
            <a:r>
              <a:rPr lang="en-US" i="1" dirty="0" err="1"/>
              <a:t>pertama</a:t>
            </a:r>
            <a:r>
              <a:rPr lang="en-US" i="1" dirty="0"/>
              <a:t>, </a:t>
            </a:r>
            <a:r>
              <a:rPr lang="en-US" i="1" dirty="0" err="1"/>
              <a:t>menyingkirkan</a:t>
            </a:r>
            <a:r>
              <a:rPr lang="en-US" i="1" dirty="0"/>
              <a:t> </a:t>
            </a:r>
            <a:r>
              <a:rPr lang="en-US" i="1" dirty="0" err="1"/>
              <a:t>segala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 yang </a:t>
            </a:r>
            <a:r>
              <a:rPr lang="en-US" i="1" dirty="0" err="1"/>
              <a:t>subyektif</a:t>
            </a:r>
            <a:r>
              <a:rPr lang="en-US" i="1" dirty="0"/>
              <a:t>. </a:t>
            </a:r>
            <a:r>
              <a:rPr lang="en-US" i="1" dirty="0" err="1"/>
              <a:t>Sikap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harus</a:t>
            </a:r>
            <a:r>
              <a:rPr lang="en-US" i="1" dirty="0"/>
              <a:t> </a:t>
            </a:r>
            <a:r>
              <a:rPr lang="en-US" i="1" dirty="0" err="1"/>
              <a:t>obyektif</a:t>
            </a:r>
            <a:r>
              <a:rPr lang="en-US" i="1" dirty="0"/>
              <a:t>, </a:t>
            </a:r>
            <a:r>
              <a:rPr lang="en-US" i="1" dirty="0" err="1"/>
              <a:t>terbuka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gejala-gejala</a:t>
            </a:r>
            <a:r>
              <a:rPr lang="en-US" i="1" dirty="0"/>
              <a:t> yang </a:t>
            </a:r>
            <a:r>
              <a:rPr lang="en-US" i="1" dirty="0" err="1"/>
              <a:t>harus</a:t>
            </a:r>
            <a:r>
              <a:rPr lang="en-US" i="1" dirty="0"/>
              <a:t> “</a:t>
            </a:r>
            <a:r>
              <a:rPr lang="en-US" i="1" dirty="0" err="1"/>
              <a:t>diajak</a:t>
            </a:r>
            <a:r>
              <a:rPr lang="en-US" i="1" dirty="0"/>
              <a:t> </a:t>
            </a:r>
            <a:r>
              <a:rPr lang="en-US" i="1" dirty="0" err="1"/>
              <a:t>bicara</a:t>
            </a:r>
            <a:r>
              <a:rPr lang="en-US" i="1" dirty="0"/>
              <a:t>”. </a:t>
            </a:r>
            <a:endParaRPr lang="en-US" i="1" dirty="0" smtClean="0"/>
          </a:p>
          <a:p>
            <a:pPr algn="just"/>
            <a:r>
              <a:rPr lang="en-US" i="1" dirty="0" err="1" smtClean="0"/>
              <a:t>Kedua</a:t>
            </a:r>
            <a:r>
              <a:rPr lang="en-US" i="1" dirty="0"/>
              <a:t>, </a:t>
            </a:r>
            <a:r>
              <a:rPr lang="en-US" i="1" dirty="0" err="1"/>
              <a:t>menyingkirkan</a:t>
            </a:r>
            <a:r>
              <a:rPr lang="en-US" i="1" dirty="0"/>
              <a:t> </a:t>
            </a:r>
            <a:r>
              <a:rPr lang="en-US" i="1" dirty="0" err="1"/>
              <a:t>seluruh</a:t>
            </a:r>
            <a:r>
              <a:rPr lang="en-US" i="1" dirty="0"/>
              <a:t> </a:t>
            </a:r>
            <a:r>
              <a:rPr lang="en-US" i="1" dirty="0" err="1"/>
              <a:t>pengetahuan</a:t>
            </a:r>
            <a:r>
              <a:rPr lang="en-US" i="1" dirty="0"/>
              <a:t> </a:t>
            </a:r>
            <a:r>
              <a:rPr lang="en-US" i="1" dirty="0" err="1"/>
              <a:t>tentang</a:t>
            </a:r>
            <a:r>
              <a:rPr lang="en-US" i="1" dirty="0"/>
              <a:t> </a:t>
            </a:r>
            <a:r>
              <a:rPr lang="en-US" i="1" dirty="0" err="1"/>
              <a:t>obyek</a:t>
            </a:r>
            <a:r>
              <a:rPr lang="en-US" i="1" dirty="0"/>
              <a:t> yang </a:t>
            </a:r>
            <a:r>
              <a:rPr lang="en-US" i="1" dirty="0" err="1"/>
              <a:t>diselidiki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diperoleh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</a:t>
            </a:r>
            <a:r>
              <a:rPr lang="en-US" i="1" dirty="0" err="1"/>
              <a:t>sumber</a:t>
            </a:r>
            <a:r>
              <a:rPr lang="en-US" i="1" dirty="0"/>
              <a:t> lain. </a:t>
            </a:r>
            <a:endParaRPr lang="en-US" i="1" dirty="0" smtClean="0"/>
          </a:p>
          <a:p>
            <a:pPr algn="just"/>
            <a:r>
              <a:rPr lang="en-US" i="1" dirty="0" err="1" smtClean="0"/>
              <a:t>Ketiga:menyingkirkan</a:t>
            </a:r>
            <a:r>
              <a:rPr lang="en-US" i="1" dirty="0" smtClean="0"/>
              <a:t> </a:t>
            </a:r>
            <a:r>
              <a:rPr lang="en-US" i="1" dirty="0" err="1"/>
              <a:t>seluruh</a:t>
            </a:r>
            <a:r>
              <a:rPr lang="en-US" i="1" dirty="0"/>
              <a:t> </a:t>
            </a:r>
            <a:r>
              <a:rPr lang="en-US" i="1" dirty="0" err="1"/>
              <a:t>reduksi</a:t>
            </a:r>
            <a:r>
              <a:rPr lang="en-US" i="1" dirty="0"/>
              <a:t> </a:t>
            </a:r>
            <a:r>
              <a:rPr lang="en-US" i="1" dirty="0" err="1"/>
              <a:t>pengetahuan</a:t>
            </a:r>
            <a:r>
              <a:rPr lang="en-US" i="1" dirty="0"/>
              <a:t>. </a:t>
            </a:r>
            <a:r>
              <a:rPr lang="en-US" i="1" dirty="0" err="1"/>
              <a:t>Segala</a:t>
            </a:r>
            <a:r>
              <a:rPr lang="en-US" i="1" dirty="0"/>
              <a:t> </a:t>
            </a:r>
            <a:r>
              <a:rPr lang="en-US" i="1" dirty="0" err="1"/>
              <a:t>sesuatu</a:t>
            </a:r>
            <a:r>
              <a:rPr lang="en-US" i="1" dirty="0"/>
              <a:t> yang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dikatakan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orang</a:t>
            </a:r>
            <a:r>
              <a:rPr lang="en-US" i="1" dirty="0"/>
              <a:t> lain </a:t>
            </a:r>
            <a:r>
              <a:rPr lang="en-US" i="1" dirty="0" err="1"/>
              <a:t>harus</a:t>
            </a:r>
            <a:r>
              <a:rPr lang="en-US" i="1" dirty="0"/>
              <a:t>,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sementara</a:t>
            </a:r>
            <a:r>
              <a:rPr lang="en-US" i="1" dirty="0"/>
              <a:t> </a:t>
            </a:r>
            <a:r>
              <a:rPr lang="en-US" i="1" dirty="0" err="1"/>
              <a:t>dilupakan</a:t>
            </a:r>
            <a:r>
              <a:rPr lang="en-US" i="1" dirty="0"/>
              <a:t>. </a:t>
            </a:r>
            <a:r>
              <a:rPr lang="en-US" i="1" dirty="0" err="1"/>
              <a:t>Kalau</a:t>
            </a:r>
            <a:r>
              <a:rPr lang="en-US" i="1" dirty="0"/>
              <a:t> </a:t>
            </a:r>
            <a:r>
              <a:rPr lang="en-US" i="1" dirty="0" err="1"/>
              <a:t>reduksi</a:t>
            </a:r>
            <a:r>
              <a:rPr lang="en-US" i="1" dirty="0"/>
              <a:t>-</a:t>
            </a:r>
            <a:r>
              <a:rPr lang="en-US" i="1" dirty="0" err="1"/>
              <a:t>reduksi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berhasil</a:t>
            </a:r>
            <a:r>
              <a:rPr lang="en-US" i="1" dirty="0"/>
              <a:t>, </a:t>
            </a:r>
            <a:r>
              <a:rPr lang="en-US" i="1" dirty="0" err="1"/>
              <a:t>gejala</a:t>
            </a:r>
            <a:r>
              <a:rPr lang="en-US" i="1" dirty="0"/>
              <a:t> </a:t>
            </a:r>
            <a:r>
              <a:rPr lang="en-US" i="1" dirty="0" err="1"/>
              <a:t>sendiri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memperlihatkan</a:t>
            </a:r>
            <a:r>
              <a:rPr lang="en-US" i="1" dirty="0"/>
              <a:t> </a:t>
            </a:r>
            <a:r>
              <a:rPr lang="en-US" i="1" dirty="0" err="1"/>
              <a:t>diri</a:t>
            </a:r>
            <a:r>
              <a:rPr lang="en-US" i="1" dirty="0"/>
              <a:t>, </a:t>
            </a:r>
            <a:r>
              <a:rPr lang="en-US" i="1" dirty="0" err="1"/>
              <a:t>menjadi</a:t>
            </a:r>
            <a:r>
              <a:rPr lang="en-US" i="1" dirty="0"/>
              <a:t> </a:t>
            </a:r>
            <a:r>
              <a:rPr lang="en-US" i="1" dirty="0" err="1"/>
              <a:t>fenomin</a:t>
            </a:r>
            <a:r>
              <a:rPr lang="en-US" i="1" dirty="0"/>
              <a:t> (</a:t>
            </a:r>
            <a:r>
              <a:rPr lang="en-US" i="1" dirty="0" err="1"/>
              <a:t>memperlihatkan</a:t>
            </a:r>
            <a:r>
              <a:rPr lang="en-US" i="1" dirty="0"/>
              <a:t> </a:t>
            </a:r>
            <a:r>
              <a:rPr lang="en-US" i="1" dirty="0" err="1"/>
              <a:t>diri</a:t>
            </a:r>
            <a:r>
              <a:rPr lang="en-US" i="1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486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/</a:t>
            </a:r>
            <a:r>
              <a:rPr lang="en-US" dirty="0" err="1"/>
              <a:t>fenomena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sedalam-dalamnya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 smtClean="0"/>
              <a:t>mengalaminya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partikular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yang </a:t>
            </a:r>
            <a:r>
              <a:rPr lang="en-US" dirty="0" err="1"/>
              <a:t>mewujud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per </a:t>
            </a:r>
            <a:r>
              <a:rPr lang="en-US" dirty="0" err="1"/>
              <a:t>orang</a:t>
            </a:r>
            <a:r>
              <a:rPr lang="en-US" dirty="0"/>
              <a:t>. </a:t>
            </a:r>
            <a:r>
              <a:rPr lang="en-US" dirty="0" err="1"/>
              <a:t>Fenomenologi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197</TotalTime>
  <Words>1106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FENOMENOLOGI SEBAGAI METODE</vt:lpstr>
      <vt:lpstr>Pengertian </vt:lpstr>
      <vt:lpstr>Slide 3</vt:lpstr>
      <vt:lpstr>Ciri-ciri fenomenologi</vt:lpstr>
      <vt:lpstr>Tujuan Fenomenologi</vt:lpstr>
      <vt:lpstr>Slide 6</vt:lpstr>
      <vt:lpstr>Slide 7</vt:lpstr>
      <vt:lpstr>Slide 8</vt:lpstr>
      <vt:lpstr>Slide 9</vt:lpstr>
      <vt:lpstr>Slide 10</vt:lpstr>
      <vt:lpstr>Slide 11</vt:lpstr>
      <vt:lpstr>Prosedur Penelitian</vt:lpstr>
      <vt:lpstr>Slide 13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FENOMENOLOGI SEBAGAI METODE</dc:title>
  <dc:creator>Ami</dc:creator>
  <cp:lastModifiedBy>Ami</cp:lastModifiedBy>
  <cp:revision>21</cp:revision>
  <dcterms:created xsi:type="dcterms:W3CDTF">2015-04-11T01:33:57Z</dcterms:created>
  <dcterms:modified xsi:type="dcterms:W3CDTF">2015-04-11T04:51:20Z</dcterms:modified>
</cp:coreProperties>
</file>