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  <p:sldMasterId id="2147483792" r:id="rId2"/>
  </p:sld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7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2143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2086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6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54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06171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24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62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314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579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20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7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3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558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7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7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03407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3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3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9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374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3016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4748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5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7A8533-4CC4-41EE-BA9B-514F7C1F4C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95"/>
          <a:stretch/>
        </p:blipFill>
        <p:spPr>
          <a:xfrm>
            <a:off x="0" y="3888419"/>
            <a:ext cx="9144000" cy="3033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92DC75-DFA4-49AC-9CF8-103C43A1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1200" y="2357223"/>
            <a:ext cx="6270922" cy="749351"/>
          </a:xfrm>
        </p:spPr>
        <p:txBody>
          <a:bodyPr>
            <a:normAutofit fontScale="90000"/>
          </a:bodyPr>
          <a:lstStyle/>
          <a:p>
            <a:r>
              <a:rPr lang="en-US" sz="4400" b="1" dirty="0"/>
              <a:t>PENULISAN PESAN BISNIS</a:t>
            </a:r>
            <a:endParaRPr lang="id-ID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E62B827-CEA1-4130-ACB3-9BC66FB13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798" y="3126630"/>
            <a:ext cx="6858000" cy="37086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Oleh : Dr. </a:t>
            </a:r>
            <a:r>
              <a:rPr lang="en-US" dirty="0" err="1">
                <a:solidFill>
                  <a:schemeClr val="bg1"/>
                </a:solidFill>
              </a:rPr>
              <a:t>Juandanilsyah</a:t>
            </a:r>
            <a:r>
              <a:rPr lang="en-US" dirty="0">
                <a:solidFill>
                  <a:schemeClr val="bg1"/>
                </a:solidFill>
              </a:rPr>
              <a:t>, SE, MA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4" name="Picture 2" descr="Hasil gambar untuk universitas esa unggul logo">
            <a:extLst>
              <a:ext uri="{FF2B5EF4-FFF2-40B4-BE49-F238E27FC236}">
                <a16:creationId xmlns="" xmlns:a16="http://schemas.microsoft.com/office/drawing/2014/main" id="{5EA8CAFC-25A0-415E-A2D7-1D4179A0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" y="2148280"/>
            <a:ext cx="1534460" cy="15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0562" y="1629672"/>
            <a:ext cx="1970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b="1" dirty="0">
                <a:solidFill>
                  <a:srgbClr val="FF0000"/>
                </a:solidFill>
              </a:rPr>
              <a:t>(KODE. MKO </a:t>
            </a:r>
            <a:r>
              <a:rPr lang="id-ID" b="1" dirty="0">
                <a:solidFill>
                  <a:srgbClr val="FF0000"/>
                </a:solidFill>
                <a:latin typeface="Arial Narrow" panose="020B0606020202030204" pitchFamily="34" charset="0"/>
              </a:rPr>
              <a:t>107</a:t>
            </a:r>
            <a:r>
              <a:rPr lang="id-ID" b="1" dirty="0">
                <a:solidFill>
                  <a:srgbClr val="FF0000"/>
                </a:solidFill>
              </a:rPr>
              <a:t>)</a:t>
            </a:r>
            <a:r>
              <a:rPr lang="id-ID" dirty="0"/>
              <a:t> 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241620" y="3441100"/>
            <a:ext cx="660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altLang="id-ID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7792 </a:t>
            </a:r>
            <a:endParaRPr lang="id-ID" altLang="id-ID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1489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G. MENGEVALUASI PRODUK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3A77526-1915-40AF-AD93-0AFD689282DB}"/>
              </a:ext>
            </a:extLst>
          </p:cNvPr>
          <p:cNvGrpSpPr/>
          <p:nvPr/>
        </p:nvGrpSpPr>
        <p:grpSpPr>
          <a:xfrm>
            <a:off x="1185725" y="1581574"/>
            <a:ext cx="7355704" cy="4746659"/>
            <a:chOff x="1185725" y="1581574"/>
            <a:chExt cx="7355704" cy="4746659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15B3631E-1C5E-4159-81E8-56A28396F440}"/>
                </a:ext>
              </a:extLst>
            </p:cNvPr>
            <p:cNvSpPr/>
            <p:nvPr/>
          </p:nvSpPr>
          <p:spPr>
            <a:xfrm>
              <a:off x="1525295" y="4582666"/>
              <a:ext cx="6547837" cy="174556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F1441399-A9CA-495F-BC3D-5418CD45B7A7}"/>
                </a:ext>
              </a:extLst>
            </p:cNvPr>
            <p:cNvSpPr/>
            <p:nvPr/>
          </p:nvSpPr>
          <p:spPr>
            <a:xfrm>
              <a:off x="1185725" y="4844605"/>
              <a:ext cx="73557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Seberapa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berhasilkah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tersebut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mengatakan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yang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ingin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katakan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Apakah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mencapai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tujuan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Bagaimana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anda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akan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tahu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kalua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pesan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itu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berhasil</a:t>
              </a:r>
              <a:r>
                <a:rPr 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?</a:t>
              </a:r>
            </a:p>
          </p:txBody>
        </p:sp>
        <p:pic>
          <p:nvPicPr>
            <p:cNvPr id="3074" name="Picture 2" descr="Hasil gambar untuk review images">
              <a:extLst>
                <a:ext uri="{FF2B5EF4-FFF2-40B4-BE49-F238E27FC236}">
                  <a16:creationId xmlns="" xmlns:a16="http://schemas.microsoft.com/office/drawing/2014/main" id="{6F419B54-4B08-4F41-90F8-55FD5E214C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295" y="1581574"/>
              <a:ext cx="6547837" cy="3001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5045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31B1B5-4752-4981-9102-47C3DB9F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  <a:endParaRPr lang="id-ID" dirty="0"/>
          </a:p>
        </p:txBody>
      </p:sp>
      <p:pic>
        <p:nvPicPr>
          <p:cNvPr id="6146" name="Picture 2" descr="Hasil gambar untuk writing images">
            <a:extLst>
              <a:ext uri="{FF2B5EF4-FFF2-40B4-BE49-F238E27FC236}">
                <a16:creationId xmlns="" xmlns:a16="http://schemas.microsoft.com/office/drawing/2014/main" id="{FC5054B8-99AD-472B-8B94-069CA1C97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4" b="18776"/>
          <a:stretch/>
        </p:blipFill>
        <p:spPr bwMode="auto">
          <a:xfrm>
            <a:off x="-3757" y="3885279"/>
            <a:ext cx="9144000" cy="301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5956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641AD8-C112-49B0-98BC-60464B9E90D2}"/>
              </a:ext>
            </a:extLst>
          </p:cNvPr>
          <p:cNvSpPr/>
          <p:nvPr/>
        </p:nvSpPr>
        <p:spPr>
          <a:xfrm>
            <a:off x="514905" y="1722268"/>
            <a:ext cx="8629095" cy="8788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A. PERSIAPAN UNTUK MENULIS PESAN BISNIS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ED207-D758-49F7-B7F3-08E5E210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1" y="1922014"/>
            <a:ext cx="8281756" cy="545975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Pendekatan</a:t>
            </a:r>
            <a:r>
              <a:rPr lang="en-US" sz="2800" dirty="0">
                <a:solidFill>
                  <a:schemeClr val="bg1"/>
                </a:solidFill>
              </a:rPr>
              <a:t> Proses </a:t>
            </a:r>
            <a:r>
              <a:rPr lang="en-US" sz="2800" dirty="0" err="1">
                <a:solidFill>
                  <a:schemeClr val="bg1"/>
                </a:solidFill>
              </a:rPr>
              <a:t>Penulisan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Secara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Sistematis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endParaRPr lang="id-ID" sz="2400" i="0" dirty="0">
              <a:solidFill>
                <a:schemeClr val="bg1"/>
              </a:solidFill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C0ED491B-6F75-482C-9C66-EA83ACE9B2E1}"/>
              </a:ext>
            </a:extLst>
          </p:cNvPr>
          <p:cNvSpPr/>
          <p:nvPr/>
        </p:nvSpPr>
        <p:spPr>
          <a:xfrm>
            <a:off x="1233997" y="3118280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DBE9DA9-B833-4146-8D51-45120B0A7629}"/>
              </a:ext>
            </a:extLst>
          </p:cNvPr>
          <p:cNvSpPr/>
          <p:nvPr/>
        </p:nvSpPr>
        <p:spPr>
          <a:xfrm>
            <a:off x="1799948" y="3040603"/>
            <a:ext cx="6429652" cy="5837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46E7D0E-6B19-4B70-A2F8-5B4143AE3364}"/>
              </a:ext>
            </a:extLst>
          </p:cNvPr>
          <p:cNvSpPr/>
          <p:nvPr/>
        </p:nvSpPr>
        <p:spPr>
          <a:xfrm>
            <a:off x="1895383" y="3127158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d-ID" sz="2000" b="1" dirty="0">
                <a:solidFill>
                  <a:schemeClr val="bg1"/>
                </a:solidFill>
              </a:rPr>
              <a:t>Mempunyai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tujuan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jelas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dalam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setiap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pesan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D487EBD9-5CAD-4EE2-8D80-81FA9A8749FD}"/>
              </a:ext>
            </a:extLst>
          </p:cNvPr>
          <p:cNvSpPr/>
          <p:nvPr/>
        </p:nvSpPr>
        <p:spPr>
          <a:xfrm>
            <a:off x="1233997" y="4221333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C326ED74-1D10-438C-9D90-256DE4577E0E}"/>
              </a:ext>
            </a:extLst>
          </p:cNvPr>
          <p:cNvSpPr/>
          <p:nvPr/>
        </p:nvSpPr>
        <p:spPr>
          <a:xfrm>
            <a:off x="1799948" y="4143656"/>
            <a:ext cx="6429652" cy="5837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2ADF962-5409-4002-8968-5BA62B430191}"/>
              </a:ext>
            </a:extLst>
          </p:cNvPr>
          <p:cNvSpPr/>
          <p:nvPr/>
        </p:nvSpPr>
        <p:spPr>
          <a:xfrm>
            <a:off x="1895383" y="4230211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solidFill>
                  <a:schemeClr val="bg1"/>
                </a:solidFill>
              </a:rPr>
              <a:t>Mengemukakan</a:t>
            </a:r>
            <a:r>
              <a:rPr lang="en-US" sz="2000" b="1" dirty="0">
                <a:solidFill>
                  <a:schemeClr val="bg1"/>
                </a:solidFill>
              </a:rPr>
              <a:t> ide </a:t>
            </a:r>
            <a:r>
              <a:rPr lang="en-US" sz="2000" b="1" dirty="0" err="1">
                <a:solidFill>
                  <a:schemeClr val="bg1"/>
                </a:solidFill>
              </a:rPr>
              <a:t>secara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jelas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namun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singkat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9132C23D-1F5D-4644-A5F9-BFE19C64C217}"/>
              </a:ext>
            </a:extLst>
          </p:cNvPr>
          <p:cNvSpPr/>
          <p:nvPr/>
        </p:nvSpPr>
        <p:spPr>
          <a:xfrm>
            <a:off x="1233997" y="5235606"/>
            <a:ext cx="470516" cy="443884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B7B589EE-A2CF-49F9-A147-C9BB53E5CDDD}"/>
              </a:ext>
            </a:extLst>
          </p:cNvPr>
          <p:cNvSpPr/>
          <p:nvPr/>
        </p:nvSpPr>
        <p:spPr>
          <a:xfrm>
            <a:off x="1799948" y="5157929"/>
            <a:ext cx="6429652" cy="8981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1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E96EAA0-F20F-4F85-9A14-D32E7645BDD0}"/>
              </a:ext>
            </a:extLst>
          </p:cNvPr>
          <p:cNvSpPr/>
          <p:nvPr/>
        </p:nvSpPr>
        <p:spPr>
          <a:xfrm>
            <a:off x="1895383" y="5244484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err="1">
                <a:solidFill>
                  <a:schemeClr val="bg1"/>
                </a:solidFill>
              </a:rPr>
              <a:t>Memberikan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perspektif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pembaca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alih-alih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melihat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dari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sudut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pandang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anda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sendiri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4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7641AD8-C112-49B0-98BC-60464B9E90D2}"/>
              </a:ext>
            </a:extLst>
          </p:cNvPr>
          <p:cNvSpPr/>
          <p:nvPr/>
        </p:nvSpPr>
        <p:spPr>
          <a:xfrm>
            <a:off x="514905" y="315263"/>
            <a:ext cx="8629095" cy="87889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ED207-D758-49F7-B7F3-08E5E210D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01" y="515009"/>
            <a:ext cx="8281756" cy="545975"/>
          </a:xfrm>
        </p:spPr>
        <p:txBody>
          <a:bodyPr>
            <a:noAutofit/>
          </a:bodyPr>
          <a:lstStyle/>
          <a:p>
            <a:r>
              <a:rPr lang="id-ID" sz="2800" dirty="0">
                <a:solidFill>
                  <a:schemeClr val="bg1"/>
                </a:solidFill>
              </a:rPr>
              <a:t>Menganalisis Tugas Penulisan</a:t>
            </a:r>
          </a:p>
          <a:p>
            <a:pPr lvl="1"/>
            <a:endParaRPr lang="id-ID" sz="2400" i="0" dirty="0">
              <a:solidFill>
                <a:schemeClr val="bg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AF9805E-485C-4E3C-AE7C-695512D79A08}"/>
              </a:ext>
            </a:extLst>
          </p:cNvPr>
          <p:cNvGrpSpPr/>
          <p:nvPr/>
        </p:nvGrpSpPr>
        <p:grpSpPr>
          <a:xfrm>
            <a:off x="995578" y="1644630"/>
            <a:ext cx="7459461" cy="2008516"/>
            <a:chOff x="1089734" y="1420484"/>
            <a:chExt cx="7459461" cy="200851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2B3042E5-F966-415C-8592-3BCF77E62525}"/>
                </a:ext>
              </a:extLst>
            </p:cNvPr>
            <p:cNvSpPr/>
            <p:nvPr/>
          </p:nvSpPr>
          <p:spPr>
            <a:xfrm>
              <a:off x="1252860" y="1803668"/>
              <a:ext cx="7133207" cy="162533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089734" y="1420484"/>
              <a:ext cx="7459461" cy="6097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185170" y="1453771"/>
              <a:ext cx="6895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id-ID" sz="2800" b="1" dirty="0">
                  <a:solidFill>
                    <a:schemeClr val="bg1"/>
                  </a:solidFill>
                </a:rPr>
                <a:t>Mengidentifikasi Tujuan Anda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83A6A922-65A2-4160-9414-8285BAD96DA3}"/>
                </a:ext>
              </a:extLst>
            </p:cNvPr>
            <p:cNvSpPr/>
            <p:nvPr/>
          </p:nvSpPr>
          <p:spPr>
            <a:xfrm>
              <a:off x="1252860" y="2081302"/>
              <a:ext cx="68955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Tujuan Primer : </a:t>
              </a:r>
              <a:r>
                <a:rPr lang="id-ID" dirty="0">
                  <a:solidFill>
                    <a:schemeClr val="bg1"/>
                  </a:solidFill>
                </a:rPr>
                <a:t>Penyampaian pesan bisnis untuk memberi  				informasi dan membujuk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Tujuan Sekunder : </a:t>
              </a:r>
              <a:r>
                <a:rPr lang="id-ID" dirty="0" err="1">
                  <a:solidFill>
                    <a:schemeClr val="bg1"/>
                  </a:solidFill>
                </a:rPr>
                <a:t>Menunjukan</a:t>
              </a:r>
              <a:r>
                <a:rPr lang="id-ID" dirty="0">
                  <a:solidFill>
                    <a:schemeClr val="bg1"/>
                  </a:solidFill>
                </a:rPr>
                <a:t> citra yang baik di mata 					     audiensi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526D2547-3E7E-4732-9D91-B0B245F2C488}"/>
              </a:ext>
            </a:extLst>
          </p:cNvPr>
          <p:cNvGrpSpPr/>
          <p:nvPr/>
        </p:nvGrpSpPr>
        <p:grpSpPr>
          <a:xfrm>
            <a:off x="995580" y="4103622"/>
            <a:ext cx="7459461" cy="2362849"/>
            <a:chOff x="995580" y="3836601"/>
            <a:chExt cx="7459461" cy="236284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97C9106F-A79E-4254-9D5C-BDA09572ECB5}"/>
                </a:ext>
              </a:extLst>
            </p:cNvPr>
            <p:cNvSpPr/>
            <p:nvPr/>
          </p:nvSpPr>
          <p:spPr>
            <a:xfrm>
              <a:off x="1158706" y="4148761"/>
              <a:ext cx="7133207" cy="205068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B86F4B3B-5A46-4886-9E5A-DF67E7F5E3B9}"/>
                </a:ext>
              </a:extLst>
            </p:cNvPr>
            <p:cNvSpPr/>
            <p:nvPr/>
          </p:nvSpPr>
          <p:spPr>
            <a:xfrm>
              <a:off x="995580" y="3836601"/>
              <a:ext cx="7459461" cy="60977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89F035B4-366C-433D-8B60-DD11C3E528DD}"/>
                </a:ext>
              </a:extLst>
            </p:cNvPr>
            <p:cNvSpPr/>
            <p:nvPr/>
          </p:nvSpPr>
          <p:spPr>
            <a:xfrm>
              <a:off x="1091016" y="3869888"/>
              <a:ext cx="6895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ctr"/>
              <a:r>
                <a:rPr lang="id-ID" sz="2800" b="1" dirty="0">
                  <a:solidFill>
                    <a:schemeClr val="bg1"/>
                  </a:solidFill>
                </a:rPr>
                <a:t>Memilih Saluran Terbaik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51340CF7-7DD7-49D4-A859-FDB805865120}"/>
                </a:ext>
              </a:extLst>
            </p:cNvPr>
            <p:cNvSpPr/>
            <p:nvPr/>
          </p:nvSpPr>
          <p:spPr>
            <a:xfrm>
              <a:off x="1158706" y="4515175"/>
              <a:ext cx="689556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Seberapa penting pesan itu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Jumlah dan kecepatan umpan balik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Seberapa perlu sebuah catatan permanen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Biaya saluran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id-ID" b="1" dirty="0">
                  <a:solidFill>
                    <a:schemeClr val="bg1"/>
                  </a:solidFill>
                </a:rPr>
                <a:t>Tingkat formalitas yang diinginkan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599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19470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MENGANTISIPASI AUDIENSI (1)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F60ED715-CBDE-4462-A123-FE743680B394}"/>
              </a:ext>
            </a:extLst>
          </p:cNvPr>
          <p:cNvGrpSpPr/>
          <p:nvPr/>
        </p:nvGrpSpPr>
        <p:grpSpPr>
          <a:xfrm>
            <a:off x="1100833" y="1481453"/>
            <a:ext cx="7235300" cy="610341"/>
            <a:chOff x="1100833" y="1126347"/>
            <a:chExt cx="7235300" cy="61034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906481" y="1126348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2001916" y="1212903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Membuat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profil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audiensi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="" xmlns:a16="http://schemas.microsoft.com/office/drawing/2014/main" id="{76FE4BDC-8C07-4BBA-8242-1E2CF2D91C40}"/>
                </a:ext>
              </a:extLst>
            </p:cNvPr>
            <p:cNvSpPr/>
            <p:nvPr/>
          </p:nvSpPr>
          <p:spPr>
            <a:xfrm>
              <a:off x="1100833" y="1126347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43CD283-ECC6-400B-9615-1C0CBE709B89}"/>
              </a:ext>
            </a:extLst>
          </p:cNvPr>
          <p:cNvGrpSpPr/>
          <p:nvPr/>
        </p:nvGrpSpPr>
        <p:grpSpPr>
          <a:xfrm>
            <a:off x="1100833" y="2635547"/>
            <a:ext cx="7235300" cy="610341"/>
            <a:chOff x="1100833" y="1836558"/>
            <a:chExt cx="7235300" cy="61034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B32D5A3D-5B80-4259-86B8-2873B3A91981}"/>
                </a:ext>
              </a:extLst>
            </p:cNvPr>
            <p:cNvSpPr/>
            <p:nvPr/>
          </p:nvSpPr>
          <p:spPr>
            <a:xfrm>
              <a:off x="1906481" y="1836559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B652971-B79C-4FB9-B3D3-3A7886FB31D6}"/>
                </a:ext>
              </a:extLst>
            </p:cNvPr>
            <p:cNvSpPr/>
            <p:nvPr/>
          </p:nvSpPr>
          <p:spPr>
            <a:xfrm>
              <a:off x="2001916" y="1923114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Merespons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profil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="" xmlns:a16="http://schemas.microsoft.com/office/drawing/2014/main" id="{50503135-01B7-4C65-A433-2596782C6CF5}"/>
                </a:ext>
              </a:extLst>
            </p:cNvPr>
            <p:cNvSpPr/>
            <p:nvPr/>
          </p:nvSpPr>
          <p:spPr>
            <a:xfrm>
              <a:off x="1100833" y="1836558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26FF8D3C-FC57-4034-892C-931412EAEB4C}"/>
              </a:ext>
            </a:extLst>
          </p:cNvPr>
          <p:cNvGrpSpPr/>
          <p:nvPr/>
        </p:nvGrpSpPr>
        <p:grpSpPr>
          <a:xfrm>
            <a:off x="1100833" y="3871759"/>
            <a:ext cx="7235300" cy="610341"/>
            <a:chOff x="1100833" y="2548989"/>
            <a:chExt cx="7235300" cy="61034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363A9E93-F2F8-46F3-BFCC-EC002C0D24CF}"/>
                </a:ext>
              </a:extLst>
            </p:cNvPr>
            <p:cNvSpPr/>
            <p:nvPr/>
          </p:nvSpPr>
          <p:spPr>
            <a:xfrm>
              <a:off x="1906481" y="2548990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C08DA037-1141-4D01-BC66-1A52CF971519}"/>
                </a:ext>
              </a:extLst>
            </p:cNvPr>
            <p:cNvSpPr/>
            <p:nvPr/>
          </p:nvSpPr>
          <p:spPr>
            <a:xfrm>
              <a:off x="2001916" y="2635545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Adaptasi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terhadap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tugas</a:t>
              </a:r>
              <a:r>
                <a:rPr lang="en-US" sz="2000" b="1" dirty="0">
                  <a:solidFill>
                    <a:schemeClr val="bg1"/>
                  </a:solidFill>
                </a:rPr>
                <a:t> dan </a:t>
              </a:r>
              <a:r>
                <a:rPr lang="en-US" sz="2000" b="1" dirty="0" err="1">
                  <a:solidFill>
                    <a:schemeClr val="bg1"/>
                  </a:solidFill>
                </a:rPr>
                <a:t>audiensi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F7B42B4D-309B-4E3E-963C-76B6653217DF}"/>
                </a:ext>
              </a:extLst>
            </p:cNvPr>
            <p:cNvSpPr/>
            <p:nvPr/>
          </p:nvSpPr>
          <p:spPr>
            <a:xfrm>
              <a:off x="1100833" y="2548989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638597D7-1684-415A-83AD-EE67723A0623}"/>
              </a:ext>
            </a:extLst>
          </p:cNvPr>
          <p:cNvGrpSpPr/>
          <p:nvPr/>
        </p:nvGrpSpPr>
        <p:grpSpPr>
          <a:xfrm>
            <a:off x="1100833" y="5119074"/>
            <a:ext cx="7235300" cy="610341"/>
            <a:chOff x="1100833" y="3263643"/>
            <a:chExt cx="7235300" cy="61034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994EE7B-E7E6-449D-8CBC-C688DABED34B}"/>
                </a:ext>
              </a:extLst>
            </p:cNvPr>
            <p:cNvSpPr/>
            <p:nvPr/>
          </p:nvSpPr>
          <p:spPr>
            <a:xfrm>
              <a:off x="1906481" y="3263644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748B8104-BB33-4D33-BF39-30B79775B1F0}"/>
                </a:ext>
              </a:extLst>
            </p:cNvPr>
            <p:cNvSpPr/>
            <p:nvPr/>
          </p:nvSpPr>
          <p:spPr>
            <a:xfrm>
              <a:off x="2001916" y="3350199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Menyoroti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manfaat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penerima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26E45A3B-C0F8-40D8-B96B-F94DF8870AEA}"/>
                </a:ext>
              </a:extLst>
            </p:cNvPr>
            <p:cNvSpPr/>
            <p:nvPr/>
          </p:nvSpPr>
          <p:spPr>
            <a:xfrm>
              <a:off x="1100833" y="3263643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05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419470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B. MENGANTISIPASI AUDIENSI (2)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A3A68AB8-4244-46B8-8322-D98E5200E02A}"/>
              </a:ext>
            </a:extLst>
          </p:cNvPr>
          <p:cNvGrpSpPr/>
          <p:nvPr/>
        </p:nvGrpSpPr>
        <p:grpSpPr>
          <a:xfrm>
            <a:off x="1100833" y="1501419"/>
            <a:ext cx="7235300" cy="610341"/>
            <a:chOff x="1100833" y="3969415"/>
            <a:chExt cx="7235300" cy="61034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ED47CE97-AA4A-4FBC-8182-BF16005E19FE}"/>
                </a:ext>
              </a:extLst>
            </p:cNvPr>
            <p:cNvSpPr/>
            <p:nvPr/>
          </p:nvSpPr>
          <p:spPr>
            <a:xfrm>
              <a:off x="1906481" y="3969416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ED5CA970-6881-4A09-8DF8-BF906325227F}"/>
                </a:ext>
              </a:extLst>
            </p:cNvPr>
            <p:cNvSpPr/>
            <p:nvPr/>
          </p:nvSpPr>
          <p:spPr>
            <a:xfrm>
              <a:off x="2001916" y="4055971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Mengusahakan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sudut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pandang</a:t>
              </a:r>
              <a:r>
                <a:rPr lang="en-US" sz="2000" b="1" dirty="0">
                  <a:solidFill>
                    <a:schemeClr val="bg1"/>
                  </a:solidFill>
                </a:rPr>
                <a:t> “Anda”</a:t>
              </a:r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="" xmlns:a16="http://schemas.microsoft.com/office/drawing/2014/main" id="{B2A1480E-E3DB-4D38-81A7-2EF95D991101}"/>
                </a:ext>
              </a:extLst>
            </p:cNvPr>
            <p:cNvSpPr/>
            <p:nvPr/>
          </p:nvSpPr>
          <p:spPr>
            <a:xfrm>
              <a:off x="1100833" y="3969415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BFB537D7-70B9-4EA9-B44D-D4FEFC99C1B9}"/>
              </a:ext>
            </a:extLst>
          </p:cNvPr>
          <p:cNvGrpSpPr/>
          <p:nvPr/>
        </p:nvGrpSpPr>
        <p:grpSpPr>
          <a:xfrm>
            <a:off x="1100833" y="2709901"/>
            <a:ext cx="7235300" cy="610341"/>
            <a:chOff x="1100833" y="4680736"/>
            <a:chExt cx="7235300" cy="61034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="" xmlns:a16="http://schemas.microsoft.com/office/drawing/2014/main" id="{84869B5B-53EC-4067-8BC9-022387A9A7C0}"/>
                </a:ext>
              </a:extLst>
            </p:cNvPr>
            <p:cNvSpPr/>
            <p:nvPr/>
          </p:nvSpPr>
          <p:spPr>
            <a:xfrm>
              <a:off x="1906481" y="4680737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E96F2FE-F156-44D3-AEA0-68C561037EB9}"/>
                </a:ext>
              </a:extLst>
            </p:cNvPr>
            <p:cNvSpPr/>
            <p:nvPr/>
          </p:nvSpPr>
          <p:spPr>
            <a:xfrm>
              <a:off x="2001916" y="4767292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Menggunakan</a:t>
              </a:r>
              <a:r>
                <a:rPr lang="en-US" sz="2000" b="1" dirty="0">
                  <a:solidFill>
                    <a:schemeClr val="bg1"/>
                  </a:solidFill>
                </a:rPr>
                <a:t> Bahasa yang </a:t>
              </a:r>
              <a:r>
                <a:rPr lang="en-US" sz="2000" b="1" dirty="0" err="1">
                  <a:solidFill>
                    <a:schemeClr val="bg1"/>
                  </a:solidFill>
                </a:rPr>
                <a:t>bebas</a:t>
              </a:r>
              <a:r>
                <a:rPr lang="en-US" sz="2000" b="1" dirty="0">
                  <a:solidFill>
                    <a:schemeClr val="bg1"/>
                  </a:solidFill>
                </a:rPr>
                <a:t> bias</a:t>
              </a:r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="" xmlns:a16="http://schemas.microsoft.com/office/drawing/2014/main" id="{014E571F-5329-4B03-AF41-B2AED1F81846}"/>
                </a:ext>
              </a:extLst>
            </p:cNvPr>
            <p:cNvSpPr/>
            <p:nvPr/>
          </p:nvSpPr>
          <p:spPr>
            <a:xfrm>
              <a:off x="1100833" y="4680736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58AF8D5-9BDE-4EAD-AA74-BEDE34827BED}"/>
              </a:ext>
            </a:extLst>
          </p:cNvPr>
          <p:cNvGrpSpPr/>
          <p:nvPr/>
        </p:nvGrpSpPr>
        <p:grpSpPr>
          <a:xfrm>
            <a:off x="1100833" y="3900616"/>
            <a:ext cx="7235300" cy="610341"/>
            <a:chOff x="1109711" y="5383178"/>
            <a:chExt cx="7235300" cy="61034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8F9EB8E5-8298-4CC9-8B0D-C10FFC2737C3}"/>
                </a:ext>
              </a:extLst>
            </p:cNvPr>
            <p:cNvSpPr/>
            <p:nvPr/>
          </p:nvSpPr>
          <p:spPr>
            <a:xfrm>
              <a:off x="1915359" y="5383179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557B60D4-3486-4E2F-AD65-4E5940C5D2F2}"/>
                </a:ext>
              </a:extLst>
            </p:cNvPr>
            <p:cNvSpPr/>
            <p:nvPr/>
          </p:nvSpPr>
          <p:spPr>
            <a:xfrm>
              <a:off x="2010794" y="5469734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Mengungkapkan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diri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anda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secara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positif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="" xmlns:a16="http://schemas.microsoft.com/office/drawing/2014/main" id="{315B1854-4954-42F0-8E17-0B5E95D7DAD7}"/>
                </a:ext>
              </a:extLst>
            </p:cNvPr>
            <p:cNvSpPr/>
            <p:nvPr/>
          </p:nvSpPr>
          <p:spPr>
            <a:xfrm>
              <a:off x="1109711" y="5383178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665EE013-1DEF-4142-A64E-0363673E5835}"/>
              </a:ext>
            </a:extLst>
          </p:cNvPr>
          <p:cNvGrpSpPr/>
          <p:nvPr/>
        </p:nvGrpSpPr>
        <p:grpSpPr>
          <a:xfrm>
            <a:off x="1100833" y="5078005"/>
            <a:ext cx="7235300" cy="610341"/>
            <a:chOff x="1100833" y="6072290"/>
            <a:chExt cx="7235300" cy="610341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="" xmlns:a16="http://schemas.microsoft.com/office/drawing/2014/main" id="{88283AC1-7711-400C-8D18-1D92E7BE2661}"/>
                </a:ext>
              </a:extLst>
            </p:cNvPr>
            <p:cNvSpPr/>
            <p:nvPr/>
          </p:nvSpPr>
          <p:spPr>
            <a:xfrm>
              <a:off x="1906481" y="6072291"/>
              <a:ext cx="6429652" cy="58370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443CCA6C-5387-4548-B9CA-6BE8EE126621}"/>
                </a:ext>
              </a:extLst>
            </p:cNvPr>
            <p:cNvSpPr/>
            <p:nvPr/>
          </p:nvSpPr>
          <p:spPr>
            <a:xfrm>
              <a:off x="2001916" y="6158846"/>
              <a:ext cx="6209930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Menyederhanakan</a:t>
              </a:r>
              <a:r>
                <a:rPr lang="en-US" sz="2000" b="1" dirty="0">
                  <a:solidFill>
                    <a:schemeClr val="bg1"/>
                  </a:solidFill>
                </a:rPr>
                <a:t> Bahasa </a:t>
              </a:r>
              <a:r>
                <a:rPr lang="en-US" sz="2000" b="1" dirty="0" err="1">
                  <a:solidFill>
                    <a:schemeClr val="bg1"/>
                  </a:solidFill>
                </a:rPr>
                <a:t>anda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F70F29B7-BCF8-4A0B-9F8E-AD97C4B53ABA}"/>
                </a:ext>
              </a:extLst>
            </p:cNvPr>
            <p:cNvSpPr/>
            <p:nvPr/>
          </p:nvSpPr>
          <p:spPr>
            <a:xfrm>
              <a:off x="1100833" y="6072290"/>
              <a:ext cx="585926" cy="610341"/>
            </a:xfrm>
            <a:prstGeom prst="flowChartConnector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5896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Autofit/>
          </a:bodyPr>
          <a:lstStyle/>
          <a:p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C. BERADAPTASI TERHADAP TANGGUNG JAWAB LEGAL</a:t>
            </a:r>
            <a:endParaRPr lang="id-ID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721D589-01AF-4E89-979E-B83B4DEE977A}"/>
              </a:ext>
            </a:extLst>
          </p:cNvPr>
          <p:cNvGrpSpPr/>
          <p:nvPr/>
        </p:nvGrpSpPr>
        <p:grpSpPr>
          <a:xfrm>
            <a:off x="807867" y="1642368"/>
            <a:ext cx="1872568" cy="3506682"/>
            <a:chOff x="807867" y="1642367"/>
            <a:chExt cx="2370338" cy="44388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807867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622D18F5-61E5-400D-A424-5780E61DBD0A}"/>
                </a:ext>
              </a:extLst>
            </p:cNvPr>
            <p:cNvSpPr txBox="1"/>
            <p:nvPr/>
          </p:nvSpPr>
          <p:spPr>
            <a:xfrm>
              <a:off x="807868" y="1837678"/>
              <a:ext cx="2370337" cy="896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Investasi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ACF4C067-410F-475A-A126-DE1BA2C3C6F1}"/>
                </a:ext>
              </a:extLst>
            </p:cNvPr>
            <p:cNvSpPr/>
            <p:nvPr/>
          </p:nvSpPr>
          <p:spPr>
            <a:xfrm>
              <a:off x="1028700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28" name="Picture 4" descr="Gambar terkait">
              <a:extLst>
                <a:ext uri="{FF2B5EF4-FFF2-40B4-BE49-F238E27FC236}">
                  <a16:creationId xmlns="" xmlns:a16="http://schemas.microsoft.com/office/drawing/2014/main" id="{C7CB58D6-106C-421E-9BDA-2CB537698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2" t="14893" r="12718" b="7437"/>
            <a:stretch/>
          </p:blipFill>
          <p:spPr bwMode="auto">
            <a:xfrm>
              <a:off x="985472" y="3429000"/>
              <a:ext cx="2015125" cy="168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1089BED-163F-4DE0-B273-264122409144}"/>
              </a:ext>
            </a:extLst>
          </p:cNvPr>
          <p:cNvGrpSpPr/>
          <p:nvPr/>
        </p:nvGrpSpPr>
        <p:grpSpPr>
          <a:xfrm>
            <a:off x="2974023" y="1633486"/>
            <a:ext cx="1872569" cy="3506683"/>
            <a:chOff x="3488923" y="1642367"/>
            <a:chExt cx="2370338" cy="4438835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E8064F0B-F4B0-4ADE-B75C-5B58ACE03FF5}"/>
                </a:ext>
              </a:extLst>
            </p:cNvPr>
            <p:cNvSpPr/>
            <p:nvPr/>
          </p:nvSpPr>
          <p:spPr>
            <a:xfrm>
              <a:off x="3488923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F165F201-DBF5-4ED3-8124-799C0A9D5A11}"/>
                </a:ext>
              </a:extLst>
            </p:cNvPr>
            <p:cNvSpPr txBox="1"/>
            <p:nvPr/>
          </p:nvSpPr>
          <p:spPr>
            <a:xfrm>
              <a:off x="3488924" y="1837678"/>
              <a:ext cx="2370337" cy="89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Keamanan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4D18A66-A7EF-423A-9F3B-C2BBD0776644}"/>
                </a:ext>
              </a:extLst>
            </p:cNvPr>
            <p:cNvSpPr/>
            <p:nvPr/>
          </p:nvSpPr>
          <p:spPr>
            <a:xfrm>
              <a:off x="3709756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2" name="Picture 8" descr="Hasil gambar untuk eco factory vector">
              <a:extLst>
                <a:ext uri="{FF2B5EF4-FFF2-40B4-BE49-F238E27FC236}">
                  <a16:creationId xmlns="" xmlns:a16="http://schemas.microsoft.com/office/drawing/2014/main" id="{56F73613-5031-4FF6-8AAB-5E7A8B860B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37"/>
            <a:stretch/>
          </p:blipFill>
          <p:spPr bwMode="auto">
            <a:xfrm>
              <a:off x="3645391" y="3245724"/>
              <a:ext cx="2057400" cy="1965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5AE35896-D442-4604-BF85-197C7AB36987}"/>
              </a:ext>
            </a:extLst>
          </p:cNvPr>
          <p:cNvGrpSpPr/>
          <p:nvPr/>
        </p:nvGrpSpPr>
        <p:grpSpPr>
          <a:xfrm>
            <a:off x="5021049" y="1633486"/>
            <a:ext cx="1872568" cy="3506682"/>
            <a:chOff x="6169978" y="1642367"/>
            <a:chExt cx="2370338" cy="4438835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DB54601C-CF6F-4ED2-A409-1CE29DE13FFE}"/>
                </a:ext>
              </a:extLst>
            </p:cNvPr>
            <p:cNvSpPr/>
            <p:nvPr/>
          </p:nvSpPr>
          <p:spPr>
            <a:xfrm>
              <a:off x="6169978" y="1642367"/>
              <a:ext cx="2370337" cy="443883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2B3E064-5663-4E65-957C-88AB5E27337A}"/>
                </a:ext>
              </a:extLst>
            </p:cNvPr>
            <p:cNvSpPr txBox="1"/>
            <p:nvPr/>
          </p:nvSpPr>
          <p:spPr>
            <a:xfrm>
              <a:off x="6169979" y="1837678"/>
              <a:ext cx="2370337" cy="896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Pemasaran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636E953-245C-4C99-AF4F-6C64E3DB16CB}"/>
                </a:ext>
              </a:extLst>
            </p:cNvPr>
            <p:cNvSpPr/>
            <p:nvPr/>
          </p:nvSpPr>
          <p:spPr>
            <a:xfrm>
              <a:off x="6390811" y="2759625"/>
              <a:ext cx="1971952" cy="4571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4" name="Picture 10" descr="Hasil gambar untuk marketing vector">
              <a:extLst>
                <a:ext uri="{FF2B5EF4-FFF2-40B4-BE49-F238E27FC236}">
                  <a16:creationId xmlns="" xmlns:a16="http://schemas.microsoft.com/office/drawing/2014/main" id="{D101BEFB-53D3-46D7-B512-616AE28B68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327" y="3187081"/>
              <a:ext cx="1864806" cy="242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B47870E4-D6EE-43A3-9265-F8EC4852FE06}"/>
              </a:ext>
            </a:extLst>
          </p:cNvPr>
          <p:cNvGrpSpPr/>
          <p:nvPr/>
        </p:nvGrpSpPr>
        <p:grpSpPr>
          <a:xfrm>
            <a:off x="7062913" y="1633486"/>
            <a:ext cx="1872568" cy="3506682"/>
            <a:chOff x="7062913" y="1633486"/>
            <a:chExt cx="1872568" cy="3506682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59D2B695-5B7F-4199-828E-E811C0156E5F}"/>
                </a:ext>
              </a:extLst>
            </p:cNvPr>
            <p:cNvSpPr/>
            <p:nvPr/>
          </p:nvSpPr>
          <p:spPr>
            <a:xfrm>
              <a:off x="7062913" y="1633486"/>
              <a:ext cx="1872567" cy="350668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5D6235B4-C9C4-4ACC-B2A8-CC586A62EE87}"/>
                </a:ext>
              </a:extLst>
            </p:cNvPr>
            <p:cNvSpPr txBox="1"/>
            <p:nvPr/>
          </p:nvSpPr>
          <p:spPr>
            <a:xfrm>
              <a:off x="7062914" y="1787782"/>
              <a:ext cx="18725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accent6">
                      <a:lumMod val="75000"/>
                    </a:schemeClr>
                  </a:solidFill>
                </a:rPr>
                <a:t>Informasi</a:t>
              </a:r>
              <a:endParaRPr lang="en-US" sz="20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SDM</a:t>
              </a:r>
              <a:endParaRPr lang="id-ID" sz="2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CF1F6E60-C7C0-49CE-A1DC-FED6B994331B}"/>
                </a:ext>
              </a:extLst>
            </p:cNvPr>
            <p:cNvSpPr/>
            <p:nvPr/>
          </p:nvSpPr>
          <p:spPr>
            <a:xfrm>
              <a:off x="7237371" y="2516120"/>
              <a:ext cx="1557843" cy="3611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1036" name="Picture 12" descr="Hasil gambar untuk human resource vector">
              <a:extLst>
                <a:ext uri="{FF2B5EF4-FFF2-40B4-BE49-F238E27FC236}">
                  <a16:creationId xmlns="" xmlns:a16="http://schemas.microsoft.com/office/drawing/2014/main" id="{79F6CF21-39E0-4822-8B6A-BB5F63ECF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371" y="2852439"/>
              <a:ext cx="1557843" cy="1453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147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sil gambar untuk business images">
            <a:extLst>
              <a:ext uri="{FF2B5EF4-FFF2-40B4-BE49-F238E27FC236}">
                <a16:creationId xmlns="" xmlns:a16="http://schemas.microsoft.com/office/drawing/2014/main" id="{F11B7CB5-454F-483A-8B32-A00C6BE9A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6"/>
          <a:stretch/>
        </p:blipFill>
        <p:spPr bwMode="auto">
          <a:xfrm>
            <a:off x="0" y="4665217"/>
            <a:ext cx="9144000" cy="219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D. MEREVISI PESAN BISNIS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C9C0687-542A-45F1-BF8D-7DB80E8D8E41}"/>
              </a:ext>
            </a:extLst>
          </p:cNvPr>
          <p:cNvGrpSpPr/>
          <p:nvPr/>
        </p:nvGrpSpPr>
        <p:grpSpPr>
          <a:xfrm>
            <a:off x="1154098" y="1735586"/>
            <a:ext cx="6604986" cy="583707"/>
            <a:chOff x="1154098" y="1735586"/>
            <a:chExt cx="6604986" cy="583707"/>
          </a:xfrm>
        </p:grpSpPr>
        <p:sp>
          <p:nvSpPr>
            <p:cNvPr id="5" name="Arrow: Right 4">
              <a:extLst>
                <a:ext uri="{FF2B5EF4-FFF2-40B4-BE49-F238E27FC236}">
                  <a16:creationId xmlns="" xmlns:a16="http://schemas.microsoft.com/office/drawing/2014/main" id="{C0ED491B-6F75-482C-9C66-EA83ACE9B2E1}"/>
                </a:ext>
              </a:extLst>
            </p:cNvPr>
            <p:cNvSpPr/>
            <p:nvPr/>
          </p:nvSpPr>
          <p:spPr>
            <a:xfrm>
              <a:off x="1154098" y="1813263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720049" y="1735586"/>
              <a:ext cx="4148091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815484" y="1822141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yang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jelas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FD808B4A-95A7-4229-A855-61A1DBECA259}"/>
              </a:ext>
            </a:extLst>
          </p:cNvPr>
          <p:cNvGrpSpPr/>
          <p:nvPr/>
        </p:nvGrpSpPr>
        <p:grpSpPr>
          <a:xfrm>
            <a:off x="1535837" y="2559294"/>
            <a:ext cx="6604986" cy="583707"/>
            <a:chOff x="1535837" y="2559294"/>
            <a:chExt cx="6604986" cy="583707"/>
          </a:xfrm>
        </p:grpSpPr>
        <p:sp>
          <p:nvSpPr>
            <p:cNvPr id="20" name="Arrow: Right 19">
              <a:extLst>
                <a:ext uri="{FF2B5EF4-FFF2-40B4-BE49-F238E27FC236}">
                  <a16:creationId xmlns="" xmlns:a16="http://schemas.microsoft.com/office/drawing/2014/main" id="{82743309-45EA-4D0B-998A-B3680C49D771}"/>
                </a:ext>
              </a:extLst>
            </p:cNvPr>
            <p:cNvSpPr/>
            <p:nvPr/>
          </p:nvSpPr>
          <p:spPr>
            <a:xfrm>
              <a:off x="1535837" y="2636971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E7D2284-3E02-4961-9F0D-289E9D189D52}"/>
                </a:ext>
              </a:extLst>
            </p:cNvPr>
            <p:cNvSpPr/>
            <p:nvPr/>
          </p:nvSpPr>
          <p:spPr>
            <a:xfrm>
              <a:off x="2101788" y="2559294"/>
              <a:ext cx="5879237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A3F79702-B362-4704-B2F2-CD5D8F8022BD}"/>
                </a:ext>
              </a:extLst>
            </p:cNvPr>
            <p:cNvSpPr/>
            <p:nvPr/>
          </p:nvSpPr>
          <p:spPr>
            <a:xfrm>
              <a:off x="2197223" y="2645849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yang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bersifat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percakapan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1BBEE957-7933-4C79-B46C-235E409804BD}"/>
              </a:ext>
            </a:extLst>
          </p:cNvPr>
          <p:cNvGrpSpPr/>
          <p:nvPr/>
        </p:nvGrpSpPr>
        <p:grpSpPr>
          <a:xfrm>
            <a:off x="2101788" y="3346582"/>
            <a:ext cx="6604986" cy="583707"/>
            <a:chOff x="2101788" y="3346582"/>
            <a:chExt cx="6604986" cy="583707"/>
          </a:xfrm>
        </p:grpSpPr>
        <p:sp>
          <p:nvSpPr>
            <p:cNvPr id="23" name="Arrow: Right 22">
              <a:extLst>
                <a:ext uri="{FF2B5EF4-FFF2-40B4-BE49-F238E27FC236}">
                  <a16:creationId xmlns="" xmlns:a16="http://schemas.microsoft.com/office/drawing/2014/main" id="{E2AD6297-AD40-4DE1-A616-54C7E8473941}"/>
                </a:ext>
              </a:extLst>
            </p:cNvPr>
            <p:cNvSpPr/>
            <p:nvPr/>
          </p:nvSpPr>
          <p:spPr>
            <a:xfrm>
              <a:off x="2101788" y="3424259"/>
              <a:ext cx="470516" cy="443884"/>
            </a:xfrm>
            <a:prstGeom prst="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6D913FE2-7B4D-4D07-98E6-56CC7519C820}"/>
                </a:ext>
              </a:extLst>
            </p:cNvPr>
            <p:cNvSpPr/>
            <p:nvPr/>
          </p:nvSpPr>
          <p:spPr>
            <a:xfrm>
              <a:off x="2667740" y="3346582"/>
              <a:ext cx="4070412" cy="58370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4F4CE41-67BF-45A6-A6E8-CF967786C130}"/>
                </a:ext>
              </a:extLst>
            </p:cNvPr>
            <p:cNvSpPr/>
            <p:nvPr/>
          </p:nvSpPr>
          <p:spPr>
            <a:xfrm>
              <a:off x="2763174" y="3433137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Membuat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pesan</a:t>
              </a:r>
              <a:r>
                <a:rPr lang="en-US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ringkas</a:t>
              </a:r>
              <a:endPara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2800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3CFBA77-082A-4CFA-ACDA-3561374F5793}"/>
              </a:ext>
            </a:extLst>
          </p:cNvPr>
          <p:cNvGrpSpPr/>
          <p:nvPr/>
        </p:nvGrpSpPr>
        <p:grpSpPr>
          <a:xfrm>
            <a:off x="4289458" y="2376805"/>
            <a:ext cx="4676989" cy="1011141"/>
            <a:chOff x="4467011" y="2795220"/>
            <a:chExt cx="4676989" cy="101114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C910B783-CAA8-4016-9DA3-16722C4549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7011" y="3215361"/>
              <a:ext cx="1013221" cy="591000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="" xmlns:a16="http://schemas.microsoft.com/office/drawing/2014/main" id="{2B7C0F82-B155-46D0-AA86-B75542AB255F}"/>
                </a:ext>
              </a:extLst>
            </p:cNvPr>
            <p:cNvSpPr/>
            <p:nvPr/>
          </p:nvSpPr>
          <p:spPr>
            <a:xfrm>
              <a:off x="5208107" y="2870682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D89CE6B4-844F-4A4A-952D-1B237768CA83}"/>
                </a:ext>
              </a:extLst>
            </p:cNvPr>
            <p:cNvSpPr/>
            <p:nvPr/>
          </p:nvSpPr>
          <p:spPr>
            <a:xfrm>
              <a:off x="5402063" y="2795220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Membuang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frase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bisnis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Yang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hambar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2EAADBED-C457-4D98-BC12-59168021F279}"/>
              </a:ext>
            </a:extLst>
          </p:cNvPr>
          <p:cNvGrpSpPr/>
          <p:nvPr/>
        </p:nvGrpSpPr>
        <p:grpSpPr>
          <a:xfrm>
            <a:off x="4388276" y="3814074"/>
            <a:ext cx="4169798" cy="1198992"/>
            <a:chOff x="4565829" y="4232489"/>
            <a:chExt cx="4169798" cy="119899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9B8128E4-AF39-41EA-BFFA-A57490AEAE9C}"/>
                </a:ext>
              </a:extLst>
            </p:cNvPr>
            <p:cNvCxnSpPr>
              <a:cxnSpLocks/>
            </p:cNvCxnSpPr>
            <p:nvPr/>
          </p:nvCxnSpPr>
          <p:spPr>
            <a:xfrm>
              <a:off x="4565829" y="4232489"/>
              <a:ext cx="383471" cy="66252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lowchart: Connector 41">
              <a:extLst>
                <a:ext uri="{FF2B5EF4-FFF2-40B4-BE49-F238E27FC236}">
                  <a16:creationId xmlns="" xmlns:a16="http://schemas.microsoft.com/office/drawing/2014/main" id="{3B02AEC3-3A9E-458E-BBBD-83A5F8225D45}"/>
                </a:ext>
              </a:extLst>
            </p:cNvPr>
            <p:cNvSpPr/>
            <p:nvPr/>
          </p:nvSpPr>
          <p:spPr>
            <a:xfrm>
              <a:off x="4694934" y="4778782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D688B2D-047E-491E-9A08-163577EDBEF5}"/>
                </a:ext>
              </a:extLst>
            </p:cNvPr>
            <p:cNvSpPr/>
            <p:nvPr/>
          </p:nvSpPr>
          <p:spPr>
            <a:xfrm>
              <a:off x="4993690" y="4723595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Menerapkan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penyorotan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grafis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31B55072-438C-4794-B670-9CB73A57DC03}"/>
              </a:ext>
            </a:extLst>
          </p:cNvPr>
          <p:cNvGrpSpPr/>
          <p:nvPr/>
        </p:nvGrpSpPr>
        <p:grpSpPr>
          <a:xfrm>
            <a:off x="630315" y="3613326"/>
            <a:ext cx="3741937" cy="1235551"/>
            <a:chOff x="807868" y="4031741"/>
            <a:chExt cx="3741937" cy="1235551"/>
          </a:xfrm>
        </p:grpSpPr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ED99308D-ECB9-4402-8593-D6F77C0795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5476" y="4031741"/>
              <a:ext cx="1170496" cy="409313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lowchart: Connector 48">
              <a:extLst>
                <a:ext uri="{FF2B5EF4-FFF2-40B4-BE49-F238E27FC236}">
                  <a16:creationId xmlns="" xmlns:a16="http://schemas.microsoft.com/office/drawing/2014/main" id="{D94D6ADF-0750-4A8C-B3FE-27973BA6AB25}"/>
                </a:ext>
              </a:extLst>
            </p:cNvPr>
            <p:cNvSpPr/>
            <p:nvPr/>
          </p:nvSpPr>
          <p:spPr>
            <a:xfrm>
              <a:off x="2417812" y="4213696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55525C88-CF78-4621-BCFB-C6561B8F0630}"/>
                </a:ext>
              </a:extLst>
            </p:cNvPr>
            <p:cNvSpPr/>
            <p:nvPr/>
          </p:nvSpPr>
          <p:spPr>
            <a:xfrm>
              <a:off x="807868" y="4867182"/>
              <a:ext cx="37419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Mengukur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keterbacaan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257452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419470"/>
            <a:ext cx="7547129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E. MEREVISI UNTUK KETEGASAN DAN KETEPATAN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="" xmlns:a16="http://schemas.microsoft.com/office/drawing/2014/main" id="{34980462-7793-45D6-B9AC-F3AF8346904E}"/>
              </a:ext>
            </a:extLst>
          </p:cNvPr>
          <p:cNvSpPr/>
          <p:nvPr/>
        </p:nvSpPr>
        <p:spPr>
          <a:xfrm>
            <a:off x="3693111" y="3010585"/>
            <a:ext cx="1012054" cy="1012054"/>
          </a:xfrm>
          <a:prstGeom prst="flowChart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57496B5-8C4C-499D-945A-06E787B4AFBE}"/>
              </a:ext>
            </a:extLst>
          </p:cNvPr>
          <p:cNvGrpSpPr/>
          <p:nvPr/>
        </p:nvGrpSpPr>
        <p:grpSpPr>
          <a:xfrm>
            <a:off x="1840763" y="1156316"/>
            <a:ext cx="4040693" cy="2002481"/>
            <a:chOff x="2018316" y="1574731"/>
            <a:chExt cx="4040693" cy="2002481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BB85FAE7-6DEA-41FB-AB98-771156BB0E13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2317072" y="1974788"/>
              <a:ext cx="1701804" cy="160242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7EA7D2B6-4658-4B96-A6F7-C9CB719FDDD3}"/>
                </a:ext>
              </a:extLst>
            </p:cNvPr>
            <p:cNvSpPr/>
            <p:nvPr/>
          </p:nvSpPr>
          <p:spPr>
            <a:xfrm>
              <a:off x="2018316" y="1629918"/>
              <a:ext cx="597512" cy="597512"/>
            </a:xfrm>
            <a:prstGeom prst="flowChartConnector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B433D76-917A-495A-80DB-4DD1F83709A7}"/>
                </a:ext>
              </a:extLst>
            </p:cNvPr>
            <p:cNvSpPr/>
            <p:nvPr/>
          </p:nvSpPr>
          <p:spPr>
            <a:xfrm>
              <a:off x="2317072" y="1574731"/>
              <a:ext cx="374193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Menghilangkan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kebiasaan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lvl="1"/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Menggunakan</a:t>
              </a:r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</a:rPr>
                <a:t> kata </a:t>
              </a:r>
              <a:r>
                <a:rPr lang="en-US" sz="2000" b="1" dirty="0" err="1">
                  <a:solidFill>
                    <a:schemeClr val="bg2">
                      <a:lumMod val="50000"/>
                    </a:schemeClr>
                  </a:solidFill>
                </a:rPr>
                <a:t>benda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7E557630-5CA7-46E7-8608-EE6C40782AC6}"/>
              </a:ext>
            </a:extLst>
          </p:cNvPr>
          <p:cNvGrpSpPr/>
          <p:nvPr/>
        </p:nvGrpSpPr>
        <p:grpSpPr>
          <a:xfrm>
            <a:off x="1028699" y="5416494"/>
            <a:ext cx="7706928" cy="1012054"/>
            <a:chOff x="1028699" y="5416494"/>
            <a:chExt cx="7706928" cy="10120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2703C02-D350-456A-A7EB-5EC27A941F78}"/>
                </a:ext>
              </a:extLst>
            </p:cNvPr>
            <p:cNvSpPr/>
            <p:nvPr/>
          </p:nvSpPr>
          <p:spPr>
            <a:xfrm>
              <a:off x="1028699" y="5416494"/>
              <a:ext cx="7706928" cy="101205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E8A920B-24B6-4D09-8ECD-02C48191B46B}"/>
                </a:ext>
              </a:extLst>
            </p:cNvPr>
            <p:cNvSpPr/>
            <p:nvPr/>
          </p:nvSpPr>
          <p:spPr>
            <a:xfrm>
              <a:off x="1140226" y="5568578"/>
              <a:ext cx="73557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b="1" dirty="0" err="1">
                  <a:solidFill>
                    <a:schemeClr val="bg1"/>
                  </a:solidFill>
                </a:rPr>
                <a:t>Revisi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pesan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memerlukan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ketelitian</a:t>
              </a:r>
              <a:r>
                <a:rPr lang="en-US" b="1" dirty="0">
                  <a:solidFill>
                    <a:schemeClr val="bg1"/>
                  </a:solidFill>
                </a:rPr>
                <a:t> agar </a:t>
              </a:r>
              <a:r>
                <a:rPr lang="en-US" b="1" dirty="0" err="1">
                  <a:solidFill>
                    <a:schemeClr val="bg1"/>
                  </a:solidFill>
                </a:rPr>
                <a:t>tidak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mengulangi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kesalahan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karena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hasil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revisi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akan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melewati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fase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</a:rPr>
                <a:t>pengkoreksian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124" name="Picture 4" descr="Hasil gambar untuk checklist icon">
            <a:extLst>
              <a:ext uri="{FF2B5EF4-FFF2-40B4-BE49-F238E27FC236}">
                <a16:creationId xmlns="" xmlns:a16="http://schemas.microsoft.com/office/drawing/2014/main" id="{008B94E3-46F5-4BC9-8A85-DC52278D1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441" y="3049771"/>
            <a:ext cx="919637" cy="9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969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769122DD-0FB7-45F4-B669-C2D3E958E1E1}"/>
              </a:ext>
            </a:extLst>
          </p:cNvPr>
          <p:cNvSpPr/>
          <p:nvPr/>
        </p:nvSpPr>
        <p:spPr>
          <a:xfrm>
            <a:off x="807868" y="523783"/>
            <a:ext cx="7927759" cy="736846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CDF000-57DA-4F6F-AAC6-0EB77E38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1"/>
            <a:ext cx="7200900" cy="432786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F. MENGKOREKSI UNTUK HASIL AKHIR</a:t>
            </a:r>
            <a:endParaRPr lang="id-ID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0BD0F42-B2BF-48AB-89C2-58AC60778824}"/>
              </a:ext>
            </a:extLst>
          </p:cNvPr>
          <p:cNvGrpSpPr/>
          <p:nvPr/>
        </p:nvGrpSpPr>
        <p:grpSpPr>
          <a:xfrm>
            <a:off x="870012" y="1478129"/>
            <a:ext cx="7865615" cy="1817399"/>
            <a:chOff x="870012" y="1478129"/>
            <a:chExt cx="7865615" cy="18173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E0593DF3-4DAD-4434-A579-419226CBCD1F}"/>
                </a:ext>
              </a:extLst>
            </p:cNvPr>
            <p:cNvSpPr/>
            <p:nvPr/>
          </p:nvSpPr>
          <p:spPr>
            <a:xfrm>
              <a:off x="1870969" y="1778057"/>
              <a:ext cx="6713737" cy="151747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5DBE9DA9-B833-4146-8D51-45120B0A7629}"/>
                </a:ext>
              </a:extLst>
            </p:cNvPr>
            <p:cNvSpPr/>
            <p:nvPr/>
          </p:nvSpPr>
          <p:spPr>
            <a:xfrm>
              <a:off x="1720049" y="1478129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46E7D0E-6B19-4B70-A2F8-5B4143AE3364}"/>
                </a:ext>
              </a:extLst>
            </p:cNvPr>
            <p:cNvSpPr/>
            <p:nvPr/>
          </p:nvSpPr>
          <p:spPr>
            <a:xfrm>
              <a:off x="1815484" y="1564684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Diperhatikan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dalam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mengkoreksi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516E518-2A2C-4D69-9219-43ACD7832754}"/>
                </a:ext>
              </a:extLst>
            </p:cNvPr>
            <p:cNvSpPr/>
            <p:nvPr/>
          </p:nvSpPr>
          <p:spPr>
            <a:xfrm>
              <a:off x="1915358" y="2155360"/>
              <a:ext cx="28341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Ejaan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Tata Bahasa</a:t>
              </a: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Tanda</a:t>
              </a:r>
              <a:r>
                <a:rPr lang="en-US" sz="2000" b="1" dirty="0">
                  <a:solidFill>
                    <a:schemeClr val="accent2"/>
                  </a:solidFill>
                </a:rPr>
                <a:t> Baca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E0905175-FB76-4C33-A335-538463EA92B2}"/>
                </a:ext>
              </a:extLst>
            </p:cNvPr>
            <p:cNvSpPr/>
            <p:nvPr/>
          </p:nvSpPr>
          <p:spPr>
            <a:xfrm>
              <a:off x="4787284" y="2155360"/>
              <a:ext cx="344231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Nama dan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Bilangan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>
                  <a:solidFill>
                    <a:schemeClr val="accent2"/>
                  </a:solidFill>
                </a:rPr>
                <a:t>Format</a:t>
              </a:r>
            </a:p>
          </p:txBody>
        </p:sp>
        <p:sp>
          <p:nvSpPr>
            <p:cNvPr id="3" name="Flowchart: Connector 2">
              <a:extLst>
                <a:ext uri="{FF2B5EF4-FFF2-40B4-BE49-F238E27FC236}">
                  <a16:creationId xmlns="" xmlns:a16="http://schemas.microsoft.com/office/drawing/2014/main" id="{682C5CFF-9465-4B68-8126-F75C66BB4A60}"/>
                </a:ext>
              </a:extLst>
            </p:cNvPr>
            <p:cNvSpPr/>
            <p:nvPr/>
          </p:nvSpPr>
          <p:spPr>
            <a:xfrm>
              <a:off x="870012" y="1478129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5250349-7D6B-4F31-9D83-F4203B3D8422}"/>
              </a:ext>
            </a:extLst>
          </p:cNvPr>
          <p:cNvGrpSpPr/>
          <p:nvPr/>
        </p:nvGrpSpPr>
        <p:grpSpPr>
          <a:xfrm>
            <a:off x="807868" y="3429000"/>
            <a:ext cx="7927759" cy="1734852"/>
            <a:chOff x="807868" y="3429000"/>
            <a:chExt cx="7927759" cy="173485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="" xmlns:a16="http://schemas.microsoft.com/office/drawing/2014/main" id="{03E35221-C02F-4A20-B29D-3ADA8043344C}"/>
                </a:ext>
              </a:extLst>
            </p:cNvPr>
            <p:cNvSpPr/>
            <p:nvPr/>
          </p:nvSpPr>
          <p:spPr>
            <a:xfrm>
              <a:off x="1870969" y="3806399"/>
              <a:ext cx="6713737" cy="1191727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E25FE3F7-CF90-499E-8E4A-F20045083E9B}"/>
                </a:ext>
              </a:extLst>
            </p:cNvPr>
            <p:cNvSpPr/>
            <p:nvPr/>
          </p:nvSpPr>
          <p:spPr>
            <a:xfrm>
              <a:off x="1720049" y="3506471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BB99022-2A57-43B3-B2C2-89DD2D4573C0}"/>
                </a:ext>
              </a:extLst>
            </p:cNvPr>
            <p:cNvSpPr/>
            <p:nvPr/>
          </p:nvSpPr>
          <p:spPr>
            <a:xfrm>
              <a:off x="1815484" y="3593026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Mengoreksi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dokumen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rutin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8A6E579A-F0BB-4EFC-B172-34845B5D1D45}"/>
                </a:ext>
              </a:extLst>
            </p:cNvPr>
            <p:cNvSpPr/>
            <p:nvPr/>
          </p:nvSpPr>
          <p:spPr>
            <a:xfrm>
              <a:off x="1915358" y="4148189"/>
              <a:ext cx="64829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Metode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koreksi</a:t>
              </a:r>
              <a:r>
                <a:rPr lang="en-US" sz="2000" b="1" dirty="0">
                  <a:solidFill>
                    <a:schemeClr val="accent2"/>
                  </a:solidFill>
                </a:rPr>
                <a:t> yang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lebih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aman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adalah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membaca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dari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hasil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cetakan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="" xmlns:a16="http://schemas.microsoft.com/office/drawing/2014/main" id="{51912B7B-5DBE-4AED-B3DE-8C7CB9015A27}"/>
                </a:ext>
              </a:extLst>
            </p:cNvPr>
            <p:cNvSpPr/>
            <p:nvPr/>
          </p:nvSpPr>
          <p:spPr>
            <a:xfrm>
              <a:off x="807868" y="3429000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41F311E-6CD4-4712-A3FC-CC97BBEBF865}"/>
              </a:ext>
            </a:extLst>
          </p:cNvPr>
          <p:cNvGrpSpPr/>
          <p:nvPr/>
        </p:nvGrpSpPr>
        <p:grpSpPr>
          <a:xfrm>
            <a:off x="870011" y="5163852"/>
            <a:ext cx="7865616" cy="1680613"/>
            <a:chOff x="870011" y="5163852"/>
            <a:chExt cx="7865616" cy="168061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="" xmlns:a16="http://schemas.microsoft.com/office/drawing/2014/main" id="{5E44AE22-02F3-4910-9ABF-ACA8D968381A}"/>
                </a:ext>
              </a:extLst>
            </p:cNvPr>
            <p:cNvSpPr/>
            <p:nvPr/>
          </p:nvSpPr>
          <p:spPr>
            <a:xfrm>
              <a:off x="1870969" y="5504767"/>
              <a:ext cx="6713737" cy="111797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="" xmlns:a16="http://schemas.microsoft.com/office/drawing/2014/main" id="{F341A133-201D-4997-BED8-C4C6C5C9BE0B}"/>
                </a:ext>
              </a:extLst>
            </p:cNvPr>
            <p:cNvSpPr/>
            <p:nvPr/>
          </p:nvSpPr>
          <p:spPr>
            <a:xfrm>
              <a:off x="1720049" y="5204839"/>
              <a:ext cx="7015578" cy="58370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0927096F-6942-4B9B-806D-14271DE77475}"/>
                </a:ext>
              </a:extLst>
            </p:cNvPr>
            <p:cNvSpPr/>
            <p:nvPr/>
          </p:nvSpPr>
          <p:spPr>
            <a:xfrm>
              <a:off x="1815484" y="5291394"/>
              <a:ext cx="59436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000" b="1" dirty="0" err="1">
                  <a:solidFill>
                    <a:schemeClr val="bg1"/>
                  </a:solidFill>
                </a:rPr>
                <a:t>Mengoreksi</a:t>
              </a:r>
              <a:r>
                <a:rPr 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</a:rPr>
                <a:t>dokumen</a:t>
              </a:r>
              <a:r>
                <a:rPr lang="en-US" sz="2000" b="1" dirty="0">
                  <a:solidFill>
                    <a:schemeClr val="bg1"/>
                  </a:solidFill>
                </a:rPr>
                <a:t> yang </a:t>
              </a:r>
              <a:r>
                <a:rPr lang="en-US" sz="2000" b="1" dirty="0" err="1">
                  <a:solidFill>
                    <a:schemeClr val="bg1"/>
                  </a:solidFill>
                </a:rPr>
                <a:t>rumit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9CD640F1-E692-4485-B32B-BE19D7B5E228}"/>
                </a:ext>
              </a:extLst>
            </p:cNvPr>
            <p:cNvSpPr/>
            <p:nvPr/>
          </p:nvSpPr>
          <p:spPr>
            <a:xfrm>
              <a:off x="1915358" y="5828802"/>
              <a:ext cx="648291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1" indent="-342900">
                <a:buFont typeface="Arial" panose="020B0604020202020204" pitchFamily="34" charset="0"/>
                <a:buChar char="•"/>
              </a:pPr>
              <a:r>
                <a:rPr lang="en-US" sz="2000" b="1" dirty="0" err="1">
                  <a:solidFill>
                    <a:schemeClr val="accent2"/>
                  </a:solidFill>
                </a:rPr>
                <a:t>Diperlukan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koreksi</a:t>
              </a:r>
              <a:r>
                <a:rPr lang="en-US" sz="2000" b="1" dirty="0">
                  <a:solidFill>
                    <a:schemeClr val="accent2"/>
                  </a:solidFill>
                </a:rPr>
                <a:t> yang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lebih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hati-hati</a:t>
              </a:r>
              <a:r>
                <a:rPr lang="en-US" sz="2000" b="1" dirty="0">
                  <a:solidFill>
                    <a:schemeClr val="accent2"/>
                  </a:solidFill>
                </a:rPr>
                <a:t> agar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tidak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ditemukan</a:t>
              </a:r>
              <a:r>
                <a:rPr lang="en-US" sz="2000" b="1" dirty="0">
                  <a:solidFill>
                    <a:schemeClr val="accent2"/>
                  </a:solidFill>
                </a:rPr>
                <a:t> </a:t>
              </a:r>
              <a:r>
                <a:rPr lang="en-US" sz="2000" b="1" dirty="0" err="1">
                  <a:solidFill>
                    <a:schemeClr val="accent2"/>
                  </a:solidFill>
                </a:rPr>
                <a:t>kesalahan</a:t>
              </a:r>
              <a:endParaRPr lang="en-US" sz="2000" b="1" dirty="0">
                <a:solidFill>
                  <a:schemeClr val="accent2"/>
                </a:solidFill>
              </a:endParaRPr>
            </a:p>
            <a:p>
              <a:pPr marL="800100" lvl="1" indent="-342900">
                <a:buFont typeface="Arial" panose="020B0604020202020204" pitchFamily="34" charset="0"/>
                <a:buChar char="•"/>
              </a:pP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="" xmlns:a16="http://schemas.microsoft.com/office/drawing/2014/main" id="{41F957BD-4366-4F3A-956B-76C8FF84862E}"/>
                </a:ext>
              </a:extLst>
            </p:cNvPr>
            <p:cNvSpPr/>
            <p:nvPr/>
          </p:nvSpPr>
          <p:spPr>
            <a:xfrm>
              <a:off x="870011" y="5163852"/>
              <a:ext cx="612559" cy="583707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id-ID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749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148</TotalTime>
  <Words>302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Cambria</vt:lpstr>
      <vt:lpstr>Corbel</vt:lpstr>
      <vt:lpstr>Franklin Gothic Book</vt:lpstr>
      <vt:lpstr>Wingdings</vt:lpstr>
      <vt:lpstr>Crop</vt:lpstr>
      <vt:lpstr>Banded</vt:lpstr>
      <vt:lpstr>PENULISAN PESAN BISNIS</vt:lpstr>
      <vt:lpstr>A. PERSIAPAN UNTUK MENULIS PESAN BISNIS</vt:lpstr>
      <vt:lpstr>PowerPoint Presentation</vt:lpstr>
      <vt:lpstr>B. MENGANTISIPASI AUDIENSI (1)</vt:lpstr>
      <vt:lpstr>B. MENGANTISIPASI AUDIENSI (2)</vt:lpstr>
      <vt:lpstr>C. BERADAPTASI TERHADAP TANGGUNG JAWAB LEGAL</vt:lpstr>
      <vt:lpstr>D. MEREVISI PESAN BISNIS</vt:lpstr>
      <vt:lpstr>E. MEREVISI UNTUK KETEGASAN DAN KETEPATAN</vt:lpstr>
      <vt:lpstr>F. MENGKOREKSI UNTUK HASIL AKHIR</vt:lpstr>
      <vt:lpstr>G. MENGEVALUASI PRODUK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PENULISAN PESAN BISNIS</dc:title>
  <dc:creator>Andriano</dc:creator>
  <cp:lastModifiedBy>PSMA</cp:lastModifiedBy>
  <cp:revision>47</cp:revision>
  <dcterms:created xsi:type="dcterms:W3CDTF">2019-04-19T04:07:35Z</dcterms:created>
  <dcterms:modified xsi:type="dcterms:W3CDTF">2019-04-25T08:17:23Z</dcterms:modified>
</cp:coreProperties>
</file>