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8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AB78532-8002-44A6-8512-406B62867E79}" type="datetimeFigureOut">
              <a:rPr lang="en-US" smtClean="0"/>
              <a:t>1/14/2013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97B84E5-5487-465A-ABAD-2F407D81A9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B78532-8002-44A6-8512-406B62867E79}" type="datetimeFigureOut">
              <a:rPr lang="en-US" smtClean="0"/>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B84E5-5487-465A-ABAD-2F407D81A9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B78532-8002-44A6-8512-406B62867E79}" type="datetimeFigureOut">
              <a:rPr lang="en-US" smtClean="0"/>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B84E5-5487-465A-ABAD-2F407D81A9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B78532-8002-44A6-8512-406B62867E79}" type="datetimeFigureOut">
              <a:rPr lang="en-US" smtClean="0"/>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B84E5-5487-465A-ABAD-2F407D81A9E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B78532-8002-44A6-8512-406B62867E79}" type="datetimeFigureOut">
              <a:rPr lang="en-US" smtClean="0"/>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B84E5-5487-465A-ABAD-2F407D81A9E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B78532-8002-44A6-8512-406B62867E79}" type="datetimeFigureOut">
              <a:rPr lang="en-US" smtClean="0"/>
              <a:t>1/14/2013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7B84E5-5487-465A-ABAD-2F407D81A9E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B78532-8002-44A6-8512-406B62867E79}" type="datetimeFigureOut">
              <a:rPr lang="en-US" smtClean="0"/>
              <a:t>1/14/2013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7B84E5-5487-465A-ABAD-2F407D81A9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AB78532-8002-44A6-8512-406B62867E79}" type="datetimeFigureOut">
              <a:rPr lang="en-US" smtClean="0"/>
              <a:t>1/14/2013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7B84E5-5487-465A-ABAD-2F407D81A9E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AB78532-8002-44A6-8512-406B62867E79}" type="datetimeFigureOut">
              <a:rPr lang="en-US" smtClean="0"/>
              <a:t>1/14/2013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97B84E5-5487-465A-ABAD-2F407D81A9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AB78532-8002-44A6-8512-406B62867E79}" type="datetimeFigureOut">
              <a:rPr lang="en-US" smtClean="0"/>
              <a:t>1/14/2013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7B84E5-5487-465A-ABAD-2F407D81A9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AB78532-8002-44A6-8512-406B62867E79}" type="datetimeFigureOut">
              <a:rPr lang="en-US" smtClean="0"/>
              <a:t>1/14/2013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97B84E5-5487-465A-ABAD-2F407D81A9E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AB78532-8002-44A6-8512-406B62867E79}" type="datetimeFigureOut">
              <a:rPr lang="en-US" smtClean="0"/>
              <a:t>1/14/2013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7B84E5-5487-465A-ABAD-2F407D81A9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err="1" smtClean="0"/>
              <a:t>Analisis</a:t>
            </a:r>
            <a:r>
              <a:rPr lang="en-US" sz="4000" dirty="0" smtClean="0"/>
              <a:t> </a:t>
            </a:r>
            <a:r>
              <a:rPr lang="en-US" sz="4000" dirty="0" err="1" smtClean="0"/>
              <a:t>Ekonomi</a:t>
            </a:r>
            <a:r>
              <a:rPr lang="en-US" sz="4000" dirty="0" smtClean="0"/>
              <a:t> </a:t>
            </a:r>
            <a:r>
              <a:rPr lang="en-US" sz="4000" dirty="0" err="1" smtClean="0"/>
              <a:t>atas</a:t>
            </a:r>
            <a:r>
              <a:rPr lang="en-US" sz="4000" dirty="0" smtClean="0"/>
              <a:t> </a:t>
            </a:r>
            <a:r>
              <a:rPr lang="en-US" sz="4000" dirty="0" err="1" smtClean="0"/>
              <a:t>Hukum</a:t>
            </a:r>
            <a:r>
              <a:rPr lang="en-US" dirty="0" smtClean="0"/>
              <a:t/>
            </a:r>
            <a:br>
              <a:rPr lang="en-US" dirty="0" smtClean="0"/>
            </a:br>
            <a:r>
              <a:rPr lang="en-US" dirty="0" smtClean="0"/>
              <a:t> </a:t>
            </a:r>
            <a:r>
              <a:rPr lang="en-US" sz="3200" i="1" dirty="0" smtClean="0"/>
              <a:t>Analysis Economics of Law</a:t>
            </a:r>
            <a:endParaRPr lang="en-US" sz="3200" i="1" dirty="0"/>
          </a:p>
        </p:txBody>
      </p:sp>
      <p:sp>
        <p:nvSpPr>
          <p:cNvPr id="3" name="Subtitle 2"/>
          <p:cNvSpPr>
            <a:spLocks noGrp="1"/>
          </p:cNvSpPr>
          <p:nvPr>
            <p:ph type="subTitle" idx="1"/>
          </p:nvPr>
        </p:nvSpPr>
        <p:spPr>
          <a:xfrm>
            <a:off x="685800" y="3611606"/>
            <a:ext cx="7772400" cy="1401569"/>
          </a:xfrm>
        </p:spPr>
        <p:txBody>
          <a:bodyPr/>
          <a:lstStyle/>
          <a:p>
            <a:r>
              <a:rPr lang="en-US" dirty="0" err="1" smtClean="0">
                <a:latin typeface="Times New Roman" pitchFamily="18" charset="0"/>
                <a:cs typeface="Times New Roman" pitchFamily="18" charset="0"/>
              </a:rPr>
              <a:t>Fokky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Fuad</a:t>
            </a:r>
            <a:endParaRPr lang="en-US"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Dr</a:t>
            </a:r>
            <a:r>
              <a:rPr lang="en-US" sz="1800" dirty="0" smtClean="0">
                <a:latin typeface="Times New Roman" pitchFamily="18" charset="0"/>
                <a:cs typeface="Times New Roman" pitchFamily="18" charset="0"/>
              </a:rPr>
              <a:t> (UI), SH (UB), </a:t>
            </a:r>
            <a:r>
              <a:rPr lang="en-US" sz="1800" dirty="0" err="1" smtClean="0">
                <a:latin typeface="Times New Roman" pitchFamily="18" charset="0"/>
                <a:cs typeface="Times New Roman" pitchFamily="18" charset="0"/>
              </a:rPr>
              <a:t>M.Hum</a:t>
            </a:r>
            <a:r>
              <a:rPr lang="en-US" sz="1800" dirty="0" smtClean="0">
                <a:latin typeface="Times New Roman" pitchFamily="18" charset="0"/>
                <a:cs typeface="Times New Roman" pitchFamily="18" charset="0"/>
              </a:rPr>
              <a:t> (UB)</a:t>
            </a:r>
          </a:p>
          <a:p>
            <a:r>
              <a:rPr lang="en-US" sz="2400" dirty="0" err="1" smtClean="0">
                <a:latin typeface="Times New Roman" pitchFamily="18" charset="0"/>
                <a:cs typeface="Times New Roman" pitchFamily="18" charset="0"/>
              </a:rPr>
              <a:t>Universitas</a:t>
            </a:r>
            <a:r>
              <a:rPr lang="en-US" sz="2400" dirty="0" smtClean="0">
                <a:latin typeface="Times New Roman" pitchFamily="18" charset="0"/>
                <a:cs typeface="Times New Roman" pitchFamily="18" charset="0"/>
              </a:rPr>
              <a:t> Al </a:t>
            </a:r>
            <a:r>
              <a:rPr lang="en-US" sz="2400" dirty="0" err="1" smtClean="0">
                <a:latin typeface="Times New Roman" pitchFamily="18" charset="0"/>
                <a:cs typeface="Times New Roman" pitchFamily="18" charset="0"/>
              </a:rPr>
              <a:t>Azhar</a:t>
            </a:r>
            <a:r>
              <a:rPr lang="en-US" sz="2400" dirty="0" smtClean="0">
                <a:latin typeface="Times New Roman" pitchFamily="18" charset="0"/>
                <a:cs typeface="Times New Roman" pitchFamily="18" charset="0"/>
              </a:rPr>
              <a:t> Indonesia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40524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6012160" cy="4525963"/>
          </a:xfrm>
        </p:spPr>
        <p:txBody>
          <a:bodyPr/>
          <a:lstStyle/>
          <a:p>
            <a:pPr marL="109728" indent="0">
              <a:buNone/>
            </a:pPr>
            <a:endParaRPr lang="en-US" dirty="0" smtClean="0"/>
          </a:p>
          <a:p>
            <a:pPr marL="109728" indent="0">
              <a:buNone/>
            </a:pPr>
            <a:r>
              <a:rPr lang="en-US" dirty="0" err="1" smtClean="0"/>
              <a:t>analisis</a:t>
            </a:r>
            <a:r>
              <a:rPr lang="en-US" dirty="0" smtClean="0"/>
              <a:t> </a:t>
            </a:r>
            <a:r>
              <a:rPr lang="en-US" dirty="0" err="1"/>
              <a:t>normatif</a:t>
            </a:r>
            <a:r>
              <a:rPr lang="en-US" dirty="0"/>
              <a:t> </a:t>
            </a:r>
            <a:r>
              <a:rPr lang="en-US" dirty="0" err="1"/>
              <a:t>dapat</a:t>
            </a:r>
            <a:r>
              <a:rPr lang="en-US" dirty="0"/>
              <a:t> </a:t>
            </a:r>
            <a:r>
              <a:rPr lang="en-US" dirty="0" err="1"/>
              <a:t>diterangkan</a:t>
            </a:r>
            <a:r>
              <a:rPr lang="en-US" dirty="0"/>
              <a:t> </a:t>
            </a:r>
            <a:r>
              <a:rPr lang="en-US" dirty="0" err="1"/>
              <a:t>bahwa</a:t>
            </a:r>
            <a:r>
              <a:rPr lang="en-US" dirty="0"/>
              <a:t> </a:t>
            </a:r>
            <a:r>
              <a:rPr lang="en-US" dirty="0" err="1"/>
              <a:t>satu</a:t>
            </a:r>
            <a:r>
              <a:rPr lang="en-US" dirty="0"/>
              <a:t> </a:t>
            </a:r>
            <a:r>
              <a:rPr lang="en-US" dirty="0" err="1"/>
              <a:t>aturan</a:t>
            </a:r>
            <a:r>
              <a:rPr lang="en-US" dirty="0"/>
              <a:t> </a:t>
            </a:r>
            <a:r>
              <a:rPr lang="en-US" dirty="0" err="1"/>
              <a:t>hukum</a:t>
            </a:r>
            <a:r>
              <a:rPr lang="en-US" dirty="0"/>
              <a:t> </a:t>
            </a:r>
            <a:r>
              <a:rPr lang="en-US" dirty="0" err="1"/>
              <a:t>tertentu</a:t>
            </a:r>
            <a:r>
              <a:rPr lang="en-US" dirty="0"/>
              <a:t> </a:t>
            </a:r>
            <a:r>
              <a:rPr lang="en-US" dirty="0" err="1"/>
              <a:t>lebih</a:t>
            </a:r>
            <a:r>
              <a:rPr lang="en-US" dirty="0"/>
              <a:t> </a:t>
            </a:r>
            <a:r>
              <a:rPr lang="en-US" dirty="0" err="1"/>
              <a:t>baik</a:t>
            </a:r>
            <a:r>
              <a:rPr lang="en-US" dirty="0"/>
              <a:t> </a:t>
            </a:r>
            <a:r>
              <a:rPr lang="en-US" dirty="0" err="1"/>
              <a:t>dari</a:t>
            </a:r>
            <a:r>
              <a:rPr lang="en-US" dirty="0"/>
              <a:t> </a:t>
            </a:r>
            <a:r>
              <a:rPr lang="en-US" dirty="0" err="1"/>
              <a:t>aturan</a:t>
            </a:r>
            <a:r>
              <a:rPr lang="en-US" dirty="0"/>
              <a:t> </a:t>
            </a:r>
            <a:r>
              <a:rPr lang="en-US" dirty="0" err="1"/>
              <a:t>hukum</a:t>
            </a:r>
            <a:r>
              <a:rPr lang="en-US" dirty="0"/>
              <a:t> lain </a:t>
            </a:r>
            <a:r>
              <a:rPr lang="en-US" dirty="0" err="1"/>
              <a:t>bilamana</a:t>
            </a:r>
            <a:r>
              <a:rPr lang="en-US" dirty="0"/>
              <a:t> </a:t>
            </a:r>
            <a:r>
              <a:rPr lang="en-US" dirty="0" err="1"/>
              <a:t>memberikan</a:t>
            </a:r>
            <a:r>
              <a:rPr lang="en-US" dirty="0"/>
              <a:t> level </a:t>
            </a:r>
            <a:r>
              <a:rPr lang="en-US" dirty="0" err="1"/>
              <a:t>tertinggi</a:t>
            </a:r>
            <a:r>
              <a:rPr lang="en-US" dirty="0"/>
              <a:t> </a:t>
            </a:r>
            <a:r>
              <a:rPr lang="en-US" dirty="0" err="1"/>
              <a:t>bagi</a:t>
            </a:r>
            <a:r>
              <a:rPr lang="en-US" dirty="0"/>
              <a:t> </a:t>
            </a:r>
            <a:r>
              <a:rPr lang="en-US" dirty="0" err="1"/>
              <a:t>ukuran</a:t>
            </a:r>
            <a:r>
              <a:rPr lang="en-US" dirty="0"/>
              <a:t> </a:t>
            </a:r>
            <a:r>
              <a:rPr lang="en-US" dirty="0" err="1"/>
              <a:t>kesejahteraan</a:t>
            </a:r>
            <a:r>
              <a:rPr lang="en-US" dirty="0"/>
              <a:t> </a:t>
            </a:r>
            <a:r>
              <a:rPr lang="en-US" dirty="0" err="1"/>
              <a:t>sosial</a:t>
            </a:r>
            <a:r>
              <a:rPr lang="en-US" dirty="0"/>
              <a:t>. </a:t>
            </a:r>
          </a:p>
        </p:txBody>
      </p:sp>
      <p:sp>
        <p:nvSpPr>
          <p:cNvPr id="3" name="Title 2"/>
          <p:cNvSpPr>
            <a:spLocks noGrp="1"/>
          </p:cNvSpPr>
          <p:nvPr>
            <p:ph type="title"/>
          </p:nvPr>
        </p:nvSpPr>
        <p:spPr/>
        <p:txBody>
          <a:bodyPr/>
          <a:lstStyle/>
          <a:p>
            <a:r>
              <a:rPr lang="en-US" dirty="0" err="1" smtClean="0"/>
              <a:t>Pemikiran</a:t>
            </a:r>
            <a:endParaRPr lang="en-US" dirty="0"/>
          </a:p>
        </p:txBody>
      </p:sp>
      <p:pic>
        <p:nvPicPr>
          <p:cNvPr id="7170" name="Picture 2" descr="http://dace-laisina.com/wp-content/uploads/2012/04/napi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620688"/>
            <a:ext cx="3176510" cy="569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7651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5580112" cy="4525963"/>
          </a:xfrm>
        </p:spPr>
        <p:txBody>
          <a:bodyPr/>
          <a:lstStyle/>
          <a:p>
            <a:pPr marL="109728" indent="0">
              <a:buNone/>
            </a:pPr>
            <a:r>
              <a:rPr lang="en-US" dirty="0" smtClean="0"/>
              <a:t> </a:t>
            </a:r>
            <a:r>
              <a:rPr lang="en-US" dirty="0" err="1" smtClean="0"/>
              <a:t>Contoh</a:t>
            </a:r>
            <a:r>
              <a:rPr lang="en-US" dirty="0" smtClean="0"/>
              <a:t>: </a:t>
            </a:r>
          </a:p>
          <a:p>
            <a:pPr marL="109728" indent="0">
              <a:buNone/>
            </a:pPr>
            <a:r>
              <a:rPr lang="en-US" dirty="0" err="1" smtClean="0"/>
              <a:t>bilamana</a:t>
            </a:r>
            <a:r>
              <a:rPr lang="en-US" dirty="0" smtClean="0"/>
              <a:t> </a:t>
            </a:r>
            <a:r>
              <a:rPr lang="en-US" dirty="0" err="1"/>
              <a:t>masyarakat</a:t>
            </a:r>
            <a:r>
              <a:rPr lang="en-US" dirty="0"/>
              <a:t> </a:t>
            </a:r>
            <a:r>
              <a:rPr lang="en-US" dirty="0" err="1"/>
              <a:t>menghendaki</a:t>
            </a:r>
            <a:r>
              <a:rPr lang="en-US" dirty="0"/>
              <a:t> </a:t>
            </a:r>
            <a:r>
              <a:rPr lang="en-US" dirty="0" err="1"/>
              <a:t>untuk</a:t>
            </a:r>
            <a:r>
              <a:rPr lang="en-US" dirty="0"/>
              <a:t> </a:t>
            </a:r>
            <a:r>
              <a:rPr lang="en-US" dirty="0" err="1"/>
              <a:t>meminimalisasi</a:t>
            </a:r>
            <a:r>
              <a:rPr lang="en-US" dirty="0"/>
              <a:t> </a:t>
            </a:r>
            <a:r>
              <a:rPr lang="en-US" dirty="0" err="1"/>
              <a:t>jumlah</a:t>
            </a:r>
            <a:r>
              <a:rPr lang="en-US" dirty="0"/>
              <a:t> </a:t>
            </a:r>
            <a:r>
              <a:rPr lang="en-US" dirty="0" err="1"/>
              <a:t>kecelakaan</a:t>
            </a:r>
            <a:r>
              <a:rPr lang="en-US" dirty="0"/>
              <a:t> </a:t>
            </a:r>
            <a:r>
              <a:rPr lang="en-US" dirty="0" err="1"/>
              <a:t>lalu</a:t>
            </a:r>
            <a:r>
              <a:rPr lang="en-US" dirty="0"/>
              <a:t> </a:t>
            </a:r>
            <a:r>
              <a:rPr lang="en-US" dirty="0" err="1"/>
              <a:t>lintas</a:t>
            </a:r>
            <a:r>
              <a:rPr lang="en-US" dirty="0"/>
              <a:t>, </a:t>
            </a:r>
            <a:r>
              <a:rPr lang="en-US" dirty="0" err="1"/>
              <a:t>maka</a:t>
            </a:r>
            <a:r>
              <a:rPr lang="en-US" dirty="0"/>
              <a:t> </a:t>
            </a:r>
            <a:r>
              <a:rPr lang="en-US" dirty="0" err="1"/>
              <a:t>aturan</a:t>
            </a:r>
            <a:r>
              <a:rPr lang="en-US" dirty="0"/>
              <a:t> </a:t>
            </a:r>
            <a:r>
              <a:rPr lang="en-US" dirty="0" err="1"/>
              <a:t>hukum</a:t>
            </a:r>
            <a:r>
              <a:rPr lang="en-US" dirty="0"/>
              <a:t> yang </a:t>
            </a:r>
            <a:r>
              <a:rPr lang="en-US" dirty="0" err="1"/>
              <a:t>terbaik</a:t>
            </a:r>
            <a:r>
              <a:rPr lang="en-US" dirty="0"/>
              <a:t> </a:t>
            </a:r>
            <a:r>
              <a:rPr lang="en-US" dirty="0" err="1"/>
              <a:t>adalah</a:t>
            </a:r>
            <a:r>
              <a:rPr lang="en-US" dirty="0"/>
              <a:t> yang </a:t>
            </a:r>
            <a:r>
              <a:rPr lang="en-US" dirty="0" err="1"/>
              <a:t>memberikan</a:t>
            </a:r>
            <a:r>
              <a:rPr lang="en-US" dirty="0"/>
              <a:t> </a:t>
            </a:r>
            <a:r>
              <a:rPr lang="en-US" dirty="0" err="1"/>
              <a:t>hukuman</a:t>
            </a:r>
            <a:r>
              <a:rPr lang="en-US" dirty="0"/>
              <a:t> </a:t>
            </a:r>
            <a:r>
              <a:rPr lang="en-US" dirty="0" err="1"/>
              <a:t>atau</a:t>
            </a:r>
            <a:r>
              <a:rPr lang="en-US" dirty="0"/>
              <a:t> </a:t>
            </a:r>
            <a:r>
              <a:rPr lang="en-US" dirty="0" err="1"/>
              <a:t>sanksi</a:t>
            </a:r>
            <a:r>
              <a:rPr lang="en-US" dirty="0"/>
              <a:t> </a:t>
            </a:r>
            <a:r>
              <a:rPr lang="en-US" dirty="0" err="1"/>
              <a:t>bagi</a:t>
            </a:r>
            <a:r>
              <a:rPr lang="en-US" dirty="0"/>
              <a:t> </a:t>
            </a:r>
            <a:r>
              <a:rPr lang="en-US" dirty="0" err="1"/>
              <a:t>penyebab-penyebab</a:t>
            </a:r>
            <a:r>
              <a:rPr lang="en-US" dirty="0"/>
              <a:t> </a:t>
            </a:r>
            <a:r>
              <a:rPr lang="en-US" dirty="0" err="1"/>
              <a:t>kecelakaan</a:t>
            </a:r>
            <a:r>
              <a:rPr lang="en-US" dirty="0"/>
              <a:t>. </a:t>
            </a:r>
            <a:r>
              <a:rPr lang="en-US" dirty="0" smtClean="0"/>
              <a:t> </a:t>
            </a:r>
            <a:endParaRPr lang="en-US" dirty="0"/>
          </a:p>
        </p:txBody>
      </p:sp>
      <p:sp>
        <p:nvSpPr>
          <p:cNvPr id="3" name="Title 2"/>
          <p:cNvSpPr>
            <a:spLocks noGrp="1"/>
          </p:cNvSpPr>
          <p:nvPr>
            <p:ph type="title"/>
          </p:nvPr>
        </p:nvSpPr>
        <p:spPr/>
        <p:txBody>
          <a:bodyPr/>
          <a:lstStyle/>
          <a:p>
            <a:r>
              <a:rPr lang="en-US" dirty="0" err="1" smtClean="0"/>
              <a:t>Pemikiran</a:t>
            </a:r>
            <a:endParaRPr lang="en-US" dirty="0"/>
          </a:p>
        </p:txBody>
      </p:sp>
      <p:pic>
        <p:nvPicPr>
          <p:cNvPr id="6146" name="Picture 2" descr="http://radarsampit.net/foto_berita/91keadil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3912"/>
            <a:ext cx="3810000" cy="683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009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a:t>
            </a:r>
          </a:p>
          <a:p>
            <a:pPr marL="109728" indent="0">
              <a:buNone/>
            </a:pPr>
            <a:r>
              <a:rPr lang="en-US" dirty="0" err="1" smtClean="0"/>
              <a:t>Perkembangan</a:t>
            </a:r>
            <a:r>
              <a:rPr lang="en-US" dirty="0" smtClean="0"/>
              <a:t> </a:t>
            </a:r>
            <a:r>
              <a:rPr lang="en-US" dirty="0" err="1" smtClean="0"/>
              <a:t>saat</a:t>
            </a:r>
            <a:r>
              <a:rPr lang="en-US" dirty="0" smtClean="0"/>
              <a:t> </a:t>
            </a:r>
            <a:r>
              <a:rPr lang="en-US" dirty="0" err="1" smtClean="0"/>
              <a:t>ini</a:t>
            </a:r>
            <a:r>
              <a:rPr lang="en-US" dirty="0" smtClean="0"/>
              <a:t>, </a:t>
            </a:r>
            <a:r>
              <a:rPr lang="en-US" dirty="0" err="1"/>
              <a:t>Analisis</a:t>
            </a:r>
            <a:r>
              <a:rPr lang="en-US" dirty="0"/>
              <a:t> </a:t>
            </a:r>
            <a:r>
              <a:rPr lang="en-US" dirty="0" err="1"/>
              <a:t>Ekonomi</a:t>
            </a:r>
            <a:r>
              <a:rPr lang="en-US" dirty="0"/>
              <a:t> </a:t>
            </a:r>
            <a:r>
              <a:rPr lang="en-US" dirty="0" err="1"/>
              <a:t>Atas</a:t>
            </a:r>
            <a:r>
              <a:rPr lang="en-US" dirty="0"/>
              <a:t> </a:t>
            </a:r>
            <a:r>
              <a:rPr lang="en-US" dirty="0" err="1"/>
              <a:t>Hukum</a:t>
            </a:r>
            <a:r>
              <a:rPr lang="en-US" dirty="0"/>
              <a:t> </a:t>
            </a:r>
            <a:r>
              <a:rPr lang="en-US" dirty="0" err="1"/>
              <a:t>tidak</a:t>
            </a:r>
            <a:r>
              <a:rPr lang="en-US" dirty="0"/>
              <a:t> </a:t>
            </a:r>
            <a:r>
              <a:rPr lang="en-US" dirty="0" err="1"/>
              <a:t>terbatas</a:t>
            </a:r>
            <a:r>
              <a:rPr lang="en-US" dirty="0"/>
              <a:t> </a:t>
            </a:r>
            <a:r>
              <a:rPr lang="en-US" dirty="0" err="1"/>
              <a:t>pada</a:t>
            </a:r>
            <a:r>
              <a:rPr lang="en-US" dirty="0"/>
              <a:t> </a:t>
            </a:r>
            <a:r>
              <a:rPr lang="en-US" dirty="0" err="1"/>
              <a:t>dua</a:t>
            </a:r>
            <a:r>
              <a:rPr lang="en-US" dirty="0"/>
              <a:t> </a:t>
            </a:r>
            <a:r>
              <a:rPr lang="en-US" dirty="0" err="1"/>
              <a:t>permasalahan</a:t>
            </a:r>
            <a:r>
              <a:rPr lang="en-US" dirty="0"/>
              <a:t> </a:t>
            </a:r>
            <a:r>
              <a:rPr lang="en-US" dirty="0" err="1"/>
              <a:t>dasar</a:t>
            </a:r>
            <a:r>
              <a:rPr lang="en-US" dirty="0"/>
              <a:t> </a:t>
            </a:r>
            <a:r>
              <a:rPr lang="en-US" dirty="0" err="1"/>
              <a:t>sebagaimana</a:t>
            </a:r>
            <a:r>
              <a:rPr lang="en-US" dirty="0"/>
              <a:t> </a:t>
            </a:r>
            <a:r>
              <a:rPr lang="en-US" dirty="0" err="1"/>
              <a:t>dijelaskan</a:t>
            </a:r>
            <a:r>
              <a:rPr lang="en-US" dirty="0"/>
              <a:t> di </a:t>
            </a:r>
            <a:r>
              <a:rPr lang="en-US" dirty="0" err="1"/>
              <a:t>muka</a:t>
            </a:r>
            <a:r>
              <a:rPr lang="en-US" dirty="0"/>
              <a:t>, </a:t>
            </a:r>
            <a:r>
              <a:rPr lang="en-US" dirty="0" err="1"/>
              <a:t>namun</a:t>
            </a:r>
            <a:r>
              <a:rPr lang="en-US" dirty="0"/>
              <a:t> </a:t>
            </a:r>
            <a:r>
              <a:rPr lang="en-US" dirty="0" err="1"/>
              <a:t>meluas</a:t>
            </a:r>
            <a:r>
              <a:rPr lang="en-US" dirty="0"/>
              <a:t> </a:t>
            </a:r>
            <a:r>
              <a:rPr lang="en-US" dirty="0" err="1"/>
              <a:t>pada</a:t>
            </a:r>
            <a:r>
              <a:rPr lang="en-US" dirty="0"/>
              <a:t> </a:t>
            </a:r>
            <a:r>
              <a:rPr lang="en-US" dirty="0" err="1"/>
              <a:t>setiap</a:t>
            </a:r>
            <a:r>
              <a:rPr lang="en-US" dirty="0"/>
              <a:t> </a:t>
            </a:r>
            <a:r>
              <a:rPr lang="en-US" dirty="0" err="1"/>
              <a:t>penggunaan</a:t>
            </a:r>
            <a:r>
              <a:rPr lang="en-US" dirty="0"/>
              <a:t> </a:t>
            </a:r>
            <a:r>
              <a:rPr lang="en-US" dirty="0" err="1"/>
              <a:t>prinsip-prinsip</a:t>
            </a:r>
            <a:r>
              <a:rPr lang="en-US" dirty="0"/>
              <a:t> </a:t>
            </a:r>
            <a:r>
              <a:rPr lang="en-US" dirty="0" err="1"/>
              <a:t>ekonomi</a:t>
            </a:r>
            <a:r>
              <a:rPr lang="en-US" dirty="0"/>
              <a:t> </a:t>
            </a:r>
            <a:r>
              <a:rPr lang="en-US" dirty="0" err="1"/>
              <a:t>terhadap</a:t>
            </a:r>
            <a:r>
              <a:rPr lang="en-US" dirty="0"/>
              <a:t> </a:t>
            </a:r>
            <a:r>
              <a:rPr lang="en-US" dirty="0" err="1"/>
              <a:t>permasalahan-permasalahan</a:t>
            </a:r>
            <a:r>
              <a:rPr lang="en-US" dirty="0"/>
              <a:t> </a:t>
            </a:r>
            <a:r>
              <a:rPr lang="en-US" dirty="0" err="1"/>
              <a:t>hukum</a:t>
            </a:r>
            <a:r>
              <a:rPr lang="en-US" dirty="0"/>
              <a:t> </a:t>
            </a:r>
            <a:r>
              <a:rPr lang="en-US" dirty="0" err="1"/>
              <a:t>dan</a:t>
            </a:r>
            <a:r>
              <a:rPr lang="en-US" dirty="0"/>
              <a:t> </a:t>
            </a:r>
            <a:r>
              <a:rPr lang="en-US" dirty="0" err="1"/>
              <a:t>kebijakan</a:t>
            </a:r>
            <a:r>
              <a:rPr lang="en-US" dirty="0"/>
              <a:t> </a:t>
            </a:r>
            <a:r>
              <a:rPr lang="en-US" dirty="0" err="1"/>
              <a:t>publik</a:t>
            </a:r>
            <a:r>
              <a:rPr lang="en-US" dirty="0" smtClean="0"/>
              <a:t>. </a:t>
            </a:r>
            <a:endParaRPr lang="en-US" dirty="0"/>
          </a:p>
        </p:txBody>
      </p:sp>
      <p:sp>
        <p:nvSpPr>
          <p:cNvPr id="3" name="Title 2"/>
          <p:cNvSpPr>
            <a:spLocks noGrp="1"/>
          </p:cNvSpPr>
          <p:nvPr>
            <p:ph type="title"/>
          </p:nvPr>
        </p:nvSpPr>
        <p:spPr/>
        <p:txBody>
          <a:bodyPr/>
          <a:lstStyle/>
          <a:p>
            <a:r>
              <a:rPr lang="en-US" dirty="0" err="1" smtClean="0"/>
              <a:t>Perkembangan</a:t>
            </a:r>
            <a:r>
              <a:rPr lang="en-US" dirty="0" smtClean="0"/>
              <a:t> </a:t>
            </a:r>
            <a:endParaRPr lang="en-US" dirty="0"/>
          </a:p>
        </p:txBody>
      </p:sp>
    </p:spTree>
    <p:extLst>
      <p:ext uri="{BB962C8B-B14F-4D97-AF65-F5344CB8AC3E}">
        <p14:creationId xmlns:p14="http://schemas.microsoft.com/office/powerpoint/2010/main" val="2180051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smtClean="0"/>
              <a:t> </a:t>
            </a:r>
            <a:r>
              <a:rPr lang="en-US" dirty="0"/>
              <a:t>“</a:t>
            </a:r>
            <a:r>
              <a:rPr lang="en-US" i="1" dirty="0"/>
              <a:t>A study of many applications of economic reasoning to problems of law and public policy including economic regulation of business; antitrust enforcement; and more basic areas such as property rights, tort and contract law and remedies, and civil or criminal procedures. No particular background in economics is required; </a:t>
            </a:r>
            <a:r>
              <a:rPr lang="en-US" i="1" dirty="0" err="1"/>
              <a:t>relevan</a:t>
            </a:r>
            <a:r>
              <a:rPr lang="en-US" i="1" dirty="0"/>
              <a:t> economic concepts will developed through analysis of various legal applications</a:t>
            </a:r>
            <a:r>
              <a:rPr lang="en-US" i="1" dirty="0" smtClean="0"/>
              <a:t>.”</a:t>
            </a:r>
            <a:r>
              <a:rPr lang="en-US" dirty="0"/>
              <a:t> </a:t>
            </a:r>
            <a:r>
              <a:rPr lang="en-US" dirty="0" smtClean="0"/>
              <a:t> </a:t>
            </a:r>
          </a:p>
          <a:p>
            <a:pPr marL="109728" indent="0">
              <a:buNone/>
            </a:pPr>
            <a:endParaRPr lang="en-US" dirty="0" smtClean="0"/>
          </a:p>
          <a:p>
            <a:pPr marL="109728" indent="0">
              <a:buNone/>
            </a:pPr>
            <a:r>
              <a:rPr lang="en-US" dirty="0" smtClean="0"/>
              <a:t>(William </a:t>
            </a:r>
            <a:r>
              <a:rPr lang="en-US" dirty="0"/>
              <a:t>and Mary School of </a:t>
            </a:r>
            <a:r>
              <a:rPr lang="en-US" dirty="0" smtClean="0"/>
              <a:t>Law)</a:t>
            </a:r>
            <a:r>
              <a:rPr lang="en-US" dirty="0"/>
              <a:t> </a:t>
            </a:r>
            <a:r>
              <a:rPr lang="en-US" dirty="0" smtClean="0"/>
              <a:t> </a:t>
            </a:r>
            <a:endParaRPr lang="en-US" i="1" dirty="0"/>
          </a:p>
        </p:txBody>
      </p:sp>
      <p:sp>
        <p:nvSpPr>
          <p:cNvPr id="3" name="Title 2"/>
          <p:cNvSpPr>
            <a:spLocks noGrp="1"/>
          </p:cNvSpPr>
          <p:nvPr>
            <p:ph type="title"/>
          </p:nvPr>
        </p:nvSpPr>
        <p:spPr/>
        <p:txBody>
          <a:bodyPr/>
          <a:lstStyle/>
          <a:p>
            <a:r>
              <a:rPr lang="en-US" dirty="0" err="1" smtClean="0"/>
              <a:t>Perkembangan</a:t>
            </a:r>
            <a:r>
              <a:rPr lang="en-US" dirty="0" smtClean="0"/>
              <a:t> </a:t>
            </a:r>
            <a:endParaRPr lang="en-US" dirty="0"/>
          </a:p>
        </p:txBody>
      </p:sp>
    </p:spTree>
    <p:extLst>
      <p:ext uri="{BB962C8B-B14F-4D97-AF65-F5344CB8AC3E}">
        <p14:creationId xmlns:p14="http://schemas.microsoft.com/office/powerpoint/2010/main" val="2022265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a:t>
            </a:r>
            <a:r>
              <a:rPr lang="en-US" dirty="0" err="1"/>
              <a:t>Garis-garis</a:t>
            </a:r>
            <a:r>
              <a:rPr lang="en-US" dirty="0"/>
              <a:t> </a:t>
            </a:r>
            <a:r>
              <a:rPr lang="en-US" dirty="0" err="1"/>
              <a:t>Besar</a:t>
            </a:r>
            <a:r>
              <a:rPr lang="en-US" dirty="0"/>
              <a:t> </a:t>
            </a:r>
            <a:r>
              <a:rPr lang="en-US" dirty="0" err="1"/>
              <a:t>Haluan</a:t>
            </a:r>
            <a:r>
              <a:rPr lang="en-US" dirty="0"/>
              <a:t> Negara (GBHN) </a:t>
            </a:r>
            <a:r>
              <a:rPr lang="en-US" dirty="0" err="1"/>
              <a:t>menetapkan</a:t>
            </a:r>
            <a:r>
              <a:rPr lang="en-US" dirty="0"/>
              <a:t> </a:t>
            </a:r>
            <a:r>
              <a:rPr lang="en-US" dirty="0" err="1"/>
              <a:t>salah</a:t>
            </a:r>
            <a:r>
              <a:rPr lang="en-US" dirty="0"/>
              <a:t> </a:t>
            </a:r>
            <a:r>
              <a:rPr lang="en-US" dirty="0" err="1"/>
              <a:t>satu</a:t>
            </a:r>
            <a:r>
              <a:rPr lang="en-US" dirty="0"/>
              <a:t> </a:t>
            </a:r>
            <a:r>
              <a:rPr lang="en-US" dirty="0" err="1"/>
              <a:t>arah</a:t>
            </a:r>
            <a:r>
              <a:rPr lang="en-US" dirty="0"/>
              <a:t> </a:t>
            </a:r>
            <a:r>
              <a:rPr lang="en-US" dirty="0" err="1"/>
              <a:t>Kebijakan</a:t>
            </a:r>
            <a:r>
              <a:rPr lang="en-US" dirty="0"/>
              <a:t> Program Pembangunan </a:t>
            </a:r>
            <a:r>
              <a:rPr lang="en-US" dirty="0" err="1"/>
              <a:t>Nasional</a:t>
            </a:r>
            <a:r>
              <a:rPr lang="en-US" dirty="0"/>
              <a:t> </a:t>
            </a:r>
            <a:r>
              <a:rPr lang="en-US" dirty="0" err="1"/>
              <a:t>Bidang</a:t>
            </a:r>
            <a:r>
              <a:rPr lang="en-US" dirty="0"/>
              <a:t> </a:t>
            </a:r>
            <a:r>
              <a:rPr lang="en-US" dirty="0" err="1"/>
              <a:t>Hukum</a:t>
            </a:r>
            <a:r>
              <a:rPr lang="en-US" dirty="0"/>
              <a:t>, </a:t>
            </a:r>
            <a:r>
              <a:rPr lang="en-US" dirty="0" err="1"/>
              <a:t>yakni</a:t>
            </a:r>
            <a:r>
              <a:rPr lang="en-US" dirty="0"/>
              <a:t> </a:t>
            </a:r>
            <a:r>
              <a:rPr lang="en-US" dirty="0" err="1"/>
              <a:t>mengembangkan</a:t>
            </a:r>
            <a:r>
              <a:rPr lang="en-US" dirty="0"/>
              <a:t> </a:t>
            </a:r>
            <a:r>
              <a:rPr lang="en-US" dirty="0" err="1"/>
              <a:t>peraturan</a:t>
            </a:r>
            <a:r>
              <a:rPr lang="en-US" dirty="0"/>
              <a:t> </a:t>
            </a:r>
            <a:r>
              <a:rPr lang="en-US" dirty="0" err="1"/>
              <a:t>perundang-undangan</a:t>
            </a:r>
            <a:r>
              <a:rPr lang="en-US" dirty="0"/>
              <a:t> yang </a:t>
            </a:r>
            <a:r>
              <a:rPr lang="en-US" dirty="0" err="1"/>
              <a:t>mendukung</a:t>
            </a:r>
            <a:r>
              <a:rPr lang="en-US" dirty="0"/>
              <a:t> </a:t>
            </a:r>
            <a:r>
              <a:rPr lang="en-US" dirty="0" err="1"/>
              <a:t>kegiatan</a:t>
            </a:r>
            <a:r>
              <a:rPr lang="en-US" dirty="0"/>
              <a:t> </a:t>
            </a:r>
            <a:r>
              <a:rPr lang="en-US" dirty="0" err="1"/>
              <a:t>perekonomian</a:t>
            </a:r>
            <a:r>
              <a:rPr lang="en-US" dirty="0"/>
              <a:t> </a:t>
            </a:r>
            <a:r>
              <a:rPr lang="en-US" dirty="0" err="1"/>
              <a:t>dalam</a:t>
            </a:r>
            <a:r>
              <a:rPr lang="en-US" dirty="0"/>
              <a:t> </a:t>
            </a:r>
            <a:r>
              <a:rPr lang="en-US" dirty="0" err="1"/>
              <a:t>menghadapi</a:t>
            </a:r>
            <a:r>
              <a:rPr lang="en-US" dirty="0"/>
              <a:t> era </a:t>
            </a:r>
            <a:r>
              <a:rPr lang="en-US" dirty="0" err="1"/>
              <a:t>perdagangan</a:t>
            </a:r>
            <a:r>
              <a:rPr lang="en-US" dirty="0"/>
              <a:t> </a:t>
            </a:r>
            <a:r>
              <a:rPr lang="en-US" dirty="0" err="1"/>
              <a:t>bebas</a:t>
            </a:r>
            <a:r>
              <a:rPr lang="en-US" dirty="0"/>
              <a:t>. </a:t>
            </a:r>
            <a:r>
              <a:rPr lang="en-US" dirty="0" err="1"/>
              <a:t>Tentunya</a:t>
            </a:r>
            <a:r>
              <a:rPr lang="en-US" dirty="0"/>
              <a:t> </a:t>
            </a:r>
            <a:r>
              <a:rPr lang="en-US" dirty="0" err="1"/>
              <a:t>arah</a:t>
            </a:r>
            <a:r>
              <a:rPr lang="en-US" dirty="0"/>
              <a:t> </a:t>
            </a:r>
            <a:r>
              <a:rPr lang="en-US" dirty="0" err="1"/>
              <a:t>kebijakan</a:t>
            </a:r>
            <a:r>
              <a:rPr lang="en-US" dirty="0"/>
              <a:t> </a:t>
            </a:r>
            <a:r>
              <a:rPr lang="en-US" dirty="0" err="1"/>
              <a:t>tersebut</a:t>
            </a:r>
            <a:r>
              <a:rPr lang="en-US" dirty="0"/>
              <a:t> </a:t>
            </a:r>
            <a:r>
              <a:rPr lang="en-US" dirty="0" err="1"/>
              <a:t>merupakan</a:t>
            </a:r>
            <a:r>
              <a:rPr lang="en-US" dirty="0"/>
              <a:t> </a:t>
            </a:r>
            <a:r>
              <a:rPr lang="en-US" dirty="0" err="1"/>
              <a:t>satu</a:t>
            </a:r>
            <a:r>
              <a:rPr lang="en-US" dirty="0"/>
              <a:t> </a:t>
            </a:r>
            <a:r>
              <a:rPr lang="en-US" dirty="0" err="1"/>
              <a:t>indikator</a:t>
            </a:r>
            <a:r>
              <a:rPr lang="en-US" dirty="0"/>
              <a:t> </a:t>
            </a:r>
            <a:r>
              <a:rPr lang="en-US" dirty="0" err="1"/>
              <a:t>kuatnya</a:t>
            </a:r>
            <a:r>
              <a:rPr lang="en-US" dirty="0"/>
              <a:t> </a:t>
            </a:r>
            <a:r>
              <a:rPr lang="en-US" dirty="0" err="1"/>
              <a:t>pengaruh</a:t>
            </a:r>
            <a:r>
              <a:rPr lang="en-US" dirty="0"/>
              <a:t> </a:t>
            </a:r>
            <a:r>
              <a:rPr lang="en-US" dirty="0" err="1"/>
              <a:t>atau</a:t>
            </a:r>
            <a:r>
              <a:rPr lang="en-US" dirty="0"/>
              <a:t> </a:t>
            </a:r>
            <a:r>
              <a:rPr lang="en-US" dirty="0" err="1"/>
              <a:t>tujuan</a:t>
            </a:r>
            <a:r>
              <a:rPr lang="en-US" dirty="0"/>
              <a:t> </a:t>
            </a:r>
            <a:r>
              <a:rPr lang="en-US" dirty="0" err="1"/>
              <a:t>ekonomi</a:t>
            </a:r>
            <a:r>
              <a:rPr lang="en-US" dirty="0"/>
              <a:t> </a:t>
            </a:r>
            <a:r>
              <a:rPr lang="en-US" dirty="0" err="1"/>
              <a:t>dalam</a:t>
            </a:r>
            <a:r>
              <a:rPr lang="en-US" dirty="0"/>
              <a:t> </a:t>
            </a:r>
            <a:r>
              <a:rPr lang="en-US" dirty="0" err="1"/>
              <a:t>perkembangan</a:t>
            </a:r>
            <a:r>
              <a:rPr lang="en-US" dirty="0"/>
              <a:t> </a:t>
            </a:r>
            <a:r>
              <a:rPr lang="en-US" dirty="0" err="1"/>
              <a:t>hukum</a:t>
            </a:r>
            <a:r>
              <a:rPr lang="en-US" dirty="0"/>
              <a:t> di Indonesia</a:t>
            </a:r>
            <a:r>
              <a:rPr lang="en-US" dirty="0" smtClean="0"/>
              <a:t>. </a:t>
            </a:r>
            <a:endParaRPr lang="en-US" dirty="0"/>
          </a:p>
        </p:txBody>
      </p:sp>
      <p:sp>
        <p:nvSpPr>
          <p:cNvPr id="3" name="Title 2"/>
          <p:cNvSpPr>
            <a:spLocks noGrp="1"/>
          </p:cNvSpPr>
          <p:nvPr>
            <p:ph type="title"/>
          </p:nvPr>
        </p:nvSpPr>
        <p:spPr/>
        <p:txBody>
          <a:bodyPr/>
          <a:lstStyle/>
          <a:p>
            <a:r>
              <a:rPr lang="en-US" dirty="0" err="1" smtClean="0"/>
              <a:t>Kondisi</a:t>
            </a:r>
            <a:r>
              <a:rPr lang="en-US" dirty="0" smtClean="0"/>
              <a:t> di Indonesia</a:t>
            </a:r>
            <a:endParaRPr lang="en-US" dirty="0"/>
          </a:p>
        </p:txBody>
      </p:sp>
    </p:spTree>
    <p:extLst>
      <p:ext uri="{BB962C8B-B14F-4D97-AF65-F5344CB8AC3E}">
        <p14:creationId xmlns:p14="http://schemas.microsoft.com/office/powerpoint/2010/main" val="3950314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626968" cy="4525963"/>
          </a:xfrm>
        </p:spPr>
        <p:txBody>
          <a:bodyPr>
            <a:normAutofit/>
          </a:bodyPr>
          <a:lstStyle/>
          <a:p>
            <a:pPr marL="109728" indent="0">
              <a:buNone/>
            </a:pPr>
            <a:r>
              <a:rPr lang="en-US" dirty="0" err="1" smtClean="0"/>
              <a:t>Berdasarkan</a:t>
            </a:r>
            <a:r>
              <a:rPr lang="en-US" dirty="0" smtClean="0"/>
              <a:t> </a:t>
            </a:r>
            <a:r>
              <a:rPr lang="en-US" dirty="0" err="1"/>
              <a:t>pengamatan</a:t>
            </a:r>
            <a:r>
              <a:rPr lang="en-US" dirty="0"/>
              <a:t> </a:t>
            </a:r>
            <a:r>
              <a:rPr lang="en-US" dirty="0" err="1"/>
              <a:t>empiris</a:t>
            </a:r>
            <a:r>
              <a:rPr lang="en-US" dirty="0"/>
              <a:t> </a:t>
            </a:r>
            <a:r>
              <a:rPr lang="en-US" dirty="0" err="1"/>
              <a:t>upaya</a:t>
            </a:r>
            <a:r>
              <a:rPr lang="en-US" dirty="0"/>
              <a:t> </a:t>
            </a:r>
            <a:r>
              <a:rPr lang="en-US" dirty="0" err="1"/>
              <a:t>perlindungan</a:t>
            </a:r>
            <a:r>
              <a:rPr lang="en-US" dirty="0"/>
              <a:t> </a:t>
            </a:r>
            <a:r>
              <a:rPr lang="en-US" dirty="0" err="1"/>
              <a:t>lingkungan</a:t>
            </a:r>
            <a:r>
              <a:rPr lang="en-US" dirty="0"/>
              <a:t> yang </a:t>
            </a:r>
            <a:r>
              <a:rPr lang="en-US" dirty="0" err="1"/>
              <a:t>hanya</a:t>
            </a:r>
            <a:r>
              <a:rPr lang="en-US" dirty="0"/>
              <a:t> </a:t>
            </a:r>
            <a:r>
              <a:rPr lang="en-US" dirty="0" err="1"/>
              <a:t>digantungkan</a:t>
            </a:r>
            <a:r>
              <a:rPr lang="en-US" dirty="0"/>
              <a:t> </a:t>
            </a:r>
            <a:r>
              <a:rPr lang="en-US" dirty="0" err="1"/>
              <a:t>pada</a:t>
            </a:r>
            <a:r>
              <a:rPr lang="en-US" dirty="0"/>
              <a:t> </a:t>
            </a:r>
            <a:r>
              <a:rPr lang="en-US" dirty="0" err="1"/>
              <a:t>penggunaan</a:t>
            </a:r>
            <a:r>
              <a:rPr lang="en-US" dirty="0"/>
              <a:t> </a:t>
            </a:r>
            <a:r>
              <a:rPr lang="en-US" dirty="0" err="1"/>
              <a:t>instrumen</a:t>
            </a:r>
            <a:r>
              <a:rPr lang="en-US" dirty="0"/>
              <a:t> </a:t>
            </a:r>
            <a:r>
              <a:rPr lang="en-US" dirty="0" err="1"/>
              <a:t>hukum</a:t>
            </a:r>
            <a:r>
              <a:rPr lang="en-US" dirty="0"/>
              <a:t> (</a:t>
            </a:r>
            <a:r>
              <a:rPr lang="en-US" i="1" dirty="0"/>
              <a:t>legal instruments</a:t>
            </a:r>
            <a:r>
              <a:rPr lang="en-US" dirty="0"/>
              <a:t>) </a:t>
            </a:r>
            <a:r>
              <a:rPr lang="en-US" dirty="0" err="1"/>
              <a:t>terbukti</a:t>
            </a:r>
            <a:r>
              <a:rPr lang="en-US" dirty="0"/>
              <a:t> </a:t>
            </a:r>
            <a:r>
              <a:rPr lang="en-US" dirty="0" err="1"/>
              <a:t>kurang</a:t>
            </a:r>
            <a:r>
              <a:rPr lang="en-US" dirty="0"/>
              <a:t> </a:t>
            </a:r>
            <a:r>
              <a:rPr lang="en-US" dirty="0" err="1"/>
              <a:t>efektif</a:t>
            </a:r>
            <a:r>
              <a:rPr lang="en-US" dirty="0" smtClean="0"/>
              <a:t>.</a:t>
            </a:r>
            <a:endParaRPr lang="en-US" dirty="0"/>
          </a:p>
        </p:txBody>
      </p:sp>
      <p:sp>
        <p:nvSpPr>
          <p:cNvPr id="3" name="Title 2"/>
          <p:cNvSpPr>
            <a:spLocks noGrp="1"/>
          </p:cNvSpPr>
          <p:nvPr>
            <p:ph type="title"/>
          </p:nvPr>
        </p:nvSpPr>
        <p:spPr/>
        <p:txBody>
          <a:bodyPr/>
          <a:lstStyle/>
          <a:p>
            <a:r>
              <a:rPr lang="en-US" dirty="0" err="1" smtClean="0"/>
              <a:t>Kasus</a:t>
            </a:r>
            <a:r>
              <a:rPr lang="en-US" dirty="0" smtClean="0"/>
              <a:t> Indonesia</a:t>
            </a:r>
            <a:endParaRPr lang="en-US" dirty="0"/>
          </a:p>
        </p:txBody>
      </p:sp>
      <p:pic>
        <p:nvPicPr>
          <p:cNvPr id="11266" name="Picture 2" descr="http://kaahil.files.wordpress.com/2009/06/unda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268760"/>
            <a:ext cx="2987824"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102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6588224" cy="4525963"/>
          </a:xfrm>
        </p:spPr>
        <p:txBody>
          <a:bodyPr/>
          <a:lstStyle/>
          <a:p>
            <a:pPr marL="109728" indent="0">
              <a:buNone/>
            </a:pPr>
            <a:r>
              <a:rPr lang="en-US" dirty="0" err="1"/>
              <a:t>Praktek-praktek</a:t>
            </a:r>
            <a:r>
              <a:rPr lang="en-US" dirty="0"/>
              <a:t> </a:t>
            </a:r>
            <a:r>
              <a:rPr lang="en-US" dirty="0" err="1"/>
              <a:t>perlindungan</a:t>
            </a:r>
            <a:r>
              <a:rPr lang="en-US" dirty="0"/>
              <a:t> </a:t>
            </a:r>
            <a:r>
              <a:rPr lang="en-US" dirty="0" err="1"/>
              <a:t>lingkungan</a:t>
            </a:r>
            <a:r>
              <a:rPr lang="en-US" dirty="0"/>
              <a:t> di </a:t>
            </a:r>
            <a:r>
              <a:rPr lang="en-US" dirty="0" err="1"/>
              <a:t>negara</a:t>
            </a:r>
            <a:r>
              <a:rPr lang="en-US" dirty="0"/>
              <a:t> lain, </a:t>
            </a:r>
            <a:r>
              <a:rPr lang="en-US" dirty="0" err="1"/>
              <a:t>ternyata</a:t>
            </a:r>
            <a:r>
              <a:rPr lang="en-US" dirty="0"/>
              <a:t> </a:t>
            </a:r>
            <a:r>
              <a:rPr lang="en-US" dirty="0" err="1"/>
              <a:t>sudah</a:t>
            </a:r>
            <a:r>
              <a:rPr lang="en-US" dirty="0"/>
              <a:t> </a:t>
            </a:r>
            <a:r>
              <a:rPr lang="en-US" dirty="0" err="1"/>
              <a:t>menerapkan</a:t>
            </a:r>
            <a:r>
              <a:rPr lang="en-US" dirty="0"/>
              <a:t> </a:t>
            </a:r>
            <a:r>
              <a:rPr lang="en-US" dirty="0" err="1"/>
              <a:t>konsep</a:t>
            </a:r>
            <a:r>
              <a:rPr lang="en-US" dirty="0"/>
              <a:t> mixed-tools of compliance, </a:t>
            </a:r>
            <a:r>
              <a:rPr lang="en-US" dirty="0" err="1"/>
              <a:t>dimana</a:t>
            </a:r>
            <a:r>
              <a:rPr lang="en-US" dirty="0"/>
              <a:t> </a:t>
            </a:r>
            <a:r>
              <a:rPr lang="en-US" dirty="0" err="1"/>
              <a:t>instrumen</a:t>
            </a:r>
            <a:r>
              <a:rPr lang="en-US" dirty="0"/>
              <a:t> </a:t>
            </a:r>
            <a:r>
              <a:rPr lang="en-US" dirty="0" err="1"/>
              <a:t>ekonomi</a:t>
            </a:r>
            <a:r>
              <a:rPr lang="en-US" dirty="0"/>
              <a:t> (economic instruments) </a:t>
            </a:r>
            <a:r>
              <a:rPr lang="en-US" dirty="0" err="1"/>
              <a:t>merupakan</a:t>
            </a:r>
            <a:r>
              <a:rPr lang="en-US" dirty="0"/>
              <a:t> </a:t>
            </a:r>
            <a:r>
              <a:rPr lang="en-US" dirty="0" err="1"/>
              <a:t>salah</a:t>
            </a:r>
            <a:r>
              <a:rPr lang="en-US" dirty="0"/>
              <a:t> </a:t>
            </a:r>
            <a:r>
              <a:rPr lang="en-US" dirty="0" err="1"/>
              <a:t>satu</a:t>
            </a:r>
            <a:r>
              <a:rPr lang="en-US" dirty="0"/>
              <a:t> </a:t>
            </a:r>
            <a:r>
              <a:rPr lang="en-US" dirty="0" err="1"/>
              <a:t>insentif</a:t>
            </a:r>
            <a:r>
              <a:rPr lang="en-US" dirty="0"/>
              <a:t> yang </a:t>
            </a:r>
            <a:r>
              <a:rPr lang="en-US" dirty="0" err="1"/>
              <a:t>membuat</a:t>
            </a:r>
            <a:r>
              <a:rPr lang="en-US" dirty="0"/>
              <a:t> </a:t>
            </a:r>
            <a:r>
              <a:rPr lang="en-US" dirty="0" err="1"/>
              <a:t>potensial</a:t>
            </a:r>
            <a:r>
              <a:rPr lang="en-US" dirty="0"/>
              <a:t> </a:t>
            </a:r>
            <a:r>
              <a:rPr lang="en-US" dirty="0" err="1"/>
              <a:t>pencemar</a:t>
            </a:r>
            <a:r>
              <a:rPr lang="en-US" dirty="0"/>
              <a:t> </a:t>
            </a:r>
            <a:r>
              <a:rPr lang="en-US" dirty="0" err="1"/>
              <a:t>mematuhi</a:t>
            </a:r>
            <a:r>
              <a:rPr lang="en-US" dirty="0"/>
              <a:t> </a:t>
            </a:r>
            <a:r>
              <a:rPr lang="en-US" dirty="0" err="1"/>
              <a:t>ketentuan</a:t>
            </a:r>
            <a:r>
              <a:rPr lang="en-US" dirty="0"/>
              <a:t> </a:t>
            </a:r>
            <a:r>
              <a:rPr lang="en-US" dirty="0" err="1"/>
              <a:t>Hukum</a:t>
            </a:r>
            <a:r>
              <a:rPr lang="en-US" dirty="0"/>
              <a:t> </a:t>
            </a:r>
            <a:r>
              <a:rPr lang="en-US" dirty="0" err="1"/>
              <a:t>Lingkungan</a:t>
            </a:r>
            <a:r>
              <a:rPr lang="en-US" dirty="0"/>
              <a:t>.</a:t>
            </a:r>
          </a:p>
          <a:p>
            <a:endParaRPr lang="en-US" dirty="0"/>
          </a:p>
        </p:txBody>
      </p:sp>
      <p:sp>
        <p:nvSpPr>
          <p:cNvPr id="3" name="Title 2"/>
          <p:cNvSpPr>
            <a:spLocks noGrp="1"/>
          </p:cNvSpPr>
          <p:nvPr>
            <p:ph type="title"/>
          </p:nvPr>
        </p:nvSpPr>
        <p:spPr/>
        <p:txBody>
          <a:bodyPr/>
          <a:lstStyle/>
          <a:p>
            <a:r>
              <a:rPr lang="en-US" dirty="0" err="1" smtClean="0"/>
              <a:t>Kasus</a:t>
            </a:r>
            <a:r>
              <a:rPr lang="en-US" dirty="0" smtClean="0"/>
              <a:t> Indonesia</a:t>
            </a:r>
            <a:endParaRPr lang="en-US" dirty="0"/>
          </a:p>
        </p:txBody>
      </p:sp>
      <p:pic>
        <p:nvPicPr>
          <p:cNvPr id="9218" name="Picture 2" descr="http://www.seputarmalang.com/wp-content/uploads/2012/05/052612_1220_EfisiensiP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1772816"/>
            <a:ext cx="2664296"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255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6156176" cy="4525963"/>
          </a:xfrm>
        </p:spPr>
        <p:txBody>
          <a:bodyPr>
            <a:normAutofit/>
          </a:bodyPr>
          <a:lstStyle/>
          <a:p>
            <a:pPr marL="109728" indent="0">
              <a:buNone/>
            </a:pPr>
            <a:endParaRPr lang="en-US" dirty="0" smtClean="0"/>
          </a:p>
          <a:p>
            <a:pPr marL="109728" indent="0">
              <a:buNone/>
            </a:pPr>
            <a:r>
              <a:rPr lang="en-US" dirty="0" err="1" smtClean="0"/>
              <a:t>Terdapat</a:t>
            </a:r>
            <a:r>
              <a:rPr lang="en-US" dirty="0" smtClean="0"/>
              <a:t> </a:t>
            </a:r>
            <a:r>
              <a:rPr lang="en-US" dirty="0" err="1"/>
              <a:t>ketentuan</a:t>
            </a:r>
            <a:r>
              <a:rPr lang="en-US" dirty="0"/>
              <a:t> </a:t>
            </a:r>
            <a:r>
              <a:rPr lang="en-US" dirty="0" err="1"/>
              <a:t>dalam</a:t>
            </a:r>
            <a:r>
              <a:rPr lang="en-US" dirty="0"/>
              <a:t> </a:t>
            </a:r>
            <a:r>
              <a:rPr lang="en-US" dirty="0" err="1"/>
              <a:t>peraturan</a:t>
            </a:r>
            <a:r>
              <a:rPr lang="en-US" dirty="0"/>
              <a:t> </a:t>
            </a:r>
            <a:r>
              <a:rPr lang="en-US" dirty="0" err="1"/>
              <a:t>perundang-undangan</a:t>
            </a:r>
            <a:r>
              <a:rPr lang="en-US" dirty="0"/>
              <a:t> </a:t>
            </a:r>
            <a:r>
              <a:rPr lang="en-US" dirty="0" err="1"/>
              <a:t>bidang</a:t>
            </a:r>
            <a:r>
              <a:rPr lang="en-US" dirty="0"/>
              <a:t> </a:t>
            </a:r>
            <a:r>
              <a:rPr lang="en-US" dirty="0" err="1"/>
              <a:t>lingkungan</a:t>
            </a:r>
            <a:r>
              <a:rPr lang="en-US" dirty="0"/>
              <a:t> </a:t>
            </a:r>
            <a:r>
              <a:rPr lang="en-US" dirty="0" err="1"/>
              <a:t>hidup</a:t>
            </a:r>
            <a:r>
              <a:rPr lang="en-US" dirty="0"/>
              <a:t> yang </a:t>
            </a:r>
            <a:r>
              <a:rPr lang="en-US" dirty="0" err="1"/>
              <a:t>memberikan</a:t>
            </a:r>
            <a:r>
              <a:rPr lang="en-US" dirty="0"/>
              <a:t> </a:t>
            </a:r>
            <a:r>
              <a:rPr lang="en-US" dirty="0" err="1"/>
              <a:t>dasar</a:t>
            </a:r>
            <a:r>
              <a:rPr lang="en-US" dirty="0"/>
              <a:t> </a:t>
            </a:r>
            <a:r>
              <a:rPr lang="en-US" dirty="0" err="1"/>
              <a:t>hukum</a:t>
            </a:r>
            <a:r>
              <a:rPr lang="en-US" dirty="0"/>
              <a:t> yang </a:t>
            </a:r>
            <a:r>
              <a:rPr lang="en-US" dirty="0" err="1"/>
              <a:t>kuat</a:t>
            </a:r>
            <a:r>
              <a:rPr lang="en-US" dirty="0"/>
              <a:t> </a:t>
            </a:r>
            <a:r>
              <a:rPr lang="en-US" dirty="0" err="1"/>
              <a:t>untuk</a:t>
            </a:r>
            <a:r>
              <a:rPr lang="en-US" dirty="0"/>
              <a:t> </a:t>
            </a:r>
            <a:r>
              <a:rPr lang="en-US" dirty="0" err="1"/>
              <a:t>menerapkan</a:t>
            </a:r>
            <a:r>
              <a:rPr lang="en-US" dirty="0"/>
              <a:t> </a:t>
            </a:r>
            <a:r>
              <a:rPr lang="en-US" dirty="0" err="1"/>
              <a:t>konsep</a:t>
            </a:r>
            <a:r>
              <a:rPr lang="en-US" dirty="0"/>
              <a:t> </a:t>
            </a:r>
            <a:r>
              <a:rPr lang="en-US" i="1" dirty="0"/>
              <a:t>mixed-tools of compliance</a:t>
            </a:r>
            <a:r>
              <a:rPr lang="en-US" dirty="0"/>
              <a:t>.  </a:t>
            </a:r>
          </a:p>
          <a:p>
            <a:pPr marL="109728" indent="0">
              <a:buNone/>
            </a:pPr>
            <a:r>
              <a:rPr lang="en-US" dirty="0" smtClean="0"/>
              <a:t> </a:t>
            </a:r>
            <a:endParaRPr lang="en-US" dirty="0"/>
          </a:p>
        </p:txBody>
      </p:sp>
      <p:sp>
        <p:nvSpPr>
          <p:cNvPr id="3" name="Title 2"/>
          <p:cNvSpPr>
            <a:spLocks noGrp="1"/>
          </p:cNvSpPr>
          <p:nvPr>
            <p:ph type="title"/>
          </p:nvPr>
        </p:nvSpPr>
        <p:spPr/>
        <p:txBody>
          <a:bodyPr/>
          <a:lstStyle/>
          <a:p>
            <a:r>
              <a:rPr lang="en-US" dirty="0" err="1" smtClean="0"/>
              <a:t>Kasus</a:t>
            </a:r>
            <a:r>
              <a:rPr lang="en-US" dirty="0" smtClean="0"/>
              <a:t> Indonesia</a:t>
            </a:r>
            <a:endParaRPr lang="en-US" dirty="0"/>
          </a:p>
        </p:txBody>
      </p:sp>
      <p:pic>
        <p:nvPicPr>
          <p:cNvPr id="10242" name="Picture 2" descr="http://www.greenradio.fm/images/stories/demo/artist/bag-of-mone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4276" y="1556792"/>
            <a:ext cx="3202427"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8051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7283152" cy="4525963"/>
          </a:xfrm>
        </p:spPr>
        <p:txBody>
          <a:bodyPr>
            <a:normAutofit fontScale="92500" lnSpcReduction="20000"/>
          </a:bodyPr>
          <a:lstStyle/>
          <a:p>
            <a:pPr marL="109728" indent="0">
              <a:buNone/>
            </a:pPr>
            <a:r>
              <a:rPr lang="en-US" dirty="0" smtClean="0"/>
              <a:t> “</a:t>
            </a:r>
            <a:r>
              <a:rPr lang="en-US" dirty="0" err="1" smtClean="0"/>
              <a:t>ilmu</a:t>
            </a:r>
            <a:r>
              <a:rPr lang="en-US" dirty="0" smtClean="0"/>
              <a:t> </a:t>
            </a:r>
            <a:r>
              <a:rPr lang="en-US" dirty="0" err="1"/>
              <a:t>ekonomi</a:t>
            </a:r>
            <a:r>
              <a:rPr lang="en-US" dirty="0"/>
              <a:t> </a:t>
            </a:r>
            <a:r>
              <a:rPr lang="en-US" dirty="0" err="1"/>
              <a:t>merupakan</a:t>
            </a:r>
            <a:r>
              <a:rPr lang="en-US" dirty="0"/>
              <a:t> </a:t>
            </a:r>
            <a:r>
              <a:rPr lang="en-US" dirty="0" err="1"/>
              <a:t>suatu</a:t>
            </a:r>
            <a:r>
              <a:rPr lang="en-US" dirty="0"/>
              <a:t> </a:t>
            </a:r>
            <a:r>
              <a:rPr lang="en-US" dirty="0" err="1"/>
              <a:t>alat</a:t>
            </a:r>
            <a:r>
              <a:rPr lang="en-US" dirty="0"/>
              <a:t> yang </a:t>
            </a:r>
            <a:r>
              <a:rPr lang="en-US" dirty="0" err="1"/>
              <a:t>tepat</a:t>
            </a:r>
            <a:r>
              <a:rPr lang="en-US" dirty="0"/>
              <a:t> (</a:t>
            </a:r>
            <a:r>
              <a:rPr lang="en-US" i="1" dirty="0"/>
              <a:t>a </a:t>
            </a:r>
            <a:r>
              <a:rPr lang="en-US" i="1" dirty="0" smtClean="0"/>
              <a:t>power full </a:t>
            </a:r>
            <a:r>
              <a:rPr lang="en-US" i="1" dirty="0"/>
              <a:t>tool</a:t>
            </a:r>
            <a:r>
              <a:rPr lang="en-US" dirty="0"/>
              <a:t>) </a:t>
            </a:r>
            <a:r>
              <a:rPr lang="en-US" dirty="0" err="1"/>
              <a:t>untuk</a:t>
            </a:r>
            <a:r>
              <a:rPr lang="en-US" dirty="0"/>
              <a:t> </a:t>
            </a:r>
            <a:r>
              <a:rPr lang="en-US" dirty="0" err="1"/>
              <a:t>melakukan</a:t>
            </a:r>
            <a:r>
              <a:rPr lang="en-US" dirty="0"/>
              <a:t> </a:t>
            </a:r>
            <a:r>
              <a:rPr lang="en-US" dirty="0" err="1"/>
              <a:t>analisis</a:t>
            </a:r>
            <a:r>
              <a:rPr lang="en-US" dirty="0"/>
              <a:t> </a:t>
            </a:r>
            <a:r>
              <a:rPr lang="en-US" dirty="0" err="1"/>
              <a:t>terhadap</a:t>
            </a:r>
            <a:r>
              <a:rPr lang="en-US" dirty="0"/>
              <a:t> </a:t>
            </a:r>
            <a:r>
              <a:rPr lang="en-US" dirty="0" err="1"/>
              <a:t>permasalahan-permasalahan</a:t>
            </a:r>
            <a:r>
              <a:rPr lang="en-US" dirty="0"/>
              <a:t> </a:t>
            </a:r>
            <a:r>
              <a:rPr lang="en-US" dirty="0" err="1"/>
              <a:t>hukum</a:t>
            </a:r>
            <a:r>
              <a:rPr lang="en-US" dirty="0"/>
              <a:t> yang </a:t>
            </a:r>
            <a:r>
              <a:rPr lang="en-US" dirty="0" err="1"/>
              <a:t>terjadi</a:t>
            </a:r>
            <a:r>
              <a:rPr lang="en-US" dirty="0"/>
              <a:t> di </a:t>
            </a:r>
            <a:r>
              <a:rPr lang="en-US" dirty="0" err="1"/>
              <a:t>lingkungan</a:t>
            </a:r>
            <a:r>
              <a:rPr lang="en-US" dirty="0"/>
              <a:t> </a:t>
            </a:r>
            <a:r>
              <a:rPr lang="en-US" dirty="0" err="1"/>
              <a:t>kita</a:t>
            </a:r>
            <a:r>
              <a:rPr lang="en-US" dirty="0"/>
              <a:t>. </a:t>
            </a:r>
            <a:endParaRPr lang="en-US" dirty="0" smtClean="0"/>
          </a:p>
          <a:p>
            <a:pPr marL="109728" indent="0">
              <a:buNone/>
            </a:pPr>
            <a:endParaRPr lang="en-US" dirty="0"/>
          </a:p>
          <a:p>
            <a:pPr marL="109728" indent="0">
              <a:buNone/>
            </a:pPr>
            <a:r>
              <a:rPr lang="en-US" dirty="0" err="1" smtClean="0"/>
              <a:t>Pendekatan</a:t>
            </a:r>
            <a:r>
              <a:rPr lang="en-US" dirty="0" smtClean="0"/>
              <a:t> </a:t>
            </a:r>
            <a:r>
              <a:rPr lang="en-US" dirty="0" err="1"/>
              <a:t>analisis</a:t>
            </a:r>
            <a:r>
              <a:rPr lang="en-US" dirty="0"/>
              <a:t> </a:t>
            </a:r>
            <a:r>
              <a:rPr lang="en-US" dirty="0" err="1"/>
              <a:t>ekonomi</a:t>
            </a:r>
            <a:r>
              <a:rPr lang="en-US" dirty="0"/>
              <a:t> </a:t>
            </a:r>
            <a:r>
              <a:rPr lang="en-US" dirty="0" err="1"/>
              <a:t>terhadap</a:t>
            </a:r>
            <a:r>
              <a:rPr lang="en-US" dirty="0"/>
              <a:t> </a:t>
            </a:r>
            <a:r>
              <a:rPr lang="en-US" dirty="0" err="1"/>
              <a:t>hukum</a:t>
            </a:r>
            <a:r>
              <a:rPr lang="en-US" dirty="0"/>
              <a:t> </a:t>
            </a:r>
            <a:r>
              <a:rPr lang="en-US" dirty="0" err="1"/>
              <a:t>ini</a:t>
            </a:r>
            <a:r>
              <a:rPr lang="en-US" dirty="0"/>
              <a:t> </a:t>
            </a:r>
            <a:r>
              <a:rPr lang="en-US" dirty="0" err="1"/>
              <a:t>belum</a:t>
            </a:r>
            <a:r>
              <a:rPr lang="en-US" dirty="0"/>
              <a:t> </a:t>
            </a:r>
            <a:r>
              <a:rPr lang="en-US" dirty="0" err="1"/>
              <a:t>berkembang</a:t>
            </a:r>
            <a:r>
              <a:rPr lang="en-US" dirty="0"/>
              <a:t> di Indonesia. </a:t>
            </a:r>
            <a:r>
              <a:rPr lang="en-US" dirty="0" err="1"/>
              <a:t>Walaupun</a:t>
            </a:r>
            <a:r>
              <a:rPr lang="en-US" dirty="0"/>
              <a:t> </a:t>
            </a:r>
            <a:r>
              <a:rPr lang="en-US" dirty="0" err="1"/>
              <a:t>begitu</a:t>
            </a:r>
            <a:r>
              <a:rPr lang="en-US" dirty="0"/>
              <a:t>, </a:t>
            </a:r>
            <a:r>
              <a:rPr lang="en-US" dirty="0" err="1"/>
              <a:t>pemikiran-pemikiran</a:t>
            </a:r>
            <a:r>
              <a:rPr lang="en-US" dirty="0"/>
              <a:t> </a:t>
            </a:r>
            <a:r>
              <a:rPr lang="en-US" dirty="0" err="1"/>
              <a:t>ataupun</a:t>
            </a:r>
            <a:r>
              <a:rPr lang="en-US" dirty="0"/>
              <a:t> </a:t>
            </a:r>
            <a:r>
              <a:rPr lang="en-US" dirty="0" err="1"/>
              <a:t>dasar-dasar</a:t>
            </a:r>
            <a:r>
              <a:rPr lang="en-US" dirty="0"/>
              <a:t> </a:t>
            </a:r>
            <a:r>
              <a:rPr lang="en-US" dirty="0" err="1"/>
              <a:t>ilmu</a:t>
            </a:r>
            <a:r>
              <a:rPr lang="en-US" dirty="0"/>
              <a:t> </a:t>
            </a:r>
            <a:r>
              <a:rPr lang="en-US" dirty="0" err="1"/>
              <a:t>ekonomi</a:t>
            </a:r>
            <a:r>
              <a:rPr lang="en-US" dirty="0"/>
              <a:t> </a:t>
            </a:r>
            <a:r>
              <a:rPr lang="en-US" dirty="0" err="1"/>
              <a:t>sudah</a:t>
            </a:r>
            <a:r>
              <a:rPr lang="en-US" dirty="0"/>
              <a:t> </a:t>
            </a:r>
            <a:r>
              <a:rPr lang="en-US" dirty="0" err="1"/>
              <a:t>diterapkan</a:t>
            </a:r>
            <a:r>
              <a:rPr lang="en-US" dirty="0"/>
              <a:t> </a:t>
            </a:r>
            <a:r>
              <a:rPr lang="en-US" dirty="0" err="1"/>
              <a:t>dalam</a:t>
            </a:r>
            <a:r>
              <a:rPr lang="en-US" dirty="0"/>
              <a:t> </a:t>
            </a:r>
            <a:r>
              <a:rPr lang="en-US" dirty="0" err="1"/>
              <a:t>membentuk</a:t>
            </a:r>
            <a:r>
              <a:rPr lang="en-US" dirty="0"/>
              <a:t> </a:t>
            </a:r>
            <a:r>
              <a:rPr lang="en-US" dirty="0" err="1"/>
              <a:t>ketentuan-ketentuan</a:t>
            </a:r>
            <a:r>
              <a:rPr lang="en-US" dirty="0"/>
              <a:t> </a:t>
            </a:r>
            <a:r>
              <a:rPr lang="en-US" dirty="0" err="1"/>
              <a:t>dalam</a:t>
            </a:r>
            <a:r>
              <a:rPr lang="en-US" dirty="0"/>
              <a:t> </a:t>
            </a:r>
            <a:r>
              <a:rPr lang="en-US" dirty="0" err="1"/>
              <a:t>hukum</a:t>
            </a:r>
            <a:r>
              <a:rPr lang="en-US" dirty="0"/>
              <a:t> </a:t>
            </a:r>
            <a:r>
              <a:rPr lang="en-US" dirty="0" err="1"/>
              <a:t>perbankan</a:t>
            </a:r>
            <a:r>
              <a:rPr lang="en-US" dirty="0"/>
              <a:t>.” </a:t>
            </a:r>
            <a:r>
              <a:rPr lang="en-US" dirty="0" smtClean="0"/>
              <a:t>(</a:t>
            </a:r>
            <a:r>
              <a:rPr lang="en-US" dirty="0" err="1" smtClean="0"/>
              <a:t>Heru</a:t>
            </a:r>
            <a:r>
              <a:rPr lang="en-US" dirty="0" smtClean="0"/>
              <a:t> </a:t>
            </a:r>
            <a:r>
              <a:rPr lang="en-US" dirty="0" err="1" smtClean="0"/>
              <a:t>Supraptomo</a:t>
            </a:r>
            <a:r>
              <a:rPr lang="en-US" dirty="0" smtClean="0"/>
              <a:t>)</a:t>
            </a:r>
            <a:endParaRPr lang="en-US" dirty="0"/>
          </a:p>
          <a:p>
            <a:pPr marL="109728" indent="0">
              <a:buNone/>
            </a:pPr>
            <a:endParaRPr lang="en-US" dirty="0"/>
          </a:p>
        </p:txBody>
      </p:sp>
      <p:sp>
        <p:nvSpPr>
          <p:cNvPr id="3" name="Title 2"/>
          <p:cNvSpPr>
            <a:spLocks noGrp="1"/>
          </p:cNvSpPr>
          <p:nvPr>
            <p:ph type="title"/>
          </p:nvPr>
        </p:nvSpPr>
        <p:spPr/>
        <p:txBody>
          <a:bodyPr/>
          <a:lstStyle/>
          <a:p>
            <a:r>
              <a:rPr lang="en-US" dirty="0" err="1" smtClean="0"/>
              <a:t>Pemikiran</a:t>
            </a:r>
            <a:endParaRPr lang="en-US" dirty="0"/>
          </a:p>
        </p:txBody>
      </p:sp>
    </p:spTree>
    <p:extLst>
      <p:ext uri="{BB962C8B-B14F-4D97-AF65-F5344CB8AC3E}">
        <p14:creationId xmlns:p14="http://schemas.microsoft.com/office/powerpoint/2010/main" val="3628116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smtClean="0"/>
              <a:t> </a:t>
            </a:r>
            <a:r>
              <a:rPr lang="en-US" dirty="0" err="1"/>
              <a:t>bahwa</a:t>
            </a:r>
            <a:r>
              <a:rPr lang="en-US" dirty="0"/>
              <a:t> </a:t>
            </a:r>
            <a:r>
              <a:rPr lang="en-US" dirty="0" err="1"/>
              <a:t>keinginan</a:t>
            </a:r>
            <a:r>
              <a:rPr lang="en-US" dirty="0"/>
              <a:t> </a:t>
            </a:r>
            <a:r>
              <a:rPr lang="en-US" dirty="0" err="1"/>
              <a:t>untuk</a:t>
            </a:r>
            <a:r>
              <a:rPr lang="en-US" dirty="0"/>
              <a:t> </a:t>
            </a:r>
            <a:r>
              <a:rPr lang="en-US" dirty="0" err="1"/>
              <a:t>melibatkan</a:t>
            </a:r>
            <a:r>
              <a:rPr lang="en-US" dirty="0"/>
              <a:t> </a:t>
            </a:r>
            <a:r>
              <a:rPr lang="en-US" dirty="0" err="1"/>
              <a:t>prinsip</a:t>
            </a:r>
            <a:r>
              <a:rPr lang="en-US" dirty="0"/>
              <a:t> </a:t>
            </a:r>
            <a:r>
              <a:rPr lang="en-US" dirty="0" err="1"/>
              <a:t>atau</a:t>
            </a:r>
            <a:r>
              <a:rPr lang="en-US" dirty="0"/>
              <a:t> </a:t>
            </a:r>
            <a:r>
              <a:rPr lang="en-US" dirty="0" err="1"/>
              <a:t>teori</a:t>
            </a:r>
            <a:r>
              <a:rPr lang="en-US" dirty="0"/>
              <a:t> </a:t>
            </a:r>
            <a:r>
              <a:rPr lang="en-US" dirty="0" err="1"/>
              <a:t>ekonomi</a:t>
            </a:r>
            <a:r>
              <a:rPr lang="en-US" dirty="0"/>
              <a:t> </a:t>
            </a:r>
            <a:r>
              <a:rPr lang="en-US" dirty="0" err="1"/>
              <a:t>dalam</a:t>
            </a:r>
            <a:r>
              <a:rPr lang="en-US" dirty="0"/>
              <a:t> </a:t>
            </a:r>
            <a:r>
              <a:rPr lang="en-US" dirty="0" err="1"/>
              <a:t>perkembangan</a:t>
            </a:r>
            <a:r>
              <a:rPr lang="en-US" dirty="0"/>
              <a:t> </a:t>
            </a:r>
            <a:r>
              <a:rPr lang="en-US" dirty="0" err="1"/>
              <a:t>hukum</a:t>
            </a:r>
            <a:r>
              <a:rPr lang="en-US" dirty="0"/>
              <a:t> di Indonesia </a:t>
            </a:r>
            <a:r>
              <a:rPr lang="en-US" dirty="0" err="1"/>
              <a:t>telah</a:t>
            </a:r>
            <a:r>
              <a:rPr lang="en-US" dirty="0"/>
              <a:t> </a:t>
            </a:r>
            <a:r>
              <a:rPr lang="en-US" dirty="0" err="1"/>
              <a:t>tampak</a:t>
            </a:r>
            <a:r>
              <a:rPr lang="en-US" dirty="0"/>
              <a:t>, </a:t>
            </a:r>
            <a:r>
              <a:rPr lang="en-US" dirty="0" err="1"/>
              <a:t>meskipun</a:t>
            </a:r>
            <a:r>
              <a:rPr lang="en-US" dirty="0"/>
              <a:t> </a:t>
            </a:r>
            <a:r>
              <a:rPr lang="en-US" dirty="0" err="1"/>
              <a:t>masih</a:t>
            </a:r>
            <a:r>
              <a:rPr lang="en-US" dirty="0"/>
              <a:t> </a:t>
            </a:r>
            <a:r>
              <a:rPr lang="en-US" dirty="0" err="1"/>
              <a:t>belum</a:t>
            </a:r>
            <a:r>
              <a:rPr lang="en-US" dirty="0"/>
              <a:t> </a:t>
            </a:r>
            <a:r>
              <a:rPr lang="en-US" dirty="0" err="1"/>
              <a:t>sebagaimana</a:t>
            </a:r>
            <a:r>
              <a:rPr lang="en-US" dirty="0"/>
              <a:t> yang </a:t>
            </a:r>
            <a:r>
              <a:rPr lang="en-US" dirty="0" err="1"/>
              <a:t>diharapkan</a:t>
            </a:r>
            <a:r>
              <a:rPr lang="en-US" dirty="0"/>
              <a:t>. </a:t>
            </a:r>
            <a:r>
              <a:rPr lang="en-US" dirty="0" err="1"/>
              <a:t>Kajian</a:t>
            </a:r>
            <a:r>
              <a:rPr lang="en-US" dirty="0"/>
              <a:t> yang </a:t>
            </a:r>
            <a:r>
              <a:rPr lang="en-US" dirty="0" err="1"/>
              <a:t>semakin</a:t>
            </a:r>
            <a:r>
              <a:rPr lang="en-US" dirty="0"/>
              <a:t> </a:t>
            </a:r>
            <a:r>
              <a:rPr lang="en-US" dirty="0" err="1"/>
              <a:t>sadar</a:t>
            </a:r>
            <a:r>
              <a:rPr lang="en-US" dirty="0"/>
              <a:t> </a:t>
            </a:r>
            <a:r>
              <a:rPr lang="en-US" dirty="0" err="1"/>
              <a:t>dan</a:t>
            </a:r>
            <a:r>
              <a:rPr lang="en-US" dirty="0"/>
              <a:t> </a:t>
            </a:r>
            <a:r>
              <a:rPr lang="en-US" dirty="0" err="1"/>
              <a:t>berkesinambungan</a:t>
            </a:r>
            <a:r>
              <a:rPr lang="en-US" dirty="0"/>
              <a:t> </a:t>
            </a:r>
            <a:r>
              <a:rPr lang="en-US" dirty="0" err="1" smtClean="0"/>
              <a:t>memberikan</a:t>
            </a:r>
            <a:r>
              <a:rPr lang="en-US" dirty="0" smtClean="0"/>
              <a:t> </a:t>
            </a:r>
            <a:r>
              <a:rPr lang="en-US" dirty="0" err="1"/>
              <a:t>manfaat</a:t>
            </a:r>
            <a:r>
              <a:rPr lang="en-US" dirty="0"/>
              <a:t> </a:t>
            </a:r>
            <a:r>
              <a:rPr lang="en-US" dirty="0" err="1"/>
              <a:t>bagi</a:t>
            </a:r>
            <a:r>
              <a:rPr lang="en-US" dirty="0"/>
              <a:t> </a:t>
            </a:r>
            <a:r>
              <a:rPr lang="en-US" dirty="0" err="1"/>
              <a:t>perancangan</a:t>
            </a:r>
            <a:r>
              <a:rPr lang="en-US" dirty="0"/>
              <a:t> </a:t>
            </a:r>
            <a:r>
              <a:rPr lang="en-US" dirty="0" err="1"/>
              <a:t>sistem</a:t>
            </a:r>
            <a:r>
              <a:rPr lang="en-US" dirty="0"/>
              <a:t> </a:t>
            </a:r>
            <a:r>
              <a:rPr lang="en-US" dirty="0" err="1"/>
              <a:t>hukum</a:t>
            </a:r>
            <a:r>
              <a:rPr lang="en-US" dirty="0"/>
              <a:t>, </a:t>
            </a:r>
            <a:r>
              <a:rPr lang="en-US" dirty="0" err="1"/>
              <a:t>pembentukan</a:t>
            </a:r>
            <a:r>
              <a:rPr lang="en-US" dirty="0"/>
              <a:t>, </a:t>
            </a:r>
            <a:r>
              <a:rPr lang="en-US" dirty="0" err="1"/>
              <a:t>penerapan</a:t>
            </a:r>
            <a:r>
              <a:rPr lang="en-US" dirty="0"/>
              <a:t> </a:t>
            </a:r>
            <a:r>
              <a:rPr lang="en-US" dirty="0" err="1"/>
              <a:t>dan</a:t>
            </a:r>
            <a:r>
              <a:rPr lang="en-US" dirty="0"/>
              <a:t> enforcement </a:t>
            </a:r>
            <a:r>
              <a:rPr lang="en-US" dirty="0" err="1"/>
              <a:t>peraturan</a:t>
            </a:r>
            <a:r>
              <a:rPr lang="en-US" dirty="0"/>
              <a:t> </a:t>
            </a:r>
            <a:r>
              <a:rPr lang="en-US" dirty="0" err="1"/>
              <a:t>perundang-undangan</a:t>
            </a:r>
            <a:r>
              <a:rPr lang="en-US" dirty="0"/>
              <a:t>, </a:t>
            </a:r>
            <a:r>
              <a:rPr lang="en-US" dirty="0" err="1"/>
              <a:t>mengingat</a:t>
            </a:r>
            <a:r>
              <a:rPr lang="en-US" dirty="0"/>
              <a:t> </a:t>
            </a:r>
            <a:r>
              <a:rPr lang="en-US" dirty="0" err="1"/>
              <a:t>sebagaimana</a:t>
            </a:r>
            <a:r>
              <a:rPr lang="en-US" dirty="0"/>
              <a:t> </a:t>
            </a:r>
            <a:r>
              <a:rPr lang="en-US" dirty="0" err="1"/>
              <a:t>perkembangan</a:t>
            </a:r>
            <a:r>
              <a:rPr lang="en-US" dirty="0"/>
              <a:t> di </a:t>
            </a:r>
            <a:r>
              <a:rPr lang="en-US" dirty="0" err="1"/>
              <a:t>Amerika</a:t>
            </a:r>
            <a:r>
              <a:rPr lang="en-US" dirty="0"/>
              <a:t> </a:t>
            </a:r>
            <a:r>
              <a:rPr lang="en-US" dirty="0" err="1"/>
              <a:t>Serikat</a:t>
            </a:r>
            <a:r>
              <a:rPr lang="en-US" dirty="0"/>
              <a:t>, </a:t>
            </a:r>
            <a:r>
              <a:rPr lang="en-US" dirty="0" err="1"/>
              <a:t>pendekatan</a:t>
            </a:r>
            <a:r>
              <a:rPr lang="en-US" dirty="0"/>
              <a:t> </a:t>
            </a:r>
            <a:r>
              <a:rPr lang="en-US" dirty="0" err="1"/>
              <a:t>ekonomi</a:t>
            </a:r>
            <a:r>
              <a:rPr lang="en-US" dirty="0"/>
              <a:t> </a:t>
            </a:r>
            <a:r>
              <a:rPr lang="en-US" dirty="0" err="1"/>
              <a:t>atas</a:t>
            </a:r>
            <a:r>
              <a:rPr lang="en-US" dirty="0"/>
              <a:t> </a:t>
            </a:r>
            <a:r>
              <a:rPr lang="en-US" dirty="0" err="1"/>
              <a:t>hukum</a:t>
            </a:r>
            <a:r>
              <a:rPr lang="en-US" dirty="0"/>
              <a:t> </a:t>
            </a:r>
            <a:r>
              <a:rPr lang="en-US" dirty="0" err="1"/>
              <a:t>telah</a:t>
            </a:r>
            <a:r>
              <a:rPr lang="en-US" dirty="0"/>
              <a:t> </a:t>
            </a:r>
            <a:r>
              <a:rPr lang="en-US" dirty="0" err="1"/>
              <a:t>menggejala</a:t>
            </a:r>
            <a:r>
              <a:rPr lang="en-US" dirty="0"/>
              <a:t> di </a:t>
            </a:r>
            <a:r>
              <a:rPr lang="en-US" dirty="0" err="1"/>
              <a:t>setiap</a:t>
            </a:r>
            <a:r>
              <a:rPr lang="en-US" dirty="0"/>
              <a:t> </a:t>
            </a:r>
            <a:r>
              <a:rPr lang="en-US" dirty="0" err="1"/>
              <a:t>bidang</a:t>
            </a:r>
            <a:r>
              <a:rPr lang="en-US" dirty="0"/>
              <a:t> </a:t>
            </a:r>
            <a:r>
              <a:rPr lang="en-US" dirty="0" err="1"/>
              <a:t>hukum</a:t>
            </a:r>
            <a:r>
              <a:rPr lang="en-US" dirty="0" smtClean="0"/>
              <a:t>. </a:t>
            </a:r>
            <a:endParaRPr lang="en-US" dirty="0"/>
          </a:p>
        </p:txBody>
      </p:sp>
      <p:sp>
        <p:nvSpPr>
          <p:cNvPr id="3" name="Title 2"/>
          <p:cNvSpPr>
            <a:spLocks noGrp="1"/>
          </p:cNvSpPr>
          <p:nvPr>
            <p:ph type="title"/>
          </p:nvPr>
        </p:nvSpPr>
        <p:spPr/>
        <p:txBody>
          <a:bodyPr/>
          <a:lstStyle/>
          <a:p>
            <a:r>
              <a:rPr lang="en-US" dirty="0" err="1" smtClean="0"/>
              <a:t>Kasus</a:t>
            </a:r>
            <a:r>
              <a:rPr lang="en-US" dirty="0" smtClean="0"/>
              <a:t> Indonesia</a:t>
            </a:r>
            <a:endParaRPr lang="en-US" dirty="0"/>
          </a:p>
        </p:txBody>
      </p:sp>
    </p:spTree>
    <p:extLst>
      <p:ext uri="{BB962C8B-B14F-4D97-AF65-F5344CB8AC3E}">
        <p14:creationId xmlns:p14="http://schemas.microsoft.com/office/powerpoint/2010/main" val="2773304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5626968" cy="4525963"/>
          </a:xfrm>
        </p:spPr>
        <p:txBody>
          <a:bodyPr/>
          <a:lstStyle/>
          <a:p>
            <a:pPr marL="0" indent="0">
              <a:buNone/>
            </a:pPr>
            <a:r>
              <a:rPr lang="en-US" dirty="0"/>
              <a:t> </a:t>
            </a:r>
            <a:r>
              <a:rPr lang="en-US" dirty="0" err="1" smtClean="0"/>
              <a:t>Berawal</a:t>
            </a:r>
            <a:r>
              <a:rPr lang="en-US" dirty="0" smtClean="0"/>
              <a:t> </a:t>
            </a:r>
            <a:r>
              <a:rPr lang="en-US" dirty="0" err="1" smtClean="0"/>
              <a:t>dari</a:t>
            </a:r>
            <a:r>
              <a:rPr lang="en-US" dirty="0" smtClean="0"/>
              <a:t> </a:t>
            </a:r>
            <a:r>
              <a:rPr lang="en-US" dirty="0" err="1" smtClean="0"/>
              <a:t>Pemikiran</a:t>
            </a:r>
            <a:r>
              <a:rPr lang="en-US" dirty="0" smtClean="0"/>
              <a:t> </a:t>
            </a:r>
            <a:r>
              <a:rPr lang="en-US" dirty="0" err="1" smtClean="0"/>
              <a:t>Utilitirianism</a:t>
            </a:r>
            <a:r>
              <a:rPr lang="en-US" dirty="0" smtClean="0"/>
              <a:t> Jeremy Bentham (1789). </a:t>
            </a:r>
            <a:r>
              <a:rPr lang="en-US" dirty="0"/>
              <a:t>yang </a:t>
            </a:r>
            <a:r>
              <a:rPr lang="en-US" dirty="0" err="1"/>
              <a:t>menguji</a:t>
            </a:r>
            <a:r>
              <a:rPr lang="en-US" dirty="0"/>
              <a:t> </a:t>
            </a:r>
            <a:r>
              <a:rPr lang="en-US" dirty="0" err="1"/>
              <a:t>secara</a:t>
            </a:r>
            <a:r>
              <a:rPr lang="en-US" dirty="0"/>
              <a:t> </a:t>
            </a:r>
            <a:r>
              <a:rPr lang="en-US" dirty="0" err="1"/>
              <a:t>sistemik</a:t>
            </a:r>
            <a:r>
              <a:rPr lang="en-US" dirty="0"/>
              <a:t> </a:t>
            </a:r>
            <a:r>
              <a:rPr lang="en-US" dirty="0" err="1"/>
              <a:t>bagaimana</a:t>
            </a:r>
            <a:r>
              <a:rPr lang="en-US" dirty="0"/>
              <a:t> orang </a:t>
            </a:r>
            <a:r>
              <a:rPr lang="en-US" dirty="0" err="1"/>
              <a:t>bertindak</a:t>
            </a:r>
            <a:r>
              <a:rPr lang="en-US" dirty="0"/>
              <a:t> </a:t>
            </a:r>
            <a:r>
              <a:rPr lang="en-US" dirty="0" err="1"/>
              <a:t>berhadapan</a:t>
            </a:r>
            <a:r>
              <a:rPr lang="en-US" dirty="0"/>
              <a:t> </a:t>
            </a:r>
            <a:r>
              <a:rPr lang="en-US" dirty="0" err="1"/>
              <a:t>dengan</a:t>
            </a:r>
            <a:r>
              <a:rPr lang="en-US" dirty="0"/>
              <a:t> </a:t>
            </a:r>
            <a:r>
              <a:rPr lang="en-US" dirty="0" err="1"/>
              <a:t>insentif-insentif</a:t>
            </a:r>
            <a:r>
              <a:rPr lang="en-US" dirty="0"/>
              <a:t> </a:t>
            </a:r>
            <a:r>
              <a:rPr lang="en-US" dirty="0" err="1"/>
              <a:t>hukum</a:t>
            </a:r>
            <a:r>
              <a:rPr lang="en-US" dirty="0"/>
              <a:t> </a:t>
            </a:r>
            <a:r>
              <a:rPr lang="en-US" dirty="0" err="1"/>
              <a:t>dan</a:t>
            </a:r>
            <a:r>
              <a:rPr lang="en-US" dirty="0"/>
              <a:t> </a:t>
            </a:r>
            <a:r>
              <a:rPr lang="en-US" dirty="0" err="1"/>
              <a:t>mengevaluasi</a:t>
            </a:r>
            <a:r>
              <a:rPr lang="en-US" dirty="0"/>
              <a:t> </a:t>
            </a:r>
            <a:r>
              <a:rPr lang="en-US" dirty="0" err="1"/>
              <a:t>hasil-hasilnya</a:t>
            </a:r>
            <a:r>
              <a:rPr lang="en-US" dirty="0"/>
              <a:t> </a:t>
            </a:r>
            <a:r>
              <a:rPr lang="en-US" dirty="0" err="1"/>
              <a:t>menurut</a:t>
            </a:r>
            <a:r>
              <a:rPr lang="en-US" dirty="0"/>
              <a:t> </a:t>
            </a:r>
            <a:r>
              <a:rPr lang="en-US" dirty="0" err="1"/>
              <a:t>ukuran-ukuran</a:t>
            </a:r>
            <a:r>
              <a:rPr lang="en-US" dirty="0"/>
              <a:t> </a:t>
            </a:r>
            <a:r>
              <a:rPr lang="en-US" dirty="0" err="1"/>
              <a:t>kesejahteraan</a:t>
            </a:r>
            <a:r>
              <a:rPr lang="en-US" dirty="0"/>
              <a:t> </a:t>
            </a:r>
            <a:r>
              <a:rPr lang="en-US" dirty="0" err="1"/>
              <a:t>sosial</a:t>
            </a:r>
            <a:r>
              <a:rPr lang="en-US" dirty="0"/>
              <a:t> (</a:t>
            </a:r>
            <a:r>
              <a:rPr lang="en-US" i="1" dirty="0"/>
              <a:t>social welfare</a:t>
            </a:r>
            <a:r>
              <a:rPr lang="en-US" dirty="0" smtClean="0"/>
              <a:t>).   </a:t>
            </a:r>
            <a:endParaRPr lang="en-US" dirty="0"/>
          </a:p>
        </p:txBody>
      </p:sp>
      <p:sp>
        <p:nvSpPr>
          <p:cNvPr id="2" name="Title 1"/>
          <p:cNvSpPr>
            <a:spLocks noGrp="1"/>
          </p:cNvSpPr>
          <p:nvPr>
            <p:ph type="title"/>
          </p:nvPr>
        </p:nvSpPr>
        <p:spPr/>
        <p:txBody>
          <a:bodyPr/>
          <a:lstStyle/>
          <a:p>
            <a:r>
              <a:rPr lang="en-US" dirty="0" err="1" smtClean="0"/>
              <a:t>Sejarah</a:t>
            </a:r>
            <a:r>
              <a:rPr lang="en-US" dirty="0" smtClean="0"/>
              <a:t> </a:t>
            </a:r>
            <a:r>
              <a:rPr lang="en-US" dirty="0" err="1" smtClean="0"/>
              <a:t>Pemikiran</a:t>
            </a:r>
            <a:endParaRPr lang="en-US" dirty="0"/>
          </a:p>
        </p:txBody>
      </p:sp>
      <p:pic>
        <p:nvPicPr>
          <p:cNvPr id="1026" name="Picture 2" descr="http://www.utilitarian.net/benth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0009" y="908720"/>
            <a:ext cx="2857500" cy="5157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421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482952" cy="4525963"/>
          </a:xfrm>
        </p:spPr>
        <p:txBody>
          <a:bodyPr>
            <a:normAutofit fontScale="92500"/>
          </a:bodyPr>
          <a:lstStyle/>
          <a:p>
            <a:pPr marL="109728" indent="0">
              <a:buNone/>
            </a:pPr>
            <a:r>
              <a:rPr lang="en-US" dirty="0" smtClean="0"/>
              <a:t> </a:t>
            </a:r>
            <a:r>
              <a:rPr lang="en-US" dirty="0" err="1"/>
              <a:t>permasalahan</a:t>
            </a:r>
            <a:r>
              <a:rPr lang="en-US" dirty="0"/>
              <a:t> yang </a:t>
            </a:r>
            <a:r>
              <a:rPr lang="en-US" dirty="0" err="1"/>
              <a:t>aktual</a:t>
            </a:r>
            <a:r>
              <a:rPr lang="en-US" dirty="0"/>
              <a:t> yang </a:t>
            </a:r>
            <a:r>
              <a:rPr lang="en-US" dirty="0" err="1"/>
              <a:t>dihadapkan</a:t>
            </a:r>
            <a:r>
              <a:rPr lang="en-US" dirty="0"/>
              <a:t> </a:t>
            </a:r>
            <a:r>
              <a:rPr lang="en-US" dirty="0" err="1"/>
              <a:t>dengan</a:t>
            </a:r>
            <a:r>
              <a:rPr lang="en-US" dirty="0"/>
              <a:t> </a:t>
            </a:r>
            <a:r>
              <a:rPr lang="en-US" dirty="0" err="1"/>
              <a:t>prinsip</a:t>
            </a:r>
            <a:r>
              <a:rPr lang="en-US" dirty="0"/>
              <a:t> </a:t>
            </a:r>
            <a:r>
              <a:rPr lang="en-US" dirty="0" err="1"/>
              <a:t>efisiensi</a:t>
            </a:r>
            <a:r>
              <a:rPr lang="en-US" dirty="0"/>
              <a:t> </a:t>
            </a:r>
            <a:r>
              <a:rPr lang="en-US" dirty="0" err="1"/>
              <a:t>ekonomi</a:t>
            </a:r>
            <a:r>
              <a:rPr lang="en-US" dirty="0"/>
              <a:t> (</a:t>
            </a:r>
            <a:r>
              <a:rPr lang="en-US" i="1" dirty="0"/>
              <a:t>economic efficiency</a:t>
            </a:r>
            <a:r>
              <a:rPr lang="en-US" dirty="0"/>
              <a:t>). </a:t>
            </a:r>
            <a:r>
              <a:rPr lang="en-US" dirty="0" err="1"/>
              <a:t>Pemilihan</a:t>
            </a:r>
            <a:r>
              <a:rPr lang="en-US" dirty="0"/>
              <a:t> </a:t>
            </a:r>
            <a:r>
              <a:rPr lang="en-US" dirty="0" err="1"/>
              <a:t>prinsip</a:t>
            </a:r>
            <a:r>
              <a:rPr lang="en-US" dirty="0"/>
              <a:t> </a:t>
            </a:r>
            <a:r>
              <a:rPr lang="en-US" dirty="0" err="1"/>
              <a:t>efisiensi</a:t>
            </a:r>
            <a:r>
              <a:rPr lang="en-US" dirty="0"/>
              <a:t> </a:t>
            </a:r>
            <a:r>
              <a:rPr lang="en-US" dirty="0" err="1"/>
              <a:t>ini</a:t>
            </a:r>
            <a:r>
              <a:rPr lang="en-US" dirty="0"/>
              <a:t> </a:t>
            </a:r>
            <a:r>
              <a:rPr lang="en-US" dirty="0" err="1"/>
              <a:t>berdasarkan</a:t>
            </a:r>
            <a:r>
              <a:rPr lang="en-US" dirty="0"/>
              <a:t> </a:t>
            </a:r>
            <a:r>
              <a:rPr lang="en-US" dirty="0" err="1"/>
              <a:t>pada</a:t>
            </a:r>
            <a:r>
              <a:rPr lang="en-US" dirty="0"/>
              <a:t> </a:t>
            </a:r>
            <a:r>
              <a:rPr lang="en-US" dirty="0" err="1"/>
              <a:t>kemudahannya</a:t>
            </a:r>
            <a:r>
              <a:rPr lang="en-US" dirty="0"/>
              <a:t> </a:t>
            </a:r>
            <a:r>
              <a:rPr lang="en-US" dirty="0" err="1"/>
              <a:t>untuk</a:t>
            </a:r>
            <a:r>
              <a:rPr lang="en-US" dirty="0"/>
              <a:t> </a:t>
            </a:r>
            <a:r>
              <a:rPr lang="en-US" dirty="0" err="1"/>
              <a:t>dipahami</a:t>
            </a:r>
            <a:r>
              <a:rPr lang="en-US" dirty="0"/>
              <a:t>, </a:t>
            </a:r>
            <a:r>
              <a:rPr lang="en-US" dirty="0" err="1"/>
              <a:t>karena</a:t>
            </a:r>
            <a:r>
              <a:rPr lang="en-US" dirty="0"/>
              <a:t> </a:t>
            </a:r>
            <a:r>
              <a:rPr lang="en-US" dirty="0" err="1"/>
              <a:t>tidak</a:t>
            </a:r>
            <a:r>
              <a:rPr lang="en-US" dirty="0"/>
              <a:t> </a:t>
            </a:r>
            <a:r>
              <a:rPr lang="en-US" dirty="0" err="1"/>
              <a:t>memerlukan</a:t>
            </a:r>
            <a:r>
              <a:rPr lang="en-US" dirty="0"/>
              <a:t> </a:t>
            </a:r>
            <a:r>
              <a:rPr lang="en-US" dirty="0" err="1"/>
              <a:t>rumusan-rumusan</a:t>
            </a:r>
            <a:r>
              <a:rPr lang="en-US" dirty="0"/>
              <a:t> </a:t>
            </a:r>
            <a:r>
              <a:rPr lang="en-US" dirty="0" err="1"/>
              <a:t>teknis</a:t>
            </a:r>
            <a:r>
              <a:rPr lang="en-US" dirty="0"/>
              <a:t> </a:t>
            </a:r>
            <a:r>
              <a:rPr lang="en-US" dirty="0" err="1"/>
              <a:t>ilmu</a:t>
            </a:r>
            <a:r>
              <a:rPr lang="en-US" dirty="0"/>
              <a:t> </a:t>
            </a:r>
            <a:r>
              <a:rPr lang="en-US" dirty="0" err="1"/>
              <a:t>ekonomi</a:t>
            </a:r>
            <a:r>
              <a:rPr lang="en-US" dirty="0"/>
              <a:t> </a:t>
            </a:r>
            <a:r>
              <a:rPr lang="en-US" dirty="0" err="1"/>
              <a:t>atau</a:t>
            </a:r>
            <a:r>
              <a:rPr lang="en-US" dirty="0"/>
              <a:t> </a:t>
            </a:r>
            <a:r>
              <a:rPr lang="en-US" dirty="0" err="1"/>
              <a:t>rumus</a:t>
            </a:r>
            <a:r>
              <a:rPr lang="en-US" dirty="0"/>
              <a:t> </a:t>
            </a:r>
            <a:r>
              <a:rPr lang="en-US" dirty="0" err="1"/>
              <a:t>berupa</a:t>
            </a:r>
            <a:r>
              <a:rPr lang="en-US" dirty="0"/>
              <a:t> </a:t>
            </a:r>
            <a:r>
              <a:rPr lang="en-US" dirty="0" err="1"/>
              <a:t>angka-angka</a:t>
            </a:r>
            <a:r>
              <a:rPr lang="en-US" dirty="0"/>
              <a:t>. </a:t>
            </a:r>
          </a:p>
        </p:txBody>
      </p:sp>
      <p:sp>
        <p:nvSpPr>
          <p:cNvPr id="3" name="Title 2"/>
          <p:cNvSpPr>
            <a:spLocks noGrp="1"/>
          </p:cNvSpPr>
          <p:nvPr>
            <p:ph type="title"/>
          </p:nvPr>
        </p:nvSpPr>
        <p:spPr/>
        <p:txBody>
          <a:bodyPr/>
          <a:lstStyle/>
          <a:p>
            <a:r>
              <a:rPr lang="en-US" dirty="0" err="1" smtClean="0"/>
              <a:t>Kasus</a:t>
            </a:r>
            <a:r>
              <a:rPr lang="en-US" dirty="0" smtClean="0"/>
              <a:t> Indonesia</a:t>
            </a:r>
            <a:endParaRPr lang="en-US" dirty="0"/>
          </a:p>
        </p:txBody>
      </p:sp>
      <p:pic>
        <p:nvPicPr>
          <p:cNvPr id="12290" name="Picture 2" descr="http://t3.gstatic.com/images?q=tbn:ANd9GcRnVS4ViQOC728t3eeeLNfraMt2VRiwrjAY-pA60Isfy9MzWTOVAQrvwCf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484784"/>
            <a:ext cx="2978646"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9894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410075" cy="4525963"/>
          </a:xfrm>
        </p:spPr>
        <p:txBody>
          <a:bodyPr>
            <a:normAutofit fontScale="92500"/>
          </a:bodyPr>
          <a:lstStyle/>
          <a:p>
            <a:pPr marL="109728" indent="0">
              <a:buNone/>
            </a:pPr>
            <a:r>
              <a:rPr lang="en-US" dirty="0" smtClean="0"/>
              <a:t> </a:t>
            </a:r>
            <a:r>
              <a:rPr lang="en-US" dirty="0"/>
              <a:t>Yang </a:t>
            </a:r>
            <a:r>
              <a:rPr lang="en-US" dirty="0" err="1"/>
              <a:t>menjadi</a:t>
            </a:r>
            <a:r>
              <a:rPr lang="en-US" dirty="0"/>
              <a:t> </a:t>
            </a:r>
            <a:r>
              <a:rPr lang="en-US" dirty="0" err="1"/>
              <a:t>fokus</a:t>
            </a:r>
            <a:r>
              <a:rPr lang="en-US" dirty="0"/>
              <a:t> </a:t>
            </a:r>
            <a:r>
              <a:rPr lang="en-US" dirty="0" err="1"/>
              <a:t>perhatian</a:t>
            </a:r>
            <a:r>
              <a:rPr lang="en-US" dirty="0"/>
              <a:t> </a:t>
            </a:r>
            <a:r>
              <a:rPr lang="en-US" dirty="0" err="1"/>
              <a:t>adalah</a:t>
            </a:r>
            <a:r>
              <a:rPr lang="en-US" dirty="0"/>
              <a:t> </a:t>
            </a:r>
            <a:r>
              <a:rPr lang="en-US" dirty="0" err="1"/>
              <a:t>berkenaan</a:t>
            </a:r>
            <a:r>
              <a:rPr lang="en-US" dirty="0"/>
              <a:t> </a:t>
            </a:r>
            <a:r>
              <a:rPr lang="en-US" dirty="0" err="1"/>
              <a:t>dengan</a:t>
            </a:r>
            <a:r>
              <a:rPr lang="en-US" dirty="0"/>
              <a:t> </a:t>
            </a:r>
            <a:r>
              <a:rPr lang="en-US" dirty="0" err="1"/>
              <a:t>kemungkinan</a:t>
            </a:r>
            <a:r>
              <a:rPr lang="en-US" dirty="0"/>
              <a:t> </a:t>
            </a:r>
            <a:r>
              <a:rPr lang="en-US" dirty="0" err="1"/>
              <a:t>munculnya</a:t>
            </a:r>
            <a:r>
              <a:rPr lang="en-US" dirty="0"/>
              <a:t> </a:t>
            </a:r>
            <a:r>
              <a:rPr lang="en-US" dirty="0" err="1"/>
              <a:t>ketidakefisienan</a:t>
            </a:r>
            <a:r>
              <a:rPr lang="en-US" dirty="0"/>
              <a:t> (</a:t>
            </a:r>
            <a:r>
              <a:rPr lang="en-US" i="1" dirty="0"/>
              <a:t>inefficiency</a:t>
            </a:r>
            <a:r>
              <a:rPr lang="en-US" dirty="0"/>
              <a:t>) </a:t>
            </a:r>
            <a:r>
              <a:rPr lang="en-US" dirty="0" err="1"/>
              <a:t>dari</a:t>
            </a:r>
            <a:r>
              <a:rPr lang="en-US" dirty="0"/>
              <a:t> </a:t>
            </a:r>
            <a:r>
              <a:rPr lang="en-US" dirty="0" err="1"/>
              <a:t>pembentukan</a:t>
            </a:r>
            <a:r>
              <a:rPr lang="en-US" dirty="0"/>
              <a:t>, </a:t>
            </a:r>
            <a:r>
              <a:rPr lang="en-US" dirty="0" err="1"/>
              <a:t>penerapan</a:t>
            </a:r>
            <a:r>
              <a:rPr lang="en-US" dirty="0"/>
              <a:t> </a:t>
            </a:r>
            <a:r>
              <a:rPr lang="en-US" dirty="0" err="1"/>
              <a:t>maupun</a:t>
            </a:r>
            <a:r>
              <a:rPr lang="en-US" dirty="0"/>
              <a:t> enforcement </a:t>
            </a:r>
            <a:r>
              <a:rPr lang="en-US" dirty="0" err="1"/>
              <a:t>dari</a:t>
            </a:r>
            <a:r>
              <a:rPr lang="en-US" dirty="0"/>
              <a:t> </a:t>
            </a:r>
            <a:r>
              <a:rPr lang="en-US" dirty="0" err="1"/>
              <a:t>peraturan</a:t>
            </a:r>
            <a:r>
              <a:rPr lang="en-US" dirty="0"/>
              <a:t> </a:t>
            </a:r>
            <a:r>
              <a:rPr lang="en-US" dirty="0" err="1"/>
              <a:t>perundang-undangan</a:t>
            </a:r>
            <a:r>
              <a:rPr lang="en-US" dirty="0"/>
              <a:t> </a:t>
            </a:r>
          </a:p>
          <a:p>
            <a:pPr marL="109728" indent="0">
              <a:buNone/>
            </a:pPr>
            <a:r>
              <a:rPr lang="en-US" dirty="0" smtClean="0"/>
              <a:t> </a:t>
            </a:r>
            <a:endParaRPr lang="en-US" dirty="0"/>
          </a:p>
        </p:txBody>
      </p:sp>
      <p:sp>
        <p:nvSpPr>
          <p:cNvPr id="3" name="Title 2"/>
          <p:cNvSpPr>
            <a:spLocks noGrp="1"/>
          </p:cNvSpPr>
          <p:nvPr>
            <p:ph type="title"/>
          </p:nvPr>
        </p:nvSpPr>
        <p:spPr/>
        <p:txBody>
          <a:bodyPr/>
          <a:lstStyle/>
          <a:p>
            <a:r>
              <a:rPr lang="en-US" dirty="0" err="1" smtClean="0"/>
              <a:t>Kasus</a:t>
            </a:r>
            <a:r>
              <a:rPr lang="en-US" dirty="0" smtClean="0"/>
              <a:t> Indonesia</a:t>
            </a:r>
            <a:endParaRPr lang="en-US" dirty="0"/>
          </a:p>
        </p:txBody>
      </p:sp>
      <p:pic>
        <p:nvPicPr>
          <p:cNvPr id="13314" name="Picture 2" descr="http://www.den.go.id/new/upload/image/cost_benefit_analysi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474082"/>
            <a:ext cx="3779912" cy="4259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751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a:t>
            </a:r>
            <a:r>
              <a:rPr lang="en-US" dirty="0" err="1"/>
              <a:t>berkenaan</a:t>
            </a:r>
            <a:r>
              <a:rPr lang="en-US" dirty="0"/>
              <a:t> </a:t>
            </a:r>
            <a:r>
              <a:rPr lang="en-US" dirty="0" err="1"/>
              <a:t>dengan</a:t>
            </a:r>
            <a:r>
              <a:rPr lang="en-US" dirty="0"/>
              <a:t> </a:t>
            </a:r>
            <a:r>
              <a:rPr lang="en-US" dirty="0" err="1"/>
              <a:t>kecenderungan</a:t>
            </a:r>
            <a:r>
              <a:rPr lang="en-US" dirty="0"/>
              <a:t> </a:t>
            </a:r>
            <a:r>
              <a:rPr lang="en-US" dirty="0" err="1"/>
              <a:t>diwajibkannya</a:t>
            </a:r>
            <a:r>
              <a:rPr lang="en-US" dirty="0"/>
              <a:t> </a:t>
            </a:r>
            <a:r>
              <a:rPr lang="en-US" dirty="0" err="1"/>
              <a:t>pelibatan</a:t>
            </a:r>
            <a:r>
              <a:rPr lang="en-US" dirty="0"/>
              <a:t> </a:t>
            </a:r>
            <a:r>
              <a:rPr lang="en-US" dirty="0" err="1"/>
              <a:t>profesi</a:t>
            </a:r>
            <a:r>
              <a:rPr lang="en-US" dirty="0"/>
              <a:t> </a:t>
            </a:r>
            <a:r>
              <a:rPr lang="en-US" dirty="0" err="1"/>
              <a:t>hukum</a:t>
            </a:r>
            <a:r>
              <a:rPr lang="en-US" dirty="0"/>
              <a:t> </a:t>
            </a:r>
            <a:r>
              <a:rPr lang="en-US" dirty="0" err="1"/>
              <a:t>tertentu</a:t>
            </a:r>
            <a:r>
              <a:rPr lang="en-US" dirty="0"/>
              <a:t> </a:t>
            </a:r>
            <a:r>
              <a:rPr lang="en-US" dirty="0" err="1"/>
              <a:t>dalam</a:t>
            </a:r>
            <a:r>
              <a:rPr lang="en-US" dirty="0"/>
              <a:t> </a:t>
            </a:r>
            <a:r>
              <a:rPr lang="en-US" dirty="0" err="1"/>
              <a:t>memenuhi</a:t>
            </a:r>
            <a:r>
              <a:rPr lang="en-US" dirty="0"/>
              <a:t> </a:t>
            </a:r>
            <a:r>
              <a:rPr lang="en-US" dirty="0" err="1"/>
              <a:t>syarat</a:t>
            </a:r>
            <a:r>
              <a:rPr lang="en-US" dirty="0"/>
              <a:t> </a:t>
            </a:r>
            <a:r>
              <a:rPr lang="en-US" dirty="0" err="1"/>
              <a:t>dan</a:t>
            </a:r>
            <a:r>
              <a:rPr lang="en-US" dirty="0"/>
              <a:t> </a:t>
            </a:r>
            <a:r>
              <a:rPr lang="en-US" dirty="0" err="1"/>
              <a:t>prosedur</a:t>
            </a:r>
            <a:r>
              <a:rPr lang="en-US" dirty="0"/>
              <a:t> </a:t>
            </a:r>
            <a:r>
              <a:rPr lang="en-US" dirty="0" err="1"/>
              <a:t>peraturan</a:t>
            </a:r>
            <a:r>
              <a:rPr lang="en-US" dirty="0"/>
              <a:t> </a:t>
            </a:r>
            <a:r>
              <a:rPr lang="en-US" dirty="0" err="1"/>
              <a:t>perundang-undangan</a:t>
            </a:r>
            <a:r>
              <a:rPr lang="en-US" dirty="0"/>
              <a:t>. Hal </a:t>
            </a:r>
            <a:r>
              <a:rPr lang="en-US" dirty="0" err="1"/>
              <a:t>ini</a:t>
            </a:r>
            <a:r>
              <a:rPr lang="en-US" dirty="0"/>
              <a:t> </a:t>
            </a:r>
            <a:r>
              <a:rPr lang="en-US" dirty="0" err="1"/>
              <a:t>misalnya</a:t>
            </a:r>
            <a:r>
              <a:rPr lang="en-US" dirty="0"/>
              <a:t> </a:t>
            </a:r>
            <a:r>
              <a:rPr lang="en-US" dirty="0" err="1"/>
              <a:t>terlihat</a:t>
            </a:r>
            <a:r>
              <a:rPr lang="en-US" dirty="0"/>
              <a:t> </a:t>
            </a:r>
            <a:r>
              <a:rPr lang="en-US" dirty="0" err="1"/>
              <a:t>dalam</a:t>
            </a:r>
            <a:r>
              <a:rPr lang="en-US" dirty="0"/>
              <a:t> </a:t>
            </a:r>
            <a:r>
              <a:rPr lang="en-US" dirty="0" err="1"/>
              <a:t>Pasal</a:t>
            </a:r>
            <a:r>
              <a:rPr lang="en-US" dirty="0"/>
              <a:t> 5 </a:t>
            </a:r>
            <a:r>
              <a:rPr lang="en-US" dirty="0" err="1"/>
              <a:t>Undang-undang</a:t>
            </a:r>
            <a:r>
              <a:rPr lang="en-US" dirty="0"/>
              <a:t> No. 42 </a:t>
            </a:r>
            <a:r>
              <a:rPr lang="en-US" dirty="0" err="1"/>
              <a:t>Tahun</a:t>
            </a:r>
            <a:r>
              <a:rPr lang="en-US" dirty="0"/>
              <a:t> 1999 </a:t>
            </a:r>
            <a:r>
              <a:rPr lang="en-US" dirty="0" err="1"/>
              <a:t>tentang</a:t>
            </a:r>
            <a:r>
              <a:rPr lang="en-US" dirty="0"/>
              <a:t> </a:t>
            </a:r>
            <a:r>
              <a:rPr lang="en-US" dirty="0" err="1"/>
              <a:t>Jaminan</a:t>
            </a:r>
            <a:r>
              <a:rPr lang="en-US" dirty="0"/>
              <a:t> </a:t>
            </a:r>
            <a:r>
              <a:rPr lang="en-US" dirty="0" err="1"/>
              <a:t>Fidusia</a:t>
            </a:r>
            <a:r>
              <a:rPr lang="en-US" dirty="0"/>
              <a:t> (UUJF), yang </a:t>
            </a:r>
            <a:r>
              <a:rPr lang="en-US" dirty="0" err="1"/>
              <a:t>mengharuskan</a:t>
            </a:r>
            <a:r>
              <a:rPr lang="en-US" dirty="0"/>
              <a:t> </a:t>
            </a:r>
            <a:r>
              <a:rPr lang="en-US" dirty="0" err="1"/>
              <a:t>dibuatnya</a:t>
            </a:r>
            <a:r>
              <a:rPr lang="en-US" dirty="0"/>
              <a:t> </a:t>
            </a:r>
            <a:r>
              <a:rPr lang="en-US" dirty="0" err="1"/>
              <a:t>pembebanan</a:t>
            </a:r>
            <a:r>
              <a:rPr lang="en-US" dirty="0"/>
              <a:t> </a:t>
            </a:r>
            <a:r>
              <a:rPr lang="en-US" dirty="0" err="1"/>
              <a:t>benda</a:t>
            </a:r>
            <a:r>
              <a:rPr lang="en-US" dirty="0"/>
              <a:t> </a:t>
            </a:r>
            <a:r>
              <a:rPr lang="en-US" dirty="0" err="1"/>
              <a:t>dengan</a:t>
            </a:r>
            <a:r>
              <a:rPr lang="en-US" dirty="0"/>
              <a:t> </a:t>
            </a:r>
            <a:r>
              <a:rPr lang="en-US" dirty="0" err="1"/>
              <a:t>Jaminan</a:t>
            </a:r>
            <a:r>
              <a:rPr lang="en-US" dirty="0"/>
              <a:t> </a:t>
            </a:r>
            <a:r>
              <a:rPr lang="en-US" dirty="0" err="1"/>
              <a:t>Fidusia</a:t>
            </a:r>
            <a:r>
              <a:rPr lang="en-US" dirty="0"/>
              <a:t> </a:t>
            </a:r>
            <a:r>
              <a:rPr lang="en-US" dirty="0" err="1"/>
              <a:t>dengan</a:t>
            </a:r>
            <a:r>
              <a:rPr lang="en-US" dirty="0"/>
              <a:t> </a:t>
            </a:r>
            <a:r>
              <a:rPr lang="en-US" dirty="0" err="1"/>
              <a:t>akta</a:t>
            </a:r>
            <a:r>
              <a:rPr lang="en-US" dirty="0"/>
              <a:t> </a:t>
            </a:r>
            <a:r>
              <a:rPr lang="en-US" dirty="0" err="1"/>
              <a:t>notaris</a:t>
            </a:r>
            <a:r>
              <a:rPr lang="en-US" dirty="0"/>
              <a:t>. </a:t>
            </a:r>
            <a:r>
              <a:rPr lang="en-US" dirty="0" smtClean="0"/>
              <a:t> </a:t>
            </a:r>
            <a:endParaRPr lang="en-US" dirty="0"/>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a:t>
            </a:r>
            <a:r>
              <a:rPr lang="en-US" dirty="0" err="1" smtClean="0"/>
              <a:t>Jaminan</a:t>
            </a:r>
            <a:r>
              <a:rPr lang="en-US" dirty="0" smtClean="0"/>
              <a:t> </a:t>
            </a:r>
            <a:r>
              <a:rPr lang="en-US" dirty="0" err="1" smtClean="0"/>
              <a:t>Fidusia</a:t>
            </a:r>
            <a:endParaRPr lang="en-US" dirty="0"/>
          </a:p>
        </p:txBody>
      </p:sp>
    </p:spTree>
    <p:extLst>
      <p:ext uri="{BB962C8B-B14F-4D97-AF65-F5344CB8AC3E}">
        <p14:creationId xmlns:p14="http://schemas.microsoft.com/office/powerpoint/2010/main" val="3839647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6156176" cy="4525963"/>
          </a:xfrm>
        </p:spPr>
        <p:txBody>
          <a:bodyPr>
            <a:normAutofit/>
          </a:bodyPr>
          <a:lstStyle/>
          <a:p>
            <a:pPr marL="109728" indent="0">
              <a:buNone/>
            </a:pPr>
            <a:r>
              <a:rPr lang="en-US" dirty="0" smtClean="0"/>
              <a:t> </a:t>
            </a:r>
            <a:r>
              <a:rPr lang="en-US" dirty="0" err="1"/>
              <a:t>Sutan</a:t>
            </a:r>
            <a:r>
              <a:rPr lang="en-US" dirty="0"/>
              <a:t> Remy </a:t>
            </a:r>
            <a:r>
              <a:rPr lang="en-US" dirty="0" err="1"/>
              <a:t>Sjahdeini</a:t>
            </a:r>
            <a:r>
              <a:rPr lang="en-US" dirty="0"/>
              <a:t> </a:t>
            </a:r>
            <a:r>
              <a:rPr lang="en-US" dirty="0" err="1"/>
              <a:t>memberikan</a:t>
            </a:r>
            <a:r>
              <a:rPr lang="en-US" dirty="0"/>
              <a:t> </a:t>
            </a:r>
            <a:r>
              <a:rPr lang="en-US" dirty="0" err="1"/>
              <a:t>komentar</a:t>
            </a:r>
            <a:r>
              <a:rPr lang="en-US" dirty="0"/>
              <a:t> </a:t>
            </a:r>
            <a:r>
              <a:rPr lang="en-US" dirty="0" err="1"/>
              <a:t>terhadap</a:t>
            </a:r>
            <a:r>
              <a:rPr lang="en-US" dirty="0"/>
              <a:t> </a:t>
            </a:r>
            <a:r>
              <a:rPr lang="en-US" dirty="0" err="1"/>
              <a:t>pasal</a:t>
            </a:r>
            <a:r>
              <a:rPr lang="en-US" dirty="0"/>
              <a:t> </a:t>
            </a:r>
            <a:r>
              <a:rPr lang="en-US" dirty="0" err="1"/>
              <a:t>tersebut</a:t>
            </a:r>
            <a:r>
              <a:rPr lang="en-US" dirty="0"/>
              <a:t> </a:t>
            </a:r>
            <a:r>
              <a:rPr lang="en-US" dirty="0" err="1"/>
              <a:t>dengan</a:t>
            </a:r>
            <a:r>
              <a:rPr lang="en-US" dirty="0"/>
              <a:t> </a:t>
            </a:r>
            <a:r>
              <a:rPr lang="en-US" dirty="0" err="1"/>
              <a:t>mengatakan</a:t>
            </a:r>
            <a:r>
              <a:rPr lang="en-US" dirty="0"/>
              <a:t> </a:t>
            </a:r>
            <a:r>
              <a:rPr lang="en-US" dirty="0" err="1"/>
              <a:t>tidak</a:t>
            </a:r>
            <a:r>
              <a:rPr lang="en-US" dirty="0"/>
              <a:t> </a:t>
            </a:r>
            <a:r>
              <a:rPr lang="en-US" dirty="0" err="1"/>
              <a:t>jelasnya</a:t>
            </a:r>
            <a:r>
              <a:rPr lang="en-US" dirty="0"/>
              <a:t> </a:t>
            </a:r>
            <a:r>
              <a:rPr lang="en-US" dirty="0" err="1"/>
              <a:t>alasan</a:t>
            </a:r>
            <a:r>
              <a:rPr lang="en-US" dirty="0"/>
              <a:t> </a:t>
            </a:r>
            <a:r>
              <a:rPr lang="en-US" dirty="0" err="1"/>
              <a:t>harus</a:t>
            </a:r>
            <a:r>
              <a:rPr lang="en-US" dirty="0"/>
              <a:t> </a:t>
            </a:r>
            <a:r>
              <a:rPr lang="en-US" dirty="0" err="1"/>
              <a:t>dibuatnya</a:t>
            </a:r>
            <a:r>
              <a:rPr lang="en-US" dirty="0"/>
              <a:t> </a:t>
            </a:r>
            <a:r>
              <a:rPr lang="en-US" dirty="0" err="1"/>
              <a:t>pembebanan</a:t>
            </a:r>
            <a:r>
              <a:rPr lang="en-US" dirty="0"/>
              <a:t> </a:t>
            </a:r>
            <a:r>
              <a:rPr lang="en-US" dirty="0" err="1"/>
              <a:t>benda</a:t>
            </a:r>
            <a:r>
              <a:rPr lang="en-US" dirty="0"/>
              <a:t> </a:t>
            </a:r>
            <a:r>
              <a:rPr lang="en-US" dirty="0" err="1"/>
              <a:t>dengan</a:t>
            </a:r>
            <a:r>
              <a:rPr lang="en-US" dirty="0"/>
              <a:t> </a:t>
            </a:r>
            <a:r>
              <a:rPr lang="en-US" dirty="0" err="1"/>
              <a:t>Jaminan</a:t>
            </a:r>
            <a:r>
              <a:rPr lang="en-US" dirty="0"/>
              <a:t> </a:t>
            </a:r>
            <a:r>
              <a:rPr lang="en-US" dirty="0" err="1"/>
              <a:t>Fidusia</a:t>
            </a:r>
            <a:r>
              <a:rPr lang="en-US" dirty="0"/>
              <a:t> </a:t>
            </a:r>
            <a:r>
              <a:rPr lang="en-US" dirty="0" err="1"/>
              <a:t>secara</a:t>
            </a:r>
            <a:r>
              <a:rPr lang="en-US" dirty="0"/>
              <a:t> </a:t>
            </a:r>
            <a:r>
              <a:rPr lang="en-US" dirty="0" err="1"/>
              <a:t>notariil</a:t>
            </a:r>
            <a:r>
              <a:rPr lang="en-US" dirty="0"/>
              <a:t>, </a:t>
            </a:r>
            <a:r>
              <a:rPr lang="en-US" dirty="0" err="1"/>
              <a:t>mengingat</a:t>
            </a:r>
            <a:r>
              <a:rPr lang="en-US" dirty="0"/>
              <a:t> di </a:t>
            </a:r>
            <a:r>
              <a:rPr lang="en-US" dirty="0" err="1"/>
              <a:t>dalam</a:t>
            </a:r>
            <a:r>
              <a:rPr lang="en-US" dirty="0"/>
              <a:t> </a:t>
            </a:r>
            <a:r>
              <a:rPr lang="en-US" dirty="0" err="1"/>
              <a:t>praktik</a:t>
            </a:r>
            <a:r>
              <a:rPr lang="en-US" dirty="0"/>
              <a:t> </a:t>
            </a:r>
            <a:r>
              <a:rPr lang="en-US" dirty="0" err="1"/>
              <a:t>selama</a:t>
            </a:r>
            <a:r>
              <a:rPr lang="en-US" dirty="0"/>
              <a:t> </a:t>
            </a:r>
            <a:r>
              <a:rPr lang="en-US" dirty="0" err="1"/>
              <a:t>ini</a:t>
            </a:r>
            <a:r>
              <a:rPr lang="en-US" dirty="0"/>
              <a:t>, </a:t>
            </a:r>
            <a:r>
              <a:rPr lang="en-US" dirty="0" err="1"/>
              <a:t>perjanjian</a:t>
            </a:r>
            <a:r>
              <a:rPr lang="en-US" dirty="0"/>
              <a:t> </a:t>
            </a:r>
            <a:r>
              <a:rPr lang="en-US" dirty="0" err="1"/>
              <a:t>Fidusia</a:t>
            </a:r>
            <a:r>
              <a:rPr lang="en-US" dirty="0"/>
              <a:t> </a:t>
            </a:r>
            <a:r>
              <a:rPr lang="en-US" dirty="0" err="1"/>
              <a:t>cukup</a:t>
            </a:r>
            <a:r>
              <a:rPr lang="en-US" dirty="0"/>
              <a:t> </a:t>
            </a:r>
            <a:r>
              <a:rPr lang="en-US" dirty="0" err="1"/>
              <a:t>dibuat</a:t>
            </a:r>
            <a:r>
              <a:rPr lang="en-US" dirty="0"/>
              <a:t> </a:t>
            </a:r>
            <a:r>
              <a:rPr lang="en-US" dirty="0" err="1"/>
              <a:t>dengan</a:t>
            </a:r>
            <a:r>
              <a:rPr lang="en-US" dirty="0"/>
              <a:t> </a:t>
            </a:r>
            <a:r>
              <a:rPr lang="en-US" dirty="0" err="1"/>
              <a:t>akta</a:t>
            </a:r>
            <a:r>
              <a:rPr lang="en-US" dirty="0"/>
              <a:t> di </a:t>
            </a:r>
            <a:r>
              <a:rPr lang="en-US" dirty="0" err="1"/>
              <a:t>bawah</a:t>
            </a:r>
            <a:r>
              <a:rPr lang="en-US" dirty="0"/>
              <a:t> </a:t>
            </a:r>
            <a:r>
              <a:rPr lang="en-US" dirty="0" err="1"/>
              <a:t>tangan</a:t>
            </a:r>
            <a:endParaRPr lang="en-US" dirty="0"/>
          </a:p>
        </p:txBody>
      </p:sp>
      <p:sp>
        <p:nvSpPr>
          <p:cNvPr id="3" name="Title 2"/>
          <p:cNvSpPr>
            <a:spLocks noGrp="1"/>
          </p:cNvSpPr>
          <p:nvPr>
            <p:ph type="title"/>
          </p:nvPr>
        </p:nvSpPr>
        <p:spPr>
          <a:xfrm>
            <a:off x="0" y="274638"/>
            <a:ext cx="8686800" cy="1143000"/>
          </a:xfrm>
        </p:spPr>
        <p:txBody>
          <a:bodyPr/>
          <a:lstStyle/>
          <a:p>
            <a:r>
              <a:rPr lang="en-US" dirty="0" err="1" smtClean="0"/>
              <a:t>Studi</a:t>
            </a:r>
            <a:r>
              <a:rPr lang="en-US" dirty="0" smtClean="0"/>
              <a:t> </a:t>
            </a:r>
            <a:r>
              <a:rPr lang="en-US" dirty="0" err="1" smtClean="0"/>
              <a:t>Kasus</a:t>
            </a:r>
            <a:r>
              <a:rPr lang="en-US" dirty="0" smtClean="0"/>
              <a:t> </a:t>
            </a:r>
            <a:r>
              <a:rPr lang="en-US" dirty="0" err="1" smtClean="0"/>
              <a:t>Fidusia</a:t>
            </a:r>
            <a:endParaRPr lang="en-US" dirty="0"/>
          </a:p>
        </p:txBody>
      </p:sp>
      <p:pic>
        <p:nvPicPr>
          <p:cNvPr id="8194" name="Picture 2" descr="http://covers.openlibrary.org/a/id/6593953-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836712"/>
            <a:ext cx="2771800" cy="54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080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smtClean="0"/>
              <a:t> </a:t>
            </a:r>
            <a:r>
              <a:rPr lang="en-US" dirty="0" err="1"/>
              <a:t>Bilamana</a:t>
            </a:r>
            <a:r>
              <a:rPr lang="en-US" dirty="0"/>
              <a:t> </a:t>
            </a:r>
            <a:r>
              <a:rPr lang="en-US" dirty="0" err="1"/>
              <a:t>keharusan</a:t>
            </a:r>
            <a:r>
              <a:rPr lang="en-US" dirty="0"/>
              <a:t> </a:t>
            </a:r>
            <a:r>
              <a:rPr lang="en-US" dirty="0" err="1"/>
              <a:t>tersebut</a:t>
            </a:r>
            <a:r>
              <a:rPr lang="en-US" dirty="0"/>
              <a:t> </a:t>
            </a:r>
            <a:r>
              <a:rPr lang="en-US" dirty="0" err="1"/>
              <a:t>dihubungkan</a:t>
            </a:r>
            <a:r>
              <a:rPr lang="en-US" dirty="0"/>
              <a:t> </a:t>
            </a:r>
            <a:r>
              <a:rPr lang="en-US" dirty="0" err="1"/>
              <a:t>dengan</a:t>
            </a:r>
            <a:r>
              <a:rPr lang="en-US" dirty="0"/>
              <a:t> </a:t>
            </a:r>
            <a:r>
              <a:rPr lang="en-US" dirty="0" err="1"/>
              <a:t>kewajiban</a:t>
            </a:r>
            <a:r>
              <a:rPr lang="en-US" dirty="0"/>
              <a:t> </a:t>
            </a:r>
            <a:r>
              <a:rPr lang="en-US" dirty="0" err="1"/>
              <a:t>selanjutnya</a:t>
            </a:r>
            <a:r>
              <a:rPr lang="en-US" dirty="0"/>
              <a:t> </a:t>
            </a:r>
            <a:r>
              <a:rPr lang="en-US" dirty="0" err="1"/>
              <a:t>berupa</a:t>
            </a:r>
            <a:r>
              <a:rPr lang="en-US" dirty="0"/>
              <a:t> </a:t>
            </a:r>
            <a:r>
              <a:rPr lang="en-US" dirty="0" err="1"/>
              <a:t>pendaftaran</a:t>
            </a:r>
            <a:r>
              <a:rPr lang="en-US" dirty="0"/>
              <a:t> di Kantor </a:t>
            </a:r>
            <a:r>
              <a:rPr lang="en-US" dirty="0" err="1"/>
              <a:t>Pendaftaran</a:t>
            </a:r>
            <a:r>
              <a:rPr lang="en-US" dirty="0"/>
              <a:t> </a:t>
            </a:r>
            <a:r>
              <a:rPr lang="en-US" dirty="0" err="1"/>
              <a:t>Fidusia</a:t>
            </a:r>
            <a:r>
              <a:rPr lang="en-US" dirty="0"/>
              <a:t>, </a:t>
            </a:r>
            <a:r>
              <a:rPr lang="en-US" dirty="0" err="1"/>
              <a:t>tentunya</a:t>
            </a:r>
            <a:r>
              <a:rPr lang="en-US" dirty="0"/>
              <a:t> </a:t>
            </a:r>
            <a:r>
              <a:rPr lang="en-US" dirty="0" err="1"/>
              <a:t>juga</a:t>
            </a:r>
            <a:r>
              <a:rPr lang="en-US" dirty="0"/>
              <a:t> </a:t>
            </a:r>
            <a:r>
              <a:rPr lang="en-US" dirty="0" err="1"/>
              <a:t>masih</a:t>
            </a:r>
            <a:r>
              <a:rPr lang="en-US" dirty="0"/>
              <a:t> </a:t>
            </a:r>
            <a:r>
              <a:rPr lang="en-US" dirty="0" err="1"/>
              <a:t>dapat</a:t>
            </a:r>
            <a:r>
              <a:rPr lang="en-US" dirty="0"/>
              <a:t> </a:t>
            </a:r>
            <a:r>
              <a:rPr lang="en-US" dirty="0" err="1"/>
              <a:t>dipertanyakan</a:t>
            </a:r>
            <a:r>
              <a:rPr lang="en-US" dirty="0"/>
              <a:t> </a:t>
            </a:r>
            <a:r>
              <a:rPr lang="en-US" dirty="0" err="1"/>
              <a:t>kemanfaatan</a:t>
            </a:r>
            <a:r>
              <a:rPr lang="en-US" dirty="0"/>
              <a:t> </a:t>
            </a:r>
            <a:r>
              <a:rPr lang="en-US" dirty="0" err="1"/>
              <a:t>pembebanan</a:t>
            </a:r>
            <a:r>
              <a:rPr lang="en-US" dirty="0"/>
              <a:t> </a:t>
            </a:r>
            <a:r>
              <a:rPr lang="en-US" dirty="0" err="1"/>
              <a:t>benda</a:t>
            </a:r>
            <a:r>
              <a:rPr lang="en-US" dirty="0"/>
              <a:t> </a:t>
            </a:r>
            <a:r>
              <a:rPr lang="en-US" dirty="0" err="1"/>
              <a:t>dengan</a:t>
            </a:r>
            <a:r>
              <a:rPr lang="en-US" dirty="0"/>
              <a:t> </a:t>
            </a:r>
            <a:r>
              <a:rPr lang="en-US" dirty="0" err="1"/>
              <a:t>Jaminan</a:t>
            </a:r>
            <a:r>
              <a:rPr lang="en-US" dirty="0"/>
              <a:t> </a:t>
            </a:r>
            <a:r>
              <a:rPr lang="en-US" dirty="0" err="1"/>
              <a:t>Fidusia</a:t>
            </a:r>
            <a:r>
              <a:rPr lang="en-US" dirty="0"/>
              <a:t> </a:t>
            </a:r>
            <a:r>
              <a:rPr lang="en-US" dirty="0" err="1"/>
              <a:t>secara</a:t>
            </a:r>
            <a:r>
              <a:rPr lang="en-US" dirty="0"/>
              <a:t> </a:t>
            </a:r>
            <a:r>
              <a:rPr lang="en-US" dirty="0" err="1"/>
              <a:t>notariil</a:t>
            </a:r>
            <a:r>
              <a:rPr lang="en-US" dirty="0"/>
              <a:t> </a:t>
            </a:r>
            <a:r>
              <a:rPr lang="en-US" dirty="0" err="1"/>
              <a:t>tersebut</a:t>
            </a:r>
            <a:r>
              <a:rPr lang="en-US" dirty="0"/>
              <a:t> </a:t>
            </a:r>
            <a:r>
              <a:rPr lang="en-US" dirty="0" err="1"/>
              <a:t>dibandingkan</a:t>
            </a:r>
            <a:r>
              <a:rPr lang="en-US" dirty="0"/>
              <a:t> </a:t>
            </a:r>
            <a:r>
              <a:rPr lang="en-US" dirty="0" err="1"/>
              <a:t>dengan</a:t>
            </a:r>
            <a:r>
              <a:rPr lang="en-US" dirty="0"/>
              <a:t> </a:t>
            </a:r>
            <a:r>
              <a:rPr lang="en-US" dirty="0" err="1"/>
              <a:t>pembebanan</a:t>
            </a:r>
            <a:r>
              <a:rPr lang="en-US" dirty="0"/>
              <a:t> </a:t>
            </a:r>
            <a:r>
              <a:rPr lang="en-US" dirty="0" err="1"/>
              <a:t>secara</a:t>
            </a:r>
            <a:r>
              <a:rPr lang="en-US" dirty="0"/>
              <a:t> di </a:t>
            </a:r>
            <a:r>
              <a:rPr lang="en-US" dirty="0" err="1"/>
              <a:t>bawah</a:t>
            </a:r>
            <a:r>
              <a:rPr lang="en-US" dirty="0"/>
              <a:t> </a:t>
            </a:r>
            <a:r>
              <a:rPr lang="en-US" dirty="0" err="1"/>
              <a:t>tangan</a:t>
            </a:r>
            <a:r>
              <a:rPr lang="en-US" dirty="0"/>
              <a:t>. </a:t>
            </a:r>
            <a:r>
              <a:rPr lang="en-US" dirty="0" err="1"/>
              <a:t>Secara</a:t>
            </a:r>
            <a:r>
              <a:rPr lang="en-US" dirty="0"/>
              <a:t> </a:t>
            </a:r>
            <a:r>
              <a:rPr lang="en-US" dirty="0" err="1"/>
              <a:t>ekonomis</a:t>
            </a:r>
            <a:r>
              <a:rPr lang="en-US" dirty="0"/>
              <a:t> </a:t>
            </a:r>
            <a:r>
              <a:rPr lang="en-US" dirty="0" err="1"/>
              <a:t>pembebanan</a:t>
            </a:r>
            <a:r>
              <a:rPr lang="en-US" dirty="0"/>
              <a:t> </a:t>
            </a:r>
            <a:r>
              <a:rPr lang="en-US" dirty="0" err="1"/>
              <a:t>secara</a:t>
            </a:r>
            <a:r>
              <a:rPr lang="en-US" dirty="0"/>
              <a:t> </a:t>
            </a:r>
            <a:r>
              <a:rPr lang="en-US" dirty="0" err="1"/>
              <a:t>notariil</a:t>
            </a:r>
            <a:r>
              <a:rPr lang="en-US" dirty="0"/>
              <a:t> </a:t>
            </a:r>
            <a:r>
              <a:rPr lang="en-US" dirty="0" err="1"/>
              <a:t>akan</a:t>
            </a:r>
            <a:r>
              <a:rPr lang="en-US" dirty="0"/>
              <a:t> </a:t>
            </a:r>
            <a:r>
              <a:rPr lang="en-US" dirty="0" err="1"/>
              <a:t>sangat</a:t>
            </a:r>
            <a:r>
              <a:rPr lang="en-US" dirty="0"/>
              <a:t> </a:t>
            </a:r>
            <a:r>
              <a:rPr lang="en-US" dirty="0" err="1"/>
              <a:t>memberatkan</a:t>
            </a:r>
            <a:r>
              <a:rPr lang="en-US" dirty="0"/>
              <a:t> </a:t>
            </a:r>
            <a:r>
              <a:rPr lang="en-US" dirty="0" err="1"/>
              <a:t>para</a:t>
            </a:r>
            <a:r>
              <a:rPr lang="en-US" dirty="0"/>
              <a:t> </a:t>
            </a:r>
            <a:r>
              <a:rPr lang="en-US" dirty="0" err="1"/>
              <a:t>debitor</a:t>
            </a:r>
            <a:r>
              <a:rPr lang="en-US" dirty="0"/>
              <a:t>, </a:t>
            </a:r>
            <a:r>
              <a:rPr lang="en-US" dirty="0" err="1"/>
              <a:t>terutama</a:t>
            </a:r>
            <a:r>
              <a:rPr lang="en-US" dirty="0"/>
              <a:t> </a:t>
            </a:r>
            <a:r>
              <a:rPr lang="en-US" dirty="0" err="1"/>
              <a:t>bagi</a:t>
            </a:r>
            <a:r>
              <a:rPr lang="en-US" dirty="0"/>
              <a:t> </a:t>
            </a:r>
            <a:r>
              <a:rPr lang="en-US" dirty="0" err="1"/>
              <a:t>debitor</a:t>
            </a:r>
            <a:r>
              <a:rPr lang="en-US" dirty="0"/>
              <a:t> </a:t>
            </a:r>
            <a:r>
              <a:rPr lang="en-US" dirty="0" err="1"/>
              <a:t>pengusaha</a:t>
            </a:r>
            <a:r>
              <a:rPr lang="en-US" dirty="0"/>
              <a:t> </a:t>
            </a:r>
            <a:r>
              <a:rPr lang="en-US" dirty="0" err="1"/>
              <a:t>lemah</a:t>
            </a:r>
            <a:r>
              <a:rPr lang="en-US" dirty="0" smtClean="0"/>
              <a:t>. </a:t>
            </a:r>
            <a:endParaRPr lang="en-US" dirty="0"/>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a:t>
            </a:r>
            <a:r>
              <a:rPr lang="en-US" dirty="0" err="1" smtClean="0"/>
              <a:t>Fidusia</a:t>
            </a:r>
            <a:endParaRPr lang="en-US" dirty="0"/>
          </a:p>
        </p:txBody>
      </p:sp>
    </p:spTree>
    <p:extLst>
      <p:ext uri="{BB962C8B-B14F-4D97-AF65-F5344CB8AC3E}">
        <p14:creationId xmlns:p14="http://schemas.microsoft.com/office/powerpoint/2010/main" val="1616560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5940152" cy="4525963"/>
          </a:xfrm>
        </p:spPr>
        <p:txBody>
          <a:bodyPr>
            <a:normAutofit lnSpcReduction="10000"/>
          </a:bodyPr>
          <a:lstStyle/>
          <a:p>
            <a:pPr marL="109728" indent="0">
              <a:buNone/>
            </a:pPr>
            <a:r>
              <a:rPr lang="en-US" dirty="0" err="1" smtClean="0"/>
              <a:t>praktik</a:t>
            </a:r>
            <a:r>
              <a:rPr lang="en-US" dirty="0" smtClean="0"/>
              <a:t> </a:t>
            </a:r>
            <a:r>
              <a:rPr lang="en-US" dirty="0" err="1"/>
              <a:t>sekarang</a:t>
            </a:r>
            <a:r>
              <a:rPr lang="en-US" dirty="0"/>
              <a:t> </a:t>
            </a:r>
            <a:r>
              <a:rPr lang="en-US" dirty="0" err="1"/>
              <a:t>ini</a:t>
            </a:r>
            <a:r>
              <a:rPr lang="en-US" dirty="0"/>
              <a:t>, </a:t>
            </a:r>
            <a:r>
              <a:rPr lang="en-US" dirty="0" err="1"/>
              <a:t>walaupun</a:t>
            </a:r>
            <a:r>
              <a:rPr lang="en-US" dirty="0"/>
              <a:t> </a:t>
            </a:r>
            <a:r>
              <a:rPr lang="en-US" dirty="0" err="1"/>
              <a:t>mengenai</a:t>
            </a:r>
            <a:r>
              <a:rPr lang="en-US" dirty="0"/>
              <a:t> </a:t>
            </a:r>
            <a:r>
              <a:rPr lang="en-US" dirty="0" err="1"/>
              <a:t>biaya</a:t>
            </a:r>
            <a:r>
              <a:rPr lang="en-US" dirty="0"/>
              <a:t> </a:t>
            </a:r>
            <a:r>
              <a:rPr lang="en-US" dirty="0" err="1"/>
              <a:t>pembuatan</a:t>
            </a:r>
            <a:r>
              <a:rPr lang="en-US" dirty="0"/>
              <a:t> </a:t>
            </a:r>
            <a:r>
              <a:rPr lang="en-US" dirty="0" err="1"/>
              <a:t>akta</a:t>
            </a:r>
            <a:r>
              <a:rPr lang="en-US" dirty="0"/>
              <a:t> </a:t>
            </a:r>
            <a:r>
              <a:rPr lang="en-US" dirty="0" err="1"/>
              <a:t>telah</a:t>
            </a:r>
            <a:r>
              <a:rPr lang="en-US" dirty="0"/>
              <a:t> </a:t>
            </a:r>
            <a:r>
              <a:rPr lang="en-US" dirty="0" err="1"/>
              <a:t>diatur</a:t>
            </a:r>
            <a:r>
              <a:rPr lang="en-US" dirty="0"/>
              <a:t> </a:t>
            </a:r>
            <a:r>
              <a:rPr lang="en-US" dirty="0" err="1"/>
              <a:t>dengan</a:t>
            </a:r>
            <a:r>
              <a:rPr lang="en-US" dirty="0"/>
              <a:t> </a:t>
            </a:r>
            <a:r>
              <a:rPr lang="en-US" dirty="0" err="1"/>
              <a:t>Peraturan</a:t>
            </a:r>
            <a:r>
              <a:rPr lang="en-US" dirty="0"/>
              <a:t> </a:t>
            </a:r>
            <a:r>
              <a:rPr lang="en-US" dirty="0" err="1"/>
              <a:t>Pemerintah</a:t>
            </a:r>
            <a:r>
              <a:rPr lang="en-US" dirty="0"/>
              <a:t>, </a:t>
            </a:r>
            <a:r>
              <a:rPr lang="en-US" dirty="0" err="1"/>
              <a:t>namun</a:t>
            </a:r>
            <a:r>
              <a:rPr lang="en-US" dirty="0"/>
              <a:t> </a:t>
            </a:r>
            <a:r>
              <a:rPr lang="en-US" dirty="0" err="1"/>
              <a:t>karena</a:t>
            </a:r>
            <a:r>
              <a:rPr lang="en-US" dirty="0"/>
              <a:t> </a:t>
            </a:r>
            <a:r>
              <a:rPr lang="en-US" dirty="0" err="1"/>
              <a:t>tidak</a:t>
            </a:r>
            <a:r>
              <a:rPr lang="en-US" dirty="0"/>
              <a:t> </a:t>
            </a:r>
            <a:r>
              <a:rPr lang="en-US" dirty="0" err="1"/>
              <a:t>ada</a:t>
            </a:r>
            <a:r>
              <a:rPr lang="en-US" dirty="0"/>
              <a:t> </a:t>
            </a:r>
            <a:r>
              <a:rPr lang="en-US" dirty="0" err="1"/>
              <a:t>pilihan</a:t>
            </a:r>
            <a:r>
              <a:rPr lang="en-US" dirty="0"/>
              <a:t> lain </a:t>
            </a:r>
            <a:r>
              <a:rPr lang="en-US" dirty="0" err="1"/>
              <a:t>kecuali</a:t>
            </a:r>
            <a:r>
              <a:rPr lang="en-US" dirty="0"/>
              <a:t> </a:t>
            </a:r>
            <a:r>
              <a:rPr lang="en-US" dirty="0" err="1"/>
              <a:t>memakai</a:t>
            </a:r>
            <a:r>
              <a:rPr lang="en-US" dirty="0"/>
              <a:t> </a:t>
            </a:r>
            <a:r>
              <a:rPr lang="en-US" dirty="0" err="1"/>
              <a:t>jasa</a:t>
            </a:r>
            <a:r>
              <a:rPr lang="en-US" dirty="0"/>
              <a:t> </a:t>
            </a:r>
            <a:r>
              <a:rPr lang="en-US" dirty="0" err="1"/>
              <a:t>notaris</a:t>
            </a:r>
            <a:r>
              <a:rPr lang="en-US" dirty="0"/>
              <a:t> yang </a:t>
            </a:r>
            <a:r>
              <a:rPr lang="en-US" dirty="0" err="1"/>
              <a:t>ijin</a:t>
            </a:r>
            <a:r>
              <a:rPr lang="en-US" dirty="0"/>
              <a:t> </a:t>
            </a:r>
            <a:r>
              <a:rPr lang="en-US" dirty="0" err="1"/>
              <a:t>prakteknya</a:t>
            </a:r>
            <a:r>
              <a:rPr lang="en-US" dirty="0"/>
              <a:t> di </a:t>
            </a:r>
            <a:r>
              <a:rPr lang="en-US" dirty="0" err="1"/>
              <a:t>daerah</a:t>
            </a:r>
            <a:r>
              <a:rPr lang="en-US" dirty="0"/>
              <a:t> yang </a:t>
            </a:r>
            <a:r>
              <a:rPr lang="en-US" dirty="0" err="1"/>
              <a:t>bersangkutan</a:t>
            </a:r>
            <a:r>
              <a:rPr lang="en-US" dirty="0"/>
              <a:t>, </a:t>
            </a:r>
            <a:r>
              <a:rPr lang="en-US" dirty="0" err="1"/>
              <a:t>maka</a:t>
            </a:r>
            <a:r>
              <a:rPr lang="en-US" dirty="0"/>
              <a:t> </a:t>
            </a:r>
            <a:r>
              <a:rPr lang="en-US" dirty="0" err="1"/>
              <a:t>notaris</a:t>
            </a:r>
            <a:r>
              <a:rPr lang="en-US" dirty="0"/>
              <a:t> </a:t>
            </a:r>
            <a:r>
              <a:rPr lang="en-US" dirty="0" err="1"/>
              <a:t>tersebut</a:t>
            </a:r>
            <a:r>
              <a:rPr lang="en-US" dirty="0"/>
              <a:t> </a:t>
            </a:r>
            <a:r>
              <a:rPr lang="en-US" dirty="0" err="1"/>
              <a:t>dapat</a:t>
            </a:r>
            <a:r>
              <a:rPr lang="en-US" dirty="0"/>
              <a:t> </a:t>
            </a:r>
            <a:r>
              <a:rPr lang="en-US" dirty="0" err="1"/>
              <a:t>secara</a:t>
            </a:r>
            <a:r>
              <a:rPr lang="en-US" dirty="0"/>
              <a:t> </a:t>
            </a:r>
            <a:r>
              <a:rPr lang="en-US" dirty="0" err="1"/>
              <a:t>sewenang-wenang</a:t>
            </a:r>
            <a:r>
              <a:rPr lang="en-US" dirty="0"/>
              <a:t> </a:t>
            </a:r>
            <a:r>
              <a:rPr lang="en-US" dirty="0" err="1"/>
              <a:t>untuk</a:t>
            </a:r>
            <a:r>
              <a:rPr lang="en-US" dirty="0"/>
              <a:t> </a:t>
            </a:r>
            <a:r>
              <a:rPr lang="en-US" dirty="0" err="1"/>
              <a:t>menetapkan</a:t>
            </a:r>
            <a:r>
              <a:rPr lang="en-US" dirty="0"/>
              <a:t> </a:t>
            </a:r>
            <a:r>
              <a:rPr lang="en-US" dirty="0" err="1"/>
              <a:t>besarnya</a:t>
            </a:r>
            <a:r>
              <a:rPr lang="en-US" dirty="0"/>
              <a:t> </a:t>
            </a:r>
            <a:r>
              <a:rPr lang="en-US" dirty="0" err="1"/>
              <a:t>biaya</a:t>
            </a:r>
            <a:r>
              <a:rPr lang="en-US" dirty="0"/>
              <a:t> </a:t>
            </a:r>
            <a:r>
              <a:rPr lang="en-US" dirty="0" err="1"/>
              <a:t>pembuatan</a:t>
            </a:r>
            <a:r>
              <a:rPr lang="en-US" dirty="0"/>
              <a:t> </a:t>
            </a:r>
            <a:r>
              <a:rPr lang="en-US" dirty="0" err="1"/>
              <a:t>akta</a:t>
            </a:r>
            <a:r>
              <a:rPr lang="en-US" dirty="0" smtClean="0"/>
              <a:t>. </a:t>
            </a:r>
            <a:endParaRPr lang="en-US" dirty="0"/>
          </a:p>
        </p:txBody>
      </p:sp>
      <p:sp>
        <p:nvSpPr>
          <p:cNvPr id="3" name="Title 2"/>
          <p:cNvSpPr>
            <a:spLocks noGrp="1"/>
          </p:cNvSpPr>
          <p:nvPr>
            <p:ph type="title"/>
          </p:nvPr>
        </p:nvSpPr>
        <p:spPr>
          <a:xfrm>
            <a:off x="0" y="274638"/>
            <a:ext cx="8686800" cy="1143000"/>
          </a:xfrm>
        </p:spPr>
        <p:txBody>
          <a:bodyPr/>
          <a:lstStyle/>
          <a:p>
            <a:r>
              <a:rPr lang="en-US" dirty="0" err="1" smtClean="0"/>
              <a:t>Studi</a:t>
            </a:r>
            <a:r>
              <a:rPr lang="en-US" dirty="0" smtClean="0"/>
              <a:t> </a:t>
            </a:r>
            <a:r>
              <a:rPr lang="en-US" dirty="0" err="1" smtClean="0"/>
              <a:t>Kasus</a:t>
            </a:r>
            <a:r>
              <a:rPr lang="en-US" dirty="0" smtClean="0"/>
              <a:t> </a:t>
            </a:r>
            <a:r>
              <a:rPr lang="en-US" dirty="0" err="1" smtClean="0"/>
              <a:t>Fidusia</a:t>
            </a:r>
            <a:endParaRPr lang="en-US" dirty="0"/>
          </a:p>
        </p:txBody>
      </p:sp>
      <p:pic>
        <p:nvPicPr>
          <p:cNvPr id="14338" name="Picture 2" descr="http://media1.id.88db.com/DB88UploadFiles/2008/06/13/D42ADCA6-DDF6-4638-994E-4E23BA4D083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888" y="0"/>
            <a:ext cx="3051087" cy="4365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103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a:t>
            </a:r>
            <a:r>
              <a:rPr lang="en-US" dirty="0" err="1"/>
              <a:t>Pasal</a:t>
            </a:r>
            <a:r>
              <a:rPr lang="en-US" dirty="0"/>
              <a:t> 10 </a:t>
            </a:r>
            <a:r>
              <a:rPr lang="en-US" dirty="0" err="1"/>
              <a:t>ayat</a:t>
            </a:r>
            <a:r>
              <a:rPr lang="en-US" dirty="0"/>
              <a:t> (2) </a:t>
            </a:r>
            <a:r>
              <a:rPr lang="en-US" dirty="0" err="1"/>
              <a:t>Undang-undang</a:t>
            </a:r>
            <a:r>
              <a:rPr lang="en-US" dirty="0"/>
              <a:t> No. 4 </a:t>
            </a:r>
            <a:r>
              <a:rPr lang="en-US" dirty="0" err="1"/>
              <a:t>Tahun</a:t>
            </a:r>
            <a:r>
              <a:rPr lang="en-US" dirty="0"/>
              <a:t> 1996 </a:t>
            </a:r>
            <a:r>
              <a:rPr lang="en-US" dirty="0" err="1"/>
              <a:t>tentang</a:t>
            </a:r>
            <a:r>
              <a:rPr lang="en-US" dirty="0"/>
              <a:t> </a:t>
            </a:r>
            <a:r>
              <a:rPr lang="en-US" dirty="0" err="1"/>
              <a:t>Hak</a:t>
            </a:r>
            <a:r>
              <a:rPr lang="en-US" dirty="0"/>
              <a:t> </a:t>
            </a:r>
            <a:r>
              <a:rPr lang="en-US" dirty="0" err="1"/>
              <a:t>Tanggungan</a:t>
            </a:r>
            <a:r>
              <a:rPr lang="en-US" dirty="0"/>
              <a:t> </a:t>
            </a:r>
            <a:r>
              <a:rPr lang="en-US" dirty="0" err="1"/>
              <a:t>Atas</a:t>
            </a:r>
            <a:r>
              <a:rPr lang="en-US" dirty="0"/>
              <a:t> Tanah </a:t>
            </a:r>
            <a:r>
              <a:rPr lang="en-US" dirty="0" err="1"/>
              <a:t>Beserta</a:t>
            </a:r>
            <a:r>
              <a:rPr lang="en-US" dirty="0"/>
              <a:t> Benda-</a:t>
            </a:r>
            <a:r>
              <a:rPr lang="en-US" dirty="0" err="1"/>
              <a:t>benda</a:t>
            </a:r>
            <a:r>
              <a:rPr lang="en-US" dirty="0"/>
              <a:t> Yang </a:t>
            </a:r>
            <a:r>
              <a:rPr lang="en-US" dirty="0" err="1"/>
              <a:t>Berkaitan</a:t>
            </a:r>
            <a:r>
              <a:rPr lang="en-US" dirty="0"/>
              <a:t> </a:t>
            </a:r>
            <a:r>
              <a:rPr lang="en-US" dirty="0" err="1"/>
              <a:t>Dengan</a:t>
            </a:r>
            <a:r>
              <a:rPr lang="en-US" dirty="0"/>
              <a:t> Tanah (UUHT) </a:t>
            </a:r>
            <a:r>
              <a:rPr lang="en-US" dirty="0" err="1"/>
              <a:t>ditetapkan</a:t>
            </a:r>
            <a:r>
              <a:rPr lang="en-US" dirty="0"/>
              <a:t> </a:t>
            </a:r>
            <a:r>
              <a:rPr lang="en-US" dirty="0" err="1"/>
              <a:t>juga</a:t>
            </a:r>
            <a:r>
              <a:rPr lang="en-US" dirty="0"/>
              <a:t> </a:t>
            </a:r>
            <a:r>
              <a:rPr lang="en-US" dirty="0" err="1"/>
              <a:t>bahwa</a:t>
            </a:r>
            <a:r>
              <a:rPr lang="en-US" dirty="0"/>
              <a:t> </a:t>
            </a:r>
            <a:r>
              <a:rPr lang="en-US" dirty="0" err="1"/>
              <a:t>pemberian</a:t>
            </a:r>
            <a:r>
              <a:rPr lang="en-US" dirty="0"/>
              <a:t> </a:t>
            </a:r>
            <a:r>
              <a:rPr lang="en-US" dirty="0" err="1"/>
              <a:t>Hak</a:t>
            </a:r>
            <a:r>
              <a:rPr lang="en-US" dirty="0"/>
              <a:t> </a:t>
            </a:r>
            <a:r>
              <a:rPr lang="en-US" dirty="0" err="1"/>
              <a:t>Tanggungan</a:t>
            </a:r>
            <a:r>
              <a:rPr lang="en-US" dirty="0"/>
              <a:t> </a:t>
            </a:r>
            <a:r>
              <a:rPr lang="en-US" dirty="0" err="1"/>
              <a:t>dilakukan</a:t>
            </a:r>
            <a:r>
              <a:rPr lang="en-US" dirty="0"/>
              <a:t> </a:t>
            </a:r>
            <a:r>
              <a:rPr lang="en-US" dirty="0" err="1"/>
              <a:t>dengan</a:t>
            </a:r>
            <a:r>
              <a:rPr lang="en-US" dirty="0"/>
              <a:t> </a:t>
            </a:r>
            <a:r>
              <a:rPr lang="en-US" dirty="0" err="1"/>
              <a:t>pembuatan</a:t>
            </a:r>
            <a:r>
              <a:rPr lang="en-US" dirty="0"/>
              <a:t> </a:t>
            </a:r>
            <a:r>
              <a:rPr lang="en-US" dirty="0" err="1"/>
              <a:t>Akta</a:t>
            </a:r>
            <a:r>
              <a:rPr lang="en-US" dirty="0"/>
              <a:t> </a:t>
            </a:r>
            <a:r>
              <a:rPr lang="en-US" dirty="0" err="1"/>
              <a:t>Pembebanan</a:t>
            </a:r>
            <a:r>
              <a:rPr lang="en-US" dirty="0"/>
              <a:t> </a:t>
            </a:r>
            <a:r>
              <a:rPr lang="en-US" dirty="0" err="1"/>
              <a:t>Hak</a:t>
            </a:r>
            <a:r>
              <a:rPr lang="en-US" dirty="0"/>
              <a:t> </a:t>
            </a:r>
            <a:r>
              <a:rPr lang="en-US" dirty="0" err="1"/>
              <a:t>Tanggungan</a:t>
            </a:r>
            <a:r>
              <a:rPr lang="en-US" dirty="0"/>
              <a:t> (APHT) </a:t>
            </a:r>
            <a:r>
              <a:rPr lang="en-US" dirty="0" err="1"/>
              <a:t>oleh</a:t>
            </a:r>
            <a:r>
              <a:rPr lang="en-US" dirty="0"/>
              <a:t> </a:t>
            </a:r>
            <a:r>
              <a:rPr lang="en-US" dirty="0" err="1"/>
              <a:t>Pejabat</a:t>
            </a:r>
            <a:r>
              <a:rPr lang="en-US" dirty="0"/>
              <a:t> </a:t>
            </a:r>
            <a:r>
              <a:rPr lang="en-US" dirty="0" err="1"/>
              <a:t>Pembuat</a:t>
            </a:r>
            <a:r>
              <a:rPr lang="en-US" dirty="0"/>
              <a:t> </a:t>
            </a:r>
            <a:r>
              <a:rPr lang="en-US" dirty="0" err="1"/>
              <a:t>Akta</a:t>
            </a:r>
            <a:r>
              <a:rPr lang="en-US" dirty="0"/>
              <a:t> Tanah (PPAT). </a:t>
            </a:r>
            <a:r>
              <a:rPr lang="en-US" dirty="0" smtClean="0"/>
              <a:t> </a:t>
            </a:r>
            <a:endParaRPr lang="en-US" dirty="0"/>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a:t>
            </a:r>
            <a:r>
              <a:rPr lang="en-US" dirty="0" err="1" smtClean="0"/>
              <a:t>Hak</a:t>
            </a:r>
            <a:r>
              <a:rPr lang="en-US" dirty="0" smtClean="0"/>
              <a:t> </a:t>
            </a:r>
            <a:r>
              <a:rPr lang="en-US" dirty="0" err="1" smtClean="0"/>
              <a:t>Tanggungan</a:t>
            </a:r>
            <a:endParaRPr lang="en-US" dirty="0"/>
          </a:p>
        </p:txBody>
      </p:sp>
    </p:spTree>
    <p:extLst>
      <p:ext uri="{BB962C8B-B14F-4D97-AF65-F5344CB8AC3E}">
        <p14:creationId xmlns:p14="http://schemas.microsoft.com/office/powerpoint/2010/main" val="4145065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a:t>
            </a:r>
            <a:r>
              <a:rPr lang="en-US" dirty="0" err="1"/>
              <a:t>Alasan</a:t>
            </a:r>
            <a:r>
              <a:rPr lang="en-US" dirty="0"/>
              <a:t> </a:t>
            </a:r>
            <a:r>
              <a:rPr lang="en-US" dirty="0" err="1"/>
              <a:t>penerapan</a:t>
            </a:r>
            <a:r>
              <a:rPr lang="en-US" dirty="0"/>
              <a:t> </a:t>
            </a:r>
            <a:r>
              <a:rPr lang="en-US" dirty="0" err="1"/>
              <a:t>ketentuan</a:t>
            </a:r>
            <a:r>
              <a:rPr lang="en-US" dirty="0"/>
              <a:t> </a:t>
            </a:r>
            <a:r>
              <a:rPr lang="en-US" dirty="0" err="1"/>
              <a:t>ini</a:t>
            </a:r>
            <a:r>
              <a:rPr lang="en-US" dirty="0"/>
              <a:t> </a:t>
            </a:r>
            <a:r>
              <a:rPr lang="en-US" dirty="0" err="1"/>
              <a:t>adalah</a:t>
            </a:r>
            <a:r>
              <a:rPr lang="en-US" dirty="0"/>
              <a:t> </a:t>
            </a:r>
            <a:r>
              <a:rPr lang="en-US" dirty="0" err="1"/>
              <a:t>bahwa</a:t>
            </a:r>
            <a:r>
              <a:rPr lang="en-US" dirty="0"/>
              <a:t> PPAT </a:t>
            </a:r>
            <a:r>
              <a:rPr lang="en-US" dirty="0" err="1"/>
              <a:t>merupakan</a:t>
            </a:r>
            <a:r>
              <a:rPr lang="en-US" dirty="0"/>
              <a:t> </a:t>
            </a:r>
            <a:r>
              <a:rPr lang="en-US" dirty="0" err="1"/>
              <a:t>pejabat</a:t>
            </a:r>
            <a:r>
              <a:rPr lang="en-US" dirty="0"/>
              <a:t> </a:t>
            </a:r>
            <a:r>
              <a:rPr lang="en-US" dirty="0" err="1"/>
              <a:t>umum</a:t>
            </a:r>
            <a:r>
              <a:rPr lang="en-US" dirty="0"/>
              <a:t> yang </a:t>
            </a:r>
            <a:r>
              <a:rPr lang="en-US" dirty="0" err="1"/>
              <a:t>berwenang</a:t>
            </a:r>
            <a:r>
              <a:rPr lang="en-US" dirty="0"/>
              <a:t> </a:t>
            </a:r>
            <a:r>
              <a:rPr lang="en-US" dirty="0" err="1"/>
              <a:t>membuat</a:t>
            </a:r>
            <a:r>
              <a:rPr lang="en-US" dirty="0"/>
              <a:t> </a:t>
            </a:r>
            <a:r>
              <a:rPr lang="en-US" dirty="0" err="1"/>
              <a:t>akta</a:t>
            </a:r>
            <a:r>
              <a:rPr lang="en-US" dirty="0"/>
              <a:t> </a:t>
            </a:r>
            <a:r>
              <a:rPr lang="en-US" dirty="0" err="1"/>
              <a:t>pemindahan</a:t>
            </a:r>
            <a:r>
              <a:rPr lang="en-US" dirty="0"/>
              <a:t> </a:t>
            </a:r>
            <a:r>
              <a:rPr lang="en-US" dirty="0" err="1"/>
              <a:t>hak</a:t>
            </a:r>
            <a:r>
              <a:rPr lang="en-US" dirty="0"/>
              <a:t> </a:t>
            </a:r>
            <a:r>
              <a:rPr lang="en-US" dirty="0" err="1"/>
              <a:t>atas</a:t>
            </a:r>
            <a:r>
              <a:rPr lang="en-US" dirty="0"/>
              <a:t> </a:t>
            </a:r>
            <a:r>
              <a:rPr lang="en-US" dirty="0" err="1"/>
              <a:t>tanah</a:t>
            </a:r>
            <a:r>
              <a:rPr lang="en-US" dirty="0"/>
              <a:t> </a:t>
            </a:r>
            <a:r>
              <a:rPr lang="en-US" dirty="0" err="1"/>
              <a:t>dan</a:t>
            </a:r>
            <a:r>
              <a:rPr lang="en-US" dirty="0"/>
              <a:t> </a:t>
            </a:r>
            <a:r>
              <a:rPr lang="en-US" dirty="0" err="1"/>
              <a:t>akta</a:t>
            </a:r>
            <a:r>
              <a:rPr lang="en-US" dirty="0"/>
              <a:t> lain </a:t>
            </a:r>
            <a:r>
              <a:rPr lang="en-US" dirty="0" err="1"/>
              <a:t>dalam</a:t>
            </a:r>
            <a:r>
              <a:rPr lang="en-US" dirty="0"/>
              <a:t> </a:t>
            </a:r>
            <a:r>
              <a:rPr lang="en-US" dirty="0" err="1"/>
              <a:t>rangka</a:t>
            </a:r>
            <a:r>
              <a:rPr lang="en-US" dirty="0"/>
              <a:t> </a:t>
            </a:r>
            <a:r>
              <a:rPr lang="en-US" dirty="0" err="1"/>
              <a:t>pembebanan</a:t>
            </a:r>
            <a:r>
              <a:rPr lang="en-US" dirty="0"/>
              <a:t> </a:t>
            </a:r>
            <a:r>
              <a:rPr lang="en-US" dirty="0" err="1"/>
              <a:t>hak</a:t>
            </a:r>
            <a:r>
              <a:rPr lang="en-US" dirty="0"/>
              <a:t> </a:t>
            </a:r>
            <a:r>
              <a:rPr lang="en-US" dirty="0" err="1"/>
              <a:t>atas</a:t>
            </a:r>
            <a:r>
              <a:rPr lang="en-US" dirty="0"/>
              <a:t> </a:t>
            </a:r>
            <a:r>
              <a:rPr lang="en-US" dirty="0" err="1"/>
              <a:t>tanah</a:t>
            </a:r>
            <a:r>
              <a:rPr lang="en-US" dirty="0"/>
              <a:t>, yang </a:t>
            </a:r>
            <a:r>
              <a:rPr lang="en-US" dirty="0" err="1"/>
              <a:t>bentuk</a:t>
            </a:r>
            <a:r>
              <a:rPr lang="en-US" dirty="0"/>
              <a:t> </a:t>
            </a:r>
            <a:r>
              <a:rPr lang="en-US" dirty="0" err="1"/>
              <a:t>aktanya</a:t>
            </a:r>
            <a:r>
              <a:rPr lang="en-US" dirty="0"/>
              <a:t> </a:t>
            </a:r>
            <a:r>
              <a:rPr lang="en-US" dirty="0" err="1"/>
              <a:t>ditetapkan</a:t>
            </a:r>
            <a:r>
              <a:rPr lang="en-US" dirty="0"/>
              <a:t>, </a:t>
            </a:r>
            <a:r>
              <a:rPr lang="en-US" dirty="0" err="1"/>
              <a:t>sebagai</a:t>
            </a:r>
            <a:r>
              <a:rPr lang="en-US" dirty="0"/>
              <a:t> </a:t>
            </a:r>
            <a:r>
              <a:rPr lang="en-US" dirty="0" err="1"/>
              <a:t>bukti</a:t>
            </a:r>
            <a:r>
              <a:rPr lang="en-US" dirty="0"/>
              <a:t> </a:t>
            </a:r>
            <a:r>
              <a:rPr lang="en-US" dirty="0" err="1"/>
              <a:t>dilakukannya</a:t>
            </a:r>
            <a:r>
              <a:rPr lang="en-US" dirty="0"/>
              <a:t> </a:t>
            </a:r>
            <a:r>
              <a:rPr lang="en-US" dirty="0" err="1"/>
              <a:t>perbuatan</a:t>
            </a:r>
            <a:r>
              <a:rPr lang="en-US" dirty="0"/>
              <a:t> </a:t>
            </a:r>
            <a:r>
              <a:rPr lang="en-US" dirty="0" err="1"/>
              <a:t>hukum</a:t>
            </a:r>
            <a:r>
              <a:rPr lang="en-US" dirty="0"/>
              <a:t> </a:t>
            </a:r>
            <a:r>
              <a:rPr lang="en-US" dirty="0" err="1"/>
              <a:t>tertentu</a:t>
            </a:r>
            <a:r>
              <a:rPr lang="en-US" dirty="0"/>
              <a:t> </a:t>
            </a:r>
            <a:r>
              <a:rPr lang="en-US" dirty="0" err="1"/>
              <a:t>mengenai</a:t>
            </a:r>
            <a:r>
              <a:rPr lang="en-US" dirty="0"/>
              <a:t> </a:t>
            </a:r>
            <a:r>
              <a:rPr lang="en-US" dirty="0" err="1"/>
              <a:t>tanah</a:t>
            </a:r>
            <a:r>
              <a:rPr lang="en-US" dirty="0"/>
              <a:t> yang </a:t>
            </a:r>
            <a:r>
              <a:rPr lang="en-US" dirty="0" err="1"/>
              <a:t>terletak</a:t>
            </a:r>
            <a:r>
              <a:rPr lang="en-US" dirty="0"/>
              <a:t> di </a:t>
            </a:r>
            <a:r>
              <a:rPr lang="en-US" dirty="0" err="1"/>
              <a:t>daerah</a:t>
            </a:r>
            <a:r>
              <a:rPr lang="en-US" dirty="0"/>
              <a:t> </a:t>
            </a:r>
            <a:r>
              <a:rPr lang="en-US" dirty="0" err="1" smtClean="0"/>
              <a:t>kerjanya</a:t>
            </a:r>
            <a:r>
              <a:rPr lang="en-US" dirty="0" smtClean="0"/>
              <a:t> </a:t>
            </a:r>
            <a:endParaRPr lang="en-US" dirty="0"/>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a:t>
            </a:r>
            <a:r>
              <a:rPr lang="en-US" dirty="0" err="1" smtClean="0"/>
              <a:t>Hak</a:t>
            </a:r>
            <a:r>
              <a:rPr lang="en-US" dirty="0" smtClean="0"/>
              <a:t> </a:t>
            </a:r>
            <a:r>
              <a:rPr lang="en-US" dirty="0" err="1" smtClean="0"/>
              <a:t>Tanggungan</a:t>
            </a:r>
            <a:endParaRPr lang="en-US" dirty="0"/>
          </a:p>
        </p:txBody>
      </p:sp>
    </p:spTree>
    <p:extLst>
      <p:ext uri="{BB962C8B-B14F-4D97-AF65-F5344CB8AC3E}">
        <p14:creationId xmlns:p14="http://schemas.microsoft.com/office/powerpoint/2010/main" val="26623212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 </a:t>
            </a:r>
            <a:r>
              <a:rPr lang="en-US" dirty="0" err="1"/>
              <a:t>Terhadap</a:t>
            </a:r>
            <a:r>
              <a:rPr lang="en-US" dirty="0"/>
              <a:t> </a:t>
            </a:r>
            <a:r>
              <a:rPr lang="en-US" dirty="0" err="1"/>
              <a:t>ketentuan</a:t>
            </a:r>
            <a:r>
              <a:rPr lang="en-US" dirty="0"/>
              <a:t> UUHT </a:t>
            </a:r>
            <a:r>
              <a:rPr lang="en-US" dirty="0" err="1"/>
              <a:t>inipun</a:t>
            </a:r>
            <a:r>
              <a:rPr lang="en-US" dirty="0"/>
              <a:t> </a:t>
            </a:r>
            <a:r>
              <a:rPr lang="en-US" dirty="0" err="1"/>
              <a:t>disampaikan</a:t>
            </a:r>
            <a:r>
              <a:rPr lang="en-US" dirty="0"/>
              <a:t> </a:t>
            </a:r>
            <a:r>
              <a:rPr lang="en-US" dirty="0" err="1"/>
              <a:t>kritik</a:t>
            </a:r>
            <a:r>
              <a:rPr lang="en-US" dirty="0"/>
              <a:t> yang </a:t>
            </a:r>
            <a:r>
              <a:rPr lang="en-US" dirty="0" err="1"/>
              <a:t>sama</a:t>
            </a:r>
            <a:r>
              <a:rPr lang="en-US" dirty="0"/>
              <a:t> </a:t>
            </a:r>
            <a:r>
              <a:rPr lang="en-US" dirty="0" err="1"/>
              <a:t>berkenaan</a:t>
            </a:r>
            <a:r>
              <a:rPr lang="en-US" dirty="0"/>
              <a:t> </a:t>
            </a:r>
            <a:r>
              <a:rPr lang="en-US" dirty="0" err="1"/>
              <a:t>dengan</a:t>
            </a:r>
            <a:r>
              <a:rPr lang="en-US" dirty="0"/>
              <a:t> </a:t>
            </a:r>
            <a:r>
              <a:rPr lang="en-US" dirty="0" err="1"/>
              <a:t>pembebanan</a:t>
            </a:r>
            <a:r>
              <a:rPr lang="en-US" dirty="0"/>
              <a:t> yang </a:t>
            </a:r>
            <a:r>
              <a:rPr lang="en-US" dirty="0" err="1"/>
              <a:t>secara</a:t>
            </a:r>
            <a:r>
              <a:rPr lang="en-US" dirty="0"/>
              <a:t> </a:t>
            </a:r>
            <a:r>
              <a:rPr lang="en-US" dirty="0" err="1"/>
              <a:t>ekonomis</a:t>
            </a:r>
            <a:r>
              <a:rPr lang="en-US" dirty="0"/>
              <a:t> </a:t>
            </a:r>
            <a:r>
              <a:rPr lang="en-US" dirty="0" err="1"/>
              <a:t>memberatkan</a:t>
            </a:r>
            <a:r>
              <a:rPr lang="en-US" dirty="0"/>
              <a:t> </a:t>
            </a:r>
            <a:r>
              <a:rPr lang="en-US" dirty="0" err="1"/>
              <a:t>debitor</a:t>
            </a:r>
            <a:r>
              <a:rPr lang="en-US" dirty="0"/>
              <a:t> </a:t>
            </a:r>
            <a:r>
              <a:rPr lang="en-US" dirty="0" err="1"/>
              <a:t>pengusaha</a:t>
            </a:r>
            <a:r>
              <a:rPr lang="en-US" dirty="0"/>
              <a:t> </a:t>
            </a:r>
            <a:r>
              <a:rPr lang="en-US" dirty="0" err="1"/>
              <a:t>lemah</a:t>
            </a:r>
            <a:r>
              <a:rPr lang="en-US" dirty="0"/>
              <a:t>. </a:t>
            </a:r>
            <a:endParaRPr lang="en-US" dirty="0" smtClean="0"/>
          </a:p>
          <a:p>
            <a:endParaRPr lang="en-US" dirty="0"/>
          </a:p>
          <a:p>
            <a:r>
              <a:rPr lang="en-US" dirty="0" err="1" smtClean="0"/>
              <a:t>Menanggapi</a:t>
            </a:r>
            <a:r>
              <a:rPr lang="en-US" dirty="0" smtClean="0"/>
              <a:t> </a:t>
            </a:r>
            <a:r>
              <a:rPr lang="en-US" dirty="0" err="1"/>
              <a:t>hal</a:t>
            </a:r>
            <a:r>
              <a:rPr lang="en-US" dirty="0"/>
              <a:t> </a:t>
            </a:r>
            <a:r>
              <a:rPr lang="en-US" dirty="0" err="1"/>
              <a:t>tersebut</a:t>
            </a:r>
            <a:r>
              <a:rPr lang="en-US" dirty="0"/>
              <a:t> </a:t>
            </a:r>
            <a:r>
              <a:rPr lang="en-US" dirty="0" err="1"/>
              <a:t>melalui</a:t>
            </a:r>
            <a:r>
              <a:rPr lang="en-US" dirty="0"/>
              <a:t> </a:t>
            </a:r>
            <a:r>
              <a:rPr lang="en-US" dirty="0" err="1"/>
              <a:t>Peraturan</a:t>
            </a:r>
            <a:r>
              <a:rPr lang="en-US" dirty="0"/>
              <a:t> </a:t>
            </a:r>
            <a:r>
              <a:rPr lang="en-US" dirty="0" err="1"/>
              <a:t>Menteri</a:t>
            </a:r>
            <a:r>
              <a:rPr lang="en-US" dirty="0"/>
              <a:t> Negara </a:t>
            </a:r>
            <a:r>
              <a:rPr lang="en-US" dirty="0" err="1"/>
              <a:t>Agraria</a:t>
            </a:r>
            <a:r>
              <a:rPr lang="en-US" dirty="0"/>
              <a:t>/</a:t>
            </a:r>
            <a:r>
              <a:rPr lang="en-US" dirty="0" err="1"/>
              <a:t>Kepala</a:t>
            </a:r>
            <a:r>
              <a:rPr lang="en-US" dirty="0"/>
              <a:t> </a:t>
            </a:r>
            <a:r>
              <a:rPr lang="en-US" dirty="0" err="1"/>
              <a:t>Badan</a:t>
            </a:r>
            <a:r>
              <a:rPr lang="en-US" dirty="0"/>
              <a:t> </a:t>
            </a:r>
            <a:r>
              <a:rPr lang="en-US" dirty="0" err="1"/>
              <a:t>Pertanahan</a:t>
            </a:r>
            <a:r>
              <a:rPr lang="en-US" dirty="0"/>
              <a:t> </a:t>
            </a:r>
            <a:r>
              <a:rPr lang="en-US" dirty="0" err="1"/>
              <a:t>Nasional</a:t>
            </a:r>
            <a:r>
              <a:rPr lang="en-US" dirty="0"/>
              <a:t> No. 4 </a:t>
            </a:r>
            <a:r>
              <a:rPr lang="en-US" dirty="0" err="1"/>
              <a:t>Tahun</a:t>
            </a:r>
            <a:r>
              <a:rPr lang="en-US" dirty="0"/>
              <a:t> 1996 </a:t>
            </a:r>
            <a:r>
              <a:rPr lang="en-US" dirty="0" err="1"/>
              <a:t>tentang</a:t>
            </a:r>
            <a:r>
              <a:rPr lang="en-US" dirty="0"/>
              <a:t> </a:t>
            </a:r>
            <a:r>
              <a:rPr lang="en-US" dirty="0" err="1"/>
              <a:t>Penetapan</a:t>
            </a:r>
            <a:r>
              <a:rPr lang="en-US" dirty="0"/>
              <a:t> Batas </a:t>
            </a:r>
            <a:r>
              <a:rPr lang="en-US" dirty="0" err="1"/>
              <a:t>Waktu</a:t>
            </a:r>
            <a:r>
              <a:rPr lang="en-US" dirty="0"/>
              <a:t> </a:t>
            </a:r>
            <a:r>
              <a:rPr lang="en-US" dirty="0" err="1"/>
              <a:t>Penggunaan</a:t>
            </a:r>
            <a:r>
              <a:rPr lang="en-US" dirty="0"/>
              <a:t> </a:t>
            </a:r>
            <a:r>
              <a:rPr lang="en-US" dirty="0" err="1"/>
              <a:t>Surat</a:t>
            </a:r>
            <a:r>
              <a:rPr lang="en-US" dirty="0"/>
              <a:t> </a:t>
            </a:r>
            <a:r>
              <a:rPr lang="en-US" dirty="0" err="1"/>
              <a:t>Kuasa</a:t>
            </a:r>
            <a:r>
              <a:rPr lang="en-US" dirty="0"/>
              <a:t> </a:t>
            </a:r>
            <a:r>
              <a:rPr lang="en-US" dirty="0" err="1"/>
              <a:t>Membebankan</a:t>
            </a:r>
            <a:r>
              <a:rPr lang="en-US" dirty="0"/>
              <a:t> </a:t>
            </a:r>
            <a:r>
              <a:rPr lang="en-US" dirty="0" err="1"/>
              <a:t>Hak</a:t>
            </a:r>
            <a:r>
              <a:rPr lang="en-US" dirty="0"/>
              <a:t> </a:t>
            </a:r>
            <a:r>
              <a:rPr lang="en-US" dirty="0" err="1"/>
              <a:t>Tanggungan</a:t>
            </a:r>
            <a:r>
              <a:rPr lang="en-US" dirty="0"/>
              <a:t> </a:t>
            </a:r>
            <a:r>
              <a:rPr lang="en-US" dirty="0" err="1"/>
              <a:t>Untuk</a:t>
            </a:r>
            <a:r>
              <a:rPr lang="en-US" dirty="0"/>
              <a:t> </a:t>
            </a:r>
            <a:r>
              <a:rPr lang="en-US" dirty="0" err="1"/>
              <a:t>Menjamin</a:t>
            </a:r>
            <a:r>
              <a:rPr lang="en-US" dirty="0"/>
              <a:t> </a:t>
            </a:r>
            <a:r>
              <a:rPr lang="en-US" dirty="0" err="1"/>
              <a:t>Pelunasan</a:t>
            </a:r>
            <a:r>
              <a:rPr lang="en-US" dirty="0"/>
              <a:t> </a:t>
            </a:r>
            <a:r>
              <a:rPr lang="en-US" dirty="0" err="1"/>
              <a:t>Kredit-kredit</a:t>
            </a:r>
            <a:r>
              <a:rPr lang="en-US" dirty="0"/>
              <a:t> </a:t>
            </a:r>
            <a:r>
              <a:rPr lang="en-US" dirty="0" err="1"/>
              <a:t>Tertentu</a:t>
            </a:r>
            <a:r>
              <a:rPr lang="en-US" dirty="0"/>
              <a:t>, </a:t>
            </a:r>
            <a:r>
              <a:rPr lang="en-US" dirty="0" err="1"/>
              <a:t>pemerintah</a:t>
            </a:r>
            <a:r>
              <a:rPr lang="en-US" dirty="0"/>
              <a:t> </a:t>
            </a:r>
            <a:r>
              <a:rPr lang="en-US" dirty="0" err="1"/>
              <a:t>memberikan</a:t>
            </a:r>
            <a:r>
              <a:rPr lang="en-US" dirty="0"/>
              <a:t> </a:t>
            </a:r>
            <a:r>
              <a:rPr lang="en-US" dirty="0" err="1"/>
              <a:t>kemungkinan</a:t>
            </a:r>
            <a:r>
              <a:rPr lang="en-US" dirty="0"/>
              <a:t> </a:t>
            </a:r>
            <a:r>
              <a:rPr lang="en-US" dirty="0" err="1"/>
              <a:t>bagi</a:t>
            </a:r>
            <a:r>
              <a:rPr lang="en-US" dirty="0"/>
              <a:t> SKMHT </a:t>
            </a:r>
            <a:r>
              <a:rPr lang="en-US" dirty="0" err="1"/>
              <a:t>jenis</a:t>
            </a:r>
            <a:r>
              <a:rPr lang="en-US" dirty="0"/>
              <a:t> </a:t>
            </a:r>
            <a:r>
              <a:rPr lang="en-US" dirty="0" err="1"/>
              <a:t>kredit</a:t>
            </a:r>
            <a:r>
              <a:rPr lang="en-US" dirty="0"/>
              <a:t> </a:t>
            </a:r>
            <a:r>
              <a:rPr lang="en-US" dirty="0" err="1"/>
              <a:t>tertentu</a:t>
            </a:r>
            <a:r>
              <a:rPr lang="en-US" dirty="0"/>
              <a:t> </a:t>
            </a:r>
            <a:r>
              <a:rPr lang="en-US" dirty="0" err="1"/>
              <a:t>berlaku</a:t>
            </a:r>
            <a:r>
              <a:rPr lang="en-US" dirty="0"/>
              <a:t> </a:t>
            </a:r>
            <a:r>
              <a:rPr lang="en-US" dirty="0" err="1"/>
              <a:t>sampai</a:t>
            </a:r>
            <a:r>
              <a:rPr lang="en-US" dirty="0"/>
              <a:t> </a:t>
            </a:r>
            <a:r>
              <a:rPr lang="en-US" dirty="0" err="1"/>
              <a:t>berakhirnya</a:t>
            </a:r>
            <a:r>
              <a:rPr lang="en-US" dirty="0"/>
              <a:t> </a:t>
            </a:r>
            <a:r>
              <a:rPr lang="en-US" dirty="0" err="1"/>
              <a:t>masa</a:t>
            </a:r>
            <a:r>
              <a:rPr lang="en-US" dirty="0"/>
              <a:t> </a:t>
            </a:r>
            <a:r>
              <a:rPr lang="en-US" dirty="0" err="1"/>
              <a:t>berlakunya</a:t>
            </a:r>
            <a:r>
              <a:rPr lang="en-US" dirty="0"/>
              <a:t> </a:t>
            </a:r>
            <a:r>
              <a:rPr lang="en-US" dirty="0" err="1"/>
              <a:t>perjanjian</a:t>
            </a:r>
            <a:r>
              <a:rPr lang="en-US" dirty="0"/>
              <a:t> </a:t>
            </a:r>
            <a:r>
              <a:rPr lang="en-US" dirty="0" err="1"/>
              <a:t>pokok</a:t>
            </a:r>
            <a:r>
              <a:rPr lang="en-US" dirty="0"/>
              <a:t> yang </a:t>
            </a:r>
            <a:r>
              <a:rPr lang="en-US" dirty="0" err="1"/>
              <a:t>bersangkutan</a:t>
            </a:r>
            <a:r>
              <a:rPr lang="en-US" dirty="0"/>
              <a:t>.</a:t>
            </a:r>
          </a:p>
          <a:p>
            <a:pPr marL="109728" indent="0">
              <a:buNone/>
            </a:pPr>
            <a:endParaRPr lang="en-US" dirty="0"/>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a:t>
            </a:r>
            <a:r>
              <a:rPr lang="en-US" dirty="0" err="1" smtClean="0"/>
              <a:t>Hak</a:t>
            </a:r>
            <a:r>
              <a:rPr lang="en-US" dirty="0" smtClean="0"/>
              <a:t> </a:t>
            </a:r>
            <a:r>
              <a:rPr lang="en-US" dirty="0" err="1"/>
              <a:t>T</a:t>
            </a:r>
            <a:r>
              <a:rPr lang="en-US" dirty="0" err="1" smtClean="0"/>
              <a:t>anggungan</a:t>
            </a:r>
            <a:endParaRPr lang="en-US" dirty="0"/>
          </a:p>
        </p:txBody>
      </p:sp>
    </p:spTree>
    <p:extLst>
      <p:ext uri="{BB962C8B-B14F-4D97-AF65-F5344CB8AC3E}">
        <p14:creationId xmlns:p14="http://schemas.microsoft.com/office/powerpoint/2010/main" val="1926818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dirty="0" err="1"/>
              <a:t>Kecenderungan</a:t>
            </a:r>
            <a:r>
              <a:rPr lang="en-US" dirty="0"/>
              <a:t> </a:t>
            </a:r>
            <a:r>
              <a:rPr lang="en-US" dirty="0" err="1"/>
              <a:t>tersebut</a:t>
            </a:r>
            <a:r>
              <a:rPr lang="en-US" dirty="0"/>
              <a:t> </a:t>
            </a:r>
            <a:r>
              <a:rPr lang="en-US" dirty="0" err="1"/>
              <a:t>juga</a:t>
            </a:r>
            <a:r>
              <a:rPr lang="en-US" dirty="0"/>
              <a:t> </a:t>
            </a:r>
            <a:r>
              <a:rPr lang="en-US" dirty="0" err="1"/>
              <a:t>terlihat</a:t>
            </a:r>
            <a:r>
              <a:rPr lang="en-US" dirty="0"/>
              <a:t> </a:t>
            </a:r>
            <a:r>
              <a:rPr lang="en-US" dirty="0" err="1"/>
              <a:t>dalam</a:t>
            </a:r>
            <a:r>
              <a:rPr lang="en-US" dirty="0"/>
              <a:t> </a:t>
            </a:r>
            <a:r>
              <a:rPr lang="en-US" dirty="0" err="1"/>
              <a:t>Rancangan</a:t>
            </a:r>
            <a:r>
              <a:rPr lang="en-US" dirty="0"/>
              <a:t> </a:t>
            </a:r>
            <a:r>
              <a:rPr lang="en-US" dirty="0" err="1"/>
              <a:t>Undang-undang</a:t>
            </a:r>
            <a:r>
              <a:rPr lang="en-US" dirty="0"/>
              <a:t> </a:t>
            </a:r>
            <a:r>
              <a:rPr lang="en-US" dirty="0" err="1"/>
              <a:t>Perkreditan</a:t>
            </a:r>
            <a:r>
              <a:rPr lang="en-US" dirty="0"/>
              <a:t> </a:t>
            </a:r>
            <a:r>
              <a:rPr lang="en-US" dirty="0" err="1"/>
              <a:t>Perbankan</a:t>
            </a:r>
            <a:r>
              <a:rPr lang="en-US" dirty="0"/>
              <a:t> (RUU-PP) yang </a:t>
            </a:r>
            <a:r>
              <a:rPr lang="en-US" dirty="0" err="1"/>
              <a:t>dibuat</a:t>
            </a:r>
            <a:r>
              <a:rPr lang="en-US" dirty="0"/>
              <a:t> </a:t>
            </a:r>
            <a:r>
              <a:rPr lang="en-US" dirty="0" err="1"/>
              <a:t>oleh</a:t>
            </a:r>
            <a:r>
              <a:rPr lang="en-US" dirty="0"/>
              <a:t> DPR, yang </a:t>
            </a:r>
            <a:r>
              <a:rPr lang="en-US" dirty="0" err="1"/>
              <a:t>menetapkan</a:t>
            </a:r>
            <a:r>
              <a:rPr lang="en-US" dirty="0"/>
              <a:t> </a:t>
            </a:r>
            <a:r>
              <a:rPr lang="en-US" dirty="0" err="1"/>
              <a:t>bahwa</a:t>
            </a:r>
            <a:r>
              <a:rPr lang="en-US" dirty="0"/>
              <a:t> </a:t>
            </a:r>
            <a:r>
              <a:rPr lang="en-US" dirty="0" err="1"/>
              <a:t>akta</a:t>
            </a:r>
            <a:r>
              <a:rPr lang="en-US" dirty="0"/>
              <a:t> </a:t>
            </a:r>
            <a:r>
              <a:rPr lang="en-US" dirty="0" err="1"/>
              <a:t>perjanjian</a:t>
            </a:r>
            <a:r>
              <a:rPr lang="en-US" dirty="0"/>
              <a:t> </a:t>
            </a:r>
            <a:r>
              <a:rPr lang="en-US" dirty="0" err="1"/>
              <a:t>kredit</a:t>
            </a:r>
            <a:r>
              <a:rPr lang="en-US" dirty="0"/>
              <a:t> </a:t>
            </a:r>
            <a:r>
              <a:rPr lang="en-US" dirty="0" err="1"/>
              <a:t>dibuat</a:t>
            </a:r>
            <a:r>
              <a:rPr lang="en-US" dirty="0"/>
              <a:t> di </a:t>
            </a:r>
            <a:r>
              <a:rPr lang="en-US" dirty="0" err="1"/>
              <a:t>hadapan</a:t>
            </a:r>
            <a:r>
              <a:rPr lang="en-US" dirty="0"/>
              <a:t> </a:t>
            </a:r>
            <a:r>
              <a:rPr lang="en-US" dirty="0" err="1" smtClean="0"/>
              <a:t>notaris</a:t>
            </a:r>
            <a:r>
              <a:rPr lang="en-US" dirty="0" smtClean="0"/>
              <a:t>.</a:t>
            </a:r>
            <a:r>
              <a:rPr lang="en-US" baseline="30000" dirty="0"/>
              <a:t> </a:t>
            </a:r>
            <a:r>
              <a:rPr lang="en-US" dirty="0" err="1" smtClean="0"/>
              <a:t>Oleh</a:t>
            </a:r>
            <a:r>
              <a:rPr lang="en-US" dirty="0" smtClean="0"/>
              <a:t> </a:t>
            </a:r>
            <a:r>
              <a:rPr lang="en-US" dirty="0" err="1"/>
              <a:t>karena</a:t>
            </a:r>
            <a:r>
              <a:rPr lang="en-US" dirty="0"/>
              <a:t> </a:t>
            </a:r>
            <a:r>
              <a:rPr lang="en-US" dirty="0" err="1"/>
              <a:t>itu</a:t>
            </a:r>
            <a:r>
              <a:rPr lang="en-US" dirty="0"/>
              <a:t> </a:t>
            </a:r>
            <a:r>
              <a:rPr lang="en-US" dirty="0" err="1"/>
              <a:t>terdapat</a:t>
            </a:r>
            <a:r>
              <a:rPr lang="en-US" dirty="0"/>
              <a:t> </a:t>
            </a:r>
            <a:r>
              <a:rPr lang="en-US" dirty="0" err="1"/>
              <a:t>pandangan</a:t>
            </a:r>
            <a:r>
              <a:rPr lang="en-US" dirty="0"/>
              <a:t> </a:t>
            </a:r>
            <a:r>
              <a:rPr lang="en-US" dirty="0" err="1"/>
              <a:t>sinis</a:t>
            </a:r>
            <a:r>
              <a:rPr lang="en-US" dirty="0"/>
              <a:t> di </a:t>
            </a:r>
            <a:r>
              <a:rPr lang="en-US" dirty="0" err="1"/>
              <a:t>masyarakat</a:t>
            </a:r>
            <a:r>
              <a:rPr lang="en-US" dirty="0"/>
              <a:t> </a:t>
            </a:r>
            <a:r>
              <a:rPr lang="en-US" dirty="0" err="1"/>
              <a:t>dengan</a:t>
            </a:r>
            <a:r>
              <a:rPr lang="en-US" dirty="0"/>
              <a:t> </a:t>
            </a:r>
            <a:r>
              <a:rPr lang="en-US" dirty="0" err="1"/>
              <a:t>menyebutkan</a:t>
            </a:r>
            <a:r>
              <a:rPr lang="en-US" dirty="0"/>
              <a:t> </a:t>
            </a:r>
            <a:r>
              <a:rPr lang="en-US" dirty="0" err="1"/>
              <a:t>peraturan</a:t>
            </a:r>
            <a:r>
              <a:rPr lang="en-US" dirty="0"/>
              <a:t> </a:t>
            </a:r>
            <a:r>
              <a:rPr lang="en-US" dirty="0" err="1"/>
              <a:t>perundang-undangan</a:t>
            </a:r>
            <a:r>
              <a:rPr lang="en-US" dirty="0"/>
              <a:t> yang </a:t>
            </a:r>
            <a:r>
              <a:rPr lang="en-US" dirty="0" err="1"/>
              <a:t>memuat</a:t>
            </a:r>
            <a:r>
              <a:rPr lang="en-US" dirty="0"/>
              <a:t> </a:t>
            </a:r>
            <a:r>
              <a:rPr lang="en-US" dirty="0" err="1"/>
              <a:t>ketentuan</a:t>
            </a:r>
            <a:r>
              <a:rPr lang="en-US" dirty="0"/>
              <a:t> </a:t>
            </a:r>
            <a:r>
              <a:rPr lang="en-US" dirty="0" err="1"/>
              <a:t>seperti</a:t>
            </a:r>
            <a:r>
              <a:rPr lang="en-US" dirty="0"/>
              <a:t> </a:t>
            </a:r>
            <a:r>
              <a:rPr lang="en-US" dirty="0" err="1"/>
              <a:t>itu</a:t>
            </a:r>
            <a:r>
              <a:rPr lang="en-US" dirty="0"/>
              <a:t> </a:t>
            </a:r>
            <a:r>
              <a:rPr lang="en-US" dirty="0" err="1"/>
              <a:t>sebagai</a:t>
            </a:r>
            <a:r>
              <a:rPr lang="en-US" dirty="0"/>
              <a:t> </a:t>
            </a:r>
            <a:r>
              <a:rPr lang="en-US" dirty="0" err="1"/>
              <a:t>hasil</a:t>
            </a:r>
            <a:r>
              <a:rPr lang="en-US" dirty="0"/>
              <a:t> </a:t>
            </a:r>
            <a:r>
              <a:rPr lang="en-US" dirty="0" err="1"/>
              <a:t>dari</a:t>
            </a:r>
            <a:r>
              <a:rPr lang="en-US" dirty="0"/>
              <a:t> ‘</a:t>
            </a:r>
            <a:r>
              <a:rPr lang="en-US" dirty="0" err="1"/>
              <a:t>Notaris</a:t>
            </a:r>
            <a:r>
              <a:rPr lang="en-US" dirty="0"/>
              <a:t> Connection</a:t>
            </a:r>
            <a:r>
              <a:rPr lang="en-US" dirty="0" smtClean="0"/>
              <a:t>” </a:t>
            </a:r>
            <a:endParaRPr lang="en-US" dirty="0"/>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RUU PP</a:t>
            </a:r>
            <a:endParaRPr lang="en-US" dirty="0"/>
          </a:p>
        </p:txBody>
      </p:sp>
    </p:spTree>
    <p:extLst>
      <p:ext uri="{BB962C8B-B14F-4D97-AF65-F5344CB8AC3E}">
        <p14:creationId xmlns:p14="http://schemas.microsoft.com/office/powerpoint/2010/main" val="167189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6156176" cy="4525963"/>
          </a:xfrm>
        </p:spPr>
        <p:txBody>
          <a:bodyPr/>
          <a:lstStyle/>
          <a:p>
            <a:pPr marL="109728" indent="0">
              <a:buNone/>
            </a:pPr>
            <a:r>
              <a:rPr lang="en-US" dirty="0" smtClean="0"/>
              <a:t> </a:t>
            </a:r>
            <a:r>
              <a:rPr lang="en-US" dirty="0" err="1"/>
              <a:t>Pemikiran</a:t>
            </a:r>
            <a:r>
              <a:rPr lang="en-US" dirty="0"/>
              <a:t> </a:t>
            </a:r>
            <a:r>
              <a:rPr lang="en-US" dirty="0" err="1"/>
              <a:t>utilitarianisme</a:t>
            </a:r>
            <a:r>
              <a:rPr lang="en-US" dirty="0"/>
              <a:t> </a:t>
            </a:r>
            <a:r>
              <a:rPr lang="en-US" dirty="0" err="1"/>
              <a:t>hukum</a:t>
            </a:r>
            <a:r>
              <a:rPr lang="en-US" dirty="0"/>
              <a:t> Bentham </a:t>
            </a:r>
            <a:r>
              <a:rPr lang="en-US" dirty="0" err="1"/>
              <a:t>tersebut</a:t>
            </a:r>
            <a:r>
              <a:rPr lang="en-US" dirty="0"/>
              <a:t> </a:t>
            </a:r>
            <a:r>
              <a:rPr lang="en-US" dirty="0" err="1"/>
              <a:t>tersebar</a:t>
            </a:r>
            <a:r>
              <a:rPr lang="en-US" dirty="0"/>
              <a:t> </a:t>
            </a:r>
            <a:r>
              <a:rPr lang="en-US" dirty="0" err="1"/>
              <a:t>dalam</a:t>
            </a:r>
            <a:r>
              <a:rPr lang="en-US" dirty="0"/>
              <a:t> </a:t>
            </a:r>
            <a:r>
              <a:rPr lang="en-US" dirty="0" err="1"/>
              <a:t>tulisan-tulisannya</a:t>
            </a:r>
            <a:r>
              <a:rPr lang="en-US" dirty="0"/>
              <a:t> </a:t>
            </a:r>
            <a:r>
              <a:rPr lang="en-US" dirty="0" err="1"/>
              <a:t>berupa</a:t>
            </a:r>
            <a:r>
              <a:rPr lang="en-US" dirty="0"/>
              <a:t> </a:t>
            </a:r>
            <a:r>
              <a:rPr lang="en-US" dirty="0" err="1"/>
              <a:t>analisis</a:t>
            </a:r>
            <a:r>
              <a:rPr lang="en-US" dirty="0"/>
              <a:t> </a:t>
            </a:r>
            <a:r>
              <a:rPr lang="en-US" dirty="0" err="1"/>
              <a:t>atas</a:t>
            </a:r>
            <a:r>
              <a:rPr lang="en-US" dirty="0"/>
              <a:t> </a:t>
            </a:r>
            <a:r>
              <a:rPr lang="en-US" dirty="0" err="1"/>
              <a:t>hukum</a:t>
            </a:r>
            <a:r>
              <a:rPr lang="en-US" dirty="0"/>
              <a:t> </a:t>
            </a:r>
            <a:r>
              <a:rPr lang="en-US" dirty="0" err="1"/>
              <a:t>pidana</a:t>
            </a:r>
            <a:r>
              <a:rPr lang="en-US" dirty="0"/>
              <a:t> </a:t>
            </a:r>
            <a:r>
              <a:rPr lang="en-US" dirty="0" err="1"/>
              <a:t>dan</a:t>
            </a:r>
            <a:r>
              <a:rPr lang="en-US" dirty="0"/>
              <a:t> </a:t>
            </a:r>
            <a:r>
              <a:rPr lang="en-US" dirty="0" err="1"/>
              <a:t>penegakannya</a:t>
            </a:r>
            <a:r>
              <a:rPr lang="en-US" dirty="0"/>
              <a:t>, </a:t>
            </a:r>
            <a:r>
              <a:rPr lang="en-US" dirty="0" err="1"/>
              <a:t>analisis</a:t>
            </a:r>
            <a:r>
              <a:rPr lang="en-US" dirty="0"/>
              <a:t> </a:t>
            </a:r>
            <a:r>
              <a:rPr lang="en-US" dirty="0" err="1"/>
              <a:t>mengenai</a:t>
            </a:r>
            <a:r>
              <a:rPr lang="en-US" dirty="0"/>
              <a:t> </a:t>
            </a:r>
            <a:r>
              <a:rPr lang="en-US" dirty="0" err="1"/>
              <a:t>hak</a:t>
            </a:r>
            <a:r>
              <a:rPr lang="en-US" dirty="0"/>
              <a:t> </a:t>
            </a:r>
            <a:r>
              <a:rPr lang="en-US" dirty="0" err="1"/>
              <a:t>milik</a:t>
            </a:r>
            <a:r>
              <a:rPr lang="en-US" dirty="0"/>
              <a:t> (</a:t>
            </a:r>
            <a:r>
              <a:rPr lang="en-US" dirty="0" err="1"/>
              <a:t>hukum</a:t>
            </a:r>
            <a:r>
              <a:rPr lang="en-US" dirty="0"/>
              <a:t> </a:t>
            </a:r>
            <a:r>
              <a:rPr lang="en-US" dirty="0" err="1"/>
              <a:t>kepemilikan</a:t>
            </a:r>
            <a:r>
              <a:rPr lang="en-US" dirty="0"/>
              <a:t>), </a:t>
            </a:r>
            <a:r>
              <a:rPr lang="en-US" dirty="0" err="1"/>
              <a:t>dan</a:t>
            </a:r>
            <a:r>
              <a:rPr lang="en-US" dirty="0"/>
              <a:t> </a:t>
            </a:r>
            <a:r>
              <a:rPr lang="en-US" i="1" dirty="0"/>
              <a:t>’substantial treatment’ </a:t>
            </a:r>
            <a:r>
              <a:rPr lang="en-US" dirty="0" err="1"/>
              <a:t>atas</a:t>
            </a:r>
            <a:r>
              <a:rPr lang="en-US" dirty="0"/>
              <a:t> proses-proses </a:t>
            </a:r>
            <a:r>
              <a:rPr lang="en-US" dirty="0" err="1"/>
              <a:t>hukum</a:t>
            </a:r>
            <a:r>
              <a:rPr lang="en-US" dirty="0" smtClean="0"/>
              <a:t>. </a:t>
            </a:r>
            <a:endParaRPr lang="en-US" dirty="0"/>
          </a:p>
        </p:txBody>
      </p:sp>
      <p:sp>
        <p:nvSpPr>
          <p:cNvPr id="3" name="Title 2"/>
          <p:cNvSpPr>
            <a:spLocks noGrp="1"/>
          </p:cNvSpPr>
          <p:nvPr>
            <p:ph type="title"/>
          </p:nvPr>
        </p:nvSpPr>
        <p:spPr/>
        <p:txBody>
          <a:bodyPr/>
          <a:lstStyle/>
          <a:p>
            <a:r>
              <a:rPr lang="en-US" dirty="0" err="1" smtClean="0"/>
              <a:t>Pemikiran</a:t>
            </a:r>
            <a:r>
              <a:rPr lang="en-US" dirty="0" smtClean="0"/>
              <a:t> </a:t>
            </a:r>
            <a:endParaRPr lang="en-US" dirty="0"/>
          </a:p>
        </p:txBody>
      </p:sp>
      <p:pic>
        <p:nvPicPr>
          <p:cNvPr id="15362" name="Picture 2" descr="http://2.bp.blogspot.com/-Zg2feNUJEEY/UI7AZMNP92I/AAAAAAAACTY/YMJ8TJVbUMo/s1600/Hukum+Pida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2823" y="188640"/>
            <a:ext cx="2835399"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711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522507"/>
          </a:xfrm>
        </p:spPr>
        <p:txBody>
          <a:bodyPr>
            <a:normAutofit/>
          </a:bodyPr>
          <a:lstStyle/>
          <a:p>
            <a:pPr marL="109728" indent="0">
              <a:buNone/>
            </a:pPr>
            <a:endParaRPr lang="en-US" dirty="0" smtClean="0"/>
          </a:p>
          <a:p>
            <a:pPr marL="109728" indent="0">
              <a:buNone/>
            </a:pPr>
            <a:r>
              <a:rPr lang="en-US" dirty="0" err="1" smtClean="0"/>
              <a:t>Pasal</a:t>
            </a:r>
            <a:r>
              <a:rPr lang="en-US" dirty="0" smtClean="0"/>
              <a:t> </a:t>
            </a:r>
            <a:r>
              <a:rPr lang="en-US" dirty="0"/>
              <a:t>5 </a:t>
            </a:r>
            <a:r>
              <a:rPr lang="en-US" dirty="0" err="1"/>
              <a:t>Undang-undang</a:t>
            </a:r>
            <a:r>
              <a:rPr lang="en-US" dirty="0"/>
              <a:t> </a:t>
            </a:r>
            <a:r>
              <a:rPr lang="en-US" dirty="0" err="1"/>
              <a:t>Kepailitan</a:t>
            </a:r>
            <a:r>
              <a:rPr lang="en-US" dirty="0"/>
              <a:t>, </a:t>
            </a:r>
            <a:r>
              <a:rPr lang="en-US" dirty="0" err="1"/>
              <a:t>menetapkan</a:t>
            </a:r>
            <a:r>
              <a:rPr lang="en-US" dirty="0"/>
              <a:t> </a:t>
            </a:r>
            <a:r>
              <a:rPr lang="en-US" dirty="0" err="1"/>
              <a:t>bahwa</a:t>
            </a:r>
            <a:r>
              <a:rPr lang="en-US" dirty="0"/>
              <a:t> </a:t>
            </a:r>
            <a:r>
              <a:rPr lang="en-US" dirty="0" err="1"/>
              <a:t>permohonan</a:t>
            </a:r>
            <a:r>
              <a:rPr lang="en-US" dirty="0"/>
              <a:t> </a:t>
            </a:r>
            <a:r>
              <a:rPr lang="en-US" dirty="0" err="1"/>
              <a:t>berkenaan</a:t>
            </a:r>
            <a:r>
              <a:rPr lang="en-US" dirty="0"/>
              <a:t> </a:t>
            </a:r>
            <a:r>
              <a:rPr lang="en-US" dirty="0" err="1"/>
              <a:t>dengan</a:t>
            </a:r>
            <a:r>
              <a:rPr lang="en-US" dirty="0"/>
              <a:t> proses </a:t>
            </a:r>
            <a:r>
              <a:rPr lang="en-US" dirty="0" err="1"/>
              <a:t>kepailitan</a:t>
            </a:r>
            <a:r>
              <a:rPr lang="en-US" dirty="0"/>
              <a:t> </a:t>
            </a:r>
            <a:r>
              <a:rPr lang="en-US" dirty="0" err="1"/>
              <a:t>harus</a:t>
            </a:r>
            <a:r>
              <a:rPr lang="en-US" dirty="0"/>
              <a:t> </a:t>
            </a:r>
            <a:r>
              <a:rPr lang="en-US" dirty="0" err="1"/>
              <a:t>diajukan</a:t>
            </a:r>
            <a:r>
              <a:rPr lang="en-US" dirty="0"/>
              <a:t> </a:t>
            </a:r>
            <a:r>
              <a:rPr lang="en-US" dirty="0" err="1"/>
              <a:t>oleh</a:t>
            </a:r>
            <a:r>
              <a:rPr lang="en-US" dirty="0"/>
              <a:t> </a:t>
            </a:r>
            <a:r>
              <a:rPr lang="en-US" dirty="0" err="1"/>
              <a:t>seorang</a:t>
            </a:r>
            <a:r>
              <a:rPr lang="en-US" dirty="0"/>
              <a:t> </a:t>
            </a:r>
            <a:r>
              <a:rPr lang="en-US" dirty="0" err="1"/>
              <a:t>penasehat</a:t>
            </a:r>
            <a:r>
              <a:rPr lang="en-US" dirty="0"/>
              <a:t> </a:t>
            </a:r>
            <a:r>
              <a:rPr lang="en-US" dirty="0" err="1"/>
              <a:t>hukum</a:t>
            </a:r>
            <a:r>
              <a:rPr lang="en-US" dirty="0"/>
              <a:t> yang </a:t>
            </a:r>
            <a:r>
              <a:rPr lang="en-US" dirty="0" err="1"/>
              <a:t>memiliki</a:t>
            </a:r>
            <a:r>
              <a:rPr lang="en-US" dirty="0"/>
              <a:t> </a:t>
            </a:r>
            <a:r>
              <a:rPr lang="en-US" dirty="0" err="1"/>
              <a:t>izin</a:t>
            </a:r>
            <a:r>
              <a:rPr lang="en-US" dirty="0"/>
              <a:t> </a:t>
            </a:r>
            <a:r>
              <a:rPr lang="en-US" dirty="0" err="1"/>
              <a:t>praktek</a:t>
            </a:r>
            <a:r>
              <a:rPr lang="en-US" dirty="0"/>
              <a:t> (</a:t>
            </a:r>
            <a:r>
              <a:rPr lang="en-US" dirty="0" err="1"/>
              <a:t>dalam</a:t>
            </a:r>
            <a:r>
              <a:rPr lang="en-US" dirty="0"/>
              <a:t> </a:t>
            </a:r>
            <a:r>
              <a:rPr lang="en-US" dirty="0" err="1"/>
              <a:t>hal</a:t>
            </a:r>
            <a:r>
              <a:rPr lang="en-US" dirty="0"/>
              <a:t> </a:t>
            </a:r>
            <a:r>
              <a:rPr lang="en-US" dirty="0" err="1"/>
              <a:t>ini</a:t>
            </a:r>
            <a:r>
              <a:rPr lang="en-US" dirty="0"/>
              <a:t> </a:t>
            </a:r>
            <a:r>
              <a:rPr lang="en-US" dirty="0" err="1"/>
              <a:t>izin</a:t>
            </a:r>
            <a:r>
              <a:rPr lang="en-US" dirty="0"/>
              <a:t> </a:t>
            </a:r>
            <a:r>
              <a:rPr lang="en-US" dirty="0" err="1"/>
              <a:t>praktek</a:t>
            </a:r>
            <a:r>
              <a:rPr lang="en-US" dirty="0"/>
              <a:t> </a:t>
            </a:r>
            <a:r>
              <a:rPr lang="en-US" dirty="0" err="1"/>
              <a:t>pengacara</a:t>
            </a:r>
            <a:r>
              <a:rPr lang="en-US" dirty="0"/>
              <a:t> </a:t>
            </a:r>
            <a:r>
              <a:rPr lang="en-US" dirty="0" err="1"/>
              <a:t>kepailitan</a:t>
            </a:r>
            <a:r>
              <a:rPr lang="en-US" dirty="0"/>
              <a:t>). </a:t>
            </a:r>
            <a:r>
              <a:rPr lang="en-US" dirty="0" smtClean="0"/>
              <a:t> </a:t>
            </a:r>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a:t>
            </a:r>
            <a:r>
              <a:rPr lang="en-US" dirty="0" err="1" smtClean="0"/>
              <a:t>Kepailitan</a:t>
            </a:r>
            <a:endParaRPr lang="en-US" dirty="0"/>
          </a:p>
        </p:txBody>
      </p:sp>
    </p:spTree>
    <p:extLst>
      <p:ext uri="{BB962C8B-B14F-4D97-AF65-F5344CB8AC3E}">
        <p14:creationId xmlns:p14="http://schemas.microsoft.com/office/powerpoint/2010/main" val="3635855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a:t>
            </a:r>
            <a:r>
              <a:rPr lang="en-US" dirty="0" err="1"/>
              <a:t>Permohonan</a:t>
            </a:r>
            <a:r>
              <a:rPr lang="en-US" dirty="0"/>
              <a:t> </a:t>
            </a:r>
            <a:r>
              <a:rPr lang="en-US" dirty="0" err="1"/>
              <a:t>tersebut</a:t>
            </a:r>
            <a:r>
              <a:rPr lang="en-US" dirty="0"/>
              <a:t> </a:t>
            </a:r>
            <a:r>
              <a:rPr lang="en-US" dirty="0" err="1"/>
              <a:t>antara</a:t>
            </a:r>
            <a:r>
              <a:rPr lang="en-US" dirty="0"/>
              <a:t> lain </a:t>
            </a:r>
            <a:r>
              <a:rPr lang="en-US" dirty="0" err="1"/>
              <a:t>berupa</a:t>
            </a:r>
            <a:r>
              <a:rPr lang="en-US" dirty="0"/>
              <a:t> </a:t>
            </a:r>
            <a:r>
              <a:rPr lang="en-US" dirty="0" err="1"/>
              <a:t>permohonan</a:t>
            </a:r>
            <a:r>
              <a:rPr lang="en-US" dirty="0"/>
              <a:t> </a:t>
            </a:r>
            <a:r>
              <a:rPr lang="en-US" dirty="0" err="1"/>
              <a:t>pernyataan</a:t>
            </a:r>
            <a:r>
              <a:rPr lang="en-US" dirty="0"/>
              <a:t> </a:t>
            </a:r>
            <a:r>
              <a:rPr lang="en-US" dirty="0" err="1"/>
              <a:t>pailit</a:t>
            </a:r>
            <a:r>
              <a:rPr lang="en-US" dirty="0"/>
              <a:t>, </a:t>
            </a:r>
            <a:r>
              <a:rPr lang="en-US" dirty="0" err="1"/>
              <a:t>permohonan</a:t>
            </a:r>
            <a:r>
              <a:rPr lang="en-US" dirty="0"/>
              <a:t> </a:t>
            </a:r>
            <a:r>
              <a:rPr lang="en-US" dirty="0" err="1"/>
              <a:t>sita</a:t>
            </a:r>
            <a:r>
              <a:rPr lang="en-US" dirty="0"/>
              <a:t> </a:t>
            </a:r>
            <a:r>
              <a:rPr lang="en-US" dirty="0" err="1"/>
              <a:t>jaminan</a:t>
            </a:r>
            <a:r>
              <a:rPr lang="en-US" dirty="0"/>
              <a:t> </a:t>
            </a:r>
            <a:r>
              <a:rPr lang="en-US" dirty="0" err="1"/>
              <a:t>dan</a:t>
            </a:r>
            <a:r>
              <a:rPr lang="en-US" dirty="0"/>
              <a:t> </a:t>
            </a:r>
            <a:r>
              <a:rPr lang="en-US" dirty="0" err="1"/>
              <a:t>penunjukan</a:t>
            </a:r>
            <a:r>
              <a:rPr lang="en-US" dirty="0"/>
              <a:t> </a:t>
            </a:r>
            <a:r>
              <a:rPr lang="en-US" dirty="0" err="1"/>
              <a:t>kurator</a:t>
            </a:r>
            <a:r>
              <a:rPr lang="en-US" dirty="0"/>
              <a:t>, </a:t>
            </a:r>
            <a:r>
              <a:rPr lang="en-US" dirty="0" err="1"/>
              <a:t>permohonan</a:t>
            </a:r>
            <a:r>
              <a:rPr lang="en-US" dirty="0"/>
              <a:t> </a:t>
            </a:r>
            <a:r>
              <a:rPr lang="en-US" dirty="0" err="1"/>
              <a:t>Kasasi</a:t>
            </a:r>
            <a:r>
              <a:rPr lang="en-US" dirty="0"/>
              <a:t>, </a:t>
            </a:r>
            <a:r>
              <a:rPr lang="en-US" dirty="0" err="1"/>
              <a:t>pengajuan</a:t>
            </a:r>
            <a:r>
              <a:rPr lang="en-US" dirty="0"/>
              <a:t> </a:t>
            </a:r>
            <a:r>
              <a:rPr lang="en-US" dirty="0" err="1"/>
              <a:t>Memori</a:t>
            </a:r>
            <a:r>
              <a:rPr lang="en-US" dirty="0"/>
              <a:t> </a:t>
            </a:r>
            <a:r>
              <a:rPr lang="en-US" dirty="0" err="1"/>
              <a:t>Kasasi</a:t>
            </a:r>
            <a:r>
              <a:rPr lang="en-US" dirty="0"/>
              <a:t>, </a:t>
            </a:r>
            <a:r>
              <a:rPr lang="en-US" dirty="0" err="1"/>
              <a:t>permohonan</a:t>
            </a:r>
            <a:r>
              <a:rPr lang="en-US" dirty="0"/>
              <a:t> </a:t>
            </a:r>
            <a:r>
              <a:rPr lang="en-US" dirty="0" err="1"/>
              <a:t>Peninjauan</a:t>
            </a:r>
            <a:r>
              <a:rPr lang="en-US" dirty="0"/>
              <a:t> </a:t>
            </a:r>
            <a:r>
              <a:rPr lang="en-US" dirty="0" err="1"/>
              <a:t>Kembali</a:t>
            </a:r>
            <a:r>
              <a:rPr lang="en-US" dirty="0"/>
              <a:t>, </a:t>
            </a:r>
            <a:r>
              <a:rPr lang="en-US" dirty="0" err="1"/>
              <a:t>permohonan</a:t>
            </a:r>
            <a:r>
              <a:rPr lang="en-US" dirty="0"/>
              <a:t> </a:t>
            </a:r>
            <a:r>
              <a:rPr lang="en-US" dirty="0" err="1"/>
              <a:t>penangguhan</a:t>
            </a:r>
            <a:r>
              <a:rPr lang="en-US" dirty="0"/>
              <a:t> </a:t>
            </a:r>
            <a:r>
              <a:rPr lang="en-US" dirty="0" err="1"/>
              <a:t>sementara</a:t>
            </a:r>
            <a:r>
              <a:rPr lang="en-US" dirty="0"/>
              <a:t>, </a:t>
            </a:r>
            <a:r>
              <a:rPr lang="en-US" dirty="0" err="1"/>
              <a:t>pengangkatan</a:t>
            </a:r>
            <a:r>
              <a:rPr lang="en-US" dirty="0"/>
              <a:t> </a:t>
            </a:r>
            <a:r>
              <a:rPr lang="en-US" dirty="0" err="1"/>
              <a:t>penangguhan</a:t>
            </a:r>
            <a:r>
              <a:rPr lang="en-US" dirty="0"/>
              <a:t> </a:t>
            </a:r>
            <a:r>
              <a:rPr lang="en-US" dirty="0" err="1"/>
              <a:t>dan</a:t>
            </a:r>
            <a:r>
              <a:rPr lang="en-US" dirty="0"/>
              <a:t> </a:t>
            </a:r>
            <a:r>
              <a:rPr lang="en-US" dirty="0" err="1"/>
              <a:t>perubahan</a:t>
            </a:r>
            <a:r>
              <a:rPr lang="en-US" dirty="0"/>
              <a:t> </a:t>
            </a:r>
            <a:r>
              <a:rPr lang="en-US" dirty="0" err="1"/>
              <a:t>syarat-syarat</a:t>
            </a:r>
            <a:r>
              <a:rPr lang="en-US" dirty="0"/>
              <a:t> </a:t>
            </a:r>
            <a:r>
              <a:rPr lang="en-US" dirty="0" err="1"/>
              <a:t>penangguhan</a:t>
            </a:r>
            <a:r>
              <a:rPr lang="en-US" dirty="0"/>
              <a:t>, </a:t>
            </a:r>
            <a:r>
              <a:rPr lang="en-US" dirty="0" err="1"/>
              <a:t>tuntutan</a:t>
            </a:r>
            <a:r>
              <a:rPr lang="en-US" dirty="0"/>
              <a:t> </a:t>
            </a:r>
            <a:r>
              <a:rPr lang="en-US" dirty="0" err="1"/>
              <a:t>pembatalan</a:t>
            </a:r>
            <a:r>
              <a:rPr lang="en-US" dirty="0"/>
              <a:t> </a:t>
            </a:r>
            <a:r>
              <a:rPr lang="en-US" dirty="0" err="1"/>
              <a:t>perdamaian</a:t>
            </a:r>
            <a:r>
              <a:rPr lang="en-US" dirty="0"/>
              <a:t>, </a:t>
            </a:r>
            <a:r>
              <a:rPr lang="en-US" dirty="0" err="1"/>
              <a:t>serta</a:t>
            </a:r>
            <a:r>
              <a:rPr lang="en-US" dirty="0"/>
              <a:t> </a:t>
            </a:r>
            <a:r>
              <a:rPr lang="en-US" dirty="0" err="1"/>
              <a:t>permohonan</a:t>
            </a:r>
            <a:r>
              <a:rPr lang="en-US" dirty="0"/>
              <a:t> </a:t>
            </a:r>
            <a:r>
              <a:rPr lang="en-US" dirty="0" err="1"/>
              <a:t>rehabilitasi</a:t>
            </a:r>
            <a:r>
              <a:rPr lang="en-US" dirty="0"/>
              <a:t> di </a:t>
            </a:r>
            <a:r>
              <a:rPr lang="en-US" dirty="0" err="1"/>
              <a:t>bidang</a:t>
            </a:r>
            <a:r>
              <a:rPr lang="en-US" dirty="0"/>
              <a:t> </a:t>
            </a:r>
            <a:r>
              <a:rPr lang="en-US" dirty="0" err="1"/>
              <a:t>kepailitan</a:t>
            </a:r>
            <a:r>
              <a:rPr lang="en-US" dirty="0"/>
              <a:t>. </a:t>
            </a:r>
          </a:p>
          <a:p>
            <a:pPr marL="109728" indent="0">
              <a:buNone/>
            </a:pPr>
            <a:endParaRPr lang="en-US" dirty="0"/>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a:t>
            </a:r>
            <a:r>
              <a:rPr lang="en-US" dirty="0" err="1" smtClean="0"/>
              <a:t>Kepailitan</a:t>
            </a:r>
            <a:endParaRPr lang="en-US" dirty="0"/>
          </a:p>
        </p:txBody>
      </p:sp>
    </p:spTree>
    <p:extLst>
      <p:ext uri="{BB962C8B-B14F-4D97-AF65-F5344CB8AC3E}">
        <p14:creationId xmlns:p14="http://schemas.microsoft.com/office/powerpoint/2010/main" val="1791412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808"/>
            <a:ext cx="8229600" cy="4306483"/>
          </a:xfrm>
        </p:spPr>
        <p:txBody>
          <a:bodyPr/>
          <a:lstStyle/>
          <a:p>
            <a:pPr marL="109728" indent="0">
              <a:buNone/>
            </a:pPr>
            <a:r>
              <a:rPr lang="en-US" dirty="0" smtClean="0"/>
              <a:t> </a:t>
            </a:r>
            <a:r>
              <a:rPr lang="en-US" dirty="0" err="1"/>
              <a:t>Alasan</a:t>
            </a:r>
            <a:r>
              <a:rPr lang="en-US" dirty="0"/>
              <a:t> </a:t>
            </a:r>
            <a:r>
              <a:rPr lang="en-US" dirty="0" err="1"/>
              <a:t>diwajibkannya</a:t>
            </a:r>
            <a:r>
              <a:rPr lang="en-US" dirty="0"/>
              <a:t> </a:t>
            </a:r>
            <a:r>
              <a:rPr lang="en-US" dirty="0" err="1"/>
              <a:t>penggunaan</a:t>
            </a:r>
            <a:r>
              <a:rPr lang="en-US" dirty="0"/>
              <a:t> </a:t>
            </a:r>
            <a:r>
              <a:rPr lang="en-US" dirty="0" err="1"/>
              <a:t>penasehat</a:t>
            </a:r>
            <a:r>
              <a:rPr lang="en-US" dirty="0"/>
              <a:t> </a:t>
            </a:r>
            <a:r>
              <a:rPr lang="en-US" dirty="0" err="1"/>
              <a:t>hukum</a:t>
            </a:r>
            <a:r>
              <a:rPr lang="en-US" dirty="0"/>
              <a:t> yang </a:t>
            </a:r>
            <a:r>
              <a:rPr lang="en-US" dirty="0" err="1"/>
              <a:t>memiliki</a:t>
            </a:r>
            <a:r>
              <a:rPr lang="en-US" dirty="0"/>
              <a:t> </a:t>
            </a:r>
            <a:r>
              <a:rPr lang="en-US" dirty="0" err="1"/>
              <a:t>izin</a:t>
            </a:r>
            <a:r>
              <a:rPr lang="en-US" dirty="0"/>
              <a:t> </a:t>
            </a:r>
            <a:r>
              <a:rPr lang="en-US" dirty="0" err="1"/>
              <a:t>praktek</a:t>
            </a:r>
            <a:r>
              <a:rPr lang="en-US" dirty="0"/>
              <a:t> </a:t>
            </a:r>
            <a:r>
              <a:rPr lang="en-US" dirty="0" err="1"/>
              <a:t>tersebut</a:t>
            </a:r>
            <a:r>
              <a:rPr lang="en-US" dirty="0"/>
              <a:t>, </a:t>
            </a:r>
            <a:r>
              <a:rPr lang="en-US" dirty="0" err="1"/>
              <a:t>memang</a:t>
            </a:r>
            <a:r>
              <a:rPr lang="en-US" dirty="0"/>
              <a:t> </a:t>
            </a:r>
            <a:r>
              <a:rPr lang="en-US" dirty="0" err="1"/>
              <a:t>masuk</a:t>
            </a:r>
            <a:r>
              <a:rPr lang="en-US" dirty="0"/>
              <a:t> di </a:t>
            </a:r>
            <a:r>
              <a:rPr lang="en-US" dirty="0" err="1"/>
              <a:t>akal</a:t>
            </a:r>
            <a:r>
              <a:rPr lang="en-US" dirty="0"/>
              <a:t> </a:t>
            </a:r>
            <a:r>
              <a:rPr lang="en-US" dirty="0" err="1"/>
              <a:t>bilamana</a:t>
            </a:r>
            <a:r>
              <a:rPr lang="en-US" dirty="0"/>
              <a:t> </a:t>
            </a:r>
            <a:r>
              <a:rPr lang="en-US" dirty="0" err="1"/>
              <a:t>dihubungkan</a:t>
            </a:r>
            <a:r>
              <a:rPr lang="en-US" dirty="0"/>
              <a:t> </a:t>
            </a:r>
            <a:r>
              <a:rPr lang="en-US" dirty="0" err="1"/>
              <a:t>dengan</a:t>
            </a:r>
            <a:r>
              <a:rPr lang="en-US" dirty="0"/>
              <a:t> </a:t>
            </a:r>
            <a:r>
              <a:rPr lang="en-US" dirty="0" err="1"/>
              <a:t>singkatnya</a:t>
            </a:r>
            <a:r>
              <a:rPr lang="en-US" dirty="0"/>
              <a:t> </a:t>
            </a:r>
            <a:r>
              <a:rPr lang="en-US" dirty="0" err="1"/>
              <a:t>waktu</a:t>
            </a:r>
            <a:r>
              <a:rPr lang="en-US" dirty="0"/>
              <a:t> yang </a:t>
            </a:r>
            <a:r>
              <a:rPr lang="en-US" dirty="0" err="1"/>
              <a:t>diperlukan</a:t>
            </a:r>
            <a:r>
              <a:rPr lang="en-US" dirty="0"/>
              <a:t> </a:t>
            </a:r>
            <a:r>
              <a:rPr lang="en-US" dirty="0" err="1"/>
              <a:t>dalam</a:t>
            </a:r>
            <a:r>
              <a:rPr lang="en-US" dirty="0"/>
              <a:t> proses </a:t>
            </a:r>
            <a:r>
              <a:rPr lang="en-US" dirty="0" err="1"/>
              <a:t>acara</a:t>
            </a:r>
            <a:r>
              <a:rPr lang="en-US" dirty="0"/>
              <a:t> </a:t>
            </a:r>
            <a:r>
              <a:rPr lang="en-US" dirty="0" err="1"/>
              <a:t>kepailitan</a:t>
            </a:r>
            <a:r>
              <a:rPr lang="en-US" dirty="0"/>
              <a:t> </a:t>
            </a:r>
            <a:r>
              <a:rPr lang="en-US" dirty="0" err="1"/>
              <a:t>serta</a:t>
            </a:r>
            <a:r>
              <a:rPr lang="en-US" dirty="0"/>
              <a:t> </a:t>
            </a:r>
            <a:r>
              <a:rPr lang="en-US" dirty="0" err="1"/>
              <a:t>diperlukannya</a:t>
            </a:r>
            <a:r>
              <a:rPr lang="en-US" dirty="0"/>
              <a:t> </a:t>
            </a:r>
            <a:r>
              <a:rPr lang="en-US" dirty="0" err="1"/>
              <a:t>spesialisasi</a:t>
            </a:r>
            <a:r>
              <a:rPr lang="en-US" dirty="0"/>
              <a:t> </a:t>
            </a:r>
            <a:r>
              <a:rPr lang="en-US" dirty="0" err="1"/>
              <a:t>dan</a:t>
            </a:r>
            <a:r>
              <a:rPr lang="en-US" dirty="0"/>
              <a:t> </a:t>
            </a:r>
            <a:r>
              <a:rPr lang="en-US" dirty="0" err="1"/>
              <a:t>professionalitas</a:t>
            </a:r>
            <a:r>
              <a:rPr lang="en-US" dirty="0"/>
              <a:t> </a:t>
            </a:r>
            <a:r>
              <a:rPr lang="en-US" dirty="0" err="1"/>
              <a:t>pengacara</a:t>
            </a:r>
            <a:r>
              <a:rPr lang="en-US" dirty="0"/>
              <a:t> </a:t>
            </a:r>
            <a:r>
              <a:rPr lang="en-US" dirty="0" err="1"/>
              <a:t>kepailitan</a:t>
            </a:r>
            <a:r>
              <a:rPr lang="en-US" dirty="0" smtClean="0"/>
              <a:t>. </a:t>
            </a:r>
            <a:endParaRPr lang="en-US" dirty="0"/>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a:t>
            </a:r>
            <a:r>
              <a:rPr lang="en-US" dirty="0" err="1" smtClean="0"/>
              <a:t>Kepailitan</a:t>
            </a:r>
            <a:endParaRPr lang="en-US" dirty="0"/>
          </a:p>
        </p:txBody>
      </p:sp>
    </p:spTree>
    <p:extLst>
      <p:ext uri="{BB962C8B-B14F-4D97-AF65-F5344CB8AC3E}">
        <p14:creationId xmlns:p14="http://schemas.microsoft.com/office/powerpoint/2010/main" val="1758799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pPr marL="109728" indent="0">
              <a:buNone/>
            </a:pPr>
            <a:r>
              <a:rPr lang="en-US" dirty="0" err="1" smtClean="0"/>
              <a:t>Namun</a:t>
            </a:r>
            <a:r>
              <a:rPr lang="en-US" dirty="0" smtClean="0"/>
              <a:t> </a:t>
            </a:r>
            <a:r>
              <a:rPr lang="en-US" dirty="0" err="1"/>
              <a:t>ditinjau</a:t>
            </a:r>
            <a:r>
              <a:rPr lang="en-US" dirty="0"/>
              <a:t> </a:t>
            </a:r>
            <a:r>
              <a:rPr lang="en-US" dirty="0" err="1"/>
              <a:t>dari</a:t>
            </a:r>
            <a:r>
              <a:rPr lang="en-US" dirty="0"/>
              <a:t> </a:t>
            </a:r>
            <a:r>
              <a:rPr lang="en-US" dirty="0" err="1"/>
              <a:t>perspektif</a:t>
            </a:r>
            <a:r>
              <a:rPr lang="en-US" dirty="0"/>
              <a:t> </a:t>
            </a:r>
            <a:r>
              <a:rPr lang="en-US" dirty="0" err="1"/>
              <a:t>adanya</a:t>
            </a:r>
            <a:r>
              <a:rPr lang="en-US" dirty="0"/>
              <a:t> </a:t>
            </a:r>
            <a:r>
              <a:rPr lang="en-US" dirty="0" err="1"/>
              <a:t>pembatasan</a:t>
            </a:r>
            <a:r>
              <a:rPr lang="en-US" dirty="0"/>
              <a:t> </a:t>
            </a:r>
            <a:r>
              <a:rPr lang="en-US" dirty="0" err="1"/>
              <a:t>bagi</a:t>
            </a:r>
            <a:r>
              <a:rPr lang="en-US" dirty="0"/>
              <a:t> </a:t>
            </a:r>
            <a:r>
              <a:rPr lang="en-US" dirty="0" err="1"/>
              <a:t>kalangan</a:t>
            </a:r>
            <a:r>
              <a:rPr lang="en-US" dirty="0"/>
              <a:t> </a:t>
            </a:r>
            <a:r>
              <a:rPr lang="en-US" dirty="0" err="1"/>
              <a:t>tertentu</a:t>
            </a:r>
            <a:r>
              <a:rPr lang="en-US" dirty="0"/>
              <a:t> </a:t>
            </a:r>
            <a:r>
              <a:rPr lang="en-US" dirty="0" err="1"/>
              <a:t>untuk</a:t>
            </a:r>
            <a:r>
              <a:rPr lang="en-US" dirty="0"/>
              <a:t> </a:t>
            </a:r>
            <a:r>
              <a:rPr lang="en-US" dirty="0" err="1"/>
              <a:t>ikut</a:t>
            </a:r>
            <a:r>
              <a:rPr lang="en-US" dirty="0"/>
              <a:t> </a:t>
            </a:r>
            <a:r>
              <a:rPr lang="en-US" dirty="0" err="1"/>
              <a:t>dalam</a:t>
            </a:r>
            <a:r>
              <a:rPr lang="en-US" dirty="0"/>
              <a:t> </a:t>
            </a:r>
            <a:r>
              <a:rPr lang="en-US" dirty="0" err="1"/>
              <a:t>ujian</a:t>
            </a:r>
            <a:r>
              <a:rPr lang="en-US" dirty="0"/>
              <a:t> </a:t>
            </a:r>
            <a:r>
              <a:rPr lang="en-US" dirty="0" err="1"/>
              <a:t>kepengacaraan</a:t>
            </a:r>
            <a:r>
              <a:rPr lang="en-US" dirty="0"/>
              <a:t>, </a:t>
            </a:r>
            <a:r>
              <a:rPr lang="en-US" dirty="0" err="1"/>
              <a:t>seperti</a:t>
            </a:r>
            <a:r>
              <a:rPr lang="en-US" dirty="0"/>
              <a:t> </a:t>
            </a:r>
            <a:r>
              <a:rPr lang="en-US" dirty="0" err="1"/>
              <a:t>kalangan</a:t>
            </a:r>
            <a:r>
              <a:rPr lang="en-US" dirty="0"/>
              <a:t> internal corporate lawyer BUMN, </a:t>
            </a:r>
            <a:r>
              <a:rPr lang="en-US" dirty="0" err="1"/>
              <a:t>maka</a:t>
            </a:r>
            <a:r>
              <a:rPr lang="en-US" dirty="0"/>
              <a:t> </a:t>
            </a:r>
            <a:r>
              <a:rPr lang="en-US" dirty="0" err="1"/>
              <a:t>secara</a:t>
            </a:r>
            <a:r>
              <a:rPr lang="en-US" dirty="0"/>
              <a:t> </a:t>
            </a:r>
            <a:r>
              <a:rPr lang="en-US" dirty="0" err="1"/>
              <a:t>ekonomis</a:t>
            </a:r>
            <a:r>
              <a:rPr lang="en-US" dirty="0"/>
              <a:t> </a:t>
            </a:r>
            <a:r>
              <a:rPr lang="en-US" dirty="0" err="1"/>
              <a:t>bagi</a:t>
            </a:r>
            <a:r>
              <a:rPr lang="en-US" dirty="0"/>
              <a:t> </a:t>
            </a:r>
            <a:r>
              <a:rPr lang="en-US" dirty="0" err="1"/>
              <a:t>perusahaan-perusahaan</a:t>
            </a:r>
            <a:r>
              <a:rPr lang="en-US" dirty="0"/>
              <a:t> BUMN, </a:t>
            </a:r>
            <a:r>
              <a:rPr lang="en-US" dirty="0" err="1"/>
              <a:t>Pasal</a:t>
            </a:r>
            <a:r>
              <a:rPr lang="en-US" dirty="0"/>
              <a:t> 5 </a:t>
            </a:r>
            <a:r>
              <a:rPr lang="en-US" dirty="0" err="1"/>
              <a:t>Undang-undang</a:t>
            </a:r>
            <a:r>
              <a:rPr lang="en-US" dirty="0"/>
              <a:t> </a:t>
            </a:r>
            <a:r>
              <a:rPr lang="en-US" dirty="0" err="1"/>
              <a:t>Kepailitan</a:t>
            </a:r>
            <a:r>
              <a:rPr lang="en-US" dirty="0"/>
              <a:t> </a:t>
            </a:r>
            <a:r>
              <a:rPr lang="en-US" dirty="0" err="1"/>
              <a:t>akan</a:t>
            </a:r>
            <a:r>
              <a:rPr lang="en-US" dirty="0"/>
              <a:t> </a:t>
            </a:r>
            <a:r>
              <a:rPr lang="en-US" dirty="0" err="1"/>
              <a:t>sangat</a:t>
            </a:r>
            <a:r>
              <a:rPr lang="en-US" dirty="0"/>
              <a:t> </a:t>
            </a:r>
            <a:r>
              <a:rPr lang="en-US" dirty="0" err="1"/>
              <a:t>memberatkan</a:t>
            </a:r>
            <a:r>
              <a:rPr lang="en-US" dirty="0"/>
              <a:t>. </a:t>
            </a:r>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a:t>
            </a:r>
            <a:r>
              <a:rPr lang="en-US" dirty="0" err="1" smtClean="0"/>
              <a:t>Kepailitan</a:t>
            </a:r>
            <a:endParaRPr lang="en-US" dirty="0"/>
          </a:p>
        </p:txBody>
      </p:sp>
    </p:spTree>
    <p:extLst>
      <p:ext uri="{BB962C8B-B14F-4D97-AF65-F5344CB8AC3E}">
        <p14:creationId xmlns:p14="http://schemas.microsoft.com/office/powerpoint/2010/main" val="383735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a:t>
            </a:r>
            <a:r>
              <a:rPr lang="en-US" dirty="0"/>
              <a:t>Hal </a:t>
            </a:r>
            <a:r>
              <a:rPr lang="en-US" dirty="0" err="1"/>
              <a:t>tersebut</a:t>
            </a:r>
            <a:r>
              <a:rPr lang="en-US" dirty="0"/>
              <a:t> </a:t>
            </a:r>
            <a:r>
              <a:rPr lang="en-US" dirty="0" err="1"/>
              <a:t>terjadi</a:t>
            </a:r>
            <a:r>
              <a:rPr lang="en-US" dirty="0"/>
              <a:t> </a:t>
            </a:r>
            <a:r>
              <a:rPr lang="en-US" dirty="0" err="1"/>
              <a:t>karena</a:t>
            </a:r>
            <a:r>
              <a:rPr lang="en-US" dirty="0"/>
              <a:t> </a:t>
            </a:r>
            <a:r>
              <a:rPr lang="en-US" dirty="0" err="1"/>
              <a:t>dianggapnya</a:t>
            </a:r>
            <a:r>
              <a:rPr lang="en-US" dirty="0"/>
              <a:t> </a:t>
            </a:r>
            <a:r>
              <a:rPr lang="en-US" dirty="0" err="1"/>
              <a:t>pegawai</a:t>
            </a:r>
            <a:r>
              <a:rPr lang="en-US" dirty="0"/>
              <a:t> BUMN </a:t>
            </a:r>
            <a:r>
              <a:rPr lang="en-US" dirty="0" err="1"/>
              <a:t>sebagai</a:t>
            </a:r>
            <a:r>
              <a:rPr lang="en-US" dirty="0"/>
              <a:t> </a:t>
            </a:r>
            <a:r>
              <a:rPr lang="en-US" dirty="0" err="1"/>
              <a:t>Pegawai</a:t>
            </a:r>
            <a:r>
              <a:rPr lang="en-US" dirty="0"/>
              <a:t> </a:t>
            </a:r>
            <a:r>
              <a:rPr lang="en-US" dirty="0" err="1"/>
              <a:t>Negeri</a:t>
            </a:r>
            <a:r>
              <a:rPr lang="en-US" dirty="0"/>
              <a:t> </a:t>
            </a:r>
            <a:r>
              <a:rPr lang="en-US" dirty="0" err="1"/>
              <a:t>Sipil</a:t>
            </a:r>
            <a:r>
              <a:rPr lang="en-US" dirty="0"/>
              <a:t>, </a:t>
            </a:r>
            <a:r>
              <a:rPr lang="en-US" dirty="0" err="1"/>
              <a:t>sehingga</a:t>
            </a:r>
            <a:r>
              <a:rPr lang="en-US" dirty="0"/>
              <a:t> </a:t>
            </a:r>
            <a:r>
              <a:rPr lang="en-US" dirty="0" err="1"/>
              <a:t>tidak</a:t>
            </a:r>
            <a:r>
              <a:rPr lang="en-US" dirty="0"/>
              <a:t> </a:t>
            </a:r>
            <a:r>
              <a:rPr lang="en-US" dirty="0" err="1"/>
              <a:t>diperkenankan</a:t>
            </a:r>
            <a:r>
              <a:rPr lang="en-US" dirty="0"/>
              <a:t> </a:t>
            </a:r>
            <a:r>
              <a:rPr lang="en-US" dirty="0" err="1"/>
              <a:t>ikut</a:t>
            </a:r>
            <a:r>
              <a:rPr lang="en-US" dirty="0"/>
              <a:t> </a:t>
            </a:r>
            <a:r>
              <a:rPr lang="en-US" dirty="0" err="1"/>
              <a:t>dalam</a:t>
            </a:r>
            <a:r>
              <a:rPr lang="en-US" dirty="0"/>
              <a:t> </a:t>
            </a:r>
            <a:r>
              <a:rPr lang="en-US" dirty="0" err="1"/>
              <a:t>ujian</a:t>
            </a:r>
            <a:r>
              <a:rPr lang="en-US" dirty="0"/>
              <a:t> </a:t>
            </a:r>
            <a:r>
              <a:rPr lang="en-US" dirty="0" err="1"/>
              <a:t>kepengacaraan</a:t>
            </a:r>
            <a:r>
              <a:rPr lang="en-US" dirty="0"/>
              <a:t>. </a:t>
            </a:r>
            <a:r>
              <a:rPr lang="en-US" dirty="0" err="1"/>
              <a:t>Padahal</a:t>
            </a:r>
            <a:r>
              <a:rPr lang="en-US" dirty="0"/>
              <a:t> </a:t>
            </a:r>
            <a:r>
              <a:rPr lang="en-US" dirty="0" err="1"/>
              <a:t>bilamana</a:t>
            </a:r>
            <a:r>
              <a:rPr lang="en-US" dirty="0"/>
              <a:t> internal corporate lawyer BUMN </a:t>
            </a:r>
            <a:r>
              <a:rPr lang="en-US" dirty="0" err="1"/>
              <a:t>diperkenankan</a:t>
            </a:r>
            <a:r>
              <a:rPr lang="en-US" dirty="0"/>
              <a:t> </a:t>
            </a:r>
            <a:r>
              <a:rPr lang="en-US" dirty="0" err="1"/>
              <a:t>memiliki</a:t>
            </a:r>
            <a:r>
              <a:rPr lang="en-US" dirty="0"/>
              <a:t> </a:t>
            </a:r>
            <a:r>
              <a:rPr lang="en-US" dirty="0" err="1"/>
              <a:t>sertipikat</a:t>
            </a:r>
            <a:r>
              <a:rPr lang="en-US" dirty="0"/>
              <a:t> </a:t>
            </a:r>
            <a:r>
              <a:rPr lang="en-US" dirty="0" err="1"/>
              <a:t>pengacara</a:t>
            </a:r>
            <a:r>
              <a:rPr lang="en-US" dirty="0"/>
              <a:t> </a:t>
            </a:r>
            <a:r>
              <a:rPr lang="en-US" dirty="0" err="1"/>
              <a:t>kepailitan</a:t>
            </a:r>
            <a:r>
              <a:rPr lang="en-US" dirty="0"/>
              <a:t>, </a:t>
            </a:r>
            <a:r>
              <a:rPr lang="en-US" dirty="0" err="1"/>
              <a:t>maka</a:t>
            </a:r>
            <a:r>
              <a:rPr lang="en-US" dirty="0"/>
              <a:t> proses </a:t>
            </a:r>
            <a:r>
              <a:rPr lang="en-US" dirty="0" err="1"/>
              <a:t>acara</a:t>
            </a:r>
            <a:r>
              <a:rPr lang="en-US" dirty="0"/>
              <a:t> </a:t>
            </a:r>
            <a:r>
              <a:rPr lang="en-US" dirty="0" err="1"/>
              <a:t>kepailitan</a:t>
            </a:r>
            <a:r>
              <a:rPr lang="en-US" dirty="0"/>
              <a:t> </a:t>
            </a:r>
            <a:r>
              <a:rPr lang="en-US" dirty="0" err="1"/>
              <a:t>tidak</a:t>
            </a:r>
            <a:r>
              <a:rPr lang="en-US" dirty="0"/>
              <a:t> </a:t>
            </a:r>
            <a:r>
              <a:rPr lang="en-US" dirty="0" err="1"/>
              <a:t>perlu</a:t>
            </a:r>
            <a:r>
              <a:rPr lang="en-US" dirty="0"/>
              <a:t> </a:t>
            </a:r>
            <a:r>
              <a:rPr lang="en-US" dirty="0" err="1"/>
              <a:t>diwakili</a:t>
            </a:r>
            <a:r>
              <a:rPr lang="en-US" dirty="0"/>
              <a:t> </a:t>
            </a:r>
            <a:r>
              <a:rPr lang="en-US" dirty="0" err="1"/>
              <a:t>oleh</a:t>
            </a:r>
            <a:r>
              <a:rPr lang="en-US" dirty="0"/>
              <a:t> </a:t>
            </a:r>
            <a:r>
              <a:rPr lang="en-US" i="1" dirty="0"/>
              <a:t>external corporate lawyer</a:t>
            </a:r>
            <a:r>
              <a:rPr lang="en-US" dirty="0"/>
              <a:t> yang </a:t>
            </a:r>
            <a:r>
              <a:rPr lang="en-US" dirty="0" err="1"/>
              <a:t>berbiaya</a:t>
            </a:r>
            <a:r>
              <a:rPr lang="en-US" dirty="0"/>
              <a:t> </a:t>
            </a:r>
            <a:r>
              <a:rPr lang="en-US" dirty="0" err="1"/>
              <a:t>tinggi</a:t>
            </a:r>
            <a:r>
              <a:rPr lang="en-US" dirty="0"/>
              <a:t>.  </a:t>
            </a:r>
          </a:p>
          <a:p>
            <a:pPr marL="109728" indent="0">
              <a:buNone/>
            </a:pPr>
            <a:r>
              <a:rPr lang="en-US" dirty="0" smtClean="0"/>
              <a:t> </a:t>
            </a:r>
            <a:endParaRPr lang="en-US" dirty="0"/>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Indonesia</a:t>
            </a:r>
            <a:endParaRPr lang="en-US" dirty="0"/>
          </a:p>
        </p:txBody>
      </p:sp>
    </p:spTree>
    <p:extLst>
      <p:ext uri="{BB962C8B-B14F-4D97-AF65-F5344CB8AC3E}">
        <p14:creationId xmlns:p14="http://schemas.microsoft.com/office/powerpoint/2010/main" val="21288241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 </a:t>
            </a:r>
            <a:r>
              <a:rPr lang="en-US" dirty="0" err="1"/>
              <a:t>pembentukan</a:t>
            </a:r>
            <a:r>
              <a:rPr lang="en-US" dirty="0"/>
              <a:t> </a:t>
            </a:r>
            <a:r>
              <a:rPr lang="en-US" dirty="0" err="1"/>
              <a:t>Komisi</a:t>
            </a:r>
            <a:r>
              <a:rPr lang="en-US" dirty="0"/>
              <a:t> </a:t>
            </a:r>
            <a:r>
              <a:rPr lang="en-US" dirty="0" err="1"/>
              <a:t>Pengawas</a:t>
            </a:r>
            <a:r>
              <a:rPr lang="en-US" dirty="0"/>
              <a:t> </a:t>
            </a:r>
            <a:r>
              <a:rPr lang="en-US" dirty="0" err="1"/>
              <a:t>Persaingan</a:t>
            </a:r>
            <a:r>
              <a:rPr lang="en-US" dirty="0"/>
              <a:t> Usaha (</a:t>
            </a:r>
            <a:r>
              <a:rPr lang="en-US" dirty="0" smtClean="0"/>
              <a:t>KPPU), </a:t>
            </a:r>
            <a:r>
              <a:rPr lang="en-US" dirty="0" err="1"/>
              <a:t>Badan</a:t>
            </a:r>
            <a:r>
              <a:rPr lang="en-US" dirty="0"/>
              <a:t> </a:t>
            </a:r>
            <a:r>
              <a:rPr lang="en-US" dirty="0" err="1"/>
              <a:t>Perlindungan</a:t>
            </a:r>
            <a:r>
              <a:rPr lang="en-US" dirty="0"/>
              <a:t> </a:t>
            </a:r>
            <a:r>
              <a:rPr lang="en-US" dirty="0" err="1"/>
              <a:t>Konsumen</a:t>
            </a:r>
            <a:r>
              <a:rPr lang="en-US" dirty="0"/>
              <a:t> </a:t>
            </a:r>
            <a:r>
              <a:rPr lang="en-US" dirty="0" err="1"/>
              <a:t>Nasional</a:t>
            </a:r>
            <a:r>
              <a:rPr lang="en-US" dirty="0"/>
              <a:t> (</a:t>
            </a:r>
            <a:r>
              <a:rPr lang="en-US" dirty="0" smtClean="0"/>
              <a:t>BPKN), </a:t>
            </a:r>
            <a:r>
              <a:rPr lang="en-US" dirty="0" err="1"/>
              <a:t>dan</a:t>
            </a:r>
            <a:r>
              <a:rPr lang="en-US" dirty="0"/>
              <a:t> </a:t>
            </a:r>
            <a:r>
              <a:rPr lang="en-US" dirty="0" err="1"/>
              <a:t>Badan</a:t>
            </a:r>
            <a:r>
              <a:rPr lang="en-US" dirty="0"/>
              <a:t> </a:t>
            </a:r>
            <a:r>
              <a:rPr lang="en-US" dirty="0" err="1"/>
              <a:t>Penyelesaian</a:t>
            </a:r>
            <a:r>
              <a:rPr lang="en-US" dirty="0"/>
              <a:t> </a:t>
            </a:r>
            <a:r>
              <a:rPr lang="en-US" dirty="0" err="1"/>
              <a:t>Sengketa</a:t>
            </a:r>
            <a:r>
              <a:rPr lang="en-US" dirty="0"/>
              <a:t> </a:t>
            </a:r>
            <a:r>
              <a:rPr lang="en-US" dirty="0" err="1"/>
              <a:t>Konsumen</a:t>
            </a:r>
            <a:r>
              <a:rPr lang="en-US" dirty="0"/>
              <a:t> (</a:t>
            </a:r>
            <a:r>
              <a:rPr lang="en-US" dirty="0" smtClean="0"/>
              <a:t>BPSK)</a:t>
            </a:r>
            <a:r>
              <a:rPr lang="en-US" dirty="0"/>
              <a:t> yang </a:t>
            </a:r>
            <a:r>
              <a:rPr lang="en-US" dirty="0" err="1"/>
              <a:t>dilakukan</a:t>
            </a:r>
            <a:r>
              <a:rPr lang="en-US" dirty="0"/>
              <a:t> </a:t>
            </a:r>
            <a:r>
              <a:rPr lang="en-US" dirty="0" err="1"/>
              <a:t>secara</a:t>
            </a:r>
            <a:r>
              <a:rPr lang="en-US" dirty="0"/>
              <a:t> </a:t>
            </a:r>
            <a:r>
              <a:rPr lang="en-US" dirty="0" err="1"/>
              <a:t>terpisah</a:t>
            </a:r>
            <a:r>
              <a:rPr lang="en-US" dirty="0"/>
              <a:t> </a:t>
            </a:r>
            <a:r>
              <a:rPr lang="en-US" dirty="0" err="1"/>
              <a:t>dan</a:t>
            </a:r>
            <a:r>
              <a:rPr lang="en-US" dirty="0"/>
              <a:t> </a:t>
            </a:r>
            <a:r>
              <a:rPr lang="en-US" dirty="0" err="1"/>
              <a:t>berdiri</a:t>
            </a:r>
            <a:r>
              <a:rPr lang="en-US" dirty="0"/>
              <a:t> </a:t>
            </a:r>
            <a:r>
              <a:rPr lang="en-US" dirty="0" err="1"/>
              <a:t>sendiri-sendiri</a:t>
            </a:r>
            <a:r>
              <a:rPr lang="en-US" dirty="0"/>
              <a:t> </a:t>
            </a:r>
            <a:r>
              <a:rPr lang="en-US" dirty="0" err="1"/>
              <a:t>pada</a:t>
            </a:r>
            <a:r>
              <a:rPr lang="en-US" dirty="0"/>
              <a:t> </a:t>
            </a:r>
            <a:r>
              <a:rPr lang="en-US" dirty="0" err="1"/>
              <a:t>gilirannya</a:t>
            </a:r>
            <a:r>
              <a:rPr lang="en-US" dirty="0"/>
              <a:t> </a:t>
            </a:r>
            <a:r>
              <a:rPr lang="en-US" dirty="0" err="1"/>
              <a:t>akan</a:t>
            </a:r>
            <a:r>
              <a:rPr lang="en-US" dirty="0"/>
              <a:t> </a:t>
            </a:r>
            <a:r>
              <a:rPr lang="en-US" dirty="0" err="1"/>
              <a:t>menimbulkan</a:t>
            </a:r>
            <a:r>
              <a:rPr lang="en-US" dirty="0"/>
              <a:t> </a:t>
            </a:r>
            <a:r>
              <a:rPr lang="en-US" dirty="0" err="1"/>
              <a:t>pemborosan</a:t>
            </a:r>
            <a:r>
              <a:rPr lang="en-US" dirty="0"/>
              <a:t>. </a:t>
            </a:r>
            <a:r>
              <a:rPr lang="en-US" dirty="0" err="1"/>
              <a:t>Segala</a:t>
            </a:r>
            <a:r>
              <a:rPr lang="en-US" dirty="0"/>
              <a:t> </a:t>
            </a:r>
            <a:r>
              <a:rPr lang="en-US" dirty="0" err="1"/>
              <a:t>biaya</a:t>
            </a:r>
            <a:r>
              <a:rPr lang="en-US" dirty="0"/>
              <a:t> </a:t>
            </a:r>
            <a:r>
              <a:rPr lang="en-US" dirty="0" err="1"/>
              <a:t>untuk</a:t>
            </a:r>
            <a:r>
              <a:rPr lang="en-US" dirty="0"/>
              <a:t> </a:t>
            </a:r>
            <a:r>
              <a:rPr lang="en-US" dirty="0" err="1"/>
              <a:t>pelaksanaan</a:t>
            </a:r>
            <a:r>
              <a:rPr lang="en-US" dirty="0"/>
              <a:t> </a:t>
            </a:r>
            <a:r>
              <a:rPr lang="en-US" dirty="0" err="1"/>
              <a:t>tugas</a:t>
            </a:r>
            <a:r>
              <a:rPr lang="en-US" dirty="0"/>
              <a:t> </a:t>
            </a:r>
            <a:r>
              <a:rPr lang="en-US" dirty="0" err="1"/>
              <a:t>lembaga-lembaga</a:t>
            </a:r>
            <a:r>
              <a:rPr lang="en-US" dirty="0"/>
              <a:t> </a:t>
            </a:r>
            <a:r>
              <a:rPr lang="en-US" dirty="0" err="1"/>
              <a:t>tersebut</a:t>
            </a:r>
            <a:r>
              <a:rPr lang="en-US" dirty="0"/>
              <a:t> </a:t>
            </a:r>
            <a:r>
              <a:rPr lang="en-US" dirty="0" err="1"/>
              <a:t>dibebankan</a:t>
            </a:r>
            <a:r>
              <a:rPr lang="en-US" dirty="0"/>
              <a:t> </a:t>
            </a:r>
            <a:r>
              <a:rPr lang="en-US" dirty="0" err="1"/>
              <a:t>kepada</a:t>
            </a:r>
            <a:r>
              <a:rPr lang="en-US" dirty="0"/>
              <a:t> </a:t>
            </a:r>
            <a:r>
              <a:rPr lang="en-US" dirty="0" err="1"/>
              <a:t>Anggaran</a:t>
            </a:r>
            <a:r>
              <a:rPr lang="en-US" dirty="0"/>
              <a:t> </a:t>
            </a:r>
            <a:r>
              <a:rPr lang="en-US" dirty="0" err="1"/>
              <a:t>Pendapatan</a:t>
            </a:r>
            <a:r>
              <a:rPr lang="en-US" dirty="0"/>
              <a:t> </a:t>
            </a:r>
            <a:r>
              <a:rPr lang="en-US" dirty="0" err="1"/>
              <a:t>dan</a:t>
            </a:r>
            <a:r>
              <a:rPr lang="en-US" dirty="0"/>
              <a:t> </a:t>
            </a:r>
            <a:r>
              <a:rPr lang="en-US" dirty="0" err="1"/>
              <a:t>Belanja</a:t>
            </a:r>
            <a:r>
              <a:rPr lang="en-US" dirty="0"/>
              <a:t> Negara. </a:t>
            </a:r>
          </a:p>
        </p:txBody>
      </p:sp>
      <p:sp>
        <p:nvSpPr>
          <p:cNvPr id="3" name="Title 2"/>
          <p:cNvSpPr>
            <a:spLocks noGrp="1"/>
          </p:cNvSpPr>
          <p:nvPr>
            <p:ph type="title"/>
          </p:nvPr>
        </p:nvSpPr>
        <p:spPr/>
        <p:txBody>
          <a:bodyPr/>
          <a:lstStyle/>
          <a:p>
            <a:r>
              <a:rPr lang="en-US" dirty="0" err="1" smtClean="0"/>
              <a:t>Studi</a:t>
            </a:r>
            <a:r>
              <a:rPr lang="en-US" dirty="0" smtClean="0"/>
              <a:t> </a:t>
            </a:r>
            <a:r>
              <a:rPr lang="en-US" dirty="0" err="1" smtClean="0"/>
              <a:t>Kasus</a:t>
            </a:r>
            <a:r>
              <a:rPr lang="en-US" dirty="0" smtClean="0"/>
              <a:t> Indonesia</a:t>
            </a:r>
            <a:endParaRPr lang="en-US" dirty="0"/>
          </a:p>
        </p:txBody>
      </p:sp>
    </p:spTree>
    <p:extLst>
      <p:ext uri="{BB962C8B-B14F-4D97-AF65-F5344CB8AC3E}">
        <p14:creationId xmlns:p14="http://schemas.microsoft.com/office/powerpoint/2010/main" val="19284501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481328"/>
            <a:ext cx="5472608" cy="4525963"/>
          </a:xfrm>
        </p:spPr>
        <p:txBody>
          <a:bodyPr>
            <a:normAutofit fontScale="92500"/>
          </a:bodyPr>
          <a:lstStyle/>
          <a:p>
            <a:pPr marL="109728" indent="0">
              <a:buNone/>
            </a:pPr>
            <a:r>
              <a:rPr lang="en-US" dirty="0" smtClean="0"/>
              <a:t> </a:t>
            </a:r>
          </a:p>
          <a:p>
            <a:pPr marL="109728" indent="0">
              <a:buNone/>
            </a:pPr>
            <a:r>
              <a:rPr lang="en-US" dirty="0" err="1" smtClean="0"/>
              <a:t>Padahal</a:t>
            </a:r>
            <a:r>
              <a:rPr lang="en-US" dirty="0" smtClean="0"/>
              <a:t> </a:t>
            </a:r>
            <a:r>
              <a:rPr lang="en-US" dirty="0"/>
              <a:t>di </a:t>
            </a:r>
            <a:r>
              <a:rPr lang="en-US" dirty="0" err="1"/>
              <a:t>Amerika</a:t>
            </a:r>
            <a:r>
              <a:rPr lang="en-US" dirty="0"/>
              <a:t> </a:t>
            </a:r>
            <a:r>
              <a:rPr lang="en-US" dirty="0" err="1"/>
              <a:t>Serikat</a:t>
            </a:r>
            <a:r>
              <a:rPr lang="en-US" dirty="0"/>
              <a:t> </a:t>
            </a:r>
            <a:r>
              <a:rPr lang="en-US" dirty="0" err="1"/>
              <a:t>sendiri</a:t>
            </a:r>
            <a:r>
              <a:rPr lang="en-US" dirty="0"/>
              <a:t> </a:t>
            </a:r>
            <a:r>
              <a:rPr lang="en-US" dirty="0" err="1"/>
              <a:t>sebagai</a:t>
            </a:r>
            <a:r>
              <a:rPr lang="en-US" dirty="0"/>
              <a:t> </a:t>
            </a:r>
            <a:r>
              <a:rPr lang="en-US" dirty="0" err="1"/>
              <a:t>negara</a:t>
            </a:r>
            <a:r>
              <a:rPr lang="en-US" dirty="0"/>
              <a:t> </a:t>
            </a:r>
            <a:r>
              <a:rPr lang="en-US" dirty="0" err="1"/>
              <a:t>pelopor</a:t>
            </a:r>
            <a:r>
              <a:rPr lang="en-US" dirty="0"/>
              <a:t> </a:t>
            </a:r>
            <a:r>
              <a:rPr lang="en-US" dirty="0" err="1"/>
              <a:t>persaingan</a:t>
            </a:r>
            <a:r>
              <a:rPr lang="en-US" dirty="0"/>
              <a:t> </a:t>
            </a:r>
            <a:r>
              <a:rPr lang="en-US" dirty="0" err="1"/>
              <a:t>usaha</a:t>
            </a:r>
            <a:r>
              <a:rPr lang="en-US" dirty="0"/>
              <a:t> </a:t>
            </a:r>
            <a:r>
              <a:rPr lang="en-US" dirty="0" err="1"/>
              <a:t>sehat</a:t>
            </a:r>
            <a:r>
              <a:rPr lang="en-US" dirty="0"/>
              <a:t> </a:t>
            </a:r>
            <a:r>
              <a:rPr lang="en-US" dirty="0" err="1"/>
              <a:t>dan</a:t>
            </a:r>
            <a:r>
              <a:rPr lang="en-US" dirty="0"/>
              <a:t> </a:t>
            </a:r>
            <a:r>
              <a:rPr lang="en-US" dirty="0" err="1"/>
              <a:t>perlindungan</a:t>
            </a:r>
            <a:r>
              <a:rPr lang="en-US" dirty="0"/>
              <a:t> </a:t>
            </a:r>
            <a:r>
              <a:rPr lang="en-US" dirty="0" err="1"/>
              <a:t>konsumen</a:t>
            </a:r>
            <a:r>
              <a:rPr lang="en-US" dirty="0"/>
              <a:t>, </a:t>
            </a:r>
            <a:r>
              <a:rPr lang="en-US" dirty="0" err="1"/>
              <a:t>tugas</a:t>
            </a:r>
            <a:r>
              <a:rPr lang="en-US" dirty="0"/>
              <a:t> </a:t>
            </a:r>
            <a:r>
              <a:rPr lang="en-US" dirty="0" err="1"/>
              <a:t>sebagaimana</a:t>
            </a:r>
            <a:r>
              <a:rPr lang="en-US" dirty="0"/>
              <a:t> </a:t>
            </a:r>
            <a:r>
              <a:rPr lang="en-US" dirty="0" err="1"/>
              <a:t>dibebankan</a:t>
            </a:r>
            <a:r>
              <a:rPr lang="en-US" dirty="0"/>
              <a:t> </a:t>
            </a:r>
            <a:r>
              <a:rPr lang="en-US" dirty="0" err="1"/>
              <a:t>kepada</a:t>
            </a:r>
            <a:r>
              <a:rPr lang="en-US" dirty="0"/>
              <a:t> KPPU, BPKN </a:t>
            </a:r>
            <a:r>
              <a:rPr lang="en-US" dirty="0" err="1"/>
              <a:t>dan</a:t>
            </a:r>
            <a:r>
              <a:rPr lang="en-US" dirty="0"/>
              <a:t> BPSK </a:t>
            </a:r>
            <a:r>
              <a:rPr lang="en-US" dirty="0" err="1"/>
              <a:t>dicakup</a:t>
            </a:r>
            <a:r>
              <a:rPr lang="en-US" dirty="0"/>
              <a:t> </a:t>
            </a:r>
            <a:r>
              <a:rPr lang="en-US" dirty="0" err="1"/>
              <a:t>atau</a:t>
            </a:r>
            <a:r>
              <a:rPr lang="en-US" dirty="0"/>
              <a:t> </a:t>
            </a:r>
            <a:r>
              <a:rPr lang="en-US" dirty="0" err="1"/>
              <a:t>merupakan</a:t>
            </a:r>
            <a:r>
              <a:rPr lang="en-US" dirty="0"/>
              <a:t> </a:t>
            </a:r>
            <a:r>
              <a:rPr lang="en-US" dirty="0" err="1"/>
              <a:t>tugas</a:t>
            </a:r>
            <a:r>
              <a:rPr lang="en-US" dirty="0"/>
              <a:t> </a:t>
            </a:r>
            <a:r>
              <a:rPr lang="en-US" dirty="0" err="1"/>
              <a:t>satu</a:t>
            </a:r>
            <a:r>
              <a:rPr lang="en-US" dirty="0"/>
              <a:t> </a:t>
            </a:r>
            <a:r>
              <a:rPr lang="en-US" dirty="0" err="1"/>
              <a:t>lembaga</a:t>
            </a:r>
            <a:r>
              <a:rPr lang="en-US" dirty="0"/>
              <a:t> yang </a:t>
            </a:r>
            <a:r>
              <a:rPr lang="en-US" dirty="0" err="1"/>
              <a:t>bernama</a:t>
            </a:r>
            <a:r>
              <a:rPr lang="en-US" dirty="0"/>
              <a:t> Federal Trade Commission (FTC). </a:t>
            </a:r>
          </a:p>
          <a:p>
            <a:pPr marL="109728" indent="0">
              <a:buNone/>
            </a:pPr>
            <a:r>
              <a:rPr lang="en-US" dirty="0" smtClean="0"/>
              <a:t> </a:t>
            </a:r>
            <a:endParaRPr lang="en-US" dirty="0"/>
          </a:p>
        </p:txBody>
      </p:sp>
      <p:sp>
        <p:nvSpPr>
          <p:cNvPr id="3" name="Title 2"/>
          <p:cNvSpPr>
            <a:spLocks noGrp="1"/>
          </p:cNvSpPr>
          <p:nvPr>
            <p:ph type="title"/>
          </p:nvPr>
        </p:nvSpPr>
        <p:spPr/>
        <p:txBody>
          <a:bodyPr/>
          <a:lstStyle/>
          <a:p>
            <a:r>
              <a:rPr lang="en-US" dirty="0" smtClean="0"/>
              <a:t>Federal Trade Commission</a:t>
            </a:r>
            <a:endParaRPr lang="en-US" dirty="0"/>
          </a:p>
        </p:txBody>
      </p:sp>
      <p:pic>
        <p:nvPicPr>
          <p:cNvPr id="16386" name="Picture 2" descr="http://blogs-images.forbes.com/ciocentral/files/2012/11/FTC-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772816"/>
            <a:ext cx="2987824" cy="3194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352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smtClean="0"/>
              <a:t> </a:t>
            </a:r>
            <a:r>
              <a:rPr lang="en-US" dirty="0"/>
              <a:t>“</a:t>
            </a:r>
            <a:r>
              <a:rPr lang="en-US" i="1" dirty="0"/>
              <a:t>The basic objective of the FTC is to promote free and fair trade competition in the American economy. … It provides guidance to business and industry on what they may do under the laws administered by the commission. It also gathers and makes available to Congress, the president, and the public factual data on economic and business conditions.</a:t>
            </a:r>
            <a:br>
              <a:rPr lang="en-US" i="1" dirty="0"/>
            </a:br>
            <a:r>
              <a:rPr lang="en-US" i="1" dirty="0"/>
              <a:t>The FTC consists of five commissioners who are appointed for 7-year terms by the president, with the advice and consent of the Senate. Not more than three of the commissioners may be members of the same political party. One commissioner is chosen as chair by the president.</a:t>
            </a:r>
            <a:br>
              <a:rPr lang="en-US" i="1" dirty="0"/>
            </a:br>
            <a:r>
              <a:rPr lang="en-US" i="1" dirty="0"/>
              <a:t>The most prominent and active consumer protection agency this year was the Federal Trade Commission</a:t>
            </a:r>
            <a:r>
              <a:rPr lang="en-US" dirty="0" smtClean="0"/>
              <a:t>.”</a:t>
            </a:r>
            <a:endParaRPr lang="en-US" dirty="0"/>
          </a:p>
        </p:txBody>
      </p:sp>
      <p:sp>
        <p:nvSpPr>
          <p:cNvPr id="3" name="Title 2"/>
          <p:cNvSpPr>
            <a:spLocks noGrp="1"/>
          </p:cNvSpPr>
          <p:nvPr>
            <p:ph type="title"/>
          </p:nvPr>
        </p:nvSpPr>
        <p:spPr/>
        <p:txBody>
          <a:bodyPr/>
          <a:lstStyle/>
          <a:p>
            <a:r>
              <a:rPr lang="en-US" dirty="0" err="1" smtClean="0"/>
              <a:t>Tugas</a:t>
            </a:r>
            <a:r>
              <a:rPr lang="en-US" dirty="0" smtClean="0"/>
              <a:t> FTC</a:t>
            </a:r>
            <a:endParaRPr lang="en-US" dirty="0"/>
          </a:p>
        </p:txBody>
      </p:sp>
    </p:spTree>
    <p:extLst>
      <p:ext uri="{BB962C8B-B14F-4D97-AF65-F5344CB8AC3E}">
        <p14:creationId xmlns:p14="http://schemas.microsoft.com/office/powerpoint/2010/main" val="4127914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a:t>
            </a:r>
            <a:r>
              <a:rPr lang="en-US" dirty="0" err="1"/>
              <a:t>pendekatan</a:t>
            </a:r>
            <a:r>
              <a:rPr lang="en-US" dirty="0"/>
              <a:t> </a:t>
            </a:r>
            <a:r>
              <a:rPr lang="en-US" dirty="0" err="1"/>
              <a:t>ekonomi</a:t>
            </a:r>
            <a:r>
              <a:rPr lang="en-US" dirty="0"/>
              <a:t> </a:t>
            </a:r>
            <a:r>
              <a:rPr lang="en-US" dirty="0" err="1"/>
              <a:t>relevan</a:t>
            </a:r>
            <a:r>
              <a:rPr lang="en-US" dirty="0"/>
              <a:t> </a:t>
            </a:r>
            <a:r>
              <a:rPr lang="en-US" dirty="0" err="1"/>
              <a:t>dikemukakan</a:t>
            </a:r>
            <a:r>
              <a:rPr lang="en-US" dirty="0"/>
              <a:t> </a:t>
            </a:r>
            <a:r>
              <a:rPr lang="en-US" dirty="0" err="1"/>
              <a:t>berkenaan</a:t>
            </a:r>
            <a:r>
              <a:rPr lang="en-US" dirty="0"/>
              <a:t> </a:t>
            </a:r>
            <a:r>
              <a:rPr lang="en-US" dirty="0" err="1"/>
              <a:t>dengan</a:t>
            </a:r>
            <a:r>
              <a:rPr lang="en-US" dirty="0"/>
              <a:t> </a:t>
            </a:r>
            <a:r>
              <a:rPr lang="en-US" dirty="0" err="1"/>
              <a:t>gagasan</a:t>
            </a:r>
            <a:r>
              <a:rPr lang="en-US" dirty="0"/>
              <a:t> </a:t>
            </a:r>
            <a:r>
              <a:rPr lang="en-US" dirty="0" err="1"/>
              <a:t>pembentukan</a:t>
            </a:r>
            <a:r>
              <a:rPr lang="en-US" dirty="0"/>
              <a:t> </a:t>
            </a:r>
            <a:r>
              <a:rPr lang="en-US" dirty="0" err="1"/>
              <a:t>lembaga</a:t>
            </a:r>
            <a:r>
              <a:rPr lang="en-US" dirty="0"/>
              <a:t> </a:t>
            </a:r>
            <a:r>
              <a:rPr lang="en-US" dirty="0" err="1"/>
              <a:t>penunjang</a:t>
            </a:r>
            <a:r>
              <a:rPr lang="en-US" dirty="0"/>
              <a:t> </a:t>
            </a:r>
            <a:r>
              <a:rPr lang="en-US" dirty="0" err="1"/>
              <a:t>hukum</a:t>
            </a:r>
            <a:r>
              <a:rPr lang="en-US" dirty="0"/>
              <a:t> </a:t>
            </a:r>
            <a:r>
              <a:rPr lang="en-US" dirty="0" err="1"/>
              <a:t>bisnis</a:t>
            </a:r>
            <a:r>
              <a:rPr lang="en-US" dirty="0"/>
              <a:t>, </a:t>
            </a:r>
            <a:r>
              <a:rPr lang="en-US" dirty="0" err="1"/>
              <a:t>sehingga</a:t>
            </a:r>
            <a:r>
              <a:rPr lang="en-US" dirty="0"/>
              <a:t> </a:t>
            </a:r>
            <a:r>
              <a:rPr lang="en-US" dirty="0" err="1"/>
              <a:t>nilai</a:t>
            </a:r>
            <a:r>
              <a:rPr lang="en-US" dirty="0"/>
              <a:t> </a:t>
            </a:r>
            <a:r>
              <a:rPr lang="en-US" dirty="0" err="1"/>
              <a:t>efisiensi</a:t>
            </a:r>
            <a:r>
              <a:rPr lang="en-US" dirty="0"/>
              <a:t> </a:t>
            </a:r>
            <a:r>
              <a:rPr lang="en-US" dirty="0" err="1"/>
              <a:t>dari</a:t>
            </a:r>
            <a:r>
              <a:rPr lang="en-US" dirty="0"/>
              <a:t> </a:t>
            </a:r>
            <a:r>
              <a:rPr lang="en-US" dirty="0" err="1"/>
              <a:t>pembentukan</a:t>
            </a:r>
            <a:r>
              <a:rPr lang="en-US" dirty="0"/>
              <a:t> </a:t>
            </a:r>
            <a:r>
              <a:rPr lang="en-US" dirty="0" err="1"/>
              <a:t>lembaga</a:t>
            </a:r>
            <a:r>
              <a:rPr lang="en-US" dirty="0"/>
              <a:t> </a:t>
            </a:r>
            <a:r>
              <a:rPr lang="en-US" dirty="0" err="1"/>
              <a:t>tersebut</a:t>
            </a:r>
            <a:r>
              <a:rPr lang="en-US" dirty="0"/>
              <a:t> </a:t>
            </a:r>
            <a:r>
              <a:rPr lang="en-US" dirty="0" err="1"/>
              <a:t>dapat</a:t>
            </a:r>
            <a:r>
              <a:rPr lang="en-US" dirty="0"/>
              <a:t> </a:t>
            </a:r>
            <a:r>
              <a:rPr lang="en-US" dirty="0" err="1"/>
              <a:t>dimaksimalisasi</a:t>
            </a:r>
            <a:r>
              <a:rPr lang="en-US" dirty="0"/>
              <a:t>. </a:t>
            </a:r>
            <a:r>
              <a:rPr lang="en-US" dirty="0" err="1"/>
              <a:t>Contohnya</a:t>
            </a:r>
            <a:r>
              <a:rPr lang="en-US" dirty="0"/>
              <a:t> </a:t>
            </a:r>
            <a:r>
              <a:rPr lang="en-US" dirty="0" err="1"/>
              <a:t>bilamana</a:t>
            </a:r>
            <a:r>
              <a:rPr lang="en-US" dirty="0"/>
              <a:t> </a:t>
            </a:r>
            <a:r>
              <a:rPr lang="en-US" dirty="0" err="1"/>
              <a:t>suatu</a:t>
            </a:r>
            <a:r>
              <a:rPr lang="en-US" dirty="0"/>
              <a:t> </a:t>
            </a:r>
            <a:r>
              <a:rPr lang="en-US" dirty="0" err="1"/>
              <a:t>lembaga</a:t>
            </a:r>
            <a:r>
              <a:rPr lang="en-US" dirty="0"/>
              <a:t> yang </a:t>
            </a:r>
            <a:r>
              <a:rPr lang="en-US" dirty="0" err="1"/>
              <a:t>digagas</a:t>
            </a:r>
            <a:r>
              <a:rPr lang="en-US" dirty="0"/>
              <a:t>, </a:t>
            </a:r>
            <a:r>
              <a:rPr lang="en-US" dirty="0" err="1"/>
              <a:t>tugas-tugasnya</a:t>
            </a:r>
            <a:r>
              <a:rPr lang="en-US" dirty="0"/>
              <a:t> </a:t>
            </a:r>
            <a:r>
              <a:rPr lang="en-US" dirty="0" err="1"/>
              <a:t>mendekati</a:t>
            </a:r>
            <a:r>
              <a:rPr lang="en-US" dirty="0"/>
              <a:t> </a:t>
            </a:r>
            <a:r>
              <a:rPr lang="en-US" dirty="0" err="1"/>
              <a:t>atau</a:t>
            </a:r>
            <a:r>
              <a:rPr lang="en-US" dirty="0"/>
              <a:t> </a:t>
            </a:r>
            <a:r>
              <a:rPr lang="en-US" dirty="0" err="1"/>
              <a:t>dapat</a:t>
            </a:r>
            <a:r>
              <a:rPr lang="en-US" dirty="0"/>
              <a:t> </a:t>
            </a:r>
            <a:r>
              <a:rPr lang="en-US" dirty="0" err="1"/>
              <a:t>dibebankan</a:t>
            </a:r>
            <a:r>
              <a:rPr lang="en-US" dirty="0"/>
              <a:t> </a:t>
            </a:r>
            <a:r>
              <a:rPr lang="en-US" dirty="0" err="1"/>
              <a:t>kepada</a:t>
            </a:r>
            <a:r>
              <a:rPr lang="en-US" dirty="0"/>
              <a:t> </a:t>
            </a:r>
            <a:r>
              <a:rPr lang="en-US" dirty="0" err="1"/>
              <a:t>lembaga</a:t>
            </a:r>
            <a:r>
              <a:rPr lang="en-US" dirty="0"/>
              <a:t> yang </a:t>
            </a:r>
            <a:r>
              <a:rPr lang="en-US" dirty="0" err="1"/>
              <a:t>sudah</a:t>
            </a:r>
            <a:r>
              <a:rPr lang="en-US" dirty="0"/>
              <a:t> </a:t>
            </a:r>
            <a:r>
              <a:rPr lang="en-US" dirty="0" err="1"/>
              <a:t>ada</a:t>
            </a:r>
            <a:r>
              <a:rPr lang="en-US" dirty="0"/>
              <a:t>, </a:t>
            </a:r>
            <a:r>
              <a:rPr lang="en-US" dirty="0" err="1"/>
              <a:t>maka</a:t>
            </a:r>
            <a:r>
              <a:rPr lang="en-US" dirty="0"/>
              <a:t> </a:t>
            </a:r>
            <a:r>
              <a:rPr lang="en-US" dirty="0" err="1"/>
              <a:t>tidak</a:t>
            </a:r>
            <a:r>
              <a:rPr lang="en-US" dirty="0"/>
              <a:t> </a:t>
            </a:r>
            <a:r>
              <a:rPr lang="en-US" dirty="0" err="1"/>
              <a:t>perlu</a:t>
            </a:r>
            <a:r>
              <a:rPr lang="en-US" dirty="0"/>
              <a:t> </a:t>
            </a:r>
            <a:r>
              <a:rPr lang="en-US" dirty="0" err="1"/>
              <a:t>membentuk</a:t>
            </a:r>
            <a:r>
              <a:rPr lang="en-US" dirty="0"/>
              <a:t> </a:t>
            </a:r>
            <a:r>
              <a:rPr lang="en-US" dirty="0" err="1"/>
              <a:t>lembaga</a:t>
            </a:r>
            <a:r>
              <a:rPr lang="en-US" dirty="0"/>
              <a:t> </a:t>
            </a:r>
            <a:r>
              <a:rPr lang="en-US" dirty="0" err="1"/>
              <a:t>baru</a:t>
            </a:r>
            <a:r>
              <a:rPr lang="en-US" dirty="0" smtClean="0"/>
              <a:t>. </a:t>
            </a:r>
            <a:endParaRPr lang="en-US" dirty="0"/>
          </a:p>
        </p:txBody>
      </p:sp>
      <p:sp>
        <p:nvSpPr>
          <p:cNvPr id="3" name="Title 2"/>
          <p:cNvSpPr>
            <a:spLocks noGrp="1"/>
          </p:cNvSpPr>
          <p:nvPr>
            <p:ph type="title"/>
          </p:nvPr>
        </p:nvSpPr>
        <p:spPr/>
        <p:txBody>
          <a:bodyPr/>
          <a:lstStyle/>
          <a:p>
            <a:r>
              <a:rPr lang="en-US" dirty="0" err="1" smtClean="0"/>
              <a:t>Inefisiensi</a:t>
            </a:r>
            <a:r>
              <a:rPr lang="en-US" dirty="0" smtClean="0"/>
              <a:t> </a:t>
            </a:r>
            <a:r>
              <a:rPr lang="en-US" dirty="0" err="1" smtClean="0"/>
              <a:t>Ekonomi</a:t>
            </a:r>
            <a:endParaRPr lang="en-US" dirty="0"/>
          </a:p>
        </p:txBody>
      </p:sp>
    </p:spTree>
    <p:extLst>
      <p:ext uri="{BB962C8B-B14F-4D97-AF65-F5344CB8AC3E}">
        <p14:creationId xmlns:p14="http://schemas.microsoft.com/office/powerpoint/2010/main" val="38158577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smtClean="0"/>
              <a:t> </a:t>
            </a:r>
            <a:r>
              <a:rPr lang="en-US" dirty="0" err="1"/>
              <a:t>Permasalahan</a:t>
            </a:r>
            <a:r>
              <a:rPr lang="en-US" dirty="0"/>
              <a:t> lain yang </a:t>
            </a:r>
            <a:r>
              <a:rPr lang="en-US" dirty="0" err="1"/>
              <a:t>dapat</a:t>
            </a:r>
            <a:r>
              <a:rPr lang="en-US" dirty="0"/>
              <a:t> </a:t>
            </a:r>
            <a:r>
              <a:rPr lang="en-US" dirty="0" err="1"/>
              <a:t>menimbulkan</a:t>
            </a:r>
            <a:r>
              <a:rPr lang="en-US" dirty="0"/>
              <a:t> </a:t>
            </a:r>
            <a:r>
              <a:rPr lang="en-US" dirty="0" err="1"/>
              <a:t>inefisiensi</a:t>
            </a:r>
            <a:r>
              <a:rPr lang="en-US" dirty="0"/>
              <a:t> </a:t>
            </a:r>
            <a:r>
              <a:rPr lang="en-US" dirty="0" err="1"/>
              <a:t>adalah</a:t>
            </a:r>
            <a:r>
              <a:rPr lang="en-US" dirty="0"/>
              <a:t> </a:t>
            </a:r>
            <a:r>
              <a:rPr lang="en-US" dirty="0" err="1"/>
              <a:t>ketidakharmonisan</a:t>
            </a:r>
            <a:r>
              <a:rPr lang="en-US" dirty="0"/>
              <a:t> </a:t>
            </a:r>
            <a:r>
              <a:rPr lang="en-US" dirty="0" err="1"/>
              <a:t>antara</a:t>
            </a:r>
            <a:r>
              <a:rPr lang="en-US" dirty="0"/>
              <a:t> </a:t>
            </a:r>
            <a:r>
              <a:rPr lang="en-US" dirty="0" err="1"/>
              <a:t>satu</a:t>
            </a:r>
            <a:r>
              <a:rPr lang="en-US" dirty="0"/>
              <a:t> </a:t>
            </a:r>
            <a:r>
              <a:rPr lang="en-US" dirty="0" err="1"/>
              <a:t>peraturan</a:t>
            </a:r>
            <a:r>
              <a:rPr lang="en-US" dirty="0"/>
              <a:t> </a:t>
            </a:r>
            <a:r>
              <a:rPr lang="en-US" dirty="0" err="1"/>
              <a:t>perundang-undangan</a:t>
            </a:r>
            <a:r>
              <a:rPr lang="en-US" dirty="0"/>
              <a:t> </a:t>
            </a:r>
            <a:r>
              <a:rPr lang="en-US" dirty="0" err="1"/>
              <a:t>dengan</a:t>
            </a:r>
            <a:r>
              <a:rPr lang="en-US" dirty="0"/>
              <a:t> </a:t>
            </a:r>
            <a:r>
              <a:rPr lang="en-US" dirty="0" err="1"/>
              <a:t>peraturan</a:t>
            </a:r>
            <a:r>
              <a:rPr lang="en-US" dirty="0"/>
              <a:t> </a:t>
            </a:r>
            <a:r>
              <a:rPr lang="en-US" dirty="0" err="1"/>
              <a:t>perundang-undangan</a:t>
            </a:r>
            <a:r>
              <a:rPr lang="en-US" dirty="0"/>
              <a:t> </a:t>
            </a:r>
            <a:r>
              <a:rPr lang="en-US" dirty="0" err="1"/>
              <a:t>lainnya</a:t>
            </a:r>
            <a:r>
              <a:rPr lang="en-US" dirty="0"/>
              <a:t>. </a:t>
            </a:r>
            <a:endParaRPr lang="en-US" dirty="0" smtClean="0"/>
          </a:p>
          <a:p>
            <a:pPr marL="109728" indent="0">
              <a:buNone/>
            </a:pPr>
            <a:endParaRPr lang="en-US" dirty="0"/>
          </a:p>
          <a:p>
            <a:pPr marL="109728" indent="0">
              <a:buNone/>
            </a:pPr>
            <a:r>
              <a:rPr lang="en-US" dirty="0" err="1" smtClean="0"/>
              <a:t>Dalam</a:t>
            </a:r>
            <a:r>
              <a:rPr lang="en-US" dirty="0" smtClean="0"/>
              <a:t> </a:t>
            </a:r>
            <a:r>
              <a:rPr lang="en-US" dirty="0" err="1"/>
              <a:t>hal</a:t>
            </a:r>
            <a:r>
              <a:rPr lang="en-US" dirty="0"/>
              <a:t> </a:t>
            </a:r>
            <a:r>
              <a:rPr lang="en-US" dirty="0" err="1"/>
              <a:t>ini</a:t>
            </a:r>
            <a:r>
              <a:rPr lang="en-US" dirty="0"/>
              <a:t> </a:t>
            </a:r>
            <a:r>
              <a:rPr lang="en-US" dirty="0" err="1"/>
              <a:t>dapat</a:t>
            </a:r>
            <a:r>
              <a:rPr lang="en-US" dirty="0"/>
              <a:t> </a:t>
            </a:r>
            <a:r>
              <a:rPr lang="en-US" dirty="0" err="1"/>
              <a:t>dikemukakan</a:t>
            </a:r>
            <a:r>
              <a:rPr lang="en-US" dirty="0"/>
              <a:t> </a:t>
            </a:r>
            <a:r>
              <a:rPr lang="en-US" dirty="0" err="1"/>
              <a:t>misalnya</a:t>
            </a:r>
            <a:r>
              <a:rPr lang="en-US" dirty="0"/>
              <a:t> </a:t>
            </a:r>
            <a:r>
              <a:rPr lang="en-US" dirty="0" err="1"/>
              <a:t>adanya</a:t>
            </a:r>
            <a:r>
              <a:rPr lang="en-US" dirty="0"/>
              <a:t> </a:t>
            </a:r>
            <a:r>
              <a:rPr lang="en-US" dirty="0" err="1"/>
              <a:t>ketentuan</a:t>
            </a:r>
            <a:r>
              <a:rPr lang="en-US" dirty="0"/>
              <a:t> </a:t>
            </a:r>
            <a:r>
              <a:rPr lang="en-US" dirty="0" err="1"/>
              <a:t>hukum</a:t>
            </a:r>
            <a:r>
              <a:rPr lang="en-US" dirty="0"/>
              <a:t> yang </a:t>
            </a:r>
            <a:r>
              <a:rPr lang="en-US" dirty="0" err="1"/>
              <a:t>menyimpang</a:t>
            </a:r>
            <a:r>
              <a:rPr lang="en-US" dirty="0"/>
              <a:t> </a:t>
            </a:r>
            <a:r>
              <a:rPr lang="en-US" dirty="0" err="1"/>
              <a:t>dari</a:t>
            </a:r>
            <a:r>
              <a:rPr lang="en-US" dirty="0"/>
              <a:t> </a:t>
            </a:r>
            <a:r>
              <a:rPr lang="en-US" dirty="0" err="1"/>
              <a:t>prinsip</a:t>
            </a:r>
            <a:r>
              <a:rPr lang="en-US" dirty="0"/>
              <a:t> </a:t>
            </a:r>
            <a:r>
              <a:rPr lang="en-US" dirty="0" err="1"/>
              <a:t>pokok</a:t>
            </a:r>
            <a:r>
              <a:rPr lang="en-US" dirty="0"/>
              <a:t> </a:t>
            </a:r>
            <a:r>
              <a:rPr lang="en-US" dirty="0" err="1"/>
              <a:t>pengembangan</a:t>
            </a:r>
            <a:r>
              <a:rPr lang="en-US" dirty="0"/>
              <a:t> </a:t>
            </a:r>
            <a:r>
              <a:rPr lang="en-US" dirty="0" err="1"/>
              <a:t>lembaga</a:t>
            </a:r>
            <a:r>
              <a:rPr lang="en-US" dirty="0"/>
              <a:t> non-</a:t>
            </a:r>
            <a:r>
              <a:rPr lang="en-US" dirty="0" err="1"/>
              <a:t>litigasi</a:t>
            </a:r>
            <a:r>
              <a:rPr lang="en-US" dirty="0"/>
              <a:t>, </a:t>
            </a:r>
            <a:r>
              <a:rPr lang="en-US" dirty="0" err="1"/>
              <a:t>terutama</a:t>
            </a:r>
            <a:r>
              <a:rPr lang="en-US" dirty="0"/>
              <a:t> </a:t>
            </a:r>
            <a:r>
              <a:rPr lang="en-US" dirty="0" err="1"/>
              <a:t>kewajiban</a:t>
            </a:r>
            <a:r>
              <a:rPr lang="en-US" dirty="0"/>
              <a:t> </a:t>
            </a:r>
            <a:r>
              <a:rPr lang="en-US" dirty="0" err="1"/>
              <a:t>pengadilan</a:t>
            </a:r>
            <a:r>
              <a:rPr lang="en-US" dirty="0"/>
              <a:t> </a:t>
            </a:r>
            <a:r>
              <a:rPr lang="en-US" dirty="0" err="1"/>
              <a:t>untuk</a:t>
            </a:r>
            <a:r>
              <a:rPr lang="en-US" dirty="0"/>
              <a:t> </a:t>
            </a:r>
            <a:r>
              <a:rPr lang="en-US" dirty="0" err="1"/>
              <a:t>menolak</a:t>
            </a:r>
            <a:r>
              <a:rPr lang="en-US" dirty="0"/>
              <a:t> </a:t>
            </a:r>
            <a:r>
              <a:rPr lang="en-US" dirty="0" err="1"/>
              <a:t>perkara</a:t>
            </a:r>
            <a:r>
              <a:rPr lang="en-US" dirty="0"/>
              <a:t> </a:t>
            </a:r>
            <a:r>
              <a:rPr lang="en-US" dirty="0" err="1"/>
              <a:t>dimana</a:t>
            </a:r>
            <a:r>
              <a:rPr lang="en-US" dirty="0"/>
              <a:t> </a:t>
            </a:r>
            <a:r>
              <a:rPr lang="en-US" dirty="0" err="1"/>
              <a:t>para</a:t>
            </a:r>
            <a:r>
              <a:rPr lang="en-US" dirty="0"/>
              <a:t> </a:t>
            </a:r>
            <a:r>
              <a:rPr lang="en-US" dirty="0" err="1"/>
              <a:t>pihak</a:t>
            </a:r>
            <a:r>
              <a:rPr lang="en-US" dirty="0"/>
              <a:t> </a:t>
            </a:r>
            <a:r>
              <a:rPr lang="en-US" dirty="0" err="1"/>
              <a:t>sendiri</a:t>
            </a:r>
            <a:r>
              <a:rPr lang="en-US" dirty="0"/>
              <a:t> </a:t>
            </a:r>
            <a:r>
              <a:rPr lang="en-US" dirty="0" err="1"/>
              <a:t>telah</a:t>
            </a:r>
            <a:r>
              <a:rPr lang="en-US" dirty="0"/>
              <a:t> </a:t>
            </a:r>
            <a:r>
              <a:rPr lang="en-US" dirty="0" err="1"/>
              <a:t>memilih</a:t>
            </a:r>
            <a:r>
              <a:rPr lang="en-US" dirty="0"/>
              <a:t> </a:t>
            </a:r>
            <a:r>
              <a:rPr lang="en-US" dirty="0" err="1"/>
              <a:t>penyelesaian</a:t>
            </a:r>
            <a:r>
              <a:rPr lang="en-US" dirty="0"/>
              <a:t> </a:t>
            </a:r>
            <a:r>
              <a:rPr lang="en-US" dirty="0" err="1"/>
              <a:t>secara</a:t>
            </a:r>
            <a:r>
              <a:rPr lang="en-US" dirty="0"/>
              <a:t> </a:t>
            </a:r>
            <a:r>
              <a:rPr lang="en-US" dirty="0" smtClean="0"/>
              <a:t>non-</a:t>
            </a:r>
            <a:r>
              <a:rPr lang="en-US" dirty="0" err="1" smtClean="0"/>
              <a:t>litigasi</a:t>
            </a:r>
            <a:r>
              <a:rPr lang="en-US" dirty="0" smtClean="0"/>
              <a:t> </a:t>
            </a:r>
            <a:endParaRPr lang="en-US" dirty="0"/>
          </a:p>
        </p:txBody>
      </p:sp>
      <p:sp>
        <p:nvSpPr>
          <p:cNvPr id="3" name="Title 2"/>
          <p:cNvSpPr>
            <a:spLocks noGrp="1"/>
          </p:cNvSpPr>
          <p:nvPr>
            <p:ph type="title"/>
          </p:nvPr>
        </p:nvSpPr>
        <p:spPr/>
        <p:txBody>
          <a:bodyPr/>
          <a:lstStyle/>
          <a:p>
            <a:r>
              <a:rPr lang="en-US" dirty="0" err="1" smtClean="0"/>
              <a:t>Inefisiensi</a:t>
            </a:r>
            <a:r>
              <a:rPr lang="en-US" dirty="0" smtClean="0"/>
              <a:t> </a:t>
            </a:r>
            <a:r>
              <a:rPr lang="en-US" dirty="0" err="1" smtClean="0"/>
              <a:t>ekonomi</a:t>
            </a:r>
            <a:endParaRPr lang="en-US" dirty="0"/>
          </a:p>
        </p:txBody>
      </p:sp>
    </p:spTree>
    <p:extLst>
      <p:ext uri="{BB962C8B-B14F-4D97-AF65-F5344CB8AC3E}">
        <p14:creationId xmlns:p14="http://schemas.microsoft.com/office/powerpoint/2010/main" val="4219438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a:t>
            </a:r>
            <a:r>
              <a:rPr lang="en-US" dirty="0" err="1"/>
              <a:t>Secara</a:t>
            </a:r>
            <a:r>
              <a:rPr lang="en-US" dirty="0"/>
              <a:t> </a:t>
            </a:r>
            <a:r>
              <a:rPr lang="en-US" dirty="0" err="1"/>
              <a:t>garis</a:t>
            </a:r>
            <a:r>
              <a:rPr lang="en-US" dirty="0"/>
              <a:t> </a:t>
            </a:r>
            <a:r>
              <a:rPr lang="en-US" dirty="0" err="1"/>
              <a:t>besar</a:t>
            </a:r>
            <a:r>
              <a:rPr lang="en-US" dirty="0"/>
              <a:t> </a:t>
            </a:r>
            <a:r>
              <a:rPr lang="en-US" dirty="0" err="1"/>
              <a:t>Analisis</a:t>
            </a:r>
            <a:r>
              <a:rPr lang="en-US" dirty="0"/>
              <a:t> </a:t>
            </a:r>
            <a:r>
              <a:rPr lang="en-US" dirty="0" err="1"/>
              <a:t>Ekonomi</a:t>
            </a:r>
            <a:r>
              <a:rPr lang="en-US" dirty="0"/>
              <a:t> </a:t>
            </a:r>
            <a:r>
              <a:rPr lang="en-US" dirty="0" err="1"/>
              <a:t>Atas</a:t>
            </a:r>
            <a:r>
              <a:rPr lang="en-US" dirty="0"/>
              <a:t> </a:t>
            </a:r>
            <a:r>
              <a:rPr lang="en-US" dirty="0" err="1"/>
              <a:t>Hukum</a:t>
            </a:r>
            <a:r>
              <a:rPr lang="en-US" dirty="0"/>
              <a:t> </a:t>
            </a:r>
            <a:r>
              <a:rPr lang="en-US" dirty="0" err="1"/>
              <a:t>menerapkan</a:t>
            </a:r>
            <a:r>
              <a:rPr lang="en-US" dirty="0"/>
              <a:t> </a:t>
            </a:r>
            <a:r>
              <a:rPr lang="en-US" dirty="0" err="1"/>
              <a:t>pendekatannya</a:t>
            </a:r>
            <a:r>
              <a:rPr lang="en-US" dirty="0"/>
              <a:t> </a:t>
            </a:r>
            <a:r>
              <a:rPr lang="en-US" dirty="0" err="1"/>
              <a:t>untuk</a:t>
            </a:r>
            <a:r>
              <a:rPr lang="en-US" dirty="0"/>
              <a:t> </a:t>
            </a:r>
            <a:r>
              <a:rPr lang="en-US" dirty="0" err="1"/>
              <a:t>memberikan</a:t>
            </a:r>
            <a:r>
              <a:rPr lang="en-US" dirty="0"/>
              <a:t> </a:t>
            </a:r>
            <a:r>
              <a:rPr lang="en-US" dirty="0" err="1"/>
              <a:t>sumbangan</a:t>
            </a:r>
            <a:r>
              <a:rPr lang="en-US" dirty="0"/>
              <a:t> </a:t>
            </a:r>
            <a:r>
              <a:rPr lang="en-US" dirty="0" err="1"/>
              <a:t>pikiran</a:t>
            </a:r>
            <a:r>
              <a:rPr lang="en-US" dirty="0"/>
              <a:t> </a:t>
            </a:r>
            <a:r>
              <a:rPr lang="en-US" dirty="0" err="1"/>
              <a:t>atas</a:t>
            </a:r>
            <a:r>
              <a:rPr lang="en-US" dirty="0"/>
              <a:t> </a:t>
            </a:r>
            <a:r>
              <a:rPr lang="en-US" dirty="0" err="1"/>
              <a:t>dua</a:t>
            </a:r>
            <a:r>
              <a:rPr lang="en-US" dirty="0"/>
              <a:t> </a:t>
            </a:r>
            <a:r>
              <a:rPr lang="en-US" dirty="0" err="1"/>
              <a:t>permasalahan</a:t>
            </a:r>
            <a:r>
              <a:rPr lang="en-US" dirty="0"/>
              <a:t> </a:t>
            </a:r>
            <a:r>
              <a:rPr lang="en-US" dirty="0" err="1"/>
              <a:t>dasar</a:t>
            </a:r>
            <a:r>
              <a:rPr lang="en-US" dirty="0"/>
              <a:t> </a:t>
            </a:r>
            <a:r>
              <a:rPr lang="en-US" dirty="0" err="1"/>
              <a:t>mengenai</a:t>
            </a:r>
            <a:r>
              <a:rPr lang="en-US" dirty="0"/>
              <a:t> </a:t>
            </a:r>
            <a:r>
              <a:rPr lang="en-US" dirty="0" err="1"/>
              <a:t>aturan-aturan</a:t>
            </a:r>
            <a:r>
              <a:rPr lang="en-US" dirty="0"/>
              <a:t> </a:t>
            </a:r>
            <a:r>
              <a:rPr lang="en-US" dirty="0" err="1" smtClean="0"/>
              <a:t>hukum</a:t>
            </a:r>
            <a:r>
              <a:rPr lang="en-US" dirty="0" smtClean="0"/>
              <a:t>:  </a:t>
            </a:r>
            <a:r>
              <a:rPr lang="en-US" dirty="0" err="1" smtClean="0"/>
              <a:t>analisis</a:t>
            </a:r>
            <a:r>
              <a:rPr lang="en-US" dirty="0" smtClean="0"/>
              <a:t> </a:t>
            </a:r>
            <a:r>
              <a:rPr lang="en-US" dirty="0"/>
              <a:t>yang </a:t>
            </a:r>
            <a:r>
              <a:rPr lang="en-US" dirty="0" err="1"/>
              <a:t>bersifat</a:t>
            </a:r>
            <a:r>
              <a:rPr lang="en-US" dirty="0"/>
              <a:t> </a:t>
            </a:r>
            <a:r>
              <a:rPr lang="en-US" i="1" dirty="0"/>
              <a:t>‘positive’</a:t>
            </a:r>
            <a:r>
              <a:rPr lang="en-US" dirty="0"/>
              <a:t> </a:t>
            </a:r>
            <a:r>
              <a:rPr lang="en-US" dirty="0" err="1"/>
              <a:t>atau</a:t>
            </a:r>
            <a:r>
              <a:rPr lang="en-US" dirty="0"/>
              <a:t> </a:t>
            </a:r>
            <a:r>
              <a:rPr lang="en-US" i="1" dirty="0"/>
              <a:t>‘descriptive’</a:t>
            </a:r>
            <a:r>
              <a:rPr lang="en-US" dirty="0"/>
              <a:t>, </a:t>
            </a:r>
            <a:r>
              <a:rPr lang="en-US" dirty="0" err="1"/>
              <a:t>berkenaan</a:t>
            </a:r>
            <a:r>
              <a:rPr lang="en-US" dirty="0"/>
              <a:t> </a:t>
            </a:r>
            <a:r>
              <a:rPr lang="en-US" dirty="0" err="1"/>
              <a:t>dengan</a:t>
            </a:r>
            <a:r>
              <a:rPr lang="en-US" dirty="0"/>
              <a:t> </a:t>
            </a:r>
            <a:r>
              <a:rPr lang="en-US" dirty="0" err="1"/>
              <a:t>pertanyaan</a:t>
            </a:r>
            <a:r>
              <a:rPr lang="en-US" dirty="0"/>
              <a:t> </a:t>
            </a:r>
            <a:r>
              <a:rPr lang="en-US" dirty="0" err="1"/>
              <a:t>apa</a:t>
            </a:r>
            <a:r>
              <a:rPr lang="en-US" dirty="0"/>
              <a:t> </a:t>
            </a:r>
            <a:r>
              <a:rPr lang="en-US" dirty="0" err="1"/>
              <a:t>pengaruh</a:t>
            </a:r>
            <a:r>
              <a:rPr lang="en-US" dirty="0"/>
              <a:t> </a:t>
            </a:r>
            <a:r>
              <a:rPr lang="en-US" dirty="0" err="1"/>
              <a:t>aturan-aturan</a:t>
            </a:r>
            <a:r>
              <a:rPr lang="en-US" dirty="0"/>
              <a:t> </a:t>
            </a:r>
            <a:r>
              <a:rPr lang="en-US" dirty="0" err="1"/>
              <a:t>hukum</a:t>
            </a:r>
            <a:r>
              <a:rPr lang="en-US" dirty="0"/>
              <a:t> </a:t>
            </a:r>
            <a:r>
              <a:rPr lang="en-US" dirty="0" err="1"/>
              <a:t>terhadap</a:t>
            </a:r>
            <a:r>
              <a:rPr lang="en-US" dirty="0"/>
              <a:t> </a:t>
            </a:r>
            <a:r>
              <a:rPr lang="en-US" dirty="0" err="1"/>
              <a:t>tingkah</a:t>
            </a:r>
            <a:r>
              <a:rPr lang="en-US" dirty="0"/>
              <a:t> </a:t>
            </a:r>
            <a:r>
              <a:rPr lang="en-US" dirty="0" err="1"/>
              <a:t>laku</a:t>
            </a:r>
            <a:r>
              <a:rPr lang="en-US" dirty="0"/>
              <a:t> orang yang </a:t>
            </a:r>
            <a:r>
              <a:rPr lang="en-US" dirty="0" err="1"/>
              <a:t>bersangkutan</a:t>
            </a:r>
            <a:r>
              <a:rPr lang="en-US" dirty="0"/>
              <a:t> (</a:t>
            </a:r>
            <a:r>
              <a:rPr lang="en-US" i="1" dirty="0"/>
              <a:t>the identification of the effects of a legal rule</a:t>
            </a:r>
            <a:r>
              <a:rPr lang="en-US" dirty="0" smtClean="0"/>
              <a:t>); </a:t>
            </a:r>
            <a:endParaRPr lang="en-US" dirty="0"/>
          </a:p>
        </p:txBody>
      </p:sp>
      <p:sp>
        <p:nvSpPr>
          <p:cNvPr id="3" name="Title 2"/>
          <p:cNvSpPr>
            <a:spLocks noGrp="1"/>
          </p:cNvSpPr>
          <p:nvPr>
            <p:ph type="title"/>
          </p:nvPr>
        </p:nvSpPr>
        <p:spPr/>
        <p:txBody>
          <a:bodyPr/>
          <a:lstStyle/>
          <a:p>
            <a:r>
              <a:rPr lang="en-US" dirty="0" err="1" smtClean="0"/>
              <a:t>Pemikiran</a:t>
            </a:r>
            <a:r>
              <a:rPr lang="en-US" dirty="0" smtClean="0"/>
              <a:t> </a:t>
            </a:r>
            <a:endParaRPr lang="en-US" dirty="0"/>
          </a:p>
        </p:txBody>
      </p:sp>
    </p:spTree>
    <p:extLst>
      <p:ext uri="{BB962C8B-B14F-4D97-AF65-F5344CB8AC3E}">
        <p14:creationId xmlns:p14="http://schemas.microsoft.com/office/powerpoint/2010/main" val="10042859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err="1" smtClean="0"/>
              <a:t>Pasal</a:t>
            </a:r>
            <a:r>
              <a:rPr lang="en-US" dirty="0" smtClean="0"/>
              <a:t> </a:t>
            </a:r>
            <a:r>
              <a:rPr lang="en-US" dirty="0"/>
              <a:t>45 </a:t>
            </a:r>
            <a:r>
              <a:rPr lang="en-US" dirty="0" err="1"/>
              <a:t>ayat</a:t>
            </a:r>
            <a:r>
              <a:rPr lang="en-US" dirty="0"/>
              <a:t> (4) </a:t>
            </a:r>
            <a:r>
              <a:rPr lang="en-US" dirty="0" err="1"/>
              <a:t>Undang-undang</a:t>
            </a:r>
            <a:r>
              <a:rPr lang="en-US" dirty="0"/>
              <a:t> No. 8 </a:t>
            </a:r>
            <a:r>
              <a:rPr lang="en-US" dirty="0" err="1"/>
              <a:t>Tahun</a:t>
            </a:r>
            <a:r>
              <a:rPr lang="en-US" dirty="0"/>
              <a:t> 1999 </a:t>
            </a:r>
            <a:r>
              <a:rPr lang="en-US" dirty="0" err="1"/>
              <a:t>tentang</a:t>
            </a:r>
            <a:r>
              <a:rPr lang="en-US" dirty="0"/>
              <a:t> </a:t>
            </a:r>
            <a:r>
              <a:rPr lang="en-US" dirty="0" err="1"/>
              <a:t>Perlindungan</a:t>
            </a:r>
            <a:r>
              <a:rPr lang="en-US" dirty="0"/>
              <a:t> </a:t>
            </a:r>
            <a:r>
              <a:rPr lang="en-US" dirty="0" err="1"/>
              <a:t>Konsumen</a:t>
            </a:r>
            <a:r>
              <a:rPr lang="en-US" dirty="0"/>
              <a:t>, </a:t>
            </a:r>
            <a:r>
              <a:rPr lang="en-US" dirty="0" err="1"/>
              <a:t>yakni</a:t>
            </a:r>
            <a:r>
              <a:rPr lang="en-US" dirty="0"/>
              <a:t> yang </a:t>
            </a:r>
            <a:r>
              <a:rPr lang="en-US" dirty="0" err="1"/>
              <a:t>mengatur</a:t>
            </a:r>
            <a:r>
              <a:rPr lang="en-US" dirty="0"/>
              <a:t> </a:t>
            </a:r>
            <a:r>
              <a:rPr lang="en-US" dirty="0" err="1"/>
              <a:t>sebagai</a:t>
            </a:r>
            <a:r>
              <a:rPr lang="en-US" dirty="0"/>
              <a:t> </a:t>
            </a:r>
            <a:r>
              <a:rPr lang="en-US" dirty="0" err="1"/>
              <a:t>berikut</a:t>
            </a:r>
            <a:r>
              <a:rPr lang="en-US" dirty="0"/>
              <a:t> :</a:t>
            </a:r>
          </a:p>
          <a:p>
            <a:pPr marL="109728" indent="0">
              <a:buNone/>
            </a:pPr>
            <a:endParaRPr lang="en-US" dirty="0" smtClean="0"/>
          </a:p>
          <a:p>
            <a:pPr marL="109728" indent="0">
              <a:buNone/>
            </a:pPr>
            <a:r>
              <a:rPr lang="en-US" i="1" dirty="0" smtClean="0"/>
              <a:t>“</a:t>
            </a:r>
            <a:r>
              <a:rPr lang="en-US" i="1" dirty="0" err="1"/>
              <a:t>Apabila</a:t>
            </a:r>
            <a:r>
              <a:rPr lang="en-US" i="1" dirty="0"/>
              <a:t> </a:t>
            </a:r>
            <a:r>
              <a:rPr lang="en-US" i="1" dirty="0" err="1"/>
              <a:t>telah</a:t>
            </a:r>
            <a:r>
              <a:rPr lang="en-US" i="1" dirty="0"/>
              <a:t> </a:t>
            </a:r>
            <a:r>
              <a:rPr lang="en-US" i="1" dirty="0" err="1"/>
              <a:t>dipilih</a:t>
            </a:r>
            <a:r>
              <a:rPr lang="en-US" i="1" dirty="0"/>
              <a:t> </a:t>
            </a:r>
            <a:r>
              <a:rPr lang="en-US" i="1" dirty="0" err="1"/>
              <a:t>upaya</a:t>
            </a:r>
            <a:r>
              <a:rPr lang="en-US" i="1" dirty="0"/>
              <a:t> </a:t>
            </a:r>
            <a:r>
              <a:rPr lang="en-US" i="1" dirty="0" err="1"/>
              <a:t>penyelesaian</a:t>
            </a:r>
            <a:r>
              <a:rPr lang="en-US" i="1" dirty="0"/>
              <a:t> </a:t>
            </a:r>
            <a:r>
              <a:rPr lang="en-US" i="1" dirty="0" err="1"/>
              <a:t>sengketa</a:t>
            </a:r>
            <a:r>
              <a:rPr lang="en-US" i="1" dirty="0"/>
              <a:t> </a:t>
            </a:r>
            <a:r>
              <a:rPr lang="en-US" i="1" dirty="0" err="1"/>
              <a:t>konsumen</a:t>
            </a:r>
            <a:r>
              <a:rPr lang="en-US" i="1" dirty="0"/>
              <a:t> di </a:t>
            </a:r>
            <a:r>
              <a:rPr lang="en-US" i="1" dirty="0" err="1"/>
              <a:t>luar</a:t>
            </a:r>
            <a:r>
              <a:rPr lang="en-US" i="1" dirty="0"/>
              <a:t> </a:t>
            </a:r>
            <a:r>
              <a:rPr lang="en-US" i="1" dirty="0" err="1"/>
              <a:t>pengadilan</a:t>
            </a:r>
            <a:r>
              <a:rPr lang="en-US" i="1" dirty="0"/>
              <a:t>, </a:t>
            </a:r>
            <a:r>
              <a:rPr lang="en-US" i="1" dirty="0" err="1"/>
              <a:t>gugatan</a:t>
            </a:r>
            <a:r>
              <a:rPr lang="en-US" i="1" dirty="0"/>
              <a:t> </a:t>
            </a:r>
            <a:r>
              <a:rPr lang="en-US" i="1" dirty="0" err="1"/>
              <a:t>melalui</a:t>
            </a:r>
            <a:r>
              <a:rPr lang="en-US" i="1" dirty="0"/>
              <a:t> </a:t>
            </a:r>
            <a:r>
              <a:rPr lang="en-US" i="1" dirty="0" err="1"/>
              <a:t>pengadilan</a:t>
            </a:r>
            <a:r>
              <a:rPr lang="en-US" i="1" dirty="0"/>
              <a:t> </a:t>
            </a:r>
            <a:r>
              <a:rPr lang="en-US" i="1" dirty="0" err="1"/>
              <a:t>hanya</a:t>
            </a:r>
            <a:r>
              <a:rPr lang="en-US" i="1" dirty="0"/>
              <a:t> </a:t>
            </a:r>
            <a:r>
              <a:rPr lang="en-US" i="1" dirty="0" err="1"/>
              <a:t>ditempuh</a:t>
            </a:r>
            <a:r>
              <a:rPr lang="en-US" i="1" dirty="0"/>
              <a:t> </a:t>
            </a:r>
            <a:r>
              <a:rPr lang="en-US" i="1" dirty="0" err="1"/>
              <a:t>apabila</a:t>
            </a:r>
            <a:r>
              <a:rPr lang="en-US" i="1" dirty="0"/>
              <a:t> </a:t>
            </a:r>
            <a:r>
              <a:rPr lang="en-US" i="1" dirty="0" err="1"/>
              <a:t>upaya</a:t>
            </a:r>
            <a:r>
              <a:rPr lang="en-US" i="1" dirty="0"/>
              <a:t> </a:t>
            </a:r>
            <a:r>
              <a:rPr lang="en-US" i="1" dirty="0" err="1"/>
              <a:t>tersebut</a:t>
            </a:r>
            <a:r>
              <a:rPr lang="en-US" i="1" dirty="0"/>
              <a:t> </a:t>
            </a:r>
            <a:r>
              <a:rPr lang="en-US" i="1" dirty="0" err="1"/>
              <a:t>dinyatakan</a:t>
            </a:r>
            <a:r>
              <a:rPr lang="en-US" i="1" dirty="0"/>
              <a:t> </a:t>
            </a:r>
            <a:r>
              <a:rPr lang="en-US" i="1" dirty="0" err="1"/>
              <a:t>tidak</a:t>
            </a:r>
            <a:r>
              <a:rPr lang="en-US" i="1" dirty="0"/>
              <a:t> </a:t>
            </a:r>
            <a:r>
              <a:rPr lang="en-US" i="1" dirty="0" err="1"/>
              <a:t>berhasil</a:t>
            </a:r>
            <a:r>
              <a:rPr lang="en-US" i="1" dirty="0"/>
              <a:t> </a:t>
            </a:r>
            <a:r>
              <a:rPr lang="en-US" i="1" dirty="0" err="1"/>
              <a:t>oleh</a:t>
            </a:r>
            <a:r>
              <a:rPr lang="en-US" i="1" dirty="0"/>
              <a:t> </a:t>
            </a:r>
            <a:r>
              <a:rPr lang="en-US" i="1" dirty="0" err="1"/>
              <a:t>salah</a:t>
            </a:r>
            <a:r>
              <a:rPr lang="en-US" i="1" dirty="0"/>
              <a:t> </a:t>
            </a:r>
            <a:r>
              <a:rPr lang="en-US" i="1" dirty="0" err="1"/>
              <a:t>satu</a:t>
            </a:r>
            <a:r>
              <a:rPr lang="en-US" i="1" dirty="0"/>
              <a:t> </a:t>
            </a:r>
            <a:r>
              <a:rPr lang="en-US" i="1" dirty="0" err="1"/>
              <a:t>pihak</a:t>
            </a:r>
            <a:r>
              <a:rPr lang="en-US" i="1" dirty="0"/>
              <a:t> </a:t>
            </a:r>
            <a:r>
              <a:rPr lang="en-US" i="1" dirty="0" err="1"/>
              <a:t>atau</a:t>
            </a:r>
            <a:r>
              <a:rPr lang="en-US" i="1" dirty="0"/>
              <a:t> </a:t>
            </a:r>
            <a:r>
              <a:rPr lang="en-US" i="1" dirty="0" err="1"/>
              <a:t>oleh</a:t>
            </a:r>
            <a:r>
              <a:rPr lang="en-US" i="1" dirty="0"/>
              <a:t> </a:t>
            </a:r>
            <a:r>
              <a:rPr lang="en-US" i="1" dirty="0" err="1"/>
              <a:t>para</a:t>
            </a:r>
            <a:r>
              <a:rPr lang="en-US" i="1" dirty="0"/>
              <a:t> </a:t>
            </a:r>
            <a:r>
              <a:rPr lang="en-US" i="1" dirty="0" err="1"/>
              <a:t>pihak</a:t>
            </a:r>
            <a:r>
              <a:rPr lang="en-US" i="1" dirty="0"/>
              <a:t> yang </a:t>
            </a:r>
            <a:r>
              <a:rPr lang="en-US" i="1" dirty="0" err="1"/>
              <a:t>bersengketa</a:t>
            </a:r>
            <a:r>
              <a:rPr lang="en-US" i="1" dirty="0"/>
              <a:t>.</a:t>
            </a:r>
            <a:r>
              <a:rPr lang="en-US" dirty="0"/>
              <a:t>”</a:t>
            </a:r>
          </a:p>
          <a:p>
            <a:pPr marL="109728" indent="0">
              <a:buNone/>
            </a:pPr>
            <a:endParaRPr lang="en-US" dirty="0"/>
          </a:p>
        </p:txBody>
      </p:sp>
      <p:sp>
        <p:nvSpPr>
          <p:cNvPr id="3" name="Title 2"/>
          <p:cNvSpPr>
            <a:spLocks noGrp="1"/>
          </p:cNvSpPr>
          <p:nvPr>
            <p:ph type="title"/>
          </p:nvPr>
        </p:nvSpPr>
        <p:spPr/>
        <p:txBody>
          <a:bodyPr/>
          <a:lstStyle/>
          <a:p>
            <a:r>
              <a:rPr lang="en-US" dirty="0" err="1" smtClean="0"/>
              <a:t>Kasus</a:t>
            </a:r>
            <a:r>
              <a:rPr lang="en-US" dirty="0" smtClean="0"/>
              <a:t> </a:t>
            </a:r>
            <a:r>
              <a:rPr lang="en-US" dirty="0" err="1" smtClean="0"/>
              <a:t>Perlindungan</a:t>
            </a:r>
            <a:r>
              <a:rPr lang="en-US" dirty="0" smtClean="0"/>
              <a:t> </a:t>
            </a:r>
            <a:r>
              <a:rPr lang="en-US" dirty="0" err="1" smtClean="0"/>
              <a:t>Konsumen</a:t>
            </a:r>
            <a:endParaRPr lang="en-US" dirty="0"/>
          </a:p>
        </p:txBody>
      </p:sp>
    </p:spTree>
    <p:extLst>
      <p:ext uri="{BB962C8B-B14F-4D97-AF65-F5344CB8AC3E}">
        <p14:creationId xmlns:p14="http://schemas.microsoft.com/office/powerpoint/2010/main" val="12338406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smtClean="0"/>
              <a:t> </a:t>
            </a:r>
            <a:r>
              <a:rPr lang="en-US" dirty="0" err="1"/>
              <a:t>Pasal</a:t>
            </a:r>
            <a:r>
              <a:rPr lang="en-US" dirty="0"/>
              <a:t> </a:t>
            </a:r>
            <a:r>
              <a:rPr lang="en-US" dirty="0" err="1"/>
              <a:t>seperti</a:t>
            </a:r>
            <a:r>
              <a:rPr lang="en-US" dirty="0"/>
              <a:t> </a:t>
            </a:r>
            <a:r>
              <a:rPr lang="en-US" dirty="0" err="1"/>
              <a:t>ini</a:t>
            </a:r>
            <a:r>
              <a:rPr lang="en-US" dirty="0"/>
              <a:t> </a:t>
            </a:r>
            <a:r>
              <a:rPr lang="en-US" dirty="0" err="1"/>
              <a:t>tidak</a:t>
            </a:r>
            <a:r>
              <a:rPr lang="en-US" dirty="0"/>
              <a:t> </a:t>
            </a:r>
            <a:r>
              <a:rPr lang="en-US" dirty="0" err="1"/>
              <a:t>memberikan</a:t>
            </a:r>
            <a:r>
              <a:rPr lang="en-US" dirty="0"/>
              <a:t> </a:t>
            </a:r>
            <a:r>
              <a:rPr lang="en-US" dirty="0" err="1"/>
              <a:t>kepastian</a:t>
            </a:r>
            <a:r>
              <a:rPr lang="en-US" dirty="0"/>
              <a:t> </a:t>
            </a:r>
            <a:r>
              <a:rPr lang="en-US" dirty="0" err="1"/>
              <a:t>hukum</a:t>
            </a:r>
            <a:r>
              <a:rPr lang="en-US" dirty="0"/>
              <a:t>. </a:t>
            </a:r>
            <a:r>
              <a:rPr lang="en-US" dirty="0" err="1" smtClean="0"/>
              <a:t>Seyogyanya</a:t>
            </a:r>
            <a:r>
              <a:rPr lang="en-US" dirty="0" smtClean="0"/>
              <a:t> </a:t>
            </a:r>
            <a:r>
              <a:rPr lang="en-US" dirty="0" err="1"/>
              <a:t>bila</a:t>
            </a:r>
            <a:r>
              <a:rPr lang="en-US" dirty="0"/>
              <a:t> </a:t>
            </a:r>
            <a:r>
              <a:rPr lang="en-US" dirty="0" err="1"/>
              <a:t>upaya</a:t>
            </a:r>
            <a:r>
              <a:rPr lang="en-US" dirty="0"/>
              <a:t> </a:t>
            </a:r>
            <a:r>
              <a:rPr lang="en-US" dirty="0" err="1"/>
              <a:t>penyelesaian</a:t>
            </a:r>
            <a:r>
              <a:rPr lang="en-US" dirty="0"/>
              <a:t> di </a:t>
            </a:r>
            <a:r>
              <a:rPr lang="en-US" dirty="0" err="1"/>
              <a:t>luar</a:t>
            </a:r>
            <a:r>
              <a:rPr lang="en-US" dirty="0"/>
              <a:t> </a:t>
            </a:r>
            <a:r>
              <a:rPr lang="en-US" dirty="0" err="1"/>
              <a:t>pengadilan</a:t>
            </a:r>
            <a:r>
              <a:rPr lang="en-US" dirty="0"/>
              <a:t> </a:t>
            </a:r>
            <a:r>
              <a:rPr lang="en-US" dirty="0" err="1"/>
              <a:t>telah</a:t>
            </a:r>
            <a:r>
              <a:rPr lang="en-US" dirty="0"/>
              <a:t> </a:t>
            </a:r>
            <a:r>
              <a:rPr lang="en-US" dirty="0" err="1"/>
              <a:t>dipilih</a:t>
            </a:r>
            <a:r>
              <a:rPr lang="en-US" dirty="0"/>
              <a:t> </a:t>
            </a:r>
            <a:r>
              <a:rPr lang="en-US" dirty="0" err="1"/>
              <a:t>oleh</a:t>
            </a:r>
            <a:r>
              <a:rPr lang="en-US" dirty="0"/>
              <a:t> </a:t>
            </a:r>
            <a:r>
              <a:rPr lang="en-US" dirty="0" err="1"/>
              <a:t>para</a:t>
            </a:r>
            <a:r>
              <a:rPr lang="en-US" dirty="0"/>
              <a:t> </a:t>
            </a:r>
            <a:r>
              <a:rPr lang="en-US" dirty="0" err="1"/>
              <a:t>pihak</a:t>
            </a:r>
            <a:r>
              <a:rPr lang="en-US" dirty="0"/>
              <a:t>, </a:t>
            </a:r>
            <a:r>
              <a:rPr lang="en-US" dirty="0" err="1"/>
              <a:t>upaya</a:t>
            </a:r>
            <a:r>
              <a:rPr lang="en-US" dirty="0"/>
              <a:t> </a:t>
            </a:r>
            <a:r>
              <a:rPr lang="en-US" dirty="0" err="1"/>
              <a:t>tersebut</a:t>
            </a:r>
            <a:r>
              <a:rPr lang="en-US" dirty="0"/>
              <a:t> </a:t>
            </a:r>
            <a:r>
              <a:rPr lang="en-US" dirty="0" err="1"/>
              <a:t>harus</a:t>
            </a:r>
            <a:r>
              <a:rPr lang="en-US" dirty="0"/>
              <a:t> </a:t>
            </a:r>
            <a:r>
              <a:rPr lang="en-US" dirty="0" err="1"/>
              <a:t>dilalui</a:t>
            </a:r>
            <a:r>
              <a:rPr lang="en-US" dirty="0"/>
              <a:t> </a:t>
            </a:r>
            <a:r>
              <a:rPr lang="en-US" dirty="0" err="1"/>
              <a:t>sebagaimana</a:t>
            </a:r>
            <a:r>
              <a:rPr lang="en-US" dirty="0"/>
              <a:t> </a:t>
            </a:r>
            <a:r>
              <a:rPr lang="en-US" dirty="0" err="1"/>
              <a:t>mestinya</a:t>
            </a:r>
            <a:r>
              <a:rPr lang="en-US" dirty="0"/>
              <a:t>, </a:t>
            </a:r>
            <a:r>
              <a:rPr lang="en-US" dirty="0" err="1"/>
              <a:t>dan</a:t>
            </a:r>
            <a:r>
              <a:rPr lang="en-US" dirty="0"/>
              <a:t> </a:t>
            </a:r>
            <a:r>
              <a:rPr lang="en-US" dirty="0" err="1"/>
              <a:t>pengadilan</a:t>
            </a:r>
            <a:r>
              <a:rPr lang="en-US" dirty="0"/>
              <a:t> </a:t>
            </a:r>
            <a:r>
              <a:rPr lang="en-US" dirty="0" err="1"/>
              <a:t>wajib</a:t>
            </a:r>
            <a:r>
              <a:rPr lang="en-US" dirty="0"/>
              <a:t> </a:t>
            </a:r>
            <a:r>
              <a:rPr lang="en-US" dirty="0" err="1"/>
              <a:t>untuk</a:t>
            </a:r>
            <a:r>
              <a:rPr lang="en-US" dirty="0"/>
              <a:t> </a:t>
            </a:r>
            <a:r>
              <a:rPr lang="en-US" dirty="0" err="1"/>
              <a:t>menolak</a:t>
            </a:r>
            <a:r>
              <a:rPr lang="en-US" dirty="0"/>
              <a:t> </a:t>
            </a:r>
            <a:r>
              <a:rPr lang="en-US" dirty="0" err="1"/>
              <a:t>gugatannya</a:t>
            </a:r>
            <a:r>
              <a:rPr lang="en-US" dirty="0"/>
              <a:t>. </a:t>
            </a:r>
            <a:endParaRPr lang="en-US" dirty="0" smtClean="0"/>
          </a:p>
          <a:p>
            <a:pPr marL="109728" indent="0">
              <a:buNone/>
            </a:pPr>
            <a:endParaRPr lang="en-US" dirty="0"/>
          </a:p>
          <a:p>
            <a:pPr marL="109728" indent="0">
              <a:buNone/>
            </a:pPr>
            <a:r>
              <a:rPr lang="en-US" dirty="0" err="1" smtClean="0"/>
              <a:t>Ketentuan</a:t>
            </a:r>
            <a:r>
              <a:rPr lang="en-US" dirty="0" smtClean="0"/>
              <a:t> </a:t>
            </a:r>
            <a:r>
              <a:rPr lang="en-US" dirty="0" err="1"/>
              <a:t>Pasal</a:t>
            </a:r>
            <a:r>
              <a:rPr lang="en-US" dirty="0"/>
              <a:t> 3 </a:t>
            </a:r>
            <a:r>
              <a:rPr lang="en-US" dirty="0" err="1"/>
              <a:t>Undang-undang</a:t>
            </a:r>
            <a:r>
              <a:rPr lang="en-US" dirty="0"/>
              <a:t> No. 30 </a:t>
            </a:r>
            <a:r>
              <a:rPr lang="en-US" dirty="0" err="1"/>
              <a:t>Tahun</a:t>
            </a:r>
            <a:r>
              <a:rPr lang="en-US" dirty="0"/>
              <a:t> 1999 </a:t>
            </a:r>
            <a:r>
              <a:rPr lang="en-US" dirty="0" err="1"/>
              <a:t>tentang</a:t>
            </a:r>
            <a:r>
              <a:rPr lang="en-US" dirty="0"/>
              <a:t> </a:t>
            </a:r>
            <a:r>
              <a:rPr lang="en-US" dirty="0" err="1"/>
              <a:t>Arbitrase</a:t>
            </a:r>
            <a:r>
              <a:rPr lang="en-US" dirty="0"/>
              <a:t> </a:t>
            </a:r>
            <a:r>
              <a:rPr lang="en-US" dirty="0" err="1"/>
              <a:t>dan</a:t>
            </a:r>
            <a:r>
              <a:rPr lang="en-US" dirty="0"/>
              <a:t> </a:t>
            </a:r>
            <a:r>
              <a:rPr lang="en-US" dirty="0" err="1"/>
              <a:t>Alternatif</a:t>
            </a:r>
            <a:r>
              <a:rPr lang="en-US" dirty="0"/>
              <a:t> </a:t>
            </a:r>
            <a:r>
              <a:rPr lang="en-US" dirty="0" err="1"/>
              <a:t>Penyelesaian</a:t>
            </a:r>
            <a:r>
              <a:rPr lang="en-US" dirty="0"/>
              <a:t> </a:t>
            </a:r>
            <a:r>
              <a:rPr lang="en-US" dirty="0" err="1"/>
              <a:t>Sengketa</a:t>
            </a:r>
            <a:r>
              <a:rPr lang="en-US" dirty="0"/>
              <a:t>, </a:t>
            </a:r>
            <a:r>
              <a:rPr lang="en-US" dirty="0" err="1"/>
              <a:t>menetapkan</a:t>
            </a:r>
            <a:r>
              <a:rPr lang="en-US" dirty="0"/>
              <a:t> </a:t>
            </a:r>
            <a:r>
              <a:rPr lang="en-US" dirty="0" err="1"/>
              <a:t>bahwa</a:t>
            </a:r>
            <a:r>
              <a:rPr lang="en-US" dirty="0"/>
              <a:t> </a:t>
            </a:r>
            <a:r>
              <a:rPr lang="en-US" dirty="0" err="1"/>
              <a:t>Pengadilan</a:t>
            </a:r>
            <a:r>
              <a:rPr lang="en-US" dirty="0"/>
              <a:t> </a:t>
            </a:r>
            <a:r>
              <a:rPr lang="en-US" dirty="0" err="1"/>
              <a:t>Negeri</a:t>
            </a:r>
            <a:r>
              <a:rPr lang="en-US" dirty="0"/>
              <a:t> </a:t>
            </a:r>
            <a:r>
              <a:rPr lang="en-US" dirty="0" err="1"/>
              <a:t>tidak</a:t>
            </a:r>
            <a:r>
              <a:rPr lang="en-US" dirty="0"/>
              <a:t> </a:t>
            </a:r>
            <a:r>
              <a:rPr lang="en-US" dirty="0" err="1"/>
              <a:t>berwenang</a:t>
            </a:r>
            <a:r>
              <a:rPr lang="en-US" dirty="0"/>
              <a:t> </a:t>
            </a:r>
            <a:r>
              <a:rPr lang="en-US" dirty="0" err="1"/>
              <a:t>untuk</a:t>
            </a:r>
            <a:r>
              <a:rPr lang="en-US" dirty="0"/>
              <a:t> </a:t>
            </a:r>
            <a:r>
              <a:rPr lang="en-US" dirty="0" err="1"/>
              <a:t>mengadili</a:t>
            </a:r>
            <a:r>
              <a:rPr lang="en-US" dirty="0"/>
              <a:t> </a:t>
            </a:r>
            <a:r>
              <a:rPr lang="en-US" dirty="0" err="1"/>
              <a:t>sengketa</a:t>
            </a:r>
            <a:r>
              <a:rPr lang="en-US" dirty="0"/>
              <a:t> </a:t>
            </a:r>
            <a:r>
              <a:rPr lang="en-US" dirty="0" err="1"/>
              <a:t>para</a:t>
            </a:r>
            <a:r>
              <a:rPr lang="en-US" dirty="0"/>
              <a:t> </a:t>
            </a:r>
            <a:r>
              <a:rPr lang="en-US" dirty="0" err="1"/>
              <a:t>pihak</a:t>
            </a:r>
            <a:r>
              <a:rPr lang="en-US" dirty="0"/>
              <a:t> yang </a:t>
            </a:r>
            <a:r>
              <a:rPr lang="en-US" dirty="0" err="1"/>
              <a:t>telah</a:t>
            </a:r>
            <a:r>
              <a:rPr lang="en-US" dirty="0"/>
              <a:t> </a:t>
            </a:r>
            <a:r>
              <a:rPr lang="en-US" dirty="0" err="1"/>
              <a:t>terikat</a:t>
            </a:r>
            <a:r>
              <a:rPr lang="en-US" dirty="0"/>
              <a:t> </a:t>
            </a:r>
            <a:r>
              <a:rPr lang="en-US" dirty="0" err="1"/>
              <a:t>dalam</a:t>
            </a:r>
            <a:r>
              <a:rPr lang="en-US" dirty="0"/>
              <a:t> </a:t>
            </a:r>
            <a:r>
              <a:rPr lang="en-US" dirty="0" err="1"/>
              <a:t>perjanjian</a:t>
            </a:r>
            <a:r>
              <a:rPr lang="en-US" dirty="0"/>
              <a:t> </a:t>
            </a:r>
            <a:r>
              <a:rPr lang="en-US" dirty="0" err="1" smtClean="0"/>
              <a:t>arbitrase</a:t>
            </a:r>
            <a:r>
              <a:rPr lang="en-US" dirty="0" smtClean="0"/>
              <a:t> </a:t>
            </a:r>
            <a:endParaRPr lang="en-US" dirty="0"/>
          </a:p>
        </p:txBody>
      </p:sp>
      <p:sp>
        <p:nvSpPr>
          <p:cNvPr id="3" name="Title 2"/>
          <p:cNvSpPr>
            <a:spLocks noGrp="1"/>
          </p:cNvSpPr>
          <p:nvPr>
            <p:ph type="title"/>
          </p:nvPr>
        </p:nvSpPr>
        <p:spPr/>
        <p:txBody>
          <a:bodyPr/>
          <a:lstStyle/>
          <a:p>
            <a:r>
              <a:rPr lang="en-US" dirty="0" err="1" smtClean="0"/>
              <a:t>Kasus</a:t>
            </a:r>
            <a:r>
              <a:rPr lang="en-US" dirty="0" smtClean="0"/>
              <a:t> </a:t>
            </a:r>
            <a:r>
              <a:rPr lang="en-US" dirty="0" err="1"/>
              <a:t>P</a:t>
            </a:r>
            <a:r>
              <a:rPr lang="en-US" dirty="0" err="1" smtClean="0"/>
              <a:t>erlindungan</a:t>
            </a:r>
            <a:r>
              <a:rPr lang="en-US" dirty="0" smtClean="0"/>
              <a:t> </a:t>
            </a:r>
            <a:r>
              <a:rPr lang="en-US" dirty="0" err="1" smtClean="0"/>
              <a:t>Konsumen</a:t>
            </a:r>
            <a:endParaRPr lang="en-US" dirty="0"/>
          </a:p>
        </p:txBody>
      </p:sp>
    </p:spTree>
    <p:extLst>
      <p:ext uri="{BB962C8B-B14F-4D97-AF65-F5344CB8AC3E}">
        <p14:creationId xmlns:p14="http://schemas.microsoft.com/office/powerpoint/2010/main" val="5168264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dirty="0" smtClean="0"/>
              <a:t> </a:t>
            </a:r>
            <a:r>
              <a:rPr lang="en-US" dirty="0" err="1"/>
              <a:t>Contoh</a:t>
            </a:r>
            <a:r>
              <a:rPr lang="en-US" dirty="0"/>
              <a:t> lain </a:t>
            </a:r>
            <a:r>
              <a:rPr lang="en-US" dirty="0" err="1"/>
              <a:t>ketidakharmonisan</a:t>
            </a:r>
            <a:r>
              <a:rPr lang="en-US" dirty="0"/>
              <a:t> </a:t>
            </a:r>
            <a:r>
              <a:rPr lang="en-US" dirty="0" err="1"/>
              <a:t>antar</a:t>
            </a:r>
            <a:r>
              <a:rPr lang="en-US" dirty="0"/>
              <a:t> </a:t>
            </a:r>
            <a:r>
              <a:rPr lang="en-US" dirty="0" err="1"/>
              <a:t>peraturan</a:t>
            </a:r>
            <a:r>
              <a:rPr lang="en-US" dirty="0"/>
              <a:t> </a:t>
            </a:r>
            <a:r>
              <a:rPr lang="en-US" dirty="0" err="1"/>
              <a:t>perundang-undangan</a:t>
            </a:r>
            <a:r>
              <a:rPr lang="en-US" dirty="0"/>
              <a:t> yang </a:t>
            </a:r>
            <a:r>
              <a:rPr lang="en-US" dirty="0" err="1"/>
              <a:t>dapat</a:t>
            </a:r>
            <a:r>
              <a:rPr lang="en-US" dirty="0"/>
              <a:t> </a:t>
            </a:r>
            <a:r>
              <a:rPr lang="en-US" dirty="0" err="1"/>
              <a:t>menimbulkan</a:t>
            </a:r>
            <a:r>
              <a:rPr lang="en-US" dirty="0"/>
              <a:t> </a:t>
            </a:r>
            <a:r>
              <a:rPr lang="en-US" dirty="0" err="1"/>
              <a:t>inefisiensi</a:t>
            </a:r>
            <a:r>
              <a:rPr lang="en-US" dirty="0"/>
              <a:t> </a:t>
            </a:r>
            <a:r>
              <a:rPr lang="en-US" dirty="0" err="1"/>
              <a:t>adalah</a:t>
            </a:r>
            <a:r>
              <a:rPr lang="en-US" dirty="0"/>
              <a:t> </a:t>
            </a:r>
            <a:r>
              <a:rPr lang="en-US" dirty="0" err="1"/>
              <a:t>mengenai</a:t>
            </a:r>
            <a:r>
              <a:rPr lang="en-US" dirty="0"/>
              <a:t> </a:t>
            </a:r>
            <a:r>
              <a:rPr lang="en-US" dirty="0" err="1"/>
              <a:t>wajib</a:t>
            </a:r>
            <a:r>
              <a:rPr lang="en-US" dirty="0"/>
              <a:t> </a:t>
            </a:r>
            <a:r>
              <a:rPr lang="en-US" dirty="0" err="1"/>
              <a:t>simpan</a:t>
            </a:r>
            <a:r>
              <a:rPr lang="en-US" dirty="0"/>
              <a:t> </a:t>
            </a:r>
            <a:r>
              <a:rPr lang="en-US" dirty="0" err="1"/>
              <a:t>dokumen</a:t>
            </a:r>
            <a:r>
              <a:rPr lang="en-US" dirty="0"/>
              <a:t> </a:t>
            </a:r>
            <a:r>
              <a:rPr lang="en-US" dirty="0" err="1"/>
              <a:t>perusahaan</a:t>
            </a:r>
            <a:r>
              <a:rPr lang="en-US" dirty="0"/>
              <a:t>. </a:t>
            </a:r>
            <a:endParaRPr lang="en-US" dirty="0" smtClean="0"/>
          </a:p>
          <a:p>
            <a:pPr marL="109728" indent="0">
              <a:buNone/>
            </a:pPr>
            <a:endParaRPr lang="en-US" dirty="0"/>
          </a:p>
          <a:p>
            <a:pPr marL="109728" indent="0">
              <a:buNone/>
            </a:pPr>
            <a:r>
              <a:rPr lang="en-US" dirty="0" err="1" smtClean="0"/>
              <a:t>Pasal</a:t>
            </a:r>
            <a:r>
              <a:rPr lang="en-US" dirty="0" smtClean="0"/>
              <a:t> </a:t>
            </a:r>
            <a:r>
              <a:rPr lang="en-US" dirty="0"/>
              <a:t>11 </a:t>
            </a:r>
            <a:r>
              <a:rPr lang="en-US" dirty="0" err="1"/>
              <a:t>ayat</a:t>
            </a:r>
            <a:r>
              <a:rPr lang="en-US" dirty="0"/>
              <a:t> (1) </a:t>
            </a:r>
            <a:r>
              <a:rPr lang="en-US" dirty="0" err="1"/>
              <a:t>Undang-undang</a:t>
            </a:r>
            <a:r>
              <a:rPr lang="en-US" dirty="0"/>
              <a:t> No. 8 </a:t>
            </a:r>
            <a:r>
              <a:rPr lang="en-US" dirty="0" err="1"/>
              <a:t>Tahun</a:t>
            </a:r>
            <a:r>
              <a:rPr lang="en-US" dirty="0"/>
              <a:t> 1997 </a:t>
            </a:r>
            <a:r>
              <a:rPr lang="en-US" dirty="0" err="1"/>
              <a:t>tentang</a:t>
            </a:r>
            <a:r>
              <a:rPr lang="en-US" dirty="0"/>
              <a:t> </a:t>
            </a:r>
            <a:r>
              <a:rPr lang="en-US" dirty="0" err="1"/>
              <a:t>Dokumen</a:t>
            </a:r>
            <a:r>
              <a:rPr lang="en-US" dirty="0"/>
              <a:t> Perusahaan, </a:t>
            </a:r>
            <a:r>
              <a:rPr lang="en-US" dirty="0" err="1"/>
              <a:t>bertujuan</a:t>
            </a:r>
            <a:r>
              <a:rPr lang="en-US" dirty="0"/>
              <a:t> </a:t>
            </a:r>
            <a:r>
              <a:rPr lang="en-US" dirty="0" err="1"/>
              <a:t>untuk</a:t>
            </a:r>
            <a:r>
              <a:rPr lang="en-US" dirty="0"/>
              <a:t> </a:t>
            </a:r>
            <a:r>
              <a:rPr lang="en-US" dirty="0" err="1"/>
              <a:t>mereformasi</a:t>
            </a:r>
            <a:r>
              <a:rPr lang="en-US" dirty="0"/>
              <a:t> </a:t>
            </a:r>
            <a:r>
              <a:rPr lang="en-US" dirty="0" err="1"/>
              <a:t>Pasal</a:t>
            </a:r>
            <a:r>
              <a:rPr lang="en-US" dirty="0"/>
              <a:t> 6 </a:t>
            </a:r>
            <a:r>
              <a:rPr lang="en-US" dirty="0" err="1"/>
              <a:t>Kitab</a:t>
            </a:r>
            <a:r>
              <a:rPr lang="en-US" dirty="0"/>
              <a:t> </a:t>
            </a:r>
            <a:r>
              <a:rPr lang="en-US" dirty="0" err="1"/>
              <a:t>Undang-undang</a:t>
            </a:r>
            <a:r>
              <a:rPr lang="en-US" dirty="0"/>
              <a:t> </a:t>
            </a:r>
            <a:r>
              <a:rPr lang="en-US" dirty="0" err="1"/>
              <a:t>Hukum</a:t>
            </a:r>
            <a:r>
              <a:rPr lang="en-US" dirty="0"/>
              <a:t> </a:t>
            </a:r>
            <a:r>
              <a:rPr lang="en-US" dirty="0" err="1"/>
              <a:t>Dagang</a:t>
            </a:r>
            <a:r>
              <a:rPr lang="en-US" dirty="0"/>
              <a:t> </a:t>
            </a:r>
            <a:r>
              <a:rPr lang="en-US" dirty="0" err="1"/>
              <a:t>dengan</a:t>
            </a:r>
            <a:r>
              <a:rPr lang="en-US" dirty="0"/>
              <a:t> </a:t>
            </a:r>
            <a:r>
              <a:rPr lang="en-US" dirty="0" err="1"/>
              <a:t>mengurangi</a:t>
            </a:r>
            <a:r>
              <a:rPr lang="en-US" dirty="0"/>
              <a:t> </a:t>
            </a:r>
            <a:r>
              <a:rPr lang="en-US" dirty="0" err="1"/>
              <a:t>jangka</a:t>
            </a:r>
            <a:r>
              <a:rPr lang="en-US" dirty="0"/>
              <a:t> </a:t>
            </a:r>
            <a:r>
              <a:rPr lang="en-US" dirty="0" err="1"/>
              <a:t>waktu</a:t>
            </a:r>
            <a:r>
              <a:rPr lang="en-US" dirty="0"/>
              <a:t> </a:t>
            </a:r>
            <a:r>
              <a:rPr lang="en-US" dirty="0" err="1"/>
              <a:t>kewajiban</a:t>
            </a:r>
            <a:r>
              <a:rPr lang="en-US" dirty="0"/>
              <a:t> </a:t>
            </a:r>
            <a:r>
              <a:rPr lang="en-US" dirty="0" err="1"/>
              <a:t>menyimpan</a:t>
            </a:r>
            <a:r>
              <a:rPr lang="en-US" dirty="0"/>
              <a:t> </a:t>
            </a:r>
            <a:r>
              <a:rPr lang="en-US" dirty="0" err="1"/>
              <a:t>dokumen</a:t>
            </a:r>
            <a:r>
              <a:rPr lang="en-US" dirty="0"/>
              <a:t> </a:t>
            </a:r>
            <a:r>
              <a:rPr lang="en-US" dirty="0" err="1"/>
              <a:t>perusahaan</a:t>
            </a:r>
            <a:r>
              <a:rPr lang="en-US" dirty="0"/>
              <a:t> yang </a:t>
            </a:r>
            <a:r>
              <a:rPr lang="en-US" dirty="0" err="1"/>
              <a:t>tadinya</a:t>
            </a:r>
            <a:r>
              <a:rPr lang="en-US" dirty="0"/>
              <a:t> 30 (</a:t>
            </a:r>
            <a:r>
              <a:rPr lang="en-US" dirty="0" err="1"/>
              <a:t>tiga</a:t>
            </a:r>
            <a:r>
              <a:rPr lang="en-US" dirty="0"/>
              <a:t> </a:t>
            </a:r>
            <a:r>
              <a:rPr lang="en-US" dirty="0" err="1"/>
              <a:t>puluh</a:t>
            </a:r>
            <a:r>
              <a:rPr lang="en-US" dirty="0"/>
              <a:t>) </a:t>
            </a:r>
            <a:r>
              <a:rPr lang="en-US" dirty="0" err="1"/>
              <a:t>tahun</a:t>
            </a:r>
            <a:r>
              <a:rPr lang="en-US" dirty="0"/>
              <a:t> </a:t>
            </a:r>
            <a:r>
              <a:rPr lang="en-US" dirty="0" err="1"/>
              <a:t>menjadi</a:t>
            </a:r>
            <a:r>
              <a:rPr lang="en-US" dirty="0"/>
              <a:t> 10 (</a:t>
            </a:r>
            <a:r>
              <a:rPr lang="en-US" dirty="0" err="1"/>
              <a:t>sepuluh</a:t>
            </a:r>
            <a:r>
              <a:rPr lang="en-US" dirty="0"/>
              <a:t>) </a:t>
            </a:r>
            <a:r>
              <a:rPr lang="en-US" dirty="0" err="1"/>
              <a:t>tahun</a:t>
            </a:r>
            <a:r>
              <a:rPr lang="en-US" dirty="0" smtClean="0"/>
              <a:t>. </a:t>
            </a:r>
            <a:endParaRPr lang="en-US" dirty="0"/>
          </a:p>
        </p:txBody>
      </p:sp>
      <p:sp>
        <p:nvSpPr>
          <p:cNvPr id="3" name="Title 2"/>
          <p:cNvSpPr>
            <a:spLocks noGrp="1"/>
          </p:cNvSpPr>
          <p:nvPr>
            <p:ph type="title"/>
          </p:nvPr>
        </p:nvSpPr>
        <p:spPr/>
        <p:txBody>
          <a:bodyPr>
            <a:normAutofit/>
          </a:bodyPr>
          <a:lstStyle/>
          <a:p>
            <a:r>
              <a:rPr lang="en-US" sz="3200" dirty="0" err="1" smtClean="0"/>
              <a:t>Stusi</a:t>
            </a:r>
            <a:r>
              <a:rPr lang="en-US" sz="3200" dirty="0" smtClean="0"/>
              <a:t> </a:t>
            </a:r>
            <a:r>
              <a:rPr lang="en-US" sz="3200" dirty="0" err="1" smtClean="0"/>
              <a:t>Kasus</a:t>
            </a:r>
            <a:r>
              <a:rPr lang="en-US" sz="3200" dirty="0" smtClean="0"/>
              <a:t> UU </a:t>
            </a:r>
            <a:r>
              <a:rPr lang="en-US" sz="3200" dirty="0" err="1" smtClean="0"/>
              <a:t>Dokumen</a:t>
            </a:r>
            <a:r>
              <a:rPr lang="en-US" sz="3200" dirty="0" smtClean="0"/>
              <a:t> Perusahaan</a:t>
            </a:r>
            <a:endParaRPr lang="en-US" sz="3200" dirty="0"/>
          </a:p>
        </p:txBody>
      </p:sp>
    </p:spTree>
    <p:extLst>
      <p:ext uri="{BB962C8B-B14F-4D97-AF65-F5344CB8AC3E}">
        <p14:creationId xmlns:p14="http://schemas.microsoft.com/office/powerpoint/2010/main" val="10111110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3946443"/>
          </a:xfrm>
        </p:spPr>
        <p:txBody>
          <a:bodyPr/>
          <a:lstStyle/>
          <a:p>
            <a:pPr marL="109728" indent="0">
              <a:buNone/>
            </a:pPr>
            <a:r>
              <a:rPr lang="en-US" dirty="0"/>
              <a:t> </a:t>
            </a:r>
            <a:r>
              <a:rPr lang="en-US" dirty="0" err="1"/>
              <a:t>Namun</a:t>
            </a:r>
            <a:r>
              <a:rPr lang="en-US" dirty="0"/>
              <a:t> </a:t>
            </a:r>
            <a:r>
              <a:rPr lang="en-US" dirty="0" err="1"/>
              <a:t>berhadapan</a:t>
            </a:r>
            <a:r>
              <a:rPr lang="en-US" dirty="0"/>
              <a:t> </a:t>
            </a:r>
            <a:r>
              <a:rPr lang="en-US" dirty="0" err="1"/>
              <a:t>dengan</a:t>
            </a:r>
            <a:r>
              <a:rPr lang="en-US" dirty="0"/>
              <a:t> </a:t>
            </a:r>
            <a:r>
              <a:rPr lang="en-US" dirty="0" err="1"/>
              <a:t>ketentuan</a:t>
            </a:r>
            <a:r>
              <a:rPr lang="en-US" dirty="0"/>
              <a:t> </a:t>
            </a:r>
            <a:r>
              <a:rPr lang="en-US" dirty="0" err="1"/>
              <a:t>mengenai</a:t>
            </a:r>
            <a:r>
              <a:rPr lang="en-US" dirty="0"/>
              <a:t> </a:t>
            </a:r>
            <a:r>
              <a:rPr lang="en-US" dirty="0" err="1"/>
              <a:t>daluarsa</a:t>
            </a:r>
            <a:r>
              <a:rPr lang="en-US" dirty="0"/>
              <a:t>, </a:t>
            </a:r>
            <a:r>
              <a:rPr lang="en-US" dirty="0" err="1"/>
              <a:t>pembaruan</a:t>
            </a:r>
            <a:r>
              <a:rPr lang="en-US" dirty="0"/>
              <a:t> </a:t>
            </a:r>
            <a:r>
              <a:rPr lang="en-US" dirty="0" err="1"/>
              <a:t>jangka</a:t>
            </a:r>
            <a:r>
              <a:rPr lang="en-US" dirty="0"/>
              <a:t> </a:t>
            </a:r>
            <a:r>
              <a:rPr lang="en-US" dirty="0" err="1"/>
              <a:t>waktu</a:t>
            </a:r>
            <a:r>
              <a:rPr lang="en-US" dirty="0"/>
              <a:t> </a:t>
            </a:r>
            <a:r>
              <a:rPr lang="en-US" dirty="0" err="1"/>
              <a:t>tersebut</a:t>
            </a:r>
            <a:r>
              <a:rPr lang="en-US" dirty="0"/>
              <a:t> </a:t>
            </a:r>
            <a:r>
              <a:rPr lang="en-US" dirty="0" err="1"/>
              <a:t>menjadi</a:t>
            </a:r>
            <a:r>
              <a:rPr lang="en-US" dirty="0"/>
              <a:t> </a:t>
            </a:r>
            <a:r>
              <a:rPr lang="en-US" dirty="0" err="1"/>
              <a:t>tidak</a:t>
            </a:r>
            <a:r>
              <a:rPr lang="en-US" dirty="0"/>
              <a:t> </a:t>
            </a:r>
            <a:r>
              <a:rPr lang="en-US" dirty="0" err="1"/>
              <a:t>berarti</a:t>
            </a:r>
            <a:r>
              <a:rPr lang="en-US" dirty="0"/>
              <a:t>. </a:t>
            </a:r>
            <a:r>
              <a:rPr lang="en-US" dirty="0" err="1"/>
              <a:t>Sehingga</a:t>
            </a:r>
            <a:r>
              <a:rPr lang="en-US" dirty="0"/>
              <a:t> </a:t>
            </a:r>
            <a:r>
              <a:rPr lang="en-US" dirty="0" err="1"/>
              <a:t>pilihan</a:t>
            </a:r>
            <a:r>
              <a:rPr lang="en-US" dirty="0"/>
              <a:t> </a:t>
            </a:r>
            <a:r>
              <a:rPr lang="en-US" dirty="0" err="1"/>
              <a:t>untuk</a:t>
            </a:r>
            <a:r>
              <a:rPr lang="en-US" dirty="0"/>
              <a:t> </a:t>
            </a:r>
            <a:r>
              <a:rPr lang="en-US" dirty="0" err="1"/>
              <a:t>memaksimalisasi</a:t>
            </a:r>
            <a:r>
              <a:rPr lang="en-US" dirty="0"/>
              <a:t> </a:t>
            </a:r>
            <a:r>
              <a:rPr lang="en-US" dirty="0" err="1"/>
              <a:t>efisiensi</a:t>
            </a:r>
            <a:r>
              <a:rPr lang="en-US" dirty="0"/>
              <a:t> </a:t>
            </a:r>
            <a:r>
              <a:rPr lang="en-US" dirty="0" err="1"/>
              <a:t>ruang</a:t>
            </a:r>
            <a:r>
              <a:rPr lang="en-US" dirty="0"/>
              <a:t>, </a:t>
            </a:r>
            <a:r>
              <a:rPr lang="en-US" dirty="0" err="1"/>
              <a:t>waktu</a:t>
            </a:r>
            <a:r>
              <a:rPr lang="en-US" dirty="0"/>
              <a:t> </a:t>
            </a:r>
            <a:r>
              <a:rPr lang="en-US" dirty="0" err="1"/>
              <a:t>dan</a:t>
            </a:r>
            <a:r>
              <a:rPr lang="en-US" dirty="0"/>
              <a:t> </a:t>
            </a:r>
            <a:r>
              <a:rPr lang="en-US" dirty="0" err="1"/>
              <a:t>biaya</a:t>
            </a:r>
            <a:r>
              <a:rPr lang="en-US" dirty="0"/>
              <a:t> </a:t>
            </a:r>
            <a:r>
              <a:rPr lang="en-US" dirty="0" err="1"/>
              <a:t>dalam</a:t>
            </a:r>
            <a:r>
              <a:rPr lang="en-US" dirty="0"/>
              <a:t> </a:t>
            </a:r>
            <a:r>
              <a:rPr lang="en-US" dirty="0" err="1"/>
              <a:t>pemeliharaan</a:t>
            </a:r>
            <a:r>
              <a:rPr lang="en-US" dirty="0"/>
              <a:t> </a:t>
            </a:r>
            <a:r>
              <a:rPr lang="en-US" dirty="0" err="1"/>
              <a:t>dokumen</a:t>
            </a:r>
            <a:r>
              <a:rPr lang="en-US" dirty="0"/>
              <a:t> </a:t>
            </a:r>
            <a:r>
              <a:rPr lang="en-US" dirty="0" err="1"/>
              <a:t>dengan</a:t>
            </a:r>
            <a:r>
              <a:rPr lang="en-US" dirty="0"/>
              <a:t> </a:t>
            </a:r>
            <a:r>
              <a:rPr lang="en-US" dirty="0" err="1"/>
              <a:t>kemungkinan</a:t>
            </a:r>
            <a:r>
              <a:rPr lang="en-US" dirty="0"/>
              <a:t> </a:t>
            </a:r>
            <a:r>
              <a:rPr lang="en-US" dirty="0" err="1"/>
              <a:t>memusnahkannya</a:t>
            </a:r>
            <a:r>
              <a:rPr lang="en-US" dirty="0"/>
              <a:t> </a:t>
            </a:r>
            <a:r>
              <a:rPr lang="en-US" dirty="0" err="1"/>
              <a:t>setelah</a:t>
            </a:r>
            <a:r>
              <a:rPr lang="en-US" dirty="0"/>
              <a:t> </a:t>
            </a:r>
            <a:r>
              <a:rPr lang="en-US" dirty="0" err="1"/>
              <a:t>lewat</a:t>
            </a:r>
            <a:r>
              <a:rPr lang="en-US" dirty="0"/>
              <a:t> </a:t>
            </a:r>
            <a:r>
              <a:rPr lang="en-US" dirty="0" err="1"/>
              <a:t>waktu</a:t>
            </a:r>
            <a:r>
              <a:rPr lang="en-US" dirty="0"/>
              <a:t> 10 </a:t>
            </a:r>
            <a:r>
              <a:rPr lang="en-US" dirty="0" err="1" smtClean="0"/>
              <a:t>tahun</a:t>
            </a:r>
            <a:r>
              <a:rPr lang="en-US" dirty="0" smtClean="0"/>
              <a:t> </a:t>
            </a:r>
            <a:endParaRPr lang="en-US" dirty="0"/>
          </a:p>
        </p:txBody>
      </p:sp>
      <p:sp>
        <p:nvSpPr>
          <p:cNvPr id="3" name="Title 2"/>
          <p:cNvSpPr>
            <a:spLocks noGrp="1"/>
          </p:cNvSpPr>
          <p:nvPr>
            <p:ph type="title"/>
          </p:nvPr>
        </p:nvSpPr>
        <p:spPr/>
        <p:txBody>
          <a:bodyPr>
            <a:normAutofit/>
          </a:bodyPr>
          <a:lstStyle/>
          <a:p>
            <a:r>
              <a:rPr lang="en-US" sz="3200" dirty="0" err="1"/>
              <a:t>Stusi</a:t>
            </a:r>
            <a:r>
              <a:rPr lang="en-US" sz="3200" dirty="0"/>
              <a:t> </a:t>
            </a:r>
            <a:r>
              <a:rPr lang="en-US" sz="3200" dirty="0" err="1"/>
              <a:t>Kasus</a:t>
            </a:r>
            <a:r>
              <a:rPr lang="en-US" sz="3200" dirty="0"/>
              <a:t> UU </a:t>
            </a:r>
            <a:r>
              <a:rPr lang="en-US" sz="3200" dirty="0" err="1"/>
              <a:t>Dokumen</a:t>
            </a:r>
            <a:r>
              <a:rPr lang="en-US" sz="3200" dirty="0"/>
              <a:t> Perusahaan</a:t>
            </a:r>
          </a:p>
        </p:txBody>
      </p:sp>
    </p:spTree>
    <p:extLst>
      <p:ext uri="{BB962C8B-B14F-4D97-AF65-F5344CB8AC3E}">
        <p14:creationId xmlns:p14="http://schemas.microsoft.com/office/powerpoint/2010/main" val="42629820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smtClean="0"/>
              <a:t> </a:t>
            </a:r>
            <a:r>
              <a:rPr lang="en-US" dirty="0" err="1"/>
              <a:t>berhadapan</a:t>
            </a:r>
            <a:r>
              <a:rPr lang="en-US" dirty="0"/>
              <a:t> </a:t>
            </a:r>
            <a:r>
              <a:rPr lang="en-US" dirty="0" err="1"/>
              <a:t>dengan</a:t>
            </a:r>
            <a:r>
              <a:rPr lang="en-US" dirty="0"/>
              <a:t> </a:t>
            </a:r>
            <a:r>
              <a:rPr lang="en-US" dirty="0" err="1"/>
              <a:t>kemungkinan</a:t>
            </a:r>
            <a:r>
              <a:rPr lang="en-US" dirty="0"/>
              <a:t> </a:t>
            </a:r>
            <a:r>
              <a:rPr lang="en-US" dirty="0" err="1"/>
              <a:t>kerugian</a:t>
            </a:r>
            <a:r>
              <a:rPr lang="en-US" dirty="0"/>
              <a:t> yang </a:t>
            </a:r>
            <a:r>
              <a:rPr lang="en-US" dirty="0" err="1"/>
              <a:t>lebih</a:t>
            </a:r>
            <a:r>
              <a:rPr lang="en-US" dirty="0"/>
              <a:t> </a:t>
            </a:r>
            <a:r>
              <a:rPr lang="en-US" dirty="0" err="1"/>
              <a:t>besar</a:t>
            </a:r>
            <a:r>
              <a:rPr lang="en-US" dirty="0"/>
              <a:t> yang </a:t>
            </a:r>
            <a:r>
              <a:rPr lang="en-US" dirty="0" err="1"/>
              <a:t>akan</a:t>
            </a:r>
            <a:r>
              <a:rPr lang="en-US" dirty="0"/>
              <a:t> </a:t>
            </a:r>
            <a:r>
              <a:rPr lang="en-US" dirty="0" err="1"/>
              <a:t>timbul</a:t>
            </a:r>
            <a:r>
              <a:rPr lang="en-US" dirty="0"/>
              <a:t> </a:t>
            </a:r>
            <a:r>
              <a:rPr lang="en-US" dirty="0" err="1"/>
              <a:t>dari</a:t>
            </a:r>
            <a:r>
              <a:rPr lang="en-US" dirty="0"/>
              <a:t> proses </a:t>
            </a:r>
            <a:r>
              <a:rPr lang="en-US" dirty="0" err="1"/>
              <a:t>pembuktian</a:t>
            </a:r>
            <a:r>
              <a:rPr lang="en-US" dirty="0"/>
              <a:t> di </a:t>
            </a:r>
            <a:r>
              <a:rPr lang="en-US" dirty="0" err="1"/>
              <a:t>pengadilan</a:t>
            </a:r>
            <a:r>
              <a:rPr lang="en-US" dirty="0"/>
              <a:t>. </a:t>
            </a:r>
            <a:r>
              <a:rPr lang="en-US" dirty="0" err="1"/>
              <a:t>Apalagi</a:t>
            </a:r>
            <a:r>
              <a:rPr lang="en-US" dirty="0"/>
              <a:t> </a:t>
            </a:r>
            <a:r>
              <a:rPr lang="en-US" dirty="0" err="1"/>
              <a:t>bila</a:t>
            </a:r>
            <a:r>
              <a:rPr lang="en-US" dirty="0"/>
              <a:t> </a:t>
            </a:r>
            <a:r>
              <a:rPr lang="en-US" dirty="0" err="1"/>
              <a:t>hal</a:t>
            </a:r>
            <a:r>
              <a:rPr lang="en-US" dirty="0"/>
              <a:t> </a:t>
            </a:r>
            <a:r>
              <a:rPr lang="en-US" dirty="0" err="1"/>
              <a:t>tersebut</a:t>
            </a:r>
            <a:r>
              <a:rPr lang="en-US" dirty="0"/>
              <a:t> </a:t>
            </a:r>
            <a:r>
              <a:rPr lang="en-US" dirty="0" err="1"/>
              <a:t>ditambah</a:t>
            </a:r>
            <a:r>
              <a:rPr lang="en-US" dirty="0"/>
              <a:t> </a:t>
            </a:r>
            <a:r>
              <a:rPr lang="en-US" dirty="0" err="1"/>
              <a:t>dengan</a:t>
            </a:r>
            <a:r>
              <a:rPr lang="en-US" dirty="0"/>
              <a:t> </a:t>
            </a:r>
            <a:r>
              <a:rPr lang="en-US" dirty="0" err="1"/>
              <a:t>kekakuan</a:t>
            </a:r>
            <a:r>
              <a:rPr lang="en-US" dirty="0"/>
              <a:t> </a:t>
            </a:r>
            <a:r>
              <a:rPr lang="en-US" dirty="0" err="1"/>
              <a:t>pengadilan</a:t>
            </a:r>
            <a:r>
              <a:rPr lang="en-US" dirty="0"/>
              <a:t> </a:t>
            </a:r>
            <a:r>
              <a:rPr lang="en-US" dirty="0" err="1"/>
              <a:t>dalam</a:t>
            </a:r>
            <a:r>
              <a:rPr lang="en-US" dirty="0"/>
              <a:t> </a:t>
            </a:r>
            <a:r>
              <a:rPr lang="en-US" dirty="0" err="1"/>
              <a:t>menerima</a:t>
            </a:r>
            <a:r>
              <a:rPr lang="en-US" dirty="0"/>
              <a:t> </a:t>
            </a:r>
            <a:r>
              <a:rPr lang="en-US" dirty="0" err="1"/>
              <a:t>bukti</a:t>
            </a:r>
            <a:r>
              <a:rPr lang="en-US" dirty="0"/>
              <a:t> yang </a:t>
            </a:r>
            <a:r>
              <a:rPr lang="en-US" dirty="0" err="1"/>
              <a:t>hanya</a:t>
            </a:r>
            <a:r>
              <a:rPr lang="en-US" dirty="0"/>
              <a:t> </a:t>
            </a:r>
            <a:r>
              <a:rPr lang="en-US" dirty="0" err="1"/>
              <a:t>berupa</a:t>
            </a:r>
            <a:r>
              <a:rPr lang="en-US" dirty="0"/>
              <a:t> </a:t>
            </a:r>
            <a:r>
              <a:rPr lang="en-US" dirty="0" err="1"/>
              <a:t>bukti-bukti</a:t>
            </a:r>
            <a:r>
              <a:rPr lang="en-US" dirty="0"/>
              <a:t> </a:t>
            </a:r>
            <a:r>
              <a:rPr lang="en-US" dirty="0" err="1"/>
              <a:t>tertulis</a:t>
            </a:r>
            <a:r>
              <a:rPr lang="en-US" dirty="0"/>
              <a:t> </a:t>
            </a:r>
            <a:r>
              <a:rPr lang="en-US" dirty="0" err="1"/>
              <a:t>saja</a:t>
            </a:r>
            <a:r>
              <a:rPr lang="en-US" dirty="0"/>
              <a:t>, </a:t>
            </a:r>
            <a:r>
              <a:rPr lang="en-US" dirty="0" err="1"/>
              <a:t>sehingga</a:t>
            </a:r>
            <a:r>
              <a:rPr lang="en-US" dirty="0"/>
              <a:t> </a:t>
            </a:r>
            <a:r>
              <a:rPr lang="en-US" dirty="0" err="1"/>
              <a:t>pengalihan</a:t>
            </a:r>
            <a:r>
              <a:rPr lang="en-US" dirty="0"/>
              <a:t> </a:t>
            </a:r>
            <a:r>
              <a:rPr lang="en-US" dirty="0" err="1"/>
              <a:t>dokumen</a:t>
            </a:r>
            <a:r>
              <a:rPr lang="en-US" dirty="0"/>
              <a:t> </a:t>
            </a:r>
            <a:r>
              <a:rPr lang="en-US" dirty="0" err="1"/>
              <a:t>perusahaan</a:t>
            </a:r>
            <a:r>
              <a:rPr lang="en-US" dirty="0"/>
              <a:t> </a:t>
            </a:r>
            <a:r>
              <a:rPr lang="en-US" dirty="0" err="1"/>
              <a:t>dalam</a:t>
            </a:r>
            <a:r>
              <a:rPr lang="en-US" dirty="0"/>
              <a:t> </a:t>
            </a:r>
            <a:r>
              <a:rPr lang="en-US" dirty="0" err="1"/>
              <a:t>bentuk</a:t>
            </a:r>
            <a:r>
              <a:rPr lang="en-US" dirty="0"/>
              <a:t> </a:t>
            </a:r>
            <a:r>
              <a:rPr lang="en-US" i="1" dirty="0"/>
              <a:t>paperless media </a:t>
            </a:r>
            <a:r>
              <a:rPr lang="en-US" dirty="0"/>
              <a:t>yang </a:t>
            </a:r>
            <a:r>
              <a:rPr lang="en-US" dirty="0" err="1"/>
              <a:t>juga</a:t>
            </a:r>
            <a:r>
              <a:rPr lang="en-US" dirty="0"/>
              <a:t> </a:t>
            </a:r>
            <a:r>
              <a:rPr lang="en-US" dirty="0" err="1"/>
              <a:t>dimungkinkan</a:t>
            </a:r>
            <a:r>
              <a:rPr lang="en-US" dirty="0"/>
              <a:t> </a:t>
            </a:r>
            <a:r>
              <a:rPr lang="en-US" dirty="0" err="1"/>
              <a:t>berdasarkan</a:t>
            </a:r>
            <a:r>
              <a:rPr lang="en-US" dirty="0"/>
              <a:t> </a:t>
            </a:r>
            <a:r>
              <a:rPr lang="en-US" dirty="0" err="1"/>
              <a:t>Pasal</a:t>
            </a:r>
            <a:r>
              <a:rPr lang="en-US" dirty="0"/>
              <a:t> 12 </a:t>
            </a:r>
            <a:r>
              <a:rPr lang="en-US" dirty="0" err="1"/>
              <a:t>Undang-undang</a:t>
            </a:r>
            <a:r>
              <a:rPr lang="en-US" dirty="0"/>
              <a:t> </a:t>
            </a:r>
            <a:r>
              <a:rPr lang="en-US" dirty="0" err="1"/>
              <a:t>Dokumen</a:t>
            </a:r>
            <a:r>
              <a:rPr lang="en-US" dirty="0"/>
              <a:t> Perusahaan </a:t>
            </a:r>
            <a:r>
              <a:rPr lang="en-US" dirty="0" err="1"/>
              <a:t>akan</a:t>
            </a:r>
            <a:r>
              <a:rPr lang="en-US" dirty="0"/>
              <a:t> </a:t>
            </a:r>
            <a:r>
              <a:rPr lang="en-US" dirty="0" err="1"/>
              <a:t>semakin</a:t>
            </a:r>
            <a:r>
              <a:rPr lang="en-US" dirty="0"/>
              <a:t> </a:t>
            </a:r>
            <a:r>
              <a:rPr lang="en-US" dirty="0" err="1"/>
              <a:t>memperburuk</a:t>
            </a:r>
            <a:r>
              <a:rPr lang="en-US" dirty="0"/>
              <a:t> </a:t>
            </a:r>
            <a:r>
              <a:rPr lang="en-US" dirty="0" err="1"/>
              <a:t>kondisi</a:t>
            </a:r>
            <a:r>
              <a:rPr lang="en-US" dirty="0"/>
              <a:t> </a:t>
            </a:r>
            <a:r>
              <a:rPr lang="en-US" dirty="0" err="1" smtClean="0"/>
              <a:t>inefisiensi</a:t>
            </a:r>
            <a:r>
              <a:rPr lang="en-US" dirty="0"/>
              <a:t> </a:t>
            </a:r>
          </a:p>
        </p:txBody>
      </p:sp>
      <p:sp>
        <p:nvSpPr>
          <p:cNvPr id="3" name="Title 2"/>
          <p:cNvSpPr>
            <a:spLocks noGrp="1"/>
          </p:cNvSpPr>
          <p:nvPr>
            <p:ph type="title"/>
          </p:nvPr>
        </p:nvSpPr>
        <p:spPr/>
        <p:txBody>
          <a:bodyPr>
            <a:normAutofit/>
          </a:bodyPr>
          <a:lstStyle/>
          <a:p>
            <a:r>
              <a:rPr lang="en-US" sz="3200" dirty="0" err="1"/>
              <a:t>Stusi</a:t>
            </a:r>
            <a:r>
              <a:rPr lang="en-US" sz="3200" dirty="0"/>
              <a:t> </a:t>
            </a:r>
            <a:r>
              <a:rPr lang="en-US" sz="3200" dirty="0" err="1"/>
              <a:t>Kasus</a:t>
            </a:r>
            <a:r>
              <a:rPr lang="en-US" sz="3200" dirty="0"/>
              <a:t> UU </a:t>
            </a:r>
            <a:r>
              <a:rPr lang="en-US" sz="3200" dirty="0" err="1"/>
              <a:t>Dokumen</a:t>
            </a:r>
            <a:r>
              <a:rPr lang="en-US" sz="3200" dirty="0"/>
              <a:t> Perusahaan</a:t>
            </a:r>
          </a:p>
        </p:txBody>
      </p:sp>
    </p:spTree>
    <p:extLst>
      <p:ext uri="{BB962C8B-B14F-4D97-AF65-F5344CB8AC3E}">
        <p14:creationId xmlns:p14="http://schemas.microsoft.com/office/powerpoint/2010/main" val="33932233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075240" cy="4525963"/>
          </a:xfrm>
        </p:spPr>
        <p:txBody>
          <a:bodyPr>
            <a:normAutofit/>
          </a:bodyPr>
          <a:lstStyle/>
          <a:p>
            <a:pPr marL="109728" indent="0">
              <a:buNone/>
            </a:pPr>
            <a:r>
              <a:rPr lang="en-US" dirty="0" smtClean="0"/>
              <a:t> </a:t>
            </a:r>
            <a:r>
              <a:rPr lang="en-US" dirty="0" err="1" smtClean="0"/>
              <a:t>Penggunaan</a:t>
            </a:r>
            <a:r>
              <a:rPr lang="en-US" dirty="0" smtClean="0"/>
              <a:t> </a:t>
            </a:r>
            <a:r>
              <a:rPr lang="en-US" dirty="0" err="1" smtClean="0"/>
              <a:t>analisis</a:t>
            </a:r>
            <a:r>
              <a:rPr lang="en-US" dirty="0" smtClean="0"/>
              <a:t> </a:t>
            </a:r>
            <a:r>
              <a:rPr lang="en-US" dirty="0" err="1" smtClean="0"/>
              <a:t>ekonomi</a:t>
            </a:r>
            <a:r>
              <a:rPr lang="en-US" dirty="0" smtClean="0"/>
              <a:t> </a:t>
            </a:r>
            <a:r>
              <a:rPr lang="en-US" dirty="0" err="1" smtClean="0"/>
              <a:t>membuktikan</a:t>
            </a:r>
            <a:r>
              <a:rPr lang="en-US" dirty="0" smtClean="0"/>
              <a:t> </a:t>
            </a:r>
            <a:r>
              <a:rPr lang="en-US" dirty="0" err="1" smtClean="0"/>
              <a:t>bahwa</a:t>
            </a:r>
            <a:r>
              <a:rPr lang="en-US" dirty="0" smtClean="0"/>
              <a:t> </a:t>
            </a:r>
            <a:r>
              <a:rPr lang="en-US" dirty="0" err="1" smtClean="0"/>
              <a:t>hukum</a:t>
            </a:r>
            <a:r>
              <a:rPr lang="en-US" dirty="0" smtClean="0"/>
              <a:t> </a:t>
            </a:r>
            <a:r>
              <a:rPr lang="en-US" dirty="0" err="1" smtClean="0"/>
              <a:t>akan</a:t>
            </a:r>
            <a:r>
              <a:rPr lang="en-US" dirty="0" smtClean="0"/>
              <a:t> </a:t>
            </a:r>
            <a:r>
              <a:rPr lang="en-US" dirty="0" err="1" smtClean="0"/>
              <a:t>bekerja</a:t>
            </a:r>
            <a:r>
              <a:rPr lang="en-US" dirty="0" smtClean="0"/>
              <a:t> </a:t>
            </a:r>
            <a:r>
              <a:rPr lang="en-US" dirty="0" err="1" smtClean="0"/>
              <a:t>dengan</a:t>
            </a:r>
            <a:r>
              <a:rPr lang="en-US" dirty="0" smtClean="0"/>
              <a:t> </a:t>
            </a:r>
            <a:r>
              <a:rPr lang="en-US" dirty="0" err="1" smtClean="0"/>
              <a:t>efektif</a:t>
            </a:r>
            <a:r>
              <a:rPr lang="en-US" dirty="0" smtClean="0"/>
              <a:t> </a:t>
            </a:r>
            <a:r>
              <a:rPr lang="en-US" dirty="0" err="1" smtClean="0"/>
              <a:t>ketika</a:t>
            </a:r>
            <a:r>
              <a:rPr lang="en-US" dirty="0" smtClean="0"/>
              <a:t> </a:t>
            </a:r>
            <a:r>
              <a:rPr lang="en-US" dirty="0" err="1" smtClean="0"/>
              <a:t>ia</a:t>
            </a:r>
            <a:r>
              <a:rPr lang="en-US" dirty="0" smtClean="0"/>
              <a:t> </a:t>
            </a:r>
            <a:r>
              <a:rPr lang="en-US" dirty="0" err="1" smtClean="0"/>
              <a:t>melakukan</a:t>
            </a:r>
            <a:r>
              <a:rPr lang="en-US" dirty="0" smtClean="0"/>
              <a:t> </a:t>
            </a:r>
            <a:r>
              <a:rPr lang="en-US" dirty="0" err="1" smtClean="0"/>
              <a:t>hubungan</a:t>
            </a:r>
            <a:r>
              <a:rPr lang="en-US" dirty="0" smtClean="0"/>
              <a:t> </a:t>
            </a:r>
            <a:r>
              <a:rPr lang="en-US" dirty="0" err="1" smtClean="0"/>
              <a:t>kolaborasi</a:t>
            </a:r>
            <a:r>
              <a:rPr lang="en-US" dirty="0" smtClean="0"/>
              <a:t> </a:t>
            </a:r>
            <a:r>
              <a:rPr lang="en-US" dirty="0" err="1" smtClean="0"/>
              <a:t>dengan</a:t>
            </a:r>
            <a:r>
              <a:rPr lang="en-US" dirty="0" smtClean="0"/>
              <a:t> </a:t>
            </a:r>
            <a:r>
              <a:rPr lang="en-US" dirty="0" err="1" smtClean="0"/>
              <a:t>bidang</a:t>
            </a:r>
            <a:r>
              <a:rPr lang="en-US" dirty="0" smtClean="0"/>
              <a:t> non </a:t>
            </a:r>
            <a:r>
              <a:rPr lang="en-US" dirty="0" err="1" smtClean="0"/>
              <a:t>hukum</a:t>
            </a:r>
            <a:r>
              <a:rPr lang="en-US" dirty="0" smtClean="0"/>
              <a:t>. </a:t>
            </a:r>
          </a:p>
          <a:p>
            <a:pPr marL="109728" indent="0">
              <a:buNone/>
            </a:pPr>
            <a:r>
              <a:rPr lang="en-US" dirty="0" err="1" smtClean="0"/>
              <a:t>Dalam</a:t>
            </a:r>
            <a:r>
              <a:rPr lang="en-US" dirty="0" smtClean="0"/>
              <a:t> </a:t>
            </a:r>
            <a:r>
              <a:rPr lang="en-US" dirty="0" err="1" smtClean="0"/>
              <a:t>konteks</a:t>
            </a:r>
            <a:r>
              <a:rPr lang="en-US" dirty="0" smtClean="0"/>
              <a:t> </a:t>
            </a:r>
            <a:r>
              <a:rPr lang="en-US" dirty="0" err="1" smtClean="0"/>
              <a:t>pilihan</a:t>
            </a:r>
            <a:r>
              <a:rPr lang="en-US" dirty="0" smtClean="0"/>
              <a:t> </a:t>
            </a:r>
            <a:r>
              <a:rPr lang="en-US" dirty="0" err="1" smtClean="0"/>
              <a:t>sengketa</a:t>
            </a:r>
            <a:r>
              <a:rPr lang="en-US" dirty="0" smtClean="0"/>
              <a:t>: </a:t>
            </a:r>
          </a:p>
          <a:p>
            <a:pPr marL="109728" indent="0">
              <a:buNone/>
            </a:pPr>
            <a:r>
              <a:rPr lang="en-US" dirty="0" err="1" smtClean="0"/>
              <a:t>Penyelesaian</a:t>
            </a:r>
            <a:r>
              <a:rPr lang="en-US" dirty="0" smtClean="0"/>
              <a:t> </a:t>
            </a:r>
            <a:r>
              <a:rPr lang="en-US" dirty="0" err="1" smtClean="0"/>
              <a:t>Melalui</a:t>
            </a:r>
            <a:r>
              <a:rPr lang="en-US" dirty="0" smtClean="0"/>
              <a:t> </a:t>
            </a:r>
            <a:r>
              <a:rPr lang="en-US" dirty="0" err="1" smtClean="0"/>
              <a:t>Pengadilan</a:t>
            </a:r>
            <a:r>
              <a:rPr lang="en-US" dirty="0" smtClean="0"/>
              <a:t> &amp; </a:t>
            </a:r>
            <a:r>
              <a:rPr lang="en-US" dirty="0" err="1" smtClean="0"/>
              <a:t>Penyelesaian</a:t>
            </a:r>
            <a:r>
              <a:rPr lang="en-US" dirty="0" smtClean="0"/>
              <a:t> di </a:t>
            </a:r>
            <a:r>
              <a:rPr lang="en-US" dirty="0" err="1" smtClean="0"/>
              <a:t>Luar</a:t>
            </a:r>
            <a:r>
              <a:rPr lang="en-US" dirty="0" smtClean="0"/>
              <a:t> </a:t>
            </a:r>
            <a:r>
              <a:rPr lang="en-US" dirty="0" err="1" smtClean="0"/>
              <a:t>Pengadilan</a:t>
            </a:r>
            <a:r>
              <a:rPr lang="en-US" dirty="0" smtClean="0"/>
              <a:t> </a:t>
            </a:r>
            <a:r>
              <a:rPr lang="en-US" dirty="0" err="1" smtClean="0"/>
              <a:t>dipengaruhi</a:t>
            </a:r>
            <a:r>
              <a:rPr lang="en-US" dirty="0" smtClean="0"/>
              <a:t> </a:t>
            </a:r>
            <a:r>
              <a:rPr lang="en-US" dirty="0" err="1" smtClean="0"/>
              <a:t>oleh</a:t>
            </a:r>
            <a:r>
              <a:rPr lang="en-US" dirty="0" smtClean="0"/>
              <a:t> motif-motif </a:t>
            </a:r>
            <a:r>
              <a:rPr lang="en-US" dirty="0" err="1" smtClean="0"/>
              <a:t>ekonomi</a:t>
            </a:r>
            <a:r>
              <a:rPr lang="en-US" dirty="0" smtClean="0"/>
              <a:t> (</a:t>
            </a:r>
            <a:r>
              <a:rPr lang="en-US" dirty="0" err="1" smtClean="0"/>
              <a:t>untung</a:t>
            </a:r>
            <a:r>
              <a:rPr lang="en-US" dirty="0" smtClean="0"/>
              <a:t> </a:t>
            </a:r>
            <a:r>
              <a:rPr lang="en-US" dirty="0" err="1" smtClean="0"/>
              <a:t>rugi</a:t>
            </a:r>
            <a:r>
              <a:rPr lang="en-US" dirty="0" smtClean="0"/>
              <a:t>)</a:t>
            </a:r>
            <a:endParaRPr lang="en-US" dirty="0"/>
          </a:p>
        </p:txBody>
      </p:sp>
      <p:sp>
        <p:nvSpPr>
          <p:cNvPr id="3" name="Title 2"/>
          <p:cNvSpPr>
            <a:spLocks noGrp="1"/>
          </p:cNvSpPr>
          <p:nvPr>
            <p:ph type="title"/>
          </p:nvPr>
        </p:nvSpPr>
        <p:spPr/>
        <p:txBody>
          <a:bodyPr>
            <a:normAutofit/>
          </a:bodyPr>
          <a:lstStyle/>
          <a:p>
            <a:r>
              <a:rPr lang="en-US" sz="2800" dirty="0" err="1" smtClean="0"/>
              <a:t>Analisis</a:t>
            </a:r>
            <a:r>
              <a:rPr lang="en-US" sz="2800" dirty="0" smtClean="0"/>
              <a:t> </a:t>
            </a:r>
            <a:r>
              <a:rPr lang="en-US" sz="2800" dirty="0" err="1" smtClean="0"/>
              <a:t>Ekonomi</a:t>
            </a:r>
            <a:r>
              <a:rPr lang="en-US" sz="2800" dirty="0" smtClean="0"/>
              <a:t> </a:t>
            </a:r>
            <a:r>
              <a:rPr lang="en-US" sz="2800" dirty="0" err="1" smtClean="0"/>
              <a:t>atas</a:t>
            </a:r>
            <a:r>
              <a:rPr lang="en-US" sz="2800" dirty="0" smtClean="0"/>
              <a:t> </a:t>
            </a:r>
            <a:r>
              <a:rPr lang="en-US" sz="2800" dirty="0" err="1"/>
              <a:t>P</a:t>
            </a:r>
            <a:r>
              <a:rPr lang="en-US" sz="2800" dirty="0" err="1" smtClean="0"/>
              <a:t>enyelesaian</a:t>
            </a:r>
            <a:r>
              <a:rPr lang="en-US" sz="2800" dirty="0" smtClean="0"/>
              <a:t> </a:t>
            </a:r>
            <a:r>
              <a:rPr lang="en-US" sz="2800" dirty="0" err="1" smtClean="0"/>
              <a:t>Sengketa</a:t>
            </a:r>
            <a:endParaRPr lang="en-US" sz="2800" dirty="0"/>
          </a:p>
        </p:txBody>
      </p:sp>
    </p:spTree>
    <p:extLst>
      <p:ext uri="{BB962C8B-B14F-4D97-AF65-F5344CB8AC3E}">
        <p14:creationId xmlns:p14="http://schemas.microsoft.com/office/powerpoint/2010/main" val="35924037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5580112" cy="4525963"/>
          </a:xfrm>
        </p:spPr>
        <p:txBody>
          <a:bodyPr>
            <a:normAutofit fontScale="92500" lnSpcReduction="10000"/>
          </a:bodyPr>
          <a:lstStyle/>
          <a:p>
            <a:pPr marL="109728" indent="0">
              <a:buNone/>
            </a:pPr>
            <a:r>
              <a:rPr lang="en-US" dirty="0" smtClean="0"/>
              <a:t> </a:t>
            </a:r>
            <a:r>
              <a:rPr lang="en-US" dirty="0" err="1" smtClean="0"/>
              <a:t>Masyarakat</a:t>
            </a:r>
            <a:r>
              <a:rPr lang="en-US" dirty="0" smtClean="0"/>
              <a:t> </a:t>
            </a:r>
            <a:r>
              <a:rPr lang="en-US" dirty="0" err="1" smtClean="0"/>
              <a:t>ekonomi</a:t>
            </a:r>
            <a:r>
              <a:rPr lang="en-US" dirty="0" smtClean="0"/>
              <a:t> </a:t>
            </a:r>
            <a:r>
              <a:rPr lang="en-US" dirty="0" err="1" smtClean="0"/>
              <a:t>lemah</a:t>
            </a:r>
            <a:r>
              <a:rPr lang="en-US" dirty="0" smtClean="0"/>
              <a:t> </a:t>
            </a:r>
            <a:r>
              <a:rPr lang="en-US" dirty="0" err="1" smtClean="0"/>
              <a:t>tentu</a:t>
            </a:r>
            <a:r>
              <a:rPr lang="en-US" dirty="0" smtClean="0"/>
              <a:t> </a:t>
            </a:r>
            <a:r>
              <a:rPr lang="en-US" dirty="0" err="1" smtClean="0"/>
              <a:t>akan</a:t>
            </a:r>
            <a:r>
              <a:rPr lang="en-US" dirty="0" smtClean="0"/>
              <a:t> </a:t>
            </a:r>
            <a:r>
              <a:rPr lang="en-US" dirty="0" err="1" smtClean="0"/>
              <a:t>memilih</a:t>
            </a:r>
            <a:r>
              <a:rPr lang="en-US" dirty="0" smtClean="0"/>
              <a:t> </a:t>
            </a:r>
            <a:r>
              <a:rPr lang="en-US" dirty="0" err="1" smtClean="0"/>
              <a:t>menggunakan</a:t>
            </a:r>
            <a:r>
              <a:rPr lang="en-US" dirty="0" smtClean="0"/>
              <a:t> </a:t>
            </a:r>
            <a:r>
              <a:rPr lang="en-US" dirty="0" err="1" smtClean="0"/>
              <a:t>upaya-upaya</a:t>
            </a:r>
            <a:r>
              <a:rPr lang="en-US" dirty="0" smtClean="0"/>
              <a:t> </a:t>
            </a:r>
            <a:r>
              <a:rPr lang="en-US" dirty="0" err="1" smtClean="0"/>
              <a:t>penyelesaian</a:t>
            </a:r>
            <a:r>
              <a:rPr lang="en-US" dirty="0" smtClean="0"/>
              <a:t> di </a:t>
            </a:r>
            <a:r>
              <a:rPr lang="en-US" dirty="0" err="1" smtClean="0"/>
              <a:t>luar</a:t>
            </a:r>
            <a:r>
              <a:rPr lang="en-US" dirty="0" smtClean="0"/>
              <a:t> </a:t>
            </a:r>
            <a:r>
              <a:rPr lang="en-US" dirty="0" err="1" smtClean="0"/>
              <a:t>Pengadilan</a:t>
            </a:r>
            <a:r>
              <a:rPr lang="en-US" dirty="0" smtClean="0"/>
              <a:t> </a:t>
            </a:r>
            <a:r>
              <a:rPr lang="en-US" dirty="0" err="1" smtClean="0"/>
              <a:t>berkaitan</a:t>
            </a:r>
            <a:r>
              <a:rPr lang="en-US" dirty="0" smtClean="0"/>
              <a:t> </a:t>
            </a:r>
            <a:r>
              <a:rPr lang="en-US" dirty="0" err="1" smtClean="0"/>
              <a:t>dengan</a:t>
            </a:r>
            <a:r>
              <a:rPr lang="en-US" dirty="0" smtClean="0"/>
              <a:t> </a:t>
            </a:r>
            <a:r>
              <a:rPr lang="en-US" dirty="0" err="1" smtClean="0"/>
              <a:t>kemampuan</a:t>
            </a:r>
            <a:r>
              <a:rPr lang="en-US" dirty="0" smtClean="0"/>
              <a:t> </a:t>
            </a:r>
            <a:r>
              <a:rPr lang="en-US" dirty="0" err="1" smtClean="0"/>
              <a:t>ekonomi</a:t>
            </a:r>
            <a:r>
              <a:rPr lang="en-US" dirty="0" smtClean="0"/>
              <a:t> </a:t>
            </a:r>
            <a:r>
              <a:rPr lang="en-US" dirty="0" err="1" smtClean="0"/>
              <a:t>untuk</a:t>
            </a:r>
            <a:r>
              <a:rPr lang="en-US" dirty="0" smtClean="0"/>
              <a:t> </a:t>
            </a:r>
            <a:r>
              <a:rPr lang="en-US" dirty="0" err="1" smtClean="0"/>
              <a:t>mencapai</a:t>
            </a:r>
            <a:r>
              <a:rPr lang="en-US" dirty="0" smtClean="0"/>
              <a:t> </a:t>
            </a:r>
            <a:r>
              <a:rPr lang="en-US" dirty="0" err="1" smtClean="0"/>
              <a:t>keadilan</a:t>
            </a:r>
            <a:endParaRPr lang="en-US" dirty="0" smtClean="0"/>
          </a:p>
          <a:p>
            <a:pPr marL="109728" indent="0">
              <a:buNone/>
            </a:pPr>
            <a:endParaRPr lang="en-US" dirty="0"/>
          </a:p>
          <a:p>
            <a:pPr marL="109728" indent="0">
              <a:buNone/>
            </a:pPr>
            <a:r>
              <a:rPr lang="en-US" dirty="0" err="1" smtClean="0"/>
              <a:t>Masyarakat</a:t>
            </a:r>
            <a:r>
              <a:rPr lang="en-US" dirty="0" smtClean="0"/>
              <a:t> kaya </a:t>
            </a:r>
            <a:r>
              <a:rPr lang="en-US" dirty="0" err="1" smtClean="0"/>
              <a:t>akan</a:t>
            </a:r>
            <a:r>
              <a:rPr lang="en-US" dirty="0" smtClean="0"/>
              <a:t> </a:t>
            </a:r>
            <a:r>
              <a:rPr lang="en-US" dirty="0" err="1" smtClean="0"/>
              <a:t>menggunakan</a:t>
            </a:r>
            <a:r>
              <a:rPr lang="en-US" dirty="0" smtClean="0"/>
              <a:t> </a:t>
            </a:r>
            <a:r>
              <a:rPr lang="en-US" dirty="0" err="1" smtClean="0"/>
              <a:t>pengadilan</a:t>
            </a:r>
            <a:r>
              <a:rPr lang="en-US" dirty="0" smtClean="0"/>
              <a:t> </a:t>
            </a:r>
            <a:r>
              <a:rPr lang="en-US" dirty="0" err="1" smtClean="0"/>
              <a:t>berkaitan</a:t>
            </a:r>
            <a:r>
              <a:rPr lang="en-US" dirty="0" smtClean="0"/>
              <a:t> </a:t>
            </a:r>
            <a:r>
              <a:rPr lang="en-US" dirty="0" err="1" smtClean="0"/>
              <a:t>dengan</a:t>
            </a:r>
            <a:r>
              <a:rPr lang="en-US" dirty="0" smtClean="0"/>
              <a:t> </a:t>
            </a:r>
            <a:r>
              <a:rPr lang="en-US" dirty="0" err="1" smtClean="0"/>
              <a:t>kemampuan</a:t>
            </a:r>
            <a:r>
              <a:rPr lang="en-US" dirty="0" smtClean="0"/>
              <a:t> </a:t>
            </a:r>
            <a:r>
              <a:rPr lang="en-US" dirty="0" err="1" smtClean="0"/>
              <a:t>untuk</a:t>
            </a:r>
            <a:r>
              <a:rPr lang="en-US" dirty="0" smtClean="0"/>
              <a:t> </a:t>
            </a:r>
            <a:r>
              <a:rPr lang="en-US" dirty="0" err="1" smtClean="0"/>
              <a:t>membayar</a:t>
            </a:r>
            <a:r>
              <a:rPr lang="en-US" dirty="0" smtClean="0"/>
              <a:t> </a:t>
            </a:r>
            <a:r>
              <a:rPr lang="en-US" dirty="0" err="1" smtClean="0"/>
              <a:t>biaya</a:t>
            </a:r>
            <a:r>
              <a:rPr lang="en-US" dirty="0" smtClean="0"/>
              <a:t> </a:t>
            </a:r>
            <a:r>
              <a:rPr lang="en-US" dirty="0" err="1" smtClean="0"/>
              <a:t>perkara</a:t>
            </a:r>
            <a:r>
              <a:rPr lang="en-US" dirty="0" smtClean="0"/>
              <a:t> </a:t>
            </a:r>
            <a:r>
              <a:rPr lang="en-US" dirty="0" err="1" smtClean="0"/>
              <a:t>dan</a:t>
            </a:r>
            <a:r>
              <a:rPr lang="en-US" dirty="0" smtClean="0"/>
              <a:t> </a:t>
            </a:r>
            <a:r>
              <a:rPr lang="en-US" dirty="0" err="1" smtClean="0"/>
              <a:t>mampu</a:t>
            </a:r>
            <a:r>
              <a:rPr lang="en-US" dirty="0" smtClean="0"/>
              <a:t> </a:t>
            </a:r>
            <a:r>
              <a:rPr lang="en-US" dirty="0" err="1" smtClean="0"/>
              <a:t>membayar</a:t>
            </a:r>
            <a:r>
              <a:rPr lang="en-US" dirty="0" smtClean="0"/>
              <a:t> </a:t>
            </a:r>
            <a:r>
              <a:rPr lang="en-US" dirty="0" err="1" smtClean="0"/>
              <a:t>advokat</a:t>
            </a:r>
            <a:r>
              <a:rPr lang="en-US" dirty="0" smtClean="0"/>
              <a:t> </a:t>
            </a:r>
            <a:endParaRPr lang="en-US" dirty="0"/>
          </a:p>
        </p:txBody>
      </p:sp>
      <p:sp>
        <p:nvSpPr>
          <p:cNvPr id="3" name="Title 2"/>
          <p:cNvSpPr>
            <a:spLocks noGrp="1"/>
          </p:cNvSpPr>
          <p:nvPr>
            <p:ph type="title"/>
          </p:nvPr>
        </p:nvSpPr>
        <p:spPr/>
        <p:txBody>
          <a:bodyPr>
            <a:normAutofit/>
          </a:bodyPr>
          <a:lstStyle/>
          <a:p>
            <a:r>
              <a:rPr lang="en-US" sz="2800" dirty="0" err="1"/>
              <a:t>Analisis</a:t>
            </a:r>
            <a:r>
              <a:rPr lang="en-US" sz="2800" dirty="0"/>
              <a:t> </a:t>
            </a:r>
            <a:r>
              <a:rPr lang="en-US" sz="2800" dirty="0" err="1"/>
              <a:t>Ekonomi</a:t>
            </a:r>
            <a:r>
              <a:rPr lang="en-US" sz="2800" dirty="0"/>
              <a:t> </a:t>
            </a:r>
            <a:r>
              <a:rPr lang="en-US" sz="2800" dirty="0" err="1"/>
              <a:t>atas</a:t>
            </a:r>
            <a:r>
              <a:rPr lang="en-US" sz="2800" dirty="0"/>
              <a:t> </a:t>
            </a:r>
            <a:r>
              <a:rPr lang="en-US" sz="2800" dirty="0" err="1"/>
              <a:t>Penyelesaian</a:t>
            </a:r>
            <a:r>
              <a:rPr lang="en-US" sz="2800" dirty="0"/>
              <a:t> </a:t>
            </a:r>
            <a:r>
              <a:rPr lang="en-US" sz="2800" dirty="0" err="1"/>
              <a:t>Sengketa</a:t>
            </a:r>
            <a:endParaRPr lang="en-US" sz="2800" dirty="0"/>
          </a:p>
        </p:txBody>
      </p:sp>
      <p:pic>
        <p:nvPicPr>
          <p:cNvPr id="1026" name="Picture 2" descr="http://www.disabilityadvocatetraining.com/images/graphics/business_te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861048"/>
            <a:ext cx="3203848" cy="29969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healthplanadvocate.com/images_main/patient_ad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196752"/>
            <a:ext cx="3203848"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9463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err="1" smtClean="0"/>
              <a:t>Pilihan</a:t>
            </a:r>
            <a:r>
              <a:rPr lang="en-US" dirty="0" smtClean="0"/>
              <a:t> </a:t>
            </a:r>
            <a:r>
              <a:rPr lang="en-US" dirty="0" err="1" smtClean="0"/>
              <a:t>menggunakan</a:t>
            </a:r>
            <a:r>
              <a:rPr lang="en-US" dirty="0" smtClean="0"/>
              <a:t> </a:t>
            </a:r>
            <a:r>
              <a:rPr lang="en-US" dirty="0" err="1" smtClean="0"/>
              <a:t>pengadilan</a:t>
            </a:r>
            <a:r>
              <a:rPr lang="en-US" dirty="0" smtClean="0"/>
              <a:t> </a:t>
            </a:r>
            <a:r>
              <a:rPr lang="en-US" dirty="0" err="1" smtClean="0"/>
              <a:t>atau</a:t>
            </a:r>
            <a:r>
              <a:rPr lang="en-US" dirty="0" smtClean="0"/>
              <a:t> </a:t>
            </a:r>
            <a:r>
              <a:rPr lang="en-US" dirty="0" err="1" smtClean="0"/>
              <a:t>tidak</a:t>
            </a:r>
            <a:r>
              <a:rPr lang="en-US" dirty="0" smtClean="0"/>
              <a:t> </a:t>
            </a:r>
            <a:r>
              <a:rPr lang="en-US" dirty="0" err="1" smtClean="0"/>
              <a:t>adalah</a:t>
            </a:r>
            <a:r>
              <a:rPr lang="en-US" dirty="0" smtClean="0"/>
              <a:t> </a:t>
            </a:r>
            <a:r>
              <a:rPr lang="en-US" dirty="0" err="1" smtClean="0"/>
              <a:t>rasional</a:t>
            </a:r>
            <a:r>
              <a:rPr lang="en-US" dirty="0" smtClean="0"/>
              <a:t> (</a:t>
            </a:r>
            <a:r>
              <a:rPr lang="en-US" i="1" dirty="0" smtClean="0"/>
              <a:t>rational choice</a:t>
            </a:r>
            <a:r>
              <a:rPr lang="en-US" dirty="0" smtClean="0"/>
              <a:t>) </a:t>
            </a:r>
            <a:r>
              <a:rPr lang="en-US" dirty="0" err="1" smtClean="0"/>
              <a:t>berdasarkan</a:t>
            </a:r>
            <a:r>
              <a:rPr lang="en-US" dirty="0" smtClean="0"/>
              <a:t> </a:t>
            </a:r>
            <a:r>
              <a:rPr lang="en-US" dirty="0" err="1" smtClean="0"/>
              <a:t>kemampuan</a:t>
            </a:r>
            <a:r>
              <a:rPr lang="en-US" dirty="0" smtClean="0"/>
              <a:t> </a:t>
            </a:r>
            <a:r>
              <a:rPr lang="en-US" dirty="0" err="1" smtClean="0"/>
              <a:t>ekonomi</a:t>
            </a:r>
            <a:r>
              <a:rPr lang="en-US" dirty="0" smtClean="0"/>
              <a:t> </a:t>
            </a:r>
            <a:r>
              <a:rPr lang="en-US" dirty="0" err="1" smtClean="0"/>
              <a:t>para</a:t>
            </a:r>
            <a:r>
              <a:rPr lang="en-US" dirty="0" smtClean="0"/>
              <a:t> </a:t>
            </a:r>
            <a:r>
              <a:rPr lang="en-US" dirty="0" err="1" smtClean="0"/>
              <a:t>pihak</a:t>
            </a:r>
            <a:r>
              <a:rPr lang="en-US" dirty="0" smtClean="0"/>
              <a:t>.</a:t>
            </a:r>
          </a:p>
          <a:p>
            <a:pPr marL="109728" indent="0">
              <a:buNone/>
            </a:pPr>
            <a:endParaRPr lang="en-US" dirty="0"/>
          </a:p>
          <a:p>
            <a:pPr marL="109728" indent="0">
              <a:buNone/>
            </a:pPr>
            <a:r>
              <a:rPr lang="en-US" dirty="0" err="1" smtClean="0"/>
              <a:t>Pilihan</a:t>
            </a:r>
            <a:r>
              <a:rPr lang="en-US" dirty="0" smtClean="0"/>
              <a:t> </a:t>
            </a:r>
            <a:r>
              <a:rPr lang="en-US" dirty="0" err="1" smtClean="0"/>
              <a:t>penyelesaian</a:t>
            </a:r>
            <a:r>
              <a:rPr lang="en-US" dirty="0" smtClean="0"/>
              <a:t> </a:t>
            </a:r>
            <a:r>
              <a:rPr lang="en-US" dirty="0" err="1" smtClean="0"/>
              <a:t>sengketa</a:t>
            </a:r>
            <a:r>
              <a:rPr lang="en-US" dirty="0" smtClean="0"/>
              <a:t> </a:t>
            </a:r>
            <a:r>
              <a:rPr lang="en-US" dirty="0" err="1" smtClean="0"/>
              <a:t>walaupun</a:t>
            </a:r>
            <a:r>
              <a:rPr lang="en-US" dirty="0" smtClean="0"/>
              <a:t> </a:t>
            </a:r>
            <a:r>
              <a:rPr lang="en-US" dirty="0" err="1" smtClean="0"/>
              <a:t>diberikan</a:t>
            </a:r>
            <a:r>
              <a:rPr lang="en-US" dirty="0" smtClean="0"/>
              <a:t> </a:t>
            </a:r>
            <a:r>
              <a:rPr lang="en-US" dirty="0" err="1" smtClean="0"/>
              <a:t>berdasarkan</a:t>
            </a:r>
            <a:r>
              <a:rPr lang="en-US" dirty="0" smtClean="0"/>
              <a:t> </a:t>
            </a:r>
            <a:r>
              <a:rPr lang="en-US" dirty="0" err="1" smtClean="0"/>
              <a:t>hukum</a:t>
            </a:r>
            <a:r>
              <a:rPr lang="en-US" dirty="0" smtClean="0"/>
              <a:t> </a:t>
            </a:r>
            <a:r>
              <a:rPr lang="en-US" dirty="0" err="1" smtClean="0"/>
              <a:t>undang-undang</a:t>
            </a:r>
            <a:endParaRPr lang="en-US" dirty="0" smtClean="0"/>
          </a:p>
          <a:p>
            <a:pPr marL="109728" indent="0">
              <a:buNone/>
            </a:pPr>
            <a:r>
              <a:rPr lang="en-US" dirty="0" err="1" smtClean="0"/>
              <a:t>Tetapi</a:t>
            </a:r>
            <a:r>
              <a:rPr lang="en-US" dirty="0" smtClean="0"/>
              <a:t> </a:t>
            </a:r>
            <a:r>
              <a:rPr lang="en-US" dirty="0" err="1" smtClean="0"/>
              <a:t>menjadi</a:t>
            </a:r>
            <a:r>
              <a:rPr lang="en-US" dirty="0" smtClean="0"/>
              <a:t> </a:t>
            </a:r>
            <a:r>
              <a:rPr lang="en-US" dirty="0" err="1" smtClean="0"/>
              <a:t>rasional</a:t>
            </a:r>
            <a:r>
              <a:rPr lang="en-US" dirty="0" smtClean="0"/>
              <a:t> </a:t>
            </a:r>
            <a:r>
              <a:rPr lang="en-US" dirty="0" err="1" smtClean="0"/>
              <a:t>ketika</a:t>
            </a:r>
            <a:r>
              <a:rPr lang="en-US" dirty="0" smtClean="0"/>
              <a:t> </a:t>
            </a:r>
            <a:r>
              <a:rPr lang="en-US" dirty="0" err="1" smtClean="0"/>
              <a:t>para</a:t>
            </a:r>
            <a:r>
              <a:rPr lang="en-US" dirty="0" smtClean="0"/>
              <a:t> </a:t>
            </a:r>
            <a:r>
              <a:rPr lang="en-US" dirty="0" err="1" smtClean="0"/>
              <a:t>pihak</a:t>
            </a:r>
            <a:r>
              <a:rPr lang="en-US" dirty="0" smtClean="0"/>
              <a:t> </a:t>
            </a:r>
            <a:r>
              <a:rPr lang="en-US" dirty="0" err="1" smtClean="0"/>
              <a:t>mencari</a:t>
            </a:r>
            <a:r>
              <a:rPr lang="en-US" dirty="0" smtClean="0"/>
              <a:t> </a:t>
            </a:r>
            <a:r>
              <a:rPr lang="en-US" dirty="0" err="1" smtClean="0"/>
              <a:t>penyelesaian</a:t>
            </a:r>
            <a:r>
              <a:rPr lang="en-US" dirty="0" smtClean="0"/>
              <a:t> </a:t>
            </a:r>
            <a:r>
              <a:rPr lang="en-US" dirty="0" err="1" smtClean="0"/>
              <a:t>sengketa</a:t>
            </a:r>
            <a:r>
              <a:rPr lang="en-US" dirty="0" smtClean="0"/>
              <a:t> </a:t>
            </a:r>
            <a:r>
              <a:rPr lang="en-US" dirty="0" err="1" smtClean="0"/>
              <a:t>dengan</a:t>
            </a:r>
            <a:r>
              <a:rPr lang="en-US" dirty="0" smtClean="0"/>
              <a:t> </a:t>
            </a:r>
            <a:r>
              <a:rPr lang="en-US" dirty="0" err="1" smtClean="0"/>
              <a:t>biaya</a:t>
            </a:r>
            <a:r>
              <a:rPr lang="en-US" dirty="0" smtClean="0"/>
              <a:t> yang </a:t>
            </a:r>
            <a:r>
              <a:rPr lang="en-US" dirty="0" err="1" smtClean="0"/>
              <a:t>efisien</a:t>
            </a:r>
            <a:r>
              <a:rPr lang="en-US" dirty="0" smtClean="0"/>
              <a:t> </a:t>
            </a:r>
          </a:p>
          <a:p>
            <a:pPr marL="109728" indent="0">
              <a:buNone/>
            </a:pPr>
            <a:endParaRPr lang="en-US" dirty="0"/>
          </a:p>
        </p:txBody>
      </p:sp>
      <p:sp>
        <p:nvSpPr>
          <p:cNvPr id="3" name="Title 2"/>
          <p:cNvSpPr>
            <a:spLocks noGrp="1"/>
          </p:cNvSpPr>
          <p:nvPr>
            <p:ph type="title"/>
          </p:nvPr>
        </p:nvSpPr>
        <p:spPr/>
        <p:txBody>
          <a:bodyPr>
            <a:normAutofit/>
          </a:bodyPr>
          <a:lstStyle/>
          <a:p>
            <a:r>
              <a:rPr lang="en-US" sz="2800" dirty="0" err="1"/>
              <a:t>Analisis</a:t>
            </a:r>
            <a:r>
              <a:rPr lang="en-US" sz="2800" dirty="0"/>
              <a:t> </a:t>
            </a:r>
            <a:r>
              <a:rPr lang="en-US" sz="2800" dirty="0" err="1"/>
              <a:t>Ekonomi</a:t>
            </a:r>
            <a:r>
              <a:rPr lang="en-US" sz="2800" dirty="0"/>
              <a:t> </a:t>
            </a:r>
            <a:r>
              <a:rPr lang="en-US" sz="2800" dirty="0" err="1"/>
              <a:t>atas</a:t>
            </a:r>
            <a:r>
              <a:rPr lang="en-US" sz="2800" dirty="0"/>
              <a:t> </a:t>
            </a:r>
            <a:r>
              <a:rPr lang="en-US" sz="2800" dirty="0" err="1"/>
              <a:t>Penyelesaian</a:t>
            </a:r>
            <a:r>
              <a:rPr lang="en-US" sz="2800" dirty="0"/>
              <a:t> </a:t>
            </a:r>
            <a:r>
              <a:rPr lang="en-US" sz="2800" dirty="0" err="1"/>
              <a:t>Sengketa</a:t>
            </a:r>
            <a:endParaRPr lang="en-US" sz="2800" dirty="0"/>
          </a:p>
        </p:txBody>
      </p:sp>
    </p:spTree>
    <p:extLst>
      <p:ext uri="{BB962C8B-B14F-4D97-AF65-F5344CB8AC3E}">
        <p14:creationId xmlns:p14="http://schemas.microsoft.com/office/powerpoint/2010/main" val="103016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916832"/>
            <a:ext cx="5184576" cy="4320480"/>
          </a:xfrm>
        </p:spPr>
        <p:txBody>
          <a:bodyPr/>
          <a:lstStyle/>
          <a:p>
            <a:pPr marL="109728" indent="0">
              <a:buNone/>
            </a:pPr>
            <a:r>
              <a:rPr lang="en-US" dirty="0" smtClean="0"/>
              <a:t> </a:t>
            </a:r>
            <a:r>
              <a:rPr lang="en-US" dirty="0" err="1"/>
              <a:t>analisis</a:t>
            </a:r>
            <a:r>
              <a:rPr lang="en-US" dirty="0"/>
              <a:t> yang </a:t>
            </a:r>
            <a:r>
              <a:rPr lang="en-US" dirty="0" err="1"/>
              <a:t>bersifat</a:t>
            </a:r>
            <a:r>
              <a:rPr lang="en-US" dirty="0"/>
              <a:t> ‘</a:t>
            </a:r>
            <a:r>
              <a:rPr lang="en-US" i="1" dirty="0"/>
              <a:t>normative’</a:t>
            </a:r>
            <a:r>
              <a:rPr lang="en-US" dirty="0"/>
              <a:t>, </a:t>
            </a:r>
            <a:r>
              <a:rPr lang="en-US" dirty="0" err="1"/>
              <a:t>berkenaan</a:t>
            </a:r>
            <a:r>
              <a:rPr lang="en-US" dirty="0"/>
              <a:t> </a:t>
            </a:r>
            <a:r>
              <a:rPr lang="en-US" dirty="0" err="1"/>
              <a:t>dengan</a:t>
            </a:r>
            <a:r>
              <a:rPr lang="en-US" dirty="0"/>
              <a:t> </a:t>
            </a:r>
            <a:r>
              <a:rPr lang="en-US" dirty="0" err="1"/>
              <a:t>pertanyaan</a:t>
            </a:r>
            <a:r>
              <a:rPr lang="en-US" dirty="0"/>
              <a:t> </a:t>
            </a:r>
            <a:r>
              <a:rPr lang="en-US" dirty="0" err="1"/>
              <a:t>apakah</a:t>
            </a:r>
            <a:r>
              <a:rPr lang="en-US" dirty="0"/>
              <a:t> </a:t>
            </a:r>
            <a:r>
              <a:rPr lang="en-US" dirty="0" err="1"/>
              <a:t>pengaruh</a:t>
            </a:r>
            <a:r>
              <a:rPr lang="en-US" dirty="0"/>
              <a:t> </a:t>
            </a:r>
            <a:r>
              <a:rPr lang="en-US" dirty="0" err="1"/>
              <a:t>dari</a:t>
            </a:r>
            <a:r>
              <a:rPr lang="en-US" dirty="0"/>
              <a:t> </a:t>
            </a:r>
            <a:r>
              <a:rPr lang="en-US" dirty="0" err="1"/>
              <a:t>aturan-aturan</a:t>
            </a:r>
            <a:r>
              <a:rPr lang="en-US" dirty="0"/>
              <a:t> </a:t>
            </a:r>
            <a:r>
              <a:rPr lang="en-US" dirty="0" err="1"/>
              <a:t>hukum</a:t>
            </a:r>
            <a:r>
              <a:rPr lang="en-US" dirty="0"/>
              <a:t> </a:t>
            </a:r>
            <a:r>
              <a:rPr lang="en-US" dirty="0" err="1"/>
              <a:t>sesuai</a:t>
            </a:r>
            <a:r>
              <a:rPr lang="en-US" dirty="0"/>
              <a:t> </a:t>
            </a:r>
            <a:r>
              <a:rPr lang="en-US" dirty="0" err="1"/>
              <a:t>dengan</a:t>
            </a:r>
            <a:r>
              <a:rPr lang="en-US" dirty="0"/>
              <a:t> </a:t>
            </a:r>
            <a:r>
              <a:rPr lang="en-US" dirty="0" err="1"/>
              <a:t>keinginan</a:t>
            </a:r>
            <a:r>
              <a:rPr lang="en-US" dirty="0"/>
              <a:t> </a:t>
            </a:r>
            <a:r>
              <a:rPr lang="en-US" dirty="0" err="1"/>
              <a:t>masyarakat</a:t>
            </a:r>
            <a:r>
              <a:rPr lang="en-US" dirty="0"/>
              <a:t> (</a:t>
            </a:r>
            <a:r>
              <a:rPr lang="en-US" i="1" dirty="0"/>
              <a:t>the social desirability of a legal rule</a:t>
            </a:r>
            <a:r>
              <a:rPr lang="en-US" dirty="0"/>
              <a:t>).</a:t>
            </a:r>
          </a:p>
        </p:txBody>
      </p:sp>
      <p:sp>
        <p:nvSpPr>
          <p:cNvPr id="3" name="Title 2"/>
          <p:cNvSpPr>
            <a:spLocks noGrp="1"/>
          </p:cNvSpPr>
          <p:nvPr>
            <p:ph type="title"/>
          </p:nvPr>
        </p:nvSpPr>
        <p:spPr/>
        <p:txBody>
          <a:bodyPr/>
          <a:lstStyle/>
          <a:p>
            <a:r>
              <a:rPr lang="en-US" dirty="0" err="1" smtClean="0"/>
              <a:t>Pemikiran</a:t>
            </a:r>
            <a:r>
              <a:rPr lang="en-US" dirty="0" smtClean="0"/>
              <a:t> </a:t>
            </a:r>
            <a:endParaRPr lang="en-US" dirty="0"/>
          </a:p>
        </p:txBody>
      </p:sp>
      <p:pic>
        <p:nvPicPr>
          <p:cNvPr id="2050" name="Picture 2" descr="http://1.bp.blogspot.com/_fxHO_6tgxkg/TGH7SrWbDjI/AAAAAAAAAAU/3QXDHMk59SA/S760/image00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484784"/>
            <a:ext cx="385192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62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a:t>
            </a:r>
            <a:r>
              <a:rPr lang="en-US" dirty="0" err="1"/>
              <a:t>Pendekatan</a:t>
            </a:r>
            <a:r>
              <a:rPr lang="en-US" dirty="0"/>
              <a:t> yang </a:t>
            </a:r>
            <a:r>
              <a:rPr lang="en-US" dirty="0" err="1"/>
              <a:t>dipakai</a:t>
            </a:r>
            <a:r>
              <a:rPr lang="en-US" dirty="0"/>
              <a:t> </a:t>
            </a:r>
            <a:r>
              <a:rPr lang="en-US" dirty="0" err="1"/>
              <a:t>Analisis</a:t>
            </a:r>
            <a:r>
              <a:rPr lang="en-US" dirty="0"/>
              <a:t> </a:t>
            </a:r>
            <a:r>
              <a:rPr lang="en-US" dirty="0" err="1"/>
              <a:t>Ekonomi</a:t>
            </a:r>
            <a:r>
              <a:rPr lang="en-US" dirty="0"/>
              <a:t> </a:t>
            </a:r>
            <a:r>
              <a:rPr lang="en-US" dirty="0" err="1"/>
              <a:t>Atas</a:t>
            </a:r>
            <a:r>
              <a:rPr lang="en-US" dirty="0"/>
              <a:t> </a:t>
            </a:r>
            <a:r>
              <a:rPr lang="en-US" dirty="0" err="1"/>
              <a:t>Hukum</a:t>
            </a:r>
            <a:r>
              <a:rPr lang="en-US" dirty="0"/>
              <a:t> </a:t>
            </a:r>
            <a:r>
              <a:rPr lang="en-US" dirty="0" err="1"/>
              <a:t>terhadap</a:t>
            </a:r>
            <a:r>
              <a:rPr lang="en-US" dirty="0"/>
              <a:t> </a:t>
            </a:r>
            <a:r>
              <a:rPr lang="en-US" dirty="0" err="1"/>
              <a:t>dua</a:t>
            </a:r>
            <a:r>
              <a:rPr lang="en-US" dirty="0"/>
              <a:t> </a:t>
            </a:r>
            <a:r>
              <a:rPr lang="en-US" dirty="0" err="1"/>
              <a:t>permasalahan</a:t>
            </a:r>
            <a:r>
              <a:rPr lang="en-US" dirty="0"/>
              <a:t> </a:t>
            </a:r>
            <a:r>
              <a:rPr lang="en-US" dirty="0" err="1"/>
              <a:t>dasar</a:t>
            </a:r>
            <a:r>
              <a:rPr lang="en-US" dirty="0"/>
              <a:t> </a:t>
            </a:r>
            <a:r>
              <a:rPr lang="en-US" dirty="0" err="1"/>
              <a:t>tersebut</a:t>
            </a:r>
            <a:r>
              <a:rPr lang="en-US" dirty="0"/>
              <a:t>, </a:t>
            </a:r>
            <a:r>
              <a:rPr lang="en-US" dirty="0" err="1"/>
              <a:t>adalah</a:t>
            </a:r>
            <a:r>
              <a:rPr lang="en-US" dirty="0"/>
              <a:t> </a:t>
            </a:r>
            <a:r>
              <a:rPr lang="en-US" dirty="0" err="1"/>
              <a:t>pendekatan</a:t>
            </a:r>
            <a:r>
              <a:rPr lang="en-US" dirty="0"/>
              <a:t> yang </a:t>
            </a:r>
            <a:r>
              <a:rPr lang="en-US" dirty="0" err="1"/>
              <a:t>biasa</a:t>
            </a:r>
            <a:r>
              <a:rPr lang="en-US" dirty="0"/>
              <a:t> </a:t>
            </a:r>
            <a:r>
              <a:rPr lang="en-US" dirty="0" err="1"/>
              <a:t>dipakai</a:t>
            </a:r>
            <a:r>
              <a:rPr lang="en-US" dirty="0"/>
              <a:t> </a:t>
            </a:r>
            <a:r>
              <a:rPr lang="en-US" dirty="0" err="1"/>
              <a:t>dalam</a:t>
            </a:r>
            <a:r>
              <a:rPr lang="en-US" dirty="0"/>
              <a:t> </a:t>
            </a:r>
            <a:r>
              <a:rPr lang="en-US" dirty="0" err="1"/>
              <a:t>analisis</a:t>
            </a:r>
            <a:r>
              <a:rPr lang="en-US" dirty="0"/>
              <a:t> </a:t>
            </a:r>
            <a:r>
              <a:rPr lang="en-US" dirty="0" err="1"/>
              <a:t>ekonomi</a:t>
            </a:r>
            <a:r>
              <a:rPr lang="en-US" dirty="0"/>
              <a:t> </a:t>
            </a:r>
            <a:r>
              <a:rPr lang="en-US" dirty="0" err="1"/>
              <a:t>secara</a:t>
            </a:r>
            <a:r>
              <a:rPr lang="en-US" dirty="0"/>
              <a:t> </a:t>
            </a:r>
            <a:r>
              <a:rPr lang="en-US" dirty="0" err="1"/>
              <a:t>umum</a:t>
            </a:r>
            <a:r>
              <a:rPr lang="en-US" dirty="0"/>
              <a:t>, </a:t>
            </a:r>
            <a:r>
              <a:rPr lang="en-US" dirty="0" err="1"/>
              <a:t>yakni</a:t>
            </a:r>
            <a:r>
              <a:rPr lang="en-US" dirty="0"/>
              <a:t> </a:t>
            </a:r>
            <a:r>
              <a:rPr lang="en-US" dirty="0" err="1"/>
              <a:t>menjelaskan</a:t>
            </a:r>
            <a:r>
              <a:rPr lang="en-US" dirty="0"/>
              <a:t> </a:t>
            </a:r>
            <a:r>
              <a:rPr lang="en-US" dirty="0" err="1"/>
              <a:t>tingkah</a:t>
            </a:r>
            <a:r>
              <a:rPr lang="en-US" dirty="0"/>
              <a:t> </a:t>
            </a:r>
            <a:r>
              <a:rPr lang="en-US" dirty="0" err="1"/>
              <a:t>laku</a:t>
            </a:r>
            <a:r>
              <a:rPr lang="en-US" dirty="0"/>
              <a:t>, </a:t>
            </a:r>
            <a:r>
              <a:rPr lang="en-US" dirty="0" err="1"/>
              <a:t>baik</a:t>
            </a:r>
            <a:r>
              <a:rPr lang="en-US" dirty="0"/>
              <a:t> </a:t>
            </a:r>
            <a:r>
              <a:rPr lang="en-US" dirty="0" err="1"/>
              <a:t>manusia</a:t>
            </a:r>
            <a:r>
              <a:rPr lang="en-US" dirty="0"/>
              <a:t> </a:t>
            </a:r>
            <a:r>
              <a:rPr lang="en-US" dirty="0" err="1"/>
              <a:t>secara</a:t>
            </a:r>
            <a:r>
              <a:rPr lang="en-US" dirty="0"/>
              <a:t> </a:t>
            </a:r>
            <a:r>
              <a:rPr lang="en-US" dirty="0" err="1"/>
              <a:t>perorangan</a:t>
            </a:r>
            <a:r>
              <a:rPr lang="en-US" dirty="0"/>
              <a:t> </a:t>
            </a:r>
            <a:r>
              <a:rPr lang="en-US" dirty="0" err="1"/>
              <a:t>maupun</a:t>
            </a:r>
            <a:r>
              <a:rPr lang="en-US" dirty="0"/>
              <a:t> </a:t>
            </a:r>
            <a:r>
              <a:rPr lang="en-US" dirty="0" err="1"/>
              <a:t>perusahaan-perusahaan</a:t>
            </a:r>
            <a:r>
              <a:rPr lang="en-US" dirty="0"/>
              <a:t>, yang </a:t>
            </a:r>
            <a:r>
              <a:rPr lang="en-US" dirty="0" err="1"/>
              <a:t>berwawasan</a:t>
            </a:r>
            <a:r>
              <a:rPr lang="en-US" dirty="0"/>
              <a:t> </a:t>
            </a:r>
            <a:r>
              <a:rPr lang="en-US" dirty="0" err="1"/>
              <a:t>ke</a:t>
            </a:r>
            <a:r>
              <a:rPr lang="en-US" dirty="0"/>
              <a:t> </a:t>
            </a:r>
            <a:r>
              <a:rPr lang="en-US" dirty="0" err="1"/>
              <a:t>depan</a:t>
            </a:r>
            <a:r>
              <a:rPr lang="en-US" dirty="0"/>
              <a:t> (</a:t>
            </a:r>
            <a:r>
              <a:rPr lang="en-US" i="1" dirty="0"/>
              <a:t>forward looking</a:t>
            </a:r>
            <a:r>
              <a:rPr lang="en-US" dirty="0"/>
              <a:t>) </a:t>
            </a:r>
            <a:r>
              <a:rPr lang="en-US" dirty="0" err="1"/>
              <a:t>dan</a:t>
            </a:r>
            <a:r>
              <a:rPr lang="en-US" dirty="0"/>
              <a:t> </a:t>
            </a:r>
            <a:r>
              <a:rPr lang="en-US" dirty="0" err="1"/>
              <a:t>rasional</a:t>
            </a:r>
            <a:r>
              <a:rPr lang="en-US" dirty="0"/>
              <a:t>, </a:t>
            </a:r>
            <a:r>
              <a:rPr lang="en-US" dirty="0" err="1"/>
              <a:t>serta</a:t>
            </a:r>
            <a:r>
              <a:rPr lang="en-US" dirty="0"/>
              <a:t> </a:t>
            </a:r>
            <a:r>
              <a:rPr lang="en-US" dirty="0" err="1"/>
              <a:t>mengadopsi</a:t>
            </a:r>
            <a:r>
              <a:rPr lang="en-US" dirty="0"/>
              <a:t> </a:t>
            </a:r>
            <a:r>
              <a:rPr lang="en-US" dirty="0" err="1"/>
              <a:t>kerangka</a:t>
            </a:r>
            <a:r>
              <a:rPr lang="en-US" dirty="0"/>
              <a:t> </a:t>
            </a:r>
            <a:r>
              <a:rPr lang="en-US" dirty="0" err="1"/>
              <a:t>kesejahteraan</a:t>
            </a:r>
            <a:r>
              <a:rPr lang="en-US" dirty="0"/>
              <a:t> </a:t>
            </a:r>
            <a:r>
              <a:rPr lang="en-US" dirty="0" err="1"/>
              <a:t>ekonomi</a:t>
            </a:r>
            <a:r>
              <a:rPr lang="en-US" dirty="0"/>
              <a:t> </a:t>
            </a:r>
            <a:r>
              <a:rPr lang="en-US" dirty="0" err="1"/>
              <a:t>untuk</a:t>
            </a:r>
            <a:r>
              <a:rPr lang="en-US" dirty="0"/>
              <a:t> </a:t>
            </a:r>
            <a:r>
              <a:rPr lang="en-US" dirty="0" err="1"/>
              <a:t>menguji</a:t>
            </a:r>
            <a:r>
              <a:rPr lang="en-US" dirty="0"/>
              <a:t> </a:t>
            </a:r>
            <a:r>
              <a:rPr lang="en-US" dirty="0" err="1"/>
              <a:t>keinginan</a:t>
            </a:r>
            <a:r>
              <a:rPr lang="en-US" dirty="0"/>
              <a:t> </a:t>
            </a:r>
            <a:r>
              <a:rPr lang="en-US" dirty="0" err="1" smtClean="0"/>
              <a:t>masyarakat</a:t>
            </a:r>
            <a:r>
              <a:rPr lang="en-US" dirty="0" smtClean="0"/>
              <a:t>.</a:t>
            </a:r>
            <a:r>
              <a:rPr lang="en-US" baseline="30000" dirty="0"/>
              <a:t> </a:t>
            </a:r>
            <a:endParaRPr lang="en-US" dirty="0"/>
          </a:p>
        </p:txBody>
      </p:sp>
      <p:sp>
        <p:nvSpPr>
          <p:cNvPr id="3" name="Title 2"/>
          <p:cNvSpPr>
            <a:spLocks noGrp="1"/>
          </p:cNvSpPr>
          <p:nvPr>
            <p:ph type="title"/>
          </p:nvPr>
        </p:nvSpPr>
        <p:spPr/>
        <p:txBody>
          <a:bodyPr/>
          <a:lstStyle/>
          <a:p>
            <a:r>
              <a:rPr lang="en-US" dirty="0" err="1" smtClean="0"/>
              <a:t>Pemikiran</a:t>
            </a:r>
            <a:r>
              <a:rPr lang="en-US" dirty="0" smtClean="0"/>
              <a:t> </a:t>
            </a:r>
            <a:endParaRPr lang="en-US" dirty="0"/>
          </a:p>
        </p:txBody>
      </p:sp>
    </p:spTree>
    <p:extLst>
      <p:ext uri="{BB962C8B-B14F-4D97-AF65-F5344CB8AC3E}">
        <p14:creationId xmlns:p14="http://schemas.microsoft.com/office/powerpoint/2010/main" val="893384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6084168" cy="4525963"/>
          </a:xfrm>
        </p:spPr>
        <p:txBody>
          <a:bodyPr/>
          <a:lstStyle/>
          <a:p>
            <a:pPr marL="109728" indent="0">
              <a:buNone/>
            </a:pPr>
            <a:r>
              <a:rPr lang="en-US" dirty="0" smtClean="0"/>
              <a:t> Prof. Steven </a:t>
            </a:r>
            <a:r>
              <a:rPr lang="en-US" dirty="0" err="1" smtClean="0"/>
              <a:t>Shavell</a:t>
            </a:r>
            <a:r>
              <a:rPr lang="en-US" dirty="0" smtClean="0"/>
              <a:t> (Harvard </a:t>
            </a:r>
            <a:r>
              <a:rPr lang="en-US" dirty="0"/>
              <a:t>Law </a:t>
            </a:r>
            <a:r>
              <a:rPr lang="en-US" dirty="0" smtClean="0"/>
              <a:t>School), </a:t>
            </a:r>
            <a:r>
              <a:rPr lang="en-US" dirty="0" err="1"/>
              <a:t>menjelaskan</a:t>
            </a:r>
            <a:r>
              <a:rPr lang="en-US" dirty="0"/>
              <a:t> </a:t>
            </a:r>
            <a:r>
              <a:rPr lang="en-US" dirty="0" err="1"/>
              <a:t>lebih</a:t>
            </a:r>
            <a:r>
              <a:rPr lang="en-US" dirty="0"/>
              <a:t> </a:t>
            </a:r>
            <a:r>
              <a:rPr lang="en-US" dirty="0" err="1"/>
              <a:t>lanjut</a:t>
            </a:r>
            <a:r>
              <a:rPr lang="en-US" dirty="0"/>
              <a:t> </a:t>
            </a:r>
            <a:r>
              <a:rPr lang="en-US" dirty="0" err="1"/>
              <a:t>mengenai</a:t>
            </a:r>
            <a:r>
              <a:rPr lang="en-US" dirty="0"/>
              <a:t> </a:t>
            </a:r>
            <a:r>
              <a:rPr lang="en-US" dirty="0" err="1"/>
              <a:t>analisis</a:t>
            </a:r>
            <a:r>
              <a:rPr lang="en-US" dirty="0"/>
              <a:t> yang </a:t>
            </a:r>
            <a:r>
              <a:rPr lang="en-US" dirty="0" err="1"/>
              <a:t>bersifat</a:t>
            </a:r>
            <a:r>
              <a:rPr lang="en-US" dirty="0"/>
              <a:t> </a:t>
            </a:r>
            <a:r>
              <a:rPr lang="en-US" dirty="0" err="1"/>
              <a:t>deskriptif</a:t>
            </a:r>
            <a:r>
              <a:rPr lang="en-US" dirty="0"/>
              <a:t> </a:t>
            </a:r>
            <a:r>
              <a:rPr lang="en-US" dirty="0" err="1"/>
              <a:t>dan</a:t>
            </a:r>
            <a:r>
              <a:rPr lang="en-US" dirty="0"/>
              <a:t> </a:t>
            </a:r>
            <a:r>
              <a:rPr lang="en-US" dirty="0" err="1"/>
              <a:t>normatif</a:t>
            </a:r>
            <a:r>
              <a:rPr lang="en-US" dirty="0"/>
              <a:t> </a:t>
            </a:r>
            <a:r>
              <a:rPr lang="en-US" dirty="0" err="1"/>
              <a:t>dari</a:t>
            </a:r>
            <a:r>
              <a:rPr lang="en-US" dirty="0"/>
              <a:t> </a:t>
            </a:r>
            <a:r>
              <a:rPr lang="en-US" dirty="0" err="1"/>
              <a:t>Analisis</a:t>
            </a:r>
            <a:r>
              <a:rPr lang="en-US" dirty="0"/>
              <a:t> </a:t>
            </a:r>
            <a:r>
              <a:rPr lang="en-US" dirty="0" err="1"/>
              <a:t>Ekonomi</a:t>
            </a:r>
            <a:r>
              <a:rPr lang="en-US" dirty="0"/>
              <a:t> </a:t>
            </a:r>
            <a:r>
              <a:rPr lang="en-US" dirty="0" err="1"/>
              <a:t>Atas</a:t>
            </a:r>
            <a:r>
              <a:rPr lang="en-US" dirty="0"/>
              <a:t> </a:t>
            </a:r>
            <a:r>
              <a:rPr lang="en-US" dirty="0" err="1"/>
              <a:t>Hukum</a:t>
            </a:r>
            <a:r>
              <a:rPr lang="en-US" dirty="0"/>
              <a:t> </a:t>
            </a:r>
            <a:r>
              <a:rPr lang="en-US" dirty="0" err="1"/>
              <a:t>dengan</a:t>
            </a:r>
            <a:r>
              <a:rPr lang="en-US" dirty="0"/>
              <a:t> </a:t>
            </a:r>
            <a:r>
              <a:rPr lang="en-US" dirty="0" err="1"/>
              <a:t>mengemukakan</a:t>
            </a:r>
            <a:r>
              <a:rPr lang="en-US" dirty="0"/>
              <a:t> </a:t>
            </a:r>
            <a:r>
              <a:rPr lang="en-US" dirty="0" err="1"/>
              <a:t>manfaat</a:t>
            </a:r>
            <a:r>
              <a:rPr lang="en-US" dirty="0"/>
              <a:t> </a:t>
            </a:r>
            <a:r>
              <a:rPr lang="en-US" dirty="0" err="1"/>
              <a:t>atau</a:t>
            </a:r>
            <a:r>
              <a:rPr lang="en-US" dirty="0"/>
              <a:t> </a:t>
            </a:r>
            <a:r>
              <a:rPr lang="en-US" dirty="0" err="1"/>
              <a:t>tujuan</a:t>
            </a:r>
            <a:r>
              <a:rPr lang="en-US" dirty="0"/>
              <a:t> </a:t>
            </a:r>
            <a:r>
              <a:rPr lang="en-US" dirty="0" err="1"/>
              <a:t>akhir</a:t>
            </a:r>
            <a:r>
              <a:rPr lang="en-US" dirty="0"/>
              <a:t> </a:t>
            </a:r>
            <a:r>
              <a:rPr lang="en-US" dirty="0" err="1"/>
              <a:t>dari</a:t>
            </a:r>
            <a:r>
              <a:rPr lang="en-US" dirty="0"/>
              <a:t> </a:t>
            </a:r>
            <a:r>
              <a:rPr lang="en-US" dirty="0" err="1"/>
              <a:t>analisis</a:t>
            </a:r>
            <a:r>
              <a:rPr lang="en-US" dirty="0"/>
              <a:t> </a:t>
            </a:r>
            <a:r>
              <a:rPr lang="en-US" dirty="0" err="1" smtClean="0"/>
              <a:t>dimaksud</a:t>
            </a:r>
            <a:endParaRPr lang="en-US" dirty="0"/>
          </a:p>
        </p:txBody>
      </p:sp>
      <p:sp>
        <p:nvSpPr>
          <p:cNvPr id="3" name="Title 2"/>
          <p:cNvSpPr>
            <a:spLocks noGrp="1"/>
          </p:cNvSpPr>
          <p:nvPr>
            <p:ph type="title"/>
          </p:nvPr>
        </p:nvSpPr>
        <p:spPr/>
        <p:txBody>
          <a:bodyPr/>
          <a:lstStyle/>
          <a:p>
            <a:r>
              <a:rPr lang="en-US" dirty="0" err="1" smtClean="0"/>
              <a:t>Pemikiran</a:t>
            </a:r>
            <a:r>
              <a:rPr lang="en-US" dirty="0" smtClean="0"/>
              <a:t> </a:t>
            </a:r>
            <a:endParaRPr lang="en-US" dirty="0"/>
          </a:p>
        </p:txBody>
      </p:sp>
      <p:pic>
        <p:nvPicPr>
          <p:cNvPr id="3074" name="Picture 2" descr="http://www.legal-economics.com/Media/shave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065"/>
            <a:ext cx="3050119" cy="630397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theamericanclubs.com/wordpress/wp-content/uploads/2011/08/Harvard_Law_School_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4165" y="6346172"/>
            <a:ext cx="3030122" cy="395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536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700808"/>
            <a:ext cx="4680520" cy="4608512"/>
          </a:xfrm>
        </p:spPr>
        <p:txBody>
          <a:bodyPr>
            <a:normAutofit/>
          </a:bodyPr>
          <a:lstStyle/>
          <a:p>
            <a:pPr marL="109728" indent="0">
              <a:buNone/>
            </a:pPr>
            <a:r>
              <a:rPr lang="en-US" dirty="0" err="1" smtClean="0"/>
              <a:t>analisis</a:t>
            </a:r>
            <a:r>
              <a:rPr lang="en-US" dirty="0" smtClean="0"/>
              <a:t> </a:t>
            </a:r>
            <a:r>
              <a:rPr lang="en-US" dirty="0" err="1"/>
              <a:t>deskriptif</a:t>
            </a:r>
            <a:r>
              <a:rPr lang="en-US" dirty="0"/>
              <a:t> </a:t>
            </a:r>
            <a:r>
              <a:rPr lang="en-US" dirty="0" err="1"/>
              <a:t>dapat</a:t>
            </a:r>
            <a:r>
              <a:rPr lang="en-US" dirty="0"/>
              <a:t> </a:t>
            </a:r>
            <a:r>
              <a:rPr lang="en-US" dirty="0" err="1"/>
              <a:t>dikatakan</a:t>
            </a:r>
            <a:r>
              <a:rPr lang="en-US" dirty="0"/>
              <a:t> </a:t>
            </a:r>
            <a:r>
              <a:rPr lang="en-US" dirty="0" err="1"/>
              <a:t>rasional</a:t>
            </a:r>
            <a:r>
              <a:rPr lang="en-US" dirty="0"/>
              <a:t>, </a:t>
            </a:r>
            <a:r>
              <a:rPr lang="en-US" dirty="0" err="1"/>
              <a:t>bilamana</a:t>
            </a:r>
            <a:r>
              <a:rPr lang="en-US" dirty="0"/>
              <a:t> orang </a:t>
            </a:r>
            <a:r>
              <a:rPr lang="en-US" dirty="0" err="1"/>
              <a:t>bertindak</a:t>
            </a:r>
            <a:r>
              <a:rPr lang="en-US" dirty="0"/>
              <a:t> </a:t>
            </a:r>
            <a:r>
              <a:rPr lang="en-US" dirty="0" err="1"/>
              <a:t>untuk</a:t>
            </a:r>
            <a:r>
              <a:rPr lang="en-US" dirty="0"/>
              <a:t> </a:t>
            </a:r>
            <a:r>
              <a:rPr lang="en-US" dirty="0" err="1"/>
              <a:t>memaksimalkan</a:t>
            </a:r>
            <a:r>
              <a:rPr lang="en-US" dirty="0"/>
              <a:t> </a:t>
            </a:r>
            <a:r>
              <a:rPr lang="en-US" dirty="0" err="1"/>
              <a:t>tujuan</a:t>
            </a:r>
            <a:r>
              <a:rPr lang="en-US" dirty="0"/>
              <a:t> </a:t>
            </a:r>
            <a:r>
              <a:rPr lang="en-US" dirty="0" err="1"/>
              <a:t>atau</a:t>
            </a:r>
            <a:r>
              <a:rPr lang="en-US" dirty="0"/>
              <a:t> </a:t>
            </a:r>
            <a:r>
              <a:rPr lang="en-US" dirty="0" err="1"/>
              <a:t>keuntungan</a:t>
            </a:r>
            <a:r>
              <a:rPr lang="en-US" dirty="0"/>
              <a:t> yang </a:t>
            </a:r>
            <a:r>
              <a:rPr lang="en-US" dirty="0" err="1"/>
              <a:t>diharapkannya</a:t>
            </a:r>
            <a:r>
              <a:rPr lang="en-US" dirty="0"/>
              <a:t>. </a:t>
            </a:r>
          </a:p>
        </p:txBody>
      </p:sp>
      <p:sp>
        <p:nvSpPr>
          <p:cNvPr id="3" name="Title 2"/>
          <p:cNvSpPr>
            <a:spLocks noGrp="1"/>
          </p:cNvSpPr>
          <p:nvPr>
            <p:ph type="title"/>
          </p:nvPr>
        </p:nvSpPr>
        <p:spPr/>
        <p:txBody>
          <a:bodyPr/>
          <a:lstStyle/>
          <a:p>
            <a:r>
              <a:rPr lang="en-US" dirty="0" err="1" smtClean="0"/>
              <a:t>Pemikiran</a:t>
            </a:r>
            <a:endParaRPr lang="en-US" dirty="0"/>
          </a:p>
        </p:txBody>
      </p:sp>
      <p:pic>
        <p:nvPicPr>
          <p:cNvPr id="4100" name="Picture 4" descr="http://www.zisindosat.com/wp-content/uploads/2011/05/Zakat-dan-Tujuan-Ekonomi-Isl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2026"/>
            <a:ext cx="3851920" cy="6890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612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20180"/>
            <a:ext cx="6516216" cy="4387111"/>
          </a:xfrm>
        </p:spPr>
        <p:txBody>
          <a:bodyPr>
            <a:normAutofit fontScale="92500"/>
          </a:bodyPr>
          <a:lstStyle/>
          <a:p>
            <a:pPr marL="109728" indent="0">
              <a:buNone/>
            </a:pPr>
            <a:r>
              <a:rPr lang="en-US" dirty="0" err="1" smtClean="0"/>
              <a:t>Contoh</a:t>
            </a:r>
            <a:r>
              <a:rPr lang="en-US" dirty="0" smtClean="0"/>
              <a:t>: </a:t>
            </a:r>
          </a:p>
          <a:p>
            <a:pPr marL="109728" indent="0">
              <a:buNone/>
            </a:pPr>
            <a:r>
              <a:rPr lang="en-US" dirty="0" err="1" smtClean="0"/>
              <a:t>pertanyaan</a:t>
            </a:r>
            <a:r>
              <a:rPr lang="en-US" dirty="0" smtClean="0"/>
              <a:t> </a:t>
            </a:r>
            <a:r>
              <a:rPr lang="en-US" dirty="0" err="1"/>
              <a:t>mengapa</a:t>
            </a:r>
            <a:r>
              <a:rPr lang="en-US" dirty="0"/>
              <a:t> orang </a:t>
            </a:r>
            <a:r>
              <a:rPr lang="en-US" dirty="0" err="1"/>
              <a:t>sangat</a:t>
            </a:r>
            <a:r>
              <a:rPr lang="en-US" dirty="0"/>
              <a:t> </a:t>
            </a:r>
            <a:r>
              <a:rPr lang="en-US" dirty="0" err="1"/>
              <a:t>berhati-hati</a:t>
            </a:r>
            <a:r>
              <a:rPr lang="en-US" dirty="0"/>
              <a:t> </a:t>
            </a:r>
            <a:r>
              <a:rPr lang="en-US" dirty="0" err="1"/>
              <a:t>dalam</a:t>
            </a:r>
            <a:r>
              <a:rPr lang="en-US" dirty="0"/>
              <a:t> </a:t>
            </a:r>
            <a:r>
              <a:rPr lang="en-US" dirty="0" err="1"/>
              <a:t>mengendarai</a:t>
            </a:r>
            <a:r>
              <a:rPr lang="en-US" dirty="0"/>
              <a:t> </a:t>
            </a:r>
            <a:r>
              <a:rPr lang="en-US" dirty="0" err="1"/>
              <a:t>kendaraannya</a:t>
            </a:r>
            <a:r>
              <a:rPr lang="en-US" dirty="0"/>
              <a:t>, </a:t>
            </a:r>
            <a:r>
              <a:rPr lang="en-US" dirty="0" err="1"/>
              <a:t>walaupun</a:t>
            </a:r>
            <a:r>
              <a:rPr lang="en-US" dirty="0"/>
              <a:t> </a:t>
            </a:r>
            <a:r>
              <a:rPr lang="en-US" dirty="0" err="1"/>
              <a:t>misalnya</a:t>
            </a:r>
            <a:r>
              <a:rPr lang="en-US" dirty="0"/>
              <a:t> orang </a:t>
            </a:r>
            <a:r>
              <a:rPr lang="en-US" dirty="0" err="1"/>
              <a:t>tersebut</a:t>
            </a:r>
            <a:r>
              <a:rPr lang="en-US" dirty="0"/>
              <a:t> </a:t>
            </a:r>
            <a:r>
              <a:rPr lang="en-US" dirty="0" err="1"/>
              <a:t>mempunyai</a:t>
            </a:r>
            <a:r>
              <a:rPr lang="en-US" dirty="0"/>
              <a:t> </a:t>
            </a:r>
            <a:r>
              <a:rPr lang="en-US" dirty="0" err="1"/>
              <a:t>asuransi</a:t>
            </a:r>
            <a:r>
              <a:rPr lang="en-US" dirty="0"/>
              <a:t>, </a:t>
            </a:r>
            <a:r>
              <a:rPr lang="en-US" dirty="0" err="1"/>
              <a:t>dapat</a:t>
            </a:r>
            <a:r>
              <a:rPr lang="en-US" dirty="0"/>
              <a:t> </a:t>
            </a:r>
            <a:r>
              <a:rPr lang="en-US" dirty="0" err="1"/>
              <a:t>dijawab</a:t>
            </a:r>
            <a:r>
              <a:rPr lang="en-US" dirty="0"/>
              <a:t> </a:t>
            </a:r>
            <a:r>
              <a:rPr lang="en-US" dirty="0" err="1"/>
              <a:t>dengan</a:t>
            </a:r>
            <a:r>
              <a:rPr lang="en-US" dirty="0"/>
              <a:t> </a:t>
            </a:r>
            <a:r>
              <a:rPr lang="en-US" dirty="0" err="1"/>
              <a:t>kemungkinan</a:t>
            </a:r>
            <a:r>
              <a:rPr lang="en-US" dirty="0"/>
              <a:t> </a:t>
            </a:r>
            <a:r>
              <a:rPr lang="en-US" dirty="0" err="1"/>
              <a:t>bahwa</a:t>
            </a:r>
            <a:r>
              <a:rPr lang="en-US" dirty="0"/>
              <a:t> </a:t>
            </a:r>
            <a:r>
              <a:rPr lang="en-US" dirty="0" err="1"/>
              <a:t>ia</a:t>
            </a:r>
            <a:r>
              <a:rPr lang="en-US" dirty="0"/>
              <a:t> </a:t>
            </a:r>
            <a:r>
              <a:rPr lang="en-US" dirty="0" err="1"/>
              <a:t>tidak</a:t>
            </a:r>
            <a:r>
              <a:rPr lang="en-US" dirty="0"/>
              <a:t> </a:t>
            </a:r>
            <a:r>
              <a:rPr lang="en-US" dirty="0" err="1"/>
              <a:t>mau</a:t>
            </a:r>
            <a:r>
              <a:rPr lang="en-US" dirty="0"/>
              <a:t> </a:t>
            </a:r>
            <a:r>
              <a:rPr lang="en-US" dirty="0" err="1"/>
              <a:t>mengalami</a:t>
            </a:r>
            <a:r>
              <a:rPr lang="en-US" dirty="0"/>
              <a:t> </a:t>
            </a:r>
            <a:r>
              <a:rPr lang="en-US" dirty="0" err="1"/>
              <a:t>luka</a:t>
            </a:r>
            <a:r>
              <a:rPr lang="en-US" dirty="0"/>
              <a:t> </a:t>
            </a:r>
            <a:r>
              <a:rPr lang="en-US" dirty="0" err="1"/>
              <a:t>akibat</a:t>
            </a:r>
            <a:r>
              <a:rPr lang="en-US" dirty="0"/>
              <a:t> </a:t>
            </a:r>
            <a:r>
              <a:rPr lang="en-US" dirty="0" err="1"/>
              <a:t>kecelakaan</a:t>
            </a:r>
            <a:r>
              <a:rPr lang="en-US" dirty="0"/>
              <a:t>, </a:t>
            </a:r>
            <a:r>
              <a:rPr lang="en-US" dirty="0" err="1"/>
              <a:t>adanya</a:t>
            </a:r>
            <a:r>
              <a:rPr lang="en-US" dirty="0"/>
              <a:t> </a:t>
            </a:r>
            <a:r>
              <a:rPr lang="en-US" dirty="0" err="1"/>
              <a:t>ketentuan</a:t>
            </a:r>
            <a:r>
              <a:rPr lang="en-US" dirty="0"/>
              <a:t> </a:t>
            </a:r>
            <a:r>
              <a:rPr lang="en-US" dirty="0" err="1"/>
              <a:t>mengenai</a:t>
            </a:r>
            <a:r>
              <a:rPr lang="en-US" dirty="0"/>
              <a:t> </a:t>
            </a:r>
            <a:r>
              <a:rPr lang="en-US" dirty="0" err="1"/>
              <a:t>tanggung</a:t>
            </a:r>
            <a:r>
              <a:rPr lang="en-US" dirty="0"/>
              <a:t> </a:t>
            </a:r>
            <a:r>
              <a:rPr lang="en-US" dirty="0" err="1"/>
              <a:t>jawab</a:t>
            </a:r>
            <a:r>
              <a:rPr lang="en-US" dirty="0"/>
              <a:t> </a:t>
            </a:r>
            <a:r>
              <a:rPr lang="en-US" dirty="0" err="1"/>
              <a:t>atau</a:t>
            </a:r>
            <a:r>
              <a:rPr lang="en-US" dirty="0"/>
              <a:t> </a:t>
            </a:r>
            <a:r>
              <a:rPr lang="en-US" dirty="0" err="1"/>
              <a:t>adanya</a:t>
            </a:r>
            <a:r>
              <a:rPr lang="en-US" dirty="0"/>
              <a:t> </a:t>
            </a:r>
            <a:r>
              <a:rPr lang="en-US" dirty="0" err="1"/>
              <a:t>resiko</a:t>
            </a:r>
            <a:r>
              <a:rPr lang="en-US" dirty="0"/>
              <a:t> </a:t>
            </a:r>
            <a:r>
              <a:rPr lang="en-US" dirty="0" err="1"/>
              <a:t>diajukan</a:t>
            </a:r>
            <a:r>
              <a:rPr lang="en-US" dirty="0"/>
              <a:t> </a:t>
            </a:r>
            <a:r>
              <a:rPr lang="en-US" dirty="0" err="1"/>
              <a:t>ke</a:t>
            </a:r>
            <a:r>
              <a:rPr lang="en-US" dirty="0"/>
              <a:t> </a:t>
            </a:r>
            <a:r>
              <a:rPr lang="en-US" dirty="0" err="1"/>
              <a:t>pengadilan</a:t>
            </a:r>
            <a:r>
              <a:rPr lang="en-US" dirty="0"/>
              <a:t>. </a:t>
            </a:r>
          </a:p>
          <a:p>
            <a:pPr marL="109728" indent="0">
              <a:buNone/>
            </a:pPr>
            <a:r>
              <a:rPr lang="en-US" dirty="0" smtClean="0"/>
              <a:t> </a:t>
            </a:r>
            <a:endParaRPr lang="en-US" dirty="0"/>
          </a:p>
        </p:txBody>
      </p:sp>
      <p:sp>
        <p:nvSpPr>
          <p:cNvPr id="3" name="Title 2"/>
          <p:cNvSpPr>
            <a:spLocks noGrp="1"/>
          </p:cNvSpPr>
          <p:nvPr>
            <p:ph type="title"/>
          </p:nvPr>
        </p:nvSpPr>
        <p:spPr/>
        <p:txBody>
          <a:bodyPr/>
          <a:lstStyle/>
          <a:p>
            <a:r>
              <a:rPr lang="en-US" dirty="0" err="1" smtClean="0"/>
              <a:t>Pemikiran</a:t>
            </a:r>
            <a:r>
              <a:rPr lang="en-US" dirty="0" smtClean="0"/>
              <a:t> </a:t>
            </a:r>
            <a:endParaRPr lang="en-US" dirty="0"/>
          </a:p>
        </p:txBody>
      </p:sp>
      <p:pic>
        <p:nvPicPr>
          <p:cNvPr id="5122" name="Picture 2" descr="Kecelakaan mobil terparah di dun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0"/>
            <a:ext cx="3059831"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9173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226</TotalTime>
  <Words>2151</Words>
  <Application>Microsoft Office PowerPoint</Application>
  <PresentationFormat>On-screen Show (4:3)</PresentationFormat>
  <Paragraphs>130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Concourse</vt:lpstr>
      <vt:lpstr>Analisis Ekonomi atas Hukum  Analysis Economics of Law</vt:lpstr>
      <vt:lpstr>Sejarah Pemikiran</vt:lpstr>
      <vt:lpstr>Pemikiran </vt:lpstr>
      <vt:lpstr>Pemikiran </vt:lpstr>
      <vt:lpstr>Pemikiran </vt:lpstr>
      <vt:lpstr>Pemikiran </vt:lpstr>
      <vt:lpstr>Pemikiran </vt:lpstr>
      <vt:lpstr>Pemikiran</vt:lpstr>
      <vt:lpstr>Pemikiran </vt:lpstr>
      <vt:lpstr>Pemikiran</vt:lpstr>
      <vt:lpstr>Pemikiran</vt:lpstr>
      <vt:lpstr>Perkembangan </vt:lpstr>
      <vt:lpstr>Perkembangan </vt:lpstr>
      <vt:lpstr>Kondisi di Indonesia</vt:lpstr>
      <vt:lpstr>Kasus Indonesia</vt:lpstr>
      <vt:lpstr>Kasus Indonesia</vt:lpstr>
      <vt:lpstr>Kasus Indonesia</vt:lpstr>
      <vt:lpstr>Pemikiran</vt:lpstr>
      <vt:lpstr>Kasus Indonesia</vt:lpstr>
      <vt:lpstr>Kasus Indonesia</vt:lpstr>
      <vt:lpstr>Kasus Indonesia</vt:lpstr>
      <vt:lpstr>Studi Kasus Jaminan Fidusia</vt:lpstr>
      <vt:lpstr>Studi Kasus Fidusia</vt:lpstr>
      <vt:lpstr>Studi Kasus Fidusia</vt:lpstr>
      <vt:lpstr>Studi Kasus Fidusia</vt:lpstr>
      <vt:lpstr>Studi Kasus Hak Tanggungan</vt:lpstr>
      <vt:lpstr>Studi Kasus Hak Tanggungan</vt:lpstr>
      <vt:lpstr>Studi kasus Hak Tanggungan</vt:lpstr>
      <vt:lpstr>Studi Kasus RUU PP</vt:lpstr>
      <vt:lpstr>Studi Kasus Kepailitan</vt:lpstr>
      <vt:lpstr>Studi Kasus Kepailitan</vt:lpstr>
      <vt:lpstr>Studi Kasus Kepailitan</vt:lpstr>
      <vt:lpstr>Studi Kasus Kepailitan</vt:lpstr>
      <vt:lpstr>Studi Kasus Indonesia</vt:lpstr>
      <vt:lpstr>Studi Kasus Indonesia</vt:lpstr>
      <vt:lpstr>Federal Trade Commission</vt:lpstr>
      <vt:lpstr>Tugas FTC</vt:lpstr>
      <vt:lpstr>Inefisiensi Ekonomi</vt:lpstr>
      <vt:lpstr>Inefisiensi ekonomi</vt:lpstr>
      <vt:lpstr>Kasus Perlindungan Konsumen</vt:lpstr>
      <vt:lpstr>Kasus Perlindungan Konsumen</vt:lpstr>
      <vt:lpstr>Stusi Kasus UU Dokumen Perusahaan</vt:lpstr>
      <vt:lpstr>Stusi Kasus UU Dokumen Perusahaan</vt:lpstr>
      <vt:lpstr>Stusi Kasus UU Dokumen Perusahaan</vt:lpstr>
      <vt:lpstr>Analisis Ekonomi atas Penyelesaian Sengketa</vt:lpstr>
      <vt:lpstr>Analisis Ekonomi atas Penyelesaian Sengketa</vt:lpstr>
      <vt:lpstr>Analisis Ekonomi atas Penyelesaian Sengketa</vt:lpstr>
    </vt:vector>
  </TitlesOfParts>
  <Company>Universitas Al-Azhar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Ekonomi atas Hukum  Analysis Economics of Law</dc:title>
  <dc:creator>F. Hukum</dc:creator>
  <cp:lastModifiedBy>F. Hukum</cp:lastModifiedBy>
  <cp:revision>22</cp:revision>
  <dcterms:created xsi:type="dcterms:W3CDTF">2013-01-14T01:03:16Z</dcterms:created>
  <dcterms:modified xsi:type="dcterms:W3CDTF">2013-01-14T05:35:21Z</dcterms:modified>
</cp:coreProperties>
</file>