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79" r:id="rId4"/>
    <p:sldId id="28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301" r:id="rId26"/>
    <p:sldId id="302" r:id="rId27"/>
    <p:sldId id="303" r:id="rId28"/>
    <p:sldId id="304" r:id="rId29"/>
    <p:sldId id="305" r:id="rId30"/>
    <p:sldId id="306" r:id="rId31"/>
    <p:sldId id="307" r:id="rId32"/>
    <p:sldId id="308" r:id="rId33"/>
    <p:sldId id="309" r:id="rId34"/>
    <p:sldId id="310" r:id="rId35"/>
    <p:sldId id="311" r:id="rId36"/>
    <p:sldId id="312" r:id="rId37"/>
    <p:sldId id="276"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14" autoAdjust="0"/>
  </p:normalViewPr>
  <p:slideViewPr>
    <p:cSldViewPr>
      <p:cViewPr varScale="1">
        <p:scale>
          <a:sx n="95" d="100"/>
          <a:sy n="95" d="100"/>
        </p:scale>
        <p:origin x="-43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993FC6-9DF6-4782-AC24-DB8D4FE1C687}" type="datetimeFigureOut">
              <a:rPr lang="en-US" smtClean="0"/>
              <a:pPr/>
              <a:t>9/9/2018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0F81D-F1C7-4145-A872-A20F24B7D14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993FC6-9DF6-4782-AC24-DB8D4FE1C687}" type="datetimeFigureOut">
              <a:rPr lang="en-US" smtClean="0"/>
              <a:pPr/>
              <a:t>9/9/2018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0F81D-F1C7-4145-A872-A20F24B7D14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993FC6-9DF6-4782-AC24-DB8D4FE1C687}" type="datetimeFigureOut">
              <a:rPr lang="en-US" smtClean="0"/>
              <a:pPr/>
              <a:t>9/9/2018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0F81D-F1C7-4145-A872-A20F24B7D14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993FC6-9DF6-4782-AC24-DB8D4FE1C687}" type="datetimeFigureOut">
              <a:rPr lang="en-US" smtClean="0"/>
              <a:pPr/>
              <a:t>9/9/2018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0F81D-F1C7-4145-A872-A20F24B7D14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993FC6-9DF6-4782-AC24-DB8D4FE1C687}" type="datetimeFigureOut">
              <a:rPr lang="en-US" smtClean="0"/>
              <a:pPr/>
              <a:t>9/9/2018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0F81D-F1C7-4145-A872-A20F24B7D14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993FC6-9DF6-4782-AC24-DB8D4FE1C687}" type="datetimeFigureOut">
              <a:rPr lang="en-US" smtClean="0"/>
              <a:pPr/>
              <a:t>9/9/2018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0F81D-F1C7-4145-A872-A20F24B7D14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993FC6-9DF6-4782-AC24-DB8D4FE1C687}" type="datetimeFigureOut">
              <a:rPr lang="en-US" smtClean="0"/>
              <a:pPr/>
              <a:t>9/9/2018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90F81D-F1C7-4145-A872-A20F24B7D14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993FC6-9DF6-4782-AC24-DB8D4FE1C687}" type="datetimeFigureOut">
              <a:rPr lang="en-US" smtClean="0"/>
              <a:pPr/>
              <a:t>9/9/2018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90F81D-F1C7-4145-A872-A20F24B7D14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993FC6-9DF6-4782-AC24-DB8D4FE1C687}" type="datetimeFigureOut">
              <a:rPr lang="en-US" smtClean="0"/>
              <a:pPr/>
              <a:t>9/9/2018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90F81D-F1C7-4145-A872-A20F24B7D14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993FC6-9DF6-4782-AC24-DB8D4FE1C687}" type="datetimeFigureOut">
              <a:rPr lang="en-US" smtClean="0"/>
              <a:pPr/>
              <a:t>9/9/2018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0F81D-F1C7-4145-A872-A20F24B7D14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993FC6-9DF6-4782-AC24-DB8D4FE1C687}" type="datetimeFigureOut">
              <a:rPr lang="en-US" smtClean="0"/>
              <a:pPr/>
              <a:t>9/9/2018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0F81D-F1C7-4145-A872-A20F24B7D14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993FC6-9DF6-4782-AC24-DB8D4FE1C687}" type="datetimeFigureOut">
              <a:rPr lang="en-US" smtClean="0"/>
              <a:pPr/>
              <a:t>9/9/2018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90F81D-F1C7-4145-A872-A20F24B7D14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2285992"/>
            <a:ext cx="7772400" cy="1470025"/>
          </a:xfrm>
        </p:spPr>
        <p:txBody>
          <a:bodyPr>
            <a:noAutofit/>
            <a:scene3d>
              <a:camera prst="orthographicFront"/>
              <a:lightRig rig="soft" dir="t">
                <a:rot lat="0" lon="0" rev="10800000"/>
              </a:lightRig>
            </a:scene3d>
            <a:sp3d>
              <a:bevelT w="27940" h="12700"/>
              <a:contourClr>
                <a:srgbClr val="DDDDDD"/>
              </a:contourClr>
            </a:sp3d>
          </a:bodyPr>
          <a:lstStyle/>
          <a:p>
            <a:r>
              <a:rPr lang="id-ID" sz="7200" b="1" dirty="0"/>
              <a:t>TINDAK PIDANA DUNIA MAYA (CYBER CRIME</a:t>
            </a:r>
            <a:r>
              <a:rPr lang="id-ID" sz="7200" b="1" dirty="0" smtClean="0"/>
              <a:t>)</a:t>
            </a:r>
            <a:r>
              <a:rPr lang="en-US" sz="7200" b="1" spc="150" dirty="0" smtClean="0">
                <a:ln w="11430"/>
                <a:solidFill>
                  <a:srgbClr val="FFFF00"/>
                </a:solidFill>
                <a:effectLst>
                  <a:outerShdw blurRad="25400" algn="tl" rotWithShape="0">
                    <a:srgbClr val="000000">
                      <a:alpha val="43000"/>
                    </a:srgbClr>
                  </a:outerShdw>
                </a:effectLst>
              </a:rPr>
              <a:t> </a:t>
            </a:r>
            <a:r>
              <a:rPr lang="en-US" sz="7200" b="1" spc="150" dirty="0" smtClean="0">
                <a:ln w="11430"/>
                <a:solidFill>
                  <a:srgbClr val="FFFF00"/>
                </a:solidFill>
                <a:effectLst>
                  <a:outerShdw blurRad="25400" algn="tl" rotWithShape="0">
                    <a:srgbClr val="000000">
                      <a:alpha val="43000"/>
                    </a:srgbClr>
                  </a:outerShdw>
                </a:effectLst>
              </a:rPr>
              <a:t/>
            </a:r>
            <a:br>
              <a:rPr lang="en-US" sz="7200" b="1" spc="150" dirty="0" smtClean="0">
                <a:ln w="11430"/>
                <a:solidFill>
                  <a:srgbClr val="FFFF00"/>
                </a:solidFill>
                <a:effectLst>
                  <a:outerShdw blurRad="25400" algn="tl" rotWithShape="0">
                    <a:srgbClr val="000000">
                      <a:alpha val="43000"/>
                    </a:srgbClr>
                  </a:outerShdw>
                </a:effectLst>
              </a:rPr>
            </a:br>
            <a:endParaRPr lang="en-US" sz="7200" b="1" spc="150" dirty="0">
              <a:ln w="11430"/>
              <a:solidFill>
                <a:srgbClr val="FFFF00"/>
              </a:solidFill>
              <a:effectLst>
                <a:outerShdw blurRad="25400" algn="tl" rotWithShape="0">
                  <a:srgbClr val="000000">
                    <a:alpha val="43000"/>
                  </a:srgbClr>
                </a:outerShdw>
              </a:effectLst>
            </a:endParaRPr>
          </a:p>
        </p:txBody>
      </p:sp>
      <p:sp>
        <p:nvSpPr>
          <p:cNvPr id="4"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5" name="Picture 4" descr="ueu.jpg"/>
          <p:cNvPicPr>
            <a:picLocks noChangeAspect="1"/>
          </p:cNvPicPr>
          <p:nvPr/>
        </p:nvPicPr>
        <p:blipFill>
          <a:blip r:embed="rId2"/>
          <a:stretch>
            <a:fillRect/>
          </a:stretch>
        </p:blipFill>
        <p:spPr>
          <a:xfrm>
            <a:off x="8196242" y="5938822"/>
            <a:ext cx="533400" cy="53706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r>
              <a:rPr lang="en-US" smtClean="0"/>
              <a:t>Jenis Kerugian yang Ditimbulkannya</a:t>
            </a:r>
            <a:endParaRPr lang="en-US"/>
          </a:p>
        </p:txBody>
      </p:sp>
      <p:sp>
        <p:nvSpPr>
          <p:cNvPr id="3" name="Content Placeholder 2"/>
          <p:cNvSpPr>
            <a:spLocks noGrp="1"/>
          </p:cNvSpPr>
          <p:nvPr>
            <p:ph idx="1"/>
          </p:nvPr>
        </p:nvSpPr>
        <p:spPr>
          <a:xfrm>
            <a:off x="443948" y="1882153"/>
            <a:ext cx="8256104" cy="2044388"/>
          </a:xfrm>
        </p:spPr>
        <p:style>
          <a:lnRef idx="2">
            <a:schemeClr val="dk1"/>
          </a:lnRef>
          <a:fillRef idx="1">
            <a:schemeClr val="lt1"/>
          </a:fillRef>
          <a:effectRef idx="0">
            <a:schemeClr val="dk1"/>
          </a:effectRef>
          <a:fontRef idx="minor">
            <a:schemeClr val="dk1"/>
          </a:fontRef>
        </p:style>
        <p:txBody>
          <a:bodyPr lIns="36000" tIns="36000" rIns="36000" bIns="36000">
            <a:normAutofit fontScale="77500" lnSpcReduction="20000"/>
          </a:bodyPr>
          <a:lstStyle/>
          <a:p>
            <a:pPr marL="0" indent="0">
              <a:buNone/>
            </a:pPr>
            <a:r>
              <a:rPr lang="en-US" smtClean="0"/>
              <a:t>Kerugian </a:t>
            </a:r>
            <a:r>
              <a:rPr lang="en-US"/>
              <a:t>yang ditimbulkan dari kejahatan </a:t>
            </a:r>
            <a:r>
              <a:rPr lang="en-US" smtClean="0"/>
              <a:t>ini dapat </a:t>
            </a:r>
            <a:r>
              <a:rPr lang="en-US"/>
              <a:t>bersifat material maupun non-material, seperti waktu, nilai, jasa, uang, barang</a:t>
            </a:r>
            <a:r>
              <a:rPr lang="en-US" smtClean="0"/>
              <a:t>, harga </a:t>
            </a:r>
            <a:r>
              <a:rPr lang="en-US"/>
              <a:t>diri, martabat, dan bahkan </a:t>
            </a:r>
            <a:r>
              <a:rPr lang="en-US" smtClean="0"/>
              <a:t>sampai pada kerahasia-an informasi. Cybercrime berpotensi </a:t>
            </a:r>
            <a:r>
              <a:rPr lang="en-US"/>
              <a:t>menimbulkan kerugian pada banyak bidang seperti politik, ekonomi, sosial budaya</a:t>
            </a:r>
            <a:r>
              <a:rPr lang="en-US" smtClean="0"/>
              <a:t>.</a:t>
            </a:r>
            <a:endParaRPr lang="en-US"/>
          </a:p>
        </p:txBody>
      </p:sp>
    </p:spTree>
    <p:extLst>
      <p:ext uri="{BB962C8B-B14F-4D97-AF65-F5344CB8AC3E}">
        <p14:creationId xmlns:p14="http://schemas.microsoft.com/office/powerpoint/2010/main" val="242241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mtClean="0"/>
              <a:t>Jenis Kerugian yang Ditimbulkannya</a:t>
            </a:r>
            <a:endParaRPr lang="en-US"/>
          </a:p>
        </p:txBody>
      </p:sp>
      <p:sp>
        <p:nvSpPr>
          <p:cNvPr id="3" name="Content Placeholder 2"/>
          <p:cNvSpPr>
            <a:spLocks noGrp="1"/>
          </p:cNvSpPr>
          <p:nvPr>
            <p:ph idx="1"/>
          </p:nvPr>
        </p:nvSpPr>
        <p:spPr>
          <a:xfrm>
            <a:off x="443948" y="1882153"/>
            <a:ext cx="8256104" cy="4139135"/>
          </a:xfrm>
        </p:spPr>
        <p:style>
          <a:lnRef idx="2">
            <a:schemeClr val="accent1"/>
          </a:lnRef>
          <a:fillRef idx="1">
            <a:schemeClr val="lt1"/>
          </a:fillRef>
          <a:effectRef idx="0">
            <a:schemeClr val="accent1"/>
          </a:effectRef>
          <a:fontRef idx="minor">
            <a:schemeClr val="dk1"/>
          </a:fontRef>
        </p:style>
        <p:txBody>
          <a:bodyPr lIns="36000" tIns="36000" rIns="36000" bIns="36000">
            <a:noAutofit/>
          </a:bodyPr>
          <a:lstStyle/>
          <a:p>
            <a:r>
              <a:rPr lang="en-US" dirty="0" smtClean="0"/>
              <a:t>Di </a:t>
            </a:r>
            <a:r>
              <a:rPr lang="en-US" dirty="0" err="1"/>
              <a:t>masa</a:t>
            </a:r>
            <a:r>
              <a:rPr lang="en-US" dirty="0"/>
              <a:t> </a:t>
            </a:r>
            <a:r>
              <a:rPr lang="en-US" dirty="0" err="1"/>
              <a:t>mendatang</a:t>
            </a:r>
            <a:r>
              <a:rPr lang="en-US" dirty="0"/>
              <a:t>, </a:t>
            </a:r>
            <a:r>
              <a:rPr lang="en-US" dirty="0" err="1"/>
              <a:t>kejahatan</a:t>
            </a:r>
            <a:r>
              <a:rPr lang="en-US" dirty="0"/>
              <a:t> </a:t>
            </a:r>
            <a:r>
              <a:rPr lang="en-US" dirty="0" err="1"/>
              <a:t>semacam</a:t>
            </a:r>
            <a:r>
              <a:rPr lang="en-US" dirty="0"/>
              <a:t> </a:t>
            </a:r>
            <a:r>
              <a:rPr lang="en-US" dirty="0" err="1" smtClean="0"/>
              <a:t>ini</a:t>
            </a:r>
            <a:r>
              <a:rPr lang="en-US" dirty="0" smtClean="0"/>
              <a:t> </a:t>
            </a:r>
            <a:r>
              <a:rPr lang="en-US" dirty="0" err="1" smtClean="0"/>
              <a:t>dapat</a:t>
            </a:r>
            <a:r>
              <a:rPr lang="en-US" dirty="0" smtClean="0"/>
              <a:t> </a:t>
            </a:r>
            <a:r>
              <a:rPr lang="en-US" dirty="0" err="1" smtClean="0"/>
              <a:t>mengganggu</a:t>
            </a:r>
            <a:r>
              <a:rPr lang="en-US" dirty="0" smtClean="0"/>
              <a:t> </a:t>
            </a:r>
            <a:r>
              <a:rPr lang="en-US" dirty="0" err="1"/>
              <a:t>perekonomian</a:t>
            </a:r>
            <a:r>
              <a:rPr lang="en-US" dirty="0"/>
              <a:t> </a:t>
            </a:r>
            <a:r>
              <a:rPr lang="en-US" dirty="0" err="1"/>
              <a:t>nasional</a:t>
            </a:r>
            <a:r>
              <a:rPr lang="en-US" dirty="0"/>
              <a:t> </a:t>
            </a:r>
            <a:r>
              <a:rPr lang="en-US" dirty="0" err="1"/>
              <a:t>melalui</a:t>
            </a:r>
            <a:r>
              <a:rPr lang="en-US" dirty="0"/>
              <a:t> </a:t>
            </a:r>
            <a:r>
              <a:rPr lang="en-US" dirty="0" err="1"/>
              <a:t>jaringan</a:t>
            </a:r>
            <a:r>
              <a:rPr lang="en-US" dirty="0"/>
              <a:t> </a:t>
            </a:r>
            <a:r>
              <a:rPr lang="en-US" dirty="0" err="1"/>
              <a:t>infrastruktur</a:t>
            </a:r>
            <a:r>
              <a:rPr lang="en-US" dirty="0"/>
              <a:t> yang </a:t>
            </a:r>
            <a:r>
              <a:rPr lang="en-US" dirty="0" err="1"/>
              <a:t>berbasis</a:t>
            </a:r>
            <a:r>
              <a:rPr lang="en-US" dirty="0"/>
              <a:t> </a:t>
            </a:r>
            <a:r>
              <a:rPr lang="en-US" dirty="0" err="1"/>
              <a:t>teknologi</a:t>
            </a:r>
            <a:r>
              <a:rPr lang="en-US" dirty="0"/>
              <a:t> </a:t>
            </a:r>
            <a:r>
              <a:rPr lang="en-US" dirty="0" err="1"/>
              <a:t>elektronik</a:t>
            </a:r>
            <a:r>
              <a:rPr lang="en-US" dirty="0"/>
              <a:t> (</a:t>
            </a:r>
            <a:r>
              <a:rPr lang="en-US" dirty="0" err="1"/>
              <a:t>perbankan</a:t>
            </a:r>
            <a:r>
              <a:rPr lang="en-US" dirty="0" smtClean="0"/>
              <a:t>, </a:t>
            </a:r>
            <a:r>
              <a:rPr lang="en-US" dirty="0" err="1" smtClean="0"/>
              <a:t>telekomunikasi</a:t>
            </a:r>
            <a:r>
              <a:rPr lang="en-US" dirty="0" smtClean="0"/>
              <a:t> </a:t>
            </a:r>
            <a:r>
              <a:rPr lang="en-US" dirty="0"/>
              <a:t/>
            </a:r>
            <a:br>
              <a:rPr lang="en-US" dirty="0"/>
            </a:br>
            <a:r>
              <a:rPr lang="en-US" dirty="0" err="1"/>
              <a:t>satelit</a:t>
            </a:r>
            <a:r>
              <a:rPr lang="en-US" dirty="0" smtClean="0"/>
              <a:t>, </a:t>
            </a:r>
            <a:r>
              <a:rPr lang="en-US" dirty="0" err="1" smtClean="0"/>
              <a:t>jaringan</a:t>
            </a:r>
            <a:r>
              <a:rPr lang="en-US" dirty="0" smtClean="0"/>
              <a:t> </a:t>
            </a:r>
            <a:r>
              <a:rPr lang="en-US" dirty="0" err="1" smtClean="0"/>
              <a:t>listrik</a:t>
            </a:r>
            <a:r>
              <a:rPr lang="en-US" dirty="0" smtClean="0"/>
              <a:t> </a:t>
            </a:r>
            <a:r>
              <a:rPr lang="en-US" dirty="0" err="1" smtClean="0"/>
              <a:t>dan</a:t>
            </a:r>
            <a:r>
              <a:rPr lang="en-US" dirty="0" smtClean="0"/>
              <a:t> </a:t>
            </a:r>
            <a:r>
              <a:rPr lang="en-US" dirty="0" err="1" smtClean="0"/>
              <a:t>jaringan</a:t>
            </a:r>
            <a:r>
              <a:rPr lang="en-US" dirty="0" smtClean="0"/>
              <a:t> </a:t>
            </a:r>
            <a:r>
              <a:rPr lang="en-US" dirty="0" err="1"/>
              <a:t>lalu</a:t>
            </a:r>
            <a:r>
              <a:rPr lang="en-US" dirty="0"/>
              <a:t> </a:t>
            </a:r>
            <a:r>
              <a:rPr lang="en-US" dirty="0" err="1"/>
              <a:t>lintas</a:t>
            </a:r>
            <a:r>
              <a:rPr lang="en-US" dirty="0"/>
              <a:t> </a:t>
            </a:r>
            <a:r>
              <a:rPr lang="en-US" dirty="0" err="1"/>
              <a:t>penerbangan</a:t>
            </a:r>
            <a:r>
              <a:rPr lang="en-US" dirty="0" smtClean="0"/>
              <a:t>).</a:t>
            </a:r>
            <a:endParaRPr lang="en-US" dirty="0"/>
          </a:p>
        </p:txBody>
      </p:sp>
    </p:spTree>
    <p:extLst>
      <p:ext uri="{BB962C8B-B14F-4D97-AF65-F5344CB8AC3E}">
        <p14:creationId xmlns:p14="http://schemas.microsoft.com/office/powerpoint/2010/main" val="2646948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smtClean="0"/>
              <a:t>Jenis Cyber Crime</a:t>
            </a:r>
            <a:endParaRPr lang="en-US"/>
          </a:p>
        </p:txBody>
      </p:sp>
      <p:sp>
        <p:nvSpPr>
          <p:cNvPr id="3" name="Content Placeholder 2"/>
          <p:cNvSpPr>
            <a:spLocks noGrp="1"/>
          </p:cNvSpPr>
          <p:nvPr>
            <p:ph idx="1"/>
          </p:nvPr>
        </p:nvSpPr>
        <p:spPr>
          <a:xfrm>
            <a:off x="443948" y="1882153"/>
            <a:ext cx="8256104" cy="3900082"/>
          </a:xfrm>
        </p:spPr>
        <p:style>
          <a:lnRef idx="2">
            <a:schemeClr val="accent2"/>
          </a:lnRef>
          <a:fillRef idx="1">
            <a:schemeClr val="lt1"/>
          </a:fillRef>
          <a:effectRef idx="0">
            <a:schemeClr val="accent2"/>
          </a:effectRef>
          <a:fontRef idx="minor">
            <a:schemeClr val="dk1"/>
          </a:fontRef>
        </p:style>
        <p:txBody>
          <a:bodyPr>
            <a:noAutofit/>
          </a:bodyPr>
          <a:lstStyle/>
          <a:p>
            <a:pPr marL="363538" indent="-363538"/>
            <a:r>
              <a:rPr lang="en-US" sz="2400"/>
              <a:t>Berdasarkan Jenis </a:t>
            </a:r>
            <a:r>
              <a:rPr lang="en-US" sz="2400" smtClean="0"/>
              <a:t>Aktivitasnya</a:t>
            </a:r>
          </a:p>
          <a:p>
            <a:pPr marL="631825" indent="-268288">
              <a:buNone/>
            </a:pPr>
            <a:r>
              <a:rPr lang="en-US" sz="2400"/>
              <a:t>– </a:t>
            </a:r>
            <a:r>
              <a:rPr lang="en-US" sz="2400" smtClean="0"/>
              <a:t>	</a:t>
            </a:r>
            <a:r>
              <a:rPr lang="en-US" sz="2400" b="1" i="1" smtClean="0"/>
              <a:t>Unauthorized </a:t>
            </a:r>
            <a:r>
              <a:rPr lang="en-US" sz="2400" b="1" i="1"/>
              <a:t>Access</a:t>
            </a:r>
            <a:endParaRPr lang="en-US" sz="2400" smtClean="0"/>
          </a:p>
          <a:p>
            <a:pPr marL="631825" indent="0">
              <a:buNone/>
            </a:pPr>
            <a:r>
              <a:rPr lang="en-US" sz="2400"/>
              <a:t>Terjadi ketika seseorang memasuki atau menyusup ke dalam suatu sistem jaringan komputer secara tidak sah, tanpa izin atau tanpa sepengetahuan dan </a:t>
            </a:r>
            <a:r>
              <a:rPr lang="en-US" sz="2400" smtClean="0"/>
              <a:t>pemilik sistem jaringan komputer yang dimasukinya</a:t>
            </a:r>
            <a:r>
              <a:rPr lang="en-US" sz="2400" i="1" smtClean="0"/>
              <a:t>. </a:t>
            </a:r>
          </a:p>
          <a:p>
            <a:pPr marL="631825" indent="0">
              <a:buNone/>
            </a:pPr>
            <a:r>
              <a:rPr lang="en-US" sz="2400" i="1" smtClean="0"/>
              <a:t>Probing</a:t>
            </a:r>
            <a:r>
              <a:rPr lang="en-US" sz="2400"/>
              <a:t> </a:t>
            </a:r>
            <a:r>
              <a:rPr lang="en-US" sz="2400" i="1" smtClean="0"/>
              <a:t>dan </a:t>
            </a:r>
            <a:r>
              <a:rPr lang="en-US" sz="2400" i="1"/>
              <a:t>Port Scanning </a:t>
            </a:r>
            <a:r>
              <a:rPr lang="en-US" sz="2400"/>
              <a:t>merupakan contoh dari kejahatan ini</a:t>
            </a:r>
            <a:r>
              <a:rPr lang="en-US" sz="2400" i="1"/>
              <a:t>. </a:t>
            </a:r>
            <a:r>
              <a:rPr lang="en-US" sz="2400"/>
              <a:t>Aktivitas </a:t>
            </a:r>
            <a:r>
              <a:rPr lang="en-US" sz="2400" i="1"/>
              <a:t>“port scanning” atau “probing” </a:t>
            </a:r>
            <a:r>
              <a:rPr lang="en-US" sz="2400" smtClean="0"/>
              <a:t>dilakukan untuk </a:t>
            </a:r>
            <a:r>
              <a:rPr lang="en-US" sz="2400"/>
              <a:t>melihat servis-servis apa saja server target.</a:t>
            </a:r>
          </a:p>
        </p:txBody>
      </p:sp>
    </p:spTree>
    <p:extLst>
      <p:ext uri="{BB962C8B-B14F-4D97-AF65-F5344CB8AC3E}">
        <p14:creationId xmlns:p14="http://schemas.microsoft.com/office/powerpoint/2010/main" val="2242696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err="1" smtClean="0"/>
              <a:t>Jenis</a:t>
            </a:r>
            <a:r>
              <a:rPr lang="en-US" dirty="0" smtClean="0"/>
              <a:t> Cyber Crime</a:t>
            </a:r>
            <a:endParaRPr lang="en-US" dirty="0"/>
          </a:p>
        </p:txBody>
      </p:sp>
      <p:sp>
        <p:nvSpPr>
          <p:cNvPr id="3" name="Content Placeholder 2"/>
          <p:cNvSpPr>
            <a:spLocks noGrp="1"/>
          </p:cNvSpPr>
          <p:nvPr>
            <p:ph idx="1"/>
          </p:nvPr>
        </p:nvSpPr>
        <p:spPr>
          <a:xfrm>
            <a:off x="443948" y="1478741"/>
            <a:ext cx="8256104" cy="4478306"/>
          </a:xfrm>
        </p:spPr>
        <p:style>
          <a:lnRef idx="2">
            <a:schemeClr val="accent2"/>
          </a:lnRef>
          <a:fillRef idx="1">
            <a:schemeClr val="lt1"/>
          </a:fillRef>
          <a:effectRef idx="0">
            <a:schemeClr val="accent2"/>
          </a:effectRef>
          <a:fontRef idx="minor">
            <a:schemeClr val="dk1"/>
          </a:fontRef>
        </p:style>
        <p:txBody>
          <a:bodyPr>
            <a:noAutofit/>
          </a:bodyPr>
          <a:lstStyle/>
          <a:p>
            <a:pPr marL="363538" indent="-363538">
              <a:buSzPct val="80000"/>
              <a:buFont typeface="Wingdings" panose="05000000000000000000" pitchFamily="2" charset="2"/>
              <a:buChar char="q"/>
            </a:pPr>
            <a:r>
              <a:rPr lang="en-US" sz="1800" dirty="0" err="1"/>
              <a:t>Berdasarkan</a:t>
            </a:r>
            <a:r>
              <a:rPr lang="en-US" sz="1800" dirty="0"/>
              <a:t> </a:t>
            </a:r>
            <a:r>
              <a:rPr lang="en-US" sz="1800" dirty="0" err="1"/>
              <a:t>Jenis</a:t>
            </a:r>
            <a:r>
              <a:rPr lang="en-US" sz="1800" dirty="0"/>
              <a:t> </a:t>
            </a:r>
            <a:r>
              <a:rPr lang="en-US" sz="1800" dirty="0" err="1" smtClean="0"/>
              <a:t>Aktivitasnya</a:t>
            </a:r>
            <a:endParaRPr lang="en-US" sz="1800" dirty="0" smtClean="0"/>
          </a:p>
          <a:p>
            <a:pPr marL="631825" indent="-268288">
              <a:buNone/>
            </a:pPr>
            <a:r>
              <a:rPr lang="en-US" sz="2400" dirty="0"/>
              <a:t>– </a:t>
            </a:r>
            <a:r>
              <a:rPr lang="en-US" sz="2400" dirty="0" smtClean="0"/>
              <a:t>	</a:t>
            </a:r>
            <a:r>
              <a:rPr lang="en-US" sz="2400" b="1" i="1" dirty="0" smtClean="0"/>
              <a:t>Illegal </a:t>
            </a:r>
            <a:r>
              <a:rPr lang="en-US" sz="2400" b="1" i="1" dirty="0"/>
              <a:t>contents </a:t>
            </a:r>
            <a:endParaRPr lang="en-US" sz="2400" b="1" i="1" dirty="0" smtClean="0"/>
          </a:p>
          <a:p>
            <a:pPr marL="631825" indent="-268288">
              <a:buNone/>
            </a:pPr>
            <a:r>
              <a:rPr lang="en-US" sz="2400" b="1" i="1" dirty="0"/>
              <a:t>	</a:t>
            </a:r>
            <a:r>
              <a:rPr lang="en-US" sz="2400" dirty="0" err="1" smtClean="0"/>
              <a:t>Merupakan</a:t>
            </a:r>
            <a:r>
              <a:rPr lang="en-US" sz="2400" dirty="0" smtClean="0"/>
              <a:t> </a:t>
            </a:r>
            <a:r>
              <a:rPr lang="en-US" sz="2400" dirty="0" err="1"/>
              <a:t>kejahatan</a:t>
            </a:r>
            <a:r>
              <a:rPr lang="en-US" sz="2400" dirty="0"/>
              <a:t> yang </a:t>
            </a:r>
            <a:r>
              <a:rPr lang="en-US" sz="2400" dirty="0" err="1"/>
              <a:t>dilakukan</a:t>
            </a:r>
            <a:r>
              <a:rPr lang="en-US" sz="2400" dirty="0"/>
              <a:t> </a:t>
            </a:r>
            <a:r>
              <a:rPr lang="en-US" sz="2400" dirty="0" err="1"/>
              <a:t>dengan</a:t>
            </a:r>
            <a:r>
              <a:rPr lang="en-US" sz="2400" dirty="0"/>
              <a:t> </a:t>
            </a:r>
            <a:r>
              <a:rPr lang="en-US" sz="2400" dirty="0" err="1"/>
              <a:t>memasukkan</a:t>
            </a:r>
            <a:r>
              <a:rPr lang="en-US" sz="2400" dirty="0"/>
              <a:t> data </a:t>
            </a:r>
            <a:r>
              <a:rPr lang="en-US" sz="2400" dirty="0" err="1"/>
              <a:t>atau</a:t>
            </a:r>
            <a:r>
              <a:rPr lang="en-US" sz="2400" dirty="0"/>
              <a:t> </a:t>
            </a:r>
            <a:r>
              <a:rPr lang="en-US" sz="2400" dirty="0" err="1"/>
              <a:t>informasi</a:t>
            </a:r>
            <a:r>
              <a:rPr lang="en-US" sz="2400" dirty="0"/>
              <a:t> </a:t>
            </a:r>
            <a:r>
              <a:rPr lang="en-US" sz="2400" dirty="0" err="1"/>
              <a:t>ke</a:t>
            </a:r>
            <a:r>
              <a:rPr lang="en-US" sz="2400" dirty="0"/>
              <a:t> internet </a:t>
            </a:r>
            <a:r>
              <a:rPr lang="en-US" sz="2400" dirty="0" err="1"/>
              <a:t>tentang</a:t>
            </a:r>
            <a:r>
              <a:rPr lang="en-US" sz="2400" dirty="0"/>
              <a:t> </a:t>
            </a:r>
            <a:r>
              <a:rPr lang="en-US" sz="2400" dirty="0" err="1"/>
              <a:t>sesuatu</a:t>
            </a:r>
            <a:r>
              <a:rPr lang="en-US" sz="2400" dirty="0"/>
              <a:t> </a:t>
            </a:r>
            <a:r>
              <a:rPr lang="en-US" sz="2400" dirty="0" err="1"/>
              <a:t>hal</a:t>
            </a:r>
            <a:r>
              <a:rPr lang="en-US" sz="2400" dirty="0"/>
              <a:t> yang </a:t>
            </a:r>
            <a:r>
              <a:rPr lang="en-US" sz="2400" dirty="0" err="1"/>
              <a:t>tidak</a:t>
            </a:r>
            <a:r>
              <a:rPr lang="en-US" sz="2400" dirty="0"/>
              <a:t> </a:t>
            </a:r>
            <a:r>
              <a:rPr lang="en-US" sz="2400" dirty="0" err="1"/>
              <a:t>benar</a:t>
            </a:r>
            <a:r>
              <a:rPr lang="en-US" sz="2400" dirty="0"/>
              <a:t>, </a:t>
            </a:r>
            <a:r>
              <a:rPr lang="en-US" sz="2400" dirty="0" err="1"/>
              <a:t>tidak</a:t>
            </a:r>
            <a:r>
              <a:rPr lang="en-US" sz="2400" dirty="0"/>
              <a:t> </a:t>
            </a:r>
            <a:r>
              <a:rPr lang="en-US" sz="2400" dirty="0" err="1"/>
              <a:t>etis</a:t>
            </a:r>
            <a:r>
              <a:rPr lang="en-US" sz="2400" dirty="0"/>
              <a:t>, </a:t>
            </a:r>
            <a:r>
              <a:rPr lang="en-US" sz="2400" dirty="0" err="1"/>
              <a:t>dan</a:t>
            </a:r>
            <a:r>
              <a:rPr lang="en-US" sz="2400" dirty="0"/>
              <a:t> </a:t>
            </a:r>
            <a:r>
              <a:rPr lang="en-US" sz="2400" dirty="0" err="1"/>
              <a:t>dapat</a:t>
            </a:r>
            <a:r>
              <a:rPr lang="en-US" sz="2400" dirty="0"/>
              <a:t> </a:t>
            </a:r>
            <a:r>
              <a:rPr lang="en-US" sz="2400" dirty="0" err="1"/>
              <a:t>dianggap</a:t>
            </a:r>
            <a:r>
              <a:rPr lang="en-US" sz="2400" dirty="0"/>
              <a:t> </a:t>
            </a:r>
            <a:r>
              <a:rPr lang="en-US" sz="2400" dirty="0" err="1"/>
              <a:t>melanggar</a:t>
            </a:r>
            <a:r>
              <a:rPr lang="en-US" sz="2400" dirty="0"/>
              <a:t> </a:t>
            </a:r>
            <a:r>
              <a:rPr lang="en-US" sz="2400" dirty="0" err="1"/>
              <a:t>hukum</a:t>
            </a:r>
            <a:r>
              <a:rPr lang="en-US" sz="2400" dirty="0"/>
              <a:t> </a:t>
            </a:r>
            <a:r>
              <a:rPr lang="en-US" sz="2400" dirty="0" err="1"/>
              <a:t>atau</a:t>
            </a:r>
            <a:r>
              <a:rPr lang="en-US" sz="2400" dirty="0"/>
              <a:t> </a:t>
            </a:r>
            <a:r>
              <a:rPr lang="en-US" sz="2400" dirty="0" err="1"/>
              <a:t>mengganggu</a:t>
            </a:r>
            <a:r>
              <a:rPr lang="en-US" sz="2400" dirty="0"/>
              <a:t> </a:t>
            </a:r>
            <a:r>
              <a:rPr lang="en-US" sz="2400" dirty="0" err="1"/>
              <a:t>ketertiban</a:t>
            </a:r>
            <a:r>
              <a:rPr lang="en-US" sz="2400" dirty="0"/>
              <a:t> </a:t>
            </a:r>
            <a:r>
              <a:rPr lang="en-US" sz="2400" dirty="0" err="1"/>
              <a:t>umum</a:t>
            </a:r>
            <a:r>
              <a:rPr lang="en-US" sz="2400" dirty="0" smtClean="0"/>
              <a:t>.</a:t>
            </a:r>
          </a:p>
          <a:p>
            <a:pPr marL="631825" indent="-268288">
              <a:buNone/>
            </a:pPr>
            <a:r>
              <a:rPr lang="en-US" sz="2400" dirty="0" smtClean="0"/>
              <a:t>– 	</a:t>
            </a:r>
            <a:r>
              <a:rPr lang="en-US" sz="2400" b="1" i="1" dirty="0" err="1" smtClean="0"/>
              <a:t>Penyebaran</a:t>
            </a:r>
            <a:r>
              <a:rPr lang="en-US" sz="2400" b="1" i="1" dirty="0" smtClean="0"/>
              <a:t> </a:t>
            </a:r>
            <a:r>
              <a:rPr lang="en-US" sz="2400" b="1" i="1" dirty="0"/>
              <a:t>virus </a:t>
            </a:r>
            <a:r>
              <a:rPr lang="en-US" sz="2400" b="1" i="1" dirty="0" err="1"/>
              <a:t>secara</a:t>
            </a:r>
            <a:r>
              <a:rPr lang="en-US" sz="2400" b="1" i="1" dirty="0"/>
              <a:t> </a:t>
            </a:r>
            <a:r>
              <a:rPr lang="en-US" sz="2400" b="1" i="1" dirty="0" err="1" smtClean="0"/>
              <a:t>sengaja</a:t>
            </a:r>
            <a:endParaRPr lang="en-US" sz="2400" b="1" i="1" dirty="0" smtClean="0"/>
          </a:p>
          <a:p>
            <a:pPr marL="631825" indent="0">
              <a:buNone/>
            </a:pPr>
            <a:r>
              <a:rPr lang="en-US" sz="2400" dirty="0" err="1"/>
              <a:t>Penyebarab</a:t>
            </a:r>
            <a:r>
              <a:rPr lang="en-US" sz="2400" dirty="0"/>
              <a:t> virus </a:t>
            </a:r>
            <a:r>
              <a:rPr lang="en-US" sz="2400" dirty="0" err="1"/>
              <a:t>umumnya</a:t>
            </a:r>
            <a:r>
              <a:rPr lang="en-US" sz="2400" dirty="0"/>
              <a:t> </a:t>
            </a:r>
            <a:r>
              <a:rPr lang="en-US" sz="2400" dirty="0" err="1"/>
              <a:t>dilakukan</a:t>
            </a:r>
            <a:r>
              <a:rPr lang="en-US" sz="2400" dirty="0"/>
              <a:t> </a:t>
            </a:r>
            <a:r>
              <a:rPr lang="en-US" sz="2400" dirty="0" err="1" smtClean="0"/>
              <a:t>dengan</a:t>
            </a:r>
            <a:r>
              <a:rPr lang="en-US" sz="2400" dirty="0" smtClean="0"/>
              <a:t> </a:t>
            </a:r>
            <a:r>
              <a:rPr lang="en-US" sz="2400" dirty="0" err="1" smtClean="0"/>
              <a:t>menggunakan</a:t>
            </a:r>
            <a:r>
              <a:rPr lang="en-US" sz="2400" dirty="0" smtClean="0"/>
              <a:t> </a:t>
            </a:r>
            <a:r>
              <a:rPr lang="en-US" sz="2400" dirty="0"/>
              <a:t>email. </a:t>
            </a:r>
            <a:r>
              <a:rPr lang="en-US" sz="2400" dirty="0" err="1"/>
              <a:t>Sering</a:t>
            </a:r>
            <a:r>
              <a:rPr lang="en-US" sz="2400" dirty="0"/>
              <a:t> kali </a:t>
            </a:r>
            <a:r>
              <a:rPr lang="en-US" sz="2400" dirty="0" smtClean="0"/>
              <a:t>orang yang </a:t>
            </a:r>
            <a:r>
              <a:rPr lang="en-US" sz="2400" dirty="0" err="1" smtClean="0"/>
              <a:t>sistem</a:t>
            </a:r>
            <a:r>
              <a:rPr lang="en-US" sz="2400" dirty="0" smtClean="0"/>
              <a:t> </a:t>
            </a:r>
            <a:r>
              <a:rPr lang="en-US" sz="2400" dirty="0" err="1" smtClean="0"/>
              <a:t>emailnya</a:t>
            </a:r>
            <a:r>
              <a:rPr lang="en-US" sz="2400" dirty="0" smtClean="0"/>
              <a:t> </a:t>
            </a:r>
            <a:r>
              <a:rPr lang="en-US" sz="2400" dirty="0" err="1"/>
              <a:t>terkena</a:t>
            </a:r>
            <a:r>
              <a:rPr lang="en-US" sz="2400" dirty="0"/>
              <a:t> virus </a:t>
            </a:r>
            <a:r>
              <a:rPr lang="en-US" sz="2400" dirty="0" err="1"/>
              <a:t>tidak</a:t>
            </a:r>
            <a:r>
              <a:rPr lang="en-US" sz="2400" dirty="0"/>
              <a:t> </a:t>
            </a:r>
            <a:r>
              <a:rPr lang="en-US" sz="2400" dirty="0" err="1"/>
              <a:t>menyadari</a:t>
            </a:r>
            <a:r>
              <a:rPr lang="en-US" sz="2400" dirty="0"/>
              <a:t> </a:t>
            </a:r>
            <a:r>
              <a:rPr lang="en-US" sz="2400" dirty="0" err="1"/>
              <a:t>hal</a:t>
            </a:r>
            <a:r>
              <a:rPr lang="en-US" sz="2400" dirty="0"/>
              <a:t> </a:t>
            </a:r>
            <a:r>
              <a:rPr lang="en-US" sz="2400" dirty="0" err="1"/>
              <a:t>ini</a:t>
            </a:r>
            <a:r>
              <a:rPr lang="en-US" sz="2400" dirty="0"/>
              <a:t>. Virus </a:t>
            </a:r>
            <a:r>
              <a:rPr lang="en-US" sz="2400" dirty="0" err="1"/>
              <a:t>ini</a:t>
            </a:r>
            <a:r>
              <a:rPr lang="en-US" sz="2400" dirty="0"/>
              <a:t> </a:t>
            </a:r>
            <a:r>
              <a:rPr lang="en-US" sz="2400" dirty="0" err="1"/>
              <a:t>kemudian</a:t>
            </a:r>
            <a:r>
              <a:rPr lang="en-US" sz="2400" dirty="0"/>
              <a:t> </a:t>
            </a:r>
            <a:r>
              <a:rPr lang="en-US" sz="2400" dirty="0" err="1"/>
              <a:t>dikirimkan</a:t>
            </a:r>
            <a:r>
              <a:rPr lang="en-US" sz="2400" dirty="0"/>
              <a:t> </a:t>
            </a:r>
            <a:r>
              <a:rPr lang="en-US" sz="2400" dirty="0" err="1"/>
              <a:t>ke</a:t>
            </a:r>
            <a:r>
              <a:rPr lang="en-US" sz="2400" dirty="0"/>
              <a:t> </a:t>
            </a:r>
            <a:r>
              <a:rPr lang="en-US" sz="2400" dirty="0" err="1"/>
              <a:t>tempat</a:t>
            </a:r>
            <a:r>
              <a:rPr lang="en-US" sz="2400" dirty="0"/>
              <a:t> lain </a:t>
            </a:r>
            <a:r>
              <a:rPr lang="en-US" sz="2400" dirty="0" err="1"/>
              <a:t>melalui</a:t>
            </a:r>
            <a:r>
              <a:rPr lang="en-US" sz="2400" dirty="0"/>
              <a:t> </a:t>
            </a:r>
            <a:r>
              <a:rPr lang="en-US" sz="2400" dirty="0" err="1"/>
              <a:t>emailnya</a:t>
            </a:r>
            <a:r>
              <a:rPr lang="en-US" sz="2400" dirty="0"/>
              <a:t>.</a:t>
            </a:r>
          </a:p>
        </p:txBody>
      </p:sp>
    </p:spTree>
    <p:extLst>
      <p:ext uri="{BB962C8B-B14F-4D97-AF65-F5344CB8AC3E}">
        <p14:creationId xmlns:p14="http://schemas.microsoft.com/office/powerpoint/2010/main" val="1303383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smtClean="0"/>
              <a:t>Jenis Cyber Crime</a:t>
            </a:r>
            <a:endParaRPr lang="en-US"/>
          </a:p>
        </p:txBody>
      </p:sp>
      <p:sp>
        <p:nvSpPr>
          <p:cNvPr id="3" name="Content Placeholder 2"/>
          <p:cNvSpPr>
            <a:spLocks noGrp="1"/>
          </p:cNvSpPr>
          <p:nvPr>
            <p:ph idx="1"/>
          </p:nvPr>
        </p:nvSpPr>
        <p:spPr>
          <a:xfrm>
            <a:off x="443948" y="1478741"/>
            <a:ext cx="8256104" cy="4974595"/>
          </a:xfrm>
        </p:spPr>
        <p:style>
          <a:lnRef idx="2">
            <a:schemeClr val="accent2"/>
          </a:lnRef>
          <a:fillRef idx="1">
            <a:schemeClr val="lt1"/>
          </a:fillRef>
          <a:effectRef idx="0">
            <a:schemeClr val="accent2"/>
          </a:effectRef>
          <a:fontRef idx="minor">
            <a:schemeClr val="dk1"/>
          </a:fontRef>
        </p:style>
        <p:txBody>
          <a:bodyPr>
            <a:noAutofit/>
          </a:bodyPr>
          <a:lstStyle/>
          <a:p>
            <a:pPr marL="631825" indent="-268288">
              <a:buNone/>
            </a:pPr>
            <a:r>
              <a:rPr lang="en-US" sz="2800" dirty="0"/>
              <a:t>– </a:t>
            </a:r>
            <a:r>
              <a:rPr lang="en-US" sz="2800" b="1" i="1" dirty="0" err="1"/>
              <a:t>Penyebaran</a:t>
            </a:r>
            <a:r>
              <a:rPr lang="en-US" sz="2800" b="1" i="1" dirty="0"/>
              <a:t> virus </a:t>
            </a:r>
            <a:r>
              <a:rPr lang="en-US" sz="2800" b="1" i="1" dirty="0" err="1"/>
              <a:t>secara</a:t>
            </a:r>
            <a:r>
              <a:rPr lang="en-US" sz="2800" b="1" i="1" dirty="0"/>
              <a:t> </a:t>
            </a:r>
            <a:r>
              <a:rPr lang="en-US" sz="2800" b="1" i="1" dirty="0" err="1" smtClean="0"/>
              <a:t>sengaja</a:t>
            </a:r>
            <a:endParaRPr lang="en-US" sz="2800" b="1" i="1" dirty="0" smtClean="0"/>
          </a:p>
          <a:p>
            <a:pPr marL="631825" indent="-268288">
              <a:buNone/>
            </a:pPr>
            <a:r>
              <a:rPr lang="en-US" sz="2800" b="1" i="1" dirty="0"/>
              <a:t>	</a:t>
            </a:r>
            <a:r>
              <a:rPr lang="en-US" sz="2800" dirty="0"/>
              <a:t> </a:t>
            </a:r>
            <a:r>
              <a:rPr lang="en-US" sz="2800" dirty="0" err="1"/>
              <a:t>Penyebarab</a:t>
            </a:r>
            <a:r>
              <a:rPr lang="en-US" sz="2800" dirty="0"/>
              <a:t> virus </a:t>
            </a:r>
            <a:r>
              <a:rPr lang="en-US" sz="2800" dirty="0" err="1"/>
              <a:t>umumnya</a:t>
            </a:r>
            <a:r>
              <a:rPr lang="en-US" sz="2800" dirty="0"/>
              <a:t> </a:t>
            </a:r>
            <a:r>
              <a:rPr lang="en-US" sz="2800" dirty="0" err="1"/>
              <a:t>dilakukan</a:t>
            </a:r>
            <a:r>
              <a:rPr lang="en-US" sz="2800" dirty="0"/>
              <a:t> </a:t>
            </a:r>
            <a:r>
              <a:rPr lang="en-US" sz="2800" dirty="0" err="1"/>
              <a:t>dengan</a:t>
            </a:r>
            <a:r>
              <a:rPr lang="en-US" sz="2800" dirty="0"/>
              <a:t> </a:t>
            </a:r>
            <a:r>
              <a:rPr lang="en-US" sz="2800" dirty="0" err="1"/>
              <a:t>menggunakan</a:t>
            </a:r>
            <a:r>
              <a:rPr lang="en-US" sz="2800" dirty="0"/>
              <a:t> email. </a:t>
            </a:r>
            <a:r>
              <a:rPr lang="en-US" sz="2800" dirty="0" err="1"/>
              <a:t>Sering</a:t>
            </a:r>
            <a:r>
              <a:rPr lang="en-US" sz="2800" dirty="0"/>
              <a:t> kali orang yang </a:t>
            </a:r>
            <a:r>
              <a:rPr lang="en-US" sz="2800" dirty="0" err="1"/>
              <a:t>sistem</a:t>
            </a:r>
            <a:r>
              <a:rPr lang="en-US" sz="2800" dirty="0"/>
              <a:t> </a:t>
            </a:r>
            <a:r>
              <a:rPr lang="en-US" sz="2800" dirty="0" err="1"/>
              <a:t>emailnya</a:t>
            </a:r>
            <a:r>
              <a:rPr lang="en-US" sz="2800" dirty="0"/>
              <a:t> </a:t>
            </a:r>
            <a:r>
              <a:rPr lang="en-US" sz="2800" dirty="0" err="1"/>
              <a:t>terkena</a:t>
            </a:r>
            <a:r>
              <a:rPr lang="en-US" sz="2800" dirty="0"/>
              <a:t> virus </a:t>
            </a:r>
            <a:r>
              <a:rPr lang="en-US" sz="2800" dirty="0" err="1"/>
              <a:t>tidak</a:t>
            </a:r>
            <a:r>
              <a:rPr lang="en-US" sz="2800" dirty="0"/>
              <a:t> </a:t>
            </a:r>
            <a:r>
              <a:rPr lang="en-US" sz="2800" dirty="0" err="1"/>
              <a:t>menyadari</a:t>
            </a:r>
            <a:r>
              <a:rPr lang="en-US" sz="2800" dirty="0"/>
              <a:t> </a:t>
            </a:r>
            <a:r>
              <a:rPr lang="en-US" sz="2800" dirty="0" err="1"/>
              <a:t>hal</a:t>
            </a:r>
            <a:r>
              <a:rPr lang="en-US" sz="2800" dirty="0"/>
              <a:t> </a:t>
            </a:r>
            <a:r>
              <a:rPr lang="en-US" sz="2800" dirty="0" err="1"/>
              <a:t>ini</a:t>
            </a:r>
            <a:r>
              <a:rPr lang="en-US" sz="2800" dirty="0"/>
              <a:t>. Virus </a:t>
            </a:r>
            <a:r>
              <a:rPr lang="en-US" sz="2800" dirty="0" err="1"/>
              <a:t>ini</a:t>
            </a:r>
            <a:r>
              <a:rPr lang="en-US" sz="2800" dirty="0"/>
              <a:t> </a:t>
            </a:r>
            <a:r>
              <a:rPr lang="en-US" sz="2800" dirty="0" err="1"/>
              <a:t>kemudian</a:t>
            </a:r>
            <a:r>
              <a:rPr lang="en-US" sz="2800" dirty="0"/>
              <a:t> </a:t>
            </a:r>
            <a:r>
              <a:rPr lang="en-US" sz="2800" dirty="0" err="1"/>
              <a:t>dikirimkan</a:t>
            </a:r>
            <a:r>
              <a:rPr lang="en-US" sz="2800" dirty="0"/>
              <a:t> </a:t>
            </a:r>
            <a:r>
              <a:rPr lang="en-US" sz="2800" dirty="0" err="1"/>
              <a:t>ke</a:t>
            </a:r>
            <a:r>
              <a:rPr lang="en-US" sz="2800" dirty="0"/>
              <a:t> </a:t>
            </a:r>
            <a:r>
              <a:rPr lang="en-US" sz="2800" dirty="0" err="1"/>
              <a:t>tempat</a:t>
            </a:r>
            <a:r>
              <a:rPr lang="en-US" sz="2800" dirty="0"/>
              <a:t> lain </a:t>
            </a:r>
            <a:r>
              <a:rPr lang="en-US" sz="2800" dirty="0" err="1"/>
              <a:t>melalui</a:t>
            </a:r>
            <a:r>
              <a:rPr lang="en-US" sz="2800" dirty="0"/>
              <a:t> </a:t>
            </a:r>
            <a:r>
              <a:rPr lang="en-US" sz="2800" dirty="0" err="1"/>
              <a:t>emailnya</a:t>
            </a:r>
            <a:r>
              <a:rPr lang="en-US" sz="2800" dirty="0" smtClean="0"/>
              <a:t>.</a:t>
            </a:r>
          </a:p>
          <a:p>
            <a:pPr marL="631825" indent="-268288">
              <a:buNone/>
            </a:pPr>
            <a:r>
              <a:rPr lang="en-US" sz="2800" dirty="0" smtClean="0"/>
              <a:t>– 	</a:t>
            </a:r>
            <a:r>
              <a:rPr lang="en-US" sz="2800" b="1" i="1" dirty="0" smtClean="0"/>
              <a:t>Data </a:t>
            </a:r>
            <a:r>
              <a:rPr lang="en-US" sz="2800" b="1" i="1" dirty="0"/>
              <a:t>Forgery</a:t>
            </a:r>
            <a:endParaRPr lang="en-US" sz="2800" b="1" i="1" dirty="0" smtClean="0"/>
          </a:p>
          <a:p>
            <a:pPr marL="631825" indent="0">
              <a:buNone/>
            </a:pPr>
            <a:r>
              <a:rPr lang="en-US" sz="2800" dirty="0" err="1"/>
              <a:t>Kejahatan</a:t>
            </a:r>
            <a:r>
              <a:rPr lang="en-US" sz="2800" dirty="0"/>
              <a:t> </a:t>
            </a:r>
            <a:r>
              <a:rPr lang="en-US" sz="2800" dirty="0" err="1"/>
              <a:t>jenis</a:t>
            </a:r>
            <a:r>
              <a:rPr lang="en-US" sz="2800" dirty="0"/>
              <a:t> </a:t>
            </a:r>
            <a:r>
              <a:rPr lang="en-US" sz="2800" dirty="0" err="1"/>
              <a:t>ini</a:t>
            </a:r>
            <a:r>
              <a:rPr lang="en-US" sz="2800" dirty="0"/>
              <a:t> </a:t>
            </a:r>
            <a:r>
              <a:rPr lang="en-US" sz="2800" dirty="0" err="1"/>
              <a:t>bertujuan</a:t>
            </a:r>
            <a:r>
              <a:rPr lang="en-US" sz="2800" dirty="0"/>
              <a:t> </a:t>
            </a:r>
            <a:r>
              <a:rPr lang="en-US" sz="2800" dirty="0" err="1"/>
              <a:t>untuk</a:t>
            </a:r>
            <a:r>
              <a:rPr lang="en-US" sz="2800" dirty="0"/>
              <a:t> </a:t>
            </a:r>
            <a:r>
              <a:rPr lang="en-US" sz="2800" dirty="0" err="1"/>
              <a:t>memalsukan</a:t>
            </a:r>
            <a:r>
              <a:rPr lang="en-US" sz="2800" dirty="0"/>
              <a:t> </a:t>
            </a:r>
            <a:r>
              <a:rPr lang="en-US" sz="2800" dirty="0" smtClean="0"/>
              <a:t>data </a:t>
            </a:r>
            <a:r>
              <a:rPr lang="en-US" sz="2800" dirty="0" err="1" smtClean="0"/>
              <a:t>pada</a:t>
            </a:r>
            <a:r>
              <a:rPr lang="en-US" sz="2800" dirty="0" smtClean="0"/>
              <a:t> </a:t>
            </a:r>
            <a:r>
              <a:rPr lang="en-US" sz="2800" dirty="0"/>
              <a:t/>
            </a:r>
            <a:br>
              <a:rPr lang="en-US" sz="2800" dirty="0"/>
            </a:br>
            <a:r>
              <a:rPr lang="en-US" sz="2800" dirty="0" err="1" smtClean="0"/>
              <a:t>dokumen-dokumen</a:t>
            </a:r>
            <a:r>
              <a:rPr lang="en-US" sz="2800" dirty="0" smtClean="0"/>
              <a:t> </a:t>
            </a:r>
            <a:r>
              <a:rPr lang="en-US" sz="2800" dirty="0" err="1" smtClean="0"/>
              <a:t>penting</a:t>
            </a:r>
            <a:r>
              <a:rPr lang="en-US" sz="2800" dirty="0" smtClean="0"/>
              <a:t> yang </a:t>
            </a:r>
            <a:r>
              <a:rPr lang="en-US" sz="2800" dirty="0" err="1" smtClean="0"/>
              <a:t>ada</a:t>
            </a:r>
            <a:r>
              <a:rPr lang="en-US" sz="2800" dirty="0" smtClean="0"/>
              <a:t> di internet.</a:t>
            </a:r>
            <a:endParaRPr lang="en-US" sz="2800" dirty="0"/>
          </a:p>
        </p:txBody>
      </p:sp>
    </p:spTree>
    <p:extLst>
      <p:ext uri="{BB962C8B-B14F-4D97-AF65-F5344CB8AC3E}">
        <p14:creationId xmlns:p14="http://schemas.microsoft.com/office/powerpoint/2010/main" val="2159061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sz="4000" smtClean="0"/>
              <a:t>Jenis Cyber Crime</a:t>
            </a:r>
            <a:endParaRPr lang="en-US" sz="4000"/>
          </a:p>
        </p:txBody>
      </p:sp>
      <p:sp>
        <p:nvSpPr>
          <p:cNvPr id="3" name="Content Placeholder 2"/>
          <p:cNvSpPr>
            <a:spLocks noGrp="1"/>
          </p:cNvSpPr>
          <p:nvPr>
            <p:ph idx="1"/>
          </p:nvPr>
        </p:nvSpPr>
        <p:spPr>
          <a:xfrm>
            <a:off x="443948" y="1478741"/>
            <a:ext cx="8256104" cy="5046603"/>
          </a:xfrm>
        </p:spPr>
        <p:style>
          <a:lnRef idx="2">
            <a:schemeClr val="accent2"/>
          </a:lnRef>
          <a:fillRef idx="1">
            <a:schemeClr val="lt1"/>
          </a:fillRef>
          <a:effectRef idx="0">
            <a:schemeClr val="accent2"/>
          </a:effectRef>
          <a:fontRef idx="minor">
            <a:schemeClr val="dk1"/>
          </a:fontRef>
        </p:style>
        <p:txBody>
          <a:bodyPr>
            <a:noAutofit/>
          </a:bodyPr>
          <a:lstStyle/>
          <a:p>
            <a:pPr marL="712788" indent="-349250">
              <a:buNone/>
            </a:pPr>
            <a:r>
              <a:rPr lang="en-US" sz="2800" dirty="0"/>
              <a:t>– </a:t>
            </a:r>
            <a:r>
              <a:rPr lang="en-US" sz="2800" dirty="0" smtClean="0"/>
              <a:t>	</a:t>
            </a:r>
            <a:r>
              <a:rPr lang="en-US" sz="2800" b="1" i="1" dirty="0" smtClean="0"/>
              <a:t>Cyber </a:t>
            </a:r>
            <a:r>
              <a:rPr lang="en-US" sz="2800" b="1" i="1" dirty="0"/>
              <a:t>Espionage, Sabotage and Extortion </a:t>
            </a:r>
            <a:endParaRPr lang="en-US" sz="2800" b="1" i="1" dirty="0" smtClean="0"/>
          </a:p>
          <a:p>
            <a:pPr marL="712788" indent="-712788">
              <a:buNone/>
            </a:pPr>
            <a:r>
              <a:rPr lang="en-US" sz="2800" dirty="0" smtClean="0"/>
              <a:t> 	</a:t>
            </a:r>
            <a:r>
              <a:rPr lang="en-US" sz="2800" dirty="0" err="1" smtClean="0"/>
              <a:t>Merupakan</a:t>
            </a:r>
            <a:r>
              <a:rPr lang="en-US" sz="2800" dirty="0" smtClean="0"/>
              <a:t> </a:t>
            </a:r>
            <a:r>
              <a:rPr lang="en-US" sz="2800" dirty="0" err="1"/>
              <a:t>kejahatan</a:t>
            </a:r>
            <a:r>
              <a:rPr lang="en-US" sz="2800" dirty="0"/>
              <a:t> yang </a:t>
            </a:r>
            <a:r>
              <a:rPr lang="en-US" sz="2800" dirty="0" err="1"/>
              <a:t>memanfaatkan</a:t>
            </a:r>
            <a:r>
              <a:rPr lang="en-US" sz="2800" dirty="0"/>
              <a:t> </a:t>
            </a:r>
            <a:r>
              <a:rPr lang="en-US" sz="2800" dirty="0" err="1"/>
              <a:t>jaringan</a:t>
            </a:r>
            <a:r>
              <a:rPr lang="en-US" sz="2800" dirty="0"/>
              <a:t> internet </a:t>
            </a:r>
            <a:r>
              <a:rPr lang="en-US" sz="2800" dirty="0" err="1"/>
              <a:t>untuk</a:t>
            </a:r>
            <a:r>
              <a:rPr lang="en-US" sz="2800" dirty="0"/>
              <a:t> </a:t>
            </a:r>
            <a:r>
              <a:rPr lang="en-US" sz="2800" dirty="0" err="1"/>
              <a:t>melakukan</a:t>
            </a:r>
            <a:r>
              <a:rPr lang="en-US" sz="2800" dirty="0"/>
              <a:t> </a:t>
            </a:r>
            <a:r>
              <a:rPr lang="en-US" sz="2800" dirty="0" err="1"/>
              <a:t>kegiatan</a:t>
            </a:r>
            <a:r>
              <a:rPr lang="en-US" sz="2800" dirty="0"/>
              <a:t> </a:t>
            </a:r>
            <a:r>
              <a:rPr lang="en-US" sz="2800" dirty="0" err="1"/>
              <a:t>mata-mata</a:t>
            </a:r>
            <a:r>
              <a:rPr lang="en-US" sz="2800" dirty="0"/>
              <a:t> </a:t>
            </a:r>
            <a:r>
              <a:rPr lang="en-US" sz="2800" dirty="0" err="1"/>
              <a:t>terhadap</a:t>
            </a:r>
            <a:r>
              <a:rPr lang="en-US" sz="2800" dirty="0"/>
              <a:t> </a:t>
            </a:r>
            <a:r>
              <a:rPr lang="en-US" sz="2800" dirty="0" err="1"/>
              <a:t>pihak</a:t>
            </a:r>
            <a:r>
              <a:rPr lang="en-US" sz="2800" dirty="0"/>
              <a:t> lain </a:t>
            </a:r>
            <a:r>
              <a:rPr lang="en-US" sz="2800" dirty="0" err="1"/>
              <a:t>dengan</a:t>
            </a:r>
            <a:r>
              <a:rPr lang="en-US" sz="2800" dirty="0"/>
              <a:t> </a:t>
            </a:r>
            <a:r>
              <a:rPr lang="en-US" sz="2800" dirty="0" err="1"/>
              <a:t>memasuki</a:t>
            </a:r>
            <a:r>
              <a:rPr lang="en-US" sz="2800" dirty="0"/>
              <a:t> </a:t>
            </a:r>
            <a:r>
              <a:rPr lang="en-US" sz="2800" dirty="0" err="1"/>
              <a:t>sistem</a:t>
            </a:r>
            <a:r>
              <a:rPr lang="en-US" sz="2800" dirty="0"/>
              <a:t> </a:t>
            </a:r>
            <a:r>
              <a:rPr lang="en-US" sz="2800" dirty="0" err="1"/>
              <a:t>jaringan</a:t>
            </a:r>
            <a:r>
              <a:rPr lang="en-US" sz="2800" dirty="0"/>
              <a:t> </a:t>
            </a:r>
            <a:r>
              <a:rPr lang="en-US" sz="2800" dirty="0" err="1"/>
              <a:t>komputer</a:t>
            </a:r>
            <a:r>
              <a:rPr lang="en-US" sz="2800" dirty="0"/>
              <a:t> </a:t>
            </a:r>
            <a:r>
              <a:rPr lang="en-US" sz="2800" dirty="0" err="1"/>
              <a:t>pihak</a:t>
            </a:r>
            <a:r>
              <a:rPr lang="en-US" sz="2800" dirty="0"/>
              <a:t> </a:t>
            </a:r>
            <a:r>
              <a:rPr lang="en-US" sz="2800" dirty="0" err="1"/>
              <a:t>sasaran</a:t>
            </a:r>
            <a:r>
              <a:rPr lang="en-US" sz="2800" dirty="0"/>
              <a:t>.</a:t>
            </a:r>
          </a:p>
          <a:p>
            <a:pPr marL="712788" indent="-712788">
              <a:buNone/>
            </a:pPr>
            <a:r>
              <a:rPr lang="en-US" sz="2800" dirty="0" smtClean="0"/>
              <a:t>	</a:t>
            </a:r>
            <a:r>
              <a:rPr lang="en-US" sz="2800" dirty="0" err="1" smtClean="0"/>
              <a:t>Selanjutnya</a:t>
            </a:r>
            <a:r>
              <a:rPr lang="en-US" sz="2800" dirty="0"/>
              <a:t>, </a:t>
            </a:r>
            <a:r>
              <a:rPr lang="en-US" sz="2800" i="1" dirty="0"/>
              <a:t>sabotage and extortion </a:t>
            </a:r>
            <a:r>
              <a:rPr lang="en-US" sz="2800" dirty="0" err="1"/>
              <a:t>merupakan</a:t>
            </a:r>
            <a:r>
              <a:rPr lang="en-US" sz="2800" dirty="0"/>
              <a:t> </a:t>
            </a:r>
            <a:r>
              <a:rPr lang="en-US" sz="2800" dirty="0" err="1"/>
              <a:t>jenis</a:t>
            </a:r>
            <a:r>
              <a:rPr lang="en-US" sz="2800" dirty="0"/>
              <a:t> </a:t>
            </a:r>
            <a:r>
              <a:rPr lang="en-US" sz="2800" dirty="0" err="1"/>
              <a:t>kejahatan</a:t>
            </a:r>
            <a:r>
              <a:rPr lang="en-US" sz="2800" dirty="0"/>
              <a:t> yang </a:t>
            </a:r>
            <a:r>
              <a:rPr lang="en-US" sz="2800" dirty="0" err="1"/>
              <a:t>dilakukan</a:t>
            </a:r>
            <a:r>
              <a:rPr lang="en-US" sz="2800" dirty="0"/>
              <a:t> </a:t>
            </a:r>
            <a:r>
              <a:rPr lang="en-US" sz="2800" dirty="0" err="1"/>
              <a:t>dengan</a:t>
            </a:r>
            <a:r>
              <a:rPr lang="en-US" sz="2800" dirty="0"/>
              <a:t> </a:t>
            </a:r>
            <a:r>
              <a:rPr lang="en-US" sz="2800" dirty="0" err="1"/>
              <a:t>membuat</a:t>
            </a:r>
            <a:r>
              <a:rPr lang="en-US" sz="2800" dirty="0"/>
              <a:t> </a:t>
            </a:r>
            <a:r>
              <a:rPr lang="en-US" sz="2800" dirty="0" err="1"/>
              <a:t>gangguan</a:t>
            </a:r>
            <a:r>
              <a:rPr lang="en-US" sz="2800" dirty="0"/>
              <a:t>, </a:t>
            </a:r>
            <a:r>
              <a:rPr lang="en-US" sz="2800" dirty="0" err="1"/>
              <a:t>perusakan</a:t>
            </a:r>
            <a:r>
              <a:rPr lang="en-US" sz="2800" dirty="0"/>
              <a:t> </a:t>
            </a:r>
            <a:r>
              <a:rPr lang="en-US" sz="2800" dirty="0" err="1"/>
              <a:t>atau</a:t>
            </a:r>
            <a:r>
              <a:rPr lang="en-US" sz="2800" dirty="0"/>
              <a:t> </a:t>
            </a:r>
            <a:r>
              <a:rPr lang="en-US" sz="2800" dirty="0" err="1"/>
              <a:t>penghancuran</a:t>
            </a:r>
            <a:r>
              <a:rPr lang="en-US" sz="2800" dirty="0"/>
              <a:t> </a:t>
            </a:r>
            <a:r>
              <a:rPr lang="en-US" sz="2800" dirty="0" err="1"/>
              <a:t>terhadap</a:t>
            </a:r>
            <a:r>
              <a:rPr lang="en-US" sz="2800" dirty="0"/>
              <a:t> </a:t>
            </a:r>
            <a:r>
              <a:rPr lang="en-US" sz="2800" dirty="0" err="1"/>
              <a:t>suatu</a:t>
            </a:r>
            <a:r>
              <a:rPr lang="en-US" sz="2800" dirty="0"/>
              <a:t> data, program </a:t>
            </a:r>
            <a:r>
              <a:rPr lang="en-US" sz="2800" dirty="0" err="1"/>
              <a:t>komputer</a:t>
            </a:r>
            <a:r>
              <a:rPr lang="en-US" sz="2800" dirty="0"/>
              <a:t> </a:t>
            </a:r>
            <a:r>
              <a:rPr lang="en-US" sz="2800" dirty="0" err="1"/>
              <a:t>atau</a:t>
            </a:r>
            <a:r>
              <a:rPr lang="en-US" sz="2800" dirty="0"/>
              <a:t> </a:t>
            </a:r>
            <a:r>
              <a:rPr lang="en-US" sz="2800" dirty="0" err="1"/>
              <a:t>sistem</a:t>
            </a:r>
            <a:r>
              <a:rPr lang="en-US" sz="2800" dirty="0"/>
              <a:t> </a:t>
            </a:r>
            <a:r>
              <a:rPr lang="en-US" sz="2800" dirty="0" err="1"/>
              <a:t>jaringan</a:t>
            </a:r>
            <a:r>
              <a:rPr lang="en-US" sz="2800" dirty="0"/>
              <a:t> </a:t>
            </a:r>
            <a:r>
              <a:rPr lang="en-US" sz="2800" dirty="0" err="1"/>
              <a:t>komputer</a:t>
            </a:r>
            <a:r>
              <a:rPr lang="en-US" sz="2800" dirty="0"/>
              <a:t> yang </a:t>
            </a:r>
            <a:r>
              <a:rPr lang="en-US" sz="2800" dirty="0" err="1"/>
              <a:t>terhubung</a:t>
            </a:r>
            <a:r>
              <a:rPr lang="en-US" sz="2800" dirty="0"/>
              <a:t> </a:t>
            </a:r>
            <a:r>
              <a:rPr lang="en-US" sz="2800" dirty="0" err="1"/>
              <a:t>dengan</a:t>
            </a:r>
            <a:r>
              <a:rPr lang="en-US" sz="2800" dirty="0"/>
              <a:t> internet</a:t>
            </a:r>
            <a:r>
              <a:rPr lang="en-US" sz="2800" dirty="0" smtClean="0"/>
              <a:t>.</a:t>
            </a:r>
            <a:endParaRPr lang="en-US" sz="2800" dirty="0"/>
          </a:p>
        </p:txBody>
      </p:sp>
    </p:spTree>
    <p:extLst>
      <p:ext uri="{BB962C8B-B14F-4D97-AF65-F5344CB8AC3E}">
        <p14:creationId xmlns:p14="http://schemas.microsoft.com/office/powerpoint/2010/main" val="3663191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en-US" sz="3600" smtClean="0"/>
              <a:t>Jenis Cyber Crime</a:t>
            </a:r>
            <a:endParaRPr lang="en-US" sz="3600"/>
          </a:p>
        </p:txBody>
      </p:sp>
      <p:sp>
        <p:nvSpPr>
          <p:cNvPr id="3" name="Content Placeholder 2"/>
          <p:cNvSpPr>
            <a:spLocks noGrp="1"/>
          </p:cNvSpPr>
          <p:nvPr>
            <p:ph idx="1"/>
          </p:nvPr>
        </p:nvSpPr>
        <p:spPr>
          <a:xfrm>
            <a:off x="443948" y="1290483"/>
            <a:ext cx="8256104" cy="4088341"/>
          </a:xfrm>
        </p:spPr>
        <p:style>
          <a:lnRef idx="2">
            <a:schemeClr val="accent2"/>
          </a:lnRef>
          <a:fillRef idx="1">
            <a:schemeClr val="lt1"/>
          </a:fillRef>
          <a:effectRef idx="0">
            <a:schemeClr val="accent2"/>
          </a:effectRef>
          <a:fontRef idx="minor">
            <a:schemeClr val="dk1"/>
          </a:fontRef>
        </p:style>
        <p:txBody>
          <a:bodyPr>
            <a:noAutofit/>
          </a:bodyPr>
          <a:lstStyle/>
          <a:p>
            <a:pPr marL="712788" indent="-349250">
              <a:buNone/>
            </a:pPr>
            <a:r>
              <a:rPr lang="en-US" sz="2400" dirty="0"/>
              <a:t>– </a:t>
            </a:r>
            <a:r>
              <a:rPr lang="en-US" sz="2400" dirty="0" smtClean="0"/>
              <a:t>	</a:t>
            </a:r>
            <a:r>
              <a:rPr lang="en-US" sz="2400" b="1" i="1" dirty="0" err="1" smtClean="0"/>
              <a:t>Cyberstalking</a:t>
            </a:r>
            <a:endParaRPr lang="en-US" sz="2400" b="1" i="1" dirty="0" smtClean="0"/>
          </a:p>
          <a:p>
            <a:pPr marL="712788" indent="-349250">
              <a:buNone/>
            </a:pPr>
            <a:r>
              <a:rPr lang="en-US" sz="2400" dirty="0" smtClean="0"/>
              <a:t> 	</a:t>
            </a:r>
            <a:r>
              <a:rPr lang="en-US" sz="2400" dirty="0" err="1" smtClean="0"/>
              <a:t>Dilakukan</a:t>
            </a:r>
            <a:r>
              <a:rPr lang="en-US" sz="2400" dirty="0" smtClean="0"/>
              <a:t> </a:t>
            </a:r>
            <a:r>
              <a:rPr lang="en-US" sz="2400" dirty="0" err="1"/>
              <a:t>untuk</a:t>
            </a:r>
            <a:r>
              <a:rPr lang="en-US" sz="2400" dirty="0"/>
              <a:t> </a:t>
            </a:r>
            <a:r>
              <a:rPr lang="en-US" sz="2400" dirty="0" err="1"/>
              <a:t>mengganggu</a:t>
            </a:r>
            <a:r>
              <a:rPr lang="en-US" sz="2400" dirty="0"/>
              <a:t> </a:t>
            </a:r>
            <a:r>
              <a:rPr lang="en-US" sz="2400" dirty="0" err="1"/>
              <a:t>atau</a:t>
            </a:r>
            <a:r>
              <a:rPr lang="en-US" sz="2400" dirty="0"/>
              <a:t> </a:t>
            </a:r>
            <a:r>
              <a:rPr lang="en-US" sz="2400" dirty="0" err="1"/>
              <a:t>melecehkan</a:t>
            </a:r>
            <a:r>
              <a:rPr lang="en-US" sz="2400" dirty="0"/>
              <a:t> </a:t>
            </a:r>
            <a:r>
              <a:rPr lang="en-US" sz="2400" dirty="0" err="1"/>
              <a:t>seorang</a:t>
            </a:r>
            <a:r>
              <a:rPr lang="en-US" sz="2400" dirty="0"/>
              <a:t> </a:t>
            </a:r>
            <a:r>
              <a:rPr lang="en-US" sz="2400" dirty="0" err="1"/>
              <a:t>dengan</a:t>
            </a:r>
            <a:r>
              <a:rPr lang="en-US" sz="2400" dirty="0"/>
              <a:t> </a:t>
            </a:r>
            <a:r>
              <a:rPr lang="en-US" sz="2400" dirty="0" err="1"/>
              <a:t>memanfaatkan</a:t>
            </a:r>
            <a:r>
              <a:rPr lang="en-US" sz="2400" dirty="0"/>
              <a:t> </a:t>
            </a:r>
            <a:r>
              <a:rPr lang="en-US" sz="2400" dirty="0" err="1"/>
              <a:t>komputer</a:t>
            </a:r>
            <a:r>
              <a:rPr lang="en-US" sz="2400" dirty="0"/>
              <a:t>, </a:t>
            </a:r>
            <a:r>
              <a:rPr lang="en-US" sz="2400" dirty="0" err="1"/>
              <a:t>misalnya</a:t>
            </a:r>
            <a:r>
              <a:rPr lang="en-US" sz="2400" dirty="0"/>
              <a:t> </a:t>
            </a:r>
            <a:r>
              <a:rPr lang="en-US" sz="2400" dirty="0" err="1"/>
              <a:t>menggunakan</a:t>
            </a:r>
            <a:r>
              <a:rPr lang="en-US" sz="2400" dirty="0"/>
              <a:t> e-mail </a:t>
            </a:r>
            <a:r>
              <a:rPr lang="en-US" sz="2400" dirty="0" err="1"/>
              <a:t>dan</a:t>
            </a:r>
            <a:r>
              <a:rPr lang="en-US" sz="2400" dirty="0"/>
              <a:t> </a:t>
            </a:r>
            <a:r>
              <a:rPr lang="en-US" sz="2400" dirty="0" err="1"/>
              <a:t>dilakukan</a:t>
            </a:r>
            <a:r>
              <a:rPr lang="en-US" sz="2400" dirty="0"/>
              <a:t> </a:t>
            </a:r>
            <a:r>
              <a:rPr lang="en-US" sz="2400" dirty="0" err="1"/>
              <a:t>berulang-ulang</a:t>
            </a:r>
            <a:r>
              <a:rPr lang="en-US" sz="2400" dirty="0"/>
              <a:t>. </a:t>
            </a:r>
            <a:r>
              <a:rPr lang="en-US" sz="2400" dirty="0" err="1"/>
              <a:t>Kejahatan</a:t>
            </a:r>
            <a:r>
              <a:rPr lang="en-US" sz="2400" dirty="0"/>
              <a:t> </a:t>
            </a:r>
            <a:r>
              <a:rPr lang="en-US" sz="2400" dirty="0" err="1"/>
              <a:t>tersebut</a:t>
            </a:r>
            <a:r>
              <a:rPr lang="en-US" sz="2400" dirty="0"/>
              <a:t> </a:t>
            </a:r>
            <a:r>
              <a:rPr lang="en-US" sz="2400" dirty="0" err="1"/>
              <a:t>menyerupai</a:t>
            </a:r>
            <a:r>
              <a:rPr lang="en-US" sz="2400" dirty="0"/>
              <a:t> </a:t>
            </a:r>
            <a:r>
              <a:rPr lang="en-US" sz="2400" dirty="0" err="1"/>
              <a:t>teror</a:t>
            </a:r>
            <a:r>
              <a:rPr lang="en-US" sz="2400" dirty="0"/>
              <a:t> yang </a:t>
            </a:r>
            <a:r>
              <a:rPr lang="en-US" sz="2400" dirty="0" err="1"/>
              <a:t>ditujukan</a:t>
            </a:r>
            <a:r>
              <a:rPr lang="en-US" sz="2400" dirty="0"/>
              <a:t> </a:t>
            </a:r>
            <a:r>
              <a:rPr lang="en-US" sz="2400" dirty="0" err="1"/>
              <a:t>kepada</a:t>
            </a:r>
            <a:r>
              <a:rPr lang="en-US" sz="2400" dirty="0"/>
              <a:t> </a:t>
            </a:r>
            <a:r>
              <a:rPr lang="en-US" sz="2400" dirty="0" err="1"/>
              <a:t>seseorang</a:t>
            </a:r>
            <a:r>
              <a:rPr lang="en-US" sz="2400" dirty="0"/>
              <a:t> </a:t>
            </a:r>
            <a:r>
              <a:rPr lang="en-US" sz="2400" dirty="0" err="1"/>
              <a:t>dengan</a:t>
            </a:r>
            <a:r>
              <a:rPr lang="en-US" sz="2400" dirty="0"/>
              <a:t> </a:t>
            </a:r>
            <a:r>
              <a:rPr lang="en-US" sz="2400" dirty="0" err="1"/>
              <a:t>memanfaatkan</a:t>
            </a:r>
            <a:r>
              <a:rPr lang="en-US" sz="2400" dirty="0"/>
              <a:t> media </a:t>
            </a:r>
            <a:r>
              <a:rPr lang="en-US" sz="2400" dirty="0" smtClean="0"/>
              <a:t>internet</a:t>
            </a:r>
          </a:p>
          <a:p>
            <a:pPr marL="712788" indent="-349250">
              <a:buNone/>
            </a:pPr>
            <a:r>
              <a:rPr lang="en-US" sz="2400" dirty="0"/>
              <a:t>– </a:t>
            </a:r>
            <a:r>
              <a:rPr lang="en-US" sz="2400" dirty="0" smtClean="0"/>
              <a:t>	</a:t>
            </a:r>
            <a:r>
              <a:rPr lang="en-US" sz="2400" b="1" i="1" dirty="0" smtClean="0"/>
              <a:t>Carding</a:t>
            </a:r>
          </a:p>
          <a:p>
            <a:pPr marL="712788" indent="0">
              <a:buNone/>
            </a:pPr>
            <a:r>
              <a:rPr lang="en-US" sz="2400" dirty="0" err="1"/>
              <a:t>Merupakan</a:t>
            </a:r>
            <a:r>
              <a:rPr lang="en-US" sz="2400" dirty="0"/>
              <a:t> </a:t>
            </a:r>
            <a:r>
              <a:rPr lang="en-US" sz="2400" dirty="0" err="1"/>
              <a:t>kejahatan</a:t>
            </a:r>
            <a:r>
              <a:rPr lang="en-US" sz="2400" dirty="0"/>
              <a:t> yang </a:t>
            </a:r>
            <a:r>
              <a:rPr lang="en-US" sz="2400" dirty="0" err="1"/>
              <a:t>dilakukan</a:t>
            </a:r>
            <a:r>
              <a:rPr lang="en-US" sz="2400" dirty="0"/>
              <a:t> </a:t>
            </a:r>
            <a:r>
              <a:rPr lang="en-US" sz="2400" dirty="0" err="1"/>
              <a:t>untuk</a:t>
            </a:r>
            <a:r>
              <a:rPr lang="en-US" sz="2400" dirty="0"/>
              <a:t> </a:t>
            </a:r>
            <a:r>
              <a:rPr lang="en-US" sz="2400" dirty="0" err="1"/>
              <a:t>mencuri</a:t>
            </a:r>
            <a:r>
              <a:rPr lang="en-US" sz="2400" dirty="0"/>
              <a:t> </a:t>
            </a:r>
            <a:r>
              <a:rPr lang="en-US" sz="2400" dirty="0" err="1"/>
              <a:t>nomor</a:t>
            </a:r>
            <a:r>
              <a:rPr lang="en-US" sz="2400" dirty="0"/>
              <a:t> </a:t>
            </a:r>
            <a:r>
              <a:rPr lang="en-US" sz="2400" dirty="0" err="1"/>
              <a:t>kartu</a:t>
            </a:r>
            <a:r>
              <a:rPr lang="en-US" sz="2400" dirty="0"/>
              <a:t> </a:t>
            </a:r>
            <a:r>
              <a:rPr lang="en-US" sz="2400" dirty="0" err="1"/>
              <a:t>kredit</a:t>
            </a:r>
            <a:r>
              <a:rPr lang="en-US" sz="2400" dirty="0"/>
              <a:t> </a:t>
            </a:r>
            <a:r>
              <a:rPr lang="en-US" sz="2400" dirty="0" err="1"/>
              <a:t>milik</a:t>
            </a:r>
            <a:r>
              <a:rPr lang="en-US" sz="2400" dirty="0"/>
              <a:t> orang lain </a:t>
            </a:r>
            <a:r>
              <a:rPr lang="en-US" sz="2400" dirty="0" err="1"/>
              <a:t>dan</a:t>
            </a:r>
            <a:r>
              <a:rPr lang="en-US" sz="2400" dirty="0"/>
              <a:t> </a:t>
            </a:r>
            <a:r>
              <a:rPr lang="en-US" sz="2400" dirty="0" err="1" smtClean="0"/>
              <a:t>digunakan</a:t>
            </a:r>
            <a:r>
              <a:rPr lang="en-US" sz="2400" dirty="0" smtClean="0"/>
              <a:t> </a:t>
            </a:r>
            <a:r>
              <a:rPr lang="en-US" sz="2400" dirty="0" err="1" smtClean="0"/>
              <a:t>dalam</a:t>
            </a:r>
            <a:r>
              <a:rPr lang="en-US" sz="2400" dirty="0" smtClean="0"/>
              <a:t> </a:t>
            </a:r>
            <a:r>
              <a:rPr lang="en-US" sz="2400" dirty="0" err="1" smtClean="0"/>
              <a:t>transaksi</a:t>
            </a:r>
            <a:r>
              <a:rPr lang="en-US" sz="2400" dirty="0" smtClean="0"/>
              <a:t> </a:t>
            </a:r>
            <a:r>
              <a:rPr lang="en-US" sz="2400" dirty="0" err="1" smtClean="0"/>
              <a:t>perdagangan</a:t>
            </a:r>
            <a:r>
              <a:rPr lang="en-US" sz="2400" dirty="0" smtClean="0"/>
              <a:t> </a:t>
            </a:r>
            <a:r>
              <a:rPr lang="en-US" sz="2400" dirty="0"/>
              <a:t>di </a:t>
            </a:r>
            <a:r>
              <a:rPr lang="en-US" sz="2400" dirty="0" smtClean="0"/>
              <a:t>internet</a:t>
            </a:r>
            <a:endParaRPr lang="en-US" sz="2400" dirty="0"/>
          </a:p>
        </p:txBody>
      </p:sp>
    </p:spTree>
    <p:extLst>
      <p:ext uri="{BB962C8B-B14F-4D97-AF65-F5344CB8AC3E}">
        <p14:creationId xmlns:p14="http://schemas.microsoft.com/office/powerpoint/2010/main" val="40807722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dirty="0" err="1" smtClean="0"/>
              <a:t>Jenis</a:t>
            </a:r>
            <a:r>
              <a:rPr lang="en-US" dirty="0" smtClean="0"/>
              <a:t> Cyber Crime</a:t>
            </a:r>
            <a:endParaRPr lang="en-US" dirty="0"/>
          </a:p>
        </p:txBody>
      </p:sp>
      <p:sp>
        <p:nvSpPr>
          <p:cNvPr id="3" name="Content Placeholder 2"/>
          <p:cNvSpPr>
            <a:spLocks noGrp="1"/>
          </p:cNvSpPr>
          <p:nvPr>
            <p:ph idx="1"/>
          </p:nvPr>
        </p:nvSpPr>
        <p:spPr>
          <a:xfrm>
            <a:off x="443948" y="1478742"/>
            <a:ext cx="8256104" cy="4686562"/>
          </a:xfrm>
        </p:spPr>
        <p:style>
          <a:lnRef idx="2">
            <a:schemeClr val="dk1"/>
          </a:lnRef>
          <a:fillRef idx="1">
            <a:schemeClr val="lt1"/>
          </a:fillRef>
          <a:effectRef idx="0">
            <a:schemeClr val="dk1"/>
          </a:effectRef>
          <a:fontRef idx="minor">
            <a:schemeClr val="dk1"/>
          </a:fontRef>
        </p:style>
        <p:txBody>
          <a:bodyPr>
            <a:noAutofit/>
          </a:bodyPr>
          <a:lstStyle/>
          <a:p>
            <a:pPr marL="712788" indent="-349250">
              <a:buNone/>
            </a:pPr>
            <a:r>
              <a:rPr lang="en-US" dirty="0"/>
              <a:t>– </a:t>
            </a:r>
            <a:r>
              <a:rPr lang="en-US" dirty="0" smtClean="0"/>
              <a:t>	</a:t>
            </a:r>
            <a:r>
              <a:rPr lang="en-US" b="1" i="1" dirty="0" smtClean="0"/>
              <a:t>Hacking </a:t>
            </a:r>
            <a:r>
              <a:rPr lang="en-US" b="1" i="1" dirty="0" err="1"/>
              <a:t>dan</a:t>
            </a:r>
            <a:r>
              <a:rPr lang="en-US" b="1" i="1" dirty="0"/>
              <a:t> </a:t>
            </a:r>
            <a:r>
              <a:rPr lang="en-US" b="1" i="1" dirty="0" smtClean="0"/>
              <a:t>Cracking</a:t>
            </a:r>
          </a:p>
          <a:p>
            <a:pPr marL="1076325" lvl="1" indent="-363538"/>
            <a:r>
              <a:rPr lang="en-US" dirty="0" err="1" smtClean="0"/>
              <a:t>Istilah</a:t>
            </a:r>
            <a:r>
              <a:rPr lang="en-US" dirty="0" smtClean="0"/>
              <a:t> </a:t>
            </a:r>
            <a:r>
              <a:rPr lang="en-US" i="1" dirty="0"/>
              <a:t>hacker </a:t>
            </a:r>
            <a:r>
              <a:rPr lang="en-US" dirty="0" err="1"/>
              <a:t>biasanya</a:t>
            </a:r>
            <a:r>
              <a:rPr lang="en-US" dirty="0"/>
              <a:t> </a:t>
            </a:r>
            <a:r>
              <a:rPr lang="en-US" dirty="0" err="1"/>
              <a:t>mengacu</a:t>
            </a:r>
            <a:r>
              <a:rPr lang="en-US" dirty="0"/>
              <a:t> </a:t>
            </a:r>
            <a:r>
              <a:rPr lang="en-US" dirty="0" err="1"/>
              <a:t>pada</a:t>
            </a:r>
            <a:r>
              <a:rPr lang="en-US" dirty="0"/>
              <a:t> </a:t>
            </a:r>
            <a:r>
              <a:rPr lang="en-US" dirty="0" err="1"/>
              <a:t>seseorang</a:t>
            </a:r>
            <a:r>
              <a:rPr lang="en-US" dirty="0"/>
              <a:t> yang </a:t>
            </a:r>
            <a:r>
              <a:rPr lang="en-US" dirty="0" err="1"/>
              <a:t>mempunyai</a:t>
            </a:r>
            <a:r>
              <a:rPr lang="en-US" dirty="0"/>
              <a:t> </a:t>
            </a:r>
            <a:r>
              <a:rPr lang="en-US" dirty="0" err="1"/>
              <a:t>minat</a:t>
            </a:r>
            <a:r>
              <a:rPr lang="en-US" dirty="0"/>
              <a:t> </a:t>
            </a:r>
            <a:r>
              <a:rPr lang="en-US" dirty="0" err="1"/>
              <a:t>besar</a:t>
            </a:r>
            <a:r>
              <a:rPr lang="en-US" dirty="0"/>
              <a:t> </a:t>
            </a:r>
            <a:r>
              <a:rPr lang="en-US" dirty="0" err="1"/>
              <a:t>untuk</a:t>
            </a:r>
            <a:r>
              <a:rPr lang="en-US" dirty="0"/>
              <a:t> </a:t>
            </a:r>
            <a:r>
              <a:rPr lang="en-US" dirty="0" err="1"/>
              <a:t>mempelajari</a:t>
            </a:r>
            <a:r>
              <a:rPr lang="en-US" dirty="0"/>
              <a:t> </a:t>
            </a:r>
            <a:r>
              <a:rPr lang="en-US" dirty="0" err="1"/>
              <a:t>sistem</a:t>
            </a:r>
            <a:r>
              <a:rPr lang="en-US" dirty="0"/>
              <a:t> </a:t>
            </a:r>
            <a:r>
              <a:rPr lang="en-US" dirty="0" err="1"/>
              <a:t>komputer</a:t>
            </a:r>
            <a:r>
              <a:rPr lang="en-US" dirty="0"/>
              <a:t> </a:t>
            </a:r>
            <a:r>
              <a:rPr lang="en-US" dirty="0" err="1"/>
              <a:t>secara</a:t>
            </a:r>
            <a:r>
              <a:rPr lang="en-US" dirty="0"/>
              <a:t> detail </a:t>
            </a:r>
            <a:r>
              <a:rPr lang="en-US" dirty="0" err="1"/>
              <a:t>dan</a:t>
            </a:r>
            <a:r>
              <a:rPr lang="en-US" dirty="0"/>
              <a:t> </a:t>
            </a:r>
            <a:r>
              <a:rPr lang="en-US" dirty="0" err="1"/>
              <a:t>bagaiman</a:t>
            </a:r>
            <a:r>
              <a:rPr lang="en-US" dirty="0"/>
              <a:t> </a:t>
            </a:r>
            <a:r>
              <a:rPr lang="en-US" dirty="0" err="1"/>
              <a:t>meningkat</a:t>
            </a:r>
            <a:r>
              <a:rPr lang="en-US" dirty="0"/>
              <a:t> </a:t>
            </a:r>
            <a:r>
              <a:rPr lang="en-US" dirty="0" err="1" smtClean="0"/>
              <a:t>kapabilitasnya</a:t>
            </a:r>
            <a:endParaRPr lang="en-US" dirty="0" smtClean="0"/>
          </a:p>
          <a:p>
            <a:pPr marL="1076325" lvl="1" indent="-363538"/>
            <a:r>
              <a:rPr lang="en-US" dirty="0" err="1" smtClean="0"/>
              <a:t>Besarnya</a:t>
            </a:r>
            <a:r>
              <a:rPr lang="en-US" dirty="0" smtClean="0"/>
              <a:t> </a:t>
            </a:r>
            <a:r>
              <a:rPr lang="en-US" dirty="0" err="1"/>
              <a:t>minat</a:t>
            </a:r>
            <a:r>
              <a:rPr lang="en-US" dirty="0"/>
              <a:t> yang </a:t>
            </a:r>
            <a:r>
              <a:rPr lang="en-US" dirty="0" err="1"/>
              <a:t>dimiliki</a:t>
            </a:r>
            <a:r>
              <a:rPr lang="en-US" dirty="0"/>
              <a:t> </a:t>
            </a:r>
            <a:r>
              <a:rPr lang="en-US" dirty="0" err="1"/>
              <a:t>seorang</a:t>
            </a:r>
            <a:r>
              <a:rPr lang="en-US" dirty="0"/>
              <a:t> </a:t>
            </a:r>
            <a:r>
              <a:rPr lang="en-US" i="1" dirty="0"/>
              <a:t>hacker </a:t>
            </a:r>
            <a:r>
              <a:rPr lang="en-US" dirty="0" err="1"/>
              <a:t>dapat</a:t>
            </a:r>
            <a:r>
              <a:rPr lang="en-US" dirty="0"/>
              <a:t> </a:t>
            </a:r>
            <a:r>
              <a:rPr lang="en-US" dirty="0" err="1"/>
              <a:t>mendorongnya</a:t>
            </a:r>
            <a:r>
              <a:rPr lang="en-US" dirty="0"/>
              <a:t> </a:t>
            </a:r>
            <a:r>
              <a:rPr lang="en-US" dirty="0" err="1"/>
              <a:t>untuk</a:t>
            </a:r>
            <a:r>
              <a:rPr lang="en-US" dirty="0"/>
              <a:t> </a:t>
            </a:r>
            <a:r>
              <a:rPr lang="en-US" dirty="0" err="1"/>
              <a:t>memiliki</a:t>
            </a:r>
            <a:r>
              <a:rPr lang="en-US" dirty="0"/>
              <a:t> </a:t>
            </a:r>
            <a:r>
              <a:rPr lang="en-US" dirty="0" err="1"/>
              <a:t>kemampuan</a:t>
            </a:r>
            <a:r>
              <a:rPr lang="en-US" dirty="0"/>
              <a:t> </a:t>
            </a:r>
            <a:r>
              <a:rPr lang="en-US" dirty="0" err="1"/>
              <a:t>penguasaan</a:t>
            </a:r>
            <a:r>
              <a:rPr lang="en-US" dirty="0"/>
              <a:t> </a:t>
            </a:r>
            <a:r>
              <a:rPr lang="en-US" dirty="0" err="1"/>
              <a:t>sistem</a:t>
            </a:r>
            <a:r>
              <a:rPr lang="en-US" dirty="0"/>
              <a:t> di </a:t>
            </a:r>
            <a:r>
              <a:rPr lang="en-US" dirty="0" err="1"/>
              <a:t>atas</a:t>
            </a:r>
            <a:r>
              <a:rPr lang="en-US" dirty="0"/>
              <a:t> rata-rata </a:t>
            </a:r>
            <a:r>
              <a:rPr lang="en-US" dirty="0" err="1"/>
              <a:t>pengguna</a:t>
            </a:r>
            <a:r>
              <a:rPr lang="en-US" dirty="0"/>
              <a:t>. </a:t>
            </a:r>
            <a:r>
              <a:rPr lang="en-US" dirty="0" err="1"/>
              <a:t>Jadi</a:t>
            </a:r>
            <a:r>
              <a:rPr lang="en-US" dirty="0"/>
              <a:t> </a:t>
            </a:r>
            <a:r>
              <a:rPr lang="en-US" i="1" dirty="0"/>
              <a:t>hacker </a:t>
            </a:r>
            <a:r>
              <a:rPr lang="en-US" dirty="0" err="1"/>
              <a:t>memiliki</a:t>
            </a:r>
            <a:r>
              <a:rPr lang="en-US" dirty="0"/>
              <a:t> </a:t>
            </a:r>
            <a:r>
              <a:rPr lang="en-US" dirty="0" err="1"/>
              <a:t>konotasi</a:t>
            </a:r>
            <a:r>
              <a:rPr lang="en-US" dirty="0"/>
              <a:t> yang </a:t>
            </a:r>
            <a:r>
              <a:rPr lang="en-US" dirty="0" err="1"/>
              <a:t>netral</a:t>
            </a:r>
            <a:r>
              <a:rPr lang="en-US" dirty="0" smtClean="0"/>
              <a:t>.</a:t>
            </a:r>
            <a:endParaRPr lang="en-US" dirty="0"/>
          </a:p>
        </p:txBody>
      </p:sp>
    </p:spTree>
    <p:extLst>
      <p:ext uri="{BB962C8B-B14F-4D97-AF65-F5344CB8AC3E}">
        <p14:creationId xmlns:p14="http://schemas.microsoft.com/office/powerpoint/2010/main" val="1144179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smtClean="0"/>
              <a:t>Jenis Cyber Crime</a:t>
            </a:r>
            <a:endParaRPr lang="en-US"/>
          </a:p>
        </p:txBody>
      </p:sp>
      <p:sp>
        <p:nvSpPr>
          <p:cNvPr id="3" name="Content Placeholder 2"/>
          <p:cNvSpPr>
            <a:spLocks noGrp="1"/>
          </p:cNvSpPr>
          <p:nvPr>
            <p:ph idx="1"/>
          </p:nvPr>
        </p:nvSpPr>
        <p:spPr>
          <a:xfrm>
            <a:off x="443948" y="1478741"/>
            <a:ext cx="8256104" cy="4758571"/>
          </a:xfrm>
        </p:spPr>
        <p:style>
          <a:lnRef idx="2">
            <a:schemeClr val="dk1"/>
          </a:lnRef>
          <a:fillRef idx="1">
            <a:schemeClr val="lt1"/>
          </a:fillRef>
          <a:effectRef idx="0">
            <a:schemeClr val="dk1"/>
          </a:effectRef>
          <a:fontRef idx="minor">
            <a:schemeClr val="dk1"/>
          </a:fontRef>
        </p:style>
        <p:txBody>
          <a:bodyPr>
            <a:noAutofit/>
          </a:bodyPr>
          <a:lstStyle/>
          <a:p>
            <a:pPr marL="1076325" lvl="1" indent="-363538"/>
            <a:r>
              <a:rPr lang="en-US" dirty="0" err="1" smtClean="0"/>
              <a:t>Mereka</a:t>
            </a:r>
            <a:r>
              <a:rPr lang="en-US" dirty="0" smtClean="0"/>
              <a:t> </a:t>
            </a:r>
            <a:r>
              <a:rPr lang="en-US" dirty="0"/>
              <a:t>yang </a:t>
            </a:r>
            <a:r>
              <a:rPr lang="en-US" dirty="0" err="1"/>
              <a:t>sering</a:t>
            </a:r>
            <a:r>
              <a:rPr lang="en-US" dirty="0"/>
              <a:t> </a:t>
            </a:r>
            <a:r>
              <a:rPr lang="en-US" dirty="0" err="1"/>
              <a:t>melakukan</a:t>
            </a:r>
            <a:r>
              <a:rPr lang="en-US" dirty="0"/>
              <a:t> </a:t>
            </a:r>
            <a:r>
              <a:rPr lang="en-US" dirty="0" err="1"/>
              <a:t>aksi-aksi</a:t>
            </a:r>
            <a:r>
              <a:rPr lang="en-US" dirty="0"/>
              <a:t> </a:t>
            </a:r>
            <a:r>
              <a:rPr lang="en-US" dirty="0" err="1"/>
              <a:t>perusakan</a:t>
            </a:r>
            <a:r>
              <a:rPr lang="en-US" dirty="0"/>
              <a:t> di internet </a:t>
            </a:r>
            <a:r>
              <a:rPr lang="en-US" dirty="0" err="1"/>
              <a:t>lazimnya</a:t>
            </a:r>
            <a:r>
              <a:rPr lang="en-US" dirty="0"/>
              <a:t> di </a:t>
            </a:r>
            <a:r>
              <a:rPr lang="en-US" dirty="0" err="1"/>
              <a:t>sebut</a:t>
            </a:r>
            <a:r>
              <a:rPr lang="en-US" dirty="0"/>
              <a:t> </a:t>
            </a:r>
            <a:r>
              <a:rPr lang="en-US" i="1" dirty="0"/>
              <a:t>cracker</a:t>
            </a:r>
            <a:r>
              <a:rPr lang="en-US" dirty="0"/>
              <a:t>. </a:t>
            </a:r>
            <a:r>
              <a:rPr lang="en-US" dirty="0" err="1"/>
              <a:t>Boleh</a:t>
            </a:r>
            <a:r>
              <a:rPr lang="en-US" dirty="0"/>
              <a:t> di </a:t>
            </a:r>
            <a:r>
              <a:rPr lang="en-US" dirty="0" err="1"/>
              <a:t>bilang</a:t>
            </a:r>
            <a:r>
              <a:rPr lang="en-US" dirty="0"/>
              <a:t> </a:t>
            </a:r>
            <a:r>
              <a:rPr lang="en-US" dirty="0" err="1"/>
              <a:t>para</a:t>
            </a:r>
            <a:r>
              <a:rPr lang="en-US" dirty="0"/>
              <a:t> </a:t>
            </a:r>
            <a:r>
              <a:rPr lang="en-US" i="1" dirty="0"/>
              <a:t>cracker </a:t>
            </a:r>
            <a:r>
              <a:rPr lang="en-US" dirty="0" err="1"/>
              <a:t>ini</a:t>
            </a:r>
            <a:r>
              <a:rPr lang="en-US" dirty="0"/>
              <a:t> </a:t>
            </a:r>
            <a:r>
              <a:rPr lang="en-US" dirty="0" err="1"/>
              <a:t>sebenarnya</a:t>
            </a:r>
            <a:r>
              <a:rPr lang="en-US" dirty="0"/>
              <a:t> </a:t>
            </a:r>
            <a:r>
              <a:rPr lang="en-US" dirty="0" err="1"/>
              <a:t>adalah</a:t>
            </a:r>
            <a:r>
              <a:rPr lang="en-US" dirty="0"/>
              <a:t> </a:t>
            </a:r>
            <a:r>
              <a:rPr lang="en-US" i="1" dirty="0"/>
              <a:t>hacker </a:t>
            </a:r>
            <a:r>
              <a:rPr lang="en-US" dirty="0"/>
              <a:t>yang </a:t>
            </a:r>
            <a:r>
              <a:rPr lang="en-US" dirty="0" err="1"/>
              <a:t>memanfaatkan</a:t>
            </a:r>
            <a:r>
              <a:rPr lang="en-US" dirty="0"/>
              <a:t> </a:t>
            </a:r>
            <a:r>
              <a:rPr lang="en-US" dirty="0" err="1"/>
              <a:t>kemampuannya</a:t>
            </a:r>
            <a:r>
              <a:rPr lang="en-US" dirty="0"/>
              <a:t> </a:t>
            </a:r>
            <a:r>
              <a:rPr lang="en-US" dirty="0" err="1"/>
              <a:t>untuk</a:t>
            </a:r>
            <a:r>
              <a:rPr lang="en-US" dirty="0"/>
              <a:t> </a:t>
            </a:r>
            <a:r>
              <a:rPr lang="en-US" dirty="0" err="1"/>
              <a:t>hal</a:t>
            </a:r>
            <a:r>
              <a:rPr lang="en-US" dirty="0"/>
              <a:t> yang </a:t>
            </a:r>
            <a:r>
              <a:rPr lang="en-US" dirty="0" err="1"/>
              <a:t>negatif</a:t>
            </a:r>
            <a:r>
              <a:rPr lang="en-US" dirty="0"/>
              <a:t>.</a:t>
            </a:r>
          </a:p>
          <a:p>
            <a:pPr marL="1076325" lvl="1" indent="-363538"/>
            <a:r>
              <a:rPr lang="en-US" dirty="0" err="1" smtClean="0"/>
              <a:t>Aktivitas</a:t>
            </a:r>
            <a:r>
              <a:rPr lang="en-US" dirty="0" smtClean="0"/>
              <a:t> </a:t>
            </a:r>
            <a:r>
              <a:rPr lang="en-US" i="1" dirty="0"/>
              <a:t>cracking </a:t>
            </a:r>
            <a:r>
              <a:rPr lang="en-US" dirty="0"/>
              <a:t>di internet </a:t>
            </a:r>
            <a:r>
              <a:rPr lang="en-US" dirty="0" err="1"/>
              <a:t>memiliki</a:t>
            </a:r>
            <a:r>
              <a:rPr lang="en-US" dirty="0"/>
              <a:t> </a:t>
            </a:r>
            <a:r>
              <a:rPr lang="en-US" dirty="0" err="1"/>
              <a:t>lingkup</a:t>
            </a:r>
            <a:r>
              <a:rPr lang="en-US" dirty="0"/>
              <a:t> yang </a:t>
            </a:r>
            <a:r>
              <a:rPr lang="en-US" dirty="0" err="1"/>
              <a:t>sangat</a:t>
            </a:r>
            <a:r>
              <a:rPr lang="en-US" dirty="0"/>
              <a:t> </a:t>
            </a:r>
            <a:r>
              <a:rPr lang="en-US" dirty="0" err="1"/>
              <a:t>luas</a:t>
            </a:r>
            <a:r>
              <a:rPr lang="en-US" dirty="0"/>
              <a:t>, </a:t>
            </a:r>
            <a:r>
              <a:rPr lang="en-US" dirty="0" err="1"/>
              <a:t>mulai</a:t>
            </a:r>
            <a:r>
              <a:rPr lang="en-US" dirty="0"/>
              <a:t> </a:t>
            </a:r>
            <a:r>
              <a:rPr lang="en-US" dirty="0" err="1"/>
              <a:t>dari</a:t>
            </a:r>
            <a:r>
              <a:rPr lang="en-US" dirty="0"/>
              <a:t> </a:t>
            </a:r>
            <a:r>
              <a:rPr lang="en-US" dirty="0" err="1"/>
              <a:t>pembajakan</a:t>
            </a:r>
            <a:r>
              <a:rPr lang="en-US" dirty="0"/>
              <a:t> </a:t>
            </a:r>
            <a:r>
              <a:rPr lang="en-US" i="1" dirty="0"/>
              <a:t>account </a:t>
            </a:r>
            <a:r>
              <a:rPr lang="en-US" dirty="0" err="1"/>
              <a:t>milik</a:t>
            </a:r>
            <a:r>
              <a:rPr lang="en-US" dirty="0"/>
              <a:t> orang lain, </a:t>
            </a:r>
            <a:r>
              <a:rPr lang="en-US" dirty="0" err="1"/>
              <a:t>pembajakan</a:t>
            </a:r>
            <a:r>
              <a:rPr lang="en-US" dirty="0"/>
              <a:t> </a:t>
            </a:r>
            <a:r>
              <a:rPr lang="en-US" i="1" dirty="0" err="1"/>
              <a:t>situs</a:t>
            </a:r>
            <a:r>
              <a:rPr lang="en-US" i="1" dirty="0"/>
              <a:t> web</a:t>
            </a:r>
            <a:r>
              <a:rPr lang="en-US" dirty="0"/>
              <a:t>, </a:t>
            </a:r>
            <a:r>
              <a:rPr lang="en-US" i="1" dirty="0"/>
              <a:t>probing</a:t>
            </a:r>
            <a:r>
              <a:rPr lang="en-US" dirty="0"/>
              <a:t>, </a:t>
            </a:r>
            <a:r>
              <a:rPr lang="en-US" dirty="0" err="1"/>
              <a:t>menyebarkan</a:t>
            </a:r>
            <a:r>
              <a:rPr lang="en-US" dirty="0"/>
              <a:t> </a:t>
            </a:r>
            <a:r>
              <a:rPr lang="en-US" i="1" dirty="0"/>
              <a:t>virus</a:t>
            </a:r>
            <a:r>
              <a:rPr lang="en-US" dirty="0"/>
              <a:t>, </a:t>
            </a:r>
            <a:r>
              <a:rPr lang="en-US" dirty="0" err="1"/>
              <a:t>hingga</a:t>
            </a:r>
            <a:r>
              <a:rPr lang="en-US" dirty="0"/>
              <a:t> </a:t>
            </a:r>
            <a:r>
              <a:rPr lang="en-US" dirty="0" err="1"/>
              <a:t>pelumpuhan</a:t>
            </a:r>
            <a:r>
              <a:rPr lang="en-US" dirty="0"/>
              <a:t> target </a:t>
            </a:r>
            <a:r>
              <a:rPr lang="en-US" dirty="0" err="1"/>
              <a:t>sasaran</a:t>
            </a:r>
            <a:r>
              <a:rPr lang="en-US" dirty="0" smtClean="0"/>
              <a:t>.</a:t>
            </a:r>
            <a:endParaRPr lang="en-US" dirty="0"/>
          </a:p>
        </p:txBody>
      </p:sp>
    </p:spTree>
    <p:extLst>
      <p:ext uri="{BB962C8B-B14F-4D97-AF65-F5344CB8AC3E}">
        <p14:creationId xmlns:p14="http://schemas.microsoft.com/office/powerpoint/2010/main" val="12782355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sz="4000" dirty="0" err="1" smtClean="0"/>
              <a:t>Jenis</a:t>
            </a:r>
            <a:r>
              <a:rPr lang="en-US" sz="4000" dirty="0" smtClean="0"/>
              <a:t> Cyber Crime</a:t>
            </a:r>
            <a:endParaRPr lang="en-US" sz="4000" dirty="0"/>
          </a:p>
        </p:txBody>
      </p:sp>
      <p:sp>
        <p:nvSpPr>
          <p:cNvPr id="3" name="Content Placeholder 2"/>
          <p:cNvSpPr>
            <a:spLocks noGrp="1"/>
          </p:cNvSpPr>
          <p:nvPr>
            <p:ph idx="1"/>
          </p:nvPr>
        </p:nvSpPr>
        <p:spPr>
          <a:xfrm>
            <a:off x="443948" y="1357717"/>
            <a:ext cx="8256104" cy="5500283"/>
          </a:xfrm>
        </p:spPr>
        <p:style>
          <a:lnRef idx="2">
            <a:schemeClr val="dk1"/>
          </a:lnRef>
          <a:fillRef idx="1">
            <a:schemeClr val="lt1"/>
          </a:fillRef>
          <a:effectRef idx="0">
            <a:schemeClr val="dk1"/>
          </a:effectRef>
          <a:fontRef idx="minor">
            <a:schemeClr val="dk1"/>
          </a:fontRef>
        </p:style>
        <p:txBody>
          <a:bodyPr>
            <a:noAutofit/>
          </a:bodyPr>
          <a:lstStyle/>
          <a:p>
            <a:pPr marL="712788" lvl="1" indent="-363538">
              <a:buNone/>
            </a:pPr>
            <a:r>
              <a:rPr lang="en-US" sz="2400" dirty="0"/>
              <a:t>– </a:t>
            </a:r>
            <a:r>
              <a:rPr lang="en-US" sz="2400" dirty="0" smtClean="0"/>
              <a:t>	</a:t>
            </a:r>
            <a:r>
              <a:rPr lang="en-US" sz="2400" b="1" i="1" dirty="0" smtClean="0"/>
              <a:t>Cybersquatting </a:t>
            </a:r>
            <a:r>
              <a:rPr lang="en-US" sz="2400" b="1" i="1" dirty="0"/>
              <a:t>and </a:t>
            </a:r>
            <a:r>
              <a:rPr lang="en-US" sz="2400" b="1" i="1" dirty="0" err="1"/>
              <a:t>Typosquatting</a:t>
            </a:r>
            <a:endParaRPr lang="en-US" sz="2400" dirty="0" smtClean="0"/>
          </a:p>
          <a:p>
            <a:pPr marL="1076325" indent="-363538"/>
            <a:r>
              <a:rPr lang="en-US" sz="2400" dirty="0" err="1" smtClean="0"/>
              <a:t>Merupakan</a:t>
            </a:r>
            <a:r>
              <a:rPr lang="en-US" sz="2400" dirty="0" smtClean="0"/>
              <a:t> </a:t>
            </a:r>
            <a:r>
              <a:rPr lang="en-US" sz="2400" dirty="0" err="1"/>
              <a:t>kejahatan</a:t>
            </a:r>
            <a:r>
              <a:rPr lang="en-US" sz="2400" dirty="0"/>
              <a:t> yang </a:t>
            </a:r>
            <a:r>
              <a:rPr lang="en-US" sz="2400" dirty="0" err="1"/>
              <a:t>dilakukan</a:t>
            </a:r>
            <a:r>
              <a:rPr lang="en-US" sz="2400" dirty="0"/>
              <a:t> </a:t>
            </a:r>
            <a:r>
              <a:rPr lang="en-US" sz="2400" dirty="0" err="1"/>
              <a:t>dengan</a:t>
            </a:r>
            <a:r>
              <a:rPr lang="en-US" sz="2400" dirty="0"/>
              <a:t> </a:t>
            </a:r>
            <a:r>
              <a:rPr lang="en-US" sz="2400" dirty="0" err="1"/>
              <a:t>mendaftarkan</a:t>
            </a:r>
            <a:r>
              <a:rPr lang="en-US" sz="2400" dirty="0"/>
              <a:t> domain </a:t>
            </a:r>
            <a:r>
              <a:rPr lang="en-US" sz="2400" dirty="0" err="1"/>
              <a:t>nama</a:t>
            </a:r>
            <a:r>
              <a:rPr lang="en-US" sz="2400" dirty="0"/>
              <a:t> </a:t>
            </a:r>
            <a:r>
              <a:rPr lang="en-US" sz="2400" dirty="0" err="1"/>
              <a:t>perusahaan</a:t>
            </a:r>
            <a:r>
              <a:rPr lang="en-US" sz="2400" dirty="0"/>
              <a:t> orang lain </a:t>
            </a:r>
            <a:r>
              <a:rPr lang="en-US" sz="2400" dirty="0" err="1"/>
              <a:t>dan</a:t>
            </a:r>
            <a:r>
              <a:rPr lang="en-US" sz="2400" dirty="0"/>
              <a:t> </a:t>
            </a:r>
            <a:r>
              <a:rPr lang="en-US" sz="2400" dirty="0" err="1"/>
              <a:t>kemudian</a:t>
            </a:r>
            <a:r>
              <a:rPr lang="en-US" sz="2400" dirty="0"/>
              <a:t> </a:t>
            </a:r>
            <a:r>
              <a:rPr lang="en-US" sz="2400" dirty="0" err="1"/>
              <a:t>berusaha</a:t>
            </a:r>
            <a:r>
              <a:rPr lang="en-US" sz="2400" dirty="0"/>
              <a:t> </a:t>
            </a:r>
            <a:r>
              <a:rPr lang="en-US" sz="2400" dirty="0" err="1"/>
              <a:t>menjualnya</a:t>
            </a:r>
            <a:r>
              <a:rPr lang="en-US" sz="2400" dirty="0"/>
              <a:t> </a:t>
            </a:r>
            <a:r>
              <a:rPr lang="en-US" sz="2400" dirty="0" err="1"/>
              <a:t>kepada</a:t>
            </a:r>
            <a:r>
              <a:rPr lang="en-US" sz="2400" dirty="0"/>
              <a:t> </a:t>
            </a:r>
            <a:r>
              <a:rPr lang="en-US" sz="2400" dirty="0" err="1"/>
              <a:t>perusahaan</a:t>
            </a:r>
            <a:r>
              <a:rPr lang="en-US" sz="2400" dirty="0"/>
              <a:t> </a:t>
            </a:r>
            <a:r>
              <a:rPr lang="en-US" sz="2400" dirty="0" err="1"/>
              <a:t>tersebut</a:t>
            </a:r>
            <a:r>
              <a:rPr lang="en-US" sz="2400" dirty="0"/>
              <a:t> </a:t>
            </a:r>
            <a:r>
              <a:rPr lang="en-US" sz="2400" dirty="0" err="1"/>
              <a:t>dengan</a:t>
            </a:r>
            <a:r>
              <a:rPr lang="en-US" sz="2400" dirty="0"/>
              <a:t> </a:t>
            </a:r>
            <a:r>
              <a:rPr lang="en-US" sz="2400" dirty="0" err="1"/>
              <a:t>harga</a:t>
            </a:r>
            <a:r>
              <a:rPr lang="en-US" sz="2400" dirty="0"/>
              <a:t> yang </a:t>
            </a:r>
            <a:r>
              <a:rPr lang="en-US" sz="2400" dirty="0" err="1"/>
              <a:t>lebih</a:t>
            </a:r>
            <a:r>
              <a:rPr lang="en-US" sz="2400" dirty="0"/>
              <a:t> </a:t>
            </a:r>
            <a:r>
              <a:rPr lang="en-US" sz="2400" dirty="0" err="1"/>
              <a:t>mahal</a:t>
            </a:r>
            <a:r>
              <a:rPr lang="en-US" sz="2400" i="1" dirty="0"/>
              <a:t>.</a:t>
            </a:r>
            <a:endParaRPr lang="en-US" sz="1200" dirty="0"/>
          </a:p>
          <a:p>
            <a:pPr marL="1076325" indent="-363538"/>
            <a:r>
              <a:rPr lang="en-US" sz="2400" i="1" dirty="0" err="1" smtClean="0"/>
              <a:t>Typosquatting</a:t>
            </a:r>
            <a:r>
              <a:rPr lang="en-US" sz="2400" i="1" dirty="0" smtClean="0"/>
              <a:t> </a:t>
            </a:r>
            <a:r>
              <a:rPr lang="en-US" sz="2400" dirty="0" err="1"/>
              <a:t>adalah</a:t>
            </a:r>
            <a:r>
              <a:rPr lang="en-US" sz="2400" dirty="0"/>
              <a:t> </a:t>
            </a:r>
            <a:r>
              <a:rPr lang="en-US" sz="2400" dirty="0" err="1"/>
              <a:t>kejahatan</a:t>
            </a:r>
            <a:r>
              <a:rPr lang="en-US" sz="2400" dirty="0"/>
              <a:t> </a:t>
            </a:r>
            <a:r>
              <a:rPr lang="en-US" sz="2400" dirty="0" err="1"/>
              <a:t>dengan</a:t>
            </a:r>
            <a:r>
              <a:rPr lang="en-US" sz="2400" dirty="0"/>
              <a:t> </a:t>
            </a:r>
            <a:r>
              <a:rPr lang="en-US" sz="2400" dirty="0" err="1"/>
              <a:t>membuat</a:t>
            </a:r>
            <a:r>
              <a:rPr lang="en-US" sz="2400" dirty="0"/>
              <a:t> domain </a:t>
            </a:r>
            <a:r>
              <a:rPr lang="en-US" sz="2400" dirty="0" err="1"/>
              <a:t>plesetan</a:t>
            </a:r>
            <a:r>
              <a:rPr lang="en-US" sz="2400" dirty="0"/>
              <a:t> </a:t>
            </a:r>
            <a:r>
              <a:rPr lang="en-US" sz="2400" dirty="0" err="1"/>
              <a:t>yaitu</a:t>
            </a:r>
            <a:r>
              <a:rPr lang="en-US" sz="2400" dirty="0"/>
              <a:t> domain yang </a:t>
            </a:r>
            <a:r>
              <a:rPr lang="en-US" sz="2400" dirty="0" err="1"/>
              <a:t>mirip</a:t>
            </a:r>
            <a:r>
              <a:rPr lang="en-US" sz="2400" dirty="0"/>
              <a:t> </a:t>
            </a:r>
            <a:r>
              <a:rPr lang="en-US" sz="2400" dirty="0" err="1"/>
              <a:t>dengan</a:t>
            </a:r>
            <a:r>
              <a:rPr lang="en-US" sz="2400" dirty="0"/>
              <a:t> </a:t>
            </a:r>
            <a:r>
              <a:rPr lang="en-US" sz="2400" dirty="0" err="1"/>
              <a:t>nama</a:t>
            </a:r>
            <a:r>
              <a:rPr lang="en-US" sz="2400" dirty="0"/>
              <a:t> domain orang lain</a:t>
            </a:r>
            <a:r>
              <a:rPr lang="en-US" sz="2800" dirty="0" smtClean="0"/>
              <a:t>.</a:t>
            </a:r>
          </a:p>
          <a:p>
            <a:pPr marL="712788" indent="-363538">
              <a:buNone/>
            </a:pPr>
            <a:r>
              <a:rPr lang="en-US" sz="2800" dirty="0"/>
              <a:t>– </a:t>
            </a:r>
            <a:r>
              <a:rPr lang="en-US" sz="2800" dirty="0" smtClean="0"/>
              <a:t>	</a:t>
            </a:r>
            <a:r>
              <a:rPr lang="en-US" sz="2800" b="1" i="1" dirty="0" smtClean="0"/>
              <a:t>Hijacking</a:t>
            </a:r>
          </a:p>
          <a:p>
            <a:pPr marL="1076325" indent="-403225" defTabSz="806450"/>
            <a:r>
              <a:rPr lang="en-US" sz="2800" dirty="0" err="1"/>
              <a:t>Merupakan</a:t>
            </a:r>
            <a:r>
              <a:rPr lang="en-US" sz="2800" dirty="0"/>
              <a:t> </a:t>
            </a:r>
            <a:r>
              <a:rPr lang="en-US" sz="2800" dirty="0" err="1"/>
              <a:t>kejahatan</a:t>
            </a:r>
            <a:r>
              <a:rPr lang="en-US" sz="2800" dirty="0"/>
              <a:t> </a:t>
            </a:r>
            <a:r>
              <a:rPr lang="en-US" sz="2800" dirty="0" err="1"/>
              <a:t>melakukan</a:t>
            </a:r>
            <a:r>
              <a:rPr lang="en-US" sz="2800" dirty="0"/>
              <a:t> </a:t>
            </a:r>
            <a:r>
              <a:rPr lang="en-US" sz="2800" dirty="0" err="1"/>
              <a:t>pembajakan</a:t>
            </a:r>
            <a:r>
              <a:rPr lang="en-US" sz="2800" dirty="0"/>
              <a:t> </a:t>
            </a:r>
            <a:r>
              <a:rPr lang="en-US" sz="2800" dirty="0" err="1" smtClean="0"/>
              <a:t>hasil</a:t>
            </a:r>
            <a:r>
              <a:rPr lang="en-US" sz="2800" dirty="0" smtClean="0"/>
              <a:t> </a:t>
            </a:r>
            <a:r>
              <a:rPr lang="en-US" sz="2800" dirty="0" err="1" smtClean="0"/>
              <a:t>karya</a:t>
            </a:r>
            <a:r>
              <a:rPr lang="en-US" sz="2800" dirty="0"/>
              <a:t> </a:t>
            </a:r>
            <a:r>
              <a:rPr lang="en-US" sz="2800" dirty="0" smtClean="0"/>
              <a:t>orang</a:t>
            </a:r>
            <a:r>
              <a:rPr lang="en-US" sz="2800" dirty="0"/>
              <a:t> </a:t>
            </a:r>
            <a:r>
              <a:rPr lang="en-US" sz="2800" dirty="0" smtClean="0"/>
              <a:t>lain. Yang</a:t>
            </a:r>
            <a:r>
              <a:rPr lang="en-US" sz="2800" dirty="0"/>
              <a:t> </a:t>
            </a:r>
            <a:r>
              <a:rPr lang="en-US" sz="2800" dirty="0" smtClean="0"/>
              <a:t>paling </a:t>
            </a:r>
            <a:r>
              <a:rPr lang="en-US" sz="2800" dirty="0" err="1" smtClean="0"/>
              <a:t>sering</a:t>
            </a:r>
            <a:r>
              <a:rPr lang="en-US" sz="2800" dirty="0" smtClean="0"/>
              <a:t> </a:t>
            </a:r>
            <a:r>
              <a:rPr lang="en-US" sz="2800" dirty="0" err="1" smtClean="0"/>
              <a:t>terjadi</a:t>
            </a:r>
            <a:r>
              <a:rPr lang="en-US" sz="2800" dirty="0" smtClean="0"/>
              <a:t> </a:t>
            </a:r>
            <a:r>
              <a:rPr lang="en-US" sz="2800" dirty="0" err="1" smtClean="0"/>
              <a:t>adalah</a:t>
            </a:r>
            <a:r>
              <a:rPr lang="en-US" sz="2800" dirty="0" smtClean="0"/>
              <a:t> </a:t>
            </a:r>
            <a:r>
              <a:rPr lang="en-US" sz="2800" i="1" dirty="0" smtClean="0"/>
              <a:t>software </a:t>
            </a:r>
            <a:r>
              <a:rPr lang="en-US" sz="2800" i="1" dirty="0"/>
              <a:t>piracy </a:t>
            </a:r>
            <a:r>
              <a:rPr lang="en-US" sz="2800" i="1" dirty="0" smtClean="0"/>
              <a:t> </a:t>
            </a:r>
            <a:r>
              <a:rPr lang="en-US" sz="2800" dirty="0" smtClean="0"/>
              <a:t>(</a:t>
            </a:r>
            <a:r>
              <a:rPr lang="en-US" sz="2800" dirty="0" err="1"/>
              <a:t>pembajakan</a:t>
            </a:r>
            <a:r>
              <a:rPr lang="en-US" sz="2800" dirty="0"/>
              <a:t> </a:t>
            </a:r>
            <a:r>
              <a:rPr lang="en-US" sz="2800" dirty="0" err="1"/>
              <a:t>perangkat</a:t>
            </a:r>
            <a:r>
              <a:rPr lang="en-US" sz="2800" dirty="0"/>
              <a:t> </a:t>
            </a:r>
            <a:r>
              <a:rPr lang="en-US" sz="2800" dirty="0" err="1"/>
              <a:t>lunak</a:t>
            </a:r>
            <a:r>
              <a:rPr lang="en-US" sz="2800" dirty="0"/>
              <a:t>)</a:t>
            </a:r>
          </a:p>
        </p:txBody>
      </p:sp>
    </p:spTree>
    <p:extLst>
      <p:ext uri="{BB962C8B-B14F-4D97-AF65-F5344CB8AC3E}">
        <p14:creationId xmlns:p14="http://schemas.microsoft.com/office/powerpoint/2010/main" val="686875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948" y="338238"/>
            <a:ext cx="8256104" cy="724080"/>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US" dirty="0" err="1"/>
              <a:t>CyberCrime</a:t>
            </a:r>
            <a:r>
              <a:rPr lang="en-US" dirty="0" smtClean="0"/>
              <a:t>:  </a:t>
            </a:r>
            <a:r>
              <a:rPr lang="en-US" dirty="0" err="1" smtClean="0"/>
              <a:t>Sebuah</a:t>
            </a:r>
            <a:r>
              <a:rPr lang="en-US" dirty="0" smtClean="0"/>
              <a:t> </a:t>
            </a:r>
            <a:r>
              <a:rPr lang="en-US" dirty="0" err="1" smtClean="0"/>
              <a:t>Evolusi</a:t>
            </a:r>
            <a:r>
              <a:rPr lang="en-US" dirty="0" smtClean="0"/>
              <a:t> </a:t>
            </a:r>
            <a:r>
              <a:rPr lang="en-US" dirty="0" err="1" smtClean="0"/>
              <a:t>Kejahatan</a:t>
            </a:r>
            <a:endParaRPr lang="en-US" dirty="0"/>
          </a:p>
        </p:txBody>
      </p:sp>
      <p:sp>
        <p:nvSpPr>
          <p:cNvPr id="3" name="Content Placeholder 2"/>
          <p:cNvSpPr>
            <a:spLocks noGrp="1"/>
          </p:cNvSpPr>
          <p:nvPr>
            <p:ph idx="1"/>
          </p:nvPr>
        </p:nvSpPr>
        <p:spPr>
          <a:xfrm>
            <a:off x="443948" y="1505635"/>
            <a:ext cx="8256104" cy="2461247"/>
          </a:xfrm>
        </p:spPr>
        <p:style>
          <a:lnRef idx="2">
            <a:schemeClr val="accent2"/>
          </a:lnRef>
          <a:fillRef idx="1">
            <a:schemeClr val="lt1"/>
          </a:fillRef>
          <a:effectRef idx="0">
            <a:schemeClr val="accent2"/>
          </a:effectRef>
          <a:fontRef idx="minor">
            <a:schemeClr val="dk1"/>
          </a:fontRef>
        </p:style>
        <p:txBody>
          <a:bodyPr>
            <a:normAutofit fontScale="85000" lnSpcReduction="10000"/>
          </a:bodyPr>
          <a:lstStyle/>
          <a:p>
            <a:pPr marL="363538" indent="-363538"/>
            <a:r>
              <a:rPr lang="en-US" smtClean="0"/>
              <a:t>Jenis </a:t>
            </a:r>
            <a:r>
              <a:rPr lang="en-US"/>
              <a:t>kejahatan “konvensional”:</a:t>
            </a:r>
          </a:p>
          <a:p>
            <a:pPr marL="712788" lvl="1" indent="-349250">
              <a:buNone/>
            </a:pPr>
            <a:r>
              <a:rPr lang="en-US" smtClean="0"/>
              <a:t>– 	Kejahatan </a:t>
            </a:r>
            <a:r>
              <a:rPr lang="en-US"/>
              <a:t>kerah biru (blue collar Crime)</a:t>
            </a:r>
          </a:p>
          <a:p>
            <a:pPr marL="363538" indent="-363538"/>
            <a:r>
              <a:rPr lang="en-US" smtClean="0"/>
              <a:t>Pencurian</a:t>
            </a:r>
            <a:r>
              <a:rPr lang="en-US"/>
              <a:t>, penipuan, pembunuhan</a:t>
            </a:r>
          </a:p>
          <a:p>
            <a:pPr marL="712788" lvl="1" indent="-349250">
              <a:buNone/>
            </a:pPr>
            <a:r>
              <a:rPr lang="en-US" smtClean="0"/>
              <a:t>– 	Kejahatan </a:t>
            </a:r>
            <a:r>
              <a:rPr lang="en-US"/>
              <a:t>kerah putih (white collar crime)</a:t>
            </a:r>
          </a:p>
          <a:p>
            <a:pPr marL="363538" indent="-363538"/>
            <a:r>
              <a:rPr lang="en-US" smtClean="0"/>
              <a:t>Kejahatan </a:t>
            </a:r>
            <a:r>
              <a:rPr lang="en-US"/>
              <a:t>korporasi, kejahatan birokrat, malpraktek dll</a:t>
            </a:r>
            <a:r>
              <a:rPr lang="en-US" smtClean="0"/>
              <a:t>.</a:t>
            </a:r>
            <a:endParaRPr lang="en-US"/>
          </a:p>
        </p:txBody>
      </p:sp>
    </p:spTree>
    <p:extLst>
      <p:ext uri="{BB962C8B-B14F-4D97-AF65-F5344CB8AC3E}">
        <p14:creationId xmlns:p14="http://schemas.microsoft.com/office/powerpoint/2010/main" val="41337641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style>
          <a:lnRef idx="2">
            <a:schemeClr val="accent2"/>
          </a:lnRef>
          <a:fillRef idx="1">
            <a:schemeClr val="lt1"/>
          </a:fillRef>
          <a:effectRef idx="0">
            <a:schemeClr val="accent2"/>
          </a:effectRef>
          <a:fontRef idx="minor">
            <a:schemeClr val="dk1"/>
          </a:fontRef>
        </p:style>
        <p:txBody>
          <a:bodyPr/>
          <a:lstStyle/>
          <a:p>
            <a:r>
              <a:rPr lang="en-US" dirty="0" err="1" smtClean="0"/>
              <a:t>Jenis</a:t>
            </a:r>
            <a:r>
              <a:rPr lang="en-US" dirty="0" smtClean="0"/>
              <a:t> Cyber Crime</a:t>
            </a:r>
            <a:endParaRPr lang="en-US" dirty="0"/>
          </a:p>
        </p:txBody>
      </p:sp>
      <p:sp>
        <p:nvSpPr>
          <p:cNvPr id="3" name="Content Placeholder 2"/>
          <p:cNvSpPr>
            <a:spLocks noGrp="1"/>
          </p:cNvSpPr>
          <p:nvPr>
            <p:ph idx="1"/>
          </p:nvPr>
        </p:nvSpPr>
        <p:spPr>
          <a:xfrm>
            <a:off x="467544" y="1916832"/>
            <a:ext cx="8256104" cy="2736304"/>
          </a:xfrm>
        </p:spPr>
        <p:style>
          <a:lnRef idx="2">
            <a:schemeClr val="accent2"/>
          </a:lnRef>
          <a:fillRef idx="1">
            <a:schemeClr val="lt1"/>
          </a:fillRef>
          <a:effectRef idx="0">
            <a:schemeClr val="accent2"/>
          </a:effectRef>
          <a:fontRef idx="minor">
            <a:schemeClr val="dk1"/>
          </a:fontRef>
        </p:style>
        <p:txBody>
          <a:bodyPr>
            <a:noAutofit/>
          </a:bodyPr>
          <a:lstStyle/>
          <a:p>
            <a:pPr marL="712788" lvl="1" indent="-363538">
              <a:buNone/>
            </a:pPr>
            <a:r>
              <a:rPr lang="en-US" dirty="0"/>
              <a:t>– </a:t>
            </a:r>
            <a:r>
              <a:rPr lang="en-US" dirty="0" smtClean="0"/>
              <a:t>	</a:t>
            </a:r>
            <a:r>
              <a:rPr lang="en-US" b="1" i="1" dirty="0" smtClean="0"/>
              <a:t>Cyber </a:t>
            </a:r>
            <a:r>
              <a:rPr lang="en-US" b="1" i="1" dirty="0" err="1" smtClean="0"/>
              <a:t>Terorism</a:t>
            </a:r>
            <a:endParaRPr lang="en-US" b="1" i="1" dirty="0" smtClean="0"/>
          </a:p>
          <a:p>
            <a:pPr marL="712788" lvl="1" indent="-363538">
              <a:buNone/>
            </a:pPr>
            <a:r>
              <a:rPr lang="en-US" sz="2800" dirty="0" smtClean="0"/>
              <a:t>	</a:t>
            </a:r>
            <a:r>
              <a:rPr lang="en-US" sz="2800" dirty="0" err="1" smtClean="0"/>
              <a:t>Suatu</a:t>
            </a:r>
            <a:r>
              <a:rPr lang="en-US" sz="2800" dirty="0" smtClean="0"/>
              <a:t> </a:t>
            </a:r>
            <a:r>
              <a:rPr lang="en-US" sz="2800" dirty="0" err="1"/>
              <a:t>tindakan</a:t>
            </a:r>
            <a:r>
              <a:rPr lang="en-US" sz="2800" dirty="0"/>
              <a:t> cybercrime </a:t>
            </a:r>
            <a:r>
              <a:rPr lang="en-US" sz="2800" dirty="0" err="1"/>
              <a:t>termasuk</a:t>
            </a:r>
            <a:r>
              <a:rPr lang="en-US" sz="2800" dirty="0"/>
              <a:t> cyber </a:t>
            </a:r>
            <a:r>
              <a:rPr lang="en-US" sz="2800" dirty="0" err="1"/>
              <a:t>terorism</a:t>
            </a:r>
            <a:r>
              <a:rPr lang="en-US" sz="2800" dirty="0"/>
              <a:t> </a:t>
            </a:r>
            <a:r>
              <a:rPr lang="en-US" sz="2800" dirty="0" err="1"/>
              <a:t>jika</a:t>
            </a:r>
            <a:r>
              <a:rPr lang="en-US" sz="2800" dirty="0"/>
              <a:t> </a:t>
            </a:r>
            <a:r>
              <a:rPr lang="en-US" sz="2800" dirty="0" err="1"/>
              <a:t>mengancam</a:t>
            </a:r>
            <a:r>
              <a:rPr lang="en-US" sz="2800" dirty="0"/>
              <a:t> </a:t>
            </a:r>
            <a:r>
              <a:rPr lang="en-US" sz="2800" dirty="0" err="1"/>
              <a:t>pemerintah</a:t>
            </a:r>
            <a:r>
              <a:rPr lang="en-US" sz="2800" dirty="0"/>
              <a:t> </a:t>
            </a:r>
            <a:r>
              <a:rPr lang="en-US" sz="2800" dirty="0" err="1"/>
              <a:t>atau</a:t>
            </a:r>
            <a:r>
              <a:rPr lang="en-US" sz="2800" dirty="0"/>
              <a:t> </a:t>
            </a:r>
            <a:r>
              <a:rPr lang="en-US" sz="2800" dirty="0" err="1"/>
              <a:t>warga</a:t>
            </a:r>
            <a:r>
              <a:rPr lang="en-US" sz="2800" dirty="0"/>
              <a:t> </a:t>
            </a:r>
            <a:r>
              <a:rPr lang="en-US" sz="2800" dirty="0" err="1"/>
              <a:t>negara</a:t>
            </a:r>
            <a:r>
              <a:rPr lang="en-US" sz="2800" dirty="0"/>
              <a:t>, </a:t>
            </a:r>
            <a:r>
              <a:rPr lang="en-US" sz="2800" dirty="0" err="1"/>
              <a:t>termasuk</a:t>
            </a:r>
            <a:r>
              <a:rPr lang="en-US" sz="2800" dirty="0"/>
              <a:t> cracking </a:t>
            </a:r>
            <a:r>
              <a:rPr lang="en-US" sz="2800" dirty="0" err="1"/>
              <a:t>ke</a:t>
            </a:r>
            <a:r>
              <a:rPr lang="en-US" sz="2800" dirty="0"/>
              <a:t> </a:t>
            </a:r>
            <a:r>
              <a:rPr lang="en-US" sz="2800" dirty="0" err="1"/>
              <a:t>situs</a:t>
            </a:r>
            <a:r>
              <a:rPr lang="en-US" sz="2800" dirty="0"/>
              <a:t> </a:t>
            </a:r>
            <a:r>
              <a:rPr lang="en-US" sz="2800" dirty="0" err="1"/>
              <a:t>pemerintah</a:t>
            </a:r>
            <a:r>
              <a:rPr lang="en-US" sz="2800" dirty="0"/>
              <a:t> </a:t>
            </a:r>
            <a:r>
              <a:rPr lang="en-US" sz="2800" dirty="0" err="1"/>
              <a:t>atau</a:t>
            </a:r>
            <a:r>
              <a:rPr lang="en-US" sz="2800" dirty="0"/>
              <a:t> </a:t>
            </a:r>
            <a:r>
              <a:rPr lang="en-US" sz="2800" dirty="0" err="1"/>
              <a:t>militer</a:t>
            </a:r>
            <a:r>
              <a:rPr lang="en-US" sz="2800" i="1" dirty="0" smtClean="0"/>
              <a:t>.</a:t>
            </a:r>
            <a:endParaRPr lang="en-US" sz="1400" dirty="0"/>
          </a:p>
        </p:txBody>
      </p:sp>
    </p:spTree>
    <p:extLst>
      <p:ext uri="{BB962C8B-B14F-4D97-AF65-F5344CB8AC3E}">
        <p14:creationId xmlns:p14="http://schemas.microsoft.com/office/powerpoint/2010/main" val="19612551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err="1" smtClean="0"/>
              <a:t>Jenis</a:t>
            </a:r>
            <a:r>
              <a:rPr lang="en-US" dirty="0" smtClean="0"/>
              <a:t> Cyber Crime</a:t>
            </a:r>
            <a:endParaRPr lang="en-US" dirty="0"/>
          </a:p>
        </p:txBody>
      </p:sp>
      <p:sp>
        <p:nvSpPr>
          <p:cNvPr id="3" name="Content Placeholder 2"/>
          <p:cNvSpPr>
            <a:spLocks noGrp="1"/>
          </p:cNvSpPr>
          <p:nvPr>
            <p:ph idx="1"/>
          </p:nvPr>
        </p:nvSpPr>
        <p:spPr>
          <a:xfrm>
            <a:off x="443948" y="1357717"/>
            <a:ext cx="8256104" cy="5029636"/>
          </a:xfrm>
        </p:spPr>
        <p:style>
          <a:lnRef idx="2">
            <a:schemeClr val="accent2"/>
          </a:lnRef>
          <a:fillRef idx="1">
            <a:schemeClr val="lt1"/>
          </a:fillRef>
          <a:effectRef idx="0">
            <a:schemeClr val="accent2"/>
          </a:effectRef>
          <a:fontRef idx="minor">
            <a:schemeClr val="dk1"/>
          </a:fontRef>
        </p:style>
        <p:txBody>
          <a:bodyPr>
            <a:noAutofit/>
          </a:bodyPr>
          <a:lstStyle/>
          <a:p>
            <a:pPr marL="363538" indent="-363538">
              <a:buSzPct val="80000"/>
              <a:buFont typeface="Wingdings" panose="05000000000000000000" pitchFamily="2" charset="2"/>
              <a:buChar char="q"/>
            </a:pPr>
            <a:r>
              <a:rPr lang="en-US" sz="1800" dirty="0" err="1" smtClean="0"/>
              <a:t>Berdasarkan</a:t>
            </a:r>
            <a:r>
              <a:rPr lang="en-US" sz="1800" dirty="0" smtClean="0"/>
              <a:t> </a:t>
            </a:r>
            <a:r>
              <a:rPr lang="en-US" sz="1800" dirty="0"/>
              <a:t>Motif </a:t>
            </a:r>
            <a:r>
              <a:rPr lang="en-US" sz="1800" dirty="0" err="1" smtClean="0"/>
              <a:t>Kegiatannya</a:t>
            </a:r>
            <a:endParaRPr lang="en-US" sz="1800" dirty="0" smtClean="0"/>
          </a:p>
          <a:p>
            <a:pPr marL="712788" indent="-349250">
              <a:buSzPct val="80000"/>
              <a:buNone/>
            </a:pPr>
            <a:r>
              <a:rPr lang="en-US" sz="2400" dirty="0"/>
              <a:t>– </a:t>
            </a:r>
            <a:r>
              <a:rPr lang="en-US" sz="2400" dirty="0" smtClean="0"/>
              <a:t>	</a:t>
            </a:r>
            <a:r>
              <a:rPr lang="en-US" sz="2400" b="1" i="1" dirty="0" err="1" smtClean="0"/>
              <a:t>Sebagai</a:t>
            </a:r>
            <a:r>
              <a:rPr lang="en-US" sz="2400" b="1" i="1" dirty="0" smtClean="0"/>
              <a:t> </a:t>
            </a:r>
            <a:r>
              <a:rPr lang="en-US" sz="2400" b="1" i="1" dirty="0" err="1"/>
              <a:t>tindakan</a:t>
            </a:r>
            <a:r>
              <a:rPr lang="en-US" sz="2400" b="1" i="1" dirty="0"/>
              <a:t> </a:t>
            </a:r>
            <a:r>
              <a:rPr lang="en-US" sz="2400" b="1" i="1" dirty="0" err="1"/>
              <a:t>murni</a:t>
            </a:r>
            <a:r>
              <a:rPr lang="en-US" sz="2400" b="1" i="1" dirty="0"/>
              <a:t> </a:t>
            </a:r>
            <a:r>
              <a:rPr lang="en-US" sz="2400" b="1" i="1" dirty="0" err="1"/>
              <a:t>kriminal</a:t>
            </a:r>
            <a:endParaRPr lang="en-US" sz="2400" dirty="0"/>
          </a:p>
          <a:p>
            <a:pPr marL="712788" indent="-363538">
              <a:buNone/>
            </a:pPr>
            <a:r>
              <a:rPr lang="en-US" sz="2400" dirty="0" smtClean="0"/>
              <a:t>	</a:t>
            </a:r>
            <a:r>
              <a:rPr lang="en-US" sz="2000" dirty="0" err="1"/>
              <a:t>Kejahatan</a:t>
            </a:r>
            <a:r>
              <a:rPr lang="en-US" sz="2000" dirty="0"/>
              <a:t> yang </a:t>
            </a:r>
            <a:r>
              <a:rPr lang="en-US" sz="2000" dirty="0" err="1"/>
              <a:t>murni</a:t>
            </a:r>
            <a:r>
              <a:rPr lang="en-US" sz="2000" dirty="0"/>
              <a:t> </a:t>
            </a:r>
            <a:r>
              <a:rPr lang="en-US" sz="2000" dirty="0" err="1"/>
              <a:t>merupakan</a:t>
            </a:r>
            <a:r>
              <a:rPr lang="en-US" sz="2000" dirty="0"/>
              <a:t> </a:t>
            </a:r>
            <a:r>
              <a:rPr lang="en-US" sz="2000" dirty="0" err="1"/>
              <a:t>tindak</a:t>
            </a:r>
            <a:r>
              <a:rPr lang="en-US" sz="2000" dirty="0"/>
              <a:t> </a:t>
            </a:r>
            <a:r>
              <a:rPr lang="en-US" sz="2000" dirty="0" err="1"/>
              <a:t>kriminal</a:t>
            </a:r>
            <a:r>
              <a:rPr lang="en-US" sz="2000" dirty="0"/>
              <a:t> yang </a:t>
            </a:r>
            <a:r>
              <a:rPr lang="en-US" sz="2000" dirty="0" err="1"/>
              <a:t>dilakukan</a:t>
            </a:r>
            <a:r>
              <a:rPr lang="en-US" sz="2000" dirty="0"/>
              <a:t> </a:t>
            </a:r>
            <a:r>
              <a:rPr lang="en-US" sz="2000" dirty="0" err="1"/>
              <a:t>karena</a:t>
            </a:r>
            <a:r>
              <a:rPr lang="en-US" sz="2000" dirty="0"/>
              <a:t> motif </a:t>
            </a:r>
            <a:r>
              <a:rPr lang="en-US" sz="2000" dirty="0" err="1"/>
              <a:t>kriminalitas</a:t>
            </a:r>
            <a:r>
              <a:rPr lang="en-US" sz="2000" i="1" dirty="0"/>
              <a:t>. </a:t>
            </a:r>
            <a:r>
              <a:rPr lang="en-US" sz="2000" dirty="0" err="1"/>
              <a:t>Kejahatan</a:t>
            </a:r>
            <a:r>
              <a:rPr lang="en-US" sz="2000" dirty="0"/>
              <a:t> </a:t>
            </a:r>
            <a:r>
              <a:rPr lang="en-US" sz="2000" dirty="0" err="1"/>
              <a:t>jenis</a:t>
            </a:r>
            <a:r>
              <a:rPr lang="en-US" sz="2000" dirty="0"/>
              <a:t> </a:t>
            </a:r>
            <a:r>
              <a:rPr lang="en-US" sz="2000" dirty="0" err="1"/>
              <a:t>ini</a:t>
            </a:r>
            <a:r>
              <a:rPr lang="en-US" sz="2000" dirty="0"/>
              <a:t> </a:t>
            </a:r>
            <a:r>
              <a:rPr lang="en-US" sz="2000" dirty="0" err="1"/>
              <a:t>biasanya</a:t>
            </a:r>
            <a:r>
              <a:rPr lang="en-US" sz="2000" dirty="0"/>
              <a:t> </a:t>
            </a:r>
            <a:r>
              <a:rPr lang="en-US" sz="2000" dirty="0" err="1"/>
              <a:t>menggunakan</a:t>
            </a:r>
            <a:r>
              <a:rPr lang="en-US" sz="2000" dirty="0"/>
              <a:t> internet </a:t>
            </a:r>
            <a:r>
              <a:rPr lang="en-US" sz="2000" dirty="0" err="1"/>
              <a:t>hanya</a:t>
            </a:r>
            <a:r>
              <a:rPr lang="en-US" sz="2000" dirty="0"/>
              <a:t> </a:t>
            </a:r>
            <a:r>
              <a:rPr lang="en-US" sz="2000" dirty="0" err="1"/>
              <a:t>sebagai</a:t>
            </a:r>
            <a:r>
              <a:rPr lang="en-US" sz="2000" dirty="0"/>
              <a:t> </a:t>
            </a:r>
            <a:r>
              <a:rPr lang="en-US" sz="2000" dirty="0" err="1" smtClean="0"/>
              <a:t>sarana</a:t>
            </a:r>
            <a:r>
              <a:rPr lang="en-US" sz="1100" dirty="0"/>
              <a:t> </a:t>
            </a:r>
            <a:r>
              <a:rPr lang="en-US" sz="2000" dirty="0" err="1" smtClean="0"/>
              <a:t>kejahatan</a:t>
            </a:r>
            <a:r>
              <a:rPr lang="en-US" sz="2000" dirty="0" smtClean="0"/>
              <a:t>. </a:t>
            </a:r>
            <a:r>
              <a:rPr lang="en-US" sz="2000" dirty="0" err="1" smtClean="0"/>
              <a:t>Contoh</a:t>
            </a:r>
            <a:r>
              <a:rPr lang="en-US" sz="2000" dirty="0" smtClean="0"/>
              <a:t> </a:t>
            </a:r>
            <a:r>
              <a:rPr lang="en-US" sz="2000" dirty="0" err="1" smtClean="0"/>
              <a:t>kejahatan</a:t>
            </a:r>
            <a:r>
              <a:rPr lang="en-US" sz="2000" dirty="0" smtClean="0"/>
              <a:t> </a:t>
            </a:r>
            <a:r>
              <a:rPr lang="en-US" sz="2000" dirty="0" err="1" smtClean="0"/>
              <a:t>semacam</a:t>
            </a:r>
            <a:r>
              <a:rPr lang="en-US" sz="2000" dirty="0" smtClean="0"/>
              <a:t> </a:t>
            </a:r>
            <a:r>
              <a:rPr lang="en-US" sz="2000" dirty="0" err="1" smtClean="0"/>
              <a:t>ini</a:t>
            </a:r>
            <a:r>
              <a:rPr lang="en-US" sz="2000" dirty="0" smtClean="0"/>
              <a:t> </a:t>
            </a:r>
            <a:r>
              <a:rPr lang="en-US" sz="2400" dirty="0" err="1" smtClean="0"/>
              <a:t>adalah</a:t>
            </a:r>
            <a:r>
              <a:rPr lang="en-US" sz="2400" dirty="0" smtClean="0"/>
              <a:t> </a:t>
            </a:r>
            <a:r>
              <a:rPr lang="en-US" sz="2400" i="1" dirty="0" smtClean="0"/>
              <a:t>Carding</a:t>
            </a:r>
          </a:p>
          <a:p>
            <a:pPr marL="712788" indent="-363538">
              <a:buNone/>
            </a:pPr>
            <a:r>
              <a:rPr lang="en-US" sz="2400" dirty="0"/>
              <a:t>– </a:t>
            </a:r>
            <a:r>
              <a:rPr lang="en-US" sz="2400" dirty="0" smtClean="0"/>
              <a:t>	</a:t>
            </a:r>
            <a:r>
              <a:rPr lang="en-US" sz="2400" b="1" i="1" dirty="0" smtClean="0"/>
              <a:t>Cybercrime </a:t>
            </a:r>
            <a:r>
              <a:rPr lang="en-US" sz="2400" b="1" i="1" dirty="0" err="1"/>
              <a:t>sebagai</a:t>
            </a:r>
            <a:r>
              <a:rPr lang="en-US" sz="2400" b="1" i="1" dirty="0"/>
              <a:t> </a:t>
            </a:r>
            <a:r>
              <a:rPr lang="en-US" sz="2400" b="1" i="1" dirty="0" err="1"/>
              <a:t>kejahatan</a:t>
            </a:r>
            <a:r>
              <a:rPr lang="en-US" sz="2400" b="1" i="1" dirty="0"/>
              <a:t> “</a:t>
            </a:r>
            <a:r>
              <a:rPr lang="en-US" sz="2400" b="1" i="1" dirty="0" err="1"/>
              <a:t>abu-abu</a:t>
            </a:r>
            <a:r>
              <a:rPr lang="en-US" sz="2400" b="1" i="1" dirty="0" smtClean="0"/>
              <a:t>”</a:t>
            </a:r>
          </a:p>
          <a:p>
            <a:pPr marL="712788" indent="-363538">
              <a:buNone/>
            </a:pPr>
            <a:r>
              <a:rPr lang="en-US" sz="2400" dirty="0" smtClean="0"/>
              <a:t>	</a:t>
            </a:r>
            <a:r>
              <a:rPr lang="en-US" sz="2400" dirty="0" err="1" smtClean="0"/>
              <a:t>Pada</a:t>
            </a:r>
            <a:r>
              <a:rPr lang="en-US" sz="2400" dirty="0" smtClean="0"/>
              <a:t> </a:t>
            </a:r>
            <a:r>
              <a:rPr lang="en-US" sz="2400" dirty="0" err="1"/>
              <a:t>jenis</a:t>
            </a:r>
            <a:r>
              <a:rPr lang="en-US" sz="2400" dirty="0"/>
              <a:t> </a:t>
            </a:r>
            <a:r>
              <a:rPr lang="en-US" sz="2400" dirty="0" err="1"/>
              <a:t>kejahatan</a:t>
            </a:r>
            <a:r>
              <a:rPr lang="en-US" sz="2400" dirty="0"/>
              <a:t> di internet yang </a:t>
            </a:r>
            <a:r>
              <a:rPr lang="en-US" sz="2400" dirty="0" err="1"/>
              <a:t>masuk</a:t>
            </a:r>
            <a:r>
              <a:rPr lang="en-US" sz="2400" dirty="0"/>
              <a:t> </a:t>
            </a:r>
            <a:r>
              <a:rPr lang="en-US" sz="2400" dirty="0" err="1"/>
              <a:t>dalam</a:t>
            </a:r>
            <a:r>
              <a:rPr lang="en-US" sz="2400" dirty="0"/>
              <a:t> “</a:t>
            </a:r>
            <a:r>
              <a:rPr lang="en-US" sz="2400" dirty="0" err="1"/>
              <a:t>wilayah</a:t>
            </a:r>
            <a:r>
              <a:rPr lang="en-US" sz="2400" dirty="0"/>
              <a:t> </a:t>
            </a:r>
            <a:r>
              <a:rPr lang="en-US" sz="2400" dirty="0" err="1"/>
              <a:t>abu-abu</a:t>
            </a:r>
            <a:r>
              <a:rPr lang="en-US" sz="2400" dirty="0"/>
              <a:t>” </a:t>
            </a:r>
            <a:r>
              <a:rPr lang="en-US" sz="2400" dirty="0" err="1"/>
              <a:t>cukup</a:t>
            </a:r>
            <a:r>
              <a:rPr lang="en-US" sz="2400" dirty="0"/>
              <a:t> </a:t>
            </a:r>
            <a:r>
              <a:rPr lang="en-US" sz="2400" dirty="0" err="1"/>
              <a:t>sulit</a:t>
            </a:r>
            <a:r>
              <a:rPr lang="en-US" sz="2400" dirty="0"/>
              <a:t> </a:t>
            </a:r>
            <a:r>
              <a:rPr lang="en-US" sz="2400" dirty="0" err="1"/>
              <a:t>menentukan</a:t>
            </a:r>
            <a:r>
              <a:rPr lang="en-US" sz="2400" dirty="0"/>
              <a:t> </a:t>
            </a:r>
            <a:r>
              <a:rPr lang="en-US" sz="2400" dirty="0" err="1"/>
              <a:t>apakah</a:t>
            </a:r>
            <a:r>
              <a:rPr lang="en-US" sz="2400" dirty="0"/>
              <a:t> </a:t>
            </a:r>
            <a:r>
              <a:rPr lang="en-US" sz="2400" dirty="0" err="1"/>
              <a:t>itu</a:t>
            </a:r>
            <a:r>
              <a:rPr lang="en-US" sz="2400" dirty="0"/>
              <a:t> </a:t>
            </a:r>
            <a:r>
              <a:rPr lang="en-US" sz="2400" dirty="0" err="1"/>
              <a:t>merupakan</a:t>
            </a:r>
            <a:r>
              <a:rPr lang="en-US" sz="2400" dirty="0"/>
              <a:t> </a:t>
            </a:r>
            <a:r>
              <a:rPr lang="en-US" sz="2400" dirty="0" err="1"/>
              <a:t>tindak</a:t>
            </a:r>
            <a:r>
              <a:rPr lang="en-US" sz="2400" dirty="0"/>
              <a:t> </a:t>
            </a:r>
            <a:r>
              <a:rPr lang="en-US" sz="2400" dirty="0" err="1"/>
              <a:t>kriminal</a:t>
            </a:r>
            <a:r>
              <a:rPr lang="en-US" sz="2400" dirty="0"/>
              <a:t> </a:t>
            </a:r>
            <a:r>
              <a:rPr lang="en-US" sz="2400" dirty="0" err="1"/>
              <a:t>atau</a:t>
            </a:r>
            <a:r>
              <a:rPr lang="en-US" sz="2400" dirty="0"/>
              <a:t> </a:t>
            </a:r>
            <a:r>
              <a:rPr lang="en-US" sz="2400" dirty="0" err="1"/>
              <a:t>bukan</a:t>
            </a:r>
            <a:r>
              <a:rPr lang="en-US" sz="2400" dirty="0"/>
              <a:t>, </a:t>
            </a:r>
            <a:r>
              <a:rPr lang="en-US" sz="2400" dirty="0" err="1"/>
              <a:t>mengingat</a:t>
            </a:r>
            <a:r>
              <a:rPr lang="en-US" sz="2400" dirty="0"/>
              <a:t> motif </a:t>
            </a:r>
            <a:r>
              <a:rPr lang="en-US" sz="2400" dirty="0" err="1"/>
              <a:t>kegiatannya</a:t>
            </a:r>
            <a:r>
              <a:rPr lang="en-US" sz="2400" dirty="0"/>
              <a:t> </a:t>
            </a:r>
            <a:r>
              <a:rPr lang="en-US" sz="2400" dirty="0" err="1"/>
              <a:t>terkadang</a:t>
            </a:r>
            <a:r>
              <a:rPr lang="en-US" sz="2400" dirty="0"/>
              <a:t> </a:t>
            </a:r>
            <a:r>
              <a:rPr lang="en-US" sz="2400" dirty="0" err="1"/>
              <a:t>bukan</a:t>
            </a:r>
            <a:r>
              <a:rPr lang="en-US" sz="2400" dirty="0"/>
              <a:t> </a:t>
            </a:r>
            <a:r>
              <a:rPr lang="en-US" sz="2400" dirty="0" err="1"/>
              <a:t>untuk</a:t>
            </a:r>
            <a:r>
              <a:rPr lang="en-US" sz="2400" dirty="0"/>
              <a:t> </a:t>
            </a:r>
            <a:r>
              <a:rPr lang="en-US" sz="2400" dirty="0" err="1"/>
              <a:t>berbuat</a:t>
            </a:r>
            <a:r>
              <a:rPr lang="en-US" sz="2400" dirty="0"/>
              <a:t> </a:t>
            </a:r>
            <a:r>
              <a:rPr lang="en-US" sz="2400" dirty="0" err="1"/>
              <a:t>kejahatan</a:t>
            </a:r>
            <a:r>
              <a:rPr lang="en-US" sz="2400" dirty="0"/>
              <a:t>. </a:t>
            </a:r>
            <a:r>
              <a:rPr lang="en-US" sz="2400" dirty="0" err="1"/>
              <a:t>Contohnya</a:t>
            </a:r>
            <a:r>
              <a:rPr lang="en-US" sz="2400" dirty="0"/>
              <a:t> </a:t>
            </a:r>
            <a:r>
              <a:rPr lang="en-US" sz="2400" dirty="0" err="1"/>
              <a:t>adalah</a:t>
            </a:r>
            <a:r>
              <a:rPr lang="en-US" sz="2400" dirty="0"/>
              <a:t> </a:t>
            </a:r>
            <a:r>
              <a:rPr lang="en-US" sz="2400" i="1" dirty="0"/>
              <a:t>probing </a:t>
            </a:r>
            <a:r>
              <a:rPr lang="en-US" sz="2400" dirty="0" err="1"/>
              <a:t>atau</a:t>
            </a:r>
            <a:r>
              <a:rPr lang="en-US" sz="2400" dirty="0"/>
              <a:t> </a:t>
            </a:r>
            <a:r>
              <a:rPr lang="en-US" sz="2400" i="1" dirty="0" err="1"/>
              <a:t>portscanning</a:t>
            </a:r>
            <a:endParaRPr lang="en-US" sz="2400" dirty="0"/>
          </a:p>
        </p:txBody>
      </p:sp>
    </p:spTree>
    <p:extLst>
      <p:ext uri="{BB962C8B-B14F-4D97-AF65-F5344CB8AC3E}">
        <p14:creationId xmlns:p14="http://schemas.microsoft.com/office/powerpoint/2010/main" val="27179540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9697"/>
            <a:ext cx="8229600" cy="1143000"/>
          </a:xfrm>
        </p:spPr>
        <p:style>
          <a:lnRef idx="2">
            <a:schemeClr val="accent1"/>
          </a:lnRef>
          <a:fillRef idx="1">
            <a:schemeClr val="lt1"/>
          </a:fillRef>
          <a:effectRef idx="0">
            <a:schemeClr val="accent1"/>
          </a:effectRef>
          <a:fontRef idx="minor">
            <a:schemeClr val="dk1"/>
          </a:fontRef>
        </p:style>
        <p:txBody>
          <a:bodyPr/>
          <a:lstStyle/>
          <a:p>
            <a:r>
              <a:rPr lang="en-US" sz="4000" smtClean="0"/>
              <a:t>Jenis Cyber Crime</a:t>
            </a:r>
            <a:endParaRPr lang="en-US" sz="4000"/>
          </a:p>
        </p:txBody>
      </p:sp>
      <p:sp>
        <p:nvSpPr>
          <p:cNvPr id="3" name="Content Placeholder 2"/>
          <p:cNvSpPr>
            <a:spLocks noGrp="1"/>
          </p:cNvSpPr>
          <p:nvPr>
            <p:ph idx="1"/>
          </p:nvPr>
        </p:nvSpPr>
        <p:spPr>
          <a:xfrm>
            <a:off x="443948" y="1412776"/>
            <a:ext cx="8256104" cy="5184576"/>
          </a:xfrm>
        </p:spPr>
        <p:style>
          <a:lnRef idx="2">
            <a:schemeClr val="accent1"/>
          </a:lnRef>
          <a:fillRef idx="1">
            <a:schemeClr val="lt1"/>
          </a:fillRef>
          <a:effectRef idx="0">
            <a:schemeClr val="accent1"/>
          </a:effectRef>
          <a:fontRef idx="minor">
            <a:schemeClr val="dk1"/>
          </a:fontRef>
        </p:style>
        <p:txBody>
          <a:bodyPr>
            <a:noAutofit/>
          </a:bodyPr>
          <a:lstStyle/>
          <a:p>
            <a:pPr marL="363538" indent="-363538">
              <a:buSzPct val="80000"/>
              <a:buFont typeface="Wingdings" panose="05000000000000000000" pitchFamily="2" charset="2"/>
              <a:buChar char="q"/>
            </a:pPr>
            <a:r>
              <a:rPr lang="en-US" sz="2000" dirty="0" err="1" smtClean="0"/>
              <a:t>Berdasarkan</a:t>
            </a:r>
            <a:r>
              <a:rPr lang="en-US" sz="2000" dirty="0" smtClean="0"/>
              <a:t> </a:t>
            </a:r>
            <a:r>
              <a:rPr lang="en-US" sz="2000" dirty="0" err="1"/>
              <a:t>Sasaran</a:t>
            </a:r>
            <a:r>
              <a:rPr lang="en-US" sz="2000" dirty="0"/>
              <a:t> </a:t>
            </a:r>
            <a:r>
              <a:rPr lang="en-US" sz="2000" dirty="0" err="1" smtClean="0"/>
              <a:t>Kejahatannya</a:t>
            </a:r>
            <a:endParaRPr lang="en-US" sz="2000" dirty="0" smtClean="0"/>
          </a:p>
          <a:p>
            <a:pPr marL="712788" indent="-349250">
              <a:buSzPct val="80000"/>
              <a:buNone/>
            </a:pPr>
            <a:r>
              <a:rPr lang="en-US" sz="2800" dirty="0" smtClean="0"/>
              <a:t>– 	</a:t>
            </a:r>
            <a:r>
              <a:rPr lang="en-US" sz="2800" b="1" i="1" dirty="0" err="1" smtClean="0"/>
              <a:t>Menyerang</a:t>
            </a:r>
            <a:r>
              <a:rPr lang="en-US" sz="2800" b="1" i="1" dirty="0" smtClean="0"/>
              <a:t> </a:t>
            </a:r>
            <a:r>
              <a:rPr lang="en-US" sz="2800" b="1" i="1" dirty="0" err="1"/>
              <a:t>Individu</a:t>
            </a:r>
            <a:r>
              <a:rPr lang="en-US" sz="2800" b="1" i="1" dirty="0"/>
              <a:t> (Against Person)</a:t>
            </a:r>
            <a:endParaRPr lang="en-US" sz="2800" dirty="0"/>
          </a:p>
          <a:p>
            <a:pPr marL="1076325" indent="-363538"/>
            <a:r>
              <a:rPr lang="en-US" sz="2400" dirty="0" err="1" smtClean="0"/>
              <a:t>Jenis</a:t>
            </a:r>
            <a:r>
              <a:rPr lang="en-US" sz="2400" dirty="0" smtClean="0"/>
              <a:t> </a:t>
            </a:r>
            <a:r>
              <a:rPr lang="en-US" sz="2400" dirty="0" err="1"/>
              <a:t>kejahatan</a:t>
            </a:r>
            <a:r>
              <a:rPr lang="en-US" sz="2400" dirty="0"/>
              <a:t> </a:t>
            </a:r>
            <a:r>
              <a:rPr lang="en-US" sz="2400" dirty="0" err="1"/>
              <a:t>ini</a:t>
            </a:r>
            <a:r>
              <a:rPr lang="en-US" sz="2400" dirty="0"/>
              <a:t>, </a:t>
            </a:r>
            <a:r>
              <a:rPr lang="en-US" sz="2400" dirty="0" err="1"/>
              <a:t>sasaran</a:t>
            </a:r>
            <a:r>
              <a:rPr lang="en-US" sz="2400" dirty="0"/>
              <a:t> </a:t>
            </a:r>
            <a:r>
              <a:rPr lang="en-US" sz="2400" dirty="0" err="1"/>
              <a:t>serangannya</a:t>
            </a:r>
            <a:r>
              <a:rPr lang="en-US" sz="2400" dirty="0"/>
              <a:t> </a:t>
            </a:r>
            <a:r>
              <a:rPr lang="en-US" sz="2400" dirty="0" err="1"/>
              <a:t>ditujukan</a:t>
            </a:r>
            <a:r>
              <a:rPr lang="en-US" sz="2400" dirty="0"/>
              <a:t> </a:t>
            </a:r>
            <a:r>
              <a:rPr lang="en-US" sz="2400" dirty="0" err="1"/>
              <a:t>kepada</a:t>
            </a:r>
            <a:r>
              <a:rPr lang="en-US" sz="2400" dirty="0"/>
              <a:t> </a:t>
            </a:r>
            <a:r>
              <a:rPr lang="en-US" sz="2400" dirty="0" err="1"/>
              <a:t>perorangan</a:t>
            </a:r>
            <a:r>
              <a:rPr lang="en-US" sz="2400" dirty="0"/>
              <a:t> </a:t>
            </a:r>
            <a:r>
              <a:rPr lang="en-US" sz="2400" dirty="0" err="1"/>
              <a:t>atau</a:t>
            </a:r>
            <a:r>
              <a:rPr lang="en-US" sz="2400" dirty="0"/>
              <a:t> </a:t>
            </a:r>
            <a:r>
              <a:rPr lang="en-US" sz="2400" dirty="0" err="1"/>
              <a:t>individu</a:t>
            </a:r>
            <a:r>
              <a:rPr lang="en-US" sz="2400" dirty="0"/>
              <a:t> yang </a:t>
            </a:r>
            <a:r>
              <a:rPr lang="en-US" sz="2400" dirty="0" err="1"/>
              <a:t>memiliki</a:t>
            </a:r>
            <a:r>
              <a:rPr lang="en-US" sz="2400" dirty="0"/>
              <a:t> </a:t>
            </a:r>
            <a:r>
              <a:rPr lang="en-US" sz="2400" dirty="0" err="1"/>
              <a:t>sifat</a:t>
            </a:r>
            <a:r>
              <a:rPr lang="en-US" sz="2400" dirty="0"/>
              <a:t> </a:t>
            </a:r>
            <a:r>
              <a:rPr lang="en-US" sz="2400" dirty="0" err="1"/>
              <a:t>atau</a:t>
            </a:r>
            <a:r>
              <a:rPr lang="en-US" sz="2400" dirty="0"/>
              <a:t> </a:t>
            </a:r>
            <a:r>
              <a:rPr lang="en-US" sz="2400" dirty="0" err="1"/>
              <a:t>kriteria</a:t>
            </a:r>
            <a:r>
              <a:rPr lang="en-US" sz="2400" dirty="0"/>
              <a:t> </a:t>
            </a:r>
            <a:r>
              <a:rPr lang="en-US" sz="2400" dirty="0" err="1"/>
              <a:t>tertentu</a:t>
            </a:r>
            <a:r>
              <a:rPr lang="en-US" sz="2400" dirty="0"/>
              <a:t> </a:t>
            </a:r>
            <a:r>
              <a:rPr lang="en-US" sz="2400" dirty="0" err="1"/>
              <a:t>sesuai</a:t>
            </a:r>
            <a:r>
              <a:rPr lang="en-US" sz="2400" dirty="0"/>
              <a:t> </a:t>
            </a:r>
            <a:r>
              <a:rPr lang="en-US" sz="2400" dirty="0" err="1"/>
              <a:t>tujuan</a:t>
            </a:r>
            <a:r>
              <a:rPr lang="en-US" sz="2400" dirty="0"/>
              <a:t> </a:t>
            </a:r>
            <a:r>
              <a:rPr lang="en-US" sz="2400" dirty="0" err="1" smtClean="0"/>
              <a:t>penyerangan</a:t>
            </a:r>
            <a:r>
              <a:rPr lang="en-US" sz="2400" dirty="0" smtClean="0"/>
              <a:t> </a:t>
            </a:r>
            <a:r>
              <a:rPr lang="en-US" sz="2400" dirty="0" err="1" smtClean="0"/>
              <a:t>tersebut</a:t>
            </a:r>
            <a:r>
              <a:rPr lang="en-US" sz="2400" dirty="0" smtClean="0"/>
              <a:t>. </a:t>
            </a:r>
            <a:r>
              <a:rPr lang="en-US" sz="2400" dirty="0" err="1" smtClean="0"/>
              <a:t>Beberapa</a:t>
            </a:r>
            <a:r>
              <a:rPr lang="en-US" sz="2400" dirty="0" smtClean="0"/>
              <a:t> </a:t>
            </a:r>
            <a:r>
              <a:rPr lang="en-US" sz="2400" dirty="0" err="1" smtClean="0"/>
              <a:t>contoh</a:t>
            </a:r>
            <a:r>
              <a:rPr lang="en-US" sz="2400" dirty="0" smtClean="0"/>
              <a:t> </a:t>
            </a:r>
            <a:r>
              <a:rPr lang="en-US" sz="2400" dirty="0" err="1" smtClean="0"/>
              <a:t>kejahatan</a:t>
            </a:r>
            <a:r>
              <a:rPr lang="en-US" sz="2400" dirty="0" smtClean="0"/>
              <a:t> </a:t>
            </a:r>
            <a:r>
              <a:rPr lang="en-US" sz="2400" dirty="0" err="1" smtClean="0"/>
              <a:t>ini</a:t>
            </a:r>
            <a:r>
              <a:rPr lang="en-US" sz="2400" dirty="0" smtClean="0"/>
              <a:t> </a:t>
            </a:r>
            <a:r>
              <a:rPr lang="en-US" sz="2400" dirty="0" err="1" smtClean="0"/>
              <a:t>antara</a:t>
            </a:r>
            <a:r>
              <a:rPr lang="en-US" sz="2400" dirty="0" smtClean="0"/>
              <a:t> lain</a:t>
            </a:r>
            <a:r>
              <a:rPr lang="en-US" sz="2400" dirty="0"/>
              <a:t>:</a:t>
            </a:r>
          </a:p>
          <a:p>
            <a:pPr marL="1438275" indent="-376238">
              <a:buSzPct val="90000"/>
              <a:buFont typeface="Courier New" panose="02070309020205020404" pitchFamily="49" charset="0"/>
              <a:buChar char="o"/>
            </a:pPr>
            <a:r>
              <a:rPr lang="en-US" sz="2800" b="1" dirty="0" err="1" smtClean="0"/>
              <a:t>Pornografi</a:t>
            </a:r>
            <a:endParaRPr lang="en-US" sz="2800" b="1" dirty="0" smtClean="0"/>
          </a:p>
          <a:p>
            <a:pPr marL="1438275" indent="-725488">
              <a:buNone/>
            </a:pPr>
            <a:r>
              <a:rPr lang="en-US" sz="2800" i="1" dirty="0" smtClean="0"/>
              <a:t>	</a:t>
            </a:r>
            <a:r>
              <a:rPr lang="en-US" sz="2800" i="1" dirty="0" err="1" smtClean="0"/>
              <a:t>Kegiatan</a:t>
            </a:r>
            <a:r>
              <a:rPr lang="en-US" sz="2800" i="1" dirty="0" smtClean="0"/>
              <a:t> </a:t>
            </a:r>
            <a:r>
              <a:rPr lang="en-US" sz="2800" i="1" dirty="0"/>
              <a:t>yang </a:t>
            </a:r>
            <a:r>
              <a:rPr lang="en-US" sz="2800" i="1" dirty="0" err="1"/>
              <a:t>dilakukan</a:t>
            </a:r>
            <a:r>
              <a:rPr lang="en-US" sz="2800" i="1" dirty="0"/>
              <a:t> </a:t>
            </a:r>
            <a:r>
              <a:rPr lang="en-US" sz="2800" i="1" dirty="0" err="1"/>
              <a:t>dengan</a:t>
            </a:r>
            <a:r>
              <a:rPr lang="en-US" sz="2800" i="1" dirty="0"/>
              <a:t> </a:t>
            </a:r>
            <a:r>
              <a:rPr lang="en-US" sz="2800" i="1" dirty="0" err="1"/>
              <a:t>membuat</a:t>
            </a:r>
            <a:r>
              <a:rPr lang="en-US" sz="2800" i="1" dirty="0"/>
              <a:t>, </a:t>
            </a:r>
            <a:r>
              <a:rPr lang="en-US" sz="2800" i="1" dirty="0" err="1"/>
              <a:t>memasang</a:t>
            </a:r>
            <a:r>
              <a:rPr lang="en-US" sz="2800" i="1" dirty="0"/>
              <a:t>, </a:t>
            </a:r>
            <a:r>
              <a:rPr lang="en-US" sz="2800" i="1" dirty="0" err="1"/>
              <a:t>mendistribusikan</a:t>
            </a:r>
            <a:r>
              <a:rPr lang="en-US" sz="2800" i="1" dirty="0"/>
              <a:t>, </a:t>
            </a:r>
            <a:r>
              <a:rPr lang="en-US" sz="2800" i="1" dirty="0" err="1"/>
              <a:t>dan</a:t>
            </a:r>
            <a:r>
              <a:rPr lang="en-US" sz="2800" i="1" dirty="0"/>
              <a:t> </a:t>
            </a:r>
            <a:r>
              <a:rPr lang="en-US" sz="2800" i="1" dirty="0" err="1"/>
              <a:t>menyebarkan</a:t>
            </a:r>
            <a:r>
              <a:rPr lang="en-US" sz="2800" i="1" dirty="0"/>
              <a:t> material yang </a:t>
            </a:r>
            <a:r>
              <a:rPr lang="en-US" sz="2800" i="1" dirty="0" err="1"/>
              <a:t>berbau</a:t>
            </a:r>
            <a:r>
              <a:rPr lang="en-US" sz="2800" i="1" dirty="0"/>
              <a:t> </a:t>
            </a:r>
            <a:r>
              <a:rPr lang="en-US" sz="2800" i="1" dirty="0" err="1"/>
              <a:t>pronografi</a:t>
            </a:r>
            <a:r>
              <a:rPr lang="en-US" sz="2800" i="1" dirty="0"/>
              <a:t>, </a:t>
            </a:r>
            <a:r>
              <a:rPr lang="en-US" sz="2800" i="1" dirty="0" err="1"/>
              <a:t>cabul</a:t>
            </a:r>
            <a:r>
              <a:rPr lang="en-US" sz="2800" i="1" dirty="0"/>
              <a:t>, </a:t>
            </a:r>
            <a:r>
              <a:rPr lang="en-US" sz="2800" i="1" dirty="0" err="1"/>
              <a:t>serta</a:t>
            </a:r>
            <a:r>
              <a:rPr lang="en-US" sz="2800" i="1" dirty="0"/>
              <a:t> </a:t>
            </a:r>
            <a:r>
              <a:rPr lang="en-US" sz="2800" i="1" dirty="0" err="1"/>
              <a:t>mengekspos</a:t>
            </a:r>
            <a:r>
              <a:rPr lang="en-US" sz="2800" i="1" dirty="0"/>
              <a:t> </a:t>
            </a:r>
            <a:r>
              <a:rPr lang="en-US" sz="2800" i="1" dirty="0" err="1"/>
              <a:t>hal-hal</a:t>
            </a:r>
            <a:r>
              <a:rPr lang="en-US" sz="2800" i="1" dirty="0"/>
              <a:t> yang </a:t>
            </a:r>
            <a:r>
              <a:rPr lang="en-US" sz="2800" i="1" dirty="0" err="1"/>
              <a:t>tidak</a:t>
            </a:r>
            <a:r>
              <a:rPr lang="en-US" sz="2800" i="1" dirty="0"/>
              <a:t> </a:t>
            </a:r>
            <a:r>
              <a:rPr lang="en-US" sz="2800" i="1" dirty="0" err="1" smtClean="0"/>
              <a:t>pantas</a:t>
            </a:r>
            <a:endParaRPr lang="en-US" sz="2800" i="1" dirty="0" smtClean="0"/>
          </a:p>
        </p:txBody>
      </p:sp>
    </p:spTree>
    <p:extLst>
      <p:ext uri="{BB962C8B-B14F-4D97-AF65-F5344CB8AC3E}">
        <p14:creationId xmlns:p14="http://schemas.microsoft.com/office/powerpoint/2010/main" val="30303044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sz="4000" dirty="0" err="1" smtClean="0"/>
              <a:t>Jenis</a:t>
            </a:r>
            <a:r>
              <a:rPr lang="en-US" sz="4000" dirty="0" smtClean="0"/>
              <a:t> Cyber Crime</a:t>
            </a:r>
            <a:endParaRPr lang="en-US" sz="4000" dirty="0"/>
          </a:p>
        </p:txBody>
      </p:sp>
      <p:sp>
        <p:nvSpPr>
          <p:cNvPr id="3" name="Content Placeholder 2"/>
          <p:cNvSpPr>
            <a:spLocks noGrp="1"/>
          </p:cNvSpPr>
          <p:nvPr>
            <p:ph idx="1"/>
          </p:nvPr>
        </p:nvSpPr>
        <p:spPr>
          <a:xfrm>
            <a:off x="467544" y="1412776"/>
            <a:ext cx="8256104" cy="4536504"/>
          </a:xfrm>
        </p:spPr>
        <p:style>
          <a:lnRef idx="2">
            <a:schemeClr val="accent2"/>
          </a:lnRef>
          <a:fillRef idx="1">
            <a:schemeClr val="lt1"/>
          </a:fillRef>
          <a:effectRef idx="0">
            <a:schemeClr val="accent2"/>
          </a:effectRef>
          <a:fontRef idx="minor">
            <a:schemeClr val="dk1"/>
          </a:fontRef>
        </p:style>
        <p:txBody>
          <a:bodyPr lIns="36000" tIns="36000" rIns="36000" bIns="36000">
            <a:noAutofit/>
          </a:bodyPr>
          <a:lstStyle/>
          <a:p>
            <a:pPr marL="1438275" indent="-361950">
              <a:buSzPct val="85000"/>
              <a:buFont typeface="Courier New" panose="02070309020205020404" pitchFamily="49" charset="0"/>
              <a:buChar char="o"/>
            </a:pPr>
            <a:r>
              <a:rPr lang="en-US" sz="2800" b="1" dirty="0" err="1" smtClean="0"/>
              <a:t>Cyberstalking</a:t>
            </a:r>
            <a:endParaRPr lang="en-US" sz="2800" dirty="0"/>
          </a:p>
          <a:p>
            <a:pPr marL="1438275" indent="0">
              <a:buNone/>
            </a:pPr>
            <a:r>
              <a:rPr lang="en-US" sz="2800" i="1" dirty="0" err="1" smtClean="0"/>
              <a:t>Kegiatan</a:t>
            </a:r>
            <a:r>
              <a:rPr lang="en-US" sz="2800" i="1" dirty="0" smtClean="0"/>
              <a:t> </a:t>
            </a:r>
            <a:r>
              <a:rPr lang="en-US" sz="2800" i="1" dirty="0"/>
              <a:t>yang </a:t>
            </a:r>
            <a:r>
              <a:rPr lang="en-US" sz="2800" i="1" dirty="0" err="1"/>
              <a:t>dilakukan</a:t>
            </a:r>
            <a:r>
              <a:rPr lang="en-US" sz="2800" i="1" dirty="0"/>
              <a:t> </a:t>
            </a:r>
            <a:r>
              <a:rPr lang="en-US" sz="2800" i="1" dirty="0" err="1"/>
              <a:t>untuk</a:t>
            </a:r>
            <a:r>
              <a:rPr lang="en-US" sz="2800" i="1" dirty="0"/>
              <a:t> </a:t>
            </a:r>
            <a:r>
              <a:rPr lang="en-US" sz="2800" i="1" dirty="0" err="1"/>
              <a:t>mengganggu</a:t>
            </a:r>
            <a:r>
              <a:rPr lang="en-US" sz="2800" i="1" dirty="0"/>
              <a:t> </a:t>
            </a:r>
            <a:r>
              <a:rPr lang="en-US" sz="2800" i="1" dirty="0" err="1"/>
              <a:t>atau</a:t>
            </a:r>
            <a:r>
              <a:rPr lang="en-US" sz="2800" i="1" dirty="0"/>
              <a:t> </a:t>
            </a:r>
            <a:r>
              <a:rPr lang="en-US" sz="2800" i="1" dirty="0" err="1"/>
              <a:t>melecehkan</a:t>
            </a:r>
            <a:r>
              <a:rPr lang="en-US" sz="2800" i="1" dirty="0"/>
              <a:t> </a:t>
            </a:r>
            <a:r>
              <a:rPr lang="en-US" sz="2800" i="1" dirty="0" err="1"/>
              <a:t>seseorang</a:t>
            </a:r>
            <a:r>
              <a:rPr lang="en-US" sz="2800" i="1" dirty="0"/>
              <a:t> </a:t>
            </a:r>
            <a:r>
              <a:rPr lang="en-US" sz="2800" i="1" dirty="0" err="1"/>
              <a:t>misalnya</a:t>
            </a:r>
            <a:r>
              <a:rPr lang="en-US" sz="2800" i="1" dirty="0"/>
              <a:t> </a:t>
            </a:r>
            <a:r>
              <a:rPr lang="en-US" sz="2800" i="1" dirty="0" err="1"/>
              <a:t>dengan</a:t>
            </a:r>
            <a:r>
              <a:rPr lang="en-US" sz="2800" i="1" dirty="0"/>
              <a:t> </a:t>
            </a:r>
            <a:r>
              <a:rPr lang="en-US" sz="2800" i="1" dirty="0" err="1" smtClean="0"/>
              <a:t>mengguna-kan</a:t>
            </a:r>
            <a:r>
              <a:rPr lang="en-US" sz="2800" i="1" dirty="0" smtClean="0"/>
              <a:t> </a:t>
            </a:r>
            <a:r>
              <a:rPr lang="en-US" sz="2800" i="1" dirty="0"/>
              <a:t>e-mail yang </a:t>
            </a:r>
            <a:r>
              <a:rPr lang="en-US" sz="2800" i="1" dirty="0" err="1"/>
              <a:t>dilakukan</a:t>
            </a:r>
            <a:r>
              <a:rPr lang="en-US" sz="2800" i="1" dirty="0"/>
              <a:t> </a:t>
            </a:r>
            <a:r>
              <a:rPr lang="en-US" sz="2800" i="1" dirty="0" err="1"/>
              <a:t>secara</a:t>
            </a:r>
            <a:r>
              <a:rPr lang="en-US" sz="2800" i="1" dirty="0"/>
              <a:t> </a:t>
            </a:r>
            <a:r>
              <a:rPr lang="en-US" sz="2800" i="1" dirty="0" err="1"/>
              <a:t>berulang-ulang</a:t>
            </a:r>
            <a:r>
              <a:rPr lang="en-US" sz="2800" i="1" dirty="0"/>
              <a:t> </a:t>
            </a:r>
            <a:r>
              <a:rPr lang="en-US" sz="2800" i="1" dirty="0" err="1"/>
              <a:t>seperti</a:t>
            </a:r>
            <a:r>
              <a:rPr lang="en-US" sz="2800" i="1" dirty="0"/>
              <a:t> </a:t>
            </a:r>
            <a:r>
              <a:rPr lang="en-US" sz="2800" i="1" dirty="0" err="1"/>
              <a:t>teror</a:t>
            </a:r>
            <a:r>
              <a:rPr lang="en-US" sz="2800" i="1" dirty="0"/>
              <a:t> di </a:t>
            </a:r>
            <a:r>
              <a:rPr lang="en-US" sz="2800" i="1" dirty="0" err="1"/>
              <a:t>dunia</a:t>
            </a:r>
            <a:r>
              <a:rPr lang="en-US" sz="2800" i="1" dirty="0"/>
              <a:t> </a:t>
            </a:r>
            <a:r>
              <a:rPr lang="en-US" sz="2800" i="1" dirty="0" err="1" smtClean="0"/>
              <a:t>maya</a:t>
            </a:r>
            <a:endParaRPr lang="en-US" sz="2800" i="1" dirty="0" smtClean="0"/>
          </a:p>
          <a:p>
            <a:pPr marL="1438275" indent="-361950">
              <a:buSzPct val="85000"/>
              <a:buFont typeface="Courier New" panose="02070309020205020404" pitchFamily="49" charset="0"/>
              <a:buChar char="o"/>
            </a:pPr>
            <a:r>
              <a:rPr lang="en-US" sz="2800" b="1" dirty="0"/>
              <a:t>Cyber </a:t>
            </a:r>
            <a:r>
              <a:rPr lang="en-US" sz="2800" b="1" dirty="0" err="1" smtClean="0"/>
              <a:t>Tresspass</a:t>
            </a:r>
            <a:endParaRPr lang="en-US" sz="2800" b="1" dirty="0" smtClean="0"/>
          </a:p>
          <a:p>
            <a:pPr marL="1438275" indent="0">
              <a:buSzPct val="85000"/>
              <a:buNone/>
            </a:pPr>
            <a:r>
              <a:rPr lang="en-US" sz="2800" i="1" dirty="0" err="1"/>
              <a:t>Kegiatan</a:t>
            </a:r>
            <a:r>
              <a:rPr lang="en-US" sz="2800" i="1" dirty="0"/>
              <a:t> yang </a:t>
            </a:r>
            <a:r>
              <a:rPr lang="en-US" sz="2800" i="1" dirty="0" err="1"/>
              <a:t>dilakukan</a:t>
            </a:r>
            <a:r>
              <a:rPr lang="en-US" sz="2800" i="1" dirty="0"/>
              <a:t> </a:t>
            </a:r>
            <a:r>
              <a:rPr lang="en-US" sz="2800" i="1" dirty="0" err="1"/>
              <a:t>melanggar</a:t>
            </a:r>
            <a:r>
              <a:rPr lang="en-US" sz="2800" i="1" dirty="0"/>
              <a:t> area privacy orang lain. </a:t>
            </a:r>
            <a:r>
              <a:rPr lang="en-US" sz="2800" i="1" dirty="0" err="1"/>
              <a:t>Misalnya</a:t>
            </a:r>
            <a:r>
              <a:rPr lang="en-US" sz="2800" i="1" dirty="0"/>
              <a:t> Web Hacking, breaking the PC, Probing, Port Scanning, </a:t>
            </a:r>
            <a:r>
              <a:rPr lang="en-US" sz="2800" i="1" dirty="0" err="1" smtClean="0"/>
              <a:t>dsb</a:t>
            </a:r>
            <a:r>
              <a:rPr lang="en-US" sz="2800" i="1" dirty="0" smtClean="0"/>
              <a:t>.</a:t>
            </a:r>
          </a:p>
        </p:txBody>
      </p:sp>
    </p:spTree>
    <p:extLst>
      <p:ext uri="{BB962C8B-B14F-4D97-AF65-F5344CB8AC3E}">
        <p14:creationId xmlns:p14="http://schemas.microsoft.com/office/powerpoint/2010/main" val="2998373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US" dirty="0" err="1" smtClean="0"/>
              <a:t>Jenis</a:t>
            </a:r>
            <a:r>
              <a:rPr lang="en-US" dirty="0" smtClean="0"/>
              <a:t> Cyber Crime</a:t>
            </a:r>
            <a:endParaRPr lang="en-US" dirty="0"/>
          </a:p>
        </p:txBody>
      </p:sp>
      <p:sp>
        <p:nvSpPr>
          <p:cNvPr id="3" name="Content Placeholder 2"/>
          <p:cNvSpPr>
            <a:spLocks noGrp="1"/>
          </p:cNvSpPr>
          <p:nvPr>
            <p:ph idx="1"/>
          </p:nvPr>
        </p:nvSpPr>
        <p:spPr>
          <a:xfrm>
            <a:off x="443948" y="1179443"/>
            <a:ext cx="8256104" cy="5463403"/>
          </a:xfrm>
        </p:spPr>
        <p:style>
          <a:lnRef idx="2">
            <a:schemeClr val="accent1"/>
          </a:lnRef>
          <a:fillRef idx="1">
            <a:schemeClr val="lt1"/>
          </a:fillRef>
          <a:effectRef idx="0">
            <a:schemeClr val="accent1"/>
          </a:effectRef>
          <a:fontRef idx="minor">
            <a:schemeClr val="dk1"/>
          </a:fontRef>
        </p:style>
        <p:txBody>
          <a:bodyPr lIns="36000" tIns="36000" rIns="36000" bIns="36000">
            <a:noAutofit/>
          </a:bodyPr>
          <a:lstStyle/>
          <a:p>
            <a:pPr marL="712788" indent="-349250">
              <a:buSzPct val="85000"/>
              <a:buNone/>
            </a:pPr>
            <a:r>
              <a:rPr lang="en-US"/>
              <a:t>– 	</a:t>
            </a:r>
            <a:r>
              <a:rPr lang="en-US" b="1" i="1"/>
              <a:t>Menyerang Hak Milik (Against Property)</a:t>
            </a:r>
          </a:p>
          <a:p>
            <a:pPr marL="712788" indent="0">
              <a:buNone/>
            </a:pPr>
            <a:r>
              <a:rPr lang="en-US" i="1"/>
              <a:t>Cybercrime </a:t>
            </a:r>
            <a:r>
              <a:rPr lang="en-US"/>
              <a:t>yang dilakukan untuk mengganggu atau menyerang hak milik orang lain. Contoh: Carding, cybersquatting,  typosquat-ting, hijacking, data forgery</a:t>
            </a:r>
          </a:p>
          <a:p>
            <a:pPr marL="712788" indent="-349250">
              <a:buSzPct val="85000"/>
              <a:buNone/>
            </a:pPr>
            <a:r>
              <a:rPr lang="en-US" smtClean="0"/>
              <a:t>– 	</a:t>
            </a:r>
            <a:r>
              <a:rPr lang="en-US" b="1" i="1" smtClean="0"/>
              <a:t>Menyerang </a:t>
            </a:r>
            <a:r>
              <a:rPr lang="en-US" b="1" i="1"/>
              <a:t>Pemerintah (Against Government</a:t>
            </a:r>
            <a:r>
              <a:rPr lang="en-US" b="1" i="1" smtClean="0"/>
              <a:t>)</a:t>
            </a:r>
          </a:p>
          <a:p>
            <a:pPr marL="712788" indent="14288">
              <a:buSzPct val="85000"/>
              <a:buNone/>
            </a:pPr>
            <a:r>
              <a:rPr lang="en-US"/>
              <a:t>Cybercrime against government dilakukan dengan tujuan khusus penyerangan terhadap pemerintah</a:t>
            </a:r>
          </a:p>
        </p:txBody>
      </p:sp>
    </p:spTree>
    <p:extLst>
      <p:ext uri="{BB962C8B-B14F-4D97-AF65-F5344CB8AC3E}">
        <p14:creationId xmlns:p14="http://schemas.microsoft.com/office/powerpoint/2010/main" val="41860213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US" smtClean="0"/>
              <a:t>Faktor Terjadi Cybercrime</a:t>
            </a:r>
            <a:endParaRPr lang="en-US"/>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92500"/>
          </a:bodyPr>
          <a:lstStyle/>
          <a:p>
            <a:pPr marL="363538" indent="-363538">
              <a:buFont typeface="+mj-lt"/>
              <a:buAutoNum type="arabicPeriod"/>
            </a:pPr>
            <a:r>
              <a:rPr lang="en-US" b="1" i="1" dirty="0" err="1" smtClean="0"/>
              <a:t>Faktor</a:t>
            </a:r>
            <a:r>
              <a:rPr lang="en-US" b="1" i="1" dirty="0" smtClean="0"/>
              <a:t> </a:t>
            </a:r>
            <a:r>
              <a:rPr lang="en-US" b="1" i="1" dirty="0" err="1" smtClean="0"/>
              <a:t>Politik</a:t>
            </a:r>
            <a:endParaRPr lang="en-US" b="1" i="1" dirty="0" smtClean="0"/>
          </a:p>
          <a:p>
            <a:pPr marL="363538" indent="0">
              <a:buNone/>
            </a:pPr>
            <a:r>
              <a:rPr lang="en-US" dirty="0" err="1"/>
              <a:t>Kebijakan</a:t>
            </a:r>
            <a:r>
              <a:rPr lang="en-US" dirty="0"/>
              <a:t> </a:t>
            </a:r>
            <a:r>
              <a:rPr lang="en-US" dirty="0" err="1"/>
              <a:t>politik</a:t>
            </a:r>
            <a:r>
              <a:rPr lang="en-US" dirty="0"/>
              <a:t> </a:t>
            </a:r>
            <a:r>
              <a:rPr lang="en-US" dirty="0" err="1"/>
              <a:t>pemerintah</a:t>
            </a:r>
            <a:r>
              <a:rPr lang="en-US" dirty="0"/>
              <a:t> Indonesia </a:t>
            </a:r>
            <a:r>
              <a:rPr lang="en-US" dirty="0" err="1"/>
              <a:t>sangat</a:t>
            </a:r>
            <a:r>
              <a:rPr lang="en-US" dirty="0"/>
              <a:t> </a:t>
            </a:r>
            <a:r>
              <a:rPr lang="en-US" dirty="0" err="1"/>
              <a:t>diperlukan</a:t>
            </a:r>
            <a:r>
              <a:rPr lang="en-US" dirty="0"/>
              <a:t> </a:t>
            </a:r>
            <a:r>
              <a:rPr lang="en-US" dirty="0" err="1"/>
              <a:t>untuk</a:t>
            </a:r>
            <a:r>
              <a:rPr lang="en-US" dirty="0"/>
              <a:t> </a:t>
            </a:r>
            <a:r>
              <a:rPr lang="en-US" dirty="0" err="1"/>
              <a:t>menanggulangi</a:t>
            </a:r>
            <a:r>
              <a:rPr lang="en-US" dirty="0"/>
              <a:t> </a:t>
            </a:r>
            <a:r>
              <a:rPr lang="en-US" i="1" dirty="0"/>
              <a:t>cybercrime </a:t>
            </a:r>
            <a:r>
              <a:rPr lang="en-US" dirty="0"/>
              <a:t>yang </a:t>
            </a:r>
            <a:r>
              <a:rPr lang="en-US" dirty="0" err="1"/>
              <a:t>sudah</a:t>
            </a:r>
            <a:r>
              <a:rPr lang="en-US" dirty="0"/>
              <a:t> </a:t>
            </a:r>
            <a:r>
              <a:rPr lang="en-US" dirty="0" err="1"/>
              <a:t>berkembang</a:t>
            </a:r>
            <a:r>
              <a:rPr lang="en-US" dirty="0"/>
              <a:t> di Indonesia. </a:t>
            </a:r>
            <a:r>
              <a:rPr lang="en-US" dirty="0" err="1"/>
              <a:t>Aparat</a:t>
            </a:r>
            <a:r>
              <a:rPr lang="en-US" dirty="0"/>
              <a:t> </a:t>
            </a:r>
            <a:r>
              <a:rPr lang="en-US" dirty="0" err="1"/>
              <a:t>penegak</a:t>
            </a:r>
            <a:r>
              <a:rPr lang="en-US" dirty="0"/>
              <a:t> </a:t>
            </a:r>
            <a:r>
              <a:rPr lang="en-US" dirty="0" err="1"/>
              <a:t>hukum</a:t>
            </a:r>
            <a:r>
              <a:rPr lang="en-US" dirty="0"/>
              <a:t> </a:t>
            </a:r>
            <a:r>
              <a:rPr lang="en-US" dirty="0" err="1"/>
              <a:t>telah</a:t>
            </a:r>
            <a:r>
              <a:rPr lang="en-US" dirty="0"/>
              <a:t> </a:t>
            </a:r>
            <a:r>
              <a:rPr lang="en-US" dirty="0" err="1"/>
              <a:t>berupaya</a:t>
            </a:r>
            <a:r>
              <a:rPr lang="en-US" dirty="0"/>
              <a:t> </a:t>
            </a:r>
            <a:r>
              <a:rPr lang="en-US" dirty="0" err="1"/>
              <a:t>keras</a:t>
            </a:r>
            <a:r>
              <a:rPr lang="en-US" dirty="0"/>
              <a:t> </a:t>
            </a:r>
            <a:r>
              <a:rPr lang="en-US" dirty="0" err="1"/>
              <a:t>untuk</a:t>
            </a:r>
            <a:r>
              <a:rPr lang="en-US" dirty="0"/>
              <a:t> </a:t>
            </a:r>
            <a:r>
              <a:rPr lang="en-US" dirty="0" err="1"/>
              <a:t>menundak</a:t>
            </a:r>
            <a:r>
              <a:rPr lang="en-US" dirty="0"/>
              <a:t> </a:t>
            </a:r>
            <a:r>
              <a:rPr lang="en-US" dirty="0" err="1"/>
              <a:t>setiap</a:t>
            </a:r>
            <a:r>
              <a:rPr lang="en-US" dirty="0"/>
              <a:t> </a:t>
            </a:r>
            <a:r>
              <a:rPr lang="en-US" dirty="0" err="1"/>
              <a:t>pelaku</a:t>
            </a:r>
            <a:r>
              <a:rPr lang="en-US" dirty="0"/>
              <a:t> </a:t>
            </a:r>
            <a:r>
              <a:rPr lang="en-US" i="1" dirty="0"/>
              <a:t>cybercrime</a:t>
            </a:r>
            <a:r>
              <a:rPr lang="en-US" dirty="0"/>
              <a:t>, </a:t>
            </a:r>
            <a:r>
              <a:rPr lang="en-US" dirty="0" err="1"/>
              <a:t>tapi</a:t>
            </a:r>
            <a:r>
              <a:rPr lang="en-US" dirty="0"/>
              <a:t> </a:t>
            </a:r>
            <a:r>
              <a:rPr lang="en-US" dirty="0" err="1"/>
              <a:t>penegak</a:t>
            </a:r>
            <a:r>
              <a:rPr lang="en-US" dirty="0"/>
              <a:t> </a:t>
            </a:r>
            <a:r>
              <a:rPr lang="en-US" dirty="0" err="1"/>
              <a:t>hukum</a:t>
            </a:r>
            <a:r>
              <a:rPr lang="en-US" dirty="0"/>
              <a:t> </a:t>
            </a:r>
            <a:r>
              <a:rPr lang="en-US" dirty="0" err="1"/>
              <a:t>tidak</a:t>
            </a:r>
            <a:r>
              <a:rPr lang="en-US" dirty="0"/>
              <a:t> </a:t>
            </a:r>
            <a:r>
              <a:rPr lang="en-US" dirty="0" err="1"/>
              <a:t>dapat</a:t>
            </a:r>
            <a:r>
              <a:rPr lang="en-US" dirty="0"/>
              <a:t> </a:t>
            </a:r>
            <a:r>
              <a:rPr lang="en-US" dirty="0" err="1"/>
              <a:t>berjalan</a:t>
            </a:r>
            <a:r>
              <a:rPr lang="en-US" dirty="0"/>
              <a:t> </a:t>
            </a:r>
            <a:r>
              <a:rPr lang="en-US" dirty="0" err="1"/>
              <a:t>maksimal</a:t>
            </a:r>
            <a:r>
              <a:rPr lang="en-US" dirty="0"/>
              <a:t> </a:t>
            </a:r>
            <a:r>
              <a:rPr lang="en-US" dirty="0" err="1"/>
              <a:t>karena</a:t>
            </a:r>
            <a:r>
              <a:rPr lang="en-US" dirty="0"/>
              <a:t> </a:t>
            </a:r>
            <a:r>
              <a:rPr lang="en-US" dirty="0" err="1"/>
              <a:t>perangkat</a:t>
            </a:r>
            <a:r>
              <a:rPr lang="en-US" dirty="0"/>
              <a:t> </a:t>
            </a:r>
            <a:r>
              <a:rPr lang="en-US" dirty="0" err="1"/>
              <a:t>hukum</a:t>
            </a:r>
            <a:r>
              <a:rPr lang="en-US" dirty="0"/>
              <a:t> yang </a:t>
            </a:r>
            <a:r>
              <a:rPr lang="en-US" dirty="0" err="1"/>
              <a:t>mengatur</a:t>
            </a:r>
            <a:r>
              <a:rPr lang="en-US" dirty="0"/>
              <a:t> </a:t>
            </a:r>
            <a:r>
              <a:rPr lang="en-US" dirty="0" err="1"/>
              <a:t>khusus</a:t>
            </a:r>
            <a:r>
              <a:rPr lang="en-US" dirty="0"/>
              <a:t> </a:t>
            </a:r>
            <a:r>
              <a:rPr lang="en-US" dirty="0" err="1"/>
              <a:t>tentang</a:t>
            </a:r>
            <a:r>
              <a:rPr lang="en-US" dirty="0"/>
              <a:t> </a:t>
            </a:r>
            <a:r>
              <a:rPr lang="en-US" i="1" dirty="0"/>
              <a:t>cybercrime </a:t>
            </a:r>
            <a:r>
              <a:rPr lang="en-US" dirty="0" err="1"/>
              <a:t>belum</a:t>
            </a:r>
            <a:r>
              <a:rPr lang="en-US" dirty="0"/>
              <a:t> </a:t>
            </a:r>
            <a:r>
              <a:rPr lang="en-US" dirty="0" err="1"/>
              <a:t>ada</a:t>
            </a:r>
            <a:endParaRPr lang="en-US" dirty="0"/>
          </a:p>
        </p:txBody>
      </p:sp>
    </p:spTree>
    <p:extLst>
      <p:ext uri="{BB962C8B-B14F-4D97-AF65-F5344CB8AC3E}">
        <p14:creationId xmlns:p14="http://schemas.microsoft.com/office/powerpoint/2010/main" val="25114707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sz="4000" smtClean="0"/>
              <a:t>Faktor Terjadi Cybercrime</a:t>
            </a:r>
            <a:endParaRPr lang="en-US" sz="4000"/>
          </a:p>
        </p:txBody>
      </p:sp>
      <p:sp>
        <p:nvSpPr>
          <p:cNvPr id="3" name="Content Placeholder 2"/>
          <p:cNvSpPr>
            <a:spLocks noGrp="1"/>
          </p:cNvSpPr>
          <p:nvPr>
            <p:ph idx="1"/>
          </p:nvPr>
        </p:nvSpPr>
        <p:spPr>
          <a:xfrm>
            <a:off x="443948" y="1882152"/>
            <a:ext cx="8256104" cy="4571183"/>
          </a:xfrm>
        </p:spPr>
        <p:style>
          <a:lnRef idx="2">
            <a:schemeClr val="accent2"/>
          </a:lnRef>
          <a:fillRef idx="1">
            <a:schemeClr val="lt1"/>
          </a:fillRef>
          <a:effectRef idx="0">
            <a:schemeClr val="accent2"/>
          </a:effectRef>
          <a:fontRef idx="minor">
            <a:schemeClr val="dk1"/>
          </a:fontRef>
        </p:style>
        <p:txBody>
          <a:bodyPr>
            <a:noAutofit/>
          </a:bodyPr>
          <a:lstStyle/>
          <a:p>
            <a:pPr marL="363538" indent="-363538">
              <a:buFont typeface="+mj-lt"/>
              <a:buAutoNum type="arabicPeriod" startAt="2"/>
            </a:pPr>
            <a:r>
              <a:rPr lang="en-US" sz="2800" b="1" i="1" dirty="0" err="1"/>
              <a:t>Faktor</a:t>
            </a:r>
            <a:r>
              <a:rPr lang="en-US" sz="2800" b="1" i="1" dirty="0"/>
              <a:t> </a:t>
            </a:r>
            <a:r>
              <a:rPr lang="en-US" sz="2800" b="1" i="1" dirty="0" err="1" smtClean="0"/>
              <a:t>Ekonomi</a:t>
            </a:r>
            <a:endParaRPr lang="en-US" sz="2800" b="1" i="1" dirty="0" smtClean="0"/>
          </a:p>
          <a:p>
            <a:pPr marL="363538" indent="0">
              <a:buNone/>
            </a:pPr>
            <a:r>
              <a:rPr lang="en-US" sz="2800" dirty="0" err="1"/>
              <a:t>Kemajuan</a:t>
            </a:r>
            <a:r>
              <a:rPr lang="en-US" sz="2800" dirty="0"/>
              <a:t> </a:t>
            </a:r>
            <a:r>
              <a:rPr lang="en-US" sz="2800" dirty="0" err="1"/>
              <a:t>ekonomi</a:t>
            </a:r>
            <a:r>
              <a:rPr lang="en-US" sz="2800" dirty="0"/>
              <a:t> </a:t>
            </a:r>
            <a:r>
              <a:rPr lang="en-US" sz="2800" dirty="0" err="1"/>
              <a:t>suatu</a:t>
            </a:r>
            <a:r>
              <a:rPr lang="en-US" sz="2800" dirty="0"/>
              <a:t> </a:t>
            </a:r>
            <a:r>
              <a:rPr lang="en-US" sz="2800" dirty="0" err="1"/>
              <a:t>bangsa</a:t>
            </a:r>
            <a:r>
              <a:rPr lang="en-US" sz="2800" dirty="0"/>
              <a:t> </a:t>
            </a:r>
            <a:r>
              <a:rPr lang="en-US" sz="2800" dirty="0" err="1"/>
              <a:t>salah</a:t>
            </a:r>
            <a:r>
              <a:rPr lang="en-US" sz="2800" dirty="0"/>
              <a:t> </a:t>
            </a:r>
            <a:r>
              <a:rPr lang="en-US" sz="2800" dirty="0" err="1"/>
              <a:t>satunya</a:t>
            </a:r>
            <a:r>
              <a:rPr lang="en-US" sz="2800" dirty="0"/>
              <a:t> </a:t>
            </a:r>
            <a:r>
              <a:rPr lang="en-US" sz="2800" dirty="0" err="1"/>
              <a:t>dipengaruhi</a:t>
            </a:r>
            <a:r>
              <a:rPr lang="en-US" sz="2800" dirty="0"/>
              <a:t> </a:t>
            </a:r>
            <a:r>
              <a:rPr lang="en-US" sz="2800" dirty="0" err="1"/>
              <a:t>oleh</a:t>
            </a:r>
            <a:r>
              <a:rPr lang="en-US" sz="2800" dirty="0"/>
              <a:t> </a:t>
            </a:r>
            <a:r>
              <a:rPr lang="en-US" sz="2800" dirty="0" err="1"/>
              <a:t>promosi</a:t>
            </a:r>
            <a:r>
              <a:rPr lang="en-US" sz="2800" dirty="0"/>
              <a:t> </a:t>
            </a:r>
            <a:r>
              <a:rPr lang="en-US" sz="2800" dirty="0" err="1"/>
              <a:t>barang-barang</a:t>
            </a:r>
            <a:r>
              <a:rPr lang="en-US" sz="2800" dirty="0"/>
              <a:t> </a:t>
            </a:r>
            <a:r>
              <a:rPr lang="en-US" sz="2800" dirty="0" err="1"/>
              <a:t>produksi</a:t>
            </a:r>
            <a:r>
              <a:rPr lang="en-US" sz="2800" dirty="0"/>
              <a:t>. </a:t>
            </a:r>
            <a:r>
              <a:rPr lang="en-US" sz="2800" dirty="0" err="1"/>
              <a:t>Jaringan</a:t>
            </a:r>
            <a:r>
              <a:rPr lang="en-US" sz="2800" dirty="0"/>
              <a:t> </a:t>
            </a:r>
            <a:r>
              <a:rPr lang="en-US" sz="2800" dirty="0" err="1"/>
              <a:t>komputer</a:t>
            </a:r>
            <a:r>
              <a:rPr lang="en-US" sz="2800" dirty="0"/>
              <a:t> </a:t>
            </a:r>
            <a:r>
              <a:rPr lang="en-US" sz="2800" dirty="0" err="1"/>
              <a:t>dan</a:t>
            </a:r>
            <a:r>
              <a:rPr lang="en-US" sz="2800" dirty="0"/>
              <a:t> internet </a:t>
            </a:r>
            <a:r>
              <a:rPr lang="en-US" sz="2800" dirty="0" err="1"/>
              <a:t>merupakan</a:t>
            </a:r>
            <a:r>
              <a:rPr lang="en-US" sz="2800" dirty="0"/>
              <a:t> media yang </a:t>
            </a:r>
            <a:r>
              <a:rPr lang="en-US" sz="2800" dirty="0" err="1"/>
              <a:t>sangat</a:t>
            </a:r>
            <a:r>
              <a:rPr lang="en-US" sz="2800" dirty="0"/>
              <a:t> </a:t>
            </a:r>
            <a:r>
              <a:rPr lang="en-US" sz="2800" dirty="0" err="1"/>
              <a:t>murah</a:t>
            </a:r>
            <a:r>
              <a:rPr lang="en-US" sz="2800" dirty="0"/>
              <a:t> </a:t>
            </a:r>
            <a:r>
              <a:rPr lang="en-US" sz="2800" dirty="0" err="1"/>
              <a:t>untuk</a:t>
            </a:r>
            <a:r>
              <a:rPr lang="en-US" sz="2800" dirty="0"/>
              <a:t> </a:t>
            </a:r>
            <a:r>
              <a:rPr lang="en-US" sz="2800" dirty="0" err="1"/>
              <a:t>promosi</a:t>
            </a:r>
            <a:r>
              <a:rPr lang="en-US" sz="2800" dirty="0" smtClean="0"/>
              <a:t>.  </a:t>
            </a:r>
            <a:r>
              <a:rPr lang="en-US" sz="2800" dirty="0" err="1" smtClean="0"/>
              <a:t>Seluruh</a:t>
            </a:r>
            <a:r>
              <a:rPr lang="en-US" sz="2800" dirty="0" smtClean="0"/>
              <a:t> </a:t>
            </a:r>
            <a:r>
              <a:rPr lang="en-US" sz="2800" dirty="0" err="1"/>
              <a:t>komponen</a:t>
            </a:r>
            <a:r>
              <a:rPr lang="en-US" sz="2800" dirty="0"/>
              <a:t> </a:t>
            </a:r>
            <a:r>
              <a:rPr lang="en-US" sz="2800" dirty="0" err="1"/>
              <a:t>bangsa</a:t>
            </a:r>
            <a:r>
              <a:rPr lang="en-US" sz="2800" dirty="0"/>
              <a:t> Indonesia </a:t>
            </a:r>
            <a:r>
              <a:rPr lang="en-US" sz="2800" dirty="0" err="1"/>
              <a:t>harus</a:t>
            </a:r>
            <a:r>
              <a:rPr lang="en-US" sz="2800" dirty="0"/>
              <a:t> </a:t>
            </a:r>
            <a:r>
              <a:rPr lang="en-US" sz="2800" dirty="0" err="1"/>
              <a:t>berpartisipasi</a:t>
            </a:r>
            <a:r>
              <a:rPr lang="en-US" sz="2800" dirty="0"/>
              <a:t> </a:t>
            </a:r>
            <a:r>
              <a:rPr lang="en-US" sz="2800" dirty="0" err="1"/>
              <a:t>untuk</a:t>
            </a:r>
            <a:r>
              <a:rPr lang="en-US" sz="2800" dirty="0"/>
              <a:t> </a:t>
            </a:r>
            <a:r>
              <a:rPr lang="en-US" sz="2800" dirty="0" err="1"/>
              <a:t>mendukung</a:t>
            </a:r>
            <a:r>
              <a:rPr lang="en-US" sz="2800" dirty="0"/>
              <a:t> </a:t>
            </a:r>
            <a:r>
              <a:rPr lang="en-US" sz="2800" dirty="0" err="1"/>
              <a:t>pemulihan</a:t>
            </a:r>
            <a:r>
              <a:rPr lang="en-US" sz="2800" dirty="0"/>
              <a:t> </a:t>
            </a:r>
            <a:r>
              <a:rPr lang="en-US" sz="2800" dirty="0" err="1" smtClean="0"/>
              <a:t>ekonomi</a:t>
            </a:r>
            <a:r>
              <a:rPr lang="en-US" sz="2800" dirty="0" smtClean="0"/>
              <a:t> </a:t>
            </a:r>
            <a:r>
              <a:rPr lang="en-US" sz="2800" dirty="0" err="1" smtClean="0"/>
              <a:t>akibat</a:t>
            </a:r>
            <a:r>
              <a:rPr lang="en-US" sz="2800" dirty="0" smtClean="0"/>
              <a:t> </a:t>
            </a:r>
            <a:r>
              <a:rPr lang="en-US" sz="2800" dirty="0" err="1" smtClean="0"/>
              <a:t>dari</a:t>
            </a:r>
            <a:r>
              <a:rPr lang="en-US" sz="2800" dirty="0" smtClean="0"/>
              <a:t> </a:t>
            </a:r>
            <a:r>
              <a:rPr lang="en-US" sz="2800" dirty="0" err="1" smtClean="0"/>
              <a:t>krisis</a:t>
            </a:r>
            <a:r>
              <a:rPr lang="en-US" sz="2800" dirty="0" smtClean="0"/>
              <a:t> </a:t>
            </a:r>
            <a:r>
              <a:rPr lang="en-US" sz="2800" dirty="0" err="1" smtClean="0"/>
              <a:t>ekonomi</a:t>
            </a:r>
            <a:r>
              <a:rPr lang="en-US" sz="2800" dirty="0"/>
              <a:t>. </a:t>
            </a:r>
            <a:r>
              <a:rPr lang="en-US" sz="2800" dirty="0" smtClean="0"/>
              <a:t>Media internet </a:t>
            </a:r>
            <a:r>
              <a:rPr lang="en-US" sz="2800" dirty="0" err="1" smtClean="0"/>
              <a:t>dapat</a:t>
            </a:r>
            <a:r>
              <a:rPr lang="en-US" sz="2800" dirty="0" smtClean="0"/>
              <a:t> </a:t>
            </a:r>
            <a:r>
              <a:rPr lang="en-US" sz="2800" dirty="0" err="1" smtClean="0"/>
              <a:t>dimanfaatkan</a:t>
            </a:r>
            <a:r>
              <a:rPr lang="en-US" sz="2800" dirty="0" smtClean="0"/>
              <a:t> </a:t>
            </a:r>
            <a:r>
              <a:rPr lang="en-US" sz="2800" dirty="0" err="1"/>
              <a:t>oleh</a:t>
            </a:r>
            <a:r>
              <a:rPr lang="en-US" sz="2800" dirty="0"/>
              <a:t> </a:t>
            </a:r>
            <a:r>
              <a:rPr lang="en-US" sz="2800" dirty="0" err="1"/>
              <a:t>seluruh</a:t>
            </a:r>
            <a:r>
              <a:rPr lang="en-US" sz="2800" dirty="0"/>
              <a:t> </a:t>
            </a:r>
            <a:r>
              <a:rPr lang="en-US" sz="2800" dirty="0" err="1"/>
              <a:t>masyarakat</a:t>
            </a:r>
            <a:r>
              <a:rPr lang="en-US" sz="2800" dirty="0"/>
              <a:t> </a:t>
            </a:r>
            <a:r>
              <a:rPr lang="en-US" sz="2800" dirty="0" err="1"/>
              <a:t>untuk</a:t>
            </a:r>
            <a:r>
              <a:rPr lang="en-US" sz="2800" dirty="0"/>
              <a:t> </a:t>
            </a:r>
            <a:r>
              <a:rPr lang="en-US" sz="2800" dirty="0" err="1"/>
              <a:t>mempromosikan</a:t>
            </a:r>
            <a:r>
              <a:rPr lang="en-US" sz="2800" dirty="0"/>
              <a:t> Indonesia</a:t>
            </a:r>
            <a:r>
              <a:rPr lang="en-US" sz="2800" dirty="0" smtClean="0"/>
              <a:t>.</a:t>
            </a:r>
            <a:r>
              <a:rPr lang="en-US" sz="2800" dirty="0"/>
              <a:t/>
            </a:r>
            <a:br>
              <a:rPr lang="en-US" sz="2800" dirty="0"/>
            </a:br>
            <a:endParaRPr lang="en-US" sz="2800" dirty="0"/>
          </a:p>
        </p:txBody>
      </p:sp>
    </p:spTree>
    <p:extLst>
      <p:ext uri="{BB962C8B-B14F-4D97-AF65-F5344CB8AC3E}">
        <p14:creationId xmlns:p14="http://schemas.microsoft.com/office/powerpoint/2010/main" val="26783142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sz="3600" smtClean="0"/>
              <a:t>Faktor Terjadi Cybercrime</a:t>
            </a:r>
            <a:endParaRPr lang="en-US" sz="3600"/>
          </a:p>
        </p:txBody>
      </p:sp>
      <p:sp>
        <p:nvSpPr>
          <p:cNvPr id="3" name="Content Placeholder 2"/>
          <p:cNvSpPr>
            <a:spLocks noGrp="1"/>
          </p:cNvSpPr>
          <p:nvPr>
            <p:ph idx="1"/>
          </p:nvPr>
        </p:nvSpPr>
        <p:spPr>
          <a:xfrm>
            <a:off x="443948" y="1384611"/>
            <a:ext cx="8256104" cy="5177554"/>
          </a:xfrm>
        </p:spPr>
        <p:style>
          <a:lnRef idx="2">
            <a:schemeClr val="accent2"/>
          </a:lnRef>
          <a:fillRef idx="1">
            <a:schemeClr val="lt1"/>
          </a:fillRef>
          <a:effectRef idx="0">
            <a:schemeClr val="accent2"/>
          </a:effectRef>
          <a:fontRef idx="minor">
            <a:schemeClr val="dk1"/>
          </a:fontRef>
        </p:style>
        <p:txBody>
          <a:bodyPr>
            <a:noAutofit/>
          </a:bodyPr>
          <a:lstStyle/>
          <a:p>
            <a:pPr marL="363538" indent="-363538">
              <a:spcBef>
                <a:spcPts val="0"/>
              </a:spcBef>
              <a:buFont typeface="+mj-lt"/>
              <a:buAutoNum type="arabicPeriod" startAt="3"/>
            </a:pPr>
            <a:r>
              <a:rPr lang="en-US" sz="2400" b="1" i="1"/>
              <a:t>Faktor Sosial </a:t>
            </a:r>
            <a:r>
              <a:rPr lang="en-US" sz="2400" b="1" i="1" smtClean="0"/>
              <a:t>Budaya</a:t>
            </a:r>
          </a:p>
          <a:p>
            <a:pPr marL="712788" indent="-363538">
              <a:spcBef>
                <a:spcPts val="0"/>
              </a:spcBef>
            </a:pPr>
            <a:r>
              <a:rPr lang="en-US" sz="2400"/>
              <a:t>Ada beberapa aspek untuk faktor sosial budaya</a:t>
            </a:r>
            <a:r>
              <a:rPr lang="en-US" sz="2400" smtClean="0"/>
              <a:t>:</a:t>
            </a:r>
          </a:p>
          <a:p>
            <a:pPr marL="1076325" indent="-363538">
              <a:spcBef>
                <a:spcPts val="0"/>
              </a:spcBef>
              <a:buNone/>
            </a:pPr>
            <a:r>
              <a:rPr lang="en-US" sz="2400"/>
              <a:t>–  </a:t>
            </a:r>
            <a:r>
              <a:rPr lang="en-US" sz="2400" smtClean="0"/>
              <a:t>	</a:t>
            </a:r>
            <a:r>
              <a:rPr lang="en-US" sz="2400" b="1" i="1" smtClean="0"/>
              <a:t>Kemajuan </a:t>
            </a:r>
            <a:r>
              <a:rPr lang="en-US" sz="2400" b="1" i="1"/>
              <a:t>Teknologi Informasi</a:t>
            </a:r>
            <a:endParaRPr lang="en-US" sz="2400" smtClean="0"/>
          </a:p>
          <a:p>
            <a:pPr marL="1076325" indent="0">
              <a:spcBef>
                <a:spcPts val="0"/>
              </a:spcBef>
              <a:buNone/>
            </a:pPr>
            <a:r>
              <a:rPr lang="en-US" sz="2400"/>
              <a:t>Era globalisasi, manusia tidak akan bisa melepaskan kebutuhan akan teknologi informasi. Dengan teknologi informasi manusia dapat melakukan akses perkembangan lingkungan secara </a:t>
            </a:r>
            <a:r>
              <a:rPr lang="en-US" sz="2400" smtClean="0"/>
              <a:t>akurat</a:t>
            </a:r>
          </a:p>
          <a:p>
            <a:pPr marL="1076325" indent="-363538">
              <a:spcBef>
                <a:spcPts val="0"/>
              </a:spcBef>
              <a:buNone/>
            </a:pPr>
            <a:r>
              <a:rPr lang="en-US" sz="2400" smtClean="0"/>
              <a:t>–  	</a:t>
            </a:r>
            <a:r>
              <a:rPr lang="en-US" sz="2400" b="1" i="1" smtClean="0"/>
              <a:t>Sumber </a:t>
            </a:r>
            <a:r>
              <a:rPr lang="en-US" sz="2400" b="1" i="1"/>
              <a:t>Daya </a:t>
            </a:r>
            <a:r>
              <a:rPr lang="en-US" sz="2400" b="1" i="1" smtClean="0"/>
              <a:t>Manusia</a:t>
            </a:r>
          </a:p>
          <a:p>
            <a:pPr marL="1076325" indent="0">
              <a:spcBef>
                <a:spcPts val="0"/>
              </a:spcBef>
              <a:buNone/>
            </a:pPr>
            <a:r>
              <a:rPr lang="en-US" sz="2400"/>
              <a:t>Sumberdaya manusia dalam teknologi informasi mempunya peranan penting sebagai pengendali dari sebuah alat. Apakah alat itu digunakan sebagai sarana kebajikan ataukah alat itu akan dikriminalisasikan sehingga dapat merusak kepentingan orang lain atau bahkan negara</a:t>
            </a:r>
          </a:p>
        </p:txBody>
      </p:sp>
    </p:spTree>
    <p:extLst>
      <p:ext uri="{BB962C8B-B14F-4D97-AF65-F5344CB8AC3E}">
        <p14:creationId xmlns:p14="http://schemas.microsoft.com/office/powerpoint/2010/main" val="26317597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smtClean="0"/>
              <a:t>Faktor Terjadi Cybercrime</a:t>
            </a:r>
            <a:endParaRPr lang="en-US"/>
          </a:p>
        </p:txBody>
      </p:sp>
      <p:sp>
        <p:nvSpPr>
          <p:cNvPr id="3" name="Content Placeholder 2"/>
          <p:cNvSpPr>
            <a:spLocks noGrp="1"/>
          </p:cNvSpPr>
          <p:nvPr>
            <p:ph idx="1"/>
          </p:nvPr>
        </p:nvSpPr>
        <p:spPr>
          <a:xfrm>
            <a:off x="443948" y="1384611"/>
            <a:ext cx="8256104" cy="5177554"/>
          </a:xfrm>
        </p:spPr>
        <p:style>
          <a:lnRef idx="2">
            <a:schemeClr val="accent2"/>
          </a:lnRef>
          <a:fillRef idx="1">
            <a:schemeClr val="lt1"/>
          </a:fillRef>
          <a:effectRef idx="0">
            <a:schemeClr val="accent2"/>
          </a:effectRef>
          <a:fontRef idx="minor">
            <a:schemeClr val="dk1"/>
          </a:fontRef>
        </p:style>
        <p:txBody>
          <a:bodyPr>
            <a:noAutofit/>
          </a:bodyPr>
          <a:lstStyle/>
          <a:p>
            <a:pPr marL="1076325" indent="-363538">
              <a:spcBef>
                <a:spcPts val="0"/>
              </a:spcBef>
              <a:buNone/>
            </a:pPr>
            <a:r>
              <a:rPr lang="en-US" dirty="0" smtClean="0"/>
              <a:t>–  	</a:t>
            </a:r>
            <a:r>
              <a:rPr lang="en-US" b="1" i="1" dirty="0" err="1" smtClean="0"/>
              <a:t>Komunitas</a:t>
            </a:r>
            <a:r>
              <a:rPr lang="en-US" b="1" i="1" dirty="0" smtClean="0"/>
              <a:t> </a:t>
            </a:r>
            <a:r>
              <a:rPr lang="en-US" b="1" i="1" dirty="0" err="1"/>
              <a:t>Baru</a:t>
            </a:r>
            <a:endParaRPr lang="en-US" dirty="0"/>
          </a:p>
          <a:p>
            <a:pPr marL="1076325" indent="0">
              <a:spcBef>
                <a:spcPts val="0"/>
              </a:spcBef>
              <a:buNone/>
            </a:pPr>
            <a:r>
              <a:rPr lang="en-US" dirty="0" err="1"/>
              <a:t>Dengan</a:t>
            </a:r>
            <a:r>
              <a:rPr lang="en-US" dirty="0"/>
              <a:t> </a:t>
            </a:r>
            <a:r>
              <a:rPr lang="en-US" dirty="0" err="1"/>
              <a:t>adanya</a:t>
            </a:r>
            <a:r>
              <a:rPr lang="en-US" dirty="0"/>
              <a:t> media internet </a:t>
            </a:r>
            <a:r>
              <a:rPr lang="en-US" dirty="0" err="1"/>
              <a:t>sebagai</a:t>
            </a:r>
            <a:r>
              <a:rPr lang="en-US" dirty="0"/>
              <a:t> </a:t>
            </a:r>
            <a:r>
              <a:rPr lang="en-US" dirty="0" err="1"/>
              <a:t>wahana</a:t>
            </a:r>
            <a:r>
              <a:rPr lang="en-US" dirty="0"/>
              <a:t> </a:t>
            </a:r>
            <a:r>
              <a:rPr lang="en-US" dirty="0" err="1"/>
              <a:t>untuk</a:t>
            </a:r>
            <a:r>
              <a:rPr lang="en-US" dirty="0"/>
              <a:t> </a:t>
            </a:r>
            <a:r>
              <a:rPr lang="en-US" dirty="0" err="1"/>
              <a:t>berkomunikasi</a:t>
            </a:r>
            <a:r>
              <a:rPr lang="en-US" dirty="0"/>
              <a:t>, </a:t>
            </a:r>
            <a:r>
              <a:rPr lang="en-US" dirty="0" err="1"/>
              <a:t>secara</a:t>
            </a:r>
            <a:r>
              <a:rPr lang="en-US" dirty="0"/>
              <a:t> </a:t>
            </a:r>
            <a:r>
              <a:rPr lang="en-US" dirty="0" err="1"/>
              <a:t>sosiologis</a:t>
            </a:r>
            <a:r>
              <a:rPr lang="en-US" dirty="0"/>
              <a:t> </a:t>
            </a:r>
            <a:r>
              <a:rPr lang="en-US" dirty="0" err="1"/>
              <a:t>terbentuklah</a:t>
            </a:r>
            <a:r>
              <a:rPr lang="en-US" dirty="0"/>
              <a:t> </a:t>
            </a:r>
            <a:r>
              <a:rPr lang="en-US" dirty="0" err="1"/>
              <a:t>komunitas</a:t>
            </a:r>
            <a:r>
              <a:rPr lang="en-US" dirty="0"/>
              <a:t> </a:t>
            </a:r>
            <a:r>
              <a:rPr lang="en-US" dirty="0" err="1"/>
              <a:t>baru</a:t>
            </a:r>
            <a:r>
              <a:rPr lang="en-US" dirty="0"/>
              <a:t> di </a:t>
            </a:r>
            <a:r>
              <a:rPr lang="en-US" dirty="0" err="1"/>
              <a:t>dunia</a:t>
            </a:r>
            <a:r>
              <a:rPr lang="en-US" dirty="0"/>
              <a:t> </a:t>
            </a:r>
            <a:r>
              <a:rPr lang="en-US" dirty="0" err="1"/>
              <a:t>maya</a:t>
            </a:r>
            <a:r>
              <a:rPr lang="en-US" dirty="0"/>
              <a:t> </a:t>
            </a:r>
            <a:r>
              <a:rPr lang="en-US" dirty="0" err="1"/>
              <a:t>yakni</a:t>
            </a:r>
            <a:r>
              <a:rPr lang="en-US" dirty="0"/>
              <a:t> </a:t>
            </a:r>
            <a:r>
              <a:rPr lang="en-US" dirty="0" err="1"/>
              <a:t>komunitas</a:t>
            </a:r>
            <a:r>
              <a:rPr lang="en-US" dirty="0"/>
              <a:t> </a:t>
            </a:r>
            <a:r>
              <a:rPr lang="en-US" dirty="0" err="1"/>
              <a:t>para</a:t>
            </a:r>
            <a:r>
              <a:rPr lang="en-US" dirty="0"/>
              <a:t> </a:t>
            </a:r>
            <a:r>
              <a:rPr lang="en-US" dirty="0" err="1"/>
              <a:t>pengguna</a:t>
            </a:r>
            <a:r>
              <a:rPr lang="en-US" dirty="0"/>
              <a:t> internet yang </a:t>
            </a:r>
            <a:r>
              <a:rPr lang="en-US" dirty="0" err="1"/>
              <a:t>saling</a:t>
            </a:r>
            <a:r>
              <a:rPr lang="en-US" dirty="0"/>
              <a:t> </a:t>
            </a:r>
            <a:r>
              <a:rPr lang="en-US" dirty="0" err="1"/>
              <a:t>berkomunikasi</a:t>
            </a:r>
            <a:r>
              <a:rPr lang="en-US" dirty="0"/>
              <a:t>. </a:t>
            </a:r>
            <a:r>
              <a:rPr lang="en-US" dirty="0" err="1"/>
              <a:t>Misalnya</a:t>
            </a:r>
            <a:r>
              <a:rPr lang="en-US" dirty="0"/>
              <a:t> Mailing List, Forum, Chatting, </a:t>
            </a:r>
            <a:r>
              <a:rPr lang="en-US" dirty="0" err="1" smtClean="0"/>
              <a:t>dsb</a:t>
            </a:r>
            <a:endParaRPr lang="en-US" dirty="0" smtClean="0"/>
          </a:p>
        </p:txBody>
      </p:sp>
    </p:spTree>
    <p:extLst>
      <p:ext uri="{BB962C8B-B14F-4D97-AF65-F5344CB8AC3E}">
        <p14:creationId xmlns:p14="http://schemas.microsoft.com/office/powerpoint/2010/main" val="22357060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fontScale="90000"/>
          </a:bodyPr>
          <a:lstStyle/>
          <a:p>
            <a:r>
              <a:rPr lang="en-US" dirty="0" err="1" smtClean="0"/>
              <a:t>Dampak</a:t>
            </a:r>
            <a:r>
              <a:rPr lang="en-US" dirty="0" smtClean="0"/>
              <a:t> Cybercrime </a:t>
            </a:r>
            <a:r>
              <a:rPr lang="en-US" dirty="0" err="1" smtClean="0"/>
              <a:t>thd</a:t>
            </a:r>
            <a:r>
              <a:rPr lang="en-US" dirty="0" smtClean="0"/>
              <a:t> </a:t>
            </a:r>
            <a:r>
              <a:rPr lang="en-US" dirty="0" err="1" smtClean="0"/>
              <a:t>Keamanan</a:t>
            </a:r>
            <a:r>
              <a:rPr lang="en-US" dirty="0" smtClean="0"/>
              <a:t> Negara</a:t>
            </a:r>
            <a:endParaRPr lang="en-US" dirty="0"/>
          </a:p>
        </p:txBody>
      </p:sp>
      <p:sp>
        <p:nvSpPr>
          <p:cNvPr id="3" name="Content Placeholder 2"/>
          <p:cNvSpPr>
            <a:spLocks noGrp="1"/>
          </p:cNvSpPr>
          <p:nvPr>
            <p:ph idx="1"/>
          </p:nvPr>
        </p:nvSpPr>
        <p:spPr>
          <a:xfrm>
            <a:off x="443948" y="1371164"/>
            <a:ext cx="8256104" cy="5226187"/>
          </a:xfrm>
        </p:spPr>
        <p:style>
          <a:lnRef idx="2">
            <a:schemeClr val="accent2"/>
          </a:lnRef>
          <a:fillRef idx="1">
            <a:schemeClr val="lt1"/>
          </a:fillRef>
          <a:effectRef idx="0">
            <a:schemeClr val="accent2"/>
          </a:effectRef>
          <a:fontRef idx="minor">
            <a:schemeClr val="dk1"/>
          </a:fontRef>
        </p:style>
        <p:txBody>
          <a:bodyPr>
            <a:noAutofit/>
          </a:bodyPr>
          <a:lstStyle/>
          <a:p>
            <a:pPr marL="363538" indent="-363538"/>
            <a:r>
              <a:rPr lang="en-US" sz="2400" b="1" i="1" dirty="0" err="1" smtClean="0"/>
              <a:t>Kurangnya</a:t>
            </a:r>
            <a:r>
              <a:rPr lang="en-US" sz="2400" b="1" i="1" dirty="0" smtClean="0"/>
              <a:t> </a:t>
            </a:r>
            <a:r>
              <a:rPr lang="en-US" sz="2400" b="1" i="1" dirty="0" err="1"/>
              <a:t>kepercayaan</a:t>
            </a:r>
            <a:r>
              <a:rPr lang="en-US" sz="2400" b="1" i="1" dirty="0"/>
              <a:t> </a:t>
            </a:r>
            <a:r>
              <a:rPr lang="en-US" sz="2400" b="1" i="1" dirty="0" err="1"/>
              <a:t>dunia</a:t>
            </a:r>
            <a:r>
              <a:rPr lang="en-US" sz="2400" b="1" i="1" dirty="0"/>
              <a:t> </a:t>
            </a:r>
            <a:r>
              <a:rPr lang="en-US" sz="2400" b="1" i="1" dirty="0" err="1"/>
              <a:t>thd</a:t>
            </a:r>
            <a:r>
              <a:rPr lang="en-US" sz="2400" b="1" i="1" dirty="0"/>
              <a:t> Indonesia</a:t>
            </a:r>
            <a:endParaRPr lang="en-US" sz="2400" dirty="0"/>
          </a:p>
          <a:p>
            <a:pPr marL="712788" indent="-349250">
              <a:buNone/>
            </a:pPr>
            <a:r>
              <a:rPr lang="en-US" sz="2400" dirty="0"/>
              <a:t> </a:t>
            </a:r>
            <a:r>
              <a:rPr lang="en-US" sz="2400" dirty="0" smtClean="0"/>
              <a:t>–</a:t>
            </a:r>
            <a:r>
              <a:rPr lang="en-US" sz="2400" dirty="0"/>
              <a:t>	</a:t>
            </a:r>
            <a:r>
              <a:rPr lang="en-US" sz="2400" dirty="0" err="1"/>
              <a:t>Kasus</a:t>
            </a:r>
            <a:r>
              <a:rPr lang="en-US" sz="2400" dirty="0"/>
              <a:t> cybercrime yang </a:t>
            </a:r>
            <a:r>
              <a:rPr lang="en-US" sz="2400" dirty="0" err="1"/>
              <a:t>tertangkap</a:t>
            </a:r>
            <a:r>
              <a:rPr lang="en-US" sz="2400" dirty="0"/>
              <a:t> di Bandung </a:t>
            </a:r>
            <a:r>
              <a:rPr lang="en-US" sz="2400" dirty="0" err="1"/>
              <a:t>ada</a:t>
            </a:r>
            <a:r>
              <a:rPr lang="en-US" sz="2400" dirty="0"/>
              <a:t> 7 </a:t>
            </a:r>
            <a:r>
              <a:rPr lang="en-US" sz="2400" dirty="0" err="1"/>
              <a:t>pelaku</a:t>
            </a:r>
            <a:r>
              <a:rPr lang="en-US" sz="2400" dirty="0"/>
              <a:t> carding, </a:t>
            </a:r>
            <a:r>
              <a:rPr lang="en-US" sz="2400" dirty="0" err="1"/>
              <a:t>pembobolan</a:t>
            </a:r>
            <a:r>
              <a:rPr lang="en-US" sz="2400" dirty="0"/>
              <a:t> </a:t>
            </a:r>
            <a:r>
              <a:rPr lang="en-US" sz="2400" dirty="0" err="1"/>
              <a:t>kartu</a:t>
            </a:r>
            <a:r>
              <a:rPr lang="en-US" sz="2400" dirty="0"/>
              <a:t> </a:t>
            </a:r>
            <a:r>
              <a:rPr lang="en-US" sz="2400" dirty="0" err="1"/>
              <a:t>kredit</a:t>
            </a:r>
            <a:r>
              <a:rPr lang="en-US" sz="2400" dirty="0"/>
              <a:t> </a:t>
            </a:r>
            <a:r>
              <a:rPr lang="en-US" sz="2400" dirty="0" err="1"/>
              <a:t>melalui</a:t>
            </a:r>
            <a:r>
              <a:rPr lang="en-US" sz="2400" dirty="0"/>
              <a:t> internet. </a:t>
            </a:r>
            <a:r>
              <a:rPr lang="en-US" sz="2400" dirty="0" err="1"/>
              <a:t>Dengan</a:t>
            </a:r>
            <a:r>
              <a:rPr lang="en-US" sz="2400" dirty="0"/>
              <a:t> </a:t>
            </a:r>
            <a:r>
              <a:rPr lang="en-US" sz="2400" dirty="0" err="1"/>
              <a:t>adanya</a:t>
            </a:r>
            <a:r>
              <a:rPr lang="en-US" sz="2400" dirty="0"/>
              <a:t> </a:t>
            </a:r>
            <a:r>
              <a:rPr lang="en-US" sz="2400" dirty="0" err="1"/>
              <a:t>kejahatan</a:t>
            </a:r>
            <a:r>
              <a:rPr lang="en-US" sz="2400" dirty="0"/>
              <a:t> </a:t>
            </a:r>
            <a:r>
              <a:rPr lang="en-US" sz="2400" dirty="0" err="1"/>
              <a:t>tersebut</a:t>
            </a:r>
            <a:r>
              <a:rPr lang="en-US" sz="2400" dirty="0"/>
              <a:t> </a:t>
            </a:r>
            <a:r>
              <a:rPr lang="en-US" sz="2400" dirty="0" err="1"/>
              <a:t>dapat</a:t>
            </a:r>
            <a:r>
              <a:rPr lang="en-US" sz="2400" dirty="0"/>
              <a:t> </a:t>
            </a:r>
            <a:r>
              <a:rPr lang="en-US" sz="2400" dirty="0" err="1"/>
              <a:t>menurunkan</a:t>
            </a:r>
            <a:r>
              <a:rPr lang="en-US" sz="2400" dirty="0"/>
              <a:t> </a:t>
            </a:r>
            <a:r>
              <a:rPr lang="en-US" sz="2400" dirty="0" err="1"/>
              <a:t>citra</a:t>
            </a:r>
            <a:r>
              <a:rPr lang="en-US" sz="2400" dirty="0"/>
              <a:t> </a:t>
            </a:r>
            <a:r>
              <a:rPr lang="en-US" sz="2400" dirty="0" err="1"/>
              <a:t>dan</a:t>
            </a:r>
            <a:r>
              <a:rPr lang="en-US" sz="2400" dirty="0"/>
              <a:t> </a:t>
            </a:r>
            <a:r>
              <a:rPr lang="en-US" sz="2400" dirty="0" err="1"/>
              <a:t>nama</a:t>
            </a:r>
            <a:r>
              <a:rPr lang="en-US" sz="2400" dirty="0"/>
              <a:t> </a:t>
            </a:r>
            <a:r>
              <a:rPr lang="en-US" sz="2400" dirty="0" err="1"/>
              <a:t>baik</a:t>
            </a:r>
            <a:r>
              <a:rPr lang="en-US" sz="2400" dirty="0"/>
              <a:t> </a:t>
            </a:r>
            <a:r>
              <a:rPr lang="en-US" sz="2400" dirty="0" err="1"/>
              <a:t>bangsa</a:t>
            </a:r>
            <a:r>
              <a:rPr lang="en-US" sz="2400" dirty="0"/>
              <a:t> Indonesia, </a:t>
            </a:r>
            <a:r>
              <a:rPr lang="en-US" sz="2400" dirty="0" err="1"/>
              <a:t>karena</a:t>
            </a:r>
            <a:r>
              <a:rPr lang="en-US" sz="2400" dirty="0"/>
              <a:t> </a:t>
            </a:r>
            <a:r>
              <a:rPr lang="en-US" sz="2400" dirty="0" err="1"/>
              <a:t>pemesanan</a:t>
            </a:r>
            <a:r>
              <a:rPr lang="en-US" sz="2400" dirty="0"/>
              <a:t> </a:t>
            </a:r>
            <a:r>
              <a:rPr lang="en-US" sz="2400" dirty="0" err="1"/>
              <a:t>barang</a:t>
            </a:r>
            <a:r>
              <a:rPr lang="en-US" sz="2400" dirty="0"/>
              <a:t> </a:t>
            </a:r>
            <a:r>
              <a:rPr lang="en-US" sz="2400" dirty="0" err="1"/>
              <a:t>melalui</a:t>
            </a:r>
            <a:r>
              <a:rPr lang="en-US" sz="2400" dirty="0"/>
              <a:t> internet e-business </a:t>
            </a:r>
            <a:r>
              <a:rPr lang="en-US" sz="2400" dirty="0" err="1"/>
              <a:t>dari</a:t>
            </a:r>
            <a:r>
              <a:rPr lang="en-US" sz="2400" dirty="0"/>
              <a:t> </a:t>
            </a:r>
            <a:r>
              <a:rPr lang="en-US" sz="2400" dirty="0" err="1"/>
              <a:t>berbagai</a:t>
            </a:r>
            <a:r>
              <a:rPr lang="en-US" sz="2400" dirty="0"/>
              <a:t> </a:t>
            </a:r>
            <a:r>
              <a:rPr lang="en-US" sz="2400" dirty="0" err="1"/>
              <a:t>negara</a:t>
            </a:r>
            <a:r>
              <a:rPr lang="en-US" sz="2400" dirty="0"/>
              <a:t> </a:t>
            </a:r>
            <a:r>
              <a:rPr lang="en-US" sz="2400" dirty="0" err="1"/>
              <a:t>dilakukan</a:t>
            </a:r>
            <a:r>
              <a:rPr lang="en-US" sz="2400" dirty="0"/>
              <a:t> </a:t>
            </a:r>
            <a:r>
              <a:rPr lang="en-US" sz="2400" dirty="0" err="1"/>
              <a:t>dengan</a:t>
            </a:r>
            <a:r>
              <a:rPr lang="en-US" sz="2400" dirty="0"/>
              <a:t> </a:t>
            </a:r>
            <a:r>
              <a:rPr lang="en-US" sz="2400" dirty="0" err="1"/>
              <a:t>kartu</a:t>
            </a:r>
            <a:r>
              <a:rPr lang="en-US" sz="2400" dirty="0"/>
              <a:t> </a:t>
            </a:r>
            <a:r>
              <a:rPr lang="en-US" sz="2400" dirty="0" err="1"/>
              <a:t>kredit</a:t>
            </a:r>
            <a:r>
              <a:rPr lang="en-US" sz="2400" dirty="0"/>
              <a:t> </a:t>
            </a:r>
            <a:r>
              <a:rPr lang="en-US" sz="2400" dirty="0" err="1"/>
              <a:t>palsu</a:t>
            </a:r>
            <a:r>
              <a:rPr lang="en-US" sz="2400" dirty="0"/>
              <a:t>.</a:t>
            </a:r>
          </a:p>
          <a:p>
            <a:pPr marL="363538" indent="-363538"/>
            <a:r>
              <a:rPr lang="en-US" sz="2400" b="1" i="1" dirty="0" err="1" smtClean="0"/>
              <a:t>Berpotensi</a:t>
            </a:r>
            <a:r>
              <a:rPr lang="en-US" sz="2400" b="1" i="1" dirty="0" smtClean="0"/>
              <a:t> </a:t>
            </a:r>
            <a:r>
              <a:rPr lang="en-US" sz="2400" b="1" i="1" dirty="0" err="1"/>
              <a:t>Menghancurkan</a:t>
            </a:r>
            <a:r>
              <a:rPr lang="en-US" sz="2400" b="1" i="1" dirty="0"/>
              <a:t> Negara</a:t>
            </a:r>
            <a:endParaRPr lang="en-US" sz="2400" dirty="0"/>
          </a:p>
          <a:p>
            <a:pPr marL="712788" indent="-349250">
              <a:buNone/>
            </a:pPr>
            <a:r>
              <a:rPr lang="en-US" sz="2400" dirty="0" smtClean="0"/>
              <a:t>–  	</a:t>
            </a:r>
            <a:r>
              <a:rPr lang="en-US" sz="2400" dirty="0" err="1" smtClean="0"/>
              <a:t>Tak</a:t>
            </a:r>
            <a:r>
              <a:rPr lang="en-US" sz="2400" dirty="0" smtClean="0"/>
              <a:t> </a:t>
            </a:r>
            <a:r>
              <a:rPr lang="en-US" sz="2400" dirty="0" err="1"/>
              <a:t>ada</a:t>
            </a:r>
            <a:r>
              <a:rPr lang="en-US" sz="2400" dirty="0"/>
              <a:t> </a:t>
            </a:r>
            <a:r>
              <a:rPr lang="en-US" sz="2400" dirty="0" err="1"/>
              <a:t>satu</a:t>
            </a:r>
            <a:r>
              <a:rPr lang="en-US" sz="2400" dirty="0"/>
              <a:t> </a:t>
            </a:r>
            <a:r>
              <a:rPr lang="en-US" sz="2400" dirty="0" err="1" smtClean="0"/>
              <a:t>negarapun</a:t>
            </a:r>
            <a:r>
              <a:rPr lang="en-US" sz="2400" dirty="0" smtClean="0"/>
              <a:t> </a:t>
            </a:r>
            <a:r>
              <a:rPr lang="en-US" sz="2400" dirty="0"/>
              <a:t>di </a:t>
            </a:r>
            <a:r>
              <a:rPr lang="en-US" sz="2400" dirty="0" err="1"/>
              <a:t>dunia</a:t>
            </a:r>
            <a:r>
              <a:rPr lang="en-US" sz="2400" dirty="0"/>
              <a:t> </a:t>
            </a:r>
            <a:r>
              <a:rPr lang="en-US" sz="2400" dirty="0" err="1" smtClean="0"/>
              <a:t>ini</a:t>
            </a:r>
            <a:r>
              <a:rPr lang="en-US" sz="2400" dirty="0" smtClean="0"/>
              <a:t> yang</a:t>
            </a:r>
            <a:r>
              <a:rPr lang="en-US" sz="2400" dirty="0"/>
              <a:t> </a:t>
            </a:r>
            <a:r>
              <a:rPr lang="en-US" sz="2400" dirty="0" err="1" smtClean="0"/>
              <a:t>terbebas</a:t>
            </a:r>
            <a:r>
              <a:rPr lang="en-US" sz="2400" dirty="0" smtClean="0"/>
              <a:t> </a:t>
            </a:r>
            <a:r>
              <a:rPr lang="en-US" sz="2400" dirty="0" err="1" smtClean="0"/>
              <a:t>dari</a:t>
            </a:r>
            <a:r>
              <a:rPr lang="en-US" sz="2400" dirty="0" smtClean="0"/>
              <a:t> </a:t>
            </a:r>
            <a:r>
              <a:rPr lang="en-US" sz="2400" dirty="0" err="1" smtClean="0"/>
              <a:t>ancaman</a:t>
            </a:r>
            <a:r>
              <a:rPr lang="en-US" sz="2400" dirty="0" smtClean="0"/>
              <a:t> </a:t>
            </a:r>
            <a:r>
              <a:rPr lang="en-US" sz="2400" dirty="0"/>
              <a:t>cybercrime. </a:t>
            </a:r>
            <a:r>
              <a:rPr lang="en-US" sz="2400" dirty="0" err="1"/>
              <a:t>Pencegahan</a:t>
            </a:r>
            <a:r>
              <a:rPr lang="en-US" sz="2400" dirty="0"/>
              <a:t> </a:t>
            </a:r>
            <a:r>
              <a:rPr lang="en-US" sz="2400" dirty="0" err="1"/>
              <a:t>terhadap</a:t>
            </a:r>
            <a:r>
              <a:rPr lang="en-US" sz="2400" dirty="0"/>
              <a:t> </a:t>
            </a:r>
            <a:r>
              <a:rPr lang="en-US" sz="2400" dirty="0" err="1"/>
              <a:t>tindakan</a:t>
            </a:r>
            <a:r>
              <a:rPr lang="en-US" sz="2400" dirty="0"/>
              <a:t> cybercrime </a:t>
            </a:r>
            <a:r>
              <a:rPr lang="en-US" sz="2400" dirty="0" err="1"/>
              <a:t>harus</a:t>
            </a:r>
            <a:r>
              <a:rPr lang="en-US" sz="2400" dirty="0"/>
              <a:t> </a:t>
            </a:r>
            <a:r>
              <a:rPr lang="en-US" sz="2400" dirty="0" err="1"/>
              <a:t>mencakup</a:t>
            </a:r>
            <a:r>
              <a:rPr lang="en-US" sz="2400" dirty="0"/>
              <a:t> </a:t>
            </a:r>
            <a:r>
              <a:rPr lang="en-US" sz="2400" dirty="0" err="1"/>
              <a:t>semua</a:t>
            </a:r>
            <a:r>
              <a:rPr lang="en-US" sz="2400" dirty="0"/>
              <a:t> </a:t>
            </a:r>
            <a:r>
              <a:rPr lang="en-US" sz="2400" dirty="0" err="1"/>
              <a:t>operasi</a:t>
            </a:r>
            <a:r>
              <a:rPr lang="en-US" sz="2400" dirty="0"/>
              <a:t> </a:t>
            </a:r>
            <a:r>
              <a:rPr lang="en-US" sz="2400" dirty="0" err="1"/>
              <a:t>ilegal</a:t>
            </a:r>
            <a:r>
              <a:rPr lang="en-US" sz="2400" dirty="0"/>
              <a:t> yang </a:t>
            </a:r>
            <a:r>
              <a:rPr lang="en-US" sz="2400" dirty="0" err="1"/>
              <a:t>dapat</a:t>
            </a:r>
            <a:r>
              <a:rPr lang="en-US" sz="2400" dirty="0"/>
              <a:t> </a:t>
            </a:r>
            <a:r>
              <a:rPr lang="en-US" sz="2400" dirty="0" err="1"/>
              <a:t>merugikan</a:t>
            </a:r>
            <a:r>
              <a:rPr lang="en-US" sz="2400" dirty="0"/>
              <a:t> </a:t>
            </a:r>
            <a:r>
              <a:rPr lang="en-US" sz="2400" dirty="0" err="1"/>
              <a:t>pihak</a:t>
            </a:r>
            <a:r>
              <a:rPr lang="en-US" sz="2400" dirty="0"/>
              <a:t> lain. </a:t>
            </a:r>
            <a:r>
              <a:rPr lang="en-US" sz="2400" dirty="0" err="1"/>
              <a:t>Contohnya</a:t>
            </a:r>
            <a:r>
              <a:rPr lang="en-US" sz="2400" dirty="0"/>
              <a:t> </a:t>
            </a:r>
            <a:r>
              <a:rPr lang="en-US" sz="2400" dirty="0" err="1"/>
              <a:t>adalah</a:t>
            </a:r>
            <a:r>
              <a:rPr lang="en-US" sz="2400" dirty="0"/>
              <a:t> yang </a:t>
            </a:r>
            <a:r>
              <a:rPr lang="en-US" sz="2400" dirty="0" err="1"/>
              <a:t>terjadi</a:t>
            </a:r>
            <a:r>
              <a:rPr lang="en-US" sz="2400" dirty="0"/>
              <a:t> </a:t>
            </a:r>
            <a:r>
              <a:rPr lang="en-US" sz="2400" dirty="0" err="1"/>
              <a:t>pada</a:t>
            </a:r>
            <a:r>
              <a:rPr lang="en-US" sz="2400" dirty="0"/>
              <a:t> </a:t>
            </a:r>
            <a:r>
              <a:rPr lang="en-US" sz="2400" dirty="0" err="1"/>
              <a:t>jaringan</a:t>
            </a:r>
            <a:r>
              <a:rPr lang="en-US" sz="2400" dirty="0"/>
              <a:t> KPU </a:t>
            </a:r>
            <a:r>
              <a:rPr lang="en-US" sz="2400" dirty="0" err="1"/>
              <a:t>pada</a:t>
            </a:r>
            <a:r>
              <a:rPr lang="en-US" sz="2400" dirty="0"/>
              <a:t> </a:t>
            </a:r>
            <a:r>
              <a:rPr lang="en-US" sz="2400" dirty="0" err="1"/>
              <a:t>saat</a:t>
            </a:r>
            <a:r>
              <a:rPr lang="en-US" sz="2400" dirty="0"/>
              <a:t> </a:t>
            </a:r>
            <a:r>
              <a:rPr lang="en-US" sz="2400" dirty="0" err="1"/>
              <a:t>penghitungan</a:t>
            </a:r>
            <a:r>
              <a:rPr lang="en-US" sz="2400" dirty="0"/>
              <a:t> </a:t>
            </a:r>
            <a:r>
              <a:rPr lang="en-US" sz="2400" dirty="0" err="1"/>
              <a:t>suara</a:t>
            </a:r>
            <a:r>
              <a:rPr lang="en-US" sz="2400" dirty="0" smtClean="0"/>
              <a:t>.</a:t>
            </a:r>
            <a:r>
              <a:rPr lang="en-US" sz="2400" dirty="0"/>
              <a:t/>
            </a:r>
            <a:br>
              <a:rPr lang="en-US" sz="2400" dirty="0"/>
            </a:br>
            <a:endParaRPr lang="en-US" sz="2400" dirty="0"/>
          </a:p>
        </p:txBody>
      </p:sp>
    </p:spTree>
    <p:extLst>
      <p:ext uri="{BB962C8B-B14F-4D97-AF65-F5344CB8AC3E}">
        <p14:creationId xmlns:p14="http://schemas.microsoft.com/office/powerpoint/2010/main" val="1292892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a:effectLst/>
              </a:rPr>
              <a:t>Pengertian CyberCrime</a:t>
            </a:r>
            <a:endParaRPr lang="en-US"/>
          </a:p>
        </p:txBody>
      </p:sp>
      <p:sp>
        <p:nvSpPr>
          <p:cNvPr id="3" name="Content Placeholder 2"/>
          <p:cNvSpPr>
            <a:spLocks noGrp="1"/>
          </p:cNvSpPr>
          <p:nvPr>
            <p:ph idx="1"/>
          </p:nvPr>
        </p:nvSpPr>
        <p:spPr>
          <a:xfrm>
            <a:off x="443948" y="1882153"/>
            <a:ext cx="8256104" cy="2259541"/>
          </a:xfrm>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r>
              <a:rPr lang="en-US" smtClean="0"/>
              <a:t>Cybercrime </a:t>
            </a:r>
            <a:r>
              <a:rPr lang="en-US"/>
              <a:t>merupakan </a:t>
            </a:r>
            <a:r>
              <a:rPr lang="en-US" smtClean="0"/>
              <a:t>bentuk-bentuk kejahatan </a:t>
            </a:r>
            <a:r>
              <a:rPr lang="en-US"/>
              <a:t>yang ditimbulkan karena pemanfaatan teknologi </a:t>
            </a:r>
            <a:r>
              <a:rPr lang="en-US" smtClean="0"/>
              <a:t>internet </a:t>
            </a:r>
          </a:p>
          <a:p>
            <a:r>
              <a:rPr lang="en-US"/>
              <a:t>Dapat didefenisikan sebagai </a:t>
            </a:r>
            <a:r>
              <a:rPr lang="en-US" smtClean="0"/>
              <a:t>perbuatan melawan hukum yang </a:t>
            </a:r>
            <a:r>
              <a:rPr lang="en-US"/>
              <a:t/>
            </a:r>
            <a:br>
              <a:rPr lang="en-US"/>
            </a:br>
            <a:r>
              <a:rPr lang="en-US" smtClean="0"/>
              <a:t>dilakukan dengan menggunakan </a:t>
            </a:r>
            <a:r>
              <a:rPr lang="en-US"/>
              <a:t>internet yang berbasis pada kecanggihan teknologi komputer dan telekomunikasi</a:t>
            </a:r>
          </a:p>
        </p:txBody>
      </p:sp>
    </p:spTree>
    <p:extLst>
      <p:ext uri="{BB962C8B-B14F-4D97-AF65-F5344CB8AC3E}">
        <p14:creationId xmlns:p14="http://schemas.microsoft.com/office/powerpoint/2010/main" val="31400522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en-US" sz="3200" dirty="0" err="1" smtClean="0"/>
              <a:t>Dampak</a:t>
            </a:r>
            <a:r>
              <a:rPr lang="en-US" sz="3200" dirty="0" smtClean="0"/>
              <a:t> Cybercrime </a:t>
            </a:r>
            <a:r>
              <a:rPr lang="en-US" sz="3200" dirty="0" err="1" smtClean="0"/>
              <a:t>thd</a:t>
            </a:r>
            <a:r>
              <a:rPr lang="en-US" sz="3200" dirty="0" smtClean="0"/>
              <a:t> </a:t>
            </a:r>
            <a:r>
              <a:rPr lang="en-US" sz="3200" dirty="0" err="1" smtClean="0"/>
              <a:t>Keamanan</a:t>
            </a:r>
            <a:r>
              <a:rPr lang="en-US" sz="3200" dirty="0" smtClean="0"/>
              <a:t> </a:t>
            </a:r>
            <a:r>
              <a:rPr lang="en-US" sz="3200" dirty="0" err="1" smtClean="0"/>
              <a:t>Dalam</a:t>
            </a:r>
            <a:r>
              <a:rPr lang="en-US" sz="3200" dirty="0" smtClean="0"/>
              <a:t> </a:t>
            </a:r>
            <a:r>
              <a:rPr lang="en-US" sz="3200" dirty="0" err="1" smtClean="0"/>
              <a:t>Negeri</a:t>
            </a:r>
            <a:endParaRPr lang="en-US" sz="3200" dirty="0"/>
          </a:p>
        </p:txBody>
      </p:sp>
      <p:sp>
        <p:nvSpPr>
          <p:cNvPr id="3" name="Content Placeholder 2"/>
          <p:cNvSpPr>
            <a:spLocks noGrp="1"/>
          </p:cNvSpPr>
          <p:nvPr>
            <p:ph idx="1"/>
          </p:nvPr>
        </p:nvSpPr>
        <p:spPr>
          <a:xfrm>
            <a:off x="443948" y="1371165"/>
            <a:ext cx="8256104" cy="4650123"/>
          </a:xfrm>
        </p:spPr>
        <p:style>
          <a:lnRef idx="2">
            <a:schemeClr val="accent2"/>
          </a:lnRef>
          <a:fillRef idx="1">
            <a:schemeClr val="lt1"/>
          </a:fillRef>
          <a:effectRef idx="0">
            <a:schemeClr val="accent2"/>
          </a:effectRef>
          <a:fontRef idx="minor">
            <a:schemeClr val="dk1"/>
          </a:fontRef>
        </p:style>
        <p:txBody>
          <a:bodyPr>
            <a:noAutofit/>
          </a:bodyPr>
          <a:lstStyle/>
          <a:p>
            <a:r>
              <a:rPr lang="en-US" sz="2400" dirty="0" err="1" smtClean="0"/>
              <a:t>Kerawanan</a:t>
            </a:r>
            <a:r>
              <a:rPr lang="en-US" sz="2400" dirty="0" smtClean="0"/>
              <a:t> </a:t>
            </a:r>
            <a:r>
              <a:rPr lang="en-US" sz="2400" dirty="0" err="1"/>
              <a:t>sosial</a:t>
            </a:r>
            <a:r>
              <a:rPr lang="en-US" sz="2400" dirty="0"/>
              <a:t> </a:t>
            </a:r>
            <a:r>
              <a:rPr lang="en-US" sz="2400" dirty="0" err="1"/>
              <a:t>dan</a:t>
            </a:r>
            <a:r>
              <a:rPr lang="en-US" sz="2400" dirty="0"/>
              <a:t> </a:t>
            </a:r>
            <a:r>
              <a:rPr lang="en-US" sz="2400" dirty="0" err="1"/>
              <a:t>politik</a:t>
            </a:r>
            <a:r>
              <a:rPr lang="en-US" sz="2400" dirty="0"/>
              <a:t> yang </a:t>
            </a:r>
            <a:r>
              <a:rPr lang="en-US" sz="2400" dirty="0" err="1"/>
              <a:t>ditimbulkan</a:t>
            </a:r>
            <a:r>
              <a:rPr lang="en-US" sz="2400" dirty="0"/>
              <a:t> </a:t>
            </a:r>
            <a:r>
              <a:rPr lang="en-US" sz="2400" dirty="0" err="1"/>
              <a:t>dari</a:t>
            </a:r>
            <a:r>
              <a:rPr lang="en-US" sz="2400" dirty="0"/>
              <a:t> </a:t>
            </a:r>
            <a:r>
              <a:rPr lang="en-US" sz="2400" i="1" dirty="0"/>
              <a:t>cybercrime </a:t>
            </a:r>
            <a:r>
              <a:rPr lang="en-US" sz="2400" dirty="0" err="1"/>
              <a:t>antara</a:t>
            </a:r>
            <a:r>
              <a:rPr lang="en-US" sz="2400" dirty="0"/>
              <a:t> lain </a:t>
            </a:r>
            <a:r>
              <a:rPr lang="en-US" sz="2400" dirty="0" err="1"/>
              <a:t>isu-isu</a:t>
            </a:r>
            <a:r>
              <a:rPr lang="en-US" sz="2400" dirty="0"/>
              <a:t> yang </a:t>
            </a:r>
            <a:r>
              <a:rPr lang="en-US" sz="2400" dirty="0" err="1"/>
              <a:t>meresahkan</a:t>
            </a:r>
            <a:r>
              <a:rPr lang="en-US" sz="2400" dirty="0"/>
              <a:t>, </a:t>
            </a:r>
            <a:r>
              <a:rPr lang="en-US" sz="2400" dirty="0" err="1"/>
              <a:t>memanipulasi</a:t>
            </a:r>
            <a:r>
              <a:rPr lang="en-US" sz="2400" dirty="0"/>
              <a:t> </a:t>
            </a:r>
            <a:r>
              <a:rPr lang="en-US" sz="2400" dirty="0" err="1"/>
              <a:t>simbol-simbol</a:t>
            </a:r>
            <a:r>
              <a:rPr lang="en-US" sz="2400" dirty="0"/>
              <a:t> </a:t>
            </a:r>
            <a:r>
              <a:rPr lang="en-US" sz="2400" dirty="0" err="1"/>
              <a:t>kenegaraan</a:t>
            </a:r>
            <a:r>
              <a:rPr lang="en-US" sz="2400" dirty="0"/>
              <a:t>, </a:t>
            </a:r>
            <a:r>
              <a:rPr lang="en-US" sz="2400" dirty="0" err="1"/>
              <a:t>dan</a:t>
            </a:r>
            <a:r>
              <a:rPr lang="en-US" sz="2400" dirty="0"/>
              <a:t> </a:t>
            </a:r>
            <a:r>
              <a:rPr lang="en-US" sz="2400" dirty="0" err="1"/>
              <a:t>partai</a:t>
            </a:r>
            <a:r>
              <a:rPr lang="en-US" sz="2400" dirty="0"/>
              <a:t> </a:t>
            </a:r>
            <a:r>
              <a:rPr lang="en-US" sz="2400" dirty="0" err="1"/>
              <a:t>politik</a:t>
            </a:r>
            <a:r>
              <a:rPr lang="en-US" sz="2400" dirty="0"/>
              <a:t> </a:t>
            </a:r>
            <a:r>
              <a:rPr lang="en-US" sz="2400" dirty="0" err="1"/>
              <a:t>dengan</a:t>
            </a:r>
            <a:r>
              <a:rPr lang="en-US" sz="2400" dirty="0"/>
              <a:t> </a:t>
            </a:r>
            <a:r>
              <a:rPr lang="en-US" sz="2400" dirty="0" err="1"/>
              <a:t>tujuan</a:t>
            </a:r>
            <a:r>
              <a:rPr lang="en-US" sz="2400" dirty="0"/>
              <a:t> </a:t>
            </a:r>
            <a:r>
              <a:rPr lang="en-US" sz="2400" dirty="0" err="1"/>
              <a:t>untuk</a:t>
            </a:r>
            <a:r>
              <a:rPr lang="en-US" sz="2400" dirty="0"/>
              <a:t> </a:t>
            </a:r>
            <a:r>
              <a:rPr lang="en-US" sz="2400" dirty="0" err="1"/>
              <a:t>mengacaukan</a:t>
            </a:r>
            <a:r>
              <a:rPr lang="en-US" sz="2400" dirty="0"/>
              <a:t> </a:t>
            </a:r>
            <a:r>
              <a:rPr lang="en-US" sz="2400" dirty="0" err="1"/>
              <a:t>keadaan</a:t>
            </a:r>
            <a:r>
              <a:rPr lang="en-US" sz="2400" dirty="0"/>
              <a:t> agar </a:t>
            </a:r>
            <a:r>
              <a:rPr lang="en-US" sz="2400" dirty="0" err="1"/>
              <a:t>tercipta</a:t>
            </a:r>
            <a:r>
              <a:rPr lang="en-US" sz="2400" dirty="0"/>
              <a:t> </a:t>
            </a:r>
            <a:r>
              <a:rPr lang="en-US" sz="2400" dirty="0" err="1"/>
              <a:t>suasana</a:t>
            </a:r>
            <a:r>
              <a:rPr lang="en-US" sz="2400" dirty="0"/>
              <a:t> yang </a:t>
            </a:r>
            <a:r>
              <a:rPr lang="en-US" sz="2400" dirty="0" err="1"/>
              <a:t>tidak</a:t>
            </a:r>
            <a:r>
              <a:rPr lang="en-US" sz="2400" dirty="0"/>
              <a:t> </a:t>
            </a:r>
            <a:r>
              <a:rPr lang="en-US" sz="2400" dirty="0" err="1"/>
              <a:t>kondusif</a:t>
            </a:r>
            <a:r>
              <a:rPr lang="en-US" sz="2400" dirty="0"/>
              <a:t>.</a:t>
            </a:r>
          </a:p>
          <a:p>
            <a:r>
              <a:rPr lang="en-US" sz="2400" dirty="0" err="1" smtClean="0"/>
              <a:t>Munculnya</a:t>
            </a:r>
            <a:r>
              <a:rPr lang="en-US" sz="2400" dirty="0" smtClean="0"/>
              <a:t> </a:t>
            </a:r>
            <a:r>
              <a:rPr lang="en-US" sz="2400" dirty="0" err="1"/>
              <a:t>pengaruh</a:t>
            </a:r>
            <a:r>
              <a:rPr lang="en-US" sz="2400" dirty="0"/>
              <a:t> </a:t>
            </a:r>
            <a:r>
              <a:rPr lang="en-US" sz="2400" dirty="0" err="1"/>
              <a:t>negatif</a:t>
            </a:r>
            <a:r>
              <a:rPr lang="en-US" sz="2400" dirty="0"/>
              <a:t> </a:t>
            </a:r>
            <a:r>
              <a:rPr lang="en-US" sz="2400" dirty="0" err="1"/>
              <a:t>dari</a:t>
            </a:r>
            <a:r>
              <a:rPr lang="en-US" sz="2400" dirty="0"/>
              <a:t> </a:t>
            </a:r>
            <a:r>
              <a:rPr lang="en-US" sz="2400" dirty="0" err="1"/>
              <a:t>maraknya</a:t>
            </a:r>
            <a:r>
              <a:rPr lang="en-US" sz="2400" dirty="0"/>
              <a:t> </a:t>
            </a:r>
            <a:r>
              <a:rPr lang="en-US" sz="2400" dirty="0" err="1"/>
              <a:t>situs-situs</a:t>
            </a:r>
            <a:r>
              <a:rPr lang="en-US" sz="2400" dirty="0"/>
              <a:t> porno yang </a:t>
            </a:r>
            <a:r>
              <a:rPr lang="en-US" sz="2400" dirty="0" err="1"/>
              <a:t>dapat</a:t>
            </a:r>
            <a:r>
              <a:rPr lang="en-US" sz="2400" dirty="0"/>
              <a:t> </a:t>
            </a:r>
            <a:r>
              <a:rPr lang="en-US" sz="2400" dirty="0" err="1"/>
              <a:t>diakses</a:t>
            </a:r>
            <a:r>
              <a:rPr lang="en-US" sz="2400" dirty="0"/>
              <a:t> </a:t>
            </a:r>
            <a:r>
              <a:rPr lang="en-US" sz="2400" dirty="0" err="1"/>
              <a:t>bebas</a:t>
            </a:r>
            <a:r>
              <a:rPr lang="en-US" sz="2400" dirty="0"/>
              <a:t> </a:t>
            </a:r>
            <a:r>
              <a:rPr lang="en-US" sz="2400" dirty="0" err="1"/>
              <a:t>tanpa</a:t>
            </a:r>
            <a:r>
              <a:rPr lang="en-US" sz="2400" dirty="0"/>
              <a:t> </a:t>
            </a:r>
            <a:r>
              <a:rPr lang="en-US" sz="2400" dirty="0" err="1"/>
              <a:t>batas</a:t>
            </a:r>
            <a:r>
              <a:rPr lang="en-US" sz="2400" dirty="0"/>
              <a:t> yang </a:t>
            </a:r>
            <a:r>
              <a:rPr lang="en-US" sz="2400" dirty="0" err="1"/>
              <a:t>dapat</a:t>
            </a:r>
            <a:r>
              <a:rPr lang="en-US" sz="2400" dirty="0"/>
              <a:t> </a:t>
            </a:r>
            <a:r>
              <a:rPr lang="en-US" sz="2400" dirty="0" err="1"/>
              <a:t>merusak</a:t>
            </a:r>
            <a:r>
              <a:rPr lang="en-US" sz="2400" dirty="0"/>
              <a:t> moral </a:t>
            </a:r>
            <a:r>
              <a:rPr lang="en-US" sz="2400" dirty="0" err="1"/>
              <a:t>bangsa</a:t>
            </a:r>
            <a:r>
              <a:rPr lang="en-US" sz="2400" dirty="0"/>
              <a:t>.</a:t>
            </a:r>
          </a:p>
          <a:p>
            <a:r>
              <a:rPr lang="en-US" sz="2400" dirty="0" err="1" smtClean="0"/>
              <a:t>Ulah</a:t>
            </a:r>
            <a:r>
              <a:rPr lang="en-US" sz="2400" dirty="0" smtClean="0"/>
              <a:t> </a:t>
            </a:r>
            <a:r>
              <a:rPr lang="en-US" sz="2400" dirty="0" err="1" smtClean="0"/>
              <a:t>para</a:t>
            </a:r>
            <a:r>
              <a:rPr lang="en-US" sz="2400" dirty="0" smtClean="0"/>
              <a:t> </a:t>
            </a:r>
            <a:r>
              <a:rPr lang="en-US" sz="2400" i="1" dirty="0" smtClean="0"/>
              <a:t>hacker </a:t>
            </a:r>
            <a:r>
              <a:rPr lang="en-US" sz="2400" dirty="0" smtClean="0"/>
              <a:t>yang </a:t>
            </a:r>
            <a:r>
              <a:rPr lang="en-US" sz="2400" dirty="0" err="1" smtClean="0"/>
              <a:t>meraih</a:t>
            </a:r>
            <a:r>
              <a:rPr lang="en-US" sz="2400" dirty="0" smtClean="0"/>
              <a:t> </a:t>
            </a:r>
            <a:r>
              <a:rPr lang="en-US" sz="2400" dirty="0" err="1" smtClean="0"/>
              <a:t>keuntungan</a:t>
            </a:r>
            <a:r>
              <a:rPr lang="en-US" sz="2400" dirty="0" smtClean="0"/>
              <a:t> </a:t>
            </a:r>
            <a:r>
              <a:rPr lang="en-US" sz="2400" dirty="0" err="1" smtClean="0"/>
              <a:t>secara</a:t>
            </a:r>
            <a:r>
              <a:rPr lang="en-US" sz="2400" dirty="0" smtClean="0"/>
              <a:t> </a:t>
            </a:r>
            <a:r>
              <a:rPr lang="en-US" sz="2400" dirty="0" err="1" smtClean="0"/>
              <a:t>finansial</a:t>
            </a:r>
            <a:r>
              <a:rPr lang="en-US" sz="2400" dirty="0" smtClean="0"/>
              <a:t> </a:t>
            </a:r>
            <a:r>
              <a:rPr lang="en-US" sz="2400" dirty="0" err="1"/>
              <a:t>dengan</a:t>
            </a:r>
            <a:r>
              <a:rPr lang="en-US" sz="2400" dirty="0"/>
              <a:t> </a:t>
            </a:r>
            <a:r>
              <a:rPr lang="en-US" sz="2400" dirty="0" err="1"/>
              <a:t>merusak</a:t>
            </a:r>
            <a:r>
              <a:rPr lang="en-US" sz="2400" dirty="0"/>
              <a:t> </a:t>
            </a:r>
            <a:r>
              <a:rPr lang="en-US" sz="2400" dirty="0" err="1"/>
              <a:t>situs-situs</a:t>
            </a:r>
            <a:r>
              <a:rPr lang="en-US" sz="2400" dirty="0"/>
              <a:t> </a:t>
            </a:r>
            <a:r>
              <a:rPr lang="en-US" sz="2400" dirty="0" err="1"/>
              <a:t>perbankan</a:t>
            </a:r>
            <a:r>
              <a:rPr lang="en-US" sz="2400" dirty="0"/>
              <a:t>, </a:t>
            </a:r>
            <a:r>
              <a:rPr lang="en-US" sz="2400" dirty="0" err="1"/>
              <a:t>kartu</a:t>
            </a:r>
            <a:r>
              <a:rPr lang="en-US" sz="2400" dirty="0"/>
              <a:t> </a:t>
            </a:r>
            <a:r>
              <a:rPr lang="en-US" sz="2400" dirty="0" err="1"/>
              <a:t>kredit</a:t>
            </a:r>
            <a:r>
              <a:rPr lang="en-US" sz="2400" dirty="0"/>
              <a:t>, </a:t>
            </a:r>
            <a:r>
              <a:rPr lang="en-US" sz="2400" dirty="0" err="1"/>
              <a:t>lembaga-lembaga</a:t>
            </a:r>
            <a:r>
              <a:rPr lang="en-US" sz="2400" dirty="0"/>
              <a:t> </a:t>
            </a:r>
            <a:r>
              <a:rPr lang="en-US" sz="2400" dirty="0" err="1"/>
              <a:t>keuangan</a:t>
            </a:r>
            <a:r>
              <a:rPr lang="en-US" sz="2400" dirty="0"/>
              <a:t> </a:t>
            </a:r>
            <a:r>
              <a:rPr lang="en-US" sz="2400" dirty="0" err="1"/>
              <a:t>dengan</a:t>
            </a:r>
            <a:r>
              <a:rPr lang="en-US" sz="2400" dirty="0"/>
              <a:t> </a:t>
            </a:r>
            <a:r>
              <a:rPr lang="en-US" sz="2400" dirty="0" err="1"/>
              <a:t>maksud</a:t>
            </a:r>
            <a:r>
              <a:rPr lang="en-US" sz="2400" dirty="0"/>
              <a:t> </a:t>
            </a:r>
            <a:r>
              <a:rPr lang="en-US" sz="2400" dirty="0" err="1"/>
              <a:t>terjadinya</a:t>
            </a:r>
            <a:r>
              <a:rPr lang="en-US" sz="2400" dirty="0"/>
              <a:t> </a:t>
            </a:r>
            <a:r>
              <a:rPr lang="en-US" sz="2400" dirty="0" err="1"/>
              <a:t>kekacauan</a:t>
            </a:r>
            <a:r>
              <a:rPr lang="en-US" sz="2400" dirty="0"/>
              <a:t> </a:t>
            </a:r>
            <a:r>
              <a:rPr lang="en-US" sz="2400" dirty="0" err="1"/>
              <a:t>dalam</a:t>
            </a:r>
            <a:r>
              <a:rPr lang="en-US" sz="2400" dirty="0"/>
              <a:t> </a:t>
            </a:r>
            <a:r>
              <a:rPr lang="en-US" sz="2400" dirty="0" err="1"/>
              <a:t>bidang</a:t>
            </a:r>
            <a:r>
              <a:rPr lang="en-US" sz="2400" dirty="0"/>
              <a:t> </a:t>
            </a:r>
            <a:r>
              <a:rPr lang="en-US" sz="2400" dirty="0" err="1"/>
              <a:t>perbankan</a:t>
            </a:r>
            <a:r>
              <a:rPr lang="en-US" sz="2400" dirty="0" smtClean="0"/>
              <a:t>.</a:t>
            </a:r>
            <a:r>
              <a:rPr lang="en-US" sz="2400" dirty="0"/>
              <a:t/>
            </a:r>
            <a:br>
              <a:rPr lang="en-US" sz="2400" dirty="0"/>
            </a:br>
            <a:endParaRPr lang="en-US" sz="2400" dirty="0"/>
          </a:p>
        </p:txBody>
      </p:sp>
    </p:spTree>
    <p:extLst>
      <p:ext uri="{BB962C8B-B14F-4D97-AF65-F5344CB8AC3E}">
        <p14:creationId xmlns:p14="http://schemas.microsoft.com/office/powerpoint/2010/main" val="17589803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fontScale="90000"/>
          </a:bodyPr>
          <a:lstStyle/>
          <a:p>
            <a:r>
              <a:rPr lang="en-US" smtClean="0"/>
              <a:t>Menuju UU Cybercrime Republik Indonesia</a:t>
            </a:r>
            <a:endParaRPr lang="en-US"/>
          </a:p>
        </p:txBody>
      </p:sp>
      <p:sp>
        <p:nvSpPr>
          <p:cNvPr id="3" name="Content Placeholder 2"/>
          <p:cNvSpPr>
            <a:spLocks noGrp="1"/>
          </p:cNvSpPr>
          <p:nvPr>
            <p:ph idx="1"/>
          </p:nvPr>
        </p:nvSpPr>
        <p:spPr>
          <a:xfrm>
            <a:off x="443948" y="1882153"/>
            <a:ext cx="8256104" cy="2044388"/>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marL="0" indent="0">
              <a:buNone/>
            </a:pPr>
            <a:r>
              <a:rPr lang="en-US"/>
              <a:t>Strategi Penanggulangan Cyber Crime</a:t>
            </a:r>
          </a:p>
          <a:p>
            <a:pPr marL="444500" indent="-444500">
              <a:buNone/>
            </a:pPr>
            <a:r>
              <a:rPr lang="en-US"/>
              <a:t> </a:t>
            </a:r>
            <a:r>
              <a:rPr lang="en-US" smtClean="0"/>
              <a:t>1</a:t>
            </a:r>
            <a:r>
              <a:rPr lang="en-US"/>
              <a:t>. </a:t>
            </a:r>
            <a:r>
              <a:rPr lang="en-US" smtClean="0"/>
              <a:t>	Strategi </a:t>
            </a:r>
            <a:r>
              <a:rPr lang="en-US"/>
              <a:t>Jangka Pendek</a:t>
            </a:r>
          </a:p>
          <a:p>
            <a:pPr marL="444500" indent="-444500">
              <a:buNone/>
            </a:pPr>
            <a:r>
              <a:rPr lang="en-US"/>
              <a:t> </a:t>
            </a:r>
            <a:r>
              <a:rPr lang="en-US" smtClean="0"/>
              <a:t>2</a:t>
            </a:r>
            <a:r>
              <a:rPr lang="en-US"/>
              <a:t>.  Strategi Jangka Menengah</a:t>
            </a:r>
          </a:p>
          <a:p>
            <a:pPr marL="444500" indent="-444500">
              <a:buNone/>
            </a:pPr>
            <a:r>
              <a:rPr lang="en-US"/>
              <a:t> </a:t>
            </a:r>
            <a:r>
              <a:rPr lang="en-US" smtClean="0"/>
              <a:t>3</a:t>
            </a:r>
            <a:r>
              <a:rPr lang="en-US"/>
              <a:t>.  Strategi Jangka Panjang</a:t>
            </a:r>
          </a:p>
        </p:txBody>
      </p:sp>
    </p:spTree>
    <p:extLst>
      <p:ext uri="{BB962C8B-B14F-4D97-AF65-F5344CB8AC3E}">
        <p14:creationId xmlns:p14="http://schemas.microsoft.com/office/powerpoint/2010/main" val="21263011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en-US" sz="3200" smtClean="0"/>
              <a:t>Menuju UU Cybercrime Republik Indonesia</a:t>
            </a:r>
            <a:endParaRPr lang="en-US" sz="3200"/>
          </a:p>
        </p:txBody>
      </p:sp>
      <p:sp>
        <p:nvSpPr>
          <p:cNvPr id="3" name="Content Placeholder 2"/>
          <p:cNvSpPr>
            <a:spLocks noGrp="1"/>
          </p:cNvSpPr>
          <p:nvPr>
            <p:ph idx="1"/>
          </p:nvPr>
        </p:nvSpPr>
        <p:spPr>
          <a:xfrm>
            <a:off x="443948" y="1532528"/>
            <a:ext cx="8256104" cy="4343837"/>
          </a:xfrm>
        </p:spPr>
        <p:style>
          <a:lnRef idx="2">
            <a:schemeClr val="accent2"/>
          </a:lnRef>
          <a:fillRef idx="1">
            <a:schemeClr val="lt1"/>
          </a:fillRef>
          <a:effectRef idx="0">
            <a:schemeClr val="accent2"/>
          </a:effectRef>
          <a:fontRef idx="minor">
            <a:schemeClr val="dk1"/>
          </a:fontRef>
        </p:style>
        <p:txBody>
          <a:bodyPr>
            <a:noAutofit/>
          </a:bodyPr>
          <a:lstStyle/>
          <a:p>
            <a:pPr marL="363538" indent="-363538">
              <a:buNone/>
            </a:pPr>
            <a:r>
              <a:rPr lang="en-US" sz="2400" smtClean="0"/>
              <a:t>1</a:t>
            </a:r>
            <a:r>
              <a:rPr lang="en-US" sz="2400"/>
              <a:t>. </a:t>
            </a:r>
            <a:r>
              <a:rPr lang="en-US" sz="2400" smtClean="0"/>
              <a:t>	Strategi </a:t>
            </a:r>
            <a:r>
              <a:rPr lang="en-US" sz="2400"/>
              <a:t>Jangka Pendek</a:t>
            </a:r>
          </a:p>
          <a:p>
            <a:pPr marL="712788" indent="-349250">
              <a:buFont typeface="+mj-lt"/>
              <a:buAutoNum type="alphaLcPeriod"/>
            </a:pPr>
            <a:r>
              <a:rPr lang="en-US" sz="2400"/>
              <a:t> </a:t>
            </a:r>
            <a:r>
              <a:rPr lang="en-US" sz="2400" b="1" i="1" smtClean="0"/>
              <a:t>Penegakan </a:t>
            </a:r>
            <a:r>
              <a:rPr lang="en-US" sz="2400" b="1" i="1"/>
              <a:t>Hukum Pidana</a:t>
            </a:r>
            <a:r>
              <a:rPr lang="en-US" sz="2400"/>
              <a:t>. Penegakan </a:t>
            </a:r>
            <a:r>
              <a:rPr lang="en-US" sz="2400" smtClean="0"/>
              <a:t>hokum pidana adalah salah satu manivestasi untuk membuat </a:t>
            </a:r>
            <a:r>
              <a:rPr lang="en-US" sz="2400"/>
              <a:t>hukum tidak hanya sebagai barang rongsokan yang tak berguna</a:t>
            </a:r>
          </a:p>
          <a:p>
            <a:pPr marL="712788" indent="-349250">
              <a:buFont typeface="+mj-lt"/>
              <a:buAutoNum type="alphaLcPeriod"/>
            </a:pPr>
            <a:r>
              <a:rPr lang="en-US" sz="2400"/>
              <a:t> </a:t>
            </a:r>
            <a:r>
              <a:rPr lang="en-US" sz="2400" b="1" i="1" smtClean="0"/>
              <a:t>Mengoptimalkan </a:t>
            </a:r>
            <a:r>
              <a:rPr lang="en-US" sz="2400" b="1" i="1"/>
              <a:t>UU Khusus Lainnya</a:t>
            </a:r>
            <a:r>
              <a:rPr lang="en-US" sz="2400"/>
              <a:t>. Sektor </a:t>
            </a:r>
            <a:r>
              <a:rPr lang="en-US" sz="2400" i="1"/>
              <a:t>cyber space</a:t>
            </a:r>
            <a:r>
              <a:rPr lang="en-US" sz="2400"/>
              <a:t>, juga banyak bersentuhan dengan sektor-sektor lainnya yang telah memiliki aturan khusus dalam pelaksanaannya. Ada beberapa aturan yang bersentuhan dengan dunia cyber yang dapat digunakan untuk menjerat pelaku cyber crime sehingga sepak terjang mereka semakin sempit</a:t>
            </a:r>
            <a:r>
              <a:rPr lang="en-US" sz="2400" smtClean="0"/>
              <a:t>.</a:t>
            </a:r>
            <a:r>
              <a:rPr lang="en-US" sz="2400"/>
              <a:t/>
            </a:r>
            <a:br>
              <a:rPr lang="en-US" sz="2400"/>
            </a:br>
            <a:endParaRPr lang="en-US" sz="2400"/>
          </a:p>
        </p:txBody>
      </p:sp>
    </p:spTree>
    <p:extLst>
      <p:ext uri="{BB962C8B-B14F-4D97-AF65-F5344CB8AC3E}">
        <p14:creationId xmlns:p14="http://schemas.microsoft.com/office/powerpoint/2010/main" val="6370865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en-US" sz="3200" dirty="0" err="1" smtClean="0"/>
              <a:t>Menuju</a:t>
            </a:r>
            <a:r>
              <a:rPr lang="en-US" sz="3200" dirty="0" smtClean="0"/>
              <a:t> UU Cybercrime </a:t>
            </a:r>
            <a:r>
              <a:rPr lang="en-US" sz="3200" dirty="0" err="1" smtClean="0"/>
              <a:t>Republik</a:t>
            </a:r>
            <a:r>
              <a:rPr lang="en-US" sz="3200" dirty="0" smtClean="0"/>
              <a:t> Indonesia</a:t>
            </a:r>
            <a:endParaRPr lang="en-US" sz="3200" dirty="0"/>
          </a:p>
        </p:txBody>
      </p:sp>
      <p:sp>
        <p:nvSpPr>
          <p:cNvPr id="3" name="Content Placeholder 2"/>
          <p:cNvSpPr>
            <a:spLocks noGrp="1"/>
          </p:cNvSpPr>
          <p:nvPr>
            <p:ph idx="1"/>
          </p:nvPr>
        </p:nvSpPr>
        <p:spPr>
          <a:xfrm>
            <a:off x="443948" y="1532528"/>
            <a:ext cx="8256104" cy="4343837"/>
          </a:xfrm>
        </p:spPr>
        <p:style>
          <a:lnRef idx="2">
            <a:schemeClr val="accent2"/>
          </a:lnRef>
          <a:fillRef idx="1">
            <a:schemeClr val="lt1"/>
          </a:fillRef>
          <a:effectRef idx="0">
            <a:schemeClr val="accent2"/>
          </a:effectRef>
          <a:fontRef idx="minor">
            <a:schemeClr val="dk1"/>
          </a:fontRef>
        </p:style>
        <p:txBody>
          <a:bodyPr>
            <a:noAutofit/>
          </a:bodyPr>
          <a:lstStyle/>
          <a:p>
            <a:pPr marL="363538" indent="-363538">
              <a:buNone/>
            </a:pPr>
            <a:r>
              <a:rPr lang="en-US" sz="2400" smtClean="0"/>
              <a:t>1</a:t>
            </a:r>
            <a:r>
              <a:rPr lang="en-US" sz="2400"/>
              <a:t>. </a:t>
            </a:r>
            <a:r>
              <a:rPr lang="en-US" sz="2400" smtClean="0"/>
              <a:t>	Strategi </a:t>
            </a:r>
            <a:r>
              <a:rPr lang="en-US" sz="2400"/>
              <a:t>Jangka </a:t>
            </a:r>
            <a:r>
              <a:rPr lang="en-US" sz="2400" smtClean="0"/>
              <a:t>Menengah</a:t>
            </a:r>
            <a:endParaRPr lang="en-US" sz="2400"/>
          </a:p>
          <a:p>
            <a:pPr marL="712788" indent="-349250">
              <a:buFont typeface="+mj-lt"/>
              <a:buAutoNum type="alphaLcPeriod"/>
            </a:pPr>
            <a:r>
              <a:rPr lang="en-US" sz="2400" b="1" i="1"/>
              <a:t>Cyber Police. Cyber Police merupakan </a:t>
            </a:r>
            <a:r>
              <a:rPr lang="en-US" sz="2400" b="1" i="1" smtClean="0"/>
              <a:t>orang-orang </a:t>
            </a:r>
            <a:r>
              <a:rPr lang="en-US" sz="2400" smtClean="0"/>
              <a:t>khusus </a:t>
            </a:r>
            <a:r>
              <a:rPr lang="en-US" sz="2400"/>
              <a:t>yang dilatih dan dididik untuk melakukankhusus yang dilatih dan dididik untuk </a:t>
            </a:r>
            <a:r>
              <a:rPr lang="en-US" sz="2400" smtClean="0"/>
              <a:t>melakukan penyidikan </a:t>
            </a:r>
            <a:r>
              <a:rPr lang="en-US" sz="2400" i="1"/>
              <a:t>cyber crime. Pola pembentukan </a:t>
            </a:r>
            <a:r>
              <a:rPr lang="en-US" sz="2400" i="1" smtClean="0"/>
              <a:t>cyberpolice </a:t>
            </a:r>
            <a:r>
              <a:rPr lang="en-US" sz="2400" i="1"/>
              <a:t>merupakan bagian dari upaya </a:t>
            </a:r>
            <a:r>
              <a:rPr lang="en-US" sz="2400" i="1" smtClean="0"/>
              <a:t>reformasi </a:t>
            </a:r>
            <a:r>
              <a:rPr lang="en-US" sz="2400" smtClean="0"/>
              <a:t>kepolisian </a:t>
            </a:r>
            <a:r>
              <a:rPr lang="en-US" sz="2400"/>
              <a:t>Sayangnya pola yang ada saat ini belumkepolisian. Sayangnya pola yang ada saat ini </a:t>
            </a:r>
            <a:r>
              <a:rPr lang="en-US" sz="2400" smtClean="0"/>
              <a:t>belum dilakukan </a:t>
            </a:r>
            <a:r>
              <a:rPr lang="en-US" sz="2400"/>
              <a:t>secara sistematis dalam struktur Polri, </a:t>
            </a:r>
            <a:r>
              <a:rPr lang="it-IT" sz="2400" smtClean="0"/>
              <a:t>hanya </a:t>
            </a:r>
            <a:r>
              <a:rPr lang="it-IT" sz="2400"/>
              <a:t>baru ada di Mabes Polri dan Polda </a:t>
            </a:r>
            <a:r>
              <a:rPr lang="it-IT" sz="2400" smtClean="0"/>
              <a:t>Metro. </a:t>
            </a:r>
            <a:r>
              <a:rPr lang="en-US" sz="2400" smtClean="0"/>
              <a:t>Padahal </a:t>
            </a:r>
            <a:r>
              <a:rPr lang="en-US" sz="2400"/>
              <a:t>kejahatan dunia maya ada diberbagaiPadahal kejahatan dunia maya ada </a:t>
            </a:r>
            <a:r>
              <a:rPr lang="en-US" sz="2400" smtClean="0"/>
              <a:t>diberbagai tempat</a:t>
            </a:r>
            <a:r>
              <a:rPr lang="en-US" sz="2400"/>
              <a:t>.</a:t>
            </a:r>
          </a:p>
        </p:txBody>
      </p:sp>
    </p:spTree>
    <p:extLst>
      <p:ext uri="{BB962C8B-B14F-4D97-AF65-F5344CB8AC3E}">
        <p14:creationId xmlns:p14="http://schemas.microsoft.com/office/powerpoint/2010/main" val="28250814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en-US" sz="3200" smtClean="0"/>
              <a:t>Menuju UU Cybercrime Republik Indonesia</a:t>
            </a:r>
            <a:endParaRPr lang="en-US" sz="3200"/>
          </a:p>
        </p:txBody>
      </p:sp>
      <p:sp>
        <p:nvSpPr>
          <p:cNvPr id="3" name="Content Placeholder 2"/>
          <p:cNvSpPr>
            <a:spLocks noGrp="1"/>
          </p:cNvSpPr>
          <p:nvPr>
            <p:ph idx="1"/>
          </p:nvPr>
        </p:nvSpPr>
        <p:spPr>
          <a:xfrm>
            <a:off x="443948" y="1532528"/>
            <a:ext cx="8256104" cy="4948954"/>
          </a:xfrm>
        </p:spPr>
        <p:style>
          <a:lnRef idx="2">
            <a:schemeClr val="accent2"/>
          </a:lnRef>
          <a:fillRef idx="1">
            <a:schemeClr val="lt1"/>
          </a:fillRef>
          <a:effectRef idx="0">
            <a:schemeClr val="accent2"/>
          </a:effectRef>
          <a:fontRef idx="minor">
            <a:schemeClr val="dk1"/>
          </a:fontRef>
        </p:style>
        <p:txBody>
          <a:bodyPr>
            <a:noAutofit/>
          </a:bodyPr>
          <a:lstStyle/>
          <a:p>
            <a:pPr marL="363538" indent="-363538">
              <a:buNone/>
            </a:pPr>
            <a:r>
              <a:rPr lang="en-US" sz="2400" dirty="0" smtClean="0"/>
              <a:t>2. 	</a:t>
            </a:r>
            <a:r>
              <a:rPr lang="en-US" sz="2400" dirty="0" err="1" smtClean="0"/>
              <a:t>Strategi</a:t>
            </a:r>
            <a:r>
              <a:rPr lang="en-US" sz="2400" dirty="0" smtClean="0"/>
              <a:t> </a:t>
            </a:r>
            <a:r>
              <a:rPr lang="en-US" sz="2400" dirty="0" err="1"/>
              <a:t>Jangka</a:t>
            </a:r>
            <a:r>
              <a:rPr lang="en-US" sz="2400" dirty="0"/>
              <a:t> </a:t>
            </a:r>
            <a:r>
              <a:rPr lang="en-US" sz="2400" dirty="0" err="1" smtClean="0"/>
              <a:t>Menengah</a:t>
            </a:r>
            <a:endParaRPr lang="en-US" sz="2400" dirty="0"/>
          </a:p>
          <a:p>
            <a:pPr marL="712788" indent="-349250">
              <a:buFont typeface="+mj-lt"/>
              <a:buAutoNum type="alphaLcPeriod" startAt="2"/>
            </a:pPr>
            <a:r>
              <a:rPr lang="en-US" sz="2400" b="1" i="1" dirty="0" err="1"/>
              <a:t>Kerjasama</a:t>
            </a:r>
            <a:r>
              <a:rPr lang="en-US" sz="2400" b="1" i="1" dirty="0"/>
              <a:t> </a:t>
            </a:r>
            <a:r>
              <a:rPr lang="en-US" sz="2400" b="1" i="1" dirty="0" err="1"/>
              <a:t>Internasional</a:t>
            </a:r>
            <a:r>
              <a:rPr lang="en-US" sz="2400" b="1" i="1" dirty="0"/>
              <a:t>. </a:t>
            </a:r>
            <a:endParaRPr lang="en-US" sz="2400" b="1" i="1" dirty="0" smtClean="0"/>
          </a:p>
          <a:p>
            <a:pPr marL="712788" indent="0">
              <a:buNone/>
            </a:pPr>
            <a:r>
              <a:rPr lang="en-US" sz="2400" dirty="0" err="1" smtClean="0"/>
              <a:t>Kerjasama</a:t>
            </a:r>
            <a:r>
              <a:rPr lang="en-US" sz="2400" dirty="0" smtClean="0"/>
              <a:t> </a:t>
            </a:r>
            <a:r>
              <a:rPr lang="en-US" sz="2400" dirty="0" err="1" smtClean="0"/>
              <a:t>kepolisian</a:t>
            </a:r>
            <a:r>
              <a:rPr lang="en-US" sz="2400" dirty="0" smtClean="0"/>
              <a:t> </a:t>
            </a:r>
            <a:r>
              <a:rPr lang="en-US" sz="2400" dirty="0" err="1" smtClean="0"/>
              <a:t>internasional</a:t>
            </a:r>
            <a:r>
              <a:rPr lang="en-US" sz="2400" dirty="0" smtClean="0"/>
              <a:t> </a:t>
            </a:r>
            <a:r>
              <a:rPr lang="en-US" sz="2400" dirty="0" err="1"/>
              <a:t>perlu</a:t>
            </a:r>
            <a:r>
              <a:rPr lang="en-US" sz="2400" dirty="0"/>
              <a:t> </a:t>
            </a:r>
            <a:r>
              <a:rPr lang="en-US" sz="2400" dirty="0" err="1"/>
              <a:t>ditindaklanjuti</a:t>
            </a:r>
            <a:r>
              <a:rPr lang="en-US" sz="2400" dirty="0"/>
              <a:t> </a:t>
            </a:r>
            <a:r>
              <a:rPr lang="en-US" sz="2400" dirty="0" err="1"/>
              <a:t>untuk</a:t>
            </a:r>
            <a:r>
              <a:rPr lang="en-US" sz="2400" dirty="0"/>
              <a:t> </a:t>
            </a:r>
            <a:r>
              <a:rPr lang="en-US" sz="2400" dirty="0" err="1"/>
              <a:t>melakukaninternasional</a:t>
            </a:r>
            <a:r>
              <a:rPr lang="en-US" sz="2400" dirty="0"/>
              <a:t> </a:t>
            </a:r>
            <a:r>
              <a:rPr lang="en-US" sz="2400" dirty="0" err="1"/>
              <a:t>perlu</a:t>
            </a:r>
            <a:r>
              <a:rPr lang="en-US" sz="2400" dirty="0"/>
              <a:t> </a:t>
            </a:r>
            <a:r>
              <a:rPr lang="en-US" sz="2400" dirty="0" err="1"/>
              <a:t>ditindaklanjuti</a:t>
            </a:r>
            <a:r>
              <a:rPr lang="en-US" sz="2400" dirty="0"/>
              <a:t> </a:t>
            </a:r>
            <a:r>
              <a:rPr lang="en-US" sz="2400" dirty="0" err="1"/>
              <a:t>untuk</a:t>
            </a:r>
            <a:r>
              <a:rPr lang="en-US" sz="2400" dirty="0"/>
              <a:t> </a:t>
            </a:r>
            <a:r>
              <a:rPr lang="en-US" sz="2400" dirty="0" err="1" smtClean="0"/>
              <a:t>melaku-kan</a:t>
            </a:r>
            <a:r>
              <a:rPr lang="en-US" sz="2400" dirty="0" smtClean="0"/>
              <a:t> </a:t>
            </a:r>
            <a:r>
              <a:rPr lang="en-US" sz="2400" dirty="0" err="1" smtClean="0"/>
              <a:t>penegakan</a:t>
            </a:r>
            <a:r>
              <a:rPr lang="en-US" sz="2400" dirty="0" smtClean="0"/>
              <a:t> </a:t>
            </a:r>
            <a:r>
              <a:rPr lang="en-US" sz="2400" dirty="0" err="1"/>
              <a:t>hukum</a:t>
            </a:r>
            <a:r>
              <a:rPr lang="en-US" sz="2400" dirty="0"/>
              <a:t>, </a:t>
            </a:r>
            <a:r>
              <a:rPr lang="en-US" sz="2400" dirty="0" err="1"/>
              <a:t>karena</a:t>
            </a:r>
            <a:r>
              <a:rPr lang="en-US" sz="2400" dirty="0"/>
              <a:t> </a:t>
            </a:r>
            <a:r>
              <a:rPr lang="en-US" sz="2400" dirty="0" err="1"/>
              <a:t>kejahatan</a:t>
            </a:r>
            <a:r>
              <a:rPr lang="en-US" sz="2400" dirty="0"/>
              <a:t> modern </a:t>
            </a:r>
            <a:r>
              <a:rPr lang="en-US" sz="2400" dirty="0" err="1" smtClean="0"/>
              <a:t>sudah</a:t>
            </a:r>
            <a:r>
              <a:rPr lang="en-US" sz="2400" dirty="0" smtClean="0"/>
              <a:t> </a:t>
            </a:r>
            <a:r>
              <a:rPr lang="en-US" sz="2400" dirty="0" err="1" smtClean="0"/>
              <a:t>melintasi</a:t>
            </a:r>
            <a:r>
              <a:rPr lang="en-US" sz="2400" dirty="0" smtClean="0"/>
              <a:t> </a:t>
            </a:r>
            <a:r>
              <a:rPr lang="en-US" sz="2400" dirty="0" err="1"/>
              <a:t>batas-batas</a:t>
            </a:r>
            <a:r>
              <a:rPr lang="en-US" sz="2400" dirty="0"/>
              <a:t> </a:t>
            </a:r>
            <a:r>
              <a:rPr lang="en-US" sz="2400" dirty="0" err="1"/>
              <a:t>negara</a:t>
            </a:r>
            <a:r>
              <a:rPr lang="en-US" sz="2400" dirty="0"/>
              <a:t> yang </a:t>
            </a:r>
            <a:r>
              <a:rPr lang="en-US" sz="2400" dirty="0" err="1"/>
              <a:t>dilakukan</a:t>
            </a:r>
            <a:r>
              <a:rPr lang="en-US" sz="2400" dirty="0"/>
              <a:t> </a:t>
            </a:r>
            <a:r>
              <a:rPr lang="en-US" sz="2400" dirty="0" err="1"/>
              <a:t>berkat</a:t>
            </a:r>
            <a:r>
              <a:rPr lang="en-US" sz="2400" dirty="0"/>
              <a:t> </a:t>
            </a:r>
            <a:r>
              <a:rPr lang="en-US" sz="2400" dirty="0" err="1" smtClean="0"/>
              <a:t>dukungan</a:t>
            </a:r>
            <a:r>
              <a:rPr lang="en-US" sz="2400" dirty="0" smtClean="0"/>
              <a:t> </a:t>
            </a:r>
            <a:r>
              <a:rPr lang="en-US" sz="2400" dirty="0" err="1"/>
              <a:t>teknologi</a:t>
            </a:r>
            <a:r>
              <a:rPr lang="en-US" sz="2400" dirty="0"/>
              <a:t> </a:t>
            </a:r>
            <a:r>
              <a:rPr lang="en-US" sz="2400" dirty="0" err="1"/>
              <a:t>sistem</a:t>
            </a:r>
            <a:r>
              <a:rPr lang="en-US" sz="2400" dirty="0"/>
              <a:t> </a:t>
            </a:r>
            <a:r>
              <a:rPr lang="en-US" sz="2400" dirty="0" err="1"/>
              <a:t>komunikasi</a:t>
            </a:r>
            <a:r>
              <a:rPr lang="en-US" sz="2400" dirty="0"/>
              <a:t> </a:t>
            </a:r>
            <a:r>
              <a:rPr lang="en-US" sz="2400" dirty="0" err="1"/>
              <a:t>dandukungan</a:t>
            </a:r>
            <a:r>
              <a:rPr lang="en-US" sz="2400" dirty="0"/>
              <a:t> </a:t>
            </a:r>
            <a:r>
              <a:rPr lang="en-US" sz="2400" dirty="0" err="1"/>
              <a:t>teknologi</a:t>
            </a:r>
            <a:r>
              <a:rPr lang="en-US" sz="2400" dirty="0"/>
              <a:t>, </a:t>
            </a:r>
            <a:r>
              <a:rPr lang="en-US" sz="2400" dirty="0" err="1"/>
              <a:t>sistem</a:t>
            </a:r>
            <a:r>
              <a:rPr lang="en-US" sz="2400" dirty="0"/>
              <a:t> </a:t>
            </a:r>
            <a:r>
              <a:rPr lang="en-US" sz="2400" dirty="0" err="1"/>
              <a:t>komunikasi</a:t>
            </a:r>
            <a:r>
              <a:rPr lang="en-US" sz="2400" dirty="0"/>
              <a:t>, </a:t>
            </a:r>
            <a:r>
              <a:rPr lang="en-US" sz="2400" dirty="0" err="1" smtClean="0"/>
              <a:t>dan</a:t>
            </a:r>
            <a:r>
              <a:rPr lang="en-US" sz="2400" dirty="0" smtClean="0"/>
              <a:t> </a:t>
            </a:r>
            <a:r>
              <a:rPr lang="en-US" sz="2400" dirty="0" err="1" smtClean="0"/>
              <a:t>transportasi</a:t>
            </a:r>
            <a:r>
              <a:rPr lang="en-US" sz="2400" dirty="0"/>
              <a:t>. </a:t>
            </a:r>
            <a:r>
              <a:rPr lang="en-US" sz="2400" dirty="0" err="1"/>
              <a:t>Kerjasama</a:t>
            </a:r>
            <a:r>
              <a:rPr lang="en-US" sz="2400" dirty="0"/>
              <a:t> </a:t>
            </a:r>
            <a:r>
              <a:rPr lang="en-US" sz="2400" dirty="0" err="1"/>
              <a:t>internasional</a:t>
            </a:r>
            <a:r>
              <a:rPr lang="en-US" sz="2400" dirty="0"/>
              <a:t> </a:t>
            </a:r>
            <a:r>
              <a:rPr lang="en-US" sz="2400" dirty="0" err="1"/>
              <a:t>dapat</a:t>
            </a:r>
            <a:r>
              <a:rPr lang="en-US" sz="2400" dirty="0"/>
              <a:t> </a:t>
            </a:r>
            <a:r>
              <a:rPr lang="sv-SE" sz="2400" dirty="0" smtClean="0"/>
              <a:t>menunjukkan </a:t>
            </a:r>
            <a:r>
              <a:rPr lang="sv-SE" sz="2400" dirty="0"/>
              <a:t>adanya sistem kepolisian yang </a:t>
            </a:r>
            <a:r>
              <a:rPr lang="sv-SE" sz="2400" dirty="0" smtClean="0"/>
              <a:t>terbuka dan </a:t>
            </a:r>
            <a:r>
              <a:rPr lang="sv-SE" sz="2400" dirty="0"/>
              <a:t>mendapatkan keuntungan dalam kerjasamadan mendapatkan keuntungan dalam kerjasama </a:t>
            </a:r>
            <a:r>
              <a:rPr lang="en-US" sz="2400" dirty="0" err="1" smtClean="0"/>
              <a:t>mengatasi</a:t>
            </a:r>
            <a:r>
              <a:rPr lang="en-US" sz="2400" dirty="0" smtClean="0"/>
              <a:t> </a:t>
            </a:r>
            <a:r>
              <a:rPr lang="en-US" sz="2400" dirty="0" err="1"/>
              <a:t>penjahat-penjahat</a:t>
            </a:r>
            <a:r>
              <a:rPr lang="en-US" sz="2400" dirty="0"/>
              <a:t> </a:t>
            </a:r>
            <a:r>
              <a:rPr lang="en-US" sz="2400" dirty="0" err="1"/>
              <a:t>internasional</a:t>
            </a:r>
            <a:r>
              <a:rPr lang="en-US" sz="2400" dirty="0"/>
              <a:t> </a:t>
            </a:r>
            <a:r>
              <a:rPr lang="en-US" sz="2400" dirty="0" smtClean="0"/>
              <a:t>yang </a:t>
            </a:r>
            <a:r>
              <a:rPr lang="en-US" sz="2400" dirty="0" err="1" smtClean="0"/>
              <a:t>masuk</a:t>
            </a:r>
            <a:r>
              <a:rPr lang="en-US" sz="2400" dirty="0" smtClean="0"/>
              <a:t> </a:t>
            </a:r>
            <a:r>
              <a:rPr lang="en-US" sz="2400" dirty="0" err="1"/>
              <a:t>melintasi</a:t>
            </a:r>
            <a:r>
              <a:rPr lang="en-US" sz="2400" dirty="0"/>
              <a:t> </a:t>
            </a:r>
            <a:r>
              <a:rPr lang="en-US" sz="2400" dirty="0" err="1"/>
              <a:t>wilayah</a:t>
            </a:r>
            <a:r>
              <a:rPr lang="en-US" sz="2400" dirty="0"/>
              <a:t> </a:t>
            </a:r>
            <a:r>
              <a:rPr lang="en-US" sz="2400" dirty="0" err="1"/>
              <a:t>hukum</a:t>
            </a:r>
            <a:r>
              <a:rPr lang="en-US" sz="2400" dirty="0"/>
              <a:t> Indonesia</a:t>
            </a:r>
          </a:p>
        </p:txBody>
      </p:sp>
    </p:spTree>
    <p:extLst>
      <p:ext uri="{BB962C8B-B14F-4D97-AF65-F5344CB8AC3E}">
        <p14:creationId xmlns:p14="http://schemas.microsoft.com/office/powerpoint/2010/main" val="30275427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r>
              <a:rPr lang="en-US" dirty="0" err="1" smtClean="0"/>
              <a:t>Menuju</a:t>
            </a:r>
            <a:r>
              <a:rPr lang="en-US" dirty="0" smtClean="0"/>
              <a:t> UU Cybercrime </a:t>
            </a:r>
            <a:r>
              <a:rPr lang="en-US" dirty="0" err="1" smtClean="0"/>
              <a:t>Republik</a:t>
            </a:r>
            <a:r>
              <a:rPr lang="en-US" dirty="0" smtClean="0"/>
              <a:t> Indonesia</a:t>
            </a:r>
            <a:endParaRPr lang="en-US" dirty="0"/>
          </a:p>
        </p:txBody>
      </p:sp>
      <p:sp>
        <p:nvSpPr>
          <p:cNvPr id="3" name="Content Placeholder 2"/>
          <p:cNvSpPr>
            <a:spLocks noGrp="1"/>
          </p:cNvSpPr>
          <p:nvPr>
            <p:ph idx="1"/>
          </p:nvPr>
        </p:nvSpPr>
        <p:spPr>
          <a:xfrm>
            <a:off x="443948" y="1412776"/>
            <a:ext cx="8256104" cy="5325472"/>
          </a:xfrm>
        </p:spPr>
        <p:style>
          <a:lnRef idx="2">
            <a:schemeClr val="accent1"/>
          </a:lnRef>
          <a:fillRef idx="1">
            <a:schemeClr val="lt1"/>
          </a:fillRef>
          <a:effectRef idx="0">
            <a:schemeClr val="accent1"/>
          </a:effectRef>
          <a:fontRef idx="minor">
            <a:schemeClr val="dk1"/>
          </a:fontRef>
        </p:style>
        <p:txBody>
          <a:bodyPr>
            <a:noAutofit/>
          </a:bodyPr>
          <a:lstStyle/>
          <a:p>
            <a:pPr marL="363538" indent="-363538">
              <a:buNone/>
            </a:pPr>
            <a:r>
              <a:rPr lang="en-US" sz="2800" dirty="0" smtClean="0"/>
              <a:t>3. 	</a:t>
            </a:r>
            <a:r>
              <a:rPr lang="en-US" sz="2800" dirty="0" err="1" smtClean="0"/>
              <a:t>Strategi</a:t>
            </a:r>
            <a:r>
              <a:rPr lang="en-US" sz="2800" dirty="0" smtClean="0"/>
              <a:t> </a:t>
            </a:r>
            <a:r>
              <a:rPr lang="en-US" sz="2800" dirty="0" err="1"/>
              <a:t>Jangka</a:t>
            </a:r>
            <a:r>
              <a:rPr lang="en-US" sz="2800" dirty="0"/>
              <a:t> </a:t>
            </a:r>
            <a:r>
              <a:rPr lang="en-US" sz="2800" dirty="0" err="1" smtClean="0"/>
              <a:t>Panjang</a:t>
            </a:r>
            <a:endParaRPr lang="en-US" sz="2800" dirty="0"/>
          </a:p>
          <a:p>
            <a:pPr marL="712788" indent="-349250">
              <a:buFont typeface="+mj-lt"/>
              <a:buAutoNum type="alphaLcPeriod"/>
            </a:pPr>
            <a:r>
              <a:rPr lang="en-US" sz="2800" b="1" i="1" dirty="0" err="1"/>
              <a:t>Membuat</a:t>
            </a:r>
            <a:r>
              <a:rPr lang="en-US" sz="2800" b="1" i="1" dirty="0"/>
              <a:t> UU Cyber Crime</a:t>
            </a:r>
            <a:r>
              <a:rPr lang="en-US" sz="2800" b="1" i="1" dirty="0" smtClean="0"/>
              <a:t>. </a:t>
            </a:r>
          </a:p>
          <a:p>
            <a:pPr marL="712788" indent="0">
              <a:buNone/>
            </a:pPr>
            <a:r>
              <a:rPr lang="en-US" sz="2800" dirty="0" err="1"/>
              <a:t>Tujuan</a:t>
            </a:r>
            <a:r>
              <a:rPr lang="en-US" sz="2800" dirty="0"/>
              <a:t> </a:t>
            </a:r>
            <a:r>
              <a:rPr lang="en-US" sz="2800" dirty="0" err="1"/>
              <a:t>pembuatan</a:t>
            </a:r>
            <a:r>
              <a:rPr lang="en-US" sz="2800" dirty="0"/>
              <a:t> </a:t>
            </a:r>
            <a:r>
              <a:rPr lang="en-US" sz="2800" dirty="0" smtClean="0"/>
              <a:t>UU yang </a:t>
            </a:r>
            <a:r>
              <a:rPr lang="en-US" sz="2800" dirty="0" err="1"/>
              <a:t>khusus</a:t>
            </a:r>
            <a:r>
              <a:rPr lang="en-US" sz="2800" dirty="0"/>
              <a:t> </a:t>
            </a:r>
            <a:r>
              <a:rPr lang="en-US" sz="2800" dirty="0" err="1"/>
              <a:t>mengatur</a:t>
            </a:r>
            <a:r>
              <a:rPr lang="en-US" sz="2800" dirty="0"/>
              <a:t> </a:t>
            </a:r>
            <a:r>
              <a:rPr lang="en-US" sz="2800" dirty="0" err="1"/>
              <a:t>tentang</a:t>
            </a:r>
            <a:r>
              <a:rPr lang="en-US" sz="2800" dirty="0"/>
              <a:t> </a:t>
            </a:r>
            <a:r>
              <a:rPr lang="en-US" sz="2800" dirty="0" err="1"/>
              <a:t>dunia</a:t>
            </a:r>
            <a:r>
              <a:rPr lang="en-US" sz="2800" dirty="0"/>
              <a:t> </a:t>
            </a:r>
            <a:r>
              <a:rPr lang="en-US" sz="2800" dirty="0" err="1"/>
              <a:t>maya</a:t>
            </a:r>
            <a:r>
              <a:rPr lang="en-US" sz="2800" dirty="0"/>
              <a:t> </a:t>
            </a:r>
            <a:r>
              <a:rPr lang="en-US" sz="2800" dirty="0" err="1"/>
              <a:t>iniyang</a:t>
            </a:r>
            <a:r>
              <a:rPr lang="en-US" sz="2800" dirty="0"/>
              <a:t> </a:t>
            </a:r>
            <a:r>
              <a:rPr lang="en-US" sz="2800" dirty="0" err="1"/>
              <a:t>khusus</a:t>
            </a:r>
            <a:r>
              <a:rPr lang="en-US" sz="2800" dirty="0"/>
              <a:t> </a:t>
            </a:r>
            <a:r>
              <a:rPr lang="en-US" sz="2800" dirty="0" err="1"/>
              <a:t>mengatur</a:t>
            </a:r>
            <a:r>
              <a:rPr lang="en-US" sz="2800" dirty="0"/>
              <a:t> </a:t>
            </a:r>
            <a:r>
              <a:rPr lang="en-US" sz="2800" dirty="0" err="1"/>
              <a:t>tentang</a:t>
            </a:r>
            <a:r>
              <a:rPr lang="en-US" sz="2800" dirty="0"/>
              <a:t> </a:t>
            </a:r>
            <a:r>
              <a:rPr lang="en-US" sz="2800" dirty="0" err="1"/>
              <a:t>dunia</a:t>
            </a:r>
            <a:r>
              <a:rPr lang="en-US" sz="2800" dirty="0"/>
              <a:t> </a:t>
            </a:r>
            <a:r>
              <a:rPr lang="en-US" sz="2800" dirty="0" err="1"/>
              <a:t>maya</a:t>
            </a:r>
            <a:r>
              <a:rPr lang="en-US" sz="2800" dirty="0"/>
              <a:t> </a:t>
            </a:r>
            <a:r>
              <a:rPr lang="en-US" sz="2800" dirty="0" err="1" smtClean="0"/>
              <a:t>ini</a:t>
            </a:r>
            <a:r>
              <a:rPr lang="en-US" sz="2800" dirty="0" smtClean="0"/>
              <a:t> </a:t>
            </a:r>
            <a:r>
              <a:rPr lang="en-US" sz="2800" dirty="0" err="1" smtClean="0"/>
              <a:t>adalah</a:t>
            </a:r>
            <a:r>
              <a:rPr lang="en-US" sz="2800" dirty="0" smtClean="0"/>
              <a:t> </a:t>
            </a:r>
            <a:r>
              <a:rPr lang="en-US" sz="2800" dirty="0" err="1"/>
              <a:t>untuk</a:t>
            </a:r>
            <a:r>
              <a:rPr lang="en-US" sz="2800" dirty="0"/>
              <a:t> </a:t>
            </a:r>
            <a:r>
              <a:rPr lang="en-US" sz="2800" dirty="0" err="1"/>
              <a:t>pemberatan</a:t>
            </a:r>
            <a:r>
              <a:rPr lang="en-US" sz="2800" dirty="0"/>
              <a:t> </a:t>
            </a:r>
            <a:r>
              <a:rPr lang="en-US" sz="2800" dirty="0" err="1"/>
              <a:t>atas</a:t>
            </a:r>
            <a:r>
              <a:rPr lang="en-US" sz="2800" dirty="0"/>
              <a:t> </a:t>
            </a:r>
            <a:r>
              <a:rPr lang="en-US" sz="2800" dirty="0" err="1"/>
              <a:t>tindakan</a:t>
            </a:r>
            <a:r>
              <a:rPr lang="en-US" sz="2800" dirty="0"/>
              <a:t> </a:t>
            </a:r>
            <a:r>
              <a:rPr lang="en-US" sz="2800" dirty="0" err="1"/>
              <a:t>pelaku</a:t>
            </a:r>
            <a:r>
              <a:rPr lang="en-US" sz="2800" dirty="0"/>
              <a:t> </a:t>
            </a:r>
            <a:r>
              <a:rPr lang="en-US" sz="2800" dirty="0" smtClean="0"/>
              <a:t>agar </a:t>
            </a:r>
            <a:r>
              <a:rPr lang="sv-SE" sz="2800" dirty="0" smtClean="0"/>
              <a:t>dapat </a:t>
            </a:r>
            <a:r>
              <a:rPr lang="sv-SE" sz="2800" dirty="0"/>
              <a:t>menimbulkan efek jera dan mengaatur </a:t>
            </a:r>
            <a:r>
              <a:rPr lang="sv-SE" sz="2800" dirty="0" smtClean="0"/>
              <a:t>sifat </a:t>
            </a:r>
            <a:r>
              <a:rPr lang="en-US" sz="2800" dirty="0" err="1" smtClean="0"/>
              <a:t>khusus</a:t>
            </a:r>
            <a:r>
              <a:rPr lang="en-US" sz="2800" dirty="0" smtClean="0"/>
              <a:t> </a:t>
            </a:r>
            <a:r>
              <a:rPr lang="en-US" sz="2800" dirty="0" err="1"/>
              <a:t>dari</a:t>
            </a:r>
            <a:r>
              <a:rPr lang="en-US" sz="2800" dirty="0"/>
              <a:t> </a:t>
            </a:r>
            <a:r>
              <a:rPr lang="en-US" sz="2800" dirty="0" err="1"/>
              <a:t>sistem</a:t>
            </a:r>
            <a:r>
              <a:rPr lang="en-US" sz="2800" dirty="0"/>
              <a:t> </a:t>
            </a:r>
            <a:r>
              <a:rPr lang="en-US" sz="2800" dirty="0" err="1"/>
              <a:t>pembuktian</a:t>
            </a:r>
            <a:r>
              <a:rPr lang="en-US" sz="2800" dirty="0"/>
              <a:t> </a:t>
            </a:r>
            <a:r>
              <a:rPr lang="en-US" sz="2800" dirty="0" err="1"/>
              <a:t>Dengan</a:t>
            </a:r>
            <a:r>
              <a:rPr lang="en-US" sz="2800" dirty="0"/>
              <a:t> </a:t>
            </a:r>
            <a:r>
              <a:rPr lang="en-US" sz="2800" dirty="0" err="1"/>
              <a:t>adanya</a:t>
            </a:r>
            <a:r>
              <a:rPr lang="en-US" sz="2800" dirty="0"/>
              <a:t> </a:t>
            </a:r>
            <a:r>
              <a:rPr lang="en-US" sz="2800" dirty="0" err="1"/>
              <a:t>UUkhusus</a:t>
            </a:r>
            <a:r>
              <a:rPr lang="en-US" sz="2800" dirty="0"/>
              <a:t> </a:t>
            </a:r>
            <a:r>
              <a:rPr lang="en-US" sz="2800" dirty="0" err="1"/>
              <a:t>dari</a:t>
            </a:r>
            <a:r>
              <a:rPr lang="en-US" sz="2800" dirty="0"/>
              <a:t> </a:t>
            </a:r>
            <a:r>
              <a:rPr lang="en-US" sz="2800" dirty="0" err="1"/>
              <a:t>sistem</a:t>
            </a:r>
            <a:r>
              <a:rPr lang="en-US" sz="2800" dirty="0"/>
              <a:t> </a:t>
            </a:r>
            <a:r>
              <a:rPr lang="en-US" sz="2800" dirty="0" err="1"/>
              <a:t>pembuktian</a:t>
            </a:r>
            <a:r>
              <a:rPr lang="en-US" sz="2800" dirty="0"/>
              <a:t>. </a:t>
            </a:r>
            <a:r>
              <a:rPr lang="en-US" sz="2800" dirty="0" err="1"/>
              <a:t>Dengan</a:t>
            </a:r>
            <a:r>
              <a:rPr lang="en-US" sz="2800" dirty="0"/>
              <a:t> </a:t>
            </a:r>
            <a:r>
              <a:rPr lang="en-US" sz="2800" dirty="0" err="1"/>
              <a:t>adanya</a:t>
            </a:r>
            <a:r>
              <a:rPr lang="en-US" sz="2800" dirty="0"/>
              <a:t> </a:t>
            </a:r>
            <a:r>
              <a:rPr lang="en-US" sz="2800" dirty="0" smtClean="0"/>
              <a:t>UU </a:t>
            </a:r>
            <a:r>
              <a:rPr lang="sv-SE" sz="2800" dirty="0" smtClean="0"/>
              <a:t>yang </a:t>
            </a:r>
            <a:r>
              <a:rPr lang="sv-SE" sz="2800" dirty="0"/>
              <a:t>khusus mengatur cyber crime maka </a:t>
            </a:r>
            <a:r>
              <a:rPr lang="sv-SE" sz="2800" dirty="0" smtClean="0"/>
              <a:t>dapat mempermudah </a:t>
            </a:r>
            <a:r>
              <a:rPr lang="sv-SE" sz="2800" dirty="0"/>
              <a:t>aparat penegak hukum </a:t>
            </a:r>
            <a:r>
              <a:rPr lang="sv-SE" sz="2800" dirty="0" smtClean="0"/>
              <a:t>dalam </a:t>
            </a:r>
            <a:r>
              <a:rPr lang="en-US" sz="2800" dirty="0" err="1" smtClean="0"/>
              <a:t>penegakan</a:t>
            </a:r>
            <a:r>
              <a:rPr lang="en-US" sz="2800" dirty="0" smtClean="0"/>
              <a:t> </a:t>
            </a:r>
            <a:r>
              <a:rPr lang="en-US" sz="2800" dirty="0" err="1"/>
              <a:t>hukumpenegakan</a:t>
            </a:r>
            <a:r>
              <a:rPr lang="en-US" sz="2800" dirty="0"/>
              <a:t> </a:t>
            </a:r>
            <a:r>
              <a:rPr lang="en-US" sz="2800" dirty="0" err="1"/>
              <a:t>hukum</a:t>
            </a:r>
            <a:r>
              <a:rPr lang="en-US" sz="2800" dirty="0"/>
              <a:t>.</a:t>
            </a:r>
          </a:p>
        </p:txBody>
      </p:sp>
    </p:spTree>
    <p:extLst>
      <p:ext uri="{BB962C8B-B14F-4D97-AF65-F5344CB8AC3E}">
        <p14:creationId xmlns:p14="http://schemas.microsoft.com/office/powerpoint/2010/main" val="4035416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fontScale="90000"/>
          </a:bodyPr>
          <a:lstStyle/>
          <a:p>
            <a:r>
              <a:rPr lang="en-US" smtClean="0"/>
              <a:t>Menuju UU Cybercrime Republik Indonesia</a:t>
            </a:r>
            <a:endParaRPr lang="en-US"/>
          </a:p>
        </p:txBody>
      </p:sp>
      <p:sp>
        <p:nvSpPr>
          <p:cNvPr id="3" name="Content Placeholder 2"/>
          <p:cNvSpPr>
            <a:spLocks noGrp="1"/>
          </p:cNvSpPr>
          <p:nvPr>
            <p:ph idx="1"/>
          </p:nvPr>
        </p:nvSpPr>
        <p:spPr>
          <a:xfrm>
            <a:off x="443948" y="1532528"/>
            <a:ext cx="8256104" cy="4920808"/>
          </a:xfrm>
        </p:spPr>
        <p:style>
          <a:lnRef idx="2">
            <a:schemeClr val="accent2"/>
          </a:lnRef>
          <a:fillRef idx="1">
            <a:schemeClr val="lt1"/>
          </a:fillRef>
          <a:effectRef idx="0">
            <a:schemeClr val="accent2"/>
          </a:effectRef>
          <a:fontRef idx="minor">
            <a:schemeClr val="dk1"/>
          </a:fontRef>
        </p:style>
        <p:txBody>
          <a:bodyPr>
            <a:noAutofit/>
          </a:bodyPr>
          <a:lstStyle/>
          <a:p>
            <a:pPr marL="363538" indent="-363538">
              <a:buNone/>
            </a:pPr>
            <a:r>
              <a:rPr lang="en-US" sz="2800" dirty="0" smtClean="0"/>
              <a:t>3. 	</a:t>
            </a:r>
            <a:r>
              <a:rPr lang="en-US" sz="2800" dirty="0" err="1" smtClean="0"/>
              <a:t>Strategi</a:t>
            </a:r>
            <a:r>
              <a:rPr lang="en-US" sz="2800" dirty="0" smtClean="0"/>
              <a:t> </a:t>
            </a:r>
            <a:r>
              <a:rPr lang="en-US" sz="2800" dirty="0" err="1"/>
              <a:t>Jangka</a:t>
            </a:r>
            <a:r>
              <a:rPr lang="en-US" sz="2800" dirty="0"/>
              <a:t> </a:t>
            </a:r>
            <a:r>
              <a:rPr lang="en-US" sz="2800" dirty="0" err="1" smtClean="0"/>
              <a:t>Panjang</a:t>
            </a:r>
            <a:endParaRPr lang="en-US" sz="2800" dirty="0"/>
          </a:p>
          <a:p>
            <a:pPr marL="712788" indent="-349250" defTabSz="901700">
              <a:buFont typeface="+mj-lt"/>
              <a:buAutoNum type="alphaLcPeriod" startAt="2"/>
            </a:pPr>
            <a:r>
              <a:rPr lang="en-US" sz="2800" b="1" i="1" dirty="0" err="1"/>
              <a:t>Membuat</a:t>
            </a:r>
            <a:r>
              <a:rPr lang="en-US" sz="2800" b="1" i="1" dirty="0"/>
              <a:t> </a:t>
            </a:r>
            <a:r>
              <a:rPr lang="en-US" sz="2800" b="1" i="1" dirty="0" err="1"/>
              <a:t>Perjanjian</a:t>
            </a:r>
            <a:r>
              <a:rPr lang="en-US" sz="2800" b="1" i="1" dirty="0"/>
              <a:t> Bilateral</a:t>
            </a:r>
            <a:r>
              <a:rPr lang="en-US" sz="2800" b="1" i="1" dirty="0" smtClean="0"/>
              <a:t>. </a:t>
            </a:r>
          </a:p>
          <a:p>
            <a:pPr marL="712788" indent="0" defTabSz="981075">
              <a:buNone/>
            </a:pPr>
            <a:r>
              <a:rPr lang="en-US" sz="2800" dirty="0" smtClean="0"/>
              <a:t>Indonesia </a:t>
            </a:r>
            <a:r>
              <a:rPr lang="en-US" sz="2800" dirty="0" err="1" smtClean="0"/>
              <a:t>merupakan</a:t>
            </a:r>
            <a:r>
              <a:rPr lang="en-US" sz="2800" dirty="0"/>
              <a:t> </a:t>
            </a:r>
            <a:r>
              <a:rPr lang="en-US" sz="2800" dirty="0" err="1" smtClean="0"/>
              <a:t>bagian</a:t>
            </a:r>
            <a:r>
              <a:rPr lang="en-US" sz="2800" dirty="0" smtClean="0"/>
              <a:t> </a:t>
            </a:r>
            <a:r>
              <a:rPr lang="en-US" sz="2800" dirty="0" err="1" smtClean="0"/>
              <a:t>dari</a:t>
            </a:r>
            <a:r>
              <a:rPr lang="en-US" sz="2800" dirty="0"/>
              <a:t> </a:t>
            </a:r>
            <a:r>
              <a:rPr lang="en-US" sz="2800" dirty="0" err="1" smtClean="0"/>
              <a:t>tata</a:t>
            </a:r>
            <a:r>
              <a:rPr lang="en-US" sz="2800" dirty="0"/>
              <a:t> </a:t>
            </a:r>
            <a:r>
              <a:rPr lang="en-US" sz="2800" dirty="0" err="1" smtClean="0"/>
              <a:t>pergaulan</a:t>
            </a:r>
            <a:r>
              <a:rPr lang="en-US" sz="2800" dirty="0"/>
              <a:t> </a:t>
            </a:r>
            <a:r>
              <a:rPr lang="en-US" sz="2800" dirty="0" err="1" smtClean="0"/>
              <a:t>dunia</a:t>
            </a:r>
            <a:r>
              <a:rPr lang="en-US" sz="2800" dirty="0"/>
              <a:t>. </a:t>
            </a:r>
            <a:r>
              <a:rPr lang="en-US" sz="2800" dirty="0" smtClean="0"/>
              <a:t>Media internet </a:t>
            </a:r>
            <a:r>
              <a:rPr lang="en-US" sz="2800" dirty="0" err="1"/>
              <a:t>adalah</a:t>
            </a:r>
            <a:r>
              <a:rPr lang="en-US" sz="2800" dirty="0"/>
              <a:t> media global, yang </a:t>
            </a:r>
            <a:r>
              <a:rPr lang="en-US" sz="2800" dirty="0" err="1"/>
              <a:t>tidak</a:t>
            </a:r>
            <a:r>
              <a:rPr lang="en-US" sz="2800" dirty="0"/>
              <a:t> </a:t>
            </a:r>
            <a:r>
              <a:rPr lang="en-US" sz="2400" dirty="0" err="1"/>
              <a:t>ada</a:t>
            </a:r>
            <a:r>
              <a:rPr lang="en-US" sz="2800" dirty="0"/>
              <a:t> </a:t>
            </a:r>
            <a:r>
              <a:rPr lang="en-US" sz="2800" dirty="0" err="1"/>
              <a:t>batasan</a:t>
            </a:r>
            <a:r>
              <a:rPr lang="en-US" sz="2800" dirty="0"/>
              <a:t> </a:t>
            </a:r>
            <a:r>
              <a:rPr lang="en-US" sz="2800" dirty="0" err="1"/>
              <a:t>waktu</a:t>
            </a:r>
            <a:r>
              <a:rPr lang="en-US" sz="2800" dirty="0"/>
              <a:t> </a:t>
            </a:r>
            <a:r>
              <a:rPr lang="en-US" sz="2800" dirty="0" err="1"/>
              <a:t>dan</a:t>
            </a:r>
            <a:r>
              <a:rPr lang="en-US" sz="2800" dirty="0"/>
              <a:t> </a:t>
            </a:r>
            <a:r>
              <a:rPr lang="en-US" sz="2800" dirty="0" err="1"/>
              <a:t>tempat</a:t>
            </a:r>
            <a:r>
              <a:rPr lang="en-US" sz="2800" dirty="0"/>
              <a:t>. Cyber crime </a:t>
            </a:r>
            <a:r>
              <a:rPr lang="en-US" sz="2800" dirty="0" err="1"/>
              <a:t>melibatkan</a:t>
            </a:r>
            <a:r>
              <a:rPr lang="en-US" sz="2800" dirty="0"/>
              <a:t> </a:t>
            </a:r>
            <a:r>
              <a:rPr lang="en-US" sz="2800" dirty="0" err="1" smtClean="0"/>
              <a:t>beberapa</a:t>
            </a:r>
            <a:r>
              <a:rPr lang="en-US" sz="2800" dirty="0" smtClean="0"/>
              <a:t> </a:t>
            </a:r>
            <a:r>
              <a:rPr lang="en-US" sz="2800" dirty="0" err="1" smtClean="0"/>
              <a:t>negara</a:t>
            </a:r>
            <a:r>
              <a:rPr lang="en-US" sz="2800" dirty="0" smtClean="0"/>
              <a:t>, </a:t>
            </a:r>
            <a:r>
              <a:rPr lang="en-US" sz="2800" dirty="0" err="1" smtClean="0"/>
              <a:t>sehingga</a:t>
            </a:r>
            <a:r>
              <a:rPr lang="en-US" sz="2800" dirty="0"/>
              <a:t> </a:t>
            </a:r>
            <a:r>
              <a:rPr lang="en-US" sz="2800" dirty="0" err="1" smtClean="0"/>
              <a:t>perlu</a:t>
            </a:r>
            <a:r>
              <a:rPr lang="en-US" sz="2800" dirty="0"/>
              <a:t> </a:t>
            </a:r>
            <a:r>
              <a:rPr lang="en-US" sz="2800" dirty="0" err="1" smtClean="0"/>
              <a:t>hubungan</a:t>
            </a:r>
            <a:r>
              <a:rPr lang="en-US" sz="2800" dirty="0" smtClean="0"/>
              <a:t> di </a:t>
            </a:r>
            <a:r>
              <a:rPr lang="en-US" sz="2800" dirty="0" err="1" smtClean="0"/>
              <a:t>jalur</a:t>
            </a:r>
            <a:r>
              <a:rPr lang="en-US" sz="2800" dirty="0" smtClean="0"/>
              <a:t> bilateral</a:t>
            </a:r>
            <a:r>
              <a:rPr lang="en-US" sz="2800" dirty="0"/>
              <a:t> </a:t>
            </a:r>
            <a:r>
              <a:rPr lang="en-US" sz="2800" dirty="0" err="1" smtClean="0"/>
              <a:t>untuk</a:t>
            </a:r>
            <a:r>
              <a:rPr lang="en-US" sz="2800" dirty="0" smtClean="0"/>
              <a:t> </a:t>
            </a:r>
            <a:r>
              <a:rPr lang="en-US" sz="2800" dirty="0" err="1"/>
              <a:t>menanggulanginya</a:t>
            </a:r>
            <a:r>
              <a:rPr lang="en-US" sz="2800" dirty="0"/>
              <a:t>. </a:t>
            </a:r>
            <a:r>
              <a:rPr lang="en-US" sz="2800" dirty="0" err="1"/>
              <a:t>Tidak</a:t>
            </a:r>
            <a:r>
              <a:rPr lang="en-US" sz="2800" dirty="0"/>
              <a:t> </a:t>
            </a:r>
            <a:r>
              <a:rPr lang="en-US" sz="2800" dirty="0" err="1"/>
              <a:t>semua</a:t>
            </a:r>
            <a:r>
              <a:rPr lang="en-US" sz="2800" dirty="0"/>
              <a:t> </a:t>
            </a:r>
            <a:r>
              <a:rPr lang="en-US" sz="2800" dirty="0" err="1"/>
              <a:t>negara</a:t>
            </a:r>
            <a:r>
              <a:rPr lang="en-US" sz="2800" dirty="0"/>
              <a:t> </a:t>
            </a:r>
            <a:r>
              <a:rPr lang="en-US" sz="2800" dirty="0" err="1"/>
              <a:t>memiliki</a:t>
            </a:r>
            <a:r>
              <a:rPr lang="en-US" sz="2800" dirty="0"/>
              <a:t> </a:t>
            </a:r>
            <a:r>
              <a:rPr lang="en-US" sz="2800" dirty="0" err="1"/>
              <a:t>hubungan</a:t>
            </a:r>
            <a:r>
              <a:rPr lang="en-US" sz="2800" dirty="0"/>
              <a:t> bilateral </a:t>
            </a:r>
            <a:r>
              <a:rPr lang="en-US" sz="2800" dirty="0" err="1"/>
              <a:t>dengan</a:t>
            </a:r>
            <a:r>
              <a:rPr lang="en-US" sz="2800" dirty="0"/>
              <a:t> Indonesia, </a:t>
            </a:r>
            <a:r>
              <a:rPr lang="en-US" sz="2800" dirty="0" err="1"/>
              <a:t>maka</a:t>
            </a:r>
            <a:r>
              <a:rPr lang="en-US" sz="2800" dirty="0"/>
              <a:t> </a:t>
            </a:r>
            <a:r>
              <a:rPr lang="en-US" sz="2800" dirty="0" err="1"/>
              <a:t>secara</a:t>
            </a:r>
            <a:r>
              <a:rPr lang="en-US" sz="2800" dirty="0"/>
              <a:t> </a:t>
            </a:r>
            <a:r>
              <a:rPr lang="en-US" sz="2800" dirty="0" err="1"/>
              <a:t>politis</a:t>
            </a:r>
            <a:r>
              <a:rPr lang="en-US" sz="2800" dirty="0"/>
              <a:t> </a:t>
            </a:r>
            <a:r>
              <a:rPr lang="en-US" sz="2800" dirty="0" err="1"/>
              <a:t>perlu</a:t>
            </a:r>
            <a:r>
              <a:rPr lang="en-US" sz="2800" dirty="0"/>
              <a:t> </a:t>
            </a:r>
            <a:r>
              <a:rPr lang="en-US" sz="2800" dirty="0" err="1"/>
              <a:t>dilakukan</a:t>
            </a:r>
            <a:r>
              <a:rPr lang="en-US" sz="2800" dirty="0"/>
              <a:t> </a:t>
            </a:r>
            <a:r>
              <a:rPr lang="en-US" sz="2800" dirty="0" err="1"/>
              <a:t>upaya</a:t>
            </a:r>
            <a:r>
              <a:rPr lang="en-US" sz="2800" dirty="0"/>
              <a:t> </a:t>
            </a:r>
            <a:r>
              <a:rPr lang="en-US" sz="2800" dirty="0" err="1"/>
              <a:t>untuk</a:t>
            </a:r>
            <a:r>
              <a:rPr lang="en-US" sz="2800" dirty="0"/>
              <a:t> </a:t>
            </a:r>
            <a:r>
              <a:rPr lang="en-US" sz="2800" dirty="0" err="1"/>
              <a:t>menjalin</a:t>
            </a:r>
            <a:r>
              <a:rPr lang="en-US" sz="2800" dirty="0"/>
              <a:t> </a:t>
            </a:r>
            <a:r>
              <a:rPr lang="en-US" sz="2800" dirty="0" err="1"/>
              <a:t>hubungan</a:t>
            </a:r>
            <a:r>
              <a:rPr lang="en-US" sz="2800" dirty="0"/>
              <a:t> yang </a:t>
            </a:r>
            <a:r>
              <a:rPr lang="en-US" sz="2800" dirty="0" err="1"/>
              <a:t>dimaksud</a:t>
            </a:r>
            <a:r>
              <a:rPr lang="en-US" sz="2800" dirty="0" smtClean="0"/>
              <a:t>.</a:t>
            </a:r>
            <a:endParaRPr lang="en-US" sz="2800" dirty="0"/>
          </a:p>
        </p:txBody>
      </p:sp>
    </p:spTree>
    <p:extLst>
      <p:ext uri="{BB962C8B-B14F-4D97-AF65-F5344CB8AC3E}">
        <p14:creationId xmlns:p14="http://schemas.microsoft.com/office/powerpoint/2010/main" val="20720679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628800"/>
            <a:ext cx="6929486" cy="1071570"/>
          </a:xfrm>
        </p:spPr>
        <p:style>
          <a:lnRef idx="1">
            <a:schemeClr val="accent1"/>
          </a:lnRef>
          <a:fillRef idx="2">
            <a:schemeClr val="accent1"/>
          </a:fillRef>
          <a:effectRef idx="1">
            <a:schemeClr val="accent1"/>
          </a:effectRef>
          <a:fontRef idx="minor">
            <a:schemeClr val="dk1"/>
          </a:fontRef>
        </p:style>
        <p:txBody>
          <a:bodyPr>
            <a:noAutofit/>
          </a:bodyPr>
          <a:lstStyle/>
          <a:p>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PEMAHAMAN MAHASISWA</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5" name="Picture 4" descr="ueu.jpg"/>
          <p:cNvPicPr>
            <a:picLocks noChangeAspect="1"/>
          </p:cNvPicPr>
          <p:nvPr/>
        </p:nvPicPr>
        <p:blipFill>
          <a:blip r:embed="rId2"/>
          <a:stretch>
            <a:fillRect/>
          </a:stretch>
        </p:blipFill>
        <p:spPr>
          <a:xfrm>
            <a:off x="8196242" y="5938822"/>
            <a:ext cx="533400" cy="537062"/>
          </a:xfrm>
          <a:prstGeom prst="rect">
            <a:avLst/>
          </a:prstGeom>
        </p:spPr>
      </p:pic>
      <p:sp>
        <p:nvSpPr>
          <p:cNvPr id="7" name="TextBox 6"/>
          <p:cNvSpPr txBox="1"/>
          <p:nvPr/>
        </p:nvSpPr>
        <p:spPr>
          <a:xfrm>
            <a:off x="2357422" y="4929198"/>
            <a:ext cx="4836580" cy="1015663"/>
          </a:xfrm>
          <a:prstGeom prst="rect">
            <a:avLst/>
          </a:prstGeom>
          <a:noFill/>
        </p:spPr>
        <p:txBody>
          <a:bodyPr wrap="none" rtlCol="0">
            <a:spAutoFit/>
          </a:bodyPr>
          <a:lstStyle/>
          <a:p>
            <a:r>
              <a:rPr lang="en-US" sz="6000" b="1" dirty="0" smtClean="0">
                <a:solidFill>
                  <a:srgbClr val="FF0000"/>
                </a:solidFill>
              </a:rPr>
              <a:t>TERIMA KASIH</a:t>
            </a:r>
            <a:endParaRPr lang="en-US" sz="6000" b="1"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US">
                <a:effectLst/>
              </a:rPr>
              <a:t>Karakteristik Unik dari CyberCrime</a:t>
            </a:r>
            <a:endParaRPr lang="en-US"/>
          </a:p>
        </p:txBody>
      </p:sp>
      <p:sp>
        <p:nvSpPr>
          <p:cNvPr id="3" name="Content Placeholder 2"/>
          <p:cNvSpPr>
            <a:spLocks noGrp="1"/>
          </p:cNvSpPr>
          <p:nvPr>
            <p:ph idx="1"/>
          </p:nvPr>
        </p:nvSpPr>
        <p:spPr>
          <a:xfrm>
            <a:off x="443948" y="1882153"/>
            <a:ext cx="8256104" cy="2689847"/>
          </a:xfrm>
        </p:spPr>
        <p:style>
          <a:lnRef idx="2">
            <a:schemeClr val="accent1"/>
          </a:lnRef>
          <a:fillRef idx="1">
            <a:schemeClr val="lt1"/>
          </a:fillRef>
          <a:effectRef idx="0">
            <a:schemeClr val="accent1"/>
          </a:effectRef>
          <a:fontRef idx="minor">
            <a:schemeClr val="dk1"/>
          </a:fontRef>
        </p:style>
        <p:txBody>
          <a:bodyPr>
            <a:normAutofit lnSpcReduction="10000"/>
          </a:bodyPr>
          <a:lstStyle/>
          <a:p>
            <a:pPr marL="363538" indent="-363538"/>
            <a:r>
              <a:rPr lang="en-US" smtClean="0"/>
              <a:t>Ruang </a:t>
            </a:r>
            <a:r>
              <a:rPr lang="en-US"/>
              <a:t>lingkup kejahatan</a:t>
            </a:r>
          </a:p>
          <a:p>
            <a:pPr marL="363538" indent="-363538"/>
            <a:r>
              <a:rPr lang="en-US" smtClean="0"/>
              <a:t>Sifat </a:t>
            </a:r>
            <a:r>
              <a:rPr lang="en-US"/>
              <a:t>kejahatan</a:t>
            </a:r>
          </a:p>
          <a:p>
            <a:pPr marL="363538" indent="-363538"/>
            <a:r>
              <a:rPr lang="en-US" smtClean="0"/>
              <a:t>Pelaku </a:t>
            </a:r>
            <a:r>
              <a:rPr lang="en-US"/>
              <a:t>kejahatan</a:t>
            </a:r>
          </a:p>
          <a:p>
            <a:pPr marL="363538" indent="-363538"/>
            <a:r>
              <a:rPr lang="en-US" smtClean="0"/>
              <a:t>Modus </a:t>
            </a:r>
            <a:r>
              <a:rPr lang="en-US"/>
              <a:t>kejahatan</a:t>
            </a:r>
          </a:p>
          <a:p>
            <a:pPr marL="363538" indent="-363538"/>
            <a:r>
              <a:rPr lang="en-US" smtClean="0"/>
              <a:t>Jenis </a:t>
            </a:r>
            <a:r>
              <a:rPr lang="en-US"/>
              <a:t>kerugian yang ditimbulkan</a:t>
            </a:r>
          </a:p>
        </p:txBody>
      </p:sp>
    </p:spTree>
    <p:extLst>
      <p:ext uri="{BB962C8B-B14F-4D97-AF65-F5344CB8AC3E}">
        <p14:creationId xmlns:p14="http://schemas.microsoft.com/office/powerpoint/2010/main" val="2029470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a:effectLst/>
              </a:rPr>
              <a:t>Ruang Lingkup Kejahatan</a:t>
            </a:r>
            <a:endParaRPr lang="en-US"/>
          </a:p>
        </p:txBody>
      </p:sp>
      <p:sp>
        <p:nvSpPr>
          <p:cNvPr id="3" name="Content Placeholder 2"/>
          <p:cNvSpPr>
            <a:spLocks noGrp="1"/>
          </p:cNvSpPr>
          <p:nvPr>
            <p:ph idx="1"/>
          </p:nvPr>
        </p:nvSpPr>
        <p:spPr>
          <a:xfrm>
            <a:off x="443948" y="1882153"/>
            <a:ext cx="8256104" cy="2555376"/>
          </a:xfrm>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r>
              <a:rPr lang="en-US" smtClean="0"/>
              <a:t>Cybercrime </a:t>
            </a:r>
            <a:r>
              <a:rPr lang="en-US"/>
              <a:t>sering dilakukan </a:t>
            </a:r>
            <a:r>
              <a:rPr lang="en-US" smtClean="0"/>
              <a:t>secara transnasional</a:t>
            </a:r>
            <a:r>
              <a:rPr lang="en-US"/>
              <a:t>, melintasi batas antar negara, sehingga sulit dipastikan yuridiksi hukum negara mana yang berlaku terhadapnya.</a:t>
            </a:r>
          </a:p>
          <a:p>
            <a:r>
              <a:rPr lang="en-US" smtClean="0"/>
              <a:t>Karakteristik internet dimana orang dapat berlalu-lalang </a:t>
            </a:r>
            <a:r>
              <a:rPr lang="en-US"/>
              <a:t>tanpa identitas (</a:t>
            </a:r>
            <a:r>
              <a:rPr lang="en-US" i="1"/>
              <a:t>anonymous</a:t>
            </a:r>
            <a:r>
              <a:rPr lang="en-US"/>
              <a:t>) sangat memungkinkan terjadinya berbagai aktivitas jahat yang tak tersentuh hukum</a:t>
            </a:r>
          </a:p>
        </p:txBody>
      </p:sp>
    </p:spTree>
    <p:extLst>
      <p:ext uri="{BB962C8B-B14F-4D97-AF65-F5344CB8AC3E}">
        <p14:creationId xmlns:p14="http://schemas.microsoft.com/office/powerpoint/2010/main" val="3652021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b="1">
                <a:effectLst/>
              </a:rPr>
              <a:t>Sifat Kejahatan</a:t>
            </a:r>
            <a:endParaRPr lang="en-US"/>
          </a:p>
        </p:txBody>
      </p:sp>
      <p:sp>
        <p:nvSpPr>
          <p:cNvPr id="3" name="Content Placeholder 2"/>
          <p:cNvSpPr>
            <a:spLocks noGrp="1"/>
          </p:cNvSpPr>
          <p:nvPr>
            <p:ph idx="1"/>
          </p:nvPr>
        </p:nvSpPr>
        <p:spPr>
          <a:xfrm>
            <a:off x="443948" y="1882153"/>
            <a:ext cx="8256104" cy="2703294"/>
          </a:xfrm>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r>
              <a:rPr lang="en-US" smtClean="0"/>
              <a:t>Sifat </a:t>
            </a:r>
            <a:r>
              <a:rPr lang="en-US"/>
              <a:t>kejahatan di dunia maya akan </a:t>
            </a:r>
            <a:r>
              <a:rPr lang="en-US" smtClean="0"/>
              <a:t>non-violence </a:t>
            </a:r>
            <a:r>
              <a:rPr lang="en-US"/>
              <a:t>yaitu tidak menimbulkan kekacauan yang mudah terlihat. Jika kejahatan konvensional sering kali </a:t>
            </a:r>
            <a:r>
              <a:rPr lang="en-US" smtClean="0"/>
              <a:t>menimbulkan kekacauan, maka kejahatan di internet bersifat </a:t>
            </a:r>
            <a:r>
              <a:rPr lang="en-US"/>
              <a:t>sebaliknya, sehingga ketakutan atas kejahatan (fear of crime) tersebut tidak mudah timbul meskipun bisa saja kerusakan yang diakibatkannya dapat lebih dasyat dan kejahatan lain</a:t>
            </a:r>
            <a:r>
              <a:rPr lang="en-US" smtClean="0"/>
              <a:t>.</a:t>
            </a:r>
            <a:endParaRPr lang="en-US"/>
          </a:p>
          <a:p>
            <a:endParaRPr lang="en-US"/>
          </a:p>
        </p:txBody>
      </p:sp>
    </p:spTree>
    <p:extLst>
      <p:ext uri="{BB962C8B-B14F-4D97-AF65-F5344CB8AC3E}">
        <p14:creationId xmlns:p14="http://schemas.microsoft.com/office/powerpoint/2010/main" val="4122629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b="1">
                <a:effectLst/>
              </a:rPr>
              <a:t>Pelaku Kejahatan</a:t>
            </a:r>
            <a:endParaRPr lang="en-US"/>
          </a:p>
        </p:txBody>
      </p:sp>
      <p:sp>
        <p:nvSpPr>
          <p:cNvPr id="3" name="Content Placeholder 2"/>
          <p:cNvSpPr>
            <a:spLocks noGrp="1"/>
          </p:cNvSpPr>
          <p:nvPr>
            <p:ph idx="1"/>
          </p:nvPr>
        </p:nvSpPr>
        <p:spPr>
          <a:xfrm>
            <a:off x="443948" y="1882153"/>
            <a:ext cx="8256104" cy="2030941"/>
          </a:xfrm>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pPr marL="0" indent="0">
              <a:buNone/>
            </a:pPr>
            <a:r>
              <a:rPr lang="en-US"/>
              <a:t>Jika pelaku kejahatan konvensional </a:t>
            </a:r>
            <a:r>
              <a:rPr lang="en-US" smtClean="0"/>
              <a:t>mudah diidentifikasi </a:t>
            </a:r>
            <a:r>
              <a:rPr lang="en-US"/>
              <a:t>dan </a:t>
            </a:r>
            <a:r>
              <a:rPr lang="en-US" smtClean="0"/>
              <a:t>memiliki </a:t>
            </a:r>
            <a:r>
              <a:rPr lang="en-US"/>
              <a:t>tipe tertentu, maka pelaku cybercrime bersifat lebih universal meski memiliki ciri khusus, yaitu </a:t>
            </a:r>
            <a:r>
              <a:rPr lang="en-US" smtClean="0"/>
              <a:t>kejahatan dilakukan </a:t>
            </a:r>
            <a:r>
              <a:rPr lang="en-US"/>
              <a:t/>
            </a:r>
            <a:br>
              <a:rPr lang="en-US"/>
            </a:br>
            <a:r>
              <a:rPr lang="en-US" smtClean="0"/>
              <a:t>oleh orang-orang yang menguasai </a:t>
            </a:r>
            <a:r>
              <a:rPr lang="en-US"/>
              <a:t>penggunaan internet beserta aplikasinya</a:t>
            </a:r>
          </a:p>
        </p:txBody>
      </p:sp>
    </p:spTree>
    <p:extLst>
      <p:ext uri="{BB962C8B-B14F-4D97-AF65-F5344CB8AC3E}">
        <p14:creationId xmlns:p14="http://schemas.microsoft.com/office/powerpoint/2010/main" val="1531120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r>
              <a:rPr lang="en-US" b="1" smtClean="0">
                <a:effectLst/>
              </a:rPr>
              <a:t>Pelaku Kejahatan</a:t>
            </a:r>
            <a:endParaRPr lang="en-US"/>
          </a:p>
        </p:txBody>
      </p:sp>
      <p:sp>
        <p:nvSpPr>
          <p:cNvPr id="3" name="Content Placeholder 2"/>
          <p:cNvSpPr>
            <a:spLocks noGrp="1"/>
          </p:cNvSpPr>
          <p:nvPr>
            <p:ph idx="1"/>
          </p:nvPr>
        </p:nvSpPr>
        <p:spPr>
          <a:xfrm>
            <a:off x="443948" y="1882153"/>
            <a:ext cx="8256104" cy="2353671"/>
          </a:xfrm>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marL="0" indent="0">
              <a:buNone/>
            </a:pPr>
            <a:r>
              <a:rPr lang="en-US"/>
              <a:t>Pelaku kejahatannya tidak terbatas pada usia dan stereotip tertentu, mereka yang sempat tertangkap kebanyakan remaja, bahkan ada yang masih anak-anak. Mereka </a:t>
            </a:r>
            <a:r>
              <a:rPr lang="en-US" smtClean="0"/>
              <a:t> jarang terlibat  kenakalan remaja, dari keluarga </a:t>
            </a:r>
            <a:r>
              <a:rPr lang="en-US"/>
              <a:t>baik-baik, dan rata-rata cerdas, namun juga jauh dari profil anak jalanan. Untuk menangani anak-anak semacam ini memerlukan pendekatan tersendiri.</a:t>
            </a:r>
          </a:p>
          <a:p>
            <a:endParaRPr lang="en-US"/>
          </a:p>
        </p:txBody>
      </p:sp>
    </p:spTree>
    <p:extLst>
      <p:ext uri="{BB962C8B-B14F-4D97-AF65-F5344CB8AC3E}">
        <p14:creationId xmlns:p14="http://schemas.microsoft.com/office/powerpoint/2010/main" val="3359900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en-US" b="1" smtClean="0">
                <a:effectLst/>
              </a:rPr>
              <a:t>Modus Operandi Kejahatan</a:t>
            </a:r>
            <a:endParaRPr lang="en-US"/>
          </a:p>
        </p:txBody>
      </p:sp>
      <p:sp>
        <p:nvSpPr>
          <p:cNvPr id="3" name="Content Placeholder 2"/>
          <p:cNvSpPr>
            <a:spLocks noGrp="1"/>
          </p:cNvSpPr>
          <p:nvPr>
            <p:ph idx="1"/>
          </p:nvPr>
        </p:nvSpPr>
        <p:spPr>
          <a:xfrm>
            <a:off x="443948" y="1882153"/>
            <a:ext cx="8256104" cy="2326776"/>
          </a:xfrm>
        </p:spPr>
        <p:style>
          <a:lnRef idx="2">
            <a:schemeClr val="accent2"/>
          </a:lnRef>
          <a:fillRef idx="1">
            <a:schemeClr val="lt1"/>
          </a:fillRef>
          <a:effectRef idx="0">
            <a:schemeClr val="accent2"/>
          </a:effectRef>
          <a:fontRef idx="minor">
            <a:schemeClr val="dk1"/>
          </a:fontRef>
        </p:style>
        <p:txBody>
          <a:bodyPr lIns="36000" tIns="36000" rIns="36000" bIns="36000">
            <a:normAutofit fontScale="77500" lnSpcReduction="20000"/>
          </a:bodyPr>
          <a:lstStyle/>
          <a:p>
            <a:pPr marL="0" indent="0">
              <a:buNone/>
            </a:pPr>
            <a:r>
              <a:rPr lang="en-US" smtClean="0"/>
              <a:t>Keunikan </a:t>
            </a:r>
            <a:r>
              <a:rPr lang="en-US"/>
              <a:t>dari kejahatan ini </a:t>
            </a:r>
            <a:r>
              <a:rPr lang="en-US" smtClean="0"/>
              <a:t>adalah penggunaan </a:t>
            </a:r>
            <a:r>
              <a:rPr lang="en-US"/>
              <a:t>teknologi informasi dalam modus operandi. Itulah sebabnya mengapa modus operandi dalam dunia maya </a:t>
            </a:r>
            <a:r>
              <a:rPr lang="en-US" smtClean="0"/>
              <a:t>tersebut sulit dimengerti oleh orang-orang yang tidak menguasai </a:t>
            </a:r>
            <a:r>
              <a:rPr lang="en-US"/>
              <a:t>pengetahuan tentang </a:t>
            </a:r>
            <a:r>
              <a:rPr lang="en-US" smtClean="0"/>
              <a:t>komputer</a:t>
            </a:r>
            <a:r>
              <a:rPr lang="en-US"/>
              <a:t>, teknik </a:t>
            </a:r>
            <a:r>
              <a:rPr lang="en-US" smtClean="0"/>
              <a:t>pemogra-mannya </a:t>
            </a:r>
            <a:r>
              <a:rPr lang="en-US"/>
              <a:t>dsb. Sifat inilah yang </a:t>
            </a:r>
            <a:r>
              <a:rPr lang="en-US" smtClean="0"/>
              <a:t>membuat </a:t>
            </a:r>
            <a:r>
              <a:rPr lang="en-US"/>
              <a:t>cybercrime berbeda </a:t>
            </a:r>
            <a:r>
              <a:rPr lang="en-US" smtClean="0"/>
              <a:t>dengan tindak-tindak </a:t>
            </a:r>
            <a:r>
              <a:rPr lang="en-US"/>
              <a:t>pidana lainnya</a:t>
            </a:r>
            <a:r>
              <a:rPr lang="en-US" smtClean="0"/>
              <a:t>.</a:t>
            </a:r>
            <a:endParaRPr lang="en-US"/>
          </a:p>
        </p:txBody>
      </p:sp>
    </p:spTree>
    <p:extLst>
      <p:ext uri="{BB962C8B-B14F-4D97-AF65-F5344CB8AC3E}">
        <p14:creationId xmlns:p14="http://schemas.microsoft.com/office/powerpoint/2010/main" val="14884337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TotalTime>
  <Words>837</Words>
  <Application>Microsoft Office PowerPoint</Application>
  <PresentationFormat>On-screen Show (4:3)</PresentationFormat>
  <Paragraphs>147</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TINDAK PIDANA DUNIA MAYA (CYBER CRIME)  </vt:lpstr>
      <vt:lpstr>CyberCrime:  Sebuah Evolusi Kejahatan</vt:lpstr>
      <vt:lpstr>Pengertian CyberCrime</vt:lpstr>
      <vt:lpstr>Karakteristik Unik dari CyberCrime</vt:lpstr>
      <vt:lpstr>Ruang Lingkup Kejahatan</vt:lpstr>
      <vt:lpstr>Sifat Kejahatan</vt:lpstr>
      <vt:lpstr>Pelaku Kejahatan</vt:lpstr>
      <vt:lpstr>Pelaku Kejahatan</vt:lpstr>
      <vt:lpstr>Modus Operandi Kejahatan</vt:lpstr>
      <vt:lpstr>Jenis Kerugian yang Ditimbulkannya</vt:lpstr>
      <vt:lpstr>Jenis Kerugian yang Ditimbulkannya</vt:lpstr>
      <vt:lpstr>Jenis Cyber Crime</vt:lpstr>
      <vt:lpstr>Jenis Cyber Crime</vt:lpstr>
      <vt:lpstr>Jenis Cyber Crime</vt:lpstr>
      <vt:lpstr>Jenis Cyber Crime</vt:lpstr>
      <vt:lpstr>Jenis Cyber Crime</vt:lpstr>
      <vt:lpstr>Jenis Cyber Crime</vt:lpstr>
      <vt:lpstr>Jenis Cyber Crime</vt:lpstr>
      <vt:lpstr>Jenis Cyber Crime</vt:lpstr>
      <vt:lpstr>Jenis Cyber Crime</vt:lpstr>
      <vt:lpstr>Jenis Cyber Crime</vt:lpstr>
      <vt:lpstr>Jenis Cyber Crime</vt:lpstr>
      <vt:lpstr>Jenis Cyber Crime</vt:lpstr>
      <vt:lpstr>Jenis Cyber Crime</vt:lpstr>
      <vt:lpstr>Faktor Terjadi Cybercrime</vt:lpstr>
      <vt:lpstr>Faktor Terjadi Cybercrime</vt:lpstr>
      <vt:lpstr>Faktor Terjadi Cybercrime</vt:lpstr>
      <vt:lpstr>Faktor Terjadi Cybercrime</vt:lpstr>
      <vt:lpstr>Dampak Cybercrime thd Keamanan Negara</vt:lpstr>
      <vt:lpstr>Dampak Cybercrime thd Keamanan Dalam Negeri</vt:lpstr>
      <vt:lpstr>Menuju UU Cybercrime Republik Indonesia</vt:lpstr>
      <vt:lpstr>Menuju UU Cybercrime Republik Indonesia</vt:lpstr>
      <vt:lpstr>Menuju UU Cybercrime Republik Indonesia</vt:lpstr>
      <vt:lpstr>Menuju UU Cybercrime Republik Indonesia</vt:lpstr>
      <vt:lpstr>Menuju UU Cybercrime Republik Indonesia</vt:lpstr>
      <vt:lpstr>Menuju UU Cybercrime Republik Indonesia</vt:lpstr>
      <vt:lpstr>PEMAHAMAN MAHASISWA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PEMBUKTIAN DALAM KONVERGENSI TELEMATIKA</dc:title>
  <dc:creator>MenWih</dc:creator>
  <cp:lastModifiedBy>Windows User</cp:lastModifiedBy>
  <cp:revision>25</cp:revision>
  <dcterms:created xsi:type="dcterms:W3CDTF">2015-06-02T21:51:32Z</dcterms:created>
  <dcterms:modified xsi:type="dcterms:W3CDTF">2018-09-09T23:54:22Z</dcterms:modified>
</cp:coreProperties>
</file>