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267" r:id="rId5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5" d="100"/>
          <a:sy n="55" d="100"/>
        </p:scale>
        <p:origin x="-1578" y="-9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7233688F-3DA5-4730-91C1-6AF186D453D6}" type="datetimeFigureOut">
              <a:rPr lang="en-US" smtClean="0"/>
              <a:t>9/9/2018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C7E4984C-A0D1-4ABF-B4BB-71B998473217}" type="slidenum">
              <a:rPr lang="en-US" smtClean="0"/>
              <a:t>‹#›</a:t>
            </a:fld>
            <a:endParaRPr lang="en-US"/>
          </a:p>
        </p:txBody>
      </p:sp>
    </p:spTree>
    <p:extLst>
      <p:ext uri="{BB962C8B-B14F-4D97-AF65-F5344CB8AC3E}">
        <p14:creationId xmlns:p14="http://schemas.microsoft.com/office/powerpoint/2010/main" val="386310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59BF9188-C135-4A2F-AC2E-B6CDD52FF47D}" type="slidenum">
              <a:rPr lang="en-GB" smtClean="0"/>
              <a:pPr>
                <a:defRPr/>
              </a:pPr>
              <a:t>12</a:t>
            </a:fld>
            <a:endParaRPr lang="en-GB"/>
          </a:p>
        </p:txBody>
      </p:sp>
    </p:spTree>
    <p:extLst>
      <p:ext uri="{BB962C8B-B14F-4D97-AF65-F5344CB8AC3E}">
        <p14:creationId xmlns:p14="http://schemas.microsoft.com/office/powerpoint/2010/main" val="1059007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91F940-79BE-4EC5-AD68-71AC9D540D7B}"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F940-79BE-4EC5-AD68-71AC9D540D7B}"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F940-79BE-4EC5-AD68-71AC9D540D7B}"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39000" cy="9906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11163" y="1370013"/>
            <a:ext cx="4078287" cy="4991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1850" y="1370013"/>
            <a:ext cx="4078288" cy="4991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rot="16200000">
            <a:off x="7586910" y="4048760"/>
            <a:ext cx="2367281" cy="365760"/>
          </a:xfrm>
          <a:prstGeom prst="rect">
            <a:avLst/>
          </a:prstGeom>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1ED4157-7C89-46CA-9C14-27590D1111D4}" type="slidenum">
              <a:rPr lang="en-US"/>
              <a:pPr>
                <a:defRPr/>
              </a:pPr>
              <a:t>‹#›</a:t>
            </a:fld>
            <a:endParaRPr lang="en-US"/>
          </a:p>
        </p:txBody>
      </p:sp>
    </p:spTree>
    <p:extLst>
      <p:ext uri="{BB962C8B-B14F-4D97-AF65-F5344CB8AC3E}">
        <p14:creationId xmlns:p14="http://schemas.microsoft.com/office/powerpoint/2010/main" val="107792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F940-79BE-4EC5-AD68-71AC9D540D7B}"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91F940-79BE-4EC5-AD68-71AC9D540D7B}"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91F940-79BE-4EC5-AD68-71AC9D540D7B}"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91F940-79BE-4EC5-AD68-71AC9D540D7B}" type="datetimeFigureOut">
              <a:rPr lang="en-US" smtClean="0"/>
              <a:pPr/>
              <a:t>9/9/2018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91F940-79BE-4EC5-AD68-71AC9D540D7B}" type="datetimeFigureOut">
              <a:rPr lang="en-US" smtClean="0"/>
              <a:pPr/>
              <a:t>9/9/2018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1F940-79BE-4EC5-AD68-71AC9D540D7B}" type="datetimeFigureOut">
              <a:rPr lang="en-US" smtClean="0"/>
              <a:pPr/>
              <a:t>9/9/2018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1F940-79BE-4EC5-AD68-71AC9D540D7B}"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1F940-79BE-4EC5-AD68-71AC9D540D7B}"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29000" r="-2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1F940-79BE-4EC5-AD68-71AC9D540D7B}" type="datetimeFigureOut">
              <a:rPr lang="en-US" smtClean="0"/>
              <a:pPr/>
              <a:t>9/9/2018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01FA2-F3C5-44ED-987F-A5A5E837AC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p:txBody>
          <a:bodyPr/>
          <a:lstStyle/>
          <a:p>
            <a:pPr eaLnBrk="1" hangingPunct="1"/>
            <a:r>
              <a:rPr lang="en-US" b="1" dirty="0" smtClean="0">
                <a:cs typeface="Times New Roman" pitchFamily="18" charset="0"/>
              </a:rPr>
              <a:t>Digital Signature &amp; Digital Certificate</a:t>
            </a:r>
            <a:endParaRPr lang="en-GB" b="1" dirty="0" smtClean="0">
              <a:cs typeface="Times New Roman" pitchFamily="18" charset="0"/>
            </a:endParaRPr>
          </a:p>
        </p:txBody>
      </p:sp>
      <p:sp>
        <p:nvSpPr>
          <p:cNvPr id="7173" name="Rectangle 3"/>
          <p:cNvSpPr>
            <a:spLocks noGrp="1" noChangeArrowheads="1"/>
          </p:cNvSpPr>
          <p:nvPr>
            <p:ph type="subTitle" idx="1"/>
          </p:nvPr>
        </p:nvSpPr>
        <p:spPr/>
        <p:txBody>
          <a:bodyPr/>
          <a:lstStyle/>
          <a:p>
            <a:pPr eaLnBrk="1" hangingPunct="1"/>
            <a:r>
              <a:rPr lang="en-US" dirty="0" err="1" smtClean="0"/>
              <a:t>Kriptografi</a:t>
            </a:r>
            <a:endParaRPr lang="en-GB" dirty="0" smtClean="0"/>
          </a:p>
        </p:txBody>
      </p:sp>
      <p:sp>
        <p:nvSpPr>
          <p:cNvPr id="7171" name="Rectangle 9"/>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A44D2E-4DB5-4252-B50F-A354092FD2B7}" type="slidenum">
              <a:rPr lang="en-GB" sz="1400">
                <a:solidFill>
                  <a:schemeClr val="tx2"/>
                </a:solidFill>
              </a:rPr>
              <a:pPr eaLnBrk="1" hangingPunct="1"/>
              <a:t>1</a:t>
            </a:fld>
            <a:endParaRPr lang="en-GB" sz="1400">
              <a:solidFill>
                <a:schemeClr val="tx2"/>
              </a:solidFill>
            </a:endParaRPr>
          </a:p>
        </p:txBody>
      </p:sp>
    </p:spTree>
    <p:extLst>
      <p:ext uri="{BB962C8B-B14F-4D97-AF65-F5344CB8AC3E}">
        <p14:creationId xmlns:p14="http://schemas.microsoft.com/office/powerpoint/2010/main" val="2355202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idx="1"/>
          </p:nvPr>
        </p:nvSpPr>
        <p:spPr>
          <a:xfrm>
            <a:off x="533400" y="914400"/>
            <a:ext cx="7772400" cy="5226050"/>
          </a:xfrm>
        </p:spPr>
        <p:txBody>
          <a:bodyPr>
            <a:normAutofit/>
          </a:bodyPr>
          <a:lstStyle/>
          <a:p>
            <a:pPr eaLnBrk="1" hangingPunct="1"/>
            <a:r>
              <a:rPr lang="en-US" sz="2400" dirty="0" err="1" smtClean="0">
                <a:solidFill>
                  <a:srgbClr val="070605"/>
                </a:solidFill>
                <a:cs typeface="Times New Roman" pitchFamily="18" charset="0"/>
              </a:rPr>
              <a:t>Jika</a:t>
            </a:r>
            <a:r>
              <a:rPr lang="en-US" sz="2400" dirty="0" smtClean="0">
                <a:solidFill>
                  <a:srgbClr val="070605"/>
                </a:solidFill>
                <a:cs typeface="Times New Roman" pitchFamily="18" charset="0"/>
              </a:rPr>
              <a:t> Alice </a:t>
            </a:r>
            <a:r>
              <a:rPr lang="en-US" sz="2400" dirty="0" err="1" smtClean="0">
                <a:solidFill>
                  <a:srgbClr val="070605"/>
                </a:solidFill>
                <a:cs typeface="Times New Roman" pitchFamily="18" charset="0"/>
              </a:rPr>
              <a:t>menyangkal</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telah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tersebut</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maka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pernyataan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dari</a:t>
            </a:r>
            <a:r>
              <a:rPr lang="en-US" sz="2400" dirty="0" smtClean="0">
                <a:solidFill>
                  <a:srgbClr val="070605"/>
                </a:solidFill>
                <a:cs typeface="Times New Roman" pitchFamily="18" charset="0"/>
              </a:rPr>
              <a:t> BB </a:t>
            </a:r>
            <a:r>
              <a:rPr lang="en-US" sz="2400" dirty="0" err="1" smtClean="0">
                <a:solidFill>
                  <a:srgbClr val="070605"/>
                </a:solidFill>
                <a:cs typeface="Times New Roman" pitchFamily="18" charset="0"/>
              </a:rPr>
              <a:t>pada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diterima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oleh</a:t>
            </a:r>
            <a:r>
              <a:rPr lang="en-US" sz="2400" dirty="0" smtClean="0">
                <a:solidFill>
                  <a:srgbClr val="070605"/>
                </a:solidFill>
                <a:cs typeface="Times New Roman" pitchFamily="18" charset="0"/>
              </a:rPr>
              <a:t> Bob </a:t>
            </a:r>
            <a:r>
              <a:rPr lang="en-US" sz="2400" dirty="0" err="1" smtClean="0">
                <a:solidFill>
                  <a:srgbClr val="070605"/>
                </a:solidFill>
                <a:cs typeface="Times New Roman" pitchFamily="18" charset="0"/>
              </a:rPr>
              <a:t>digunakan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untuk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menolak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penyangkalan</a:t>
            </a:r>
            <a:r>
              <a:rPr lang="en-US" sz="2400" dirty="0" smtClean="0">
                <a:solidFill>
                  <a:srgbClr val="070605"/>
                </a:solidFill>
                <a:cs typeface="Times New Roman" pitchFamily="18" charset="0"/>
              </a:rPr>
              <a:t> Alice.</a:t>
            </a:r>
          </a:p>
          <a:p>
            <a:pPr eaLnBrk="1" hangingPunct="1">
              <a:buFont typeface="Wingdings" pitchFamily="2" charset="2"/>
              <a:buNone/>
            </a:pPr>
            <a:r>
              <a:rPr lang="en-US" sz="2400" dirty="0" smtClean="0">
                <a:solidFill>
                  <a:srgbClr val="070605"/>
                </a:solidFill>
                <a:cs typeface="Times New Roman" pitchFamily="18" charset="0"/>
              </a:rPr>
              <a:t> </a:t>
            </a:r>
          </a:p>
          <a:p>
            <a:pPr eaLnBrk="1" hangingPunct="1"/>
            <a:r>
              <a:rPr lang="en-US" sz="2400" dirty="0" err="1" smtClean="0">
                <a:solidFill>
                  <a:srgbClr val="070605"/>
                </a:solidFill>
                <a:cs typeface="Times New Roman" pitchFamily="18" charset="0"/>
              </a:rPr>
              <a:t>Bagaimana</a:t>
            </a:r>
            <a:r>
              <a:rPr lang="en-US" sz="2400" dirty="0" smtClean="0">
                <a:solidFill>
                  <a:srgbClr val="070605"/>
                </a:solidFill>
                <a:cs typeface="Times New Roman" pitchFamily="18" charset="0"/>
              </a:rPr>
              <a:t> BB </a:t>
            </a:r>
            <a:r>
              <a:rPr lang="en-US" sz="2400" dirty="0" err="1" smtClean="0">
                <a:solidFill>
                  <a:srgbClr val="070605"/>
                </a:solidFill>
                <a:cs typeface="Times New Roman" pitchFamily="18" charset="0"/>
              </a:rPr>
              <a:t>tahu</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bahwa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tersebut</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dari</a:t>
            </a:r>
            <a:r>
              <a:rPr lang="en-US" sz="2400" dirty="0" smtClean="0">
                <a:solidFill>
                  <a:srgbClr val="070605"/>
                </a:solidFill>
                <a:cs typeface="Times New Roman" pitchFamily="18" charset="0"/>
              </a:rPr>
              <a:t> Alice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bukan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dari</a:t>
            </a:r>
            <a:r>
              <a:rPr lang="en-US" sz="2400" dirty="0" smtClean="0">
                <a:solidFill>
                  <a:srgbClr val="070605"/>
                </a:solidFill>
                <a:cs typeface="Times New Roman" pitchFamily="18" charset="0"/>
              </a:rPr>
              <a:t> Charlie? </a:t>
            </a:r>
          </a:p>
          <a:p>
            <a:pPr eaLnBrk="1" hangingPunct="1"/>
            <a:endParaRPr lang="en-US" sz="2400" dirty="0" smtClean="0">
              <a:solidFill>
                <a:srgbClr val="070605"/>
              </a:solidFill>
              <a:cs typeface="Times New Roman" pitchFamily="18" charset="0"/>
            </a:endParaRPr>
          </a:p>
          <a:p>
            <a:pPr eaLnBrk="1" hangingPunct="1"/>
            <a:r>
              <a:rPr lang="en-US" sz="2400" dirty="0" err="1" smtClean="0">
                <a:solidFill>
                  <a:srgbClr val="070605"/>
                </a:solidFill>
                <a:cs typeface="Times New Roman" pitchFamily="18" charset="0"/>
              </a:rPr>
              <a:t>Karena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hanya</a:t>
            </a:r>
            <a:r>
              <a:rPr lang="en-US" sz="2400" dirty="0" smtClean="0">
                <a:solidFill>
                  <a:srgbClr val="070605"/>
                </a:solidFill>
                <a:cs typeface="Times New Roman" pitchFamily="18" charset="0"/>
              </a:rPr>
              <a:t> BB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Alice yang </a:t>
            </a:r>
            <a:r>
              <a:rPr lang="en-US" sz="2400" dirty="0" err="1" smtClean="0">
                <a:solidFill>
                  <a:srgbClr val="070605"/>
                </a:solidFill>
                <a:cs typeface="Times New Roman" pitchFamily="18" charset="0"/>
              </a:rPr>
              <a:t>mengetahui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rahasia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maka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hanya</a:t>
            </a:r>
            <a:r>
              <a:rPr lang="en-US" sz="2400" dirty="0" smtClean="0">
                <a:solidFill>
                  <a:srgbClr val="070605"/>
                </a:solidFill>
                <a:cs typeface="Times New Roman" pitchFamily="18" charset="0"/>
              </a:rPr>
              <a:t> Alice yang </a:t>
            </a:r>
            <a:r>
              <a:rPr lang="en-US" sz="2400" dirty="0" err="1" smtClean="0">
                <a:solidFill>
                  <a:srgbClr val="070605"/>
                </a:solidFill>
                <a:cs typeface="Times New Roman" pitchFamily="18" charset="0"/>
              </a:rPr>
              <a:t>dapat</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mengenkripsi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dengan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terebut</a:t>
            </a:r>
            <a:r>
              <a:rPr lang="en-US" sz="2400" dirty="0" smtClean="0">
                <a:solidFill>
                  <a:srgbClr val="070605"/>
                </a:solidFill>
                <a:cs typeface="Times New Roman" pitchFamily="18" charset="0"/>
              </a:rPr>
              <a:t>.</a:t>
            </a:r>
          </a:p>
          <a:p>
            <a:pPr eaLnBrk="1" hangingPunct="1"/>
            <a:endParaRPr lang="en-GB" sz="2400" dirty="0" smtClean="0">
              <a:solidFill>
                <a:srgbClr val="070605"/>
              </a:solidFill>
            </a:endParaRPr>
          </a:p>
        </p:txBody>
      </p:sp>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B6CE2F4-E31B-4F0E-99A8-7D2B5DCEDB21}" type="slidenum">
              <a:rPr lang="en-GB">
                <a:solidFill>
                  <a:schemeClr val="tx2"/>
                </a:solidFill>
              </a:rPr>
              <a:pPr eaLnBrk="1" hangingPunct="1"/>
              <a:t>10</a:t>
            </a:fld>
            <a:endParaRPr lang="en-GB" sz="1400">
              <a:solidFill>
                <a:schemeClr val="tx2"/>
              </a:solidFill>
            </a:endParaRPr>
          </a:p>
        </p:txBody>
      </p:sp>
    </p:spTree>
    <p:extLst>
      <p:ext uri="{BB962C8B-B14F-4D97-AF65-F5344CB8AC3E}">
        <p14:creationId xmlns:p14="http://schemas.microsoft.com/office/powerpoint/2010/main" val="1158270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685800" y="990600"/>
            <a:ext cx="7772400" cy="5226050"/>
          </a:xfrm>
        </p:spPr>
        <p:txBody>
          <a:bodyPr>
            <a:normAutofit lnSpcReduction="10000"/>
          </a:bodyPr>
          <a:lstStyle/>
          <a:p>
            <a:pPr marL="609600" indent="-609600" eaLnBrk="1" hangingPunct="1">
              <a:lnSpc>
                <a:spcPct val="90000"/>
              </a:lnSpc>
              <a:buFont typeface="Wingdings" pitchFamily="2" charset="2"/>
              <a:buAutoNum type="alphaLcPeriod" startAt="2"/>
            </a:pPr>
            <a:r>
              <a:rPr lang="en-US" sz="2400" b="1" dirty="0" err="1" smtClean="0">
                <a:solidFill>
                  <a:srgbClr val="070605"/>
                </a:solidFill>
                <a:cs typeface="Times New Roman" pitchFamily="18" charset="0"/>
              </a:rPr>
              <a:t>Mengunakan</a:t>
            </a:r>
            <a:r>
              <a:rPr lang="en-US" sz="2400" b="1" dirty="0" smtClean="0">
                <a:solidFill>
                  <a:srgbClr val="070605"/>
                </a:solidFill>
                <a:cs typeface="Times New Roman" pitchFamily="18" charset="0"/>
              </a:rPr>
              <a:t> </a:t>
            </a:r>
            <a:r>
              <a:rPr lang="en-US" sz="2400" b="1" dirty="0" err="1" smtClean="0">
                <a:solidFill>
                  <a:srgbClr val="070605"/>
                </a:solidFill>
                <a:cs typeface="Times New Roman" pitchFamily="18" charset="0"/>
              </a:rPr>
              <a:t>kriptografi</a:t>
            </a:r>
            <a:r>
              <a:rPr lang="en-US" sz="2400" b="1" dirty="0" smtClean="0">
                <a:solidFill>
                  <a:srgbClr val="070605"/>
                </a:solidFill>
                <a:cs typeface="Times New Roman" pitchFamily="18" charset="0"/>
              </a:rPr>
              <a:t> </a:t>
            </a:r>
            <a:r>
              <a:rPr lang="en-US" sz="2400" b="1" dirty="0" err="1" smtClean="0">
                <a:solidFill>
                  <a:srgbClr val="070605"/>
                </a:solidFill>
                <a:cs typeface="Times New Roman" pitchFamily="18" charset="0"/>
              </a:rPr>
              <a:t>kunci-publik</a:t>
            </a:r>
            <a:endParaRPr lang="en-US" sz="2400" b="1" dirty="0" smtClean="0">
              <a:solidFill>
                <a:srgbClr val="070605"/>
              </a:solidFill>
              <a:cs typeface="Times New Roman" pitchFamily="18" charset="0"/>
            </a:endParaRPr>
          </a:p>
          <a:p>
            <a:pPr marL="0" indent="0" eaLnBrk="1" hangingPunct="1">
              <a:lnSpc>
                <a:spcPct val="90000"/>
              </a:lnSpc>
              <a:buNone/>
            </a:pPr>
            <a:endParaRPr lang="en-US" sz="2400" b="1" dirty="0" smtClean="0">
              <a:solidFill>
                <a:srgbClr val="070605"/>
              </a:solidFill>
              <a:cs typeface="Times New Roman" pitchFamily="18" charset="0"/>
            </a:endParaRPr>
          </a:p>
          <a:p>
            <a:pPr marL="609600" indent="-609600" eaLnBrk="1" hangingPunct="1">
              <a:lnSpc>
                <a:spcPct val="90000"/>
              </a:lnSpc>
              <a:buFont typeface="Wingdings" pitchFamily="2" charset="2"/>
              <a:buNone/>
            </a:pPr>
            <a:r>
              <a:rPr lang="en-US" sz="2400" dirty="0" smtClean="0">
                <a:solidFill>
                  <a:srgbClr val="070605"/>
                </a:solidFill>
                <a:cs typeface="Times New Roman" pitchFamily="18" charset="0"/>
              </a:rPr>
              <a:t>	</a:t>
            </a:r>
            <a:r>
              <a:rPr lang="en-US" sz="2200" dirty="0" err="1" smtClean="0">
                <a:solidFill>
                  <a:srgbClr val="070605"/>
                </a:solidFill>
                <a:cs typeface="Times New Roman" pitchFamily="18" charset="0"/>
              </a:rPr>
              <a:t>Enkripsi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Asymetric</a:t>
            </a:r>
            <a:r>
              <a:rPr lang="en-US" sz="2200" dirty="0" smtClean="0">
                <a:solidFill>
                  <a:srgbClr val="070605"/>
                </a:solidFill>
                <a:cs typeface="Times New Roman" pitchFamily="18" charset="0"/>
              </a:rPr>
              <a:t> Key Algorithm </a:t>
            </a:r>
            <a:r>
              <a:rPr lang="en-US" sz="2200" dirty="0" err="1" smtClean="0">
                <a:solidFill>
                  <a:srgbClr val="070605"/>
                </a:solidFill>
                <a:cs typeface="Times New Roman" pitchFamily="18" charset="0"/>
              </a:rPr>
              <a:t>biasa</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hanya</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untuk</a:t>
            </a:r>
            <a:r>
              <a:rPr lang="en-US" sz="2200" dirty="0" smtClean="0">
                <a:solidFill>
                  <a:srgbClr val="070605"/>
                </a:solidFill>
                <a:cs typeface="Times New Roman" pitchFamily="18" charset="0"/>
              </a:rPr>
              <a:t> </a:t>
            </a:r>
            <a:r>
              <a:rPr lang="en-US" sz="2200" i="1" dirty="0" smtClean="0">
                <a:solidFill>
                  <a:srgbClr val="070605"/>
                </a:solidFill>
                <a:cs typeface="Times New Roman" pitchFamily="18" charset="0"/>
              </a:rPr>
              <a:t>secrecy</a:t>
            </a:r>
            <a:r>
              <a:rPr lang="en-US" sz="2200" dirty="0" smtClean="0">
                <a:solidFill>
                  <a:srgbClr val="070605"/>
                </a:solidFill>
                <a:cs typeface="Times New Roman" pitchFamily="18" charset="0"/>
              </a:rPr>
              <a:t>):</a:t>
            </a: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 </a:t>
            </a:r>
            <a:r>
              <a:rPr lang="en-US" sz="2200" dirty="0" err="1" smtClean="0">
                <a:solidFill>
                  <a:srgbClr val="070605"/>
                </a:solidFill>
                <a:cs typeface="Times New Roman" pitchFamily="18" charset="0"/>
              </a:rPr>
              <a:t>pesan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dienkripsi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dengan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kunci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publik</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pengirim</a:t>
            </a:r>
            <a:r>
              <a:rPr lang="en-US" sz="2200" dirty="0" smtClean="0">
                <a:solidFill>
                  <a:srgbClr val="070605"/>
                </a:solidFill>
                <a:cs typeface="Times New Roman" pitchFamily="18" charset="0"/>
              </a:rPr>
              <a:t>.	</a:t>
            </a: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 </a:t>
            </a:r>
            <a:r>
              <a:rPr lang="en-US" sz="2200" dirty="0" err="1" smtClean="0">
                <a:solidFill>
                  <a:srgbClr val="070605"/>
                </a:solidFill>
                <a:cs typeface="Times New Roman" pitchFamily="18" charset="0"/>
              </a:rPr>
              <a:t>pesan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didekripsi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dengan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kunci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privat</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penerima</a:t>
            </a:r>
            <a:r>
              <a:rPr lang="en-US" sz="2200" dirty="0" smtClean="0">
                <a:solidFill>
                  <a:srgbClr val="070605"/>
                </a:solidFill>
                <a:cs typeface="Times New Roman" pitchFamily="18" charset="0"/>
              </a:rPr>
              <a:t>.</a:t>
            </a: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 </a:t>
            </a:r>
            <a:r>
              <a:rPr lang="en-US" sz="2200" dirty="0" err="1" smtClean="0">
                <a:solidFill>
                  <a:srgbClr val="070605"/>
                </a:solidFill>
                <a:cs typeface="Times New Roman" pitchFamily="18" charset="0"/>
              </a:rPr>
              <a:t>cara</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ini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tidak</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memberikan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sarana</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otentikasi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karena</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kunci</a:t>
            </a:r>
            <a:endParaRPr lang="en-US" sz="2200" dirty="0" smtClean="0">
              <a:solidFill>
                <a:srgbClr val="070605"/>
              </a:solidFill>
              <a:cs typeface="Times New Roman" pitchFamily="18" charset="0"/>
            </a:endParaRP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publik</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diketahui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oleh</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banyak</a:t>
            </a:r>
            <a:r>
              <a:rPr lang="en-US" sz="2200" dirty="0" smtClean="0">
                <a:solidFill>
                  <a:srgbClr val="070605"/>
                </a:solidFill>
                <a:cs typeface="Times New Roman" pitchFamily="18" charset="0"/>
              </a:rPr>
              <a:t> orang</a:t>
            </a:r>
          </a:p>
          <a:p>
            <a:pPr marL="609600" indent="-609600" eaLnBrk="1" hangingPunct="1">
              <a:lnSpc>
                <a:spcPct val="90000"/>
              </a:lnSpc>
              <a:buFont typeface="Wingdings" pitchFamily="2" charset="2"/>
              <a:buNone/>
            </a:pPr>
            <a:endParaRPr lang="en-US" sz="2200" dirty="0" smtClean="0">
              <a:solidFill>
                <a:srgbClr val="070605"/>
              </a:solidFill>
              <a:cs typeface="Times New Roman" pitchFamily="18" charset="0"/>
            </a:endParaRP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Enkripsi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sebagai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tanda-tangan</a:t>
            </a:r>
            <a:r>
              <a:rPr lang="en-US" sz="2200" dirty="0" smtClean="0">
                <a:solidFill>
                  <a:srgbClr val="070605"/>
                </a:solidFill>
                <a:cs typeface="Times New Roman" pitchFamily="18" charset="0"/>
              </a:rPr>
              <a:t>:</a:t>
            </a: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 </a:t>
            </a:r>
            <a:r>
              <a:rPr lang="en-US" sz="2200" dirty="0" err="1" smtClean="0">
                <a:solidFill>
                  <a:srgbClr val="070605"/>
                </a:solidFill>
                <a:cs typeface="Times New Roman" pitchFamily="18" charset="0"/>
              </a:rPr>
              <a:t>pesan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dienkripsi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kunci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privat</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pengirim</a:t>
            </a:r>
            <a:r>
              <a:rPr lang="en-US" sz="2200" dirty="0" smtClean="0">
                <a:solidFill>
                  <a:srgbClr val="070605"/>
                </a:solidFill>
                <a:cs typeface="Times New Roman" pitchFamily="18" charset="0"/>
              </a:rPr>
              <a:t>.</a:t>
            </a: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 </a:t>
            </a:r>
            <a:r>
              <a:rPr lang="en-US" sz="2200" dirty="0" err="1" smtClean="0">
                <a:solidFill>
                  <a:srgbClr val="070605"/>
                </a:solidFill>
                <a:cs typeface="Times New Roman" pitchFamily="18" charset="0"/>
              </a:rPr>
              <a:t>pesan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didekripsi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dengan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kunci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publik</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pengirim</a:t>
            </a:r>
            <a:r>
              <a:rPr lang="en-US" sz="2200" dirty="0" smtClean="0">
                <a:solidFill>
                  <a:srgbClr val="070605"/>
                </a:solidFill>
                <a:cs typeface="Times New Roman" pitchFamily="18" charset="0"/>
              </a:rPr>
              <a:t>.	</a:t>
            </a: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 </a:t>
            </a:r>
            <a:r>
              <a:rPr lang="en-US" sz="2200" dirty="0" err="1" smtClean="0">
                <a:solidFill>
                  <a:srgbClr val="070605"/>
                </a:solidFill>
                <a:cs typeface="Times New Roman" pitchFamily="18" charset="0"/>
              </a:rPr>
              <a:t>dengan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cara</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ini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maka</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kerahasiaan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pesan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otentikasi</a:t>
            </a:r>
            <a:endParaRPr lang="en-US" sz="2200" dirty="0" smtClean="0">
              <a:solidFill>
                <a:srgbClr val="070605"/>
              </a:solidFill>
              <a:cs typeface="Times New Roman" pitchFamily="18" charset="0"/>
            </a:endParaRP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keduanya</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dicapai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sekaligus</a:t>
            </a:r>
            <a:r>
              <a:rPr lang="en-US" sz="2200" dirty="0" smtClean="0">
                <a:solidFill>
                  <a:srgbClr val="070605"/>
                </a:solidFill>
                <a:cs typeface="Times New Roman" pitchFamily="18" charset="0"/>
              </a:rPr>
              <a:t>. </a:t>
            </a: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 ide </a:t>
            </a:r>
            <a:r>
              <a:rPr lang="en-US" sz="2200" dirty="0" err="1" smtClean="0">
                <a:solidFill>
                  <a:srgbClr val="070605"/>
                </a:solidFill>
                <a:cs typeface="Times New Roman" pitchFamily="18" charset="0"/>
              </a:rPr>
              <a:t>ini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ditemukan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oleh</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Diffie</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dan</a:t>
            </a:r>
            <a:r>
              <a:rPr lang="en-US" sz="2200" dirty="0" smtClean="0">
                <a:solidFill>
                  <a:srgbClr val="070605"/>
                </a:solidFill>
                <a:cs typeface="Times New Roman" pitchFamily="18" charset="0"/>
              </a:rPr>
              <a:t> Hellman.</a:t>
            </a:r>
            <a:endParaRPr lang="en-GB" sz="2200" dirty="0" smtClean="0">
              <a:solidFill>
                <a:srgbClr val="070605"/>
              </a:solidFill>
            </a:endParaRPr>
          </a:p>
        </p:txBody>
      </p:sp>
      <p:sp>
        <p:nvSpPr>
          <p:cNvPr id="163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2869A7-84C1-42FD-A4CB-79D3BD31DA72}" type="slidenum">
              <a:rPr lang="en-GB">
                <a:solidFill>
                  <a:schemeClr val="tx2"/>
                </a:solidFill>
              </a:rPr>
              <a:pPr eaLnBrk="1" hangingPunct="1"/>
              <a:t>11</a:t>
            </a:fld>
            <a:endParaRPr lang="en-GB" sz="1400">
              <a:solidFill>
                <a:schemeClr val="tx2"/>
              </a:solidFill>
            </a:endParaRPr>
          </a:p>
        </p:txBody>
      </p:sp>
    </p:spTree>
    <p:extLst>
      <p:ext uri="{BB962C8B-B14F-4D97-AF65-F5344CB8AC3E}">
        <p14:creationId xmlns:p14="http://schemas.microsoft.com/office/powerpoint/2010/main" val="3506202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5"/>
          <p:cNvSpPr>
            <a:spLocks noGrp="1" noChangeArrowheads="1"/>
          </p:cNvSpPr>
          <p:nvPr>
            <p:ph idx="1"/>
          </p:nvPr>
        </p:nvSpPr>
        <p:spPr>
          <a:xfrm>
            <a:off x="914400" y="838200"/>
            <a:ext cx="7772400" cy="5410200"/>
          </a:xfrm>
          <a:noFill/>
        </p:spPr>
        <p:txBody>
          <a:bodyPr/>
          <a:lstStyle/>
          <a:p>
            <a:pPr eaLnBrk="1" hangingPunct="1">
              <a:lnSpc>
                <a:spcPct val="90000"/>
              </a:lnSpc>
            </a:pPr>
            <a:r>
              <a:rPr lang="en-US" sz="2000" dirty="0" smtClean="0">
                <a:solidFill>
                  <a:srgbClr val="070605"/>
                </a:solidFill>
                <a:cs typeface="Times New Roman" pitchFamily="18" charset="0"/>
              </a:rPr>
              <a:t>Proses </a:t>
            </a:r>
            <a:r>
              <a:rPr lang="en-US" sz="2000" dirty="0" err="1" smtClean="0">
                <a:solidFill>
                  <a:srgbClr val="070605"/>
                </a:solidFill>
                <a:cs typeface="Times New Roman" pitchFamily="18" charset="0"/>
              </a:rPr>
              <a:t>menandatantangani</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pesan</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oleh</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pengirim</a:t>
            </a:r>
            <a:r>
              <a:rPr lang="en-US" sz="2000" dirty="0" smtClean="0">
                <a:solidFill>
                  <a:srgbClr val="070605"/>
                </a:solidFill>
                <a:cs typeface="Times New Roman" pitchFamily="18" charset="0"/>
              </a:rPr>
              <a:t>):</a:t>
            </a:r>
          </a:p>
          <a:p>
            <a:pPr eaLnBrk="1" hangingPunct="1">
              <a:lnSpc>
                <a:spcPct val="90000"/>
              </a:lnSpc>
              <a:buFont typeface="Wingdings" pitchFamily="2" charset="2"/>
              <a:buNone/>
            </a:pPr>
            <a:r>
              <a:rPr lang="en-US" sz="2000" dirty="0" smtClean="0">
                <a:solidFill>
                  <a:srgbClr val="070605"/>
                </a:solidFill>
                <a:cs typeface="Times New Roman" pitchFamily="18" charset="0"/>
              </a:rPr>
              <a:t>		</a:t>
            </a:r>
            <a:r>
              <a:rPr lang="en-US" sz="2000" i="1" dirty="0" smtClean="0">
                <a:solidFill>
                  <a:srgbClr val="070605"/>
                </a:solidFill>
                <a:cs typeface="Times New Roman" pitchFamily="18" charset="0"/>
              </a:rPr>
              <a:t>S</a:t>
            </a:r>
            <a:r>
              <a:rPr lang="en-US" sz="2000" dirty="0" smtClean="0">
                <a:solidFill>
                  <a:srgbClr val="070605"/>
                </a:solidFill>
                <a:cs typeface="Times New Roman" pitchFamily="18" charset="0"/>
              </a:rPr>
              <a:t> = </a:t>
            </a:r>
            <a:r>
              <a:rPr lang="en-US" sz="2000" i="1" dirty="0" smtClean="0">
                <a:solidFill>
                  <a:srgbClr val="070605"/>
                </a:solidFill>
                <a:cs typeface="Times New Roman" pitchFamily="18" charset="0"/>
              </a:rPr>
              <a:t>E</a:t>
            </a:r>
            <a:r>
              <a:rPr lang="en-US" sz="2000" i="1" baseline="-30000" dirty="0" smtClean="0">
                <a:solidFill>
                  <a:srgbClr val="070605"/>
                </a:solidFill>
                <a:cs typeface="Times New Roman" pitchFamily="18" charset="0"/>
              </a:rPr>
              <a:t>SK</a:t>
            </a:r>
            <a:r>
              <a:rPr lang="en-US" sz="2000" dirty="0" smtClean="0">
                <a:solidFill>
                  <a:srgbClr val="070605"/>
                </a:solidFill>
                <a:cs typeface="Times New Roman" pitchFamily="18" charset="0"/>
              </a:rPr>
              <a:t>(</a:t>
            </a:r>
            <a:r>
              <a:rPr lang="en-US" sz="2000" i="1" dirty="0" smtClean="0">
                <a:solidFill>
                  <a:srgbClr val="070605"/>
                </a:solidFill>
                <a:cs typeface="Times New Roman" pitchFamily="18" charset="0"/>
              </a:rPr>
              <a:t>M</a:t>
            </a:r>
            <a:r>
              <a:rPr lang="en-US" sz="2000" dirty="0" smtClean="0">
                <a:solidFill>
                  <a:srgbClr val="070605"/>
                </a:solidFill>
                <a:cs typeface="Times New Roman" pitchFamily="18" charset="0"/>
              </a:rPr>
              <a:t>)</a:t>
            </a:r>
          </a:p>
          <a:p>
            <a:pPr eaLnBrk="1" hangingPunct="1">
              <a:lnSpc>
                <a:spcPct val="90000"/>
              </a:lnSpc>
              <a:buFont typeface="Wingdings" pitchFamily="2" charset="2"/>
              <a:buNone/>
            </a:pPr>
            <a:r>
              <a:rPr lang="en-US" sz="2000" dirty="0" smtClean="0">
                <a:solidFill>
                  <a:srgbClr val="070605"/>
                </a:solidFill>
                <a:cs typeface="Times New Roman" pitchFamily="18" charset="0"/>
              </a:rPr>
              <a:t>		</a:t>
            </a:r>
          </a:p>
          <a:p>
            <a:pPr eaLnBrk="1" hangingPunct="1">
              <a:lnSpc>
                <a:spcPct val="90000"/>
              </a:lnSpc>
            </a:pPr>
            <a:r>
              <a:rPr lang="en-US" sz="2000" dirty="0" smtClean="0">
                <a:solidFill>
                  <a:srgbClr val="070605"/>
                </a:solidFill>
                <a:cs typeface="Times New Roman" pitchFamily="18" charset="0"/>
              </a:rPr>
              <a:t>Proses </a:t>
            </a:r>
            <a:r>
              <a:rPr lang="en-US" sz="2000" dirty="0" err="1" smtClean="0">
                <a:solidFill>
                  <a:srgbClr val="070605"/>
                </a:solidFill>
                <a:cs typeface="Times New Roman" pitchFamily="18" charset="0"/>
              </a:rPr>
              <a:t>membuktikan</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otentikasi</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pesan</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oleh</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penerima</a:t>
            </a:r>
            <a:r>
              <a:rPr lang="en-US" sz="2000" dirty="0" smtClean="0">
                <a:solidFill>
                  <a:srgbClr val="070605"/>
                </a:solidFill>
                <a:cs typeface="Times New Roman" pitchFamily="18" charset="0"/>
              </a:rPr>
              <a:t>):</a:t>
            </a:r>
          </a:p>
          <a:p>
            <a:pPr eaLnBrk="1" hangingPunct="1">
              <a:lnSpc>
                <a:spcPct val="90000"/>
              </a:lnSpc>
              <a:buFont typeface="Wingdings" pitchFamily="2" charset="2"/>
              <a:buNone/>
            </a:pPr>
            <a:r>
              <a:rPr lang="en-US" sz="2000" dirty="0" smtClean="0">
                <a:solidFill>
                  <a:srgbClr val="070605"/>
                </a:solidFill>
                <a:cs typeface="Times New Roman" pitchFamily="18" charset="0"/>
              </a:rPr>
              <a:t> 		</a:t>
            </a:r>
            <a:r>
              <a:rPr lang="en-US" sz="2000" i="1" dirty="0" smtClean="0">
                <a:solidFill>
                  <a:srgbClr val="070605"/>
                </a:solidFill>
                <a:cs typeface="Times New Roman" pitchFamily="18" charset="0"/>
              </a:rPr>
              <a:t>M</a:t>
            </a:r>
            <a:r>
              <a:rPr lang="en-US" sz="2000" dirty="0" smtClean="0">
                <a:solidFill>
                  <a:srgbClr val="070605"/>
                </a:solidFill>
                <a:cs typeface="Times New Roman" pitchFamily="18" charset="0"/>
              </a:rPr>
              <a:t> = </a:t>
            </a:r>
            <a:r>
              <a:rPr lang="en-US" sz="2000" i="1" dirty="0" smtClean="0">
                <a:solidFill>
                  <a:srgbClr val="070605"/>
                </a:solidFill>
                <a:cs typeface="Times New Roman" pitchFamily="18" charset="0"/>
              </a:rPr>
              <a:t>D</a:t>
            </a:r>
            <a:r>
              <a:rPr lang="en-US" sz="2000" i="1" baseline="-30000" dirty="0" smtClean="0">
                <a:solidFill>
                  <a:srgbClr val="070605"/>
                </a:solidFill>
                <a:cs typeface="Times New Roman" pitchFamily="18" charset="0"/>
              </a:rPr>
              <a:t>PK</a:t>
            </a:r>
            <a:r>
              <a:rPr lang="en-US" sz="2000" dirty="0" smtClean="0">
                <a:solidFill>
                  <a:srgbClr val="070605"/>
                </a:solidFill>
                <a:cs typeface="Times New Roman" pitchFamily="18" charset="0"/>
              </a:rPr>
              <a:t>(</a:t>
            </a:r>
            <a:r>
              <a:rPr lang="en-US" sz="2000" i="1" dirty="0" smtClean="0">
                <a:solidFill>
                  <a:srgbClr val="070605"/>
                </a:solidFill>
                <a:cs typeface="Times New Roman" pitchFamily="18" charset="0"/>
              </a:rPr>
              <a:t>S</a:t>
            </a:r>
            <a:r>
              <a:rPr lang="en-US" sz="2000" dirty="0" smtClean="0">
                <a:solidFill>
                  <a:srgbClr val="070605"/>
                </a:solidFill>
                <a:cs typeface="Times New Roman" pitchFamily="18" charset="0"/>
              </a:rPr>
              <a:t>)	</a:t>
            </a:r>
            <a:r>
              <a:rPr lang="en-GB" sz="2000" dirty="0" smtClean="0">
                <a:solidFill>
                  <a:srgbClr val="070605"/>
                </a:solidFill>
                <a:cs typeface="Times New Roman" pitchFamily="18" charset="0"/>
              </a:rPr>
              <a:t> </a:t>
            </a:r>
            <a:endParaRPr lang="en-US" sz="2000" dirty="0" smtClean="0">
              <a:solidFill>
                <a:srgbClr val="070605"/>
              </a:solidFill>
              <a:cs typeface="Times New Roman" pitchFamily="18" charset="0"/>
            </a:endParaRPr>
          </a:p>
          <a:p>
            <a:pPr eaLnBrk="1" hangingPunct="1">
              <a:lnSpc>
                <a:spcPct val="90000"/>
              </a:lnSpc>
              <a:buFont typeface="Wingdings" pitchFamily="2" charset="2"/>
              <a:buNone/>
            </a:pPr>
            <a:endParaRPr lang="en-US" sz="2000" dirty="0" smtClean="0">
              <a:solidFill>
                <a:srgbClr val="070605"/>
              </a:solidFill>
              <a:cs typeface="Times New Roman" pitchFamily="18" charset="0"/>
            </a:endParaRPr>
          </a:p>
          <a:p>
            <a:pPr eaLnBrk="1" hangingPunct="1">
              <a:lnSpc>
                <a:spcPct val="90000"/>
              </a:lnSpc>
              <a:buFont typeface="Wingdings" pitchFamily="2" charset="2"/>
              <a:buNone/>
            </a:pP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Keterangan</a:t>
            </a:r>
            <a:r>
              <a:rPr lang="en-US" sz="2000" dirty="0" smtClean="0">
                <a:solidFill>
                  <a:srgbClr val="070605"/>
                </a:solidFill>
                <a:cs typeface="Times New Roman" pitchFamily="18" charset="0"/>
              </a:rPr>
              <a:t>:</a:t>
            </a:r>
          </a:p>
          <a:p>
            <a:pPr eaLnBrk="1" hangingPunct="1">
              <a:lnSpc>
                <a:spcPct val="90000"/>
              </a:lnSpc>
              <a:buFont typeface="Wingdings" pitchFamily="2" charset="2"/>
              <a:buNone/>
            </a:pPr>
            <a:r>
              <a:rPr lang="en-US" sz="2000" dirty="0" smtClean="0">
                <a:solidFill>
                  <a:srgbClr val="070605"/>
                </a:solidFill>
                <a:cs typeface="Times New Roman" pitchFamily="18" charset="0"/>
              </a:rPr>
              <a:t>		</a:t>
            </a:r>
            <a:r>
              <a:rPr lang="en-US" sz="2000" i="1" dirty="0" smtClean="0">
                <a:solidFill>
                  <a:srgbClr val="070605"/>
                </a:solidFill>
                <a:cs typeface="Times New Roman" pitchFamily="18" charset="0"/>
              </a:rPr>
              <a:t>SK </a:t>
            </a:r>
            <a:r>
              <a:rPr lang="en-US" sz="2000" dirty="0" smtClean="0">
                <a:solidFill>
                  <a:srgbClr val="070605"/>
                </a:solidFill>
                <a:cs typeface="Times New Roman" pitchFamily="18" charset="0"/>
              </a:rPr>
              <a:t>= </a:t>
            </a:r>
            <a:r>
              <a:rPr lang="en-US" sz="2000" i="1" dirty="0" smtClean="0">
                <a:solidFill>
                  <a:srgbClr val="070605"/>
                </a:solidFill>
                <a:cs typeface="Times New Roman" pitchFamily="18" charset="0"/>
              </a:rPr>
              <a:t>secret key</a:t>
            </a:r>
            <a:r>
              <a:rPr lang="en-US" sz="2000" dirty="0" smtClean="0">
                <a:solidFill>
                  <a:srgbClr val="070605"/>
                </a:solidFill>
                <a:cs typeface="Times New Roman" pitchFamily="18" charset="0"/>
              </a:rPr>
              <a:t> = </a:t>
            </a:r>
            <a:r>
              <a:rPr lang="en-US" sz="2000" dirty="0" err="1" smtClean="0">
                <a:solidFill>
                  <a:srgbClr val="070605"/>
                </a:solidFill>
                <a:cs typeface="Times New Roman" pitchFamily="18" charset="0"/>
              </a:rPr>
              <a:t>kunci</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privat</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pengirim</a:t>
            </a:r>
            <a:endParaRPr lang="en-US" sz="2000" dirty="0" smtClean="0">
              <a:solidFill>
                <a:srgbClr val="070605"/>
              </a:solidFill>
              <a:cs typeface="Times New Roman" pitchFamily="18" charset="0"/>
            </a:endParaRPr>
          </a:p>
          <a:p>
            <a:pPr eaLnBrk="1" hangingPunct="1">
              <a:lnSpc>
                <a:spcPct val="90000"/>
              </a:lnSpc>
              <a:buFont typeface="Wingdings" pitchFamily="2" charset="2"/>
              <a:buNone/>
            </a:pPr>
            <a:r>
              <a:rPr lang="en-US" sz="2000" dirty="0" smtClean="0">
                <a:solidFill>
                  <a:srgbClr val="070605"/>
                </a:solidFill>
                <a:cs typeface="Times New Roman" pitchFamily="18" charset="0"/>
              </a:rPr>
              <a:t>		</a:t>
            </a:r>
            <a:r>
              <a:rPr lang="en-US" sz="2000" i="1" dirty="0" smtClean="0">
                <a:solidFill>
                  <a:srgbClr val="070605"/>
                </a:solidFill>
                <a:cs typeface="Times New Roman" pitchFamily="18" charset="0"/>
              </a:rPr>
              <a:t>PK</a:t>
            </a:r>
            <a:r>
              <a:rPr lang="en-US" sz="2000" dirty="0" smtClean="0">
                <a:solidFill>
                  <a:srgbClr val="070605"/>
                </a:solidFill>
                <a:cs typeface="Times New Roman" pitchFamily="18" charset="0"/>
              </a:rPr>
              <a:t> = </a:t>
            </a:r>
            <a:r>
              <a:rPr lang="en-US" sz="2000" i="1" dirty="0" smtClean="0">
                <a:solidFill>
                  <a:srgbClr val="070605"/>
                </a:solidFill>
                <a:cs typeface="Times New Roman" pitchFamily="18" charset="0"/>
              </a:rPr>
              <a:t>public key</a:t>
            </a:r>
            <a:r>
              <a:rPr lang="en-US" sz="2000" dirty="0" smtClean="0">
                <a:solidFill>
                  <a:srgbClr val="070605"/>
                </a:solidFill>
                <a:cs typeface="Times New Roman" pitchFamily="18" charset="0"/>
              </a:rPr>
              <a:t> = </a:t>
            </a:r>
            <a:r>
              <a:rPr lang="en-US" sz="2000" dirty="0" err="1" smtClean="0">
                <a:solidFill>
                  <a:srgbClr val="070605"/>
                </a:solidFill>
                <a:cs typeface="Times New Roman" pitchFamily="18" charset="0"/>
              </a:rPr>
              <a:t>kunci</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publik</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pengirim</a:t>
            </a:r>
            <a:endParaRPr lang="en-US" sz="2000" dirty="0" smtClean="0">
              <a:solidFill>
                <a:srgbClr val="070605"/>
              </a:solidFill>
              <a:cs typeface="Times New Roman" pitchFamily="18" charset="0"/>
            </a:endParaRPr>
          </a:p>
          <a:p>
            <a:pPr eaLnBrk="1" hangingPunct="1">
              <a:lnSpc>
                <a:spcPct val="90000"/>
              </a:lnSpc>
              <a:buFont typeface="Wingdings" pitchFamily="2" charset="2"/>
              <a:buNone/>
            </a:pPr>
            <a:r>
              <a:rPr lang="en-US" sz="2000" dirty="0" smtClean="0">
                <a:solidFill>
                  <a:srgbClr val="070605"/>
                </a:solidFill>
                <a:cs typeface="Times New Roman" pitchFamily="18" charset="0"/>
              </a:rPr>
              <a:t>		</a:t>
            </a:r>
            <a:r>
              <a:rPr lang="en-US" sz="2000" i="1" dirty="0" smtClean="0">
                <a:solidFill>
                  <a:srgbClr val="070605"/>
                </a:solidFill>
                <a:cs typeface="Times New Roman" pitchFamily="18" charset="0"/>
              </a:rPr>
              <a:t>E </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fungsi</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enkripsi</a:t>
            </a:r>
            <a:r>
              <a:rPr lang="en-US" sz="2000" dirty="0" smtClean="0">
                <a:solidFill>
                  <a:srgbClr val="070605"/>
                </a:solidFill>
                <a:cs typeface="Times New Roman" pitchFamily="18" charset="0"/>
              </a:rPr>
              <a:t>	</a:t>
            </a:r>
            <a:r>
              <a:rPr lang="en-US" sz="2000" i="1" dirty="0" smtClean="0">
                <a:solidFill>
                  <a:srgbClr val="070605"/>
                </a:solidFill>
                <a:cs typeface="Times New Roman" pitchFamily="18" charset="0"/>
              </a:rPr>
              <a:t>D</a:t>
            </a:r>
            <a:r>
              <a:rPr lang="en-US" sz="2000" dirty="0" smtClean="0">
                <a:solidFill>
                  <a:srgbClr val="070605"/>
                </a:solidFill>
                <a:cs typeface="Times New Roman" pitchFamily="18" charset="0"/>
              </a:rPr>
              <a:t> = </a:t>
            </a:r>
            <a:r>
              <a:rPr lang="en-US" sz="2000" dirty="0" err="1" smtClean="0">
                <a:solidFill>
                  <a:srgbClr val="070605"/>
                </a:solidFill>
                <a:cs typeface="Times New Roman" pitchFamily="18" charset="0"/>
              </a:rPr>
              <a:t>fungsi</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dekripsi</a:t>
            </a:r>
            <a:endParaRPr lang="en-US" sz="2000" dirty="0" smtClean="0">
              <a:solidFill>
                <a:srgbClr val="070605"/>
              </a:solidFill>
              <a:cs typeface="Times New Roman" pitchFamily="18" charset="0"/>
            </a:endParaRPr>
          </a:p>
          <a:p>
            <a:pPr eaLnBrk="1" hangingPunct="1">
              <a:lnSpc>
                <a:spcPct val="90000"/>
              </a:lnSpc>
              <a:buFont typeface="Wingdings" pitchFamily="2" charset="2"/>
              <a:buNone/>
            </a:pPr>
            <a:r>
              <a:rPr lang="en-US" sz="2000" dirty="0" smtClean="0">
                <a:solidFill>
                  <a:srgbClr val="070605"/>
                </a:solidFill>
                <a:cs typeface="Times New Roman" pitchFamily="18" charset="0"/>
              </a:rPr>
              <a:t>		</a:t>
            </a:r>
            <a:r>
              <a:rPr lang="en-US" sz="2000" i="1" dirty="0" smtClean="0">
                <a:solidFill>
                  <a:srgbClr val="070605"/>
                </a:solidFill>
                <a:cs typeface="Times New Roman" pitchFamily="18" charset="0"/>
              </a:rPr>
              <a:t>M</a:t>
            </a:r>
            <a:r>
              <a:rPr lang="en-US" sz="2000" dirty="0" smtClean="0">
                <a:solidFill>
                  <a:srgbClr val="070605"/>
                </a:solidFill>
                <a:cs typeface="Times New Roman" pitchFamily="18" charset="0"/>
              </a:rPr>
              <a:t> = </a:t>
            </a:r>
            <a:r>
              <a:rPr lang="en-US" sz="2000" dirty="0" err="1" smtClean="0">
                <a:solidFill>
                  <a:srgbClr val="070605"/>
                </a:solidFill>
                <a:cs typeface="Times New Roman" pitchFamily="18" charset="0"/>
              </a:rPr>
              <a:t>pesan</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semula</a:t>
            </a:r>
            <a:endParaRPr lang="en-US" sz="2000" dirty="0" smtClean="0">
              <a:solidFill>
                <a:srgbClr val="070605"/>
              </a:solidFill>
              <a:cs typeface="Times New Roman" pitchFamily="18" charset="0"/>
            </a:endParaRPr>
          </a:p>
          <a:p>
            <a:pPr eaLnBrk="1" hangingPunct="1">
              <a:lnSpc>
                <a:spcPct val="90000"/>
              </a:lnSpc>
              <a:buFont typeface="Wingdings" pitchFamily="2" charset="2"/>
              <a:buNone/>
            </a:pPr>
            <a:r>
              <a:rPr lang="en-US" sz="2000" dirty="0" smtClean="0">
                <a:solidFill>
                  <a:srgbClr val="070605"/>
                </a:solidFill>
                <a:cs typeface="Times New Roman" pitchFamily="18" charset="0"/>
              </a:rPr>
              <a:t>		</a:t>
            </a:r>
            <a:r>
              <a:rPr lang="en-US" sz="2000" i="1" dirty="0" smtClean="0">
                <a:solidFill>
                  <a:srgbClr val="070605"/>
                </a:solidFill>
                <a:cs typeface="Times New Roman" pitchFamily="18" charset="0"/>
              </a:rPr>
              <a:t>S</a:t>
            </a:r>
            <a:r>
              <a:rPr lang="en-US" sz="2000" dirty="0" smtClean="0">
                <a:solidFill>
                  <a:srgbClr val="070605"/>
                </a:solidFill>
                <a:cs typeface="Times New Roman" pitchFamily="18" charset="0"/>
              </a:rPr>
              <a:t> = </a:t>
            </a:r>
            <a:r>
              <a:rPr lang="en-US" sz="2000" i="1" dirty="0" smtClean="0">
                <a:solidFill>
                  <a:srgbClr val="070605"/>
                </a:solidFill>
                <a:cs typeface="Times New Roman" pitchFamily="18" charset="0"/>
              </a:rPr>
              <a:t>signature</a:t>
            </a:r>
            <a:r>
              <a:rPr lang="en-US" sz="2000" dirty="0" smtClean="0">
                <a:solidFill>
                  <a:srgbClr val="070605"/>
                </a:solidFill>
                <a:cs typeface="Times New Roman" pitchFamily="18" charset="0"/>
              </a:rPr>
              <a:t> = </a:t>
            </a:r>
            <a:r>
              <a:rPr lang="en-US" sz="2000" dirty="0" err="1" smtClean="0">
                <a:solidFill>
                  <a:srgbClr val="070605"/>
                </a:solidFill>
                <a:cs typeface="Times New Roman" pitchFamily="18" charset="0"/>
              </a:rPr>
              <a:t>hasil</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enkripsi</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pesan</a:t>
            </a:r>
            <a:r>
              <a:rPr lang="en-US" sz="2000" dirty="0" smtClean="0">
                <a:solidFill>
                  <a:srgbClr val="070605"/>
                </a:solidFill>
                <a:cs typeface="Times New Roman" pitchFamily="18" charset="0"/>
              </a:rPr>
              <a:t> </a:t>
            </a:r>
          </a:p>
          <a:p>
            <a:pPr eaLnBrk="1" hangingPunct="1">
              <a:lnSpc>
                <a:spcPct val="90000"/>
              </a:lnSpc>
            </a:pPr>
            <a:endParaRPr lang="en-US" sz="2000" dirty="0" smtClean="0">
              <a:solidFill>
                <a:srgbClr val="070605"/>
              </a:solidFill>
              <a:cs typeface="Times New Roman" pitchFamily="18" charset="0"/>
            </a:endParaRPr>
          </a:p>
          <a:p>
            <a:pPr eaLnBrk="1" hangingPunct="1">
              <a:lnSpc>
                <a:spcPct val="90000"/>
              </a:lnSpc>
            </a:pPr>
            <a:r>
              <a:rPr lang="en-US" sz="2000" dirty="0" err="1" smtClean="0">
                <a:solidFill>
                  <a:srgbClr val="070605"/>
                </a:solidFill>
                <a:cs typeface="Times New Roman" pitchFamily="18" charset="0"/>
              </a:rPr>
              <a:t>Dengan</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algoritma</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kunci-publik</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penandatanganan</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pesan</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tidak</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membutuhkan</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lagi</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pihak</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penengah</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arbitrase</a:t>
            </a:r>
            <a:r>
              <a:rPr lang="en-US" sz="2000" dirty="0" smtClean="0">
                <a:solidFill>
                  <a:srgbClr val="070605"/>
                </a:solidFill>
                <a:cs typeface="Times New Roman" pitchFamily="18" charset="0"/>
              </a:rPr>
              <a:t>).</a:t>
            </a:r>
          </a:p>
          <a:p>
            <a:pPr eaLnBrk="1" hangingPunct="1">
              <a:lnSpc>
                <a:spcPct val="90000"/>
              </a:lnSpc>
              <a:buFont typeface="Wingdings" pitchFamily="2" charset="2"/>
              <a:buNone/>
            </a:pPr>
            <a:endParaRPr lang="en-GB" sz="2000" dirty="0" smtClean="0">
              <a:solidFill>
                <a:srgbClr val="070605"/>
              </a:solidFill>
              <a:cs typeface="Times New Roman" pitchFamily="18" charset="0"/>
            </a:endParaRP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799B12-2A7B-4ACD-80DC-6DE7315BD9D1}" type="slidenum">
              <a:rPr lang="en-GB">
                <a:solidFill>
                  <a:schemeClr val="tx2"/>
                </a:solidFill>
              </a:rPr>
              <a:pPr eaLnBrk="1" hangingPunct="1"/>
              <a:t>12</a:t>
            </a:fld>
            <a:endParaRPr lang="en-GB" sz="1400">
              <a:solidFill>
                <a:schemeClr val="tx2"/>
              </a:solidFill>
            </a:endParaRPr>
          </a:p>
        </p:txBody>
      </p:sp>
    </p:spTree>
    <p:extLst>
      <p:ext uri="{BB962C8B-B14F-4D97-AF65-F5344CB8AC3E}">
        <p14:creationId xmlns:p14="http://schemas.microsoft.com/office/powerpoint/2010/main" val="223485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idx="1"/>
          </p:nvPr>
        </p:nvSpPr>
        <p:spPr>
          <a:xfrm>
            <a:off x="685800" y="838200"/>
            <a:ext cx="7772400" cy="5334000"/>
          </a:xfrm>
        </p:spPr>
        <p:txBody>
          <a:bodyPr/>
          <a:lstStyle/>
          <a:p>
            <a:pPr eaLnBrk="1" hangingPunct="1"/>
            <a:r>
              <a:rPr lang="en-US" sz="2400" smtClean="0">
                <a:solidFill>
                  <a:srgbClr val="070605"/>
                </a:solidFill>
                <a:cs typeface="Times New Roman" pitchFamily="18" charset="0"/>
              </a:rPr>
              <a:t>Beberapa agoritma kunci-publik dapat digunakan untuk menandatangani pesan dengan cara mengenkripsinya, asalkan algoritma tersebut memenuhi sifat: </a:t>
            </a:r>
          </a:p>
          <a:p>
            <a:pPr eaLnBrk="1" hangingPunct="1">
              <a:buFont typeface="Wingdings" pitchFamily="2" charset="2"/>
              <a:buNone/>
            </a:pPr>
            <a:endParaRPr lang="en-US" sz="2400" smtClean="0">
              <a:solidFill>
                <a:srgbClr val="070605"/>
              </a:solidFill>
              <a:cs typeface="Times New Roman" pitchFamily="18" charset="0"/>
            </a:endParaRPr>
          </a:p>
          <a:p>
            <a:pPr eaLnBrk="1" hangingPunct="1">
              <a:buFont typeface="Wingdings" pitchFamily="2" charset="2"/>
              <a:buNone/>
            </a:pPr>
            <a:r>
              <a:rPr lang="en-US" sz="2400" i="1" smtClean="0">
                <a:solidFill>
                  <a:srgbClr val="070605"/>
                </a:solidFill>
                <a:cs typeface="Times New Roman" pitchFamily="18" charset="0"/>
              </a:rPr>
              <a:t>	  D</a:t>
            </a:r>
            <a:r>
              <a:rPr lang="en-US" sz="2400" i="1" baseline="-30000" smtClean="0">
                <a:solidFill>
                  <a:srgbClr val="070605"/>
                </a:solidFill>
                <a:cs typeface="Times New Roman" pitchFamily="18" charset="0"/>
              </a:rPr>
              <a:t>SK</a:t>
            </a:r>
            <a:r>
              <a:rPr lang="en-US" sz="2400" smtClean="0">
                <a:solidFill>
                  <a:srgbClr val="070605"/>
                </a:solidFill>
                <a:cs typeface="Times New Roman" pitchFamily="18" charset="0"/>
              </a:rPr>
              <a:t>(</a:t>
            </a:r>
            <a:r>
              <a:rPr lang="en-US" sz="2400" i="1" smtClean="0">
                <a:solidFill>
                  <a:srgbClr val="070605"/>
                </a:solidFill>
                <a:cs typeface="Times New Roman" pitchFamily="18" charset="0"/>
              </a:rPr>
              <a:t>E</a:t>
            </a:r>
            <a:r>
              <a:rPr lang="en-US" sz="2400" i="1" baseline="-30000" smtClean="0">
                <a:solidFill>
                  <a:srgbClr val="070605"/>
                </a:solidFill>
                <a:cs typeface="Times New Roman" pitchFamily="18" charset="0"/>
              </a:rPr>
              <a:t>PK</a:t>
            </a:r>
            <a:r>
              <a:rPr lang="en-US" sz="2400" smtClean="0">
                <a:solidFill>
                  <a:srgbClr val="070605"/>
                </a:solidFill>
                <a:cs typeface="Times New Roman" pitchFamily="18" charset="0"/>
              </a:rPr>
              <a:t>(</a:t>
            </a:r>
            <a:r>
              <a:rPr lang="en-US" sz="2400" i="1" smtClean="0">
                <a:solidFill>
                  <a:srgbClr val="070605"/>
                </a:solidFill>
                <a:cs typeface="Times New Roman" pitchFamily="18" charset="0"/>
              </a:rPr>
              <a:t>M</a:t>
            </a:r>
            <a:r>
              <a:rPr lang="en-US" sz="2400" smtClean="0">
                <a:solidFill>
                  <a:srgbClr val="070605"/>
                </a:solidFill>
                <a:cs typeface="Times New Roman" pitchFamily="18" charset="0"/>
              </a:rPr>
              <a:t>)) = </a:t>
            </a:r>
            <a:r>
              <a:rPr lang="en-US" sz="2400" i="1" smtClean="0">
                <a:solidFill>
                  <a:srgbClr val="070605"/>
                </a:solidFill>
                <a:cs typeface="Times New Roman" pitchFamily="18" charset="0"/>
              </a:rPr>
              <a:t>M</a:t>
            </a:r>
            <a:r>
              <a:rPr lang="en-US" sz="2400" smtClean="0">
                <a:solidFill>
                  <a:srgbClr val="070605"/>
                </a:solidFill>
                <a:cs typeface="Times New Roman" pitchFamily="18" charset="0"/>
              </a:rPr>
              <a:t> dan  </a:t>
            </a:r>
            <a:r>
              <a:rPr lang="en-US" sz="2400" i="1" smtClean="0">
                <a:solidFill>
                  <a:srgbClr val="070605"/>
                </a:solidFill>
                <a:cs typeface="Times New Roman" pitchFamily="18" charset="0"/>
              </a:rPr>
              <a:t>D</a:t>
            </a:r>
            <a:r>
              <a:rPr lang="en-US" sz="2400" i="1" baseline="-30000" smtClean="0">
                <a:solidFill>
                  <a:srgbClr val="070605"/>
                </a:solidFill>
                <a:cs typeface="Times New Roman" pitchFamily="18" charset="0"/>
              </a:rPr>
              <a:t>PK</a:t>
            </a:r>
            <a:r>
              <a:rPr lang="en-US" sz="2400" smtClean="0">
                <a:solidFill>
                  <a:srgbClr val="070605"/>
                </a:solidFill>
                <a:cs typeface="Times New Roman" pitchFamily="18" charset="0"/>
              </a:rPr>
              <a:t>(</a:t>
            </a:r>
            <a:r>
              <a:rPr lang="en-US" sz="2400" i="1" smtClean="0">
                <a:solidFill>
                  <a:srgbClr val="070605"/>
                </a:solidFill>
                <a:cs typeface="Times New Roman" pitchFamily="18" charset="0"/>
              </a:rPr>
              <a:t>E</a:t>
            </a:r>
            <a:r>
              <a:rPr lang="en-US" sz="2400" i="1" baseline="-30000" smtClean="0">
                <a:solidFill>
                  <a:srgbClr val="070605"/>
                </a:solidFill>
                <a:cs typeface="Times New Roman" pitchFamily="18" charset="0"/>
              </a:rPr>
              <a:t>SK</a:t>
            </a:r>
            <a:r>
              <a:rPr lang="en-US" sz="2400" smtClean="0">
                <a:solidFill>
                  <a:srgbClr val="070605"/>
                </a:solidFill>
                <a:cs typeface="Times New Roman" pitchFamily="18" charset="0"/>
              </a:rPr>
              <a:t>(</a:t>
            </a:r>
            <a:r>
              <a:rPr lang="en-US" sz="2400" i="1" smtClean="0">
                <a:solidFill>
                  <a:srgbClr val="070605"/>
                </a:solidFill>
                <a:cs typeface="Times New Roman" pitchFamily="18" charset="0"/>
              </a:rPr>
              <a:t>M</a:t>
            </a:r>
            <a:r>
              <a:rPr lang="en-US" sz="2400" smtClean="0">
                <a:solidFill>
                  <a:srgbClr val="070605"/>
                </a:solidFill>
                <a:cs typeface="Times New Roman" pitchFamily="18" charset="0"/>
              </a:rPr>
              <a:t>)) = </a:t>
            </a:r>
            <a:r>
              <a:rPr lang="en-US" sz="2400" i="1" smtClean="0">
                <a:solidFill>
                  <a:srgbClr val="070605"/>
                </a:solidFill>
                <a:cs typeface="Times New Roman" pitchFamily="18" charset="0"/>
              </a:rPr>
              <a:t>M</a:t>
            </a:r>
            <a:r>
              <a:rPr lang="en-US" sz="2400" smtClean="0">
                <a:solidFill>
                  <a:srgbClr val="070605"/>
                </a:solidFill>
                <a:cs typeface="Times New Roman" pitchFamily="18" charset="0"/>
              </a:rPr>
              <a:t> , </a:t>
            </a:r>
          </a:p>
          <a:p>
            <a:pPr eaLnBrk="1" hangingPunct="1">
              <a:buFont typeface="Wingdings" pitchFamily="2" charset="2"/>
              <a:buNone/>
            </a:pPr>
            <a:endParaRPr lang="en-US" sz="2400" smtClean="0">
              <a:solidFill>
                <a:srgbClr val="070605"/>
              </a:solidFill>
              <a:cs typeface="Times New Roman" pitchFamily="18" charset="0"/>
            </a:endParaRPr>
          </a:p>
          <a:p>
            <a:pPr eaLnBrk="1" hangingPunct="1">
              <a:buFont typeface="Wingdings" pitchFamily="2" charset="2"/>
              <a:buNone/>
            </a:pPr>
            <a:r>
              <a:rPr lang="en-US" sz="2400" smtClean="0">
                <a:solidFill>
                  <a:srgbClr val="070605"/>
                </a:solidFill>
                <a:cs typeface="Times New Roman" pitchFamily="18" charset="0"/>
              </a:rPr>
              <a:t>	Keterangan:</a:t>
            </a:r>
          </a:p>
          <a:p>
            <a:pPr eaLnBrk="1" hangingPunct="1">
              <a:buFont typeface="Wingdings" pitchFamily="2" charset="2"/>
              <a:buNone/>
            </a:pPr>
            <a:r>
              <a:rPr lang="en-US" sz="2400" smtClean="0">
                <a:solidFill>
                  <a:srgbClr val="070605"/>
                </a:solidFill>
                <a:cs typeface="Times New Roman" pitchFamily="18" charset="0"/>
              </a:rPr>
              <a:t>		</a:t>
            </a:r>
            <a:r>
              <a:rPr lang="en-US" sz="2400" i="1" smtClean="0">
                <a:solidFill>
                  <a:srgbClr val="070605"/>
                </a:solidFill>
                <a:cs typeface="Times New Roman" pitchFamily="18" charset="0"/>
              </a:rPr>
              <a:t>PK</a:t>
            </a:r>
            <a:r>
              <a:rPr lang="en-US" sz="2400" smtClean="0">
                <a:solidFill>
                  <a:srgbClr val="070605"/>
                </a:solidFill>
                <a:cs typeface="Times New Roman" pitchFamily="18" charset="0"/>
              </a:rPr>
              <a:t> = kunci publik </a:t>
            </a:r>
          </a:p>
          <a:p>
            <a:pPr eaLnBrk="1" hangingPunct="1">
              <a:buFont typeface="Wingdings" pitchFamily="2" charset="2"/>
              <a:buNone/>
            </a:pPr>
            <a:r>
              <a:rPr lang="en-US" sz="2400" smtClean="0">
                <a:solidFill>
                  <a:srgbClr val="070605"/>
                </a:solidFill>
                <a:cs typeface="Times New Roman" pitchFamily="18" charset="0"/>
              </a:rPr>
              <a:t>		</a:t>
            </a:r>
            <a:r>
              <a:rPr lang="en-US" sz="2400" i="1" smtClean="0">
                <a:solidFill>
                  <a:srgbClr val="070605"/>
                </a:solidFill>
                <a:cs typeface="Times New Roman" pitchFamily="18" charset="0"/>
              </a:rPr>
              <a:t>SK</a:t>
            </a:r>
            <a:r>
              <a:rPr lang="en-US" sz="2400" smtClean="0">
                <a:solidFill>
                  <a:srgbClr val="070605"/>
                </a:solidFill>
                <a:cs typeface="Times New Roman" pitchFamily="18" charset="0"/>
              </a:rPr>
              <a:t> = kunci privat (</a:t>
            </a:r>
            <a:r>
              <a:rPr lang="en-US" sz="2400" i="1" smtClean="0">
                <a:solidFill>
                  <a:srgbClr val="070605"/>
                </a:solidFill>
                <a:cs typeface="Times New Roman" pitchFamily="18" charset="0"/>
              </a:rPr>
              <a:t>secret key</a:t>
            </a:r>
            <a:r>
              <a:rPr lang="en-US" sz="2400" smtClean="0">
                <a:solidFill>
                  <a:srgbClr val="070605"/>
                </a:solidFill>
                <a:cs typeface="Times New Roman" pitchFamily="18" charset="0"/>
              </a:rPr>
              <a:t>).</a:t>
            </a:r>
            <a:r>
              <a:rPr lang="en-US" sz="2800" smtClean="0">
                <a:solidFill>
                  <a:srgbClr val="070605"/>
                </a:solidFill>
                <a:cs typeface="Times New Roman" pitchFamily="18" charset="0"/>
              </a:rPr>
              <a:t> </a:t>
            </a:r>
          </a:p>
          <a:p>
            <a:pPr eaLnBrk="1" hangingPunct="1">
              <a:buFont typeface="Wingdings" pitchFamily="2" charset="2"/>
              <a:buNone/>
            </a:pPr>
            <a:r>
              <a:rPr lang="en-US" sz="2400" i="1" smtClean="0">
                <a:solidFill>
                  <a:srgbClr val="070605"/>
                </a:solidFill>
                <a:cs typeface="Times New Roman" pitchFamily="18" charset="0"/>
              </a:rPr>
              <a:t>		E </a:t>
            </a:r>
            <a:r>
              <a:rPr lang="en-US" sz="2400" smtClean="0">
                <a:solidFill>
                  <a:srgbClr val="070605"/>
                </a:solidFill>
                <a:cs typeface="Times New Roman" pitchFamily="18" charset="0"/>
              </a:rPr>
              <a:t>= fungsi enkripsi	</a:t>
            </a:r>
          </a:p>
          <a:p>
            <a:pPr eaLnBrk="1" hangingPunct="1">
              <a:buFont typeface="Wingdings" pitchFamily="2" charset="2"/>
              <a:buNone/>
            </a:pPr>
            <a:r>
              <a:rPr lang="en-US" sz="2400" i="1" smtClean="0">
                <a:solidFill>
                  <a:srgbClr val="070605"/>
                </a:solidFill>
                <a:cs typeface="Times New Roman" pitchFamily="18" charset="0"/>
              </a:rPr>
              <a:t>		D</a:t>
            </a:r>
            <a:r>
              <a:rPr lang="en-US" sz="2400" smtClean="0">
                <a:solidFill>
                  <a:srgbClr val="070605"/>
                </a:solidFill>
                <a:cs typeface="Times New Roman" pitchFamily="18" charset="0"/>
              </a:rPr>
              <a:t> = fungsi dekripsi</a:t>
            </a:r>
          </a:p>
          <a:p>
            <a:pPr eaLnBrk="1" hangingPunct="1">
              <a:buFont typeface="Wingdings" pitchFamily="2" charset="2"/>
              <a:buNone/>
            </a:pPr>
            <a:r>
              <a:rPr lang="en-US" sz="2800" smtClean="0">
                <a:solidFill>
                  <a:srgbClr val="070605"/>
                </a:solidFill>
              </a:rPr>
              <a:t>		</a:t>
            </a:r>
            <a:r>
              <a:rPr lang="en-US" sz="2800" i="1" smtClean="0">
                <a:solidFill>
                  <a:srgbClr val="070605"/>
                </a:solidFill>
              </a:rPr>
              <a:t>M</a:t>
            </a:r>
            <a:r>
              <a:rPr lang="en-US" sz="2800" smtClean="0">
                <a:solidFill>
                  <a:srgbClr val="070605"/>
                </a:solidFill>
              </a:rPr>
              <a:t> = pesan</a:t>
            </a:r>
            <a:endParaRPr lang="en-GB" sz="2800" smtClean="0">
              <a:solidFill>
                <a:srgbClr val="070605"/>
              </a:solidFill>
            </a:endParaRP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857049A-C2C1-4459-9F9A-BF1BC4E6A422}" type="slidenum">
              <a:rPr lang="en-GB">
                <a:solidFill>
                  <a:schemeClr val="tx2"/>
                </a:solidFill>
              </a:rPr>
              <a:pPr eaLnBrk="1" hangingPunct="1"/>
              <a:t>13</a:t>
            </a:fld>
            <a:endParaRPr lang="en-GB" sz="1400">
              <a:solidFill>
                <a:schemeClr val="tx2"/>
              </a:solidFill>
            </a:endParaRPr>
          </a:p>
        </p:txBody>
      </p:sp>
    </p:spTree>
    <p:extLst>
      <p:ext uri="{BB962C8B-B14F-4D97-AF65-F5344CB8AC3E}">
        <p14:creationId xmlns:p14="http://schemas.microsoft.com/office/powerpoint/2010/main" val="1776671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381000" y="1066800"/>
            <a:ext cx="7772400" cy="4876800"/>
          </a:xfrm>
        </p:spPr>
        <p:txBody>
          <a:bodyPr/>
          <a:lstStyle/>
          <a:p>
            <a:pPr eaLnBrk="1" hangingPunct="1"/>
            <a:r>
              <a:rPr lang="en-US" sz="2400" dirty="0" err="1" smtClean="0">
                <a:solidFill>
                  <a:srgbClr val="070605"/>
                </a:solidFill>
                <a:cs typeface="Times New Roman" pitchFamily="18" charset="0"/>
              </a:rPr>
              <a:t>Misalkan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akan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dikirim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ditandatangani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menjadi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terenkripsi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S</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dengan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menggunakan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privat</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SK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 </a:t>
            </a:r>
          </a:p>
          <a:p>
            <a:pPr eaLnBrk="1" hangingPunct="1">
              <a:buFont typeface="Wingdings" pitchFamily="2" charset="2"/>
              <a:buNone/>
            </a:pPr>
            <a:r>
              <a:rPr lang="en-US" sz="2400" dirty="0" smtClean="0">
                <a:solidFill>
                  <a:srgbClr val="070605"/>
                </a:solidFill>
                <a:cs typeface="Times New Roman" pitchFamily="18" charset="0"/>
              </a:rPr>
              <a:t> </a:t>
            </a:r>
          </a:p>
          <a:p>
            <a:pPr eaLnBrk="1" hangingPunct="1">
              <a:buFont typeface="Wingdings" pitchFamily="2" charset="2"/>
              <a:buNone/>
            </a:pP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S</a:t>
            </a:r>
            <a:r>
              <a:rPr lang="en-US" sz="2400" dirty="0" smtClean="0">
                <a:solidFill>
                  <a:srgbClr val="070605"/>
                </a:solidFill>
                <a:cs typeface="Times New Roman" pitchFamily="18" charset="0"/>
              </a:rPr>
              <a:t> = </a:t>
            </a:r>
            <a:r>
              <a:rPr lang="en-US" sz="2400" i="1" dirty="0" smtClean="0">
                <a:solidFill>
                  <a:srgbClr val="070605"/>
                </a:solidFill>
                <a:cs typeface="Times New Roman" pitchFamily="18" charset="0"/>
              </a:rPr>
              <a:t>E</a:t>
            </a:r>
            <a:r>
              <a:rPr lang="en-US" sz="2400" i="1" baseline="-30000" dirty="0" smtClean="0">
                <a:solidFill>
                  <a:srgbClr val="070605"/>
                </a:solidFill>
                <a:cs typeface="Times New Roman" pitchFamily="18" charset="0"/>
              </a:rPr>
              <a:t>SK</a:t>
            </a:r>
            <a:r>
              <a:rPr lang="en-US" sz="2400" dirty="0" smtClean="0">
                <a:solidFill>
                  <a:srgbClr val="070605"/>
                </a:solidFill>
                <a:cs typeface="Times New Roman" pitchFamily="18" charset="0"/>
              </a:rPr>
              <a:t>(</a:t>
            </a:r>
            <a:r>
              <a:rPr lang="en-US" sz="2400" i="1" dirty="0" smtClean="0">
                <a:solidFill>
                  <a:srgbClr val="070605"/>
                </a:solidFill>
                <a:cs typeface="Times New Roman" pitchFamily="18" charset="0"/>
              </a:rPr>
              <a:t>M</a:t>
            </a:r>
            <a:r>
              <a:rPr lang="en-US" sz="2400" dirty="0" smtClean="0">
                <a:solidFill>
                  <a:srgbClr val="070605"/>
                </a:solidFill>
                <a:cs typeface="Times New Roman" pitchFamily="18" charset="0"/>
              </a:rPr>
              <a:t>)					</a:t>
            </a:r>
          </a:p>
          <a:p>
            <a:pPr eaLnBrk="1" hangingPunct="1">
              <a:buFont typeface="Wingdings" pitchFamily="2" charset="2"/>
              <a:buNone/>
            </a:pPr>
            <a:r>
              <a:rPr lang="en-US" sz="2400" dirty="0" smtClean="0">
                <a:solidFill>
                  <a:srgbClr val="070605"/>
                </a:solidFill>
                <a:cs typeface="Times New Roman" pitchFamily="18" charset="0"/>
              </a:rPr>
              <a:t>	</a:t>
            </a:r>
          </a:p>
          <a:p>
            <a:pPr eaLnBrk="1" hangingPunct="1">
              <a:buFont typeface="Wingdings" pitchFamily="2" charset="2"/>
              <a:buNone/>
            </a:pP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dalam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hal</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ini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E</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fungsi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enkripsi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dari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algoritma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kunci-publik</a:t>
            </a:r>
            <a:r>
              <a:rPr lang="en-US" sz="2400" dirty="0" smtClean="0">
                <a:solidFill>
                  <a:srgbClr val="070605"/>
                </a:solidFill>
                <a:cs typeface="Times New Roman" pitchFamily="18" charset="0"/>
              </a:rPr>
              <a:t>. </a:t>
            </a:r>
          </a:p>
          <a:p>
            <a:pPr eaLnBrk="1" hangingPunct="1">
              <a:buFont typeface="Wingdings" pitchFamily="2" charset="2"/>
              <a:buNone/>
            </a:pPr>
            <a:endParaRPr lang="en-US" sz="2400" dirty="0" smtClean="0">
              <a:solidFill>
                <a:srgbClr val="070605"/>
              </a:solidFill>
              <a:cs typeface="Times New Roman" pitchFamily="18" charset="0"/>
            </a:endParaRPr>
          </a:p>
          <a:p>
            <a:pPr eaLnBrk="1" hangingPunct="1"/>
            <a:r>
              <a:rPr lang="en-US" sz="2400" dirty="0" err="1" smtClean="0">
                <a:solidFill>
                  <a:srgbClr val="070605"/>
                </a:solidFill>
                <a:cs typeface="Times New Roman" pitchFamily="18" charset="0"/>
              </a:rPr>
              <a:t>Selanjutnya</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S</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dikirim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melalui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saluran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komunikasi</a:t>
            </a:r>
            <a:r>
              <a:rPr lang="en-US" sz="2400" dirty="0" smtClean="0">
                <a:solidFill>
                  <a:srgbClr val="070605"/>
                </a:solidFill>
                <a:cs typeface="Times New Roman" pitchFamily="18" charset="0"/>
              </a:rPr>
              <a:t>.</a:t>
            </a:r>
          </a:p>
          <a:p>
            <a:pPr eaLnBrk="1" hangingPunct="1"/>
            <a:endParaRPr lang="en-GB" sz="2800" dirty="0" smtClean="0">
              <a:solidFill>
                <a:srgbClr val="070605"/>
              </a:solidFill>
            </a:endParaRPr>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F9FC882-1F47-4CC3-B9C2-943B61A8BAB8}" type="slidenum">
              <a:rPr lang="en-GB">
                <a:solidFill>
                  <a:schemeClr val="tx2"/>
                </a:solidFill>
              </a:rPr>
              <a:pPr eaLnBrk="1" hangingPunct="1"/>
              <a:t>14</a:t>
            </a:fld>
            <a:endParaRPr lang="en-GB" sz="1400">
              <a:solidFill>
                <a:schemeClr val="tx2"/>
              </a:solidFill>
            </a:endParaRPr>
          </a:p>
        </p:txBody>
      </p:sp>
    </p:spTree>
    <p:extLst>
      <p:ext uri="{BB962C8B-B14F-4D97-AF65-F5344CB8AC3E}">
        <p14:creationId xmlns:p14="http://schemas.microsoft.com/office/powerpoint/2010/main" val="228151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sz="3200" b="1" dirty="0" err="1" smtClean="0">
                <a:cs typeface="Times New Roman" pitchFamily="18" charset="0"/>
              </a:rPr>
              <a:t>Penandatangan</a:t>
            </a:r>
            <a:r>
              <a:rPr lang="en-US" sz="3200" b="1" dirty="0" smtClean="0">
                <a:cs typeface="Times New Roman" pitchFamily="18" charset="0"/>
              </a:rPr>
              <a:t> </a:t>
            </a:r>
            <a:r>
              <a:rPr lang="en-US" sz="3200" b="1" dirty="0" err="1" smtClean="0">
                <a:cs typeface="Times New Roman" pitchFamily="18" charset="0"/>
              </a:rPr>
              <a:t>dengan</a:t>
            </a:r>
            <a:r>
              <a:rPr lang="en-US" sz="3200" b="1" dirty="0" smtClean="0">
                <a:cs typeface="Times New Roman" pitchFamily="18" charset="0"/>
              </a:rPr>
              <a:t> </a:t>
            </a:r>
            <a:r>
              <a:rPr lang="en-US" sz="3200" b="1" dirty="0" err="1" smtClean="0">
                <a:cs typeface="Times New Roman" pitchFamily="18" charset="0"/>
              </a:rPr>
              <a:t>Menggunakan</a:t>
            </a:r>
            <a:r>
              <a:rPr lang="en-US" sz="3200" b="1" dirty="0" smtClean="0">
                <a:cs typeface="Times New Roman" pitchFamily="18" charset="0"/>
              </a:rPr>
              <a:t>  </a:t>
            </a:r>
            <a:r>
              <a:rPr lang="en-US" sz="3200" b="1" dirty="0" err="1" smtClean="0">
                <a:cs typeface="Times New Roman" pitchFamily="18" charset="0"/>
              </a:rPr>
              <a:t>Kriptografi</a:t>
            </a:r>
            <a:r>
              <a:rPr lang="en-US" sz="3200" b="1" dirty="0" smtClean="0">
                <a:cs typeface="Times New Roman" pitchFamily="18" charset="0"/>
              </a:rPr>
              <a:t> </a:t>
            </a:r>
            <a:r>
              <a:rPr lang="en-US" sz="3200" b="1" dirty="0" err="1" smtClean="0">
                <a:cs typeface="Times New Roman" pitchFamily="18" charset="0"/>
              </a:rPr>
              <a:t>kunci-publik</a:t>
            </a:r>
            <a:r>
              <a:rPr lang="en-US" sz="3200" b="1" dirty="0" smtClean="0">
                <a:cs typeface="Times New Roman" pitchFamily="18" charset="0"/>
              </a:rPr>
              <a:t> </a:t>
            </a:r>
            <a:r>
              <a:rPr lang="en-US" sz="3200" b="1" dirty="0" err="1" smtClean="0">
                <a:cs typeface="Times New Roman" pitchFamily="18" charset="0"/>
              </a:rPr>
              <a:t>dan</a:t>
            </a:r>
            <a:r>
              <a:rPr lang="en-US" sz="3200" b="1" dirty="0" smtClean="0">
                <a:cs typeface="Times New Roman" pitchFamily="18" charset="0"/>
              </a:rPr>
              <a:t> </a:t>
            </a:r>
            <a:r>
              <a:rPr lang="en-US" sz="3200" b="1" dirty="0" err="1" smtClean="0">
                <a:cs typeface="Times New Roman" pitchFamily="18" charset="0"/>
              </a:rPr>
              <a:t>Fungsi</a:t>
            </a:r>
            <a:r>
              <a:rPr lang="en-US" sz="3200" b="1" dirty="0" smtClean="0">
                <a:cs typeface="Times New Roman" pitchFamily="18" charset="0"/>
              </a:rPr>
              <a:t> </a:t>
            </a:r>
            <a:r>
              <a:rPr lang="en-US" sz="3200" b="1" i="1" dirty="0" smtClean="0">
                <a:cs typeface="Times New Roman" pitchFamily="18" charset="0"/>
              </a:rPr>
              <a:t>Hash</a:t>
            </a:r>
            <a:endParaRPr lang="en-GB" sz="3200" b="1" i="1" dirty="0" smtClean="0">
              <a:cs typeface="Times New Roman" pitchFamily="18" charset="0"/>
            </a:endParaRPr>
          </a:p>
        </p:txBody>
      </p:sp>
      <p:sp>
        <p:nvSpPr>
          <p:cNvPr id="20485" name="Rectangle 3"/>
          <p:cNvSpPr>
            <a:spLocks noGrp="1" noChangeArrowheads="1"/>
          </p:cNvSpPr>
          <p:nvPr>
            <p:ph idx="1"/>
          </p:nvPr>
        </p:nvSpPr>
        <p:spPr/>
        <p:txBody>
          <a:bodyPr/>
          <a:lstStyle/>
          <a:p>
            <a:pPr eaLnBrk="1" hangingPunct="1">
              <a:lnSpc>
                <a:spcPct val="90000"/>
              </a:lnSpc>
            </a:pPr>
            <a:r>
              <a:rPr lang="en-US" sz="2400" dirty="0" err="1" smtClean="0">
                <a:solidFill>
                  <a:srgbClr val="070605"/>
                </a:solidFill>
                <a:cs typeface="Times New Roman" pitchFamily="18" charset="0"/>
              </a:rPr>
              <a:t>Tandatangan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dengan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cara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mengenkripsinya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selalu</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memberikan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dua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fungsi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berbeda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kerahasiaan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otentikasi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a:t>
            </a:r>
          </a:p>
          <a:p>
            <a:pPr eaLnBrk="1" hangingPunct="1">
              <a:lnSpc>
                <a:spcPct val="90000"/>
              </a:lnSpc>
            </a:pPr>
            <a:endParaRPr lang="en-US" sz="2400" dirty="0" smtClean="0">
              <a:solidFill>
                <a:srgbClr val="070605"/>
              </a:solidFill>
              <a:cs typeface="Times New Roman" pitchFamily="18" charset="0"/>
            </a:endParaRPr>
          </a:p>
          <a:p>
            <a:pPr eaLnBrk="1" hangingPunct="1">
              <a:lnSpc>
                <a:spcPct val="90000"/>
              </a:lnSpc>
            </a:pPr>
            <a:r>
              <a:rPr lang="en-US" sz="2400" dirty="0" err="1" smtClean="0">
                <a:solidFill>
                  <a:srgbClr val="070605"/>
                </a:solidFill>
                <a:cs typeface="Times New Roman" pitchFamily="18" charset="0"/>
              </a:rPr>
              <a:t>Pada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beberapa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kasus</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seringkali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otentikasi</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diperlukan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tetapi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kerahasiaan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tidak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Maksudnya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tidak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perlu</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dienkripsikan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sebab</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dibutuhkan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hanya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keotentikan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saja</a:t>
            </a:r>
            <a:r>
              <a:rPr lang="en-US" sz="2400" dirty="0" smtClean="0">
                <a:solidFill>
                  <a:srgbClr val="070605"/>
                </a:solidFill>
                <a:cs typeface="Times New Roman" pitchFamily="18" charset="0"/>
              </a:rPr>
              <a:t>.</a:t>
            </a:r>
          </a:p>
          <a:p>
            <a:pPr eaLnBrk="1" hangingPunct="1">
              <a:lnSpc>
                <a:spcPct val="90000"/>
              </a:lnSpc>
            </a:pPr>
            <a:endParaRPr lang="en-US" sz="2400" dirty="0" smtClean="0">
              <a:solidFill>
                <a:srgbClr val="070605"/>
              </a:solidFill>
              <a:cs typeface="Times New Roman" pitchFamily="18" charset="0"/>
            </a:endParaRPr>
          </a:p>
          <a:p>
            <a:pPr eaLnBrk="1" hangingPunct="1">
              <a:lnSpc>
                <a:spcPct val="90000"/>
              </a:lnSpc>
            </a:pPr>
            <a:r>
              <a:rPr lang="en-US" sz="2400" dirty="0" err="1" smtClean="0">
                <a:solidFill>
                  <a:srgbClr val="070605"/>
                </a:solidFill>
              </a:rPr>
              <a:t>Algoritma</a:t>
            </a:r>
            <a:r>
              <a:rPr lang="en-US" sz="2400" dirty="0" smtClean="0">
                <a:solidFill>
                  <a:srgbClr val="070605"/>
                </a:solidFill>
              </a:rPr>
              <a:t> </a:t>
            </a:r>
            <a:r>
              <a:rPr lang="en-US" sz="2400" dirty="0" err="1" smtClean="0">
                <a:solidFill>
                  <a:srgbClr val="070605"/>
                </a:solidFill>
              </a:rPr>
              <a:t>kunci-publik</a:t>
            </a:r>
            <a:r>
              <a:rPr lang="en-US" sz="2400" dirty="0" smtClean="0">
                <a:solidFill>
                  <a:srgbClr val="070605"/>
                </a:solidFill>
              </a:rPr>
              <a:t> </a:t>
            </a:r>
            <a:r>
              <a:rPr lang="en-US" sz="2400" dirty="0" err="1" smtClean="0">
                <a:solidFill>
                  <a:srgbClr val="070605"/>
                </a:solidFill>
              </a:rPr>
              <a:t>dan</a:t>
            </a:r>
            <a:r>
              <a:rPr lang="en-US" sz="2400" dirty="0" smtClean="0">
                <a:solidFill>
                  <a:srgbClr val="070605"/>
                </a:solidFill>
              </a:rPr>
              <a:t> </a:t>
            </a:r>
            <a:r>
              <a:rPr lang="en-US" sz="2400" dirty="0" err="1" smtClean="0">
                <a:solidFill>
                  <a:srgbClr val="070605"/>
                </a:solidFill>
              </a:rPr>
              <a:t>fungsi</a:t>
            </a:r>
            <a:r>
              <a:rPr lang="en-US" sz="2400" dirty="0" smtClean="0">
                <a:solidFill>
                  <a:srgbClr val="070605"/>
                </a:solidFill>
              </a:rPr>
              <a:t> hash </a:t>
            </a:r>
            <a:r>
              <a:rPr lang="en-US" sz="2400" dirty="0" err="1" smtClean="0">
                <a:solidFill>
                  <a:srgbClr val="070605"/>
                </a:solidFill>
              </a:rPr>
              <a:t>dapat</a:t>
            </a:r>
            <a:r>
              <a:rPr lang="en-US" sz="2400" dirty="0" smtClean="0">
                <a:solidFill>
                  <a:srgbClr val="070605"/>
                </a:solidFill>
              </a:rPr>
              <a:t> </a:t>
            </a:r>
            <a:r>
              <a:rPr lang="en-US" sz="2400" dirty="0" err="1" smtClean="0">
                <a:solidFill>
                  <a:srgbClr val="070605"/>
                </a:solidFill>
              </a:rPr>
              <a:t>digunakan</a:t>
            </a:r>
            <a:r>
              <a:rPr lang="en-US" sz="2400" dirty="0" smtClean="0">
                <a:solidFill>
                  <a:srgbClr val="070605"/>
                </a:solidFill>
              </a:rPr>
              <a:t> </a:t>
            </a:r>
            <a:r>
              <a:rPr lang="en-US" sz="2400" dirty="0" err="1" smtClean="0">
                <a:solidFill>
                  <a:srgbClr val="070605"/>
                </a:solidFill>
              </a:rPr>
              <a:t>untuk</a:t>
            </a:r>
            <a:r>
              <a:rPr lang="en-US" sz="2400" dirty="0" smtClean="0">
                <a:solidFill>
                  <a:srgbClr val="070605"/>
                </a:solidFill>
              </a:rPr>
              <a:t> </a:t>
            </a:r>
            <a:r>
              <a:rPr lang="en-US" sz="2400" dirty="0" err="1" smtClean="0">
                <a:solidFill>
                  <a:srgbClr val="070605"/>
                </a:solidFill>
              </a:rPr>
              <a:t>kasus</a:t>
            </a:r>
            <a:r>
              <a:rPr lang="en-US" sz="2400" dirty="0" smtClean="0">
                <a:solidFill>
                  <a:srgbClr val="070605"/>
                </a:solidFill>
              </a:rPr>
              <a:t> </a:t>
            </a:r>
            <a:r>
              <a:rPr lang="en-US" sz="2400" dirty="0" err="1" smtClean="0">
                <a:solidFill>
                  <a:srgbClr val="070605"/>
                </a:solidFill>
              </a:rPr>
              <a:t>seperti</a:t>
            </a:r>
            <a:r>
              <a:rPr lang="en-US" sz="2400" dirty="0" smtClean="0">
                <a:solidFill>
                  <a:srgbClr val="070605"/>
                </a:solidFill>
              </a:rPr>
              <a:t> </a:t>
            </a:r>
            <a:r>
              <a:rPr lang="en-US" sz="2400" dirty="0" err="1" smtClean="0">
                <a:solidFill>
                  <a:srgbClr val="070605"/>
                </a:solidFill>
              </a:rPr>
              <a:t>ini</a:t>
            </a:r>
            <a:r>
              <a:rPr lang="en-US" sz="2400" dirty="0" smtClean="0">
                <a:solidFill>
                  <a:srgbClr val="070605"/>
                </a:solidFill>
              </a:rPr>
              <a:t>.</a:t>
            </a:r>
            <a:endParaRPr lang="en-GB" sz="2400" dirty="0" smtClean="0">
              <a:solidFill>
                <a:srgbClr val="070605"/>
              </a:solidFill>
            </a:endParaRPr>
          </a:p>
        </p:txBody>
      </p:sp>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B1C31C4-E7A2-489E-B48E-AADA20C2C8A2}" type="slidenum">
              <a:rPr lang="en-GB">
                <a:solidFill>
                  <a:schemeClr val="tx2"/>
                </a:solidFill>
              </a:rPr>
              <a:pPr eaLnBrk="1" hangingPunct="1"/>
              <a:t>15</a:t>
            </a:fld>
            <a:endParaRPr lang="en-GB" sz="1400">
              <a:solidFill>
                <a:schemeClr val="tx2"/>
              </a:solidFill>
            </a:endParaRPr>
          </a:p>
        </p:txBody>
      </p:sp>
    </p:spTree>
    <p:extLst>
      <p:ext uri="{BB962C8B-B14F-4D97-AF65-F5344CB8AC3E}">
        <p14:creationId xmlns:p14="http://schemas.microsoft.com/office/powerpoint/2010/main" val="2015612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D76B77-F823-42B0-A1A2-482EDB04AC88}" type="slidenum">
              <a:rPr lang="en-GB">
                <a:solidFill>
                  <a:schemeClr val="tx2"/>
                </a:solidFill>
              </a:rPr>
              <a:pPr eaLnBrk="1" hangingPunct="1"/>
              <a:t>16</a:t>
            </a:fld>
            <a:endParaRPr lang="en-GB" sz="1400">
              <a:solidFill>
                <a:schemeClr val="tx2"/>
              </a:solidFill>
            </a:endParaRPr>
          </a:p>
        </p:txBody>
      </p:sp>
      <p:graphicFrame>
        <p:nvGraphicFramePr>
          <p:cNvPr id="3074" name="Object 4"/>
          <p:cNvGraphicFramePr>
            <a:graphicFrameLocks noChangeAspect="1"/>
          </p:cNvGraphicFramePr>
          <p:nvPr>
            <p:extLst>
              <p:ext uri="{D42A27DB-BD31-4B8C-83A1-F6EECF244321}">
                <p14:modId xmlns:p14="http://schemas.microsoft.com/office/powerpoint/2010/main" val="1954388742"/>
              </p:ext>
            </p:extLst>
          </p:nvPr>
        </p:nvGraphicFramePr>
        <p:xfrm>
          <a:off x="304800" y="1281468"/>
          <a:ext cx="8077200" cy="4698645"/>
        </p:xfrm>
        <a:graphic>
          <a:graphicData uri="http://schemas.openxmlformats.org/presentationml/2006/ole">
            <mc:AlternateContent xmlns:mc="http://schemas.openxmlformats.org/markup-compatibility/2006">
              <mc:Choice xmlns:v="urn:schemas-microsoft-com:vml" Requires="v">
                <p:oleObj spid="_x0000_s3074" name="VISIO" r:id="rId3" imgW="7180200" imgH="4176720" progId="Visio.Drawing.5">
                  <p:embed/>
                </p:oleObj>
              </mc:Choice>
              <mc:Fallback>
                <p:oleObj name="VISIO" r:id="rId3" imgW="7180200" imgH="4176720" progId="Visio.Drawing.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81468"/>
                        <a:ext cx="8077200" cy="46986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5465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FC3376-2121-4E57-9B94-CACA11DE0CAB}" type="slidenum">
              <a:rPr lang="en-GB">
                <a:solidFill>
                  <a:schemeClr val="tx2"/>
                </a:solidFill>
              </a:rPr>
              <a:pPr eaLnBrk="1" hangingPunct="1"/>
              <a:t>17</a:t>
            </a:fld>
            <a:endParaRPr lang="en-GB" sz="1400">
              <a:solidFill>
                <a:schemeClr val="tx2"/>
              </a:solidFill>
            </a:endParaRPr>
          </a:p>
        </p:txBody>
      </p:sp>
      <p:sp>
        <p:nvSpPr>
          <p:cNvPr id="21508" name="Rectangle 5"/>
          <p:cNvSpPr>
            <a:spLocks noChangeArrowheads="1"/>
          </p:cNvSpPr>
          <p:nvPr/>
        </p:nvSpPr>
        <p:spPr bwMode="auto">
          <a:xfrm>
            <a:off x="2119313" y="1600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1509" name="Picture 4" descr="500px-Digital_signature_sche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6948189"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570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7D91D0-9BD5-4C43-BC95-CB58AF684C0C}" type="slidenum">
              <a:rPr lang="en-GB">
                <a:solidFill>
                  <a:schemeClr val="tx2"/>
                </a:solidFill>
              </a:rPr>
              <a:pPr eaLnBrk="1" hangingPunct="1"/>
              <a:t>18</a:t>
            </a:fld>
            <a:endParaRPr lang="en-GB" sz="1400">
              <a:solidFill>
                <a:schemeClr val="tx2"/>
              </a:solidFill>
            </a:endParaRPr>
          </a:p>
        </p:txBody>
      </p:sp>
      <p:graphicFrame>
        <p:nvGraphicFramePr>
          <p:cNvPr id="4098" name="Object 6"/>
          <p:cNvGraphicFramePr>
            <a:graphicFrameLocks noChangeAspect="1"/>
          </p:cNvGraphicFramePr>
          <p:nvPr>
            <p:extLst>
              <p:ext uri="{D42A27DB-BD31-4B8C-83A1-F6EECF244321}">
                <p14:modId xmlns:p14="http://schemas.microsoft.com/office/powerpoint/2010/main" val="2409979992"/>
              </p:ext>
            </p:extLst>
          </p:nvPr>
        </p:nvGraphicFramePr>
        <p:xfrm>
          <a:off x="381000" y="1043782"/>
          <a:ext cx="8077200" cy="5230018"/>
        </p:xfrm>
        <a:graphic>
          <a:graphicData uri="http://schemas.openxmlformats.org/presentationml/2006/ole">
            <mc:AlternateContent xmlns:mc="http://schemas.openxmlformats.org/markup-compatibility/2006">
              <mc:Choice xmlns:v="urn:schemas-microsoft-com:vml" Requires="v">
                <p:oleObj spid="_x0000_s4098" name="Document" r:id="rId3" imgW="5536440" imgH="3592080" progId="Word.Document.8">
                  <p:embed/>
                </p:oleObj>
              </mc:Choice>
              <mc:Fallback>
                <p:oleObj name="Document" r:id="rId3" imgW="5536440" imgH="35920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43782"/>
                        <a:ext cx="8077200" cy="523001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45095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idx="1"/>
          </p:nvPr>
        </p:nvSpPr>
        <p:spPr>
          <a:xfrm>
            <a:off x="304800" y="762000"/>
            <a:ext cx="7772400" cy="5486400"/>
          </a:xfrm>
        </p:spPr>
        <p:txBody>
          <a:bodyPr>
            <a:normAutofit fontScale="92500"/>
          </a:bodyPr>
          <a:lstStyle/>
          <a:p>
            <a:pPr eaLnBrk="1" hangingPunct="1"/>
            <a:r>
              <a:rPr lang="en-US" sz="2700" dirty="0" err="1" smtClean="0">
                <a:solidFill>
                  <a:srgbClr val="070605"/>
                </a:solidFill>
                <a:cs typeface="Times New Roman" pitchFamily="18" charset="0"/>
              </a:rPr>
              <a:t>Dua</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algoritma</a:t>
            </a:r>
            <a:r>
              <a:rPr lang="en-US" sz="2700" dirty="0" smtClean="0">
                <a:solidFill>
                  <a:srgbClr val="070605"/>
                </a:solidFill>
                <a:cs typeface="Times New Roman" pitchFamily="18" charset="0"/>
              </a:rPr>
              <a:t> </a:t>
            </a:r>
            <a:r>
              <a:rPr lang="en-US" sz="2700" i="1" dirty="0" smtClean="0">
                <a:solidFill>
                  <a:srgbClr val="070605"/>
                </a:solidFill>
                <a:cs typeface="Times New Roman" pitchFamily="18" charset="0"/>
              </a:rPr>
              <a:t>signature</a:t>
            </a:r>
            <a:r>
              <a:rPr lang="en-US" sz="2700" dirty="0" smtClean="0">
                <a:solidFill>
                  <a:srgbClr val="070605"/>
                </a:solidFill>
                <a:cs typeface="Times New Roman" pitchFamily="18" charset="0"/>
              </a:rPr>
              <a:t> yang </a:t>
            </a:r>
            <a:r>
              <a:rPr lang="en-US" sz="2700" dirty="0" err="1" smtClean="0">
                <a:solidFill>
                  <a:srgbClr val="070605"/>
                </a:solidFill>
                <a:cs typeface="Times New Roman" pitchFamily="18" charset="0"/>
              </a:rPr>
              <a:t>digunakan</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secara</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luas</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adalah</a:t>
            </a:r>
            <a:r>
              <a:rPr lang="en-US" sz="2700" dirty="0" smtClean="0">
                <a:solidFill>
                  <a:srgbClr val="070605"/>
                </a:solidFill>
                <a:cs typeface="Times New Roman" pitchFamily="18" charset="0"/>
              </a:rPr>
              <a:t> </a:t>
            </a:r>
            <a:r>
              <a:rPr lang="en-US" sz="2700" i="1" dirty="0" smtClean="0">
                <a:solidFill>
                  <a:srgbClr val="070605"/>
                </a:solidFill>
                <a:cs typeface="Times New Roman" pitchFamily="18" charset="0"/>
              </a:rPr>
              <a:t>RSA</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dan</a:t>
            </a:r>
            <a:r>
              <a:rPr lang="en-US" sz="2700" dirty="0" smtClean="0">
                <a:solidFill>
                  <a:srgbClr val="070605"/>
                </a:solidFill>
                <a:cs typeface="Times New Roman" pitchFamily="18" charset="0"/>
              </a:rPr>
              <a:t> </a:t>
            </a:r>
            <a:r>
              <a:rPr lang="en-US" sz="2700" i="1" dirty="0" err="1" smtClean="0">
                <a:solidFill>
                  <a:srgbClr val="070605"/>
                </a:solidFill>
                <a:cs typeface="Times New Roman" pitchFamily="18" charset="0"/>
              </a:rPr>
              <a:t>ElGamal</a:t>
            </a:r>
            <a:r>
              <a:rPr lang="en-US" sz="2700" dirty="0" smtClean="0">
                <a:solidFill>
                  <a:srgbClr val="070605"/>
                </a:solidFill>
                <a:cs typeface="Times New Roman" pitchFamily="18" charset="0"/>
              </a:rPr>
              <a:t>. </a:t>
            </a:r>
          </a:p>
          <a:p>
            <a:pPr eaLnBrk="1" hangingPunct="1"/>
            <a:endParaRPr lang="en-US" sz="2700" dirty="0" smtClean="0">
              <a:solidFill>
                <a:srgbClr val="070605"/>
              </a:solidFill>
              <a:cs typeface="Times New Roman" pitchFamily="18" charset="0"/>
            </a:endParaRPr>
          </a:p>
          <a:p>
            <a:pPr eaLnBrk="1" hangingPunct="1"/>
            <a:r>
              <a:rPr lang="en-US" sz="2700" dirty="0" err="1" smtClean="0">
                <a:solidFill>
                  <a:srgbClr val="070605"/>
                </a:solidFill>
                <a:cs typeface="Times New Roman" pitchFamily="18" charset="0"/>
              </a:rPr>
              <a:t>Pada</a:t>
            </a:r>
            <a:r>
              <a:rPr lang="en-US" sz="2700" dirty="0" smtClean="0">
                <a:solidFill>
                  <a:srgbClr val="070605"/>
                </a:solidFill>
                <a:cs typeface="Times New Roman" pitchFamily="18" charset="0"/>
              </a:rPr>
              <a:t> </a:t>
            </a:r>
            <a:r>
              <a:rPr lang="en-US" sz="2700" i="1" dirty="0" smtClean="0">
                <a:solidFill>
                  <a:srgbClr val="070605"/>
                </a:solidFill>
                <a:cs typeface="Times New Roman" pitchFamily="18" charset="0"/>
              </a:rPr>
              <a:t>RSA</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algoritma</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enkripsi</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dan</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dekripsi</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identik</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sehingga</a:t>
            </a:r>
            <a:r>
              <a:rPr lang="en-US" sz="2700" dirty="0" smtClean="0">
                <a:solidFill>
                  <a:srgbClr val="070605"/>
                </a:solidFill>
                <a:cs typeface="Times New Roman" pitchFamily="18" charset="0"/>
              </a:rPr>
              <a:t> proses </a:t>
            </a:r>
            <a:r>
              <a:rPr lang="en-US" sz="2700" i="1" dirty="0" smtClean="0">
                <a:solidFill>
                  <a:srgbClr val="070605"/>
                </a:solidFill>
                <a:cs typeface="Times New Roman" pitchFamily="18" charset="0"/>
              </a:rPr>
              <a:t>signature</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dan</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verifikasi</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juga</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identik</a:t>
            </a:r>
            <a:r>
              <a:rPr lang="en-US" sz="2700" dirty="0" smtClean="0">
                <a:solidFill>
                  <a:srgbClr val="070605"/>
                </a:solidFill>
                <a:cs typeface="Times New Roman" pitchFamily="18" charset="0"/>
              </a:rPr>
              <a:t>.</a:t>
            </a:r>
          </a:p>
          <a:p>
            <a:pPr eaLnBrk="1" hangingPunct="1"/>
            <a:endParaRPr lang="en-US" sz="2700" dirty="0" smtClean="0">
              <a:solidFill>
                <a:srgbClr val="070605"/>
              </a:solidFill>
              <a:cs typeface="Times New Roman" pitchFamily="18" charset="0"/>
            </a:endParaRPr>
          </a:p>
          <a:p>
            <a:pPr eaLnBrk="1" hangingPunct="1"/>
            <a:r>
              <a:rPr lang="en-US" sz="2700" dirty="0" err="1" smtClean="0">
                <a:solidFill>
                  <a:srgbClr val="070605"/>
                </a:solidFill>
                <a:cs typeface="Times New Roman" pitchFamily="18" charset="0"/>
              </a:rPr>
              <a:t>Selain</a:t>
            </a:r>
            <a:r>
              <a:rPr lang="en-US" sz="2700" dirty="0" smtClean="0">
                <a:solidFill>
                  <a:srgbClr val="070605"/>
                </a:solidFill>
                <a:cs typeface="Times New Roman" pitchFamily="18" charset="0"/>
              </a:rPr>
              <a:t> </a:t>
            </a:r>
            <a:r>
              <a:rPr lang="en-US" sz="2700" i="1" dirty="0" smtClean="0">
                <a:solidFill>
                  <a:srgbClr val="070605"/>
                </a:solidFill>
                <a:cs typeface="Times New Roman" pitchFamily="18" charset="0"/>
              </a:rPr>
              <a:t>RSA</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terdapat</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algoritma</a:t>
            </a:r>
            <a:r>
              <a:rPr lang="en-US" sz="2700" dirty="0" smtClean="0">
                <a:solidFill>
                  <a:srgbClr val="070605"/>
                </a:solidFill>
                <a:cs typeface="Times New Roman" pitchFamily="18" charset="0"/>
              </a:rPr>
              <a:t> yang </a:t>
            </a:r>
            <a:r>
              <a:rPr lang="en-US" sz="2700" dirty="0" err="1" smtClean="0">
                <a:solidFill>
                  <a:srgbClr val="070605"/>
                </a:solidFill>
                <a:cs typeface="Times New Roman" pitchFamily="18" charset="0"/>
              </a:rPr>
              <a:t>dikhususkan</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untuk</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tanda-tangan</a:t>
            </a:r>
            <a:r>
              <a:rPr lang="en-US" sz="2700" dirty="0" smtClean="0">
                <a:solidFill>
                  <a:srgbClr val="070605"/>
                </a:solidFill>
                <a:cs typeface="Times New Roman" pitchFamily="18" charset="0"/>
              </a:rPr>
              <a:t> digital, </a:t>
            </a:r>
            <a:r>
              <a:rPr lang="en-US" sz="2700" dirty="0" err="1" smtClean="0">
                <a:solidFill>
                  <a:srgbClr val="070605"/>
                </a:solidFill>
                <a:cs typeface="Times New Roman" pitchFamily="18" charset="0"/>
              </a:rPr>
              <a:t>yaitu</a:t>
            </a:r>
            <a:r>
              <a:rPr lang="en-US" sz="2700" dirty="0" smtClean="0">
                <a:solidFill>
                  <a:srgbClr val="070605"/>
                </a:solidFill>
                <a:cs typeface="Times New Roman" pitchFamily="18" charset="0"/>
              </a:rPr>
              <a:t> </a:t>
            </a:r>
            <a:r>
              <a:rPr lang="en-US" sz="2700" i="1" dirty="0" smtClean="0">
                <a:solidFill>
                  <a:srgbClr val="070605"/>
                </a:solidFill>
                <a:cs typeface="Times New Roman" pitchFamily="18" charset="0"/>
              </a:rPr>
              <a:t>Digital Signature Algorithm</a:t>
            </a:r>
            <a:r>
              <a:rPr lang="en-US" sz="2700" dirty="0" smtClean="0">
                <a:solidFill>
                  <a:srgbClr val="070605"/>
                </a:solidFill>
                <a:cs typeface="Times New Roman" pitchFamily="18" charset="0"/>
              </a:rPr>
              <a:t> (DSA), yang </a:t>
            </a:r>
            <a:r>
              <a:rPr lang="en-US" sz="2700" dirty="0" err="1" smtClean="0">
                <a:solidFill>
                  <a:srgbClr val="070605"/>
                </a:solidFill>
                <a:cs typeface="Times New Roman" pitchFamily="18" charset="0"/>
              </a:rPr>
              <a:t>merupakan</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bakuan</a:t>
            </a:r>
            <a:r>
              <a:rPr lang="en-US" sz="2700" dirty="0" smtClean="0">
                <a:solidFill>
                  <a:srgbClr val="070605"/>
                </a:solidFill>
                <a:cs typeface="Times New Roman" pitchFamily="18" charset="0"/>
              </a:rPr>
              <a:t> (</a:t>
            </a:r>
            <a:r>
              <a:rPr lang="en-US" sz="2700" i="1" dirty="0" smtClean="0">
                <a:solidFill>
                  <a:srgbClr val="070605"/>
                </a:solidFill>
                <a:cs typeface="Times New Roman" pitchFamily="18" charset="0"/>
              </a:rPr>
              <a:t>standard</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untuk</a:t>
            </a:r>
            <a:r>
              <a:rPr lang="en-US" sz="2700" dirty="0" smtClean="0">
                <a:solidFill>
                  <a:srgbClr val="070605"/>
                </a:solidFill>
                <a:cs typeface="Times New Roman" pitchFamily="18" charset="0"/>
              </a:rPr>
              <a:t> </a:t>
            </a:r>
            <a:r>
              <a:rPr lang="en-US" sz="2700" i="1" dirty="0" smtClean="0">
                <a:solidFill>
                  <a:srgbClr val="070605"/>
                </a:solidFill>
                <a:cs typeface="Times New Roman" pitchFamily="18" charset="0"/>
              </a:rPr>
              <a:t>Digital </a:t>
            </a:r>
            <a:r>
              <a:rPr lang="en-US" sz="2700" i="1" dirty="0" err="1" smtClean="0">
                <a:solidFill>
                  <a:srgbClr val="070605"/>
                </a:solidFill>
                <a:cs typeface="Times New Roman" pitchFamily="18" charset="0"/>
              </a:rPr>
              <a:t>Dignature</a:t>
            </a:r>
            <a:r>
              <a:rPr lang="en-US" sz="2700" i="1" dirty="0" smtClean="0">
                <a:solidFill>
                  <a:srgbClr val="070605"/>
                </a:solidFill>
                <a:cs typeface="Times New Roman" pitchFamily="18" charset="0"/>
              </a:rPr>
              <a:t> Standard</a:t>
            </a:r>
            <a:r>
              <a:rPr lang="en-US" sz="2700" dirty="0" smtClean="0">
                <a:solidFill>
                  <a:srgbClr val="070605"/>
                </a:solidFill>
                <a:cs typeface="Times New Roman" pitchFamily="18" charset="0"/>
              </a:rPr>
              <a:t> (DSS). </a:t>
            </a:r>
          </a:p>
          <a:p>
            <a:pPr eaLnBrk="1" hangingPunct="1"/>
            <a:endParaRPr lang="en-US" sz="2700" dirty="0" smtClean="0">
              <a:solidFill>
                <a:srgbClr val="070605"/>
              </a:solidFill>
              <a:cs typeface="Times New Roman" pitchFamily="18" charset="0"/>
            </a:endParaRPr>
          </a:p>
          <a:p>
            <a:pPr eaLnBrk="1" hangingPunct="1"/>
            <a:r>
              <a:rPr lang="en-US" sz="2700" dirty="0" err="1" smtClean="0">
                <a:solidFill>
                  <a:srgbClr val="070605"/>
                </a:solidFill>
                <a:cs typeface="Times New Roman" pitchFamily="18" charset="0"/>
              </a:rPr>
              <a:t>Pada</a:t>
            </a:r>
            <a:r>
              <a:rPr lang="en-US" sz="2700" dirty="0" smtClean="0">
                <a:solidFill>
                  <a:srgbClr val="070605"/>
                </a:solidFill>
                <a:cs typeface="Times New Roman" pitchFamily="18" charset="0"/>
              </a:rPr>
              <a:t> </a:t>
            </a:r>
            <a:r>
              <a:rPr lang="en-US" sz="2700" i="1" dirty="0" smtClean="0">
                <a:solidFill>
                  <a:srgbClr val="070605"/>
                </a:solidFill>
                <a:cs typeface="Times New Roman" pitchFamily="18" charset="0"/>
              </a:rPr>
              <a:t>DSA</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algoritma</a:t>
            </a:r>
            <a:r>
              <a:rPr lang="en-US" sz="2700" dirty="0" smtClean="0">
                <a:solidFill>
                  <a:srgbClr val="070605"/>
                </a:solidFill>
                <a:cs typeface="Times New Roman" pitchFamily="18" charset="0"/>
              </a:rPr>
              <a:t> </a:t>
            </a:r>
            <a:r>
              <a:rPr lang="en-US" sz="2700" i="1" dirty="0" smtClean="0">
                <a:solidFill>
                  <a:srgbClr val="070605"/>
                </a:solidFill>
                <a:cs typeface="Times New Roman" pitchFamily="18" charset="0"/>
              </a:rPr>
              <a:t>signature</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dan</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verifikasi</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berbeda</a:t>
            </a:r>
            <a:endParaRPr lang="en-GB" sz="2700" dirty="0" smtClean="0">
              <a:solidFill>
                <a:srgbClr val="070605"/>
              </a:solidFill>
            </a:endParaRP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DCD01E9-DABC-4EAC-8F8E-9A7396C85CFA}" type="slidenum">
              <a:rPr lang="en-GB">
                <a:solidFill>
                  <a:schemeClr val="tx2"/>
                </a:solidFill>
              </a:rPr>
              <a:pPr eaLnBrk="1" hangingPunct="1"/>
              <a:t>19</a:t>
            </a:fld>
            <a:endParaRPr lang="en-GB" sz="1400">
              <a:solidFill>
                <a:schemeClr val="tx2"/>
              </a:solidFill>
            </a:endParaRPr>
          </a:p>
        </p:txBody>
      </p:sp>
    </p:spTree>
    <p:extLst>
      <p:ext uri="{BB962C8B-B14F-4D97-AF65-F5344CB8AC3E}">
        <p14:creationId xmlns:p14="http://schemas.microsoft.com/office/powerpoint/2010/main" val="312480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smtClean="0"/>
              <a:t>Tanda-tangan Digital</a:t>
            </a:r>
            <a:endParaRPr lang="en-GB" smtClean="0"/>
          </a:p>
        </p:txBody>
      </p:sp>
      <p:sp>
        <p:nvSpPr>
          <p:cNvPr id="9221" name="Rectangle 3"/>
          <p:cNvSpPr>
            <a:spLocks noGrp="1" noChangeArrowheads="1"/>
          </p:cNvSpPr>
          <p:nvPr>
            <p:ph idx="1"/>
          </p:nvPr>
        </p:nvSpPr>
        <p:spPr/>
        <p:txBody>
          <a:bodyPr/>
          <a:lstStyle/>
          <a:p>
            <a:pPr eaLnBrk="1" hangingPunct="1"/>
            <a:r>
              <a:rPr lang="en-US" sz="2400" smtClean="0">
                <a:solidFill>
                  <a:srgbClr val="070605"/>
                </a:solidFill>
              </a:rPr>
              <a:t>Sejak zaman dahulu, tanda-tangan sudah digunakan untuk otentikasi dokumen cetak.</a:t>
            </a:r>
          </a:p>
          <a:p>
            <a:pPr eaLnBrk="1" hangingPunct="1"/>
            <a:r>
              <a:rPr lang="en-US" sz="2400" smtClean="0">
                <a:solidFill>
                  <a:srgbClr val="070605"/>
                </a:solidFill>
                <a:cs typeface="Times New Roman" pitchFamily="18" charset="0"/>
              </a:rPr>
              <a:t>Tanda-tangan mempunyai karakteristik sebagai berikut:</a:t>
            </a:r>
          </a:p>
          <a:p>
            <a:pPr eaLnBrk="1" hangingPunct="1">
              <a:buFont typeface="Wingdings" pitchFamily="2" charset="2"/>
              <a:buNone/>
            </a:pPr>
            <a:r>
              <a:rPr lang="en-US" sz="2400" smtClean="0">
                <a:solidFill>
                  <a:srgbClr val="070605"/>
                </a:solidFill>
                <a:cs typeface="Times New Roman" pitchFamily="18" charset="0"/>
              </a:rPr>
              <a:t>	- Tanda-tangan adalah bukti yang otentik.</a:t>
            </a:r>
          </a:p>
          <a:p>
            <a:pPr eaLnBrk="1" hangingPunct="1">
              <a:buFont typeface="Wingdings" pitchFamily="2" charset="2"/>
              <a:buNone/>
            </a:pPr>
            <a:r>
              <a:rPr lang="en-US" sz="2400" smtClean="0">
                <a:solidFill>
                  <a:srgbClr val="070605"/>
                </a:solidFill>
                <a:cs typeface="Times New Roman" pitchFamily="18" charset="0"/>
              </a:rPr>
              <a:t>	- Tanda tangan tidak dapat dilupakan.</a:t>
            </a:r>
          </a:p>
          <a:p>
            <a:pPr eaLnBrk="1" hangingPunct="1">
              <a:buFont typeface="Wingdings" pitchFamily="2" charset="2"/>
              <a:buNone/>
            </a:pPr>
            <a:r>
              <a:rPr lang="en-US" sz="2400" smtClean="0">
                <a:solidFill>
                  <a:srgbClr val="070605"/>
                </a:solidFill>
                <a:cs typeface="Times New Roman" pitchFamily="18" charset="0"/>
              </a:rPr>
              <a:t>	- Tanda-tangan tidak dapat dipindah untuk digunakan ulang.</a:t>
            </a:r>
          </a:p>
          <a:p>
            <a:pPr eaLnBrk="1" hangingPunct="1">
              <a:buFont typeface="Wingdings" pitchFamily="2" charset="2"/>
              <a:buNone/>
            </a:pPr>
            <a:r>
              <a:rPr lang="en-US" sz="2400" smtClean="0">
                <a:solidFill>
                  <a:srgbClr val="070605"/>
                </a:solidFill>
                <a:cs typeface="Times New Roman" pitchFamily="18" charset="0"/>
              </a:rPr>
              <a:t>	- Dokumen yang telah ditandatangani tidak dapat diubah.</a:t>
            </a:r>
          </a:p>
          <a:p>
            <a:pPr eaLnBrk="1" hangingPunct="1">
              <a:buFont typeface="Wingdings" pitchFamily="2" charset="2"/>
              <a:buNone/>
            </a:pPr>
            <a:r>
              <a:rPr lang="en-US" sz="2400" smtClean="0">
                <a:solidFill>
                  <a:srgbClr val="070605"/>
                </a:solidFill>
                <a:cs typeface="Times New Roman" pitchFamily="18" charset="0"/>
              </a:rPr>
              <a:t>	-Tanda-tangan tidak dapat disangkal( </a:t>
            </a:r>
            <a:r>
              <a:rPr lang="en-US" sz="2400" i="1" smtClean="0">
                <a:solidFill>
                  <a:srgbClr val="070605"/>
                </a:solidFill>
                <a:cs typeface="Times New Roman" pitchFamily="18" charset="0"/>
              </a:rPr>
              <a:t>repudiation</a:t>
            </a:r>
            <a:r>
              <a:rPr lang="en-US" sz="2400" smtClean="0">
                <a:solidFill>
                  <a:srgbClr val="070605"/>
                </a:solidFill>
                <a:cs typeface="Times New Roman" pitchFamily="18" charset="0"/>
              </a:rPr>
              <a:t>).</a:t>
            </a:r>
            <a:endParaRPr lang="en-GB" sz="2400" smtClean="0">
              <a:solidFill>
                <a:srgbClr val="070605"/>
              </a:solidFill>
            </a:endParaRPr>
          </a:p>
        </p:txBody>
      </p:sp>
      <p:sp>
        <p:nvSpPr>
          <p:cNvPr id="92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C02C93-D7B5-4CAE-92BA-C803670F89EC}" type="slidenum">
              <a:rPr lang="en-GB">
                <a:solidFill>
                  <a:schemeClr val="tx2"/>
                </a:solidFill>
              </a:rPr>
              <a:pPr eaLnBrk="1" hangingPunct="1"/>
              <a:t>2</a:t>
            </a:fld>
            <a:endParaRPr lang="en-GB" sz="1400">
              <a:solidFill>
                <a:schemeClr val="tx2"/>
              </a:solidFill>
            </a:endParaRPr>
          </a:p>
        </p:txBody>
      </p:sp>
    </p:spTree>
    <p:extLst>
      <p:ext uri="{BB962C8B-B14F-4D97-AF65-F5344CB8AC3E}">
        <p14:creationId xmlns:p14="http://schemas.microsoft.com/office/powerpoint/2010/main" val="2468830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idx="1"/>
          </p:nvPr>
        </p:nvSpPr>
        <p:spPr>
          <a:xfrm>
            <a:off x="381000" y="838200"/>
            <a:ext cx="7772400" cy="5378450"/>
          </a:xfrm>
        </p:spPr>
        <p:txBody>
          <a:bodyPr>
            <a:normAutofit lnSpcReduction="10000"/>
          </a:bodyPr>
          <a:lstStyle/>
          <a:p>
            <a:pPr marL="533400" indent="-533400" eaLnBrk="1" hangingPunct="1">
              <a:lnSpc>
                <a:spcPct val="90000"/>
              </a:lnSpc>
              <a:buFont typeface="Wingdings" pitchFamily="2" charset="2"/>
              <a:buNone/>
            </a:pPr>
            <a:r>
              <a:rPr lang="en-US" sz="2800" b="1" dirty="0" err="1" smtClean="0">
                <a:solidFill>
                  <a:srgbClr val="070605"/>
                </a:solidFill>
              </a:rPr>
              <a:t>Tanda-tangan</a:t>
            </a:r>
            <a:r>
              <a:rPr lang="en-US" sz="2800" b="1" dirty="0" smtClean="0">
                <a:solidFill>
                  <a:srgbClr val="070605"/>
                </a:solidFill>
              </a:rPr>
              <a:t> </a:t>
            </a:r>
            <a:r>
              <a:rPr lang="en-US" sz="2800" b="1" dirty="0" err="1" smtClean="0">
                <a:solidFill>
                  <a:srgbClr val="070605"/>
                </a:solidFill>
              </a:rPr>
              <a:t>dengan</a:t>
            </a:r>
            <a:r>
              <a:rPr lang="en-US" sz="2800" b="1" dirty="0" smtClean="0">
                <a:solidFill>
                  <a:srgbClr val="070605"/>
                </a:solidFill>
              </a:rPr>
              <a:t> </a:t>
            </a:r>
            <a:r>
              <a:rPr lang="en-US" sz="2800" b="1" dirty="0" err="1" smtClean="0">
                <a:solidFill>
                  <a:srgbClr val="070605"/>
                </a:solidFill>
              </a:rPr>
              <a:t>algoritma</a:t>
            </a:r>
            <a:r>
              <a:rPr lang="en-US" sz="2800" b="1" dirty="0" smtClean="0">
                <a:solidFill>
                  <a:srgbClr val="070605"/>
                </a:solidFill>
              </a:rPr>
              <a:t> RSA</a:t>
            </a:r>
          </a:p>
          <a:p>
            <a:pPr marL="0" indent="0" eaLnBrk="1" hangingPunct="1">
              <a:lnSpc>
                <a:spcPct val="90000"/>
              </a:lnSpc>
              <a:buNone/>
            </a:pPr>
            <a:r>
              <a:rPr lang="en-US" sz="2400" b="1" dirty="0" err="1" smtClean="0">
                <a:solidFill>
                  <a:srgbClr val="070605"/>
                </a:solidFill>
              </a:rPr>
              <a:t>Langkah-langkah</a:t>
            </a:r>
            <a:r>
              <a:rPr lang="en-US" sz="2400" b="1" dirty="0" smtClean="0">
                <a:solidFill>
                  <a:srgbClr val="070605"/>
                </a:solidFill>
              </a:rPr>
              <a:t> </a:t>
            </a:r>
            <a:r>
              <a:rPr lang="en-US" sz="2400" b="1" dirty="0" err="1" smtClean="0">
                <a:solidFill>
                  <a:srgbClr val="070605"/>
                </a:solidFill>
              </a:rPr>
              <a:t>pemberian</a:t>
            </a:r>
            <a:r>
              <a:rPr lang="en-US" sz="2400" b="1" dirty="0" smtClean="0">
                <a:solidFill>
                  <a:srgbClr val="070605"/>
                </a:solidFill>
              </a:rPr>
              <a:t> </a:t>
            </a:r>
            <a:r>
              <a:rPr lang="en-US" sz="2400" b="1" dirty="0" err="1" smtClean="0">
                <a:solidFill>
                  <a:srgbClr val="070605"/>
                </a:solidFill>
              </a:rPr>
              <a:t>tanda-tangan</a:t>
            </a:r>
            <a:endParaRPr lang="en-US" sz="2400" b="1" dirty="0" smtClean="0">
              <a:solidFill>
                <a:srgbClr val="070605"/>
              </a:solidFill>
            </a:endParaRPr>
          </a:p>
          <a:p>
            <a:pPr marL="533400" indent="-533400" algn="just" eaLnBrk="1" hangingPunct="1">
              <a:lnSpc>
                <a:spcPct val="90000"/>
              </a:lnSpc>
              <a:buFont typeface="Wingdings" pitchFamily="2" charset="2"/>
              <a:buNone/>
            </a:pPr>
            <a:endParaRPr lang="en-US" sz="2400" dirty="0" smtClean="0">
              <a:solidFill>
                <a:srgbClr val="070605"/>
              </a:solidFill>
              <a:cs typeface="Times New Roman" pitchFamily="18" charset="0"/>
            </a:endParaRPr>
          </a:p>
          <a:p>
            <a:pPr marL="533400" indent="-533400" algn="just" eaLnBrk="1" hangingPunct="1">
              <a:lnSpc>
                <a:spcPct val="90000"/>
              </a:lnSpc>
              <a:buFont typeface="Wingdings" pitchFamily="2" charset="2"/>
              <a:buAutoNum type="arabicPeriod"/>
            </a:pP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menghitung</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nilai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hash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dari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M</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akan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dikirim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misalkan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nilai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hash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dari</a:t>
            </a:r>
            <a:r>
              <a:rPr lang="en-US" sz="2400" dirty="0" smtClean="0">
                <a:solidFill>
                  <a:srgbClr val="070605"/>
                </a:solidFill>
                <a:cs typeface="Times New Roman" pitchFamily="18" charset="0"/>
              </a:rPr>
              <a:t> M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a:t>
            </a:r>
            <a:r>
              <a:rPr lang="en-US" sz="2400" dirty="0" smtClean="0">
                <a:solidFill>
                  <a:srgbClr val="070605"/>
                </a:solidFill>
                <a:cs typeface="Times New Roman" pitchFamily="18" charset="0"/>
              </a:rPr>
              <a:t>.</a:t>
            </a:r>
          </a:p>
          <a:p>
            <a:pPr marL="533400" indent="-533400" algn="just" eaLnBrk="1" hangingPunct="1">
              <a:lnSpc>
                <a:spcPct val="90000"/>
              </a:lnSpc>
              <a:buFont typeface="Wingdings" pitchFamily="2" charset="2"/>
              <a:buAutoNum type="arabicPeriod"/>
            </a:pP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mengenkripsi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dengan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privatnya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menggunakan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persamaan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enkripsi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RSA</a:t>
            </a:r>
            <a:r>
              <a:rPr lang="en-US" sz="2400" dirty="0" smtClean="0">
                <a:solidFill>
                  <a:srgbClr val="070605"/>
                </a:solidFill>
                <a:cs typeface="Times New Roman" pitchFamily="18" charset="0"/>
              </a:rPr>
              <a:t>:</a:t>
            </a:r>
          </a:p>
          <a:p>
            <a:pPr marL="533400" indent="-533400" eaLnBrk="1" hangingPunct="1">
              <a:lnSpc>
                <a:spcPct val="90000"/>
              </a:lnSpc>
              <a:buFont typeface="Wingdings" pitchFamily="2" charset="2"/>
              <a:buNone/>
            </a:pPr>
            <a:r>
              <a:rPr lang="en-US" sz="2400" dirty="0" smtClean="0">
                <a:solidFill>
                  <a:srgbClr val="070605"/>
                </a:solidFill>
                <a:cs typeface="Times New Roman" pitchFamily="18" charset="0"/>
              </a:rPr>
              <a:t> </a:t>
            </a:r>
          </a:p>
          <a:p>
            <a:pPr marL="533400" indent="-533400" eaLnBrk="1" hangingPunct="1">
              <a:lnSpc>
                <a:spcPct val="90000"/>
              </a:lnSpc>
              <a:buFont typeface="Wingdings" pitchFamily="2" charset="2"/>
              <a:buNone/>
            </a:pPr>
            <a:r>
              <a:rPr lang="en-US" sz="2400" i="1" dirty="0" smtClean="0">
                <a:solidFill>
                  <a:srgbClr val="070605"/>
                </a:solidFill>
                <a:cs typeface="Times New Roman" pitchFamily="18" charset="0"/>
              </a:rPr>
              <a:t>		S</a:t>
            </a:r>
            <a:r>
              <a:rPr lang="en-US" sz="2400" dirty="0" smtClean="0">
                <a:solidFill>
                  <a:srgbClr val="070605"/>
                </a:solidFill>
                <a:cs typeface="Times New Roman" pitchFamily="18" charset="0"/>
              </a:rPr>
              <a:t> =  </a:t>
            </a:r>
            <a:r>
              <a:rPr lang="en-US" sz="2400" i="1" dirty="0" err="1" smtClean="0">
                <a:solidFill>
                  <a:srgbClr val="070605"/>
                </a:solidFill>
                <a:cs typeface="Times New Roman" pitchFamily="18" charset="0"/>
              </a:rPr>
              <a:t>h</a:t>
            </a:r>
            <a:r>
              <a:rPr lang="en-US" sz="2400" i="1" baseline="30000" dirty="0" err="1" smtClean="0">
                <a:solidFill>
                  <a:srgbClr val="070605"/>
                </a:solidFill>
                <a:cs typeface="Times New Roman" pitchFamily="18" charset="0"/>
              </a:rPr>
              <a:t>SK</a:t>
            </a:r>
            <a:r>
              <a:rPr lang="en-US" sz="2400" i="1" dirty="0" smtClean="0">
                <a:solidFill>
                  <a:srgbClr val="070605"/>
                </a:solidFill>
                <a:cs typeface="Times New Roman" pitchFamily="18" charset="0"/>
              </a:rPr>
              <a:t> </a:t>
            </a:r>
            <a:r>
              <a:rPr lang="en-US" sz="2400" dirty="0" smtClean="0">
                <a:solidFill>
                  <a:srgbClr val="070605"/>
                </a:solidFill>
                <a:cs typeface="Times New Roman" pitchFamily="18" charset="0"/>
              </a:rPr>
              <a:t>mod </a:t>
            </a:r>
            <a:r>
              <a:rPr lang="en-US" sz="2400" i="1" dirty="0" smtClean="0">
                <a:solidFill>
                  <a:srgbClr val="070605"/>
                </a:solidFill>
                <a:cs typeface="Times New Roman" pitchFamily="18" charset="0"/>
              </a:rPr>
              <a:t>n</a:t>
            </a:r>
            <a:endParaRPr lang="en-US" sz="2400" dirty="0" smtClean="0">
              <a:solidFill>
                <a:srgbClr val="070605"/>
              </a:solidFill>
              <a:cs typeface="Times New Roman" pitchFamily="18" charset="0"/>
            </a:endParaRPr>
          </a:p>
          <a:p>
            <a:pPr marL="533400" indent="-533400" eaLnBrk="1" hangingPunct="1">
              <a:lnSpc>
                <a:spcPct val="90000"/>
              </a:lnSpc>
              <a:buFont typeface="Wingdings" pitchFamily="2" charset="2"/>
              <a:buNone/>
            </a:pPr>
            <a:r>
              <a:rPr lang="en-US" sz="2400" dirty="0" smtClean="0">
                <a:solidFill>
                  <a:srgbClr val="070605"/>
                </a:solidFill>
                <a:cs typeface="Times New Roman" pitchFamily="18" charset="0"/>
              </a:rPr>
              <a:t> </a:t>
            </a:r>
          </a:p>
          <a:p>
            <a:pPr marL="533400" indent="-533400" algn="just" eaLnBrk="1" hangingPunct="1">
              <a:lnSpc>
                <a:spcPct val="90000"/>
              </a:lnSpc>
              <a:buFont typeface="Wingdings" pitchFamily="2" charset="2"/>
              <a:buNone/>
            </a:pP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dalam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hal</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ini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SK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privat</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n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modulus (</a:t>
            </a:r>
            <a:r>
              <a:rPr lang="en-US" sz="2400" i="1" dirty="0" smtClean="0">
                <a:solidFill>
                  <a:srgbClr val="070605"/>
                </a:solidFill>
                <a:cs typeface="Times New Roman" pitchFamily="18" charset="0"/>
              </a:rPr>
              <a:t>n</a:t>
            </a:r>
            <a:r>
              <a:rPr lang="en-US" sz="2400" dirty="0" smtClean="0">
                <a:solidFill>
                  <a:srgbClr val="070605"/>
                </a:solidFill>
                <a:cs typeface="Times New Roman" pitchFamily="18" charset="0"/>
              </a:rPr>
              <a:t> = </a:t>
            </a:r>
            <a:r>
              <a:rPr lang="en-US" sz="2400" i="1" dirty="0" err="1" smtClean="0">
                <a:solidFill>
                  <a:srgbClr val="070605"/>
                </a:solidFill>
                <a:cs typeface="Times New Roman" pitchFamily="18" charset="0"/>
              </a:rPr>
              <a:t>pq</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p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q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dua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buah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bilangan</a:t>
            </a:r>
            <a:r>
              <a:rPr lang="en-US" sz="2400" dirty="0" smtClean="0">
                <a:solidFill>
                  <a:srgbClr val="070605"/>
                </a:solidFill>
                <a:cs typeface="Times New Roman" pitchFamily="18" charset="0"/>
              </a:rPr>
              <a:t> prima).</a:t>
            </a:r>
          </a:p>
          <a:p>
            <a:pPr marL="533400" indent="-533400" eaLnBrk="1" hangingPunct="1">
              <a:lnSpc>
                <a:spcPct val="90000"/>
              </a:lnSpc>
              <a:buFont typeface="Wingdings" pitchFamily="2" charset="2"/>
              <a:buAutoNum type="arabicPeriod" startAt="3"/>
            </a:pP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mentransmisikan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M</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S </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penerima</a:t>
            </a:r>
            <a:r>
              <a:rPr lang="en-US" sz="2400" dirty="0" smtClean="0">
                <a:solidFill>
                  <a:srgbClr val="070605"/>
                </a:solidFill>
                <a:cs typeface="Times New Roman" pitchFamily="18" charset="0"/>
              </a:rPr>
              <a:t>  </a:t>
            </a:r>
          </a:p>
        </p:txBody>
      </p:sp>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18BD23-2A05-42F8-85A2-9A554D13CABF}" type="slidenum">
              <a:rPr lang="en-GB">
                <a:solidFill>
                  <a:schemeClr val="tx2"/>
                </a:solidFill>
              </a:rPr>
              <a:pPr eaLnBrk="1" hangingPunct="1"/>
              <a:t>20</a:t>
            </a:fld>
            <a:endParaRPr lang="en-GB" sz="1400">
              <a:solidFill>
                <a:schemeClr val="tx2"/>
              </a:solidFill>
            </a:endParaRPr>
          </a:p>
        </p:txBody>
      </p:sp>
    </p:spTree>
    <p:extLst>
      <p:ext uri="{BB962C8B-B14F-4D97-AF65-F5344CB8AC3E}">
        <p14:creationId xmlns:p14="http://schemas.microsoft.com/office/powerpoint/2010/main" val="88317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a:xfrm>
            <a:off x="381000" y="990600"/>
            <a:ext cx="7772400" cy="5226050"/>
          </a:xfrm>
        </p:spPr>
        <p:txBody>
          <a:bodyPr/>
          <a:lstStyle/>
          <a:p>
            <a:pPr marL="533400" indent="-533400" eaLnBrk="1" hangingPunct="1">
              <a:lnSpc>
                <a:spcPct val="90000"/>
              </a:lnSpc>
            </a:pPr>
            <a:r>
              <a:rPr lang="en-US" sz="2400" b="1" dirty="0" err="1" smtClean="0">
                <a:solidFill>
                  <a:srgbClr val="070605"/>
                </a:solidFill>
              </a:rPr>
              <a:t>Langkah-langkah</a:t>
            </a:r>
            <a:r>
              <a:rPr lang="en-US" sz="2400" b="1" dirty="0" smtClean="0">
                <a:solidFill>
                  <a:srgbClr val="070605"/>
                </a:solidFill>
              </a:rPr>
              <a:t> </a:t>
            </a:r>
            <a:r>
              <a:rPr lang="en-US" sz="2400" b="1" dirty="0" err="1" smtClean="0">
                <a:solidFill>
                  <a:srgbClr val="070605"/>
                </a:solidFill>
              </a:rPr>
              <a:t>verifikasi</a:t>
            </a:r>
            <a:r>
              <a:rPr lang="en-US" sz="2400" b="1" dirty="0" smtClean="0">
                <a:solidFill>
                  <a:srgbClr val="070605"/>
                </a:solidFill>
              </a:rPr>
              <a:t> </a:t>
            </a:r>
            <a:r>
              <a:rPr lang="en-US" sz="2400" b="1" dirty="0" err="1" smtClean="0">
                <a:solidFill>
                  <a:srgbClr val="070605"/>
                </a:solidFill>
              </a:rPr>
              <a:t>tanda-tangan</a:t>
            </a:r>
            <a:endParaRPr lang="en-US" sz="2400" b="1" dirty="0" smtClean="0">
              <a:solidFill>
                <a:srgbClr val="070605"/>
              </a:solidFill>
            </a:endParaRPr>
          </a:p>
          <a:p>
            <a:pPr marL="533400" indent="-533400" algn="just" eaLnBrk="1" hangingPunct="1">
              <a:lnSpc>
                <a:spcPct val="90000"/>
              </a:lnSpc>
              <a:buFont typeface="Wingdings" pitchFamily="2" charset="2"/>
              <a:buAutoNum type="arabicPeriod"/>
            </a:pPr>
            <a:r>
              <a:rPr lang="en-US" sz="2400" dirty="0" err="1" smtClean="0">
                <a:solidFill>
                  <a:srgbClr val="070605"/>
                </a:solidFill>
                <a:cs typeface="Times New Roman" pitchFamily="18" charset="0"/>
              </a:rPr>
              <a:t>Penerima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menghitung</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nilai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hash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dari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M</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akan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dikirim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misalkan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nilai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hash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dari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a:t>
            </a:r>
            <a:r>
              <a:rPr lang="en-US" sz="2400" dirty="0" smtClean="0">
                <a:solidFill>
                  <a:srgbClr val="070605"/>
                </a:solidFill>
                <a:cs typeface="Times New Roman" pitchFamily="18" charset="0"/>
              </a:rPr>
              <a:t>’.</a:t>
            </a:r>
          </a:p>
          <a:p>
            <a:pPr marL="533400" indent="-533400" algn="just" eaLnBrk="1" hangingPunct="1">
              <a:lnSpc>
                <a:spcPct val="90000"/>
              </a:lnSpc>
              <a:buFont typeface="Wingdings" pitchFamily="2" charset="2"/>
              <a:buAutoNum type="arabicPeriod"/>
            </a:pPr>
            <a:r>
              <a:rPr lang="en-US" sz="2400" dirty="0" err="1" smtClean="0">
                <a:solidFill>
                  <a:srgbClr val="070605"/>
                </a:solidFill>
                <a:cs typeface="Times New Roman" pitchFamily="18" charset="0"/>
              </a:rPr>
              <a:t>Penerima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melakukan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dekripsi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terhadap</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tanda-tangan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S</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dengan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publik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menggunakan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persamaan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dekripsi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RSA</a:t>
            </a:r>
            <a:r>
              <a:rPr lang="en-US" sz="2400" dirty="0" smtClean="0">
                <a:solidFill>
                  <a:srgbClr val="070605"/>
                </a:solidFill>
                <a:cs typeface="Times New Roman" pitchFamily="18" charset="0"/>
              </a:rPr>
              <a:t>:</a:t>
            </a:r>
          </a:p>
          <a:p>
            <a:pPr marL="533400" indent="-533400" eaLnBrk="1" hangingPunct="1">
              <a:lnSpc>
                <a:spcPct val="90000"/>
              </a:lnSpc>
              <a:buFont typeface="Wingdings" pitchFamily="2" charset="2"/>
              <a:buNone/>
            </a:pP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		h</a:t>
            </a:r>
            <a:r>
              <a:rPr lang="en-US" sz="2400" dirty="0" smtClean="0">
                <a:solidFill>
                  <a:srgbClr val="070605"/>
                </a:solidFill>
                <a:cs typeface="Times New Roman" pitchFamily="18" charset="0"/>
              </a:rPr>
              <a:t> =  </a:t>
            </a:r>
            <a:r>
              <a:rPr lang="en-US" sz="2400" i="1" dirty="0" smtClean="0">
                <a:solidFill>
                  <a:srgbClr val="070605"/>
                </a:solidFill>
                <a:cs typeface="Times New Roman" pitchFamily="18" charset="0"/>
              </a:rPr>
              <a:t>S</a:t>
            </a:r>
            <a:r>
              <a:rPr lang="en-US" sz="2400" i="1" baseline="30000" dirty="0" smtClean="0">
                <a:solidFill>
                  <a:srgbClr val="070605"/>
                </a:solidFill>
                <a:cs typeface="Times New Roman" pitchFamily="18" charset="0"/>
              </a:rPr>
              <a:t>PK</a:t>
            </a:r>
            <a:r>
              <a:rPr lang="en-US" sz="2400" i="1" dirty="0" smtClean="0">
                <a:solidFill>
                  <a:srgbClr val="070605"/>
                </a:solidFill>
                <a:cs typeface="Times New Roman" pitchFamily="18" charset="0"/>
              </a:rPr>
              <a:t> </a:t>
            </a:r>
            <a:r>
              <a:rPr lang="en-US" sz="2400" dirty="0" smtClean="0">
                <a:solidFill>
                  <a:srgbClr val="070605"/>
                </a:solidFill>
                <a:cs typeface="Times New Roman" pitchFamily="18" charset="0"/>
              </a:rPr>
              <a:t>mod </a:t>
            </a:r>
            <a:r>
              <a:rPr lang="en-US" sz="2400" i="1" dirty="0" smtClean="0">
                <a:solidFill>
                  <a:srgbClr val="070605"/>
                </a:solidFill>
                <a:cs typeface="Times New Roman" pitchFamily="18" charset="0"/>
              </a:rPr>
              <a:t>n</a:t>
            </a:r>
            <a:endParaRPr lang="en-US" sz="2400" dirty="0" smtClean="0">
              <a:solidFill>
                <a:srgbClr val="070605"/>
              </a:solidFill>
              <a:cs typeface="Times New Roman" pitchFamily="18" charset="0"/>
            </a:endParaRPr>
          </a:p>
          <a:p>
            <a:pPr marL="533400" indent="-533400" eaLnBrk="1" hangingPunct="1">
              <a:lnSpc>
                <a:spcPct val="90000"/>
              </a:lnSpc>
              <a:buFont typeface="Wingdings" pitchFamily="2" charset="2"/>
              <a:buNone/>
            </a:pP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dalam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hal</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ini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PK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privat</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modulus (</a:t>
            </a:r>
            <a:r>
              <a:rPr lang="en-US" sz="2400" i="1" dirty="0" smtClean="0">
                <a:solidFill>
                  <a:srgbClr val="070605"/>
                </a:solidFill>
                <a:cs typeface="Times New Roman" pitchFamily="18" charset="0"/>
              </a:rPr>
              <a:t>n</a:t>
            </a:r>
            <a:r>
              <a:rPr lang="en-US" sz="2400" dirty="0" smtClean="0">
                <a:solidFill>
                  <a:srgbClr val="070605"/>
                </a:solidFill>
                <a:cs typeface="Times New Roman" pitchFamily="18" charset="0"/>
              </a:rPr>
              <a:t> = </a:t>
            </a:r>
            <a:r>
              <a:rPr lang="en-US" sz="2400" i="1" dirty="0" err="1" smtClean="0">
                <a:solidFill>
                  <a:srgbClr val="070605"/>
                </a:solidFill>
                <a:cs typeface="Times New Roman" pitchFamily="18" charset="0"/>
              </a:rPr>
              <a:t>pq</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p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q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dua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buah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bilangan</a:t>
            </a:r>
            <a:r>
              <a:rPr lang="en-US" sz="2400" dirty="0" smtClean="0">
                <a:solidFill>
                  <a:srgbClr val="070605"/>
                </a:solidFill>
                <a:cs typeface="Times New Roman" pitchFamily="18" charset="0"/>
              </a:rPr>
              <a:t> prima).</a:t>
            </a:r>
          </a:p>
          <a:p>
            <a:pPr marL="533400" indent="-533400" eaLnBrk="1" hangingPunct="1">
              <a:lnSpc>
                <a:spcPct val="90000"/>
              </a:lnSpc>
              <a:buFont typeface="Wingdings" pitchFamily="2" charset="2"/>
              <a:buAutoNum type="arabicPeriod" startAt="3"/>
            </a:pPr>
            <a:r>
              <a:rPr lang="en-US" sz="2400" dirty="0" err="1" smtClean="0">
                <a:solidFill>
                  <a:srgbClr val="070605"/>
                </a:solidFill>
                <a:cs typeface="Times New Roman" pitchFamily="18" charset="0"/>
              </a:rPr>
              <a:t>Penerima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membandingkan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 </a:t>
            </a:r>
            <a:r>
              <a:rPr lang="en-US" sz="2400" dirty="0" err="1" smtClean="0">
                <a:solidFill>
                  <a:srgbClr val="070605"/>
                </a:solidFill>
                <a:cs typeface="Times New Roman" pitchFamily="18" charset="0"/>
              </a:rPr>
              <a:t>dengan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Jika</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a:t>
            </a:r>
            <a:r>
              <a:rPr lang="en-US" sz="2400" dirty="0" smtClean="0">
                <a:solidFill>
                  <a:srgbClr val="070605"/>
                </a:solidFill>
                <a:cs typeface="Times New Roman" pitchFamily="18" charset="0"/>
              </a:rPr>
              <a:t> = </a:t>
            </a:r>
            <a:r>
              <a:rPr lang="en-US" sz="2400" i="1" dirty="0" smtClean="0">
                <a:solidFill>
                  <a:srgbClr val="070605"/>
                </a:solidFill>
                <a:cs typeface="Times New Roman" pitchFamily="18" charset="0"/>
              </a:rPr>
              <a:t>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maka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tanda-tangan</a:t>
            </a:r>
            <a:r>
              <a:rPr lang="en-US" sz="2400" dirty="0" smtClean="0">
                <a:solidFill>
                  <a:srgbClr val="070605"/>
                </a:solidFill>
                <a:cs typeface="Times New Roman" pitchFamily="18" charset="0"/>
              </a:rPr>
              <a:t> digital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otentik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Jika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tidak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sama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maka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tanda-tangan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tidak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otentik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sehingga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dianggap</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tidak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asli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lagi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atau</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pengirimnya</a:t>
            </a:r>
            <a:r>
              <a:rPr lang="en-US" sz="2400" dirty="0" smtClean="0">
                <a:solidFill>
                  <a:srgbClr val="070605"/>
                </a:solidFill>
                <a:cs typeface="Times New Roman" pitchFamily="18" charset="0"/>
              </a:rPr>
              <a:t> </a:t>
            </a:r>
          </a:p>
        </p:txBody>
      </p:sp>
      <p:sp>
        <p:nvSpPr>
          <p:cNvPr id="245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0B6FF8-51A7-4A06-BFB7-217AFD295F27}" type="slidenum">
              <a:rPr lang="en-GB">
                <a:solidFill>
                  <a:schemeClr val="tx2"/>
                </a:solidFill>
              </a:rPr>
              <a:pPr eaLnBrk="1" hangingPunct="1"/>
              <a:t>21</a:t>
            </a:fld>
            <a:endParaRPr lang="en-GB" sz="1400">
              <a:solidFill>
                <a:schemeClr val="tx2"/>
              </a:solidFill>
            </a:endParaRPr>
          </a:p>
        </p:txBody>
      </p:sp>
    </p:spTree>
    <p:extLst>
      <p:ext uri="{BB962C8B-B14F-4D97-AF65-F5344CB8AC3E}">
        <p14:creationId xmlns:p14="http://schemas.microsoft.com/office/powerpoint/2010/main" val="192775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Parameter DSA </a:t>
            </a:r>
            <a:r>
              <a:rPr lang="en-US" sz="3200" b="1" dirty="0" err="1" smtClean="0"/>
              <a:t>dari</a:t>
            </a:r>
            <a:r>
              <a:rPr lang="en-US" sz="3200" b="1" dirty="0" smtClean="0"/>
              <a:t> </a:t>
            </a:r>
            <a:r>
              <a:rPr lang="en-US" sz="3200" b="1" dirty="0" err="1" smtClean="0"/>
              <a:t>algorithma</a:t>
            </a:r>
            <a:r>
              <a:rPr lang="en-US" sz="3200" b="1" dirty="0" smtClean="0"/>
              <a:t> El-</a:t>
            </a:r>
            <a:r>
              <a:rPr lang="en-US" sz="3200" b="1" dirty="0" err="1" smtClean="0"/>
              <a:t>Gamal</a:t>
            </a:r>
            <a:endParaRPr lang="id-ID" sz="3200" b="1" dirty="0"/>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sz="2000" dirty="0" smtClean="0"/>
              <a:t>DSA </a:t>
            </a:r>
            <a:r>
              <a:rPr lang="en-US" sz="2000" dirty="0" err="1"/>
              <a:t>dikembangkan</a:t>
            </a:r>
            <a:r>
              <a:rPr lang="en-US" sz="2000" dirty="0"/>
              <a:t> </a:t>
            </a:r>
            <a:r>
              <a:rPr lang="en-US" sz="2000" dirty="0" err="1"/>
              <a:t>dari</a:t>
            </a:r>
            <a:r>
              <a:rPr lang="en-US" sz="2000" dirty="0"/>
              <a:t> </a:t>
            </a:r>
            <a:r>
              <a:rPr lang="en-US" sz="2000" dirty="0" err="1"/>
              <a:t>algoritma</a:t>
            </a:r>
            <a:r>
              <a:rPr lang="en-US" sz="2000" dirty="0"/>
              <a:t> </a:t>
            </a:r>
            <a:r>
              <a:rPr lang="en-US" sz="2000" dirty="0" err="1"/>
              <a:t>Elgamal</a:t>
            </a:r>
            <a:r>
              <a:rPr lang="en-US" sz="2000" dirty="0"/>
              <a:t>. DSA </a:t>
            </a:r>
            <a:r>
              <a:rPr lang="en-US" sz="2000" dirty="0" err="1"/>
              <a:t>menggunakan</a:t>
            </a:r>
            <a:r>
              <a:rPr lang="en-US" sz="2000" dirty="0"/>
              <a:t> </a:t>
            </a:r>
            <a:r>
              <a:rPr lang="en-US" sz="2000" dirty="0" err="1"/>
              <a:t>beberapa</a:t>
            </a:r>
            <a:r>
              <a:rPr lang="en-US" sz="2000" dirty="0"/>
              <a:t> parameter </a:t>
            </a:r>
            <a:r>
              <a:rPr lang="en-US" sz="2000" dirty="0" err="1"/>
              <a:t>sebagai</a:t>
            </a:r>
            <a:r>
              <a:rPr lang="en-US" sz="2000" dirty="0"/>
              <a:t> </a:t>
            </a:r>
            <a:r>
              <a:rPr lang="en-US" sz="2000" dirty="0" err="1"/>
              <a:t>berikut</a:t>
            </a:r>
            <a:r>
              <a:rPr lang="en-US" sz="2000" dirty="0"/>
              <a:t>:</a:t>
            </a:r>
            <a:endParaRPr lang="id-ID" sz="2000" dirty="0"/>
          </a:p>
          <a:p>
            <a:pPr marL="571500" lvl="0" indent="-457200">
              <a:buFont typeface="+mj-lt"/>
              <a:buAutoNum type="arabicPeriod"/>
            </a:pPr>
            <a:r>
              <a:rPr lang="en-US" sz="2000" i="1" dirty="0"/>
              <a:t>p</a:t>
            </a:r>
            <a:r>
              <a:rPr lang="en-US" sz="2000" dirty="0"/>
              <a:t>, </a:t>
            </a:r>
            <a:r>
              <a:rPr lang="en-US" sz="2000" dirty="0" err="1"/>
              <a:t>adalah</a:t>
            </a:r>
            <a:r>
              <a:rPr lang="en-US" sz="2000" dirty="0"/>
              <a:t> </a:t>
            </a:r>
            <a:r>
              <a:rPr lang="en-US" sz="2000" dirty="0" err="1"/>
              <a:t>bilangan</a:t>
            </a:r>
            <a:r>
              <a:rPr lang="en-US" sz="2000" dirty="0"/>
              <a:t> prima </a:t>
            </a:r>
            <a:r>
              <a:rPr lang="en-US" sz="2000" dirty="0" err="1"/>
              <a:t>dengan</a:t>
            </a:r>
            <a:r>
              <a:rPr lang="en-US" sz="2000" dirty="0"/>
              <a:t> </a:t>
            </a:r>
            <a:r>
              <a:rPr lang="en-US" sz="2000" dirty="0" err="1"/>
              <a:t>panjang</a:t>
            </a:r>
            <a:r>
              <a:rPr lang="en-US" sz="2000" dirty="0"/>
              <a:t> </a:t>
            </a:r>
            <a:r>
              <a:rPr lang="en-US" sz="2000" i="1" dirty="0"/>
              <a:t>L</a:t>
            </a:r>
            <a:r>
              <a:rPr lang="en-US" sz="2000" dirty="0"/>
              <a:t> bit, yang </a:t>
            </a:r>
            <a:r>
              <a:rPr lang="en-US" sz="2000" dirty="0" err="1"/>
              <a:t>dalam</a:t>
            </a:r>
            <a:r>
              <a:rPr lang="en-US" sz="2000" dirty="0"/>
              <a:t> </a:t>
            </a:r>
            <a:r>
              <a:rPr lang="en-US" sz="2000" dirty="0" err="1"/>
              <a:t>hal</a:t>
            </a:r>
            <a:r>
              <a:rPr lang="en-US" sz="2000" dirty="0"/>
              <a:t> </a:t>
            </a:r>
            <a:r>
              <a:rPr lang="en-US" sz="2000" dirty="0" err="1"/>
              <a:t>ini</a:t>
            </a:r>
            <a:r>
              <a:rPr lang="en-US" sz="2000" dirty="0"/>
              <a:t> 512 </a:t>
            </a:r>
            <a:r>
              <a:rPr lang="en-US" sz="2000" dirty="0">
                <a:sym typeface="Symbol"/>
              </a:rPr>
              <a:t></a:t>
            </a:r>
            <a:r>
              <a:rPr lang="en-US" sz="2000" dirty="0"/>
              <a:t> </a:t>
            </a:r>
            <a:r>
              <a:rPr lang="en-US" sz="2000" i="1" dirty="0"/>
              <a:t>L</a:t>
            </a:r>
            <a:r>
              <a:rPr lang="en-US" sz="2000" dirty="0"/>
              <a:t> </a:t>
            </a:r>
            <a:r>
              <a:rPr lang="en-US" sz="2000" dirty="0">
                <a:sym typeface="Symbol"/>
              </a:rPr>
              <a:t></a:t>
            </a:r>
            <a:r>
              <a:rPr lang="en-US" sz="2000" dirty="0"/>
              <a:t> 1024 </a:t>
            </a:r>
            <a:r>
              <a:rPr lang="en-US" sz="2000" dirty="0" err="1"/>
              <a:t>dan</a:t>
            </a:r>
            <a:r>
              <a:rPr lang="en-US" sz="2000" dirty="0"/>
              <a:t> </a:t>
            </a:r>
            <a:r>
              <a:rPr lang="en-US" sz="2000" i="1" dirty="0"/>
              <a:t>L</a:t>
            </a:r>
            <a:r>
              <a:rPr lang="en-US" sz="2000" dirty="0"/>
              <a:t> </a:t>
            </a:r>
            <a:r>
              <a:rPr lang="en-US" sz="2000" dirty="0" err="1"/>
              <a:t>harus</a:t>
            </a:r>
            <a:r>
              <a:rPr lang="en-US" sz="2000" dirty="0"/>
              <a:t> </a:t>
            </a:r>
            <a:r>
              <a:rPr lang="en-US" sz="2000" dirty="0" err="1"/>
              <a:t>kelipatan</a:t>
            </a:r>
            <a:r>
              <a:rPr lang="en-US" sz="2000" dirty="0"/>
              <a:t> 64.</a:t>
            </a:r>
            <a:endParaRPr lang="id-ID" sz="2000" dirty="0"/>
          </a:p>
          <a:p>
            <a:pPr marL="571500" indent="-457200">
              <a:buFont typeface="+mj-lt"/>
              <a:buAutoNum type="arabicPeriod"/>
            </a:pPr>
            <a:r>
              <a:rPr lang="en-US" sz="2000" dirty="0"/>
              <a:t>Parameter </a:t>
            </a:r>
            <a:r>
              <a:rPr lang="en-US" sz="2000" i="1" dirty="0"/>
              <a:t>p</a:t>
            </a:r>
            <a:r>
              <a:rPr lang="en-US" sz="2000" dirty="0"/>
              <a:t> </a:t>
            </a:r>
            <a:r>
              <a:rPr lang="en-US" sz="2000" dirty="0" err="1"/>
              <a:t>bersifat</a:t>
            </a:r>
            <a:r>
              <a:rPr lang="en-US" sz="2000" dirty="0"/>
              <a:t> </a:t>
            </a:r>
            <a:r>
              <a:rPr lang="en-US" sz="2000" dirty="0" err="1"/>
              <a:t>publik</a:t>
            </a:r>
            <a:r>
              <a:rPr lang="en-US" sz="2000" dirty="0"/>
              <a:t> </a:t>
            </a:r>
            <a:r>
              <a:rPr lang="en-US" sz="2000" dirty="0" err="1"/>
              <a:t>dan</a:t>
            </a:r>
            <a:r>
              <a:rPr lang="en-US" sz="2000" dirty="0"/>
              <a:t> </a:t>
            </a:r>
            <a:r>
              <a:rPr lang="en-US" sz="2000" dirty="0" err="1"/>
              <a:t>dapat</a:t>
            </a:r>
            <a:r>
              <a:rPr lang="en-US" sz="2000" dirty="0"/>
              <a:t> </a:t>
            </a:r>
            <a:r>
              <a:rPr lang="en-US" sz="2000" dirty="0" err="1"/>
              <a:t>digunakan</a:t>
            </a:r>
            <a:r>
              <a:rPr lang="en-US" sz="2000" dirty="0"/>
              <a:t> </a:t>
            </a:r>
            <a:r>
              <a:rPr lang="en-US" sz="2000" dirty="0" err="1"/>
              <a:t>bersama-sama</a:t>
            </a:r>
            <a:r>
              <a:rPr lang="en-US" sz="2000" dirty="0"/>
              <a:t> </a:t>
            </a:r>
            <a:r>
              <a:rPr lang="en-US" sz="2000" dirty="0" err="1"/>
              <a:t>oleh</a:t>
            </a:r>
            <a:r>
              <a:rPr lang="en-US" sz="2000" dirty="0"/>
              <a:t> orang di </a:t>
            </a:r>
            <a:r>
              <a:rPr lang="en-US" sz="2000" dirty="0" err="1"/>
              <a:t>dalam</a:t>
            </a:r>
            <a:r>
              <a:rPr lang="en-US" sz="2000" dirty="0"/>
              <a:t> </a:t>
            </a:r>
            <a:r>
              <a:rPr lang="en-US" sz="2000" dirty="0" err="1"/>
              <a:t>kelompok</a:t>
            </a:r>
            <a:r>
              <a:rPr lang="en-US" sz="2000" dirty="0" smtClean="0"/>
              <a:t>.</a:t>
            </a:r>
            <a:endParaRPr lang="id-ID" sz="2000" dirty="0"/>
          </a:p>
          <a:p>
            <a:pPr marL="571500" lvl="0" indent="-457200">
              <a:buFont typeface="+mj-lt"/>
              <a:buAutoNum type="arabicPeriod"/>
            </a:pPr>
            <a:r>
              <a:rPr lang="en-US" sz="2000" i="1" dirty="0"/>
              <a:t>q</a:t>
            </a:r>
            <a:r>
              <a:rPr lang="en-US" sz="2000" dirty="0"/>
              <a:t>, </a:t>
            </a:r>
            <a:r>
              <a:rPr lang="en-US" sz="2000" dirty="0" err="1"/>
              <a:t>bilangan</a:t>
            </a:r>
            <a:r>
              <a:rPr lang="en-US" sz="2000" dirty="0"/>
              <a:t> prima 160 bit, </a:t>
            </a:r>
            <a:r>
              <a:rPr lang="en-US" sz="2000" dirty="0" err="1"/>
              <a:t>merupakan</a:t>
            </a:r>
            <a:r>
              <a:rPr lang="en-US" sz="2000" dirty="0"/>
              <a:t> </a:t>
            </a:r>
            <a:r>
              <a:rPr lang="en-US" sz="2000" dirty="0" err="1"/>
              <a:t>faktor</a:t>
            </a:r>
            <a:r>
              <a:rPr lang="en-US" sz="2000" dirty="0"/>
              <a:t> </a:t>
            </a:r>
            <a:r>
              <a:rPr lang="en-US" sz="2000" dirty="0" err="1"/>
              <a:t>dari</a:t>
            </a:r>
            <a:r>
              <a:rPr lang="en-US" sz="2000" dirty="0"/>
              <a:t> </a:t>
            </a:r>
            <a:r>
              <a:rPr lang="en-US" sz="2000" i="1" dirty="0"/>
              <a:t>p</a:t>
            </a:r>
            <a:r>
              <a:rPr lang="en-US" sz="2000" dirty="0"/>
              <a:t> – 1. </a:t>
            </a:r>
            <a:r>
              <a:rPr lang="en-US" sz="2000" dirty="0" err="1"/>
              <a:t>Dengan</a:t>
            </a:r>
            <a:r>
              <a:rPr lang="en-US" sz="2000" dirty="0"/>
              <a:t> kata lain, (</a:t>
            </a:r>
            <a:r>
              <a:rPr lang="en-US" sz="2000" i="1" dirty="0"/>
              <a:t>p</a:t>
            </a:r>
            <a:r>
              <a:rPr lang="en-US" sz="2000" dirty="0"/>
              <a:t> – 1) mod </a:t>
            </a:r>
            <a:r>
              <a:rPr lang="en-US" sz="2000" i="1" dirty="0"/>
              <a:t>q</a:t>
            </a:r>
            <a:r>
              <a:rPr lang="en-US" sz="2000" dirty="0"/>
              <a:t> = 0. Parameter </a:t>
            </a:r>
            <a:r>
              <a:rPr lang="en-US" sz="2000" i="1" dirty="0"/>
              <a:t>q</a:t>
            </a:r>
            <a:r>
              <a:rPr lang="en-US" sz="2000" dirty="0"/>
              <a:t> </a:t>
            </a:r>
            <a:r>
              <a:rPr lang="en-US" sz="2000" dirty="0" err="1"/>
              <a:t>berisfat</a:t>
            </a:r>
            <a:r>
              <a:rPr lang="en-US" sz="2000" dirty="0"/>
              <a:t> </a:t>
            </a:r>
            <a:r>
              <a:rPr lang="en-US" sz="2000" dirty="0" err="1"/>
              <a:t>publik</a:t>
            </a:r>
            <a:r>
              <a:rPr lang="en-US" sz="2000" dirty="0" smtClean="0"/>
              <a:t>.</a:t>
            </a:r>
            <a:endParaRPr lang="id-ID" sz="2000" dirty="0"/>
          </a:p>
          <a:p>
            <a:pPr marL="571500" lvl="0" indent="-457200">
              <a:buFont typeface="+mj-lt"/>
              <a:buAutoNum type="arabicPeriod"/>
            </a:pPr>
            <a:r>
              <a:rPr lang="en-US" sz="2000" i="1" dirty="0"/>
              <a:t>g</a:t>
            </a:r>
            <a:r>
              <a:rPr lang="en-US" sz="2000" dirty="0"/>
              <a:t> = </a:t>
            </a:r>
            <a:r>
              <a:rPr lang="en-US" sz="2000" i="1" dirty="0"/>
              <a:t>h</a:t>
            </a:r>
            <a:r>
              <a:rPr lang="en-US" sz="2000" baseline="30000" dirty="0"/>
              <a:t>(</a:t>
            </a:r>
            <a:r>
              <a:rPr lang="en-US" sz="2000" i="1" baseline="30000" dirty="0"/>
              <a:t>p</a:t>
            </a:r>
            <a:r>
              <a:rPr lang="en-US" sz="2000" baseline="30000" dirty="0"/>
              <a:t> – 1)/</a:t>
            </a:r>
            <a:r>
              <a:rPr lang="en-US" sz="2000" i="1" baseline="30000" dirty="0"/>
              <a:t>q</a:t>
            </a:r>
            <a:r>
              <a:rPr lang="en-US" sz="2000" dirty="0"/>
              <a:t> mod </a:t>
            </a:r>
            <a:r>
              <a:rPr lang="en-US" sz="2000" i="1" dirty="0"/>
              <a:t>p</a:t>
            </a:r>
            <a:r>
              <a:rPr lang="en-US" sz="2000" dirty="0"/>
              <a:t>, yang </a:t>
            </a:r>
            <a:r>
              <a:rPr lang="en-US" sz="2000" dirty="0" err="1"/>
              <a:t>dalam</a:t>
            </a:r>
            <a:r>
              <a:rPr lang="en-US" sz="2000" dirty="0"/>
              <a:t> </a:t>
            </a:r>
            <a:r>
              <a:rPr lang="en-US" sz="2000" dirty="0" err="1"/>
              <a:t>hal</a:t>
            </a:r>
            <a:r>
              <a:rPr lang="en-US" sz="2000" dirty="0"/>
              <a:t> </a:t>
            </a:r>
            <a:r>
              <a:rPr lang="en-US" sz="2000" dirty="0" err="1"/>
              <a:t>ini</a:t>
            </a:r>
            <a:r>
              <a:rPr lang="en-US" sz="2000" dirty="0"/>
              <a:t> </a:t>
            </a:r>
            <a:r>
              <a:rPr lang="en-US" sz="2000" i="1" dirty="0"/>
              <a:t>h</a:t>
            </a:r>
            <a:r>
              <a:rPr lang="en-US" sz="2000" dirty="0"/>
              <a:t> &lt; </a:t>
            </a:r>
            <a:r>
              <a:rPr lang="en-US" sz="2000" i="1" dirty="0"/>
              <a:t>p</a:t>
            </a:r>
            <a:r>
              <a:rPr lang="en-US" sz="2000" dirty="0"/>
              <a:t> – 1 </a:t>
            </a:r>
            <a:r>
              <a:rPr lang="en-US" sz="2000" dirty="0" err="1"/>
              <a:t>sedemikian</a:t>
            </a:r>
            <a:r>
              <a:rPr lang="en-US" sz="2000" dirty="0"/>
              <a:t> </a:t>
            </a:r>
            <a:r>
              <a:rPr lang="en-US" sz="2000" dirty="0" err="1"/>
              <a:t>sehingga</a:t>
            </a:r>
            <a:r>
              <a:rPr lang="en-US" sz="2000" dirty="0"/>
              <a:t> </a:t>
            </a:r>
            <a:r>
              <a:rPr lang="en-US" sz="2000" i="1" dirty="0"/>
              <a:t>h</a:t>
            </a:r>
            <a:r>
              <a:rPr lang="en-US" sz="2000" baseline="30000" dirty="0"/>
              <a:t>(</a:t>
            </a:r>
            <a:r>
              <a:rPr lang="en-US" sz="2000" i="1" baseline="30000" dirty="0"/>
              <a:t>p</a:t>
            </a:r>
            <a:r>
              <a:rPr lang="en-US" sz="2000" baseline="30000" dirty="0"/>
              <a:t> – 1)/</a:t>
            </a:r>
            <a:r>
              <a:rPr lang="en-US" sz="2000" i="1" baseline="30000" dirty="0"/>
              <a:t>q</a:t>
            </a:r>
            <a:r>
              <a:rPr lang="en-US" sz="2000" dirty="0"/>
              <a:t> mod </a:t>
            </a:r>
            <a:r>
              <a:rPr lang="en-US" sz="2000" i="1" dirty="0"/>
              <a:t>p</a:t>
            </a:r>
            <a:r>
              <a:rPr lang="en-US" sz="2000" dirty="0"/>
              <a:t> &gt; 1. Parameter </a:t>
            </a:r>
            <a:r>
              <a:rPr lang="en-US" sz="2000" i="1" dirty="0"/>
              <a:t>g</a:t>
            </a:r>
            <a:r>
              <a:rPr lang="en-US" sz="2000" dirty="0"/>
              <a:t> </a:t>
            </a:r>
            <a:r>
              <a:rPr lang="en-US" sz="2000" dirty="0" err="1"/>
              <a:t>bersifat</a:t>
            </a:r>
            <a:r>
              <a:rPr lang="en-US" sz="2000" dirty="0"/>
              <a:t> </a:t>
            </a:r>
            <a:r>
              <a:rPr lang="en-US" sz="2000" dirty="0" err="1"/>
              <a:t>publik</a:t>
            </a:r>
            <a:r>
              <a:rPr lang="en-US" sz="2000" dirty="0" smtClean="0"/>
              <a:t>.</a:t>
            </a:r>
            <a:endParaRPr lang="id-ID" sz="2000" dirty="0"/>
          </a:p>
          <a:p>
            <a:pPr marL="571500" lvl="0" indent="-457200">
              <a:buFont typeface="+mj-lt"/>
              <a:buAutoNum type="arabicPeriod"/>
            </a:pPr>
            <a:r>
              <a:rPr lang="en-US" sz="2000" i="1" dirty="0"/>
              <a:t>x</a:t>
            </a:r>
            <a:r>
              <a:rPr lang="en-US" sz="2000" dirty="0"/>
              <a:t>, </a:t>
            </a:r>
            <a:r>
              <a:rPr lang="en-US" sz="2000" dirty="0" err="1"/>
              <a:t>adalah</a:t>
            </a:r>
            <a:r>
              <a:rPr lang="en-US" sz="2000" dirty="0"/>
              <a:t> </a:t>
            </a:r>
            <a:r>
              <a:rPr lang="en-US" sz="2000" dirty="0" err="1"/>
              <a:t>bilangan</a:t>
            </a:r>
            <a:r>
              <a:rPr lang="en-US" sz="2000" dirty="0"/>
              <a:t> </a:t>
            </a:r>
            <a:r>
              <a:rPr lang="en-US" sz="2000" dirty="0" err="1"/>
              <a:t>bulat</a:t>
            </a:r>
            <a:r>
              <a:rPr lang="en-US" sz="2000" dirty="0"/>
              <a:t> </a:t>
            </a:r>
            <a:r>
              <a:rPr lang="en-US" sz="2000" dirty="0" err="1"/>
              <a:t>kurang</a:t>
            </a:r>
            <a:r>
              <a:rPr lang="en-US" sz="2000" dirty="0"/>
              <a:t> </a:t>
            </a:r>
            <a:r>
              <a:rPr lang="en-US" sz="2000" dirty="0" err="1"/>
              <a:t>dari</a:t>
            </a:r>
            <a:r>
              <a:rPr lang="en-US" sz="2000" dirty="0"/>
              <a:t> </a:t>
            </a:r>
            <a:r>
              <a:rPr lang="en-US" sz="2000" i="1" dirty="0"/>
              <a:t>q</a:t>
            </a:r>
            <a:r>
              <a:rPr lang="en-US" sz="2000" dirty="0"/>
              <a:t>. Parameter </a:t>
            </a:r>
            <a:r>
              <a:rPr lang="en-US" sz="2000" i="1" dirty="0"/>
              <a:t>x</a:t>
            </a:r>
            <a:r>
              <a:rPr lang="en-US" sz="2000" dirty="0"/>
              <a:t> </a:t>
            </a:r>
            <a:r>
              <a:rPr lang="en-US" sz="2000" dirty="0" err="1"/>
              <a:t>adalah</a:t>
            </a:r>
            <a:r>
              <a:rPr lang="en-US" sz="2000" dirty="0"/>
              <a:t> </a:t>
            </a:r>
            <a:r>
              <a:rPr lang="en-US" sz="2000" dirty="0" err="1"/>
              <a:t>kunci</a:t>
            </a:r>
            <a:r>
              <a:rPr lang="en-US" sz="2000" dirty="0"/>
              <a:t> </a:t>
            </a:r>
            <a:r>
              <a:rPr lang="en-US" sz="2000" dirty="0" err="1"/>
              <a:t>rahasia</a:t>
            </a:r>
            <a:r>
              <a:rPr lang="en-US" sz="2000" dirty="0" smtClean="0"/>
              <a:t>.</a:t>
            </a:r>
            <a:endParaRPr lang="id-ID" sz="2000" dirty="0"/>
          </a:p>
          <a:p>
            <a:pPr marL="571500" lvl="0" indent="-457200">
              <a:buFont typeface="+mj-lt"/>
              <a:buAutoNum type="arabicPeriod"/>
            </a:pPr>
            <a:r>
              <a:rPr lang="en-US" sz="2000" i="1" dirty="0"/>
              <a:t>y</a:t>
            </a:r>
            <a:r>
              <a:rPr lang="en-US" sz="2000" dirty="0"/>
              <a:t> = </a:t>
            </a:r>
            <a:r>
              <a:rPr lang="en-US" sz="2000" i="1" dirty="0" err="1"/>
              <a:t>g</a:t>
            </a:r>
            <a:r>
              <a:rPr lang="en-US" sz="2000" i="1" baseline="30000" dirty="0" err="1"/>
              <a:t>x</a:t>
            </a:r>
            <a:r>
              <a:rPr lang="en-US" sz="2000" i="1" dirty="0"/>
              <a:t> </a:t>
            </a:r>
            <a:r>
              <a:rPr lang="en-US" sz="2000" dirty="0"/>
              <a:t>mod </a:t>
            </a:r>
            <a:r>
              <a:rPr lang="en-US" sz="2000" i="1" dirty="0"/>
              <a:t>p</a:t>
            </a:r>
            <a:r>
              <a:rPr lang="en-US" sz="2000" dirty="0"/>
              <a:t>, </a:t>
            </a:r>
            <a:r>
              <a:rPr lang="en-US" sz="2000" dirty="0" err="1"/>
              <a:t>adalah</a:t>
            </a:r>
            <a:r>
              <a:rPr lang="en-US" sz="2000" dirty="0"/>
              <a:t> </a:t>
            </a:r>
            <a:r>
              <a:rPr lang="en-US" sz="2000" dirty="0" err="1"/>
              <a:t>kunci</a:t>
            </a:r>
            <a:r>
              <a:rPr lang="en-US" sz="2000" dirty="0"/>
              <a:t> </a:t>
            </a:r>
            <a:r>
              <a:rPr lang="en-US" sz="2000" dirty="0" err="1"/>
              <a:t>publik</a:t>
            </a:r>
            <a:r>
              <a:rPr lang="en-US" sz="2000" dirty="0" smtClean="0"/>
              <a:t>.</a:t>
            </a:r>
            <a:endParaRPr lang="id-ID" sz="2000" dirty="0"/>
          </a:p>
          <a:p>
            <a:pPr marL="571500" lvl="0" indent="-457200">
              <a:buFont typeface="+mj-lt"/>
              <a:buAutoNum type="arabicPeriod"/>
            </a:pPr>
            <a:r>
              <a:rPr lang="en-US" sz="2000" i="1" dirty="0"/>
              <a:t>m, </a:t>
            </a:r>
            <a:r>
              <a:rPr lang="en-US" sz="2000" dirty="0" err="1"/>
              <a:t>pesan</a:t>
            </a:r>
            <a:r>
              <a:rPr lang="en-US" sz="2000" dirty="0"/>
              <a:t> yang </a:t>
            </a:r>
            <a:r>
              <a:rPr lang="en-US" sz="2000" dirty="0" err="1"/>
              <a:t>akan</a:t>
            </a:r>
            <a:r>
              <a:rPr lang="en-US" sz="2000" dirty="0"/>
              <a:t> </a:t>
            </a:r>
            <a:r>
              <a:rPr lang="en-US" sz="2000" dirty="0" err="1"/>
              <a:t>diberi</a:t>
            </a:r>
            <a:r>
              <a:rPr lang="en-US" sz="2000" dirty="0"/>
              <a:t> </a:t>
            </a:r>
            <a:r>
              <a:rPr lang="en-US" sz="2000" dirty="0" err="1"/>
              <a:t>sidik</a:t>
            </a:r>
            <a:r>
              <a:rPr lang="en-US" sz="2000" dirty="0"/>
              <a:t> </a:t>
            </a:r>
            <a:r>
              <a:rPr lang="en-US" sz="2000" dirty="0" err="1"/>
              <a:t>dijital</a:t>
            </a:r>
            <a:r>
              <a:rPr lang="en-US" sz="2000" i="1" dirty="0"/>
              <a:t>.</a:t>
            </a:r>
            <a:endParaRPr lang="id-ID" sz="2000" dirty="0"/>
          </a:p>
          <a:p>
            <a:pPr marL="571500" indent="-457200">
              <a:buFont typeface="+mj-lt"/>
              <a:buAutoNum type="arabicPeriod"/>
            </a:pPr>
            <a:endParaRPr lang="id-ID" sz="2000" dirty="0"/>
          </a:p>
        </p:txBody>
      </p:sp>
      <p:sp>
        <p:nvSpPr>
          <p:cNvPr id="5" name="Slide Number Placeholder 4"/>
          <p:cNvSpPr>
            <a:spLocks noGrp="1"/>
          </p:cNvSpPr>
          <p:nvPr>
            <p:ph type="sldNum" sz="quarter" idx="12"/>
          </p:nvPr>
        </p:nvSpPr>
        <p:spPr/>
        <p:txBody>
          <a:bodyPr/>
          <a:lstStyle/>
          <a:p>
            <a:pPr>
              <a:defRPr/>
            </a:pPr>
            <a:fld id="{4939512B-451C-4376-AEAD-EA8CF63A50BA}" type="slidenum">
              <a:rPr lang="en-GB" smtClean="0"/>
              <a:pPr>
                <a:defRPr/>
              </a:pPr>
              <a:t>22</a:t>
            </a:fld>
            <a:endParaRPr lang="en-GB" sz="1400"/>
          </a:p>
        </p:txBody>
      </p:sp>
    </p:spTree>
    <p:extLst>
      <p:ext uri="{BB962C8B-B14F-4D97-AF65-F5344CB8AC3E}">
        <p14:creationId xmlns:p14="http://schemas.microsoft.com/office/powerpoint/2010/main" val="219164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a:t>Pembentukan</a:t>
            </a:r>
            <a:r>
              <a:rPr lang="en-US" sz="3600" b="1" dirty="0"/>
              <a:t> </a:t>
            </a:r>
            <a:r>
              <a:rPr lang="en-US" sz="3600" b="1" dirty="0" err="1"/>
              <a:t>Sepasang</a:t>
            </a:r>
            <a:r>
              <a:rPr lang="en-US" sz="3600" b="1" dirty="0"/>
              <a:t> </a:t>
            </a:r>
            <a:r>
              <a:rPr lang="en-US" sz="3600" b="1" dirty="0" err="1"/>
              <a:t>Kunci</a:t>
            </a:r>
            <a:r>
              <a:rPr lang="id-ID" sz="3600" b="1" dirty="0"/>
              <a:t/>
            </a:r>
            <a:br>
              <a:rPr lang="id-ID" sz="3600" b="1" dirty="0"/>
            </a:br>
            <a:endParaRPr lang="id-ID" sz="3600" dirty="0"/>
          </a:p>
        </p:txBody>
      </p:sp>
      <p:sp>
        <p:nvSpPr>
          <p:cNvPr id="3" name="Content Placeholder 2"/>
          <p:cNvSpPr>
            <a:spLocks noGrp="1"/>
          </p:cNvSpPr>
          <p:nvPr>
            <p:ph idx="1"/>
          </p:nvPr>
        </p:nvSpPr>
        <p:spPr/>
        <p:txBody>
          <a:bodyPr>
            <a:normAutofit/>
          </a:bodyPr>
          <a:lstStyle/>
          <a:p>
            <a:pPr marL="571500" lvl="0" indent="-457200">
              <a:buFont typeface="+mj-lt"/>
              <a:buAutoNum type="arabicPeriod"/>
            </a:pPr>
            <a:r>
              <a:rPr lang="en-US" sz="2400" dirty="0" err="1" smtClean="0"/>
              <a:t>Pilih</a:t>
            </a:r>
            <a:r>
              <a:rPr lang="en-US" sz="2400" dirty="0" smtClean="0"/>
              <a:t> </a:t>
            </a:r>
            <a:r>
              <a:rPr lang="en-US" sz="2400" dirty="0" err="1"/>
              <a:t>bilangan</a:t>
            </a:r>
            <a:r>
              <a:rPr lang="en-US" sz="2400" dirty="0"/>
              <a:t> prima p </a:t>
            </a:r>
            <a:r>
              <a:rPr lang="en-US" sz="2400" dirty="0" err="1"/>
              <a:t>dan</a:t>
            </a:r>
            <a:r>
              <a:rPr lang="en-US" sz="2400" dirty="0"/>
              <a:t> q, yang </a:t>
            </a:r>
            <a:r>
              <a:rPr lang="en-US" sz="2400" dirty="0" err="1"/>
              <a:t>dalam</a:t>
            </a:r>
            <a:r>
              <a:rPr lang="en-US" sz="2400" dirty="0"/>
              <a:t> </a:t>
            </a:r>
            <a:r>
              <a:rPr lang="en-US" sz="2400" dirty="0" err="1"/>
              <a:t>hal</a:t>
            </a:r>
            <a:r>
              <a:rPr lang="en-US" sz="2400" dirty="0"/>
              <a:t> </a:t>
            </a:r>
            <a:r>
              <a:rPr lang="en-US" sz="2400" dirty="0" err="1"/>
              <a:t>ini</a:t>
            </a:r>
            <a:r>
              <a:rPr lang="en-US" sz="2400" dirty="0"/>
              <a:t>  (</a:t>
            </a:r>
            <a:r>
              <a:rPr lang="en-US" sz="2400" i="1" dirty="0"/>
              <a:t>p</a:t>
            </a:r>
            <a:r>
              <a:rPr lang="en-US" sz="2400" dirty="0"/>
              <a:t> – 1) mod </a:t>
            </a:r>
            <a:r>
              <a:rPr lang="en-US" sz="2400" i="1" dirty="0"/>
              <a:t>q</a:t>
            </a:r>
            <a:r>
              <a:rPr lang="en-US" sz="2400" dirty="0"/>
              <a:t> = 0.</a:t>
            </a:r>
            <a:endParaRPr lang="id-ID" sz="2400" dirty="0"/>
          </a:p>
          <a:p>
            <a:pPr marL="571500" lvl="0" indent="-457200">
              <a:buFont typeface="+mj-lt"/>
              <a:buAutoNum type="arabicPeriod"/>
            </a:pPr>
            <a:r>
              <a:rPr lang="en-US" sz="2400" dirty="0" err="1"/>
              <a:t>Hitung</a:t>
            </a:r>
            <a:r>
              <a:rPr lang="en-US" sz="2400" dirty="0"/>
              <a:t> </a:t>
            </a:r>
            <a:r>
              <a:rPr lang="en-US" sz="2400" i="1" dirty="0"/>
              <a:t>g</a:t>
            </a:r>
            <a:r>
              <a:rPr lang="en-US" sz="2400" dirty="0"/>
              <a:t> = </a:t>
            </a:r>
            <a:r>
              <a:rPr lang="en-US" sz="2400" i="1" dirty="0"/>
              <a:t>h</a:t>
            </a:r>
            <a:r>
              <a:rPr lang="en-US" sz="2400" baseline="30000" dirty="0"/>
              <a:t>(</a:t>
            </a:r>
            <a:r>
              <a:rPr lang="en-US" sz="2400" i="1" baseline="30000" dirty="0"/>
              <a:t>p</a:t>
            </a:r>
            <a:r>
              <a:rPr lang="en-US" sz="2400" baseline="30000" dirty="0"/>
              <a:t> – 1)/</a:t>
            </a:r>
            <a:r>
              <a:rPr lang="en-US" sz="2400" i="1" baseline="30000" dirty="0"/>
              <a:t>q</a:t>
            </a:r>
            <a:r>
              <a:rPr lang="en-US" sz="2400" dirty="0"/>
              <a:t> mod </a:t>
            </a:r>
            <a:r>
              <a:rPr lang="en-US" sz="2400" i="1" dirty="0"/>
              <a:t>p</a:t>
            </a:r>
            <a:r>
              <a:rPr lang="en-US" sz="2400" dirty="0"/>
              <a:t>, yang </a:t>
            </a:r>
            <a:r>
              <a:rPr lang="en-US" sz="2400" dirty="0" err="1"/>
              <a:t>dalam</a:t>
            </a:r>
            <a:r>
              <a:rPr lang="en-US" sz="2400" dirty="0"/>
              <a:t> </a:t>
            </a:r>
            <a:r>
              <a:rPr lang="en-US" sz="2400" dirty="0" err="1"/>
              <a:t>hal</a:t>
            </a:r>
            <a:r>
              <a:rPr lang="en-US" sz="2400" dirty="0"/>
              <a:t> </a:t>
            </a:r>
            <a:r>
              <a:rPr lang="en-US" sz="2400" dirty="0" err="1"/>
              <a:t>ini</a:t>
            </a:r>
            <a:r>
              <a:rPr lang="en-US" sz="2400" dirty="0"/>
              <a:t> 1 &lt; </a:t>
            </a:r>
            <a:r>
              <a:rPr lang="en-US" sz="2400" i="1" dirty="0"/>
              <a:t>h</a:t>
            </a:r>
            <a:r>
              <a:rPr lang="en-US" sz="2400" dirty="0"/>
              <a:t> &lt; </a:t>
            </a:r>
            <a:r>
              <a:rPr lang="en-US" sz="2400" i="1" dirty="0"/>
              <a:t>p</a:t>
            </a:r>
            <a:r>
              <a:rPr lang="en-US" sz="2400" dirty="0"/>
              <a:t> – 1 </a:t>
            </a:r>
            <a:r>
              <a:rPr lang="en-US" sz="2400" dirty="0" err="1"/>
              <a:t>dan</a:t>
            </a:r>
            <a:r>
              <a:rPr lang="en-US" sz="2400" dirty="0"/>
              <a:t> </a:t>
            </a:r>
            <a:r>
              <a:rPr lang="en-US" sz="2400" i="1" dirty="0"/>
              <a:t>h</a:t>
            </a:r>
            <a:r>
              <a:rPr lang="en-US" sz="2400" baseline="30000" dirty="0"/>
              <a:t>(</a:t>
            </a:r>
            <a:r>
              <a:rPr lang="en-US" sz="2400" i="1" baseline="30000" dirty="0"/>
              <a:t>p</a:t>
            </a:r>
            <a:r>
              <a:rPr lang="en-US" sz="2400" baseline="30000" dirty="0"/>
              <a:t> – 1)/</a:t>
            </a:r>
            <a:r>
              <a:rPr lang="en-US" sz="2400" i="1" baseline="30000" dirty="0"/>
              <a:t>q</a:t>
            </a:r>
            <a:r>
              <a:rPr lang="en-US" sz="2400" dirty="0"/>
              <a:t> mod </a:t>
            </a:r>
            <a:r>
              <a:rPr lang="en-US" sz="2400" i="1" dirty="0"/>
              <a:t>p</a:t>
            </a:r>
            <a:r>
              <a:rPr lang="en-US" sz="2400" dirty="0"/>
              <a:t> &gt; 1.</a:t>
            </a:r>
            <a:endParaRPr lang="id-ID" sz="2400" dirty="0"/>
          </a:p>
          <a:p>
            <a:pPr marL="571500" lvl="0" indent="-457200">
              <a:buFont typeface="+mj-lt"/>
              <a:buAutoNum type="arabicPeriod"/>
            </a:pPr>
            <a:r>
              <a:rPr lang="en-US" sz="2400" dirty="0" err="1"/>
              <a:t>Tentukan</a:t>
            </a:r>
            <a:r>
              <a:rPr lang="en-US" sz="2400" dirty="0"/>
              <a:t> </a:t>
            </a:r>
            <a:r>
              <a:rPr lang="en-US" sz="2400" dirty="0" err="1"/>
              <a:t>kunci</a:t>
            </a:r>
            <a:r>
              <a:rPr lang="en-US" sz="2400" dirty="0"/>
              <a:t> </a:t>
            </a:r>
            <a:r>
              <a:rPr lang="en-US" sz="2400" dirty="0" err="1"/>
              <a:t>rahasia</a:t>
            </a:r>
            <a:r>
              <a:rPr lang="en-US" sz="2400" dirty="0"/>
              <a:t> </a:t>
            </a:r>
            <a:r>
              <a:rPr lang="en-US" sz="2400" i="1" dirty="0"/>
              <a:t>x</a:t>
            </a:r>
            <a:r>
              <a:rPr lang="en-US" sz="2400" dirty="0"/>
              <a:t>, yang </a:t>
            </a:r>
            <a:r>
              <a:rPr lang="en-US" sz="2400" dirty="0" err="1"/>
              <a:t>dalam</a:t>
            </a:r>
            <a:r>
              <a:rPr lang="en-US" sz="2400" dirty="0"/>
              <a:t> </a:t>
            </a:r>
            <a:r>
              <a:rPr lang="en-US" sz="2400" dirty="0" err="1"/>
              <a:t>hal</a:t>
            </a:r>
            <a:r>
              <a:rPr lang="en-US" sz="2400" dirty="0"/>
              <a:t> </a:t>
            </a:r>
            <a:r>
              <a:rPr lang="en-US" sz="2400" dirty="0" err="1"/>
              <a:t>ini</a:t>
            </a:r>
            <a:r>
              <a:rPr lang="en-US" sz="2400" dirty="0"/>
              <a:t> </a:t>
            </a:r>
            <a:r>
              <a:rPr lang="en-US" sz="2400" i="1" dirty="0"/>
              <a:t>x</a:t>
            </a:r>
            <a:r>
              <a:rPr lang="en-US" sz="2400" dirty="0"/>
              <a:t> &lt; </a:t>
            </a:r>
            <a:r>
              <a:rPr lang="en-US" sz="2400" i="1" dirty="0"/>
              <a:t>q</a:t>
            </a:r>
            <a:r>
              <a:rPr lang="en-US" sz="2400" dirty="0"/>
              <a:t>.</a:t>
            </a:r>
            <a:endParaRPr lang="id-ID" sz="2400" dirty="0"/>
          </a:p>
          <a:p>
            <a:pPr marL="571500" lvl="0" indent="-457200">
              <a:buFont typeface="+mj-lt"/>
              <a:buAutoNum type="arabicPeriod"/>
            </a:pPr>
            <a:r>
              <a:rPr lang="en-US" sz="2400" dirty="0" err="1"/>
              <a:t>Hitung</a:t>
            </a:r>
            <a:r>
              <a:rPr lang="en-US" sz="2400" dirty="0"/>
              <a:t> </a:t>
            </a:r>
            <a:r>
              <a:rPr lang="en-US" sz="2400" dirty="0" err="1"/>
              <a:t>kunci</a:t>
            </a:r>
            <a:r>
              <a:rPr lang="en-US" sz="2400" dirty="0"/>
              <a:t> </a:t>
            </a:r>
            <a:r>
              <a:rPr lang="en-US" sz="2400" dirty="0" err="1"/>
              <a:t>publik</a:t>
            </a:r>
            <a:r>
              <a:rPr lang="en-US" sz="2400" dirty="0"/>
              <a:t> </a:t>
            </a:r>
            <a:r>
              <a:rPr lang="en-US" sz="2400" i="1" dirty="0"/>
              <a:t>y</a:t>
            </a:r>
            <a:r>
              <a:rPr lang="en-US" sz="2400" dirty="0"/>
              <a:t> = </a:t>
            </a:r>
            <a:r>
              <a:rPr lang="en-US" sz="2400" i="1" dirty="0" err="1"/>
              <a:t>g</a:t>
            </a:r>
            <a:r>
              <a:rPr lang="en-US" sz="2400" i="1" baseline="30000" dirty="0" err="1"/>
              <a:t>x</a:t>
            </a:r>
            <a:r>
              <a:rPr lang="en-US" sz="2400" i="1" dirty="0"/>
              <a:t> </a:t>
            </a:r>
            <a:r>
              <a:rPr lang="en-US" sz="2400" dirty="0"/>
              <a:t>mod </a:t>
            </a:r>
            <a:r>
              <a:rPr lang="en-US" sz="2400" i="1" dirty="0"/>
              <a:t>p</a:t>
            </a:r>
            <a:r>
              <a:rPr lang="en-US" sz="2400" dirty="0"/>
              <a:t>.</a:t>
            </a:r>
            <a:endParaRPr lang="id-ID" sz="2400" dirty="0"/>
          </a:p>
          <a:p>
            <a:pPr marL="114300" indent="0">
              <a:buNone/>
            </a:pPr>
            <a:endParaRPr lang="id-ID" sz="2800" dirty="0"/>
          </a:p>
        </p:txBody>
      </p:sp>
      <p:sp>
        <p:nvSpPr>
          <p:cNvPr id="5" name="Slide Number Placeholder 4"/>
          <p:cNvSpPr>
            <a:spLocks noGrp="1"/>
          </p:cNvSpPr>
          <p:nvPr>
            <p:ph type="sldNum" sz="quarter" idx="12"/>
          </p:nvPr>
        </p:nvSpPr>
        <p:spPr/>
        <p:txBody>
          <a:bodyPr/>
          <a:lstStyle/>
          <a:p>
            <a:pPr>
              <a:defRPr/>
            </a:pPr>
            <a:fld id="{4939512B-451C-4376-AEAD-EA8CF63A50BA}" type="slidenum">
              <a:rPr lang="en-GB" smtClean="0"/>
              <a:pPr>
                <a:defRPr/>
              </a:pPr>
              <a:t>23</a:t>
            </a:fld>
            <a:endParaRPr lang="en-GB" sz="1400"/>
          </a:p>
        </p:txBody>
      </p:sp>
    </p:spTree>
    <p:extLst>
      <p:ext uri="{BB962C8B-B14F-4D97-AF65-F5344CB8AC3E}">
        <p14:creationId xmlns:p14="http://schemas.microsoft.com/office/powerpoint/2010/main" val="410755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a:t>Pembentukan</a:t>
            </a:r>
            <a:r>
              <a:rPr lang="en-US" sz="3600" b="1" dirty="0"/>
              <a:t> </a:t>
            </a:r>
            <a:r>
              <a:rPr lang="en-US" sz="3600" b="1" dirty="0" err="1"/>
              <a:t>Sidik</a:t>
            </a:r>
            <a:r>
              <a:rPr lang="en-US" sz="3600" b="1" dirty="0"/>
              <a:t> </a:t>
            </a:r>
            <a:r>
              <a:rPr lang="en-US" sz="3600" b="1" dirty="0" err="1"/>
              <a:t>Dijital</a:t>
            </a:r>
            <a:r>
              <a:rPr lang="en-US" sz="3600" b="1" dirty="0"/>
              <a:t> (</a:t>
            </a:r>
            <a:r>
              <a:rPr lang="en-US" sz="3600" b="1" i="1" dirty="0"/>
              <a:t>Signing</a:t>
            </a:r>
            <a:r>
              <a:rPr lang="en-US" sz="3600" b="1" dirty="0"/>
              <a:t>)</a:t>
            </a:r>
            <a:endParaRPr lang="id-ID" sz="3600" dirty="0"/>
          </a:p>
        </p:txBody>
      </p:sp>
      <p:sp>
        <p:nvSpPr>
          <p:cNvPr id="3" name="Content Placeholder 2"/>
          <p:cNvSpPr>
            <a:spLocks noGrp="1"/>
          </p:cNvSpPr>
          <p:nvPr>
            <p:ph idx="1"/>
          </p:nvPr>
        </p:nvSpPr>
        <p:spPr/>
        <p:txBody>
          <a:bodyPr/>
          <a:lstStyle/>
          <a:p>
            <a:pPr marL="571500" lvl="0" indent="-457200">
              <a:buFont typeface="+mj-lt"/>
              <a:buAutoNum type="arabicPeriod"/>
            </a:pPr>
            <a:r>
              <a:rPr lang="en-US" dirty="0" err="1" smtClean="0"/>
              <a:t>Ubah</a:t>
            </a:r>
            <a:r>
              <a:rPr lang="en-US" dirty="0" smtClean="0"/>
              <a:t> </a:t>
            </a:r>
            <a:r>
              <a:rPr lang="en-US" dirty="0" err="1"/>
              <a:t>pesan</a:t>
            </a:r>
            <a:r>
              <a:rPr lang="en-US" dirty="0"/>
              <a:t> </a:t>
            </a:r>
            <a:r>
              <a:rPr lang="en-US" i="1" dirty="0"/>
              <a:t>m</a:t>
            </a:r>
            <a:r>
              <a:rPr lang="en-US" dirty="0"/>
              <a:t> </a:t>
            </a:r>
            <a:r>
              <a:rPr lang="en-US" dirty="0" err="1"/>
              <a:t>menjadi</a:t>
            </a:r>
            <a:r>
              <a:rPr lang="en-US" dirty="0"/>
              <a:t> </a:t>
            </a:r>
            <a:r>
              <a:rPr lang="en-US" i="1" dirty="0"/>
              <a:t>message digest</a:t>
            </a:r>
            <a:r>
              <a:rPr lang="en-US" dirty="0"/>
              <a:t> </a:t>
            </a:r>
            <a:r>
              <a:rPr lang="en-US" dirty="0" err="1"/>
              <a:t>dengan</a:t>
            </a:r>
            <a:r>
              <a:rPr lang="en-US" dirty="0"/>
              <a:t> </a:t>
            </a:r>
            <a:r>
              <a:rPr lang="en-US" dirty="0" err="1"/>
              <a:t>fungsi</a:t>
            </a:r>
            <a:r>
              <a:rPr lang="en-US" dirty="0"/>
              <a:t> </a:t>
            </a:r>
            <a:r>
              <a:rPr lang="en-US" i="1" dirty="0"/>
              <a:t>hash</a:t>
            </a:r>
            <a:r>
              <a:rPr lang="en-US" dirty="0"/>
              <a:t> SHA, </a:t>
            </a:r>
            <a:r>
              <a:rPr lang="en-US" i="1" dirty="0"/>
              <a:t>H</a:t>
            </a:r>
            <a:r>
              <a:rPr lang="en-US" dirty="0"/>
              <a:t>. </a:t>
            </a:r>
            <a:endParaRPr lang="id-ID" dirty="0"/>
          </a:p>
          <a:p>
            <a:pPr marL="571500" lvl="0" indent="-457200">
              <a:buFont typeface="+mj-lt"/>
              <a:buAutoNum type="arabicPeriod"/>
            </a:pPr>
            <a:r>
              <a:rPr lang="en-US" dirty="0" err="1"/>
              <a:t>Tentukan</a:t>
            </a:r>
            <a:r>
              <a:rPr lang="en-US" dirty="0"/>
              <a:t> </a:t>
            </a:r>
            <a:r>
              <a:rPr lang="en-US" dirty="0" err="1"/>
              <a:t>bilangan</a:t>
            </a:r>
            <a:r>
              <a:rPr lang="en-US" dirty="0"/>
              <a:t> </a:t>
            </a:r>
            <a:r>
              <a:rPr lang="en-US" dirty="0" err="1"/>
              <a:t>acak</a:t>
            </a:r>
            <a:r>
              <a:rPr lang="en-US" dirty="0"/>
              <a:t> </a:t>
            </a:r>
            <a:r>
              <a:rPr lang="en-US" i="1" dirty="0"/>
              <a:t>k</a:t>
            </a:r>
            <a:r>
              <a:rPr lang="en-US" dirty="0"/>
              <a:t> &lt; </a:t>
            </a:r>
            <a:r>
              <a:rPr lang="en-US" i="1" dirty="0"/>
              <a:t>q</a:t>
            </a:r>
            <a:r>
              <a:rPr lang="en-US" dirty="0"/>
              <a:t>.</a:t>
            </a:r>
            <a:endParaRPr lang="id-ID" dirty="0"/>
          </a:p>
          <a:p>
            <a:pPr marL="571500" lvl="0" indent="-457200">
              <a:buFont typeface="+mj-lt"/>
              <a:buAutoNum type="arabicPeriod"/>
            </a:pPr>
            <a:r>
              <a:rPr lang="en-US" dirty="0" err="1"/>
              <a:t>Sidik</a:t>
            </a:r>
            <a:r>
              <a:rPr lang="en-US" dirty="0"/>
              <a:t> </a:t>
            </a:r>
            <a:r>
              <a:rPr lang="en-US" dirty="0" err="1"/>
              <a:t>dijital</a:t>
            </a:r>
            <a:r>
              <a:rPr lang="en-US" dirty="0"/>
              <a:t> </a:t>
            </a:r>
            <a:r>
              <a:rPr lang="en-US" dirty="0" err="1"/>
              <a:t>dari</a:t>
            </a:r>
            <a:r>
              <a:rPr lang="en-US" dirty="0"/>
              <a:t> </a:t>
            </a:r>
            <a:r>
              <a:rPr lang="en-US" dirty="0" err="1"/>
              <a:t>pesan</a:t>
            </a:r>
            <a:r>
              <a:rPr lang="en-US" dirty="0"/>
              <a:t> </a:t>
            </a:r>
            <a:r>
              <a:rPr lang="en-US" i="1" dirty="0"/>
              <a:t>m</a:t>
            </a:r>
            <a:r>
              <a:rPr lang="en-US" dirty="0"/>
              <a:t> </a:t>
            </a:r>
            <a:r>
              <a:rPr lang="en-US" dirty="0" err="1"/>
              <a:t>adalah</a:t>
            </a:r>
            <a:r>
              <a:rPr lang="en-US" dirty="0"/>
              <a:t> </a:t>
            </a:r>
            <a:r>
              <a:rPr lang="en-US" dirty="0" err="1"/>
              <a:t>bilangan</a:t>
            </a:r>
            <a:r>
              <a:rPr lang="en-US" dirty="0"/>
              <a:t> </a:t>
            </a:r>
            <a:r>
              <a:rPr lang="en-US" i="1" dirty="0"/>
              <a:t>r</a:t>
            </a:r>
            <a:r>
              <a:rPr lang="en-US" dirty="0"/>
              <a:t> </a:t>
            </a:r>
            <a:r>
              <a:rPr lang="en-US" dirty="0" err="1"/>
              <a:t>dan</a:t>
            </a:r>
            <a:r>
              <a:rPr lang="en-US" dirty="0"/>
              <a:t> </a:t>
            </a:r>
            <a:r>
              <a:rPr lang="en-US" i="1" dirty="0"/>
              <a:t>s</a:t>
            </a:r>
            <a:r>
              <a:rPr lang="en-US" dirty="0"/>
              <a:t>. </a:t>
            </a:r>
            <a:r>
              <a:rPr lang="en-US" dirty="0" err="1"/>
              <a:t>Hitung</a:t>
            </a:r>
            <a:r>
              <a:rPr lang="en-US" dirty="0"/>
              <a:t> </a:t>
            </a:r>
            <a:r>
              <a:rPr lang="en-US" i="1" dirty="0"/>
              <a:t>r</a:t>
            </a:r>
            <a:r>
              <a:rPr lang="en-US" dirty="0"/>
              <a:t> </a:t>
            </a:r>
            <a:r>
              <a:rPr lang="en-US" dirty="0" err="1"/>
              <a:t>dan</a:t>
            </a:r>
            <a:r>
              <a:rPr lang="en-US" dirty="0"/>
              <a:t> </a:t>
            </a:r>
            <a:r>
              <a:rPr lang="en-US" i="1" dirty="0"/>
              <a:t>s</a:t>
            </a:r>
            <a:r>
              <a:rPr lang="en-US" dirty="0"/>
              <a:t> </a:t>
            </a:r>
            <a:r>
              <a:rPr lang="en-US" dirty="0" err="1"/>
              <a:t>sebagai</a:t>
            </a:r>
            <a:r>
              <a:rPr lang="en-US" dirty="0"/>
              <a:t> </a:t>
            </a:r>
            <a:r>
              <a:rPr lang="en-US" dirty="0" err="1"/>
              <a:t>berikut</a:t>
            </a:r>
            <a:r>
              <a:rPr lang="en-US" dirty="0"/>
              <a:t>:</a:t>
            </a:r>
            <a:endParaRPr lang="id-ID" dirty="0"/>
          </a:p>
          <a:p>
            <a:pPr marL="571500" indent="-457200">
              <a:buFont typeface="+mj-lt"/>
              <a:buAutoNum type="arabicPeriod"/>
            </a:pPr>
            <a:r>
              <a:rPr lang="en-US" i="1" dirty="0"/>
              <a:t>r</a:t>
            </a:r>
            <a:r>
              <a:rPr lang="en-US" dirty="0"/>
              <a:t> = (</a:t>
            </a:r>
            <a:r>
              <a:rPr lang="en-US" i="1" dirty="0" err="1"/>
              <a:t>g</a:t>
            </a:r>
            <a:r>
              <a:rPr lang="en-US" i="1" baseline="30000" dirty="0" err="1"/>
              <a:t>k</a:t>
            </a:r>
            <a:r>
              <a:rPr lang="en-US" dirty="0"/>
              <a:t> mod </a:t>
            </a:r>
            <a:r>
              <a:rPr lang="en-US" i="1" dirty="0"/>
              <a:t>p</a:t>
            </a:r>
            <a:r>
              <a:rPr lang="en-US" dirty="0"/>
              <a:t>) mod </a:t>
            </a:r>
            <a:r>
              <a:rPr lang="en-US" i="1" dirty="0"/>
              <a:t>q</a:t>
            </a:r>
            <a:endParaRPr lang="id-ID" dirty="0"/>
          </a:p>
          <a:p>
            <a:pPr marL="571500" indent="-457200">
              <a:buFont typeface="+mj-lt"/>
              <a:buAutoNum type="arabicPeriod"/>
            </a:pPr>
            <a:r>
              <a:rPr lang="en-US" i="1" dirty="0"/>
              <a:t>s</a:t>
            </a:r>
            <a:r>
              <a:rPr lang="en-US" dirty="0"/>
              <a:t> = (</a:t>
            </a:r>
            <a:r>
              <a:rPr lang="en-US" i="1" dirty="0"/>
              <a:t>k</a:t>
            </a:r>
            <a:r>
              <a:rPr lang="en-US" baseline="30000" dirty="0"/>
              <a:t>– 1 </a:t>
            </a:r>
            <a:r>
              <a:rPr lang="en-US" dirty="0"/>
              <a:t>(</a:t>
            </a:r>
            <a:r>
              <a:rPr lang="en-US" i="1" dirty="0"/>
              <a:t>H</a:t>
            </a:r>
            <a:r>
              <a:rPr lang="en-US" dirty="0"/>
              <a:t>(</a:t>
            </a:r>
            <a:r>
              <a:rPr lang="en-US" i="1" dirty="0"/>
              <a:t>m</a:t>
            </a:r>
            <a:r>
              <a:rPr lang="en-US" dirty="0"/>
              <a:t>) + x * r)) mod </a:t>
            </a:r>
            <a:r>
              <a:rPr lang="en-US" i="1" dirty="0"/>
              <a:t>q</a:t>
            </a:r>
            <a:endParaRPr lang="id-ID" dirty="0"/>
          </a:p>
          <a:p>
            <a:pPr marL="571500" lvl="0" indent="-457200">
              <a:buFont typeface="+mj-lt"/>
              <a:buAutoNum type="arabicPeriod"/>
            </a:pPr>
            <a:r>
              <a:rPr lang="en-US" dirty="0" err="1"/>
              <a:t>Kirim</a:t>
            </a:r>
            <a:r>
              <a:rPr lang="en-US" dirty="0"/>
              <a:t> </a:t>
            </a:r>
            <a:r>
              <a:rPr lang="en-US" dirty="0" err="1"/>
              <a:t>pesan</a:t>
            </a:r>
            <a:r>
              <a:rPr lang="en-US" dirty="0"/>
              <a:t> </a:t>
            </a:r>
            <a:r>
              <a:rPr lang="en-US" i="1" dirty="0"/>
              <a:t>m</a:t>
            </a:r>
            <a:r>
              <a:rPr lang="en-US" dirty="0"/>
              <a:t> </a:t>
            </a:r>
            <a:r>
              <a:rPr lang="en-US" dirty="0" err="1"/>
              <a:t>dan</a:t>
            </a:r>
            <a:r>
              <a:rPr lang="en-US" dirty="0"/>
              <a:t> </a:t>
            </a:r>
            <a:r>
              <a:rPr lang="en-US" dirty="0" err="1"/>
              <a:t>sidik</a:t>
            </a:r>
            <a:r>
              <a:rPr lang="en-US" dirty="0"/>
              <a:t> </a:t>
            </a:r>
            <a:r>
              <a:rPr lang="en-US" dirty="0" err="1"/>
              <a:t>dijital</a:t>
            </a:r>
            <a:r>
              <a:rPr lang="en-US" dirty="0"/>
              <a:t> </a:t>
            </a:r>
            <a:r>
              <a:rPr lang="en-US" i="1" dirty="0"/>
              <a:t>r</a:t>
            </a:r>
            <a:r>
              <a:rPr lang="en-US" dirty="0"/>
              <a:t> </a:t>
            </a:r>
            <a:r>
              <a:rPr lang="en-US" dirty="0" err="1"/>
              <a:t>dan</a:t>
            </a:r>
            <a:r>
              <a:rPr lang="en-US" dirty="0"/>
              <a:t> </a:t>
            </a:r>
            <a:r>
              <a:rPr lang="en-US" i="1" dirty="0"/>
              <a:t>s</a:t>
            </a:r>
            <a:r>
              <a:rPr lang="en-US" dirty="0"/>
              <a:t>.</a:t>
            </a:r>
            <a:endParaRPr lang="id-ID" dirty="0"/>
          </a:p>
          <a:p>
            <a:pPr marL="114300" indent="0">
              <a:buNone/>
            </a:pPr>
            <a:endParaRPr lang="id-ID" dirty="0"/>
          </a:p>
        </p:txBody>
      </p:sp>
      <p:sp>
        <p:nvSpPr>
          <p:cNvPr id="4" name="Slide Number Placeholder 3"/>
          <p:cNvSpPr>
            <a:spLocks noGrp="1"/>
          </p:cNvSpPr>
          <p:nvPr>
            <p:ph type="sldNum" sz="quarter" idx="12"/>
          </p:nvPr>
        </p:nvSpPr>
        <p:spPr/>
        <p:txBody>
          <a:bodyPr/>
          <a:lstStyle/>
          <a:p>
            <a:pPr>
              <a:defRPr/>
            </a:pPr>
            <a:fld id="{4939512B-451C-4376-AEAD-EA8CF63A50BA}" type="slidenum">
              <a:rPr lang="en-GB" smtClean="0"/>
              <a:pPr>
                <a:defRPr/>
              </a:pPr>
              <a:t>24</a:t>
            </a:fld>
            <a:endParaRPr lang="en-GB" sz="1400"/>
          </a:p>
        </p:txBody>
      </p:sp>
    </p:spTree>
    <p:extLst>
      <p:ext uri="{BB962C8B-B14F-4D97-AF65-F5344CB8AC3E}">
        <p14:creationId xmlns:p14="http://schemas.microsoft.com/office/powerpoint/2010/main" val="4268139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err="1"/>
              <a:t>Verifikasi</a:t>
            </a:r>
            <a:r>
              <a:rPr lang="en-US" sz="2800" b="1" dirty="0"/>
              <a:t> </a:t>
            </a:r>
            <a:r>
              <a:rPr lang="en-US" sz="2800" b="1" dirty="0" err="1"/>
              <a:t>Keabsahan</a:t>
            </a:r>
            <a:r>
              <a:rPr lang="en-US" sz="2800" b="1" dirty="0"/>
              <a:t> </a:t>
            </a:r>
            <a:r>
              <a:rPr lang="en-US" sz="2800" b="1" dirty="0" err="1"/>
              <a:t>Sidik</a:t>
            </a:r>
            <a:r>
              <a:rPr lang="en-US" sz="2800" b="1" dirty="0"/>
              <a:t> </a:t>
            </a:r>
            <a:r>
              <a:rPr lang="en-US" sz="2800" b="1" dirty="0" err="1"/>
              <a:t>Dijital</a:t>
            </a:r>
            <a:r>
              <a:rPr lang="en-US" sz="2800" b="1" dirty="0"/>
              <a:t> (</a:t>
            </a:r>
            <a:r>
              <a:rPr lang="en-US" sz="2800" b="1" i="1" dirty="0"/>
              <a:t>Verifying</a:t>
            </a:r>
            <a:r>
              <a:rPr lang="en-US" sz="2800" b="1" dirty="0"/>
              <a:t>)</a:t>
            </a:r>
            <a:r>
              <a:rPr lang="id-ID" sz="2800" b="1" dirty="0"/>
              <a:t/>
            </a:r>
            <a:br>
              <a:rPr lang="id-ID" sz="2800" b="1" dirty="0"/>
            </a:br>
            <a:endParaRPr lang="id-ID" sz="2800" dirty="0"/>
          </a:p>
        </p:txBody>
      </p:sp>
      <p:sp>
        <p:nvSpPr>
          <p:cNvPr id="3" name="Content Placeholder 2"/>
          <p:cNvSpPr>
            <a:spLocks noGrp="1"/>
          </p:cNvSpPr>
          <p:nvPr>
            <p:ph idx="1"/>
          </p:nvPr>
        </p:nvSpPr>
        <p:spPr/>
        <p:txBody>
          <a:bodyPr/>
          <a:lstStyle/>
          <a:p>
            <a:pPr marL="114300" lvl="0" indent="0">
              <a:buNone/>
            </a:pPr>
            <a:r>
              <a:rPr lang="en-US" dirty="0" err="1" smtClean="0"/>
              <a:t>Hitung</a:t>
            </a:r>
            <a:r>
              <a:rPr lang="en-US" dirty="0" smtClean="0"/>
              <a:t>:</a:t>
            </a:r>
            <a:endParaRPr lang="id-ID" dirty="0"/>
          </a:p>
          <a:p>
            <a:pPr marL="114300" indent="0">
              <a:buNone/>
            </a:pPr>
            <a:r>
              <a:rPr lang="en-US" dirty="0"/>
              <a:t> </a:t>
            </a:r>
            <a:endParaRPr lang="id-ID" dirty="0"/>
          </a:p>
          <a:p>
            <a:pPr marL="571500" indent="-457200">
              <a:buFont typeface="+mj-lt"/>
              <a:buAutoNum type="arabicPeriod"/>
            </a:pPr>
            <a:r>
              <a:rPr lang="en-US" i="1" dirty="0"/>
              <a:t>w</a:t>
            </a:r>
            <a:r>
              <a:rPr lang="en-US" dirty="0"/>
              <a:t> = </a:t>
            </a:r>
            <a:r>
              <a:rPr lang="en-US" i="1" dirty="0"/>
              <a:t>s</a:t>
            </a:r>
            <a:r>
              <a:rPr lang="en-US" baseline="30000" dirty="0"/>
              <a:t>– 1</a:t>
            </a:r>
            <a:r>
              <a:rPr lang="en-US" dirty="0"/>
              <a:t> mod </a:t>
            </a:r>
            <a:r>
              <a:rPr lang="en-US" i="1" dirty="0"/>
              <a:t>q</a:t>
            </a:r>
            <a:endParaRPr lang="id-ID" dirty="0"/>
          </a:p>
          <a:p>
            <a:pPr marL="571500" indent="-457200">
              <a:buFont typeface="+mj-lt"/>
              <a:buAutoNum type="arabicPeriod"/>
            </a:pPr>
            <a:r>
              <a:rPr lang="en-US" i="1" dirty="0"/>
              <a:t>u</a:t>
            </a:r>
            <a:r>
              <a:rPr lang="en-US" baseline="-25000" dirty="0"/>
              <a:t>1</a:t>
            </a:r>
            <a:r>
              <a:rPr lang="en-US" baseline="30000" dirty="0"/>
              <a:t> </a:t>
            </a:r>
            <a:r>
              <a:rPr lang="en-US" dirty="0"/>
              <a:t>= (</a:t>
            </a:r>
            <a:r>
              <a:rPr lang="en-US" i="1" dirty="0"/>
              <a:t>H</a:t>
            </a:r>
            <a:r>
              <a:rPr lang="en-US" dirty="0"/>
              <a:t>(</a:t>
            </a:r>
            <a:r>
              <a:rPr lang="en-US" i="1" dirty="0"/>
              <a:t>m</a:t>
            </a:r>
            <a:r>
              <a:rPr lang="en-US" dirty="0"/>
              <a:t>) * </a:t>
            </a:r>
            <a:r>
              <a:rPr lang="en-US" i="1" dirty="0"/>
              <a:t>w</a:t>
            </a:r>
            <a:r>
              <a:rPr lang="en-US" dirty="0"/>
              <a:t>) mod </a:t>
            </a:r>
            <a:r>
              <a:rPr lang="en-US" i="1" dirty="0"/>
              <a:t>q</a:t>
            </a:r>
            <a:endParaRPr lang="id-ID" dirty="0"/>
          </a:p>
          <a:p>
            <a:pPr marL="571500" indent="-457200">
              <a:buFont typeface="+mj-lt"/>
              <a:buAutoNum type="arabicPeriod"/>
            </a:pPr>
            <a:r>
              <a:rPr lang="en-US" i="1" dirty="0"/>
              <a:t>u</a:t>
            </a:r>
            <a:r>
              <a:rPr lang="en-US" baseline="-25000" dirty="0"/>
              <a:t>2</a:t>
            </a:r>
            <a:r>
              <a:rPr lang="en-US" baseline="30000" dirty="0"/>
              <a:t> </a:t>
            </a:r>
            <a:r>
              <a:rPr lang="en-US" dirty="0"/>
              <a:t>= (</a:t>
            </a:r>
            <a:r>
              <a:rPr lang="en-US" i="1" dirty="0"/>
              <a:t>r</a:t>
            </a:r>
            <a:r>
              <a:rPr lang="en-US" dirty="0"/>
              <a:t> * </a:t>
            </a:r>
            <a:r>
              <a:rPr lang="en-US" i="1" dirty="0"/>
              <a:t>w</a:t>
            </a:r>
            <a:r>
              <a:rPr lang="en-US" dirty="0"/>
              <a:t>) mod </a:t>
            </a:r>
            <a:r>
              <a:rPr lang="en-US" i="1" dirty="0"/>
              <a:t>q</a:t>
            </a:r>
            <a:endParaRPr lang="id-ID" dirty="0"/>
          </a:p>
          <a:p>
            <a:pPr marL="571500" indent="-457200">
              <a:buFont typeface="+mj-lt"/>
              <a:buAutoNum type="arabicPeriod"/>
            </a:pPr>
            <a:r>
              <a:rPr lang="en-US" i="1" dirty="0" smtClean="0"/>
              <a:t>v</a:t>
            </a:r>
            <a:r>
              <a:rPr lang="en-US" dirty="0" smtClean="0"/>
              <a:t> </a:t>
            </a:r>
            <a:r>
              <a:rPr lang="en-US" dirty="0"/>
              <a:t>= ((</a:t>
            </a:r>
            <a:r>
              <a:rPr lang="en-US" i="1" dirty="0"/>
              <a:t>g</a:t>
            </a:r>
            <a:r>
              <a:rPr lang="en-US" i="1" baseline="30000" dirty="0"/>
              <a:t>u</a:t>
            </a:r>
            <a:r>
              <a:rPr lang="en-US" baseline="30000" dirty="0"/>
              <a:t>1</a:t>
            </a:r>
            <a:r>
              <a:rPr lang="en-US" dirty="0"/>
              <a:t> * </a:t>
            </a:r>
            <a:r>
              <a:rPr lang="en-US" i="1" dirty="0"/>
              <a:t>y</a:t>
            </a:r>
            <a:r>
              <a:rPr lang="en-US" i="1" baseline="30000" dirty="0"/>
              <a:t>u</a:t>
            </a:r>
            <a:r>
              <a:rPr lang="en-US" baseline="30000" dirty="0"/>
              <a:t>2</a:t>
            </a:r>
            <a:r>
              <a:rPr lang="en-US" dirty="0"/>
              <a:t>) mod </a:t>
            </a:r>
            <a:r>
              <a:rPr lang="en-US" i="1" dirty="0"/>
              <a:t>p</a:t>
            </a:r>
            <a:r>
              <a:rPr lang="en-US" dirty="0"/>
              <a:t>) mod </a:t>
            </a:r>
            <a:r>
              <a:rPr lang="en-US" i="1" dirty="0"/>
              <a:t>q</a:t>
            </a:r>
            <a:r>
              <a:rPr lang="en-US" dirty="0"/>
              <a:t>)</a:t>
            </a:r>
            <a:endParaRPr lang="id-ID" dirty="0"/>
          </a:p>
          <a:p>
            <a:pPr marL="571500" lvl="0" indent="-457200">
              <a:buFont typeface="+mj-lt"/>
              <a:buAutoNum type="arabicPeriod"/>
            </a:pPr>
            <a:r>
              <a:rPr lang="en-US" dirty="0" err="1"/>
              <a:t>Jika</a:t>
            </a:r>
            <a:r>
              <a:rPr lang="en-US" dirty="0"/>
              <a:t> </a:t>
            </a:r>
            <a:r>
              <a:rPr lang="en-US" i="1" dirty="0"/>
              <a:t>v</a:t>
            </a:r>
            <a:r>
              <a:rPr lang="en-US" dirty="0"/>
              <a:t> = </a:t>
            </a:r>
            <a:r>
              <a:rPr lang="en-US" i="1" dirty="0"/>
              <a:t>r</a:t>
            </a:r>
            <a:r>
              <a:rPr lang="en-US" dirty="0"/>
              <a:t>, </a:t>
            </a:r>
            <a:r>
              <a:rPr lang="en-US" dirty="0" err="1"/>
              <a:t>maka</a:t>
            </a:r>
            <a:r>
              <a:rPr lang="en-US" dirty="0"/>
              <a:t> </a:t>
            </a:r>
            <a:r>
              <a:rPr lang="en-US" dirty="0" err="1"/>
              <a:t>sidik</a:t>
            </a:r>
            <a:r>
              <a:rPr lang="en-US" dirty="0"/>
              <a:t> </a:t>
            </a:r>
            <a:r>
              <a:rPr lang="en-US" dirty="0" err="1"/>
              <a:t>dijital</a:t>
            </a:r>
            <a:r>
              <a:rPr lang="en-US" dirty="0"/>
              <a:t> </a:t>
            </a:r>
            <a:r>
              <a:rPr lang="en-US" dirty="0" err="1"/>
              <a:t>sah</a:t>
            </a:r>
            <a:r>
              <a:rPr lang="en-US" dirty="0"/>
              <a:t>, yang </a:t>
            </a:r>
            <a:r>
              <a:rPr lang="en-US" dirty="0" err="1"/>
              <a:t>berarti</a:t>
            </a:r>
            <a:r>
              <a:rPr lang="en-US" dirty="0"/>
              <a:t> </a:t>
            </a:r>
            <a:r>
              <a:rPr lang="en-US" dirty="0" err="1"/>
              <a:t>bahwa</a:t>
            </a:r>
            <a:r>
              <a:rPr lang="en-US" dirty="0"/>
              <a:t> </a:t>
            </a:r>
            <a:r>
              <a:rPr lang="en-US" dirty="0" err="1"/>
              <a:t>pesan</a:t>
            </a:r>
            <a:r>
              <a:rPr lang="en-US" dirty="0"/>
              <a:t> </a:t>
            </a:r>
            <a:r>
              <a:rPr lang="en-US" dirty="0" err="1"/>
              <a:t>masih</a:t>
            </a:r>
            <a:r>
              <a:rPr lang="en-US" dirty="0"/>
              <a:t> </a:t>
            </a:r>
            <a:r>
              <a:rPr lang="en-US" dirty="0" err="1"/>
              <a:t>asli</a:t>
            </a:r>
            <a:r>
              <a:rPr lang="en-US" dirty="0"/>
              <a:t> </a:t>
            </a:r>
            <a:r>
              <a:rPr lang="en-US" dirty="0" err="1"/>
              <a:t>dan</a:t>
            </a:r>
            <a:r>
              <a:rPr lang="en-US" dirty="0"/>
              <a:t> </a:t>
            </a:r>
            <a:r>
              <a:rPr lang="en-US" dirty="0" err="1"/>
              <a:t>dikirim</a:t>
            </a:r>
            <a:r>
              <a:rPr lang="en-US" dirty="0"/>
              <a:t> </a:t>
            </a:r>
            <a:r>
              <a:rPr lang="en-US" dirty="0" err="1"/>
              <a:t>oleh</a:t>
            </a:r>
            <a:r>
              <a:rPr lang="en-US" dirty="0"/>
              <a:t> </a:t>
            </a:r>
            <a:r>
              <a:rPr lang="en-US" dirty="0" err="1"/>
              <a:t>pengirim</a:t>
            </a:r>
            <a:r>
              <a:rPr lang="en-US" dirty="0"/>
              <a:t> yang </a:t>
            </a:r>
            <a:r>
              <a:rPr lang="en-US" dirty="0" err="1"/>
              <a:t>benar</a:t>
            </a:r>
            <a:r>
              <a:rPr lang="en-US" dirty="0"/>
              <a:t>.</a:t>
            </a:r>
            <a:endParaRPr lang="id-ID" dirty="0"/>
          </a:p>
          <a:p>
            <a:pPr marL="114300" indent="0">
              <a:buNone/>
            </a:pPr>
            <a:endParaRPr lang="id-ID" dirty="0"/>
          </a:p>
        </p:txBody>
      </p:sp>
      <p:sp>
        <p:nvSpPr>
          <p:cNvPr id="4" name="Slide Number Placeholder 3"/>
          <p:cNvSpPr>
            <a:spLocks noGrp="1"/>
          </p:cNvSpPr>
          <p:nvPr>
            <p:ph type="sldNum" sz="quarter" idx="12"/>
          </p:nvPr>
        </p:nvSpPr>
        <p:spPr/>
        <p:txBody>
          <a:bodyPr/>
          <a:lstStyle/>
          <a:p>
            <a:pPr>
              <a:defRPr/>
            </a:pPr>
            <a:fld id="{4939512B-451C-4376-AEAD-EA8CF63A50BA}" type="slidenum">
              <a:rPr lang="en-GB" smtClean="0"/>
              <a:pPr>
                <a:defRPr/>
              </a:pPr>
              <a:t>25</a:t>
            </a:fld>
            <a:endParaRPr lang="en-GB" sz="1400"/>
          </a:p>
        </p:txBody>
      </p:sp>
    </p:spTree>
    <p:extLst>
      <p:ext uri="{BB962C8B-B14F-4D97-AF65-F5344CB8AC3E}">
        <p14:creationId xmlns:p14="http://schemas.microsoft.com/office/powerpoint/2010/main" val="3952206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a:t>Contoh</a:t>
            </a:r>
            <a:r>
              <a:rPr lang="en-US" sz="4800" b="1" dirty="0"/>
              <a:t> </a:t>
            </a:r>
            <a:r>
              <a:rPr lang="en-US" sz="4800" b="1" dirty="0" err="1" smtClean="0"/>
              <a:t>Perhitungan</a:t>
            </a:r>
            <a:r>
              <a:rPr lang="en-US" sz="4800" b="1" dirty="0" smtClean="0"/>
              <a:t> DSA</a:t>
            </a:r>
            <a:endParaRPr lang="id-ID" dirty="0"/>
          </a:p>
        </p:txBody>
      </p:sp>
      <p:sp>
        <p:nvSpPr>
          <p:cNvPr id="3" name="Content Placeholder 2"/>
          <p:cNvSpPr>
            <a:spLocks noGrp="1"/>
          </p:cNvSpPr>
          <p:nvPr>
            <p:ph idx="1"/>
          </p:nvPr>
        </p:nvSpPr>
        <p:spPr/>
        <p:txBody>
          <a:bodyPr>
            <a:normAutofit/>
          </a:bodyPr>
          <a:lstStyle/>
          <a:p>
            <a:pPr marL="411480" lvl="1" indent="0">
              <a:buNone/>
            </a:pPr>
            <a:r>
              <a:rPr lang="en-US" b="1" i="1" u="sng" dirty="0" err="1" smtClean="0"/>
              <a:t>Pembentukan</a:t>
            </a:r>
            <a:r>
              <a:rPr lang="en-US" b="1" i="1" u="sng" dirty="0" smtClean="0"/>
              <a:t> </a:t>
            </a:r>
            <a:r>
              <a:rPr lang="en-US" b="1" i="1" u="sng" dirty="0" err="1" smtClean="0"/>
              <a:t>Sepasang</a:t>
            </a:r>
            <a:r>
              <a:rPr lang="en-US" b="1" i="1" u="sng" dirty="0" smtClean="0"/>
              <a:t> </a:t>
            </a:r>
            <a:r>
              <a:rPr lang="en-US" b="1" i="1" u="sng" dirty="0" err="1" smtClean="0"/>
              <a:t>Kunci</a:t>
            </a:r>
            <a:endParaRPr lang="id-ID" sz="1600" b="1" u="sng" dirty="0"/>
          </a:p>
          <a:p>
            <a:pPr marL="571500" lvl="0" indent="-457200">
              <a:buFont typeface="+mj-lt"/>
              <a:buAutoNum type="arabicPeriod"/>
            </a:pPr>
            <a:r>
              <a:rPr lang="en-US" sz="2400" dirty="0" err="1"/>
              <a:t>Pilih</a:t>
            </a:r>
            <a:r>
              <a:rPr lang="en-US" sz="2400" dirty="0"/>
              <a:t> </a:t>
            </a:r>
            <a:r>
              <a:rPr lang="en-US" sz="2400" dirty="0" err="1"/>
              <a:t>bilangan</a:t>
            </a:r>
            <a:r>
              <a:rPr lang="en-US" sz="2400" dirty="0"/>
              <a:t> prima p </a:t>
            </a:r>
            <a:r>
              <a:rPr lang="en-US" sz="2400" dirty="0" err="1"/>
              <a:t>dan</a:t>
            </a:r>
            <a:r>
              <a:rPr lang="en-US" sz="2400" dirty="0"/>
              <a:t> q, yang </a:t>
            </a:r>
            <a:r>
              <a:rPr lang="en-US" sz="2400" dirty="0" err="1"/>
              <a:t>dalam</a:t>
            </a:r>
            <a:r>
              <a:rPr lang="en-US" sz="2400" dirty="0"/>
              <a:t> </a:t>
            </a:r>
            <a:r>
              <a:rPr lang="en-US" sz="2400" dirty="0" err="1"/>
              <a:t>hal</a:t>
            </a:r>
            <a:r>
              <a:rPr lang="en-US" sz="2400" dirty="0"/>
              <a:t> </a:t>
            </a:r>
            <a:r>
              <a:rPr lang="en-US" sz="2400" dirty="0" err="1"/>
              <a:t>ini</a:t>
            </a:r>
            <a:r>
              <a:rPr lang="en-US" sz="2400" dirty="0"/>
              <a:t>  (</a:t>
            </a:r>
            <a:r>
              <a:rPr lang="en-US" sz="2400" i="1" dirty="0"/>
              <a:t>p</a:t>
            </a:r>
            <a:r>
              <a:rPr lang="en-US" sz="2400" dirty="0"/>
              <a:t> – 1) mod </a:t>
            </a:r>
            <a:r>
              <a:rPr lang="en-US" sz="2400" i="1" dirty="0"/>
              <a:t>q</a:t>
            </a:r>
            <a:r>
              <a:rPr lang="en-US" sz="2400" dirty="0"/>
              <a:t> = 0.</a:t>
            </a:r>
            <a:endParaRPr lang="id-ID" sz="1800" dirty="0"/>
          </a:p>
          <a:p>
            <a:pPr lvl="1"/>
            <a:r>
              <a:rPr lang="en-US" i="1" dirty="0"/>
              <a:t>p</a:t>
            </a:r>
            <a:r>
              <a:rPr lang="en-US" dirty="0"/>
              <a:t> = 59419</a:t>
            </a:r>
            <a:endParaRPr lang="id-ID" sz="1600" dirty="0"/>
          </a:p>
          <a:p>
            <a:pPr lvl="1"/>
            <a:r>
              <a:rPr lang="en-US" i="1" dirty="0"/>
              <a:t>q</a:t>
            </a:r>
            <a:r>
              <a:rPr lang="en-US" dirty="0"/>
              <a:t> = 3301 (</a:t>
            </a:r>
            <a:r>
              <a:rPr lang="en-US" dirty="0" err="1"/>
              <a:t>memenuhi</a:t>
            </a:r>
            <a:r>
              <a:rPr lang="en-US" dirty="0"/>
              <a:t> 3301 * 18 = 59419 – </a:t>
            </a:r>
            <a:r>
              <a:rPr lang="en-US" dirty="0" smtClean="0"/>
              <a:t>1)</a:t>
            </a:r>
            <a:endParaRPr lang="en-US" sz="1600" dirty="0"/>
          </a:p>
          <a:p>
            <a:pPr marL="628650" indent="-514350">
              <a:buFont typeface="+mj-lt"/>
              <a:buAutoNum type="arabicPeriod"/>
            </a:pPr>
            <a:r>
              <a:rPr lang="en-US" sz="2600" dirty="0" err="1" smtClean="0"/>
              <a:t>Hitung</a:t>
            </a:r>
            <a:r>
              <a:rPr lang="en-US" sz="2600" dirty="0" smtClean="0"/>
              <a:t> </a:t>
            </a:r>
            <a:r>
              <a:rPr lang="en-US" sz="2600" i="1" dirty="0"/>
              <a:t>g</a:t>
            </a:r>
            <a:r>
              <a:rPr lang="en-US" sz="2600" dirty="0"/>
              <a:t> = </a:t>
            </a:r>
            <a:r>
              <a:rPr lang="en-US" sz="2600" i="1" dirty="0"/>
              <a:t>h</a:t>
            </a:r>
            <a:r>
              <a:rPr lang="en-US" sz="2600" baseline="30000" dirty="0"/>
              <a:t>(</a:t>
            </a:r>
            <a:r>
              <a:rPr lang="en-US" sz="2600" i="1" baseline="30000" dirty="0"/>
              <a:t>p</a:t>
            </a:r>
            <a:r>
              <a:rPr lang="en-US" sz="2600" baseline="30000" dirty="0"/>
              <a:t> – 1)/</a:t>
            </a:r>
            <a:r>
              <a:rPr lang="en-US" sz="2600" i="1" baseline="30000" dirty="0"/>
              <a:t>q</a:t>
            </a:r>
            <a:r>
              <a:rPr lang="en-US" sz="2600" dirty="0"/>
              <a:t> mod </a:t>
            </a:r>
            <a:r>
              <a:rPr lang="en-US" sz="2600" i="1" dirty="0"/>
              <a:t>p</a:t>
            </a:r>
            <a:r>
              <a:rPr lang="en-US" sz="2600" dirty="0"/>
              <a:t>, yang </a:t>
            </a:r>
            <a:r>
              <a:rPr lang="en-US" sz="2600" dirty="0" err="1"/>
              <a:t>dalam</a:t>
            </a:r>
            <a:r>
              <a:rPr lang="en-US" sz="2600" dirty="0"/>
              <a:t> </a:t>
            </a:r>
            <a:r>
              <a:rPr lang="en-US" sz="2600" dirty="0" err="1"/>
              <a:t>hal</a:t>
            </a:r>
            <a:r>
              <a:rPr lang="en-US" sz="2600" dirty="0"/>
              <a:t> </a:t>
            </a:r>
            <a:r>
              <a:rPr lang="en-US" sz="2600" dirty="0" err="1"/>
              <a:t>ini</a:t>
            </a:r>
            <a:r>
              <a:rPr lang="en-US" sz="2600" dirty="0"/>
              <a:t> 1 &lt; </a:t>
            </a:r>
            <a:r>
              <a:rPr lang="en-US" sz="2600" i="1" dirty="0"/>
              <a:t>h</a:t>
            </a:r>
            <a:r>
              <a:rPr lang="en-US" sz="2600" dirty="0"/>
              <a:t> &lt; </a:t>
            </a:r>
            <a:r>
              <a:rPr lang="en-US" sz="2600" i="1" dirty="0"/>
              <a:t>p</a:t>
            </a:r>
            <a:r>
              <a:rPr lang="en-US" sz="2600" dirty="0"/>
              <a:t> – 1 </a:t>
            </a:r>
            <a:r>
              <a:rPr lang="en-US" sz="2600" dirty="0" err="1"/>
              <a:t>dan</a:t>
            </a:r>
            <a:r>
              <a:rPr lang="en-US" sz="2600" dirty="0"/>
              <a:t> </a:t>
            </a:r>
            <a:r>
              <a:rPr lang="en-US" sz="2600" i="1" dirty="0"/>
              <a:t>h</a:t>
            </a:r>
            <a:r>
              <a:rPr lang="en-US" sz="2600" baseline="30000" dirty="0"/>
              <a:t>(</a:t>
            </a:r>
            <a:r>
              <a:rPr lang="en-US" sz="2600" i="1" baseline="30000" dirty="0"/>
              <a:t>p</a:t>
            </a:r>
            <a:r>
              <a:rPr lang="en-US" sz="2600" baseline="30000" dirty="0"/>
              <a:t> – 1)/</a:t>
            </a:r>
            <a:r>
              <a:rPr lang="en-US" sz="2600" i="1" baseline="30000" dirty="0"/>
              <a:t>q</a:t>
            </a:r>
            <a:r>
              <a:rPr lang="en-US" sz="2600" dirty="0"/>
              <a:t> mod </a:t>
            </a:r>
            <a:r>
              <a:rPr lang="en-US" sz="2600" i="1" dirty="0"/>
              <a:t>p</a:t>
            </a:r>
            <a:r>
              <a:rPr lang="en-US" sz="2600" dirty="0"/>
              <a:t> &gt; </a:t>
            </a:r>
            <a:r>
              <a:rPr lang="en-US" sz="2600" dirty="0" smtClean="0"/>
              <a:t>1.</a:t>
            </a:r>
            <a:r>
              <a:rPr lang="en-US" dirty="0"/>
              <a:t> </a:t>
            </a:r>
            <a:endParaRPr lang="en-US" dirty="0" smtClean="0"/>
          </a:p>
          <a:p>
            <a:pPr lvl="1"/>
            <a:r>
              <a:rPr lang="en-US" i="1" dirty="0" smtClean="0"/>
              <a:t>g</a:t>
            </a:r>
            <a:r>
              <a:rPr lang="en-US" dirty="0" smtClean="0"/>
              <a:t> </a:t>
            </a:r>
            <a:r>
              <a:rPr lang="en-US" dirty="0"/>
              <a:t>= 18870	(</a:t>
            </a:r>
            <a:r>
              <a:rPr lang="en-US" dirty="0" err="1"/>
              <a:t>dengan</a:t>
            </a:r>
            <a:r>
              <a:rPr lang="en-US" dirty="0"/>
              <a:t> h = 100)</a:t>
            </a:r>
            <a:endParaRPr lang="id-ID" sz="1600" dirty="0"/>
          </a:p>
          <a:p>
            <a:pPr marL="571500" lvl="0" indent="-457200">
              <a:buFont typeface="+mj-lt"/>
              <a:buAutoNum type="arabicPeriod"/>
            </a:pPr>
            <a:r>
              <a:rPr lang="en-US" sz="2400" dirty="0" err="1"/>
              <a:t>Tentukan</a:t>
            </a:r>
            <a:r>
              <a:rPr lang="en-US" sz="2400" dirty="0"/>
              <a:t> </a:t>
            </a:r>
            <a:r>
              <a:rPr lang="en-US" sz="2400" dirty="0" err="1"/>
              <a:t>kunci</a:t>
            </a:r>
            <a:r>
              <a:rPr lang="en-US" sz="2400" dirty="0"/>
              <a:t> </a:t>
            </a:r>
            <a:r>
              <a:rPr lang="en-US" sz="2400" dirty="0" err="1"/>
              <a:t>rahasia</a:t>
            </a:r>
            <a:r>
              <a:rPr lang="en-US" sz="2400" dirty="0"/>
              <a:t> </a:t>
            </a:r>
            <a:r>
              <a:rPr lang="en-US" sz="2400" i="1" dirty="0"/>
              <a:t>x</a:t>
            </a:r>
            <a:r>
              <a:rPr lang="en-US" sz="2400" dirty="0"/>
              <a:t>, yang </a:t>
            </a:r>
            <a:r>
              <a:rPr lang="en-US" sz="2400" dirty="0" err="1"/>
              <a:t>dalam</a:t>
            </a:r>
            <a:r>
              <a:rPr lang="en-US" sz="2400" dirty="0"/>
              <a:t> </a:t>
            </a:r>
            <a:r>
              <a:rPr lang="en-US" sz="2400" dirty="0" err="1"/>
              <a:t>hal</a:t>
            </a:r>
            <a:r>
              <a:rPr lang="en-US" sz="2400" dirty="0"/>
              <a:t> </a:t>
            </a:r>
            <a:r>
              <a:rPr lang="en-US" sz="2400" dirty="0" err="1"/>
              <a:t>ini</a:t>
            </a:r>
            <a:r>
              <a:rPr lang="en-US" sz="2400" dirty="0"/>
              <a:t> </a:t>
            </a:r>
            <a:r>
              <a:rPr lang="en-US" sz="2400" i="1" dirty="0"/>
              <a:t>x</a:t>
            </a:r>
            <a:r>
              <a:rPr lang="en-US" sz="2400" dirty="0"/>
              <a:t> &lt; </a:t>
            </a:r>
            <a:r>
              <a:rPr lang="en-US" sz="2400" i="1" dirty="0"/>
              <a:t>q</a:t>
            </a:r>
            <a:r>
              <a:rPr lang="en-US" sz="2400" dirty="0"/>
              <a:t>.</a:t>
            </a:r>
            <a:endParaRPr lang="id-ID" sz="1800" dirty="0"/>
          </a:p>
          <a:p>
            <a:pPr lvl="1"/>
            <a:r>
              <a:rPr lang="en-US" i="1" dirty="0"/>
              <a:t>x</a:t>
            </a:r>
            <a:r>
              <a:rPr lang="en-US" dirty="0"/>
              <a:t> = 3223</a:t>
            </a:r>
            <a:endParaRPr lang="id-ID" sz="1600" dirty="0"/>
          </a:p>
          <a:p>
            <a:pPr marL="571500" lvl="0" indent="-457200">
              <a:buFont typeface="+mj-lt"/>
              <a:buAutoNum type="arabicPeriod"/>
            </a:pPr>
            <a:r>
              <a:rPr lang="en-US" sz="2400" dirty="0" err="1"/>
              <a:t>Hitung</a:t>
            </a:r>
            <a:r>
              <a:rPr lang="en-US" sz="2400" dirty="0"/>
              <a:t> </a:t>
            </a:r>
            <a:r>
              <a:rPr lang="en-US" sz="2400" dirty="0" err="1"/>
              <a:t>kunci</a:t>
            </a:r>
            <a:r>
              <a:rPr lang="en-US" sz="2400" dirty="0"/>
              <a:t> </a:t>
            </a:r>
            <a:r>
              <a:rPr lang="en-US" sz="2400" dirty="0" err="1"/>
              <a:t>publik</a:t>
            </a:r>
            <a:r>
              <a:rPr lang="en-US" sz="2400" dirty="0"/>
              <a:t> </a:t>
            </a:r>
            <a:r>
              <a:rPr lang="en-US" sz="2400" i="1" dirty="0"/>
              <a:t>y</a:t>
            </a:r>
            <a:r>
              <a:rPr lang="en-US" sz="2400" dirty="0"/>
              <a:t> = </a:t>
            </a:r>
            <a:r>
              <a:rPr lang="en-US" sz="2400" i="1" dirty="0" err="1"/>
              <a:t>g</a:t>
            </a:r>
            <a:r>
              <a:rPr lang="en-US" sz="2400" i="1" baseline="30000" dirty="0" err="1"/>
              <a:t>x</a:t>
            </a:r>
            <a:r>
              <a:rPr lang="en-US" sz="2400" i="1" dirty="0"/>
              <a:t> </a:t>
            </a:r>
            <a:r>
              <a:rPr lang="en-US" sz="2400" dirty="0"/>
              <a:t>mod </a:t>
            </a:r>
            <a:r>
              <a:rPr lang="en-US" sz="2400" i="1" dirty="0"/>
              <a:t>p</a:t>
            </a:r>
            <a:r>
              <a:rPr lang="en-US" sz="2400" dirty="0"/>
              <a:t>.</a:t>
            </a:r>
            <a:endParaRPr lang="id-ID" sz="1800" dirty="0"/>
          </a:p>
          <a:p>
            <a:pPr lvl="1"/>
            <a:r>
              <a:rPr lang="en-US" i="1" dirty="0" smtClean="0"/>
              <a:t>y</a:t>
            </a:r>
            <a:r>
              <a:rPr lang="en-US" dirty="0" smtClean="0"/>
              <a:t> </a:t>
            </a:r>
            <a:r>
              <a:rPr lang="en-US" dirty="0"/>
              <a:t>= 29245</a:t>
            </a:r>
            <a:endParaRPr lang="id-ID" sz="1600" dirty="0"/>
          </a:p>
          <a:p>
            <a:pPr marL="114300" indent="0">
              <a:buNone/>
            </a:pPr>
            <a:endParaRPr lang="id-ID" dirty="0"/>
          </a:p>
        </p:txBody>
      </p:sp>
      <p:sp>
        <p:nvSpPr>
          <p:cNvPr id="4" name="Slide Number Placeholder 3"/>
          <p:cNvSpPr>
            <a:spLocks noGrp="1"/>
          </p:cNvSpPr>
          <p:nvPr>
            <p:ph type="sldNum" sz="quarter" idx="12"/>
          </p:nvPr>
        </p:nvSpPr>
        <p:spPr/>
        <p:txBody>
          <a:bodyPr/>
          <a:lstStyle/>
          <a:p>
            <a:pPr>
              <a:defRPr/>
            </a:pPr>
            <a:fld id="{4939512B-451C-4376-AEAD-EA8CF63A50BA}" type="slidenum">
              <a:rPr lang="en-GB" smtClean="0"/>
              <a:pPr>
                <a:defRPr/>
              </a:pPr>
              <a:t>26</a:t>
            </a:fld>
            <a:endParaRPr lang="en-GB" sz="1400"/>
          </a:p>
        </p:txBody>
      </p:sp>
    </p:spTree>
    <p:extLst>
      <p:ext uri="{BB962C8B-B14F-4D97-AF65-F5344CB8AC3E}">
        <p14:creationId xmlns:p14="http://schemas.microsoft.com/office/powerpoint/2010/main" val="31479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114300" indent="0">
              <a:buNone/>
            </a:pPr>
            <a:r>
              <a:rPr lang="en-US" b="1" i="1" u="sng" dirty="0" err="1" smtClean="0"/>
              <a:t>Pembentukan</a:t>
            </a:r>
            <a:r>
              <a:rPr lang="en-US" b="1" i="1" u="sng" dirty="0" smtClean="0"/>
              <a:t> </a:t>
            </a:r>
            <a:r>
              <a:rPr lang="en-US" b="1" i="1" u="sng" dirty="0" err="1"/>
              <a:t>Sidik</a:t>
            </a:r>
            <a:r>
              <a:rPr lang="en-US" b="1" i="1" u="sng" dirty="0"/>
              <a:t> </a:t>
            </a:r>
            <a:r>
              <a:rPr lang="en-US" b="1" i="1" u="sng" dirty="0" err="1"/>
              <a:t>Dijital</a:t>
            </a:r>
            <a:r>
              <a:rPr lang="en-US" b="1" i="1" u="sng" dirty="0"/>
              <a:t> (Signing)</a:t>
            </a:r>
            <a:endParaRPr lang="id-ID" b="1" u="sng" dirty="0"/>
          </a:p>
          <a:p>
            <a:pPr marL="571500" lvl="0" indent="-457200">
              <a:buFont typeface="+mj-lt"/>
              <a:buAutoNum type="arabicPeriod"/>
            </a:pPr>
            <a:endParaRPr lang="en-US" dirty="0" smtClean="0"/>
          </a:p>
          <a:p>
            <a:pPr marL="571500" lvl="0" indent="-457200">
              <a:buFont typeface="+mj-lt"/>
              <a:buAutoNum type="arabicPeriod"/>
            </a:pPr>
            <a:r>
              <a:rPr lang="en-US" dirty="0" err="1" smtClean="0"/>
              <a:t>Hitung</a:t>
            </a:r>
            <a:r>
              <a:rPr lang="en-US" dirty="0" smtClean="0"/>
              <a:t> </a:t>
            </a:r>
            <a:r>
              <a:rPr lang="en-US" dirty="0" err="1"/>
              <a:t>nilai</a:t>
            </a:r>
            <a:r>
              <a:rPr lang="en-US" dirty="0"/>
              <a:t> </a:t>
            </a:r>
            <a:r>
              <a:rPr lang="en-US" i="1" dirty="0"/>
              <a:t>hash</a:t>
            </a:r>
            <a:r>
              <a:rPr lang="en-US" dirty="0"/>
              <a:t> </a:t>
            </a:r>
            <a:r>
              <a:rPr lang="en-US" dirty="0" err="1"/>
              <a:t>dari</a:t>
            </a:r>
            <a:r>
              <a:rPr lang="en-US" dirty="0"/>
              <a:t> </a:t>
            </a:r>
            <a:r>
              <a:rPr lang="en-US" dirty="0" err="1"/>
              <a:t>pesan</a:t>
            </a:r>
            <a:r>
              <a:rPr lang="en-US" dirty="0"/>
              <a:t>, </a:t>
            </a:r>
            <a:r>
              <a:rPr lang="en-US" dirty="0" err="1"/>
              <a:t>misalkan</a:t>
            </a:r>
            <a:r>
              <a:rPr lang="en-US" dirty="0"/>
              <a:t> </a:t>
            </a:r>
            <a:r>
              <a:rPr lang="en-US" i="1" dirty="0"/>
              <a:t>H</a:t>
            </a:r>
            <a:r>
              <a:rPr lang="en-US" dirty="0"/>
              <a:t>(</a:t>
            </a:r>
            <a:r>
              <a:rPr lang="en-US" i="1" dirty="0"/>
              <a:t>m</a:t>
            </a:r>
            <a:r>
              <a:rPr lang="en-US" dirty="0"/>
              <a:t>) = 4321</a:t>
            </a:r>
            <a:endParaRPr lang="id-ID" dirty="0"/>
          </a:p>
          <a:p>
            <a:pPr marL="571500" lvl="0" indent="-457200">
              <a:buFont typeface="+mj-lt"/>
              <a:buAutoNum type="arabicPeriod"/>
            </a:pPr>
            <a:r>
              <a:rPr lang="en-US" dirty="0" err="1"/>
              <a:t>Tentukan</a:t>
            </a:r>
            <a:r>
              <a:rPr lang="en-US" dirty="0"/>
              <a:t> </a:t>
            </a:r>
            <a:r>
              <a:rPr lang="en-US" dirty="0" err="1"/>
              <a:t>bilangan</a:t>
            </a:r>
            <a:r>
              <a:rPr lang="en-US" dirty="0"/>
              <a:t> </a:t>
            </a:r>
            <a:r>
              <a:rPr lang="en-US" dirty="0" err="1"/>
              <a:t>acak</a:t>
            </a:r>
            <a:r>
              <a:rPr lang="en-US" dirty="0"/>
              <a:t> </a:t>
            </a:r>
            <a:r>
              <a:rPr lang="en-US" i="1" dirty="0"/>
              <a:t>k</a:t>
            </a:r>
            <a:r>
              <a:rPr lang="en-US" dirty="0"/>
              <a:t> &lt; </a:t>
            </a:r>
            <a:r>
              <a:rPr lang="en-US" i="1" dirty="0"/>
              <a:t>q</a:t>
            </a:r>
            <a:r>
              <a:rPr lang="en-US" dirty="0"/>
              <a:t>.</a:t>
            </a:r>
            <a:endParaRPr lang="id-ID" dirty="0"/>
          </a:p>
          <a:p>
            <a:pPr lvl="1"/>
            <a:r>
              <a:rPr lang="en-US" i="1" dirty="0"/>
              <a:t>k</a:t>
            </a:r>
            <a:r>
              <a:rPr lang="en-US" dirty="0"/>
              <a:t> = 997</a:t>
            </a:r>
            <a:endParaRPr lang="id-ID" dirty="0"/>
          </a:p>
          <a:p>
            <a:pPr lvl="1"/>
            <a:r>
              <a:rPr lang="en-US" i="1" dirty="0"/>
              <a:t>k</a:t>
            </a:r>
            <a:r>
              <a:rPr lang="en-US" baseline="30000" dirty="0"/>
              <a:t>– 1</a:t>
            </a:r>
            <a:r>
              <a:rPr lang="en-US" dirty="0"/>
              <a:t> = 2907 (mod 3301)</a:t>
            </a:r>
            <a:endParaRPr lang="id-ID" dirty="0"/>
          </a:p>
          <a:p>
            <a:pPr marL="571500" lvl="0" indent="-457200">
              <a:buFont typeface="+mj-lt"/>
              <a:buAutoNum type="arabicPeriod"/>
            </a:pPr>
            <a:r>
              <a:rPr lang="en-US" dirty="0" err="1"/>
              <a:t>Hitung</a:t>
            </a:r>
            <a:r>
              <a:rPr lang="en-US" dirty="0"/>
              <a:t> </a:t>
            </a:r>
            <a:r>
              <a:rPr lang="en-US" i="1" dirty="0"/>
              <a:t>r</a:t>
            </a:r>
            <a:r>
              <a:rPr lang="en-US" dirty="0"/>
              <a:t> </a:t>
            </a:r>
            <a:r>
              <a:rPr lang="en-US" dirty="0" err="1"/>
              <a:t>dan</a:t>
            </a:r>
            <a:r>
              <a:rPr lang="en-US" dirty="0"/>
              <a:t> </a:t>
            </a:r>
            <a:r>
              <a:rPr lang="en-US" i="1" dirty="0"/>
              <a:t>s</a:t>
            </a:r>
            <a:r>
              <a:rPr lang="en-US" dirty="0"/>
              <a:t> </a:t>
            </a:r>
            <a:r>
              <a:rPr lang="en-US" dirty="0" err="1"/>
              <a:t>sebagai</a:t>
            </a:r>
            <a:r>
              <a:rPr lang="en-US" dirty="0"/>
              <a:t> </a:t>
            </a:r>
            <a:r>
              <a:rPr lang="en-US" dirty="0" err="1"/>
              <a:t>berikut</a:t>
            </a:r>
            <a:r>
              <a:rPr lang="en-US" dirty="0"/>
              <a:t>:</a:t>
            </a:r>
            <a:endParaRPr lang="id-ID" dirty="0"/>
          </a:p>
          <a:p>
            <a:pPr lvl="1"/>
            <a:r>
              <a:rPr lang="en-US" i="1" dirty="0"/>
              <a:t>r</a:t>
            </a:r>
            <a:r>
              <a:rPr lang="en-US" dirty="0"/>
              <a:t> = (</a:t>
            </a:r>
            <a:r>
              <a:rPr lang="en-US" i="1" dirty="0" err="1"/>
              <a:t>g</a:t>
            </a:r>
            <a:r>
              <a:rPr lang="en-US" i="1" baseline="30000" dirty="0" err="1"/>
              <a:t>k</a:t>
            </a:r>
            <a:r>
              <a:rPr lang="en-US" dirty="0"/>
              <a:t> mod </a:t>
            </a:r>
            <a:r>
              <a:rPr lang="en-US" i="1" dirty="0"/>
              <a:t>p</a:t>
            </a:r>
            <a:r>
              <a:rPr lang="en-US" dirty="0"/>
              <a:t>) mod </a:t>
            </a:r>
            <a:r>
              <a:rPr lang="en-US" i="1" dirty="0"/>
              <a:t>q</a:t>
            </a:r>
            <a:r>
              <a:rPr lang="en-US" dirty="0"/>
              <a:t> = 848</a:t>
            </a:r>
            <a:endParaRPr lang="id-ID" dirty="0"/>
          </a:p>
          <a:p>
            <a:pPr lvl="1"/>
            <a:r>
              <a:rPr lang="en-US" i="1" dirty="0"/>
              <a:t>s</a:t>
            </a:r>
            <a:r>
              <a:rPr lang="en-US" dirty="0"/>
              <a:t> = (</a:t>
            </a:r>
            <a:r>
              <a:rPr lang="en-US" i="1" dirty="0"/>
              <a:t>k</a:t>
            </a:r>
            <a:r>
              <a:rPr lang="en-US" baseline="30000" dirty="0"/>
              <a:t>– 1 </a:t>
            </a:r>
            <a:r>
              <a:rPr lang="en-US" dirty="0"/>
              <a:t>(</a:t>
            </a:r>
            <a:r>
              <a:rPr lang="en-US" i="1" dirty="0"/>
              <a:t>H</a:t>
            </a:r>
            <a:r>
              <a:rPr lang="en-US" dirty="0"/>
              <a:t>(</a:t>
            </a:r>
            <a:r>
              <a:rPr lang="en-US" i="1" dirty="0"/>
              <a:t>m</a:t>
            </a:r>
            <a:r>
              <a:rPr lang="en-US" dirty="0"/>
              <a:t>) + x * r)) mod </a:t>
            </a:r>
            <a:r>
              <a:rPr lang="en-US" i="1" dirty="0"/>
              <a:t>q</a:t>
            </a:r>
            <a:r>
              <a:rPr lang="en-US" dirty="0"/>
              <a:t> </a:t>
            </a:r>
            <a:endParaRPr lang="id-ID" dirty="0"/>
          </a:p>
          <a:p>
            <a:pPr lvl="1"/>
            <a:r>
              <a:rPr lang="en-US" dirty="0" smtClean="0"/>
              <a:t>= </a:t>
            </a:r>
            <a:r>
              <a:rPr lang="en-US" dirty="0"/>
              <a:t>7957694475 mod 3301 = 183</a:t>
            </a:r>
            <a:endParaRPr lang="id-ID" dirty="0"/>
          </a:p>
          <a:p>
            <a:pPr marL="571500" lvl="0" indent="-457200">
              <a:buFont typeface="+mj-lt"/>
              <a:buAutoNum type="arabicPeriod"/>
            </a:pPr>
            <a:r>
              <a:rPr lang="en-US" dirty="0" err="1"/>
              <a:t>Kirim</a:t>
            </a:r>
            <a:r>
              <a:rPr lang="en-US" dirty="0"/>
              <a:t> </a:t>
            </a:r>
            <a:r>
              <a:rPr lang="en-US" dirty="0" err="1"/>
              <a:t>pesan</a:t>
            </a:r>
            <a:r>
              <a:rPr lang="en-US" dirty="0"/>
              <a:t> </a:t>
            </a:r>
            <a:r>
              <a:rPr lang="en-US" i="1" dirty="0"/>
              <a:t>m</a:t>
            </a:r>
            <a:r>
              <a:rPr lang="en-US" dirty="0"/>
              <a:t> </a:t>
            </a:r>
            <a:r>
              <a:rPr lang="en-US" dirty="0" err="1"/>
              <a:t>dan</a:t>
            </a:r>
            <a:r>
              <a:rPr lang="en-US" dirty="0"/>
              <a:t> </a:t>
            </a:r>
            <a:r>
              <a:rPr lang="en-US" dirty="0" err="1"/>
              <a:t>sidik</a:t>
            </a:r>
            <a:r>
              <a:rPr lang="en-US" dirty="0"/>
              <a:t> </a:t>
            </a:r>
            <a:r>
              <a:rPr lang="en-US" dirty="0" err="1"/>
              <a:t>dijital</a:t>
            </a:r>
            <a:r>
              <a:rPr lang="en-US" dirty="0"/>
              <a:t> </a:t>
            </a:r>
            <a:r>
              <a:rPr lang="en-US" i="1" dirty="0"/>
              <a:t>r</a:t>
            </a:r>
            <a:r>
              <a:rPr lang="en-US" dirty="0"/>
              <a:t> </a:t>
            </a:r>
            <a:r>
              <a:rPr lang="en-US" dirty="0" err="1"/>
              <a:t>dan</a:t>
            </a:r>
            <a:r>
              <a:rPr lang="en-US" dirty="0"/>
              <a:t> </a:t>
            </a:r>
            <a:r>
              <a:rPr lang="en-US" i="1" dirty="0"/>
              <a:t>s</a:t>
            </a:r>
            <a:r>
              <a:rPr lang="en-US" dirty="0"/>
              <a:t>.</a:t>
            </a:r>
            <a:endParaRPr lang="id-ID" dirty="0"/>
          </a:p>
          <a:p>
            <a:pPr marL="114300" indent="0">
              <a:buNone/>
            </a:pPr>
            <a:endParaRPr lang="id-ID" dirty="0"/>
          </a:p>
        </p:txBody>
      </p:sp>
      <p:sp>
        <p:nvSpPr>
          <p:cNvPr id="4" name="Slide Number Placeholder 3"/>
          <p:cNvSpPr>
            <a:spLocks noGrp="1"/>
          </p:cNvSpPr>
          <p:nvPr>
            <p:ph type="sldNum" sz="quarter" idx="12"/>
          </p:nvPr>
        </p:nvSpPr>
        <p:spPr/>
        <p:txBody>
          <a:bodyPr/>
          <a:lstStyle/>
          <a:p>
            <a:pPr>
              <a:defRPr/>
            </a:pPr>
            <a:fld id="{4939512B-451C-4376-AEAD-EA8CF63A50BA}" type="slidenum">
              <a:rPr lang="en-GB" smtClean="0"/>
              <a:pPr>
                <a:defRPr/>
              </a:pPr>
              <a:t>27</a:t>
            </a:fld>
            <a:endParaRPr lang="en-GB" sz="1400"/>
          </a:p>
        </p:txBody>
      </p:sp>
    </p:spTree>
    <p:extLst>
      <p:ext uri="{BB962C8B-B14F-4D97-AF65-F5344CB8AC3E}">
        <p14:creationId xmlns:p14="http://schemas.microsoft.com/office/powerpoint/2010/main" val="248841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114300" indent="0">
              <a:buNone/>
            </a:pPr>
            <a:r>
              <a:rPr lang="en-US" b="1" i="1" u="sng" dirty="0" err="1" smtClean="0"/>
              <a:t>Verifikasi</a:t>
            </a:r>
            <a:r>
              <a:rPr lang="en-US" b="1" i="1" u="sng" dirty="0" smtClean="0"/>
              <a:t> </a:t>
            </a:r>
            <a:r>
              <a:rPr lang="en-US" b="1" i="1" u="sng" dirty="0" err="1"/>
              <a:t>Keabsahan</a:t>
            </a:r>
            <a:r>
              <a:rPr lang="en-US" b="1" i="1" u="sng" dirty="0"/>
              <a:t> </a:t>
            </a:r>
            <a:r>
              <a:rPr lang="en-US" b="1" i="1" u="sng" dirty="0" err="1"/>
              <a:t>Sidik</a:t>
            </a:r>
            <a:r>
              <a:rPr lang="en-US" b="1" i="1" u="sng" dirty="0"/>
              <a:t> </a:t>
            </a:r>
            <a:r>
              <a:rPr lang="en-US" b="1" i="1" u="sng" dirty="0" err="1"/>
              <a:t>Dijital</a:t>
            </a:r>
            <a:endParaRPr lang="id-ID" b="1" u="sng" dirty="0"/>
          </a:p>
          <a:p>
            <a:pPr marL="114300" lvl="0" indent="0">
              <a:buNone/>
            </a:pPr>
            <a:endParaRPr lang="en-US" dirty="0" smtClean="0"/>
          </a:p>
          <a:p>
            <a:pPr marL="114300" lvl="0" indent="0">
              <a:buNone/>
            </a:pPr>
            <a:r>
              <a:rPr lang="en-US" dirty="0" err="1" smtClean="0"/>
              <a:t>Hitung</a:t>
            </a:r>
            <a:r>
              <a:rPr lang="en-US" dirty="0"/>
              <a:t>	</a:t>
            </a:r>
            <a:r>
              <a:rPr lang="en-US" dirty="0" smtClean="0"/>
              <a:t>:</a:t>
            </a:r>
            <a:endParaRPr lang="id-ID" dirty="0"/>
          </a:p>
          <a:p>
            <a:pPr lvl="1"/>
            <a:r>
              <a:rPr lang="en-US" i="1" dirty="0"/>
              <a:t>s</a:t>
            </a:r>
            <a:r>
              <a:rPr lang="en-US" baseline="30000" dirty="0"/>
              <a:t>– 1 </a:t>
            </a:r>
            <a:r>
              <a:rPr lang="en-US" dirty="0"/>
              <a:t>= 469 (mod 3301)</a:t>
            </a:r>
            <a:endParaRPr lang="id-ID" dirty="0"/>
          </a:p>
          <a:p>
            <a:pPr lvl="1"/>
            <a:r>
              <a:rPr lang="en-US" i="1" dirty="0" smtClean="0"/>
              <a:t>w</a:t>
            </a:r>
            <a:r>
              <a:rPr lang="en-US" dirty="0" smtClean="0"/>
              <a:t> </a:t>
            </a:r>
            <a:r>
              <a:rPr lang="en-US" dirty="0"/>
              <a:t>= </a:t>
            </a:r>
            <a:r>
              <a:rPr lang="en-US" i="1" dirty="0"/>
              <a:t>s</a:t>
            </a:r>
            <a:r>
              <a:rPr lang="en-US" baseline="30000" dirty="0"/>
              <a:t>– 1 </a:t>
            </a:r>
            <a:r>
              <a:rPr lang="en-US" dirty="0"/>
              <a:t>mod q = 469</a:t>
            </a:r>
            <a:endParaRPr lang="id-ID" dirty="0"/>
          </a:p>
          <a:p>
            <a:pPr lvl="1"/>
            <a:r>
              <a:rPr lang="en-US" i="1" dirty="0"/>
              <a:t>u</a:t>
            </a:r>
            <a:r>
              <a:rPr lang="en-US" baseline="-25000" dirty="0"/>
              <a:t>1</a:t>
            </a:r>
            <a:r>
              <a:rPr lang="en-US" baseline="30000" dirty="0"/>
              <a:t> </a:t>
            </a:r>
            <a:r>
              <a:rPr lang="en-US" dirty="0"/>
              <a:t>= (</a:t>
            </a:r>
            <a:r>
              <a:rPr lang="en-US" i="1" dirty="0"/>
              <a:t>H</a:t>
            </a:r>
            <a:r>
              <a:rPr lang="en-US" dirty="0"/>
              <a:t>(</a:t>
            </a:r>
            <a:r>
              <a:rPr lang="en-US" i="1" dirty="0"/>
              <a:t>m</a:t>
            </a:r>
            <a:r>
              <a:rPr lang="en-US" dirty="0"/>
              <a:t>) * </a:t>
            </a:r>
            <a:r>
              <a:rPr lang="en-US" i="1" dirty="0"/>
              <a:t>w</a:t>
            </a:r>
            <a:r>
              <a:rPr lang="en-US" dirty="0"/>
              <a:t>) mod </a:t>
            </a:r>
            <a:r>
              <a:rPr lang="en-US" i="1" dirty="0"/>
              <a:t>q</a:t>
            </a:r>
            <a:r>
              <a:rPr lang="en-US" dirty="0"/>
              <a:t> 2026549 mod 3301 = 3036</a:t>
            </a:r>
            <a:endParaRPr lang="id-ID" dirty="0"/>
          </a:p>
          <a:p>
            <a:pPr lvl="1"/>
            <a:r>
              <a:rPr lang="en-US" i="1" dirty="0"/>
              <a:t>u</a:t>
            </a:r>
            <a:r>
              <a:rPr lang="en-US" baseline="-25000" dirty="0"/>
              <a:t>2</a:t>
            </a:r>
            <a:r>
              <a:rPr lang="en-US" baseline="30000" dirty="0"/>
              <a:t> </a:t>
            </a:r>
            <a:r>
              <a:rPr lang="en-US" dirty="0"/>
              <a:t>= (</a:t>
            </a:r>
            <a:r>
              <a:rPr lang="en-US" i="1" dirty="0"/>
              <a:t>r</a:t>
            </a:r>
            <a:r>
              <a:rPr lang="en-US" dirty="0"/>
              <a:t> * </a:t>
            </a:r>
            <a:r>
              <a:rPr lang="en-US" i="1" dirty="0"/>
              <a:t>w</a:t>
            </a:r>
            <a:r>
              <a:rPr lang="en-US" dirty="0"/>
              <a:t>) mod </a:t>
            </a:r>
            <a:r>
              <a:rPr lang="en-US" i="1" dirty="0"/>
              <a:t>q</a:t>
            </a:r>
            <a:r>
              <a:rPr lang="en-US" dirty="0"/>
              <a:t> = 397712 mod 3301 = 1592</a:t>
            </a:r>
            <a:endParaRPr lang="id-ID" dirty="0"/>
          </a:p>
          <a:p>
            <a:pPr lvl="1"/>
            <a:r>
              <a:rPr lang="en-US" i="1" dirty="0" smtClean="0"/>
              <a:t>v</a:t>
            </a:r>
            <a:r>
              <a:rPr lang="en-US" dirty="0" smtClean="0"/>
              <a:t> </a:t>
            </a:r>
            <a:r>
              <a:rPr lang="en-US" dirty="0"/>
              <a:t>= ((</a:t>
            </a:r>
            <a:r>
              <a:rPr lang="en-US" i="1" dirty="0"/>
              <a:t>g</a:t>
            </a:r>
            <a:r>
              <a:rPr lang="en-US" i="1" baseline="30000" dirty="0"/>
              <a:t>u</a:t>
            </a:r>
            <a:r>
              <a:rPr lang="en-US" baseline="30000" dirty="0"/>
              <a:t>1</a:t>
            </a:r>
            <a:r>
              <a:rPr lang="en-US" dirty="0"/>
              <a:t> * </a:t>
            </a:r>
            <a:r>
              <a:rPr lang="en-US" i="1" dirty="0"/>
              <a:t>y</a:t>
            </a:r>
            <a:r>
              <a:rPr lang="en-US" i="1" baseline="30000" dirty="0"/>
              <a:t>u</a:t>
            </a:r>
            <a:r>
              <a:rPr lang="en-US" baseline="30000" dirty="0"/>
              <a:t>2</a:t>
            </a:r>
            <a:r>
              <a:rPr lang="en-US" dirty="0"/>
              <a:t>) mod </a:t>
            </a:r>
            <a:r>
              <a:rPr lang="en-US" i="1" dirty="0"/>
              <a:t>p</a:t>
            </a:r>
            <a:r>
              <a:rPr lang="en-US" dirty="0"/>
              <a:t>) mod </a:t>
            </a:r>
            <a:r>
              <a:rPr lang="en-US" i="1" dirty="0"/>
              <a:t>q</a:t>
            </a:r>
            <a:r>
              <a:rPr lang="en-US" dirty="0"/>
              <a:t>) = 848 mod 3301 = 848</a:t>
            </a:r>
            <a:endParaRPr lang="id-ID" dirty="0"/>
          </a:p>
          <a:p>
            <a:pPr marL="114300" lvl="0" indent="0">
              <a:buNone/>
            </a:pPr>
            <a:endParaRPr lang="en-US" dirty="0" smtClean="0"/>
          </a:p>
          <a:p>
            <a:pPr marL="114300" lvl="0" indent="0">
              <a:buNone/>
            </a:pPr>
            <a:r>
              <a:rPr lang="en-US" dirty="0" err="1" smtClean="0"/>
              <a:t>Karena</a:t>
            </a:r>
            <a:r>
              <a:rPr lang="en-US" dirty="0" smtClean="0"/>
              <a:t> </a:t>
            </a:r>
            <a:r>
              <a:rPr lang="en-US" i="1" dirty="0"/>
              <a:t>v</a:t>
            </a:r>
            <a:r>
              <a:rPr lang="en-US" dirty="0"/>
              <a:t> = </a:t>
            </a:r>
            <a:r>
              <a:rPr lang="en-US" i="1" dirty="0"/>
              <a:t>r</a:t>
            </a:r>
            <a:r>
              <a:rPr lang="en-US" dirty="0"/>
              <a:t>, </a:t>
            </a:r>
            <a:r>
              <a:rPr lang="en-US" dirty="0" err="1"/>
              <a:t>maka</a:t>
            </a:r>
            <a:r>
              <a:rPr lang="en-US" dirty="0"/>
              <a:t> </a:t>
            </a:r>
            <a:r>
              <a:rPr lang="en-US" dirty="0" err="1"/>
              <a:t>sidik</a:t>
            </a:r>
            <a:r>
              <a:rPr lang="en-US" dirty="0"/>
              <a:t> </a:t>
            </a:r>
            <a:r>
              <a:rPr lang="en-US" dirty="0" err="1"/>
              <a:t>dijital</a:t>
            </a:r>
            <a:r>
              <a:rPr lang="en-US" dirty="0"/>
              <a:t> </a:t>
            </a:r>
            <a:r>
              <a:rPr lang="en-US" dirty="0" err="1"/>
              <a:t>sah</a:t>
            </a:r>
            <a:r>
              <a:rPr lang="en-US" dirty="0"/>
              <a:t>.</a:t>
            </a:r>
            <a:endParaRPr lang="id-ID" dirty="0"/>
          </a:p>
          <a:p>
            <a:endParaRPr lang="id-ID" dirty="0"/>
          </a:p>
        </p:txBody>
      </p:sp>
      <p:sp>
        <p:nvSpPr>
          <p:cNvPr id="4" name="Slide Number Placeholder 3"/>
          <p:cNvSpPr>
            <a:spLocks noGrp="1"/>
          </p:cNvSpPr>
          <p:nvPr>
            <p:ph type="sldNum" sz="quarter" idx="12"/>
          </p:nvPr>
        </p:nvSpPr>
        <p:spPr/>
        <p:txBody>
          <a:bodyPr/>
          <a:lstStyle/>
          <a:p>
            <a:pPr>
              <a:defRPr/>
            </a:pPr>
            <a:fld id="{4939512B-451C-4376-AEAD-EA8CF63A50BA}" type="slidenum">
              <a:rPr lang="en-GB" smtClean="0"/>
              <a:pPr>
                <a:defRPr/>
              </a:pPr>
              <a:t>28</a:t>
            </a:fld>
            <a:endParaRPr lang="en-GB" sz="1400"/>
          </a:p>
        </p:txBody>
      </p:sp>
    </p:spTree>
    <p:extLst>
      <p:ext uri="{BB962C8B-B14F-4D97-AF65-F5344CB8AC3E}">
        <p14:creationId xmlns:p14="http://schemas.microsoft.com/office/powerpoint/2010/main" val="3490133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24200"/>
            <a:ext cx="7620000" cy="1143000"/>
          </a:xfrm>
        </p:spPr>
        <p:txBody>
          <a:bodyPr/>
          <a:lstStyle/>
          <a:p>
            <a:r>
              <a:rPr lang="en-US" dirty="0" smtClean="0"/>
              <a:t>Digital Certificate</a:t>
            </a:r>
            <a:endParaRPr lang="id-ID" dirty="0"/>
          </a:p>
        </p:txBody>
      </p:sp>
      <p:sp>
        <p:nvSpPr>
          <p:cNvPr id="5" name="Slide Number Placeholder 4"/>
          <p:cNvSpPr>
            <a:spLocks noGrp="1"/>
          </p:cNvSpPr>
          <p:nvPr>
            <p:ph type="sldNum" sz="quarter" idx="12"/>
          </p:nvPr>
        </p:nvSpPr>
        <p:spPr/>
        <p:txBody>
          <a:bodyPr/>
          <a:lstStyle/>
          <a:p>
            <a:pPr>
              <a:defRPr/>
            </a:pPr>
            <a:fld id="{4939512B-451C-4376-AEAD-EA8CF63A50BA}" type="slidenum">
              <a:rPr lang="en-GB" smtClean="0"/>
              <a:pPr>
                <a:defRPr/>
              </a:pPr>
              <a:t>29</a:t>
            </a:fld>
            <a:endParaRPr lang="en-GB" sz="1400"/>
          </a:p>
        </p:txBody>
      </p:sp>
    </p:spTree>
    <p:extLst>
      <p:ext uri="{BB962C8B-B14F-4D97-AF65-F5344CB8AC3E}">
        <p14:creationId xmlns:p14="http://schemas.microsoft.com/office/powerpoint/2010/main" val="145036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idx="1"/>
          </p:nvPr>
        </p:nvSpPr>
        <p:spPr>
          <a:xfrm>
            <a:off x="533400" y="838200"/>
            <a:ext cx="7848600" cy="5378450"/>
          </a:xfrm>
        </p:spPr>
        <p:txBody>
          <a:bodyPr>
            <a:normAutofit/>
          </a:bodyPr>
          <a:lstStyle/>
          <a:p>
            <a:pPr eaLnBrk="1" hangingPunct="1">
              <a:lnSpc>
                <a:spcPct val="90000"/>
              </a:lnSpc>
            </a:pPr>
            <a:r>
              <a:rPr lang="en-US" sz="2400" dirty="0" err="1" smtClean="0">
                <a:solidFill>
                  <a:srgbClr val="070605"/>
                </a:solidFill>
                <a:cs typeface="Times New Roman" pitchFamily="18" charset="0"/>
              </a:rPr>
              <a:t>Fungsi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tanda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tangan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pada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dokumen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kertas</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juga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diterapkan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untuk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otentikasi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pada</a:t>
            </a:r>
            <a:r>
              <a:rPr lang="en-US" sz="2400" dirty="0" smtClean="0">
                <a:solidFill>
                  <a:srgbClr val="070605"/>
                </a:solidFill>
                <a:cs typeface="Times New Roman" pitchFamily="18" charset="0"/>
              </a:rPr>
              <a:t> data digital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dokumen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elektronik</a:t>
            </a:r>
            <a:r>
              <a:rPr lang="en-US" sz="2400" dirty="0" smtClean="0">
                <a:solidFill>
                  <a:srgbClr val="070605"/>
                </a:solidFill>
                <a:cs typeface="Times New Roman" pitchFamily="18" charset="0"/>
              </a:rPr>
              <a:t>). </a:t>
            </a:r>
          </a:p>
          <a:p>
            <a:pPr eaLnBrk="1" hangingPunct="1">
              <a:lnSpc>
                <a:spcPct val="90000"/>
              </a:lnSpc>
            </a:pPr>
            <a:r>
              <a:rPr lang="en-US" sz="2400" dirty="0" err="1" smtClean="0">
                <a:solidFill>
                  <a:srgbClr val="070605"/>
                </a:solidFill>
                <a:cs typeface="Times New Roman" pitchFamily="18" charset="0"/>
              </a:rPr>
              <a:t>Tanda-tangan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untuk</a:t>
            </a:r>
            <a:r>
              <a:rPr lang="en-US" sz="2400" dirty="0" smtClean="0">
                <a:solidFill>
                  <a:srgbClr val="070605"/>
                </a:solidFill>
                <a:cs typeface="Times New Roman" pitchFamily="18" charset="0"/>
              </a:rPr>
              <a:t> data digital </a:t>
            </a:r>
            <a:r>
              <a:rPr lang="en-US" sz="2400" dirty="0" err="1" smtClean="0">
                <a:solidFill>
                  <a:srgbClr val="070605"/>
                </a:solidFill>
                <a:cs typeface="Times New Roman" pitchFamily="18" charset="0"/>
              </a:rPr>
              <a:t>dinamakan</a:t>
            </a:r>
            <a:r>
              <a:rPr lang="en-US" sz="2400" dirty="0" smtClean="0">
                <a:solidFill>
                  <a:srgbClr val="070605"/>
                </a:solidFill>
                <a:cs typeface="Times New Roman" pitchFamily="18" charset="0"/>
              </a:rPr>
              <a:t> </a:t>
            </a:r>
            <a:r>
              <a:rPr lang="en-US" sz="2400" b="1" dirty="0" err="1" smtClean="0">
                <a:solidFill>
                  <a:srgbClr val="070605"/>
                </a:solidFill>
                <a:cs typeface="Times New Roman" pitchFamily="18" charset="0"/>
              </a:rPr>
              <a:t>tanda-tangan</a:t>
            </a:r>
            <a:r>
              <a:rPr lang="en-US" sz="2400" b="1" dirty="0" smtClean="0">
                <a:solidFill>
                  <a:srgbClr val="070605"/>
                </a:solidFill>
                <a:cs typeface="Times New Roman" pitchFamily="18" charset="0"/>
              </a:rPr>
              <a:t> digital</a:t>
            </a:r>
            <a:r>
              <a:rPr lang="en-US" sz="2400" dirty="0" smtClean="0">
                <a:solidFill>
                  <a:srgbClr val="070605"/>
                </a:solidFill>
                <a:cs typeface="Times New Roman" pitchFamily="18" charset="0"/>
              </a:rPr>
              <a:t>.</a:t>
            </a:r>
          </a:p>
          <a:p>
            <a:pPr eaLnBrk="1" hangingPunct="1">
              <a:lnSpc>
                <a:spcPct val="90000"/>
              </a:lnSpc>
            </a:pPr>
            <a:r>
              <a:rPr lang="en-US" sz="2400" dirty="0" err="1" smtClean="0">
                <a:solidFill>
                  <a:srgbClr val="070605"/>
                </a:solidFill>
                <a:cs typeface="Times New Roman" pitchFamily="18" charset="0"/>
              </a:rPr>
              <a:t>Tanda-tangan</a:t>
            </a:r>
            <a:r>
              <a:rPr lang="en-US" sz="2400" dirty="0" smtClean="0">
                <a:solidFill>
                  <a:srgbClr val="070605"/>
                </a:solidFill>
                <a:cs typeface="Times New Roman" pitchFamily="18" charset="0"/>
              </a:rPr>
              <a:t> digital </a:t>
            </a:r>
            <a:r>
              <a:rPr lang="en-US" sz="2400" dirty="0" err="1" smtClean="0">
                <a:solidFill>
                  <a:srgbClr val="070605"/>
                </a:solidFill>
                <a:cs typeface="Times New Roman" pitchFamily="18" charset="0"/>
              </a:rPr>
              <a:t>bukanlah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tulisan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tanda-tangan</a:t>
            </a:r>
            <a:r>
              <a:rPr lang="en-US" sz="2400" dirty="0" smtClean="0">
                <a:solidFill>
                  <a:srgbClr val="070605"/>
                </a:solidFill>
                <a:cs typeface="Times New Roman" pitchFamily="18" charset="0"/>
              </a:rPr>
              <a:t> yang di-</a:t>
            </a:r>
            <a:r>
              <a:rPr lang="en-US" sz="2400" dirty="0" err="1" smtClean="0">
                <a:solidFill>
                  <a:srgbClr val="070605"/>
                </a:solidFill>
                <a:cs typeface="Times New Roman" pitchFamily="18" charset="0"/>
              </a:rPr>
              <a:t>digitisasi</a:t>
            </a:r>
            <a:r>
              <a:rPr lang="en-US" sz="2400" dirty="0" smtClean="0">
                <a:solidFill>
                  <a:srgbClr val="070605"/>
                </a:solidFill>
                <a:cs typeface="Times New Roman" pitchFamily="18" charset="0"/>
              </a:rPr>
              <a:t> (di-</a:t>
            </a:r>
            <a:r>
              <a:rPr lang="en-US" sz="2400" i="1" dirty="0" smtClean="0">
                <a:solidFill>
                  <a:srgbClr val="070605"/>
                </a:solidFill>
                <a:cs typeface="Times New Roman" pitchFamily="18" charset="0"/>
              </a:rPr>
              <a:t>scan</a:t>
            </a:r>
            <a:r>
              <a:rPr lang="en-US" sz="2400" dirty="0" smtClean="0">
                <a:solidFill>
                  <a:srgbClr val="070605"/>
                </a:solidFill>
                <a:cs typeface="Times New Roman" pitchFamily="18" charset="0"/>
              </a:rPr>
              <a:t>).</a:t>
            </a:r>
          </a:p>
        </p:txBody>
      </p:sp>
      <p:sp>
        <p:nvSpPr>
          <p:cNvPr id="10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49EB23-026E-439E-9C99-D0F610DA97D0}" type="slidenum">
              <a:rPr lang="en-GB">
                <a:solidFill>
                  <a:schemeClr val="tx2"/>
                </a:solidFill>
              </a:rPr>
              <a:pPr eaLnBrk="1" hangingPunct="1"/>
              <a:t>3</a:t>
            </a:fld>
            <a:endParaRPr lang="en-GB" sz="1400">
              <a:solidFill>
                <a:schemeClr val="tx2"/>
              </a:solidFill>
            </a:endParaRPr>
          </a:p>
        </p:txBody>
      </p:sp>
      <p:pic>
        <p:nvPicPr>
          <p:cNvPr id="102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657600"/>
            <a:ext cx="40005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070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Presentation</a:t>
            </a:r>
            <a:endParaRPr lang="en-US" dirty="0"/>
          </a:p>
        </p:txBody>
      </p:sp>
      <p:sp>
        <p:nvSpPr>
          <p:cNvPr id="3" name="Content Placeholder 2"/>
          <p:cNvSpPr>
            <a:spLocks noGrp="1"/>
          </p:cNvSpPr>
          <p:nvPr>
            <p:ph idx="1"/>
          </p:nvPr>
        </p:nvSpPr>
        <p:spPr/>
        <p:txBody>
          <a:bodyPr/>
          <a:lstStyle/>
          <a:p>
            <a:r>
              <a:rPr lang="en-US" dirty="0" smtClean="0"/>
              <a:t>What is Digital Certificate</a:t>
            </a:r>
          </a:p>
          <a:p>
            <a:r>
              <a:rPr lang="en-US" dirty="0" err="1" smtClean="0"/>
              <a:t>Fungsi</a:t>
            </a:r>
            <a:r>
              <a:rPr lang="en-US" dirty="0" smtClean="0"/>
              <a:t> Digital Certificate</a:t>
            </a:r>
          </a:p>
          <a:p>
            <a:r>
              <a:rPr lang="en-US" dirty="0" err="1" smtClean="0"/>
              <a:t>Syarat</a:t>
            </a:r>
            <a:r>
              <a:rPr lang="en-US" dirty="0" smtClean="0"/>
              <a:t> Digital Certificate</a:t>
            </a:r>
          </a:p>
          <a:p>
            <a:r>
              <a:rPr lang="en-US" dirty="0" err="1" smtClean="0"/>
              <a:t>Proses</a:t>
            </a:r>
            <a:r>
              <a:rPr lang="en-US" dirty="0" smtClean="0"/>
              <a:t> </a:t>
            </a:r>
            <a:r>
              <a:rPr lang="en-US" dirty="0" err="1" smtClean="0"/>
              <a:t>Mendapatkan</a:t>
            </a:r>
            <a:r>
              <a:rPr lang="en-US" dirty="0" smtClean="0"/>
              <a:t> Digital Certificate</a:t>
            </a:r>
          </a:p>
          <a:p>
            <a:r>
              <a:rPr lang="en-US" dirty="0" err="1" smtClean="0"/>
              <a:t>Tipe</a:t>
            </a:r>
            <a:r>
              <a:rPr lang="en-US" dirty="0" smtClean="0"/>
              <a:t> Digital Certificate</a:t>
            </a:r>
          </a:p>
          <a:p>
            <a:r>
              <a:rPr lang="en-US" dirty="0" err="1" smtClean="0"/>
              <a:t>Penerapan</a:t>
            </a:r>
            <a:r>
              <a:rPr lang="en-US" dirty="0" smtClean="0"/>
              <a:t> Digital Certificate </a:t>
            </a:r>
          </a:p>
          <a:p>
            <a:r>
              <a:rPr lang="en-US" dirty="0" err="1" smtClean="0"/>
              <a:t>Keuntungan</a:t>
            </a:r>
            <a:r>
              <a:rPr lang="en-US" dirty="0" smtClean="0"/>
              <a:t> </a:t>
            </a:r>
            <a:r>
              <a:rPr lang="en-US" dirty="0" err="1" smtClean="0"/>
              <a:t>dan</a:t>
            </a:r>
            <a:r>
              <a:rPr lang="en-US" dirty="0" smtClean="0"/>
              <a:t> </a:t>
            </a:r>
            <a:r>
              <a:rPr lang="en-US" dirty="0" err="1" smtClean="0"/>
              <a:t>Kelemahan</a:t>
            </a:r>
            <a:r>
              <a:rPr lang="en-US" dirty="0" smtClean="0"/>
              <a:t> Digital Certificate</a:t>
            </a:r>
          </a:p>
          <a:p>
            <a:endParaRPr lang="en-US" dirty="0" smtClean="0"/>
          </a:p>
          <a:p>
            <a:endParaRPr lang="en-US" dirty="0"/>
          </a:p>
        </p:txBody>
      </p:sp>
    </p:spTree>
    <p:extLst>
      <p:ext uri="{BB962C8B-B14F-4D97-AF65-F5344CB8AC3E}">
        <p14:creationId xmlns:p14="http://schemas.microsoft.com/office/powerpoint/2010/main" val="1138664737"/>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Digital Certificate</a:t>
            </a:r>
            <a:endParaRPr lang="en-US" dirty="0"/>
          </a:p>
        </p:txBody>
      </p:sp>
      <p:sp>
        <p:nvSpPr>
          <p:cNvPr id="3" name="Content Placeholder 2"/>
          <p:cNvSpPr>
            <a:spLocks noGrp="1"/>
          </p:cNvSpPr>
          <p:nvPr>
            <p:ph idx="1"/>
          </p:nvPr>
        </p:nvSpPr>
        <p:spPr>
          <a:xfrm>
            <a:off x="228600" y="1828800"/>
            <a:ext cx="8229600" cy="4648200"/>
          </a:xfrm>
        </p:spPr>
        <p:txBody>
          <a:bodyPr>
            <a:normAutofit fontScale="70000" lnSpcReduction="20000"/>
          </a:bodyPr>
          <a:lstStyle/>
          <a:p>
            <a:r>
              <a:rPr lang="id-ID" dirty="0" smtClean="0"/>
              <a:t>Merupakan suatu file elektronik (tersimpan dalam komputer user) </a:t>
            </a:r>
            <a:r>
              <a:rPr lang="id-ID" dirty="0"/>
              <a:t>yang </a:t>
            </a:r>
            <a:r>
              <a:rPr lang="id-ID" dirty="0" smtClean="0"/>
              <a:t>bekerja </a:t>
            </a:r>
            <a:r>
              <a:rPr lang="id-ID" dirty="0"/>
              <a:t>sebagai paspor </a:t>
            </a:r>
            <a:r>
              <a:rPr lang="id-ID" dirty="0" smtClean="0"/>
              <a:t>online.</a:t>
            </a:r>
          </a:p>
          <a:p>
            <a:endParaRPr lang="id-ID" dirty="0" smtClean="0"/>
          </a:p>
          <a:p>
            <a:r>
              <a:rPr lang="id-ID" dirty="0" smtClean="0"/>
              <a:t>Berfungsi </a:t>
            </a:r>
            <a:r>
              <a:rPr lang="id-ID" dirty="0"/>
              <a:t>untuk mengenali identitas sebuah perusahaan atau individu dalam suatu jaringan. </a:t>
            </a:r>
          </a:p>
          <a:p>
            <a:endParaRPr lang="id-ID" dirty="0"/>
          </a:p>
          <a:p>
            <a:r>
              <a:rPr lang="id-ID" dirty="0" smtClean="0"/>
              <a:t>Digital Certificate dikeluarkan </a:t>
            </a:r>
            <a:r>
              <a:rPr lang="id-ID" dirty="0"/>
              <a:t>oleh pihak ketiga yang dikenal sebagai Certification </a:t>
            </a:r>
            <a:r>
              <a:rPr lang="id-ID" dirty="0" smtClean="0"/>
              <a:t>Authority (CA) </a:t>
            </a:r>
            <a:r>
              <a:rPr lang="id-ID" dirty="0"/>
              <a:t>seperti VeriSign atau Thawte</a:t>
            </a:r>
            <a:r>
              <a:rPr lang="id-ID" dirty="0" smtClean="0"/>
              <a:t>.</a:t>
            </a:r>
          </a:p>
          <a:p>
            <a:endParaRPr lang="id-ID" dirty="0"/>
          </a:p>
          <a:p>
            <a:r>
              <a:rPr lang="id-ID" dirty="0"/>
              <a:t>Otoritas sertifikasi pihak ketiga ini memiliki tanggung jawab untuk mengkonfirmasi identitas pemegang sertifikat serta memberikan jaminan kepada para pengunjung situs bahwa situs web tersebut adalah salah satu yang dapat dipercaya dan mampu melayani mereka dengan cara yang dapat dipercaya.</a:t>
            </a:r>
            <a:endParaRPr lang="id-ID" dirty="0" smtClean="0"/>
          </a:p>
        </p:txBody>
      </p:sp>
    </p:spTree>
    <p:extLst>
      <p:ext uri="{BB962C8B-B14F-4D97-AF65-F5344CB8AC3E}">
        <p14:creationId xmlns:p14="http://schemas.microsoft.com/office/powerpoint/2010/main" val="1793489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Digital </a:t>
            </a:r>
            <a:r>
              <a:rPr lang="en-US" dirty="0" smtClean="0"/>
              <a:t>Certificate </a:t>
            </a:r>
            <a:r>
              <a:rPr lang="en-US" dirty="0" err="1" smtClean="0"/>
              <a:t>con’t</a:t>
            </a:r>
            <a:endParaRPr lang="en-US" dirty="0"/>
          </a:p>
        </p:txBody>
      </p:sp>
      <p:sp>
        <p:nvSpPr>
          <p:cNvPr id="3" name="Content Placeholder 2"/>
          <p:cNvSpPr>
            <a:spLocks noGrp="1"/>
          </p:cNvSpPr>
          <p:nvPr>
            <p:ph idx="1"/>
          </p:nvPr>
        </p:nvSpPr>
        <p:spPr>
          <a:xfrm>
            <a:off x="152400" y="1828800"/>
            <a:ext cx="8229600" cy="4648200"/>
          </a:xfrm>
        </p:spPr>
        <p:txBody>
          <a:bodyPr>
            <a:normAutofit fontScale="85000" lnSpcReduction="20000"/>
          </a:bodyPr>
          <a:lstStyle/>
          <a:p>
            <a:r>
              <a:rPr lang="id-ID" dirty="0" smtClean="0"/>
              <a:t>Sertifikat </a:t>
            </a:r>
            <a:r>
              <a:rPr lang="id-ID" dirty="0"/>
              <a:t>digital mengandung informasi nama identitas, kunci dasar (untuk enkripsi), dan pengesahan bentuk lain. </a:t>
            </a:r>
            <a:endParaRPr lang="id-ID" dirty="0" smtClean="0"/>
          </a:p>
          <a:p>
            <a:endParaRPr lang="id-ID" dirty="0" smtClean="0"/>
          </a:p>
          <a:p>
            <a:r>
              <a:rPr lang="id-ID" dirty="0" smtClean="0"/>
              <a:t>Kekunci </a:t>
            </a:r>
            <a:r>
              <a:rPr lang="id-ID" dirty="0"/>
              <a:t>dasar untuk CA turut disediakan untuk mengesahkan kebenaran sertifikat yang dikeluarkan tersebut. </a:t>
            </a:r>
            <a:endParaRPr lang="id-ID" dirty="0" smtClean="0"/>
          </a:p>
          <a:p>
            <a:endParaRPr lang="id-ID" dirty="0" smtClean="0"/>
          </a:p>
          <a:p>
            <a:r>
              <a:rPr lang="id-ID" dirty="0" smtClean="0"/>
              <a:t>Sertifikat </a:t>
            </a:r>
            <a:r>
              <a:rPr lang="id-ID" dirty="0"/>
              <a:t>digital ini perlu terutama untuk </a:t>
            </a:r>
            <a:r>
              <a:rPr lang="id-ID" dirty="0">
                <a:solidFill>
                  <a:srgbClr val="C00000"/>
                </a:solidFill>
              </a:rPr>
              <a:t>membantu memberikan kepercayaan dan mengurangi rasa </a:t>
            </a:r>
            <a:r>
              <a:rPr lang="id-ID" dirty="0" smtClean="0">
                <a:solidFill>
                  <a:srgbClr val="C00000"/>
                </a:solidFill>
              </a:rPr>
              <a:t>takut user dalam bertransaksi online</a:t>
            </a:r>
            <a:r>
              <a:rPr lang="id-ID" dirty="0" smtClean="0"/>
              <a:t>, </a:t>
            </a:r>
            <a:r>
              <a:rPr lang="id-ID" dirty="0"/>
              <a:t>dengan </a:t>
            </a:r>
            <a:r>
              <a:rPr lang="id-ID" dirty="0" smtClean="0"/>
              <a:t>jaminan dari lembaga </a:t>
            </a:r>
            <a:r>
              <a:rPr lang="id-ID" dirty="0"/>
              <a:t>yang dipercayai tersebut.</a:t>
            </a:r>
            <a:endParaRPr lang="id-ID" dirty="0">
              <a:effectLst/>
            </a:endParaRPr>
          </a:p>
        </p:txBody>
      </p:sp>
    </p:spTree>
    <p:extLst>
      <p:ext uri="{BB962C8B-B14F-4D97-AF65-F5344CB8AC3E}">
        <p14:creationId xmlns:p14="http://schemas.microsoft.com/office/powerpoint/2010/main" val="1243351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91" y="1880774"/>
            <a:ext cx="8229600" cy="4525963"/>
          </a:xfrm>
        </p:spPr>
        <p:txBody>
          <a:bodyPr/>
          <a:lstStyle/>
          <a:p>
            <a:pPr algn="just"/>
            <a:r>
              <a:rPr lang="en-US" dirty="0" smtClean="0"/>
              <a:t>Digital Certificate </a:t>
            </a:r>
            <a:r>
              <a:rPr lang="en-US" dirty="0" err="1" smtClean="0"/>
              <a:t>biasanya</a:t>
            </a:r>
            <a:r>
              <a:rPr lang="en-US" dirty="0" smtClean="0"/>
              <a:t> </a:t>
            </a:r>
            <a:r>
              <a:rPr lang="en-US" dirty="0" err="1" smtClean="0"/>
              <a:t>di</a:t>
            </a:r>
            <a:r>
              <a:rPr lang="en-US" dirty="0" smtClean="0"/>
              <a:t> </a:t>
            </a:r>
            <a:r>
              <a:rPr lang="en-US" dirty="0" err="1" smtClean="0"/>
              <a:t>buat</a:t>
            </a:r>
            <a:r>
              <a:rPr lang="en-US" dirty="0" smtClean="0"/>
              <a:t> </a:t>
            </a:r>
            <a:r>
              <a:rPr lang="en-US" dirty="0" err="1" smtClean="0"/>
              <a:t>oleh</a:t>
            </a:r>
            <a:r>
              <a:rPr lang="en-US" dirty="0" smtClean="0"/>
              <a:t> CA (Certification Authority)</a:t>
            </a:r>
          </a:p>
          <a:p>
            <a:pPr algn="just"/>
            <a:endParaRPr lang="id-ID" dirty="0" smtClean="0"/>
          </a:p>
          <a:p>
            <a:pPr algn="just"/>
            <a:r>
              <a:rPr lang="en-US" dirty="0" smtClean="0"/>
              <a:t>CA </a:t>
            </a:r>
            <a:r>
              <a:rPr lang="en-US" dirty="0" err="1" smtClean="0"/>
              <a:t>adalah</a:t>
            </a:r>
            <a:r>
              <a:rPr lang="en-US" dirty="0" smtClean="0"/>
              <a:t> </a:t>
            </a:r>
            <a:r>
              <a:rPr lang="en-US" dirty="0" err="1" smtClean="0"/>
              <a:t>Sebuah</a:t>
            </a:r>
            <a:r>
              <a:rPr lang="en-US" dirty="0" smtClean="0"/>
              <a:t> </a:t>
            </a:r>
            <a:r>
              <a:rPr lang="en-US" dirty="0" err="1" smtClean="0"/>
              <a:t>institusi</a:t>
            </a:r>
            <a:r>
              <a:rPr lang="en-US" dirty="0" smtClean="0"/>
              <a:t> yang </a:t>
            </a:r>
            <a:r>
              <a:rPr lang="en-US" dirty="0" err="1" smtClean="0"/>
              <a:t>dipercaya</a:t>
            </a:r>
            <a:r>
              <a:rPr lang="en-US" dirty="0" smtClean="0"/>
              <a:t> </a:t>
            </a:r>
            <a:r>
              <a:rPr lang="en-US" dirty="0" err="1" smtClean="0"/>
              <a:t>untuk</a:t>
            </a:r>
            <a:r>
              <a:rPr lang="en-US" dirty="0" smtClean="0"/>
              <a:t> </a:t>
            </a:r>
            <a:r>
              <a:rPr lang="en-US" dirty="0" err="1" smtClean="0"/>
              <a:t>mengesahkan</a:t>
            </a:r>
            <a:r>
              <a:rPr lang="en-US" dirty="0" smtClean="0"/>
              <a:t> Digital Certificate</a:t>
            </a:r>
            <a:endParaRPr lang="en-US" dirty="0"/>
          </a:p>
        </p:txBody>
      </p:sp>
      <p:sp>
        <p:nvSpPr>
          <p:cNvPr id="6" name="Title 1"/>
          <p:cNvSpPr>
            <a:spLocks noGrp="1"/>
          </p:cNvSpPr>
          <p:nvPr>
            <p:ph type="title"/>
          </p:nvPr>
        </p:nvSpPr>
        <p:spPr/>
        <p:txBody>
          <a:bodyPr/>
          <a:lstStyle/>
          <a:p>
            <a:r>
              <a:rPr lang="en-US" dirty="0"/>
              <a:t>What is Digital </a:t>
            </a:r>
            <a:r>
              <a:rPr lang="en-US" dirty="0" smtClean="0"/>
              <a:t>Certificate </a:t>
            </a:r>
            <a:r>
              <a:rPr lang="en-US" dirty="0" err="1" smtClean="0"/>
              <a:t>con’t</a:t>
            </a:r>
            <a:endParaRPr lang="en-US" dirty="0"/>
          </a:p>
        </p:txBody>
      </p:sp>
    </p:spTree>
    <p:extLst>
      <p:ext uri="{BB962C8B-B14F-4D97-AF65-F5344CB8AC3E}">
        <p14:creationId xmlns:p14="http://schemas.microsoft.com/office/powerpoint/2010/main" val="1219362005"/>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srcRect b="6755"/>
          <a:stretch/>
        </p:blipFill>
        <p:spPr bwMode="auto">
          <a:xfrm>
            <a:off x="533400" y="533400"/>
            <a:ext cx="7086600" cy="5682798"/>
          </a:xfrm>
          <a:prstGeom prst="rect">
            <a:avLst/>
          </a:prstGeom>
          <a:noFill/>
          <a:ln w="9525">
            <a:miter lim="800000"/>
            <a:headEnd/>
            <a:tailEnd/>
          </a:ln>
          <a:effectLst/>
        </p:spPr>
      </p:pic>
    </p:spTree>
    <p:extLst>
      <p:ext uri="{BB962C8B-B14F-4D97-AF65-F5344CB8AC3E}">
        <p14:creationId xmlns:p14="http://schemas.microsoft.com/office/powerpoint/2010/main" val="223554774"/>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Digital </a:t>
            </a:r>
            <a:r>
              <a:rPr lang="en-US" dirty="0" smtClean="0"/>
              <a:t>Certificate </a:t>
            </a:r>
            <a:r>
              <a:rPr lang="en-US" dirty="0" err="1" smtClean="0"/>
              <a:t>con’t</a:t>
            </a:r>
            <a:endParaRPr lang="en-US" dirty="0"/>
          </a:p>
        </p:txBody>
      </p:sp>
      <p:sp>
        <p:nvSpPr>
          <p:cNvPr id="3" name="Content Placeholder 2"/>
          <p:cNvSpPr>
            <a:spLocks noGrp="1"/>
          </p:cNvSpPr>
          <p:nvPr>
            <p:ph idx="1"/>
          </p:nvPr>
        </p:nvSpPr>
        <p:spPr/>
        <p:txBody>
          <a:bodyPr>
            <a:normAutofit fontScale="92500" lnSpcReduction="20000"/>
          </a:bodyPr>
          <a:lstStyle/>
          <a:p>
            <a:pPr algn="just"/>
            <a:endParaRPr lang="id-ID" dirty="0" smtClean="0"/>
          </a:p>
          <a:p>
            <a:pPr algn="just"/>
            <a:r>
              <a:rPr lang="en-US" dirty="0" smtClean="0"/>
              <a:t>Digital Certificate </a:t>
            </a:r>
            <a:r>
              <a:rPr lang="en-US" dirty="0" err="1" smtClean="0"/>
              <a:t>menggunakan</a:t>
            </a:r>
            <a:r>
              <a:rPr lang="en-US" dirty="0" smtClean="0"/>
              <a:t> </a:t>
            </a:r>
            <a:r>
              <a:rPr lang="en-US" dirty="0" err="1" smtClean="0"/>
              <a:t>konsep</a:t>
            </a:r>
            <a:r>
              <a:rPr lang="en-US" dirty="0" smtClean="0"/>
              <a:t> </a:t>
            </a:r>
            <a:r>
              <a:rPr lang="en-US" dirty="0" err="1" smtClean="0"/>
              <a:t>publik</a:t>
            </a:r>
            <a:r>
              <a:rPr lang="en-US" dirty="0" smtClean="0"/>
              <a:t> </a:t>
            </a:r>
            <a:r>
              <a:rPr lang="en-US" dirty="0" err="1" smtClean="0"/>
              <a:t>dan</a:t>
            </a:r>
            <a:r>
              <a:rPr lang="en-US" dirty="0" smtClean="0"/>
              <a:t> private key, </a:t>
            </a:r>
            <a:r>
              <a:rPr lang="en-US" dirty="0" err="1" smtClean="0"/>
              <a:t>beberapa</a:t>
            </a:r>
            <a:r>
              <a:rPr lang="en-US" dirty="0" smtClean="0"/>
              <a:t> </a:t>
            </a:r>
            <a:r>
              <a:rPr lang="en-US" dirty="0" err="1" smtClean="0"/>
              <a:t>menggunakan</a:t>
            </a:r>
            <a:r>
              <a:rPr lang="en-US" dirty="0" smtClean="0"/>
              <a:t> </a:t>
            </a:r>
            <a:r>
              <a:rPr lang="en-US" dirty="0" err="1" smtClean="0"/>
              <a:t>enkripsi</a:t>
            </a:r>
            <a:r>
              <a:rPr lang="en-US" dirty="0" smtClean="0"/>
              <a:t> RSA</a:t>
            </a:r>
          </a:p>
          <a:p>
            <a:pPr marL="0" indent="0" algn="just">
              <a:buNone/>
            </a:pPr>
            <a:endParaRPr lang="en-US" dirty="0" smtClean="0"/>
          </a:p>
          <a:p>
            <a:r>
              <a:rPr lang="en-US" dirty="0" smtClean="0"/>
              <a:t>Public key </a:t>
            </a:r>
            <a:r>
              <a:rPr lang="en-US" dirty="0" err="1" smtClean="0"/>
              <a:t>digunakan</a:t>
            </a:r>
            <a:r>
              <a:rPr lang="en-US" dirty="0" smtClean="0"/>
              <a:t> </a:t>
            </a:r>
            <a:r>
              <a:rPr lang="en-US" dirty="0" err="1" smtClean="0"/>
              <a:t>untuk</a:t>
            </a:r>
            <a:r>
              <a:rPr lang="en-US" dirty="0" smtClean="0"/>
              <a:t> </a:t>
            </a:r>
            <a:r>
              <a:rPr lang="en-US" dirty="0" err="1" smtClean="0"/>
              <a:t>mengenkripsi</a:t>
            </a:r>
            <a:r>
              <a:rPr lang="en-US" dirty="0" smtClean="0"/>
              <a:t> data yang </a:t>
            </a:r>
            <a:r>
              <a:rPr lang="en-US" dirty="0" err="1" smtClean="0"/>
              <a:t>akan</a:t>
            </a:r>
            <a:r>
              <a:rPr lang="en-US" dirty="0" smtClean="0"/>
              <a:t> </a:t>
            </a:r>
            <a:r>
              <a:rPr lang="en-US" dirty="0" err="1" smtClean="0"/>
              <a:t>dikirimkan</a:t>
            </a:r>
            <a:endParaRPr lang="en-US" dirty="0" smtClean="0"/>
          </a:p>
          <a:p>
            <a:pPr marL="0" indent="0">
              <a:buNone/>
            </a:pPr>
            <a:endParaRPr lang="en-US" dirty="0" smtClean="0"/>
          </a:p>
          <a:p>
            <a:r>
              <a:rPr lang="en-US" dirty="0" err="1" smtClean="0"/>
              <a:t>Sedangkan</a:t>
            </a:r>
            <a:r>
              <a:rPr lang="en-US" dirty="0" smtClean="0"/>
              <a:t> private key </a:t>
            </a:r>
            <a:r>
              <a:rPr lang="en-US" dirty="0" err="1" smtClean="0"/>
              <a:t>digunakan</a:t>
            </a:r>
            <a:r>
              <a:rPr lang="en-US" dirty="0" smtClean="0"/>
              <a:t> </a:t>
            </a:r>
            <a:r>
              <a:rPr lang="en-US" dirty="0" err="1" smtClean="0"/>
              <a:t>untuk</a:t>
            </a:r>
            <a:r>
              <a:rPr lang="en-US" dirty="0" smtClean="0"/>
              <a:t> </a:t>
            </a:r>
            <a:r>
              <a:rPr lang="en-US" dirty="0" err="1" smtClean="0"/>
              <a:t>mendecrypt</a:t>
            </a:r>
            <a:r>
              <a:rPr lang="en-US" dirty="0" smtClean="0"/>
              <a:t> data yang </a:t>
            </a:r>
            <a:r>
              <a:rPr lang="en-US" dirty="0" err="1" smtClean="0"/>
              <a:t>telah</a:t>
            </a:r>
            <a:r>
              <a:rPr lang="en-US" dirty="0" smtClean="0"/>
              <a:t> </a:t>
            </a:r>
            <a:r>
              <a:rPr lang="en-US" dirty="0" err="1" smtClean="0"/>
              <a:t>dikirimkan</a:t>
            </a:r>
            <a:endParaRPr lang="en-US" dirty="0"/>
          </a:p>
        </p:txBody>
      </p:sp>
    </p:spTree>
    <p:extLst>
      <p:ext uri="{BB962C8B-B14F-4D97-AF65-F5344CB8AC3E}">
        <p14:creationId xmlns:p14="http://schemas.microsoft.com/office/powerpoint/2010/main" val="1117133152"/>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About</a:t>
            </a:r>
            <a:r>
              <a:rPr lang="id-ID" dirty="0" smtClean="0"/>
              <a:t> Public &amp; Private Key</a:t>
            </a:r>
            <a:endParaRPr lang="en-US" dirty="0"/>
          </a:p>
        </p:txBody>
      </p:sp>
      <p:pic>
        <p:nvPicPr>
          <p:cNvPr id="4" name="Picture 3"/>
          <p:cNvPicPr>
            <a:picLocks noChangeAspect="1" noChangeArrowheads="1"/>
          </p:cNvPicPr>
          <p:nvPr/>
        </p:nvPicPr>
        <p:blipFill>
          <a:blip r:embed="rId2"/>
          <a:srcRect/>
          <a:stretch>
            <a:fillRect/>
          </a:stretch>
        </p:blipFill>
        <p:spPr bwMode="auto">
          <a:xfrm>
            <a:off x="914400" y="1265168"/>
            <a:ext cx="2962275" cy="1362075"/>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381000" y="2636768"/>
            <a:ext cx="3962400" cy="1227221"/>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304800" y="3855968"/>
            <a:ext cx="4038600" cy="1197213"/>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381000" y="5151369"/>
            <a:ext cx="3962400" cy="1281490"/>
          </a:xfrm>
          <a:prstGeom prst="rect">
            <a:avLst/>
          </a:prstGeom>
          <a:noFill/>
          <a:ln w="9525">
            <a:noFill/>
            <a:miter lim="800000"/>
            <a:headEnd/>
            <a:tailEnd/>
          </a:ln>
          <a:effectLst/>
        </p:spPr>
      </p:pic>
      <p:sp>
        <p:nvSpPr>
          <p:cNvPr id="3" name="TextBox 2"/>
          <p:cNvSpPr txBox="1"/>
          <p:nvPr/>
        </p:nvSpPr>
        <p:spPr>
          <a:xfrm>
            <a:off x="4800600" y="1484540"/>
            <a:ext cx="3733799" cy="4524315"/>
          </a:xfrm>
          <a:prstGeom prst="rect">
            <a:avLst/>
          </a:prstGeom>
          <a:noFill/>
        </p:spPr>
        <p:txBody>
          <a:bodyPr wrap="square" rtlCol="0">
            <a:spAutoFit/>
          </a:bodyPr>
          <a:lstStyle/>
          <a:p>
            <a:r>
              <a:rPr lang="id-ID" dirty="0" smtClean="0"/>
              <a:t>Terdapat dua buah key yang digunakan berkaitan dengan Digital Certificate: Public &amp; Private Key</a:t>
            </a:r>
          </a:p>
          <a:p>
            <a:endParaRPr lang="id-ID" dirty="0"/>
          </a:p>
          <a:p>
            <a:r>
              <a:rPr lang="id-ID" dirty="0" smtClean="0"/>
              <a:t>Public Key digunakan untuk mengenkrip data</a:t>
            </a:r>
          </a:p>
          <a:p>
            <a:endParaRPr lang="id-ID" dirty="0"/>
          </a:p>
          <a:p>
            <a:endParaRPr lang="id-ID" dirty="0" smtClean="0"/>
          </a:p>
          <a:p>
            <a:r>
              <a:rPr lang="id-ID" dirty="0" smtClean="0"/>
              <a:t>Jika Data yang terengkrip dibuka dengan Public Key, maka data tidak akan bisa terdekrip</a:t>
            </a:r>
          </a:p>
          <a:p>
            <a:endParaRPr lang="id-ID" dirty="0"/>
          </a:p>
          <a:p>
            <a:endParaRPr lang="id-ID" dirty="0" smtClean="0"/>
          </a:p>
          <a:p>
            <a:r>
              <a:rPr lang="id-ID" dirty="0" smtClean="0"/>
              <a:t>Data yang terenkrip hanya bisa didekrip menggunakan Private Key</a:t>
            </a:r>
          </a:p>
        </p:txBody>
      </p:sp>
    </p:spTree>
    <p:extLst>
      <p:ext uri="{BB962C8B-B14F-4D97-AF65-F5344CB8AC3E}">
        <p14:creationId xmlns:p14="http://schemas.microsoft.com/office/powerpoint/2010/main" val="14491725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Fungsi Dasar Digital Certificate</a:t>
            </a:r>
            <a:endParaRPr lang="id-ID" dirty="0"/>
          </a:p>
        </p:txBody>
      </p:sp>
      <p:sp>
        <p:nvSpPr>
          <p:cNvPr id="3" name="Content Placeholder 2"/>
          <p:cNvSpPr>
            <a:spLocks noGrp="1"/>
          </p:cNvSpPr>
          <p:nvPr>
            <p:ph idx="1"/>
          </p:nvPr>
        </p:nvSpPr>
        <p:spPr/>
        <p:txBody>
          <a:bodyPr>
            <a:normAutofit fontScale="92500" lnSpcReduction="10000"/>
          </a:bodyPr>
          <a:lstStyle/>
          <a:p>
            <a:endParaRPr lang="id-ID" dirty="0" smtClean="0"/>
          </a:p>
          <a:p>
            <a:r>
              <a:rPr lang="id-ID" dirty="0" smtClean="0"/>
              <a:t>Menyatakan </a:t>
            </a:r>
            <a:r>
              <a:rPr lang="id-ID" dirty="0"/>
              <a:t>bahwa orang-orang, website, dan sumber daya jaringan seperti server dan router merupakan sumber terpercaya, dengan kata lain sesuai dengan siapa atau apa yang menjadi tuntutan </a:t>
            </a:r>
            <a:r>
              <a:rPr lang="id-ID" dirty="0" smtClean="0"/>
              <a:t>mereka.</a:t>
            </a:r>
          </a:p>
          <a:p>
            <a:endParaRPr lang="id-ID" dirty="0" smtClean="0"/>
          </a:p>
          <a:p>
            <a:r>
              <a:rPr lang="id-ID" dirty="0" smtClean="0"/>
              <a:t>Memberikan </a:t>
            </a:r>
            <a:r>
              <a:rPr lang="id-ID" dirty="0"/>
              <a:t>perlindungan bagi pertukaran data dari pengunjung dan website dari gangguan atau bahkan pencurian, seperti informasi kartu kredit.</a:t>
            </a:r>
          </a:p>
        </p:txBody>
      </p:sp>
    </p:spTree>
    <p:extLst>
      <p:ext uri="{BB962C8B-B14F-4D97-AF65-F5344CB8AC3E}">
        <p14:creationId xmlns:p14="http://schemas.microsoft.com/office/powerpoint/2010/main" val="37359794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4313" y="0"/>
            <a:ext cx="8715375" cy="990600"/>
          </a:xfrm>
        </p:spPr>
        <p:txBody>
          <a:bodyPr/>
          <a:lstStyle/>
          <a:p>
            <a:pPr eaLnBrk="1" hangingPunct="1"/>
            <a:r>
              <a:rPr lang="en-US" sz="4400" dirty="0" err="1" smtClean="0"/>
              <a:t>Contoh</a:t>
            </a:r>
            <a:r>
              <a:rPr lang="en-US" sz="4400" dirty="0" smtClean="0"/>
              <a:t> </a:t>
            </a:r>
            <a:r>
              <a:rPr lang="en-US" sz="4400" dirty="0" err="1" smtClean="0"/>
              <a:t>Fungsi</a:t>
            </a:r>
            <a:r>
              <a:rPr lang="en-US" sz="4400" dirty="0" smtClean="0"/>
              <a:t> Digital Certificate</a:t>
            </a:r>
            <a:endParaRPr lang="id-ID" sz="4400" dirty="0" smtClean="0"/>
          </a:p>
        </p:txBody>
      </p:sp>
      <p:pic>
        <p:nvPicPr>
          <p:cNvPr id="58372" name="Picture 4" descr="F11-01 cop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43000" y="1550988"/>
            <a:ext cx="6929438" cy="4878387"/>
          </a:xfrm>
          <a:noFill/>
        </p:spPr>
      </p:pic>
    </p:spTree>
    <p:extLst>
      <p:ext uri="{BB962C8B-B14F-4D97-AF65-F5344CB8AC3E}">
        <p14:creationId xmlns:p14="http://schemas.microsoft.com/office/powerpoint/2010/main" val="737059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fade">
                                      <p:cBhvr>
                                        <p:cTn id="7" dur="770" decel="100000"/>
                                        <p:tgtEl>
                                          <p:spTgt spid="58372"/>
                                        </p:tgtEl>
                                      </p:cBhvr>
                                    </p:animEffect>
                                    <p:animScale>
                                      <p:cBhvr>
                                        <p:cTn id="8" dur="770" decel="100000"/>
                                        <p:tgtEl>
                                          <p:spTgt spid="58372"/>
                                        </p:tgtEl>
                                      </p:cBhvr>
                                      <p:from x="10000" y="10000"/>
                                      <p:to x="200000" y="450000"/>
                                    </p:animScale>
                                    <p:animScale>
                                      <p:cBhvr>
                                        <p:cTn id="9" dur="1230" accel="100000" fill="hold">
                                          <p:stCondLst>
                                            <p:cond delay="770"/>
                                          </p:stCondLst>
                                        </p:cTn>
                                        <p:tgtEl>
                                          <p:spTgt spid="58372"/>
                                        </p:tgtEl>
                                      </p:cBhvr>
                                      <p:from x="200000" y="450000"/>
                                      <p:to x="100000" y="100000"/>
                                    </p:animScale>
                                    <p:set>
                                      <p:cBhvr>
                                        <p:cTn id="10" dur="770" fill="hold"/>
                                        <p:tgtEl>
                                          <p:spTgt spid="58372"/>
                                        </p:tgtEl>
                                        <p:attrNameLst>
                                          <p:attrName>ppt_x</p:attrName>
                                        </p:attrNameLst>
                                      </p:cBhvr>
                                      <p:to>
                                        <p:strVal val="(0.5)"/>
                                      </p:to>
                                    </p:set>
                                    <p:anim from="(0.5)" to="(#ppt_x)" calcmode="lin" valueType="num">
                                      <p:cBhvr>
                                        <p:cTn id="11" dur="1230" accel="100000" fill="hold">
                                          <p:stCondLst>
                                            <p:cond delay="770"/>
                                          </p:stCondLst>
                                        </p:cTn>
                                        <p:tgtEl>
                                          <p:spTgt spid="58372"/>
                                        </p:tgtEl>
                                        <p:attrNameLst>
                                          <p:attrName>ppt_x</p:attrName>
                                        </p:attrNameLst>
                                      </p:cBhvr>
                                    </p:anim>
                                    <p:set>
                                      <p:cBhvr>
                                        <p:cTn id="12" dur="770" fill="hold"/>
                                        <p:tgtEl>
                                          <p:spTgt spid="58372"/>
                                        </p:tgtEl>
                                        <p:attrNameLst>
                                          <p:attrName>ppt_y</p:attrName>
                                        </p:attrNameLst>
                                      </p:cBhvr>
                                      <p:to>
                                        <p:strVal val="(#ppt_y+0.4)"/>
                                      </p:to>
                                    </p:set>
                                    <p:anim from="(#ppt_y+0.4)" to="(#ppt_y)" calcmode="lin" valueType="num">
                                      <p:cBhvr>
                                        <p:cTn id="13" dur="1230" accel="100000" fill="hold">
                                          <p:stCondLst>
                                            <p:cond delay="770"/>
                                          </p:stCondLst>
                                        </p:cTn>
                                        <p:tgtEl>
                                          <p:spTgt spid="5837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pPr>
              <a:defRPr/>
            </a:pPr>
            <a:r>
              <a:rPr lang="en-US" sz="3600" dirty="0" err="1"/>
              <a:t>Contoh</a:t>
            </a:r>
            <a:r>
              <a:rPr lang="en-US" sz="3600" dirty="0"/>
              <a:t> </a:t>
            </a:r>
            <a:r>
              <a:rPr lang="en-US" sz="3600" dirty="0" err="1"/>
              <a:t>Fungsi</a:t>
            </a:r>
            <a:r>
              <a:rPr lang="en-US" sz="3600" dirty="0"/>
              <a:t> Digital </a:t>
            </a:r>
            <a:r>
              <a:rPr lang="en-US" sz="3600" dirty="0" smtClean="0"/>
              <a:t>Certificate </a:t>
            </a:r>
            <a:r>
              <a:rPr lang="en-US" sz="3600" dirty="0" err="1" smtClean="0"/>
              <a:t>Con’t</a:t>
            </a:r>
            <a:endParaRPr lang="en-US" sz="3600" dirty="0" smtClean="0"/>
          </a:p>
        </p:txBody>
      </p:sp>
      <p:pic>
        <p:nvPicPr>
          <p:cNvPr id="689156" name="Picture 4" descr="F11-02 cop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643063"/>
            <a:ext cx="5181600" cy="4529137"/>
          </a:xfrm>
          <a:noFill/>
        </p:spPr>
      </p:pic>
      <p:sp>
        <p:nvSpPr>
          <p:cNvPr id="5" name="Text Box 6"/>
          <p:cNvSpPr txBox="1">
            <a:spLocks noChangeArrowheads="1"/>
          </p:cNvSpPr>
          <p:nvPr/>
        </p:nvSpPr>
        <p:spPr bwMode="auto">
          <a:xfrm>
            <a:off x="1143000" y="6357938"/>
            <a:ext cx="7253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1400" b="1" i="1" dirty="0">
                <a:latin typeface="Verdana" pitchFamily="34" charset="0"/>
              </a:rPr>
              <a:t>“</a:t>
            </a:r>
            <a:r>
              <a:rPr lang="en-US" sz="1400" b="1" i="1" dirty="0">
                <a:latin typeface="Verdana" pitchFamily="34" charset="0"/>
              </a:rPr>
              <a:t>Without </a:t>
            </a:r>
            <a:r>
              <a:rPr lang="en-US" sz="1400" b="1" i="1" dirty="0" smtClean="0">
                <a:latin typeface="Verdana" pitchFamily="34" charset="0"/>
              </a:rPr>
              <a:t>a Digital Certificate, </a:t>
            </a:r>
            <a:r>
              <a:rPr lang="en-US" sz="1400" b="1" i="1" dirty="0">
                <a:latin typeface="Verdana" pitchFamily="34" charset="0"/>
              </a:rPr>
              <a:t>individuals could spoof each other’s identities</a:t>
            </a:r>
            <a:r>
              <a:rPr lang="id-ID" sz="1400" b="1" i="1" dirty="0">
                <a:latin typeface="Verdana" pitchFamily="34" charset="0"/>
              </a:rPr>
              <a:t>”</a:t>
            </a:r>
            <a:endParaRPr lang="en-US" sz="1400" dirty="0">
              <a:latin typeface="Verdana" pitchFamily="34" charset="0"/>
            </a:endParaRPr>
          </a:p>
        </p:txBody>
      </p:sp>
    </p:spTree>
    <p:extLst>
      <p:ext uri="{BB962C8B-B14F-4D97-AF65-F5344CB8AC3E}">
        <p14:creationId xmlns:p14="http://schemas.microsoft.com/office/powerpoint/2010/main" val="3632525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89156"/>
                                        </p:tgtEl>
                                        <p:attrNameLst>
                                          <p:attrName>style.visibility</p:attrName>
                                        </p:attrNameLst>
                                      </p:cBhvr>
                                      <p:to>
                                        <p:strVal val="visible"/>
                                      </p:to>
                                    </p:set>
                                    <p:anim calcmode="lin" valueType="num">
                                      <p:cBhvr additive="base">
                                        <p:cTn id="7" dur="500" fill="hold"/>
                                        <p:tgtEl>
                                          <p:spTgt spid="689156"/>
                                        </p:tgtEl>
                                        <p:attrNameLst>
                                          <p:attrName>ppt_x</p:attrName>
                                        </p:attrNameLst>
                                      </p:cBhvr>
                                      <p:tavLst>
                                        <p:tav tm="0">
                                          <p:val>
                                            <p:strVal val="0-#ppt_w/2"/>
                                          </p:val>
                                        </p:tav>
                                        <p:tav tm="100000">
                                          <p:val>
                                            <p:strVal val="#ppt_x"/>
                                          </p:val>
                                        </p:tav>
                                      </p:tavLst>
                                    </p:anim>
                                    <p:anim calcmode="lin" valueType="num">
                                      <p:cBhvr additive="base">
                                        <p:cTn id="8" dur="500" fill="hold"/>
                                        <p:tgtEl>
                                          <p:spTgt spid="6891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762000" y="1524000"/>
            <a:ext cx="7772400" cy="4114800"/>
          </a:xfrm>
        </p:spPr>
        <p:txBody>
          <a:bodyPr>
            <a:normAutofit/>
          </a:bodyPr>
          <a:lstStyle/>
          <a:p>
            <a:pPr eaLnBrk="1" hangingPunct="1">
              <a:lnSpc>
                <a:spcPct val="90000"/>
              </a:lnSpc>
            </a:pPr>
            <a:r>
              <a:rPr lang="en-US" sz="2400" dirty="0" err="1" smtClean="0">
                <a:solidFill>
                  <a:srgbClr val="070605"/>
                </a:solidFill>
                <a:cs typeface="Times New Roman" pitchFamily="18" charset="0"/>
              </a:rPr>
              <a:t>Tanda-tangan</a:t>
            </a:r>
            <a:r>
              <a:rPr lang="en-US" sz="2400" dirty="0" smtClean="0">
                <a:solidFill>
                  <a:srgbClr val="070605"/>
                </a:solidFill>
                <a:cs typeface="Times New Roman" pitchFamily="18" charset="0"/>
              </a:rPr>
              <a:t> digital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nilai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kriptografis</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bergantung</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pada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isi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a:t>
            </a:r>
          </a:p>
          <a:p>
            <a:pPr eaLnBrk="1" hangingPunct="1">
              <a:lnSpc>
                <a:spcPct val="90000"/>
              </a:lnSpc>
            </a:pPr>
            <a:endParaRPr lang="en-US" sz="2400" dirty="0" smtClean="0">
              <a:solidFill>
                <a:srgbClr val="070605"/>
              </a:solidFill>
            </a:endParaRPr>
          </a:p>
          <a:p>
            <a:pPr eaLnBrk="1" hangingPunct="1">
              <a:lnSpc>
                <a:spcPct val="90000"/>
              </a:lnSpc>
            </a:pPr>
            <a:r>
              <a:rPr lang="en-US" sz="2400" dirty="0" err="1" smtClean="0">
                <a:solidFill>
                  <a:srgbClr val="070605"/>
                </a:solidFill>
              </a:rPr>
              <a:t>Tanda-tangan</a:t>
            </a:r>
            <a:r>
              <a:rPr lang="en-US" sz="2400" dirty="0" smtClean="0">
                <a:solidFill>
                  <a:srgbClr val="070605"/>
                </a:solidFill>
              </a:rPr>
              <a:t> </a:t>
            </a:r>
            <a:r>
              <a:rPr lang="en-US" sz="2400" dirty="0" err="1" smtClean="0">
                <a:solidFill>
                  <a:srgbClr val="070605"/>
                </a:solidFill>
              </a:rPr>
              <a:t>pada</a:t>
            </a:r>
            <a:r>
              <a:rPr lang="en-US" sz="2400" dirty="0" smtClean="0">
                <a:solidFill>
                  <a:srgbClr val="070605"/>
                </a:solidFill>
              </a:rPr>
              <a:t> </a:t>
            </a:r>
            <a:r>
              <a:rPr lang="en-US" sz="2400" dirty="0" err="1" smtClean="0">
                <a:solidFill>
                  <a:srgbClr val="070605"/>
                </a:solidFill>
              </a:rPr>
              <a:t>dokumen</a:t>
            </a:r>
            <a:r>
              <a:rPr lang="en-US" sz="2400" dirty="0" smtClean="0">
                <a:solidFill>
                  <a:srgbClr val="070605"/>
                </a:solidFill>
              </a:rPr>
              <a:t> </a:t>
            </a:r>
            <a:r>
              <a:rPr lang="en-US" sz="2400" dirty="0" err="1" smtClean="0">
                <a:solidFill>
                  <a:srgbClr val="070605"/>
                </a:solidFill>
              </a:rPr>
              <a:t>cetak</a:t>
            </a:r>
            <a:r>
              <a:rPr lang="en-US" sz="2400" dirty="0" smtClean="0">
                <a:solidFill>
                  <a:srgbClr val="070605"/>
                </a:solidFill>
              </a:rPr>
              <a:t> </a:t>
            </a:r>
            <a:r>
              <a:rPr lang="en-US" sz="2400" dirty="0" err="1" smtClean="0">
                <a:solidFill>
                  <a:srgbClr val="070605"/>
                </a:solidFill>
              </a:rPr>
              <a:t>selalu</a:t>
            </a:r>
            <a:r>
              <a:rPr lang="en-US" sz="2400" dirty="0" smtClean="0">
                <a:solidFill>
                  <a:srgbClr val="070605"/>
                </a:solidFill>
              </a:rPr>
              <a:t> </a:t>
            </a:r>
            <a:r>
              <a:rPr lang="en-US" sz="2400" dirty="0" err="1" smtClean="0">
                <a:solidFill>
                  <a:srgbClr val="070605"/>
                </a:solidFill>
              </a:rPr>
              <a:t>sama</a:t>
            </a:r>
            <a:r>
              <a:rPr lang="en-US" sz="2400" dirty="0" smtClean="0">
                <a:solidFill>
                  <a:srgbClr val="070605"/>
                </a:solidFill>
              </a:rPr>
              <a:t>, </a:t>
            </a:r>
            <a:r>
              <a:rPr lang="en-US" sz="2400" dirty="0" err="1" smtClean="0">
                <a:solidFill>
                  <a:srgbClr val="070605"/>
                </a:solidFill>
              </a:rPr>
              <a:t>apa</a:t>
            </a:r>
            <a:r>
              <a:rPr lang="en-US" sz="2400" dirty="0" smtClean="0">
                <a:solidFill>
                  <a:srgbClr val="070605"/>
                </a:solidFill>
              </a:rPr>
              <a:t> pun </a:t>
            </a:r>
            <a:r>
              <a:rPr lang="en-US" sz="2400" dirty="0" err="1" smtClean="0">
                <a:solidFill>
                  <a:srgbClr val="070605"/>
                </a:solidFill>
              </a:rPr>
              <a:t>isi</a:t>
            </a:r>
            <a:r>
              <a:rPr lang="en-US" sz="2400" dirty="0" smtClean="0">
                <a:solidFill>
                  <a:srgbClr val="070605"/>
                </a:solidFill>
              </a:rPr>
              <a:t> </a:t>
            </a:r>
            <a:r>
              <a:rPr lang="en-US" sz="2400" dirty="0" err="1" smtClean="0">
                <a:solidFill>
                  <a:srgbClr val="070605"/>
                </a:solidFill>
              </a:rPr>
              <a:t>dokumennya</a:t>
            </a:r>
            <a:r>
              <a:rPr lang="en-US" sz="2400" dirty="0" smtClean="0">
                <a:solidFill>
                  <a:srgbClr val="070605"/>
                </a:solidFill>
              </a:rPr>
              <a:t>.</a:t>
            </a:r>
          </a:p>
          <a:p>
            <a:pPr eaLnBrk="1" hangingPunct="1">
              <a:lnSpc>
                <a:spcPct val="90000"/>
              </a:lnSpc>
            </a:pPr>
            <a:endParaRPr lang="en-US" sz="2400" dirty="0" smtClean="0">
              <a:solidFill>
                <a:srgbClr val="070605"/>
              </a:solidFill>
            </a:endParaRPr>
          </a:p>
          <a:p>
            <a:pPr eaLnBrk="1" hangingPunct="1">
              <a:lnSpc>
                <a:spcPct val="90000"/>
              </a:lnSpc>
            </a:pPr>
            <a:r>
              <a:rPr lang="en-US" sz="2400" dirty="0" err="1" smtClean="0">
                <a:solidFill>
                  <a:srgbClr val="070605"/>
                </a:solidFill>
              </a:rPr>
              <a:t>Tanda-tangan</a:t>
            </a:r>
            <a:r>
              <a:rPr lang="en-US" sz="2400" dirty="0" smtClean="0">
                <a:solidFill>
                  <a:srgbClr val="070605"/>
                </a:solidFill>
              </a:rPr>
              <a:t> digital </a:t>
            </a:r>
            <a:r>
              <a:rPr lang="en-US" sz="2400" dirty="0" err="1" smtClean="0">
                <a:solidFill>
                  <a:srgbClr val="070605"/>
                </a:solidFill>
              </a:rPr>
              <a:t>selalu</a:t>
            </a:r>
            <a:r>
              <a:rPr lang="en-US" sz="2400" dirty="0" smtClean="0">
                <a:solidFill>
                  <a:srgbClr val="070605"/>
                </a:solidFill>
              </a:rPr>
              <a:t> </a:t>
            </a:r>
            <a:r>
              <a:rPr lang="en-US" sz="2400" dirty="0" err="1" smtClean="0">
                <a:solidFill>
                  <a:srgbClr val="070605"/>
                </a:solidFill>
              </a:rPr>
              <a:t>berbeda-beda</a:t>
            </a:r>
            <a:r>
              <a:rPr lang="en-US" sz="2400" dirty="0" smtClean="0">
                <a:solidFill>
                  <a:srgbClr val="070605"/>
                </a:solidFill>
              </a:rPr>
              <a:t> </a:t>
            </a:r>
            <a:r>
              <a:rPr lang="en-US" sz="2400" dirty="0" err="1" smtClean="0">
                <a:solidFill>
                  <a:srgbClr val="070605"/>
                </a:solidFill>
              </a:rPr>
              <a:t>antara</a:t>
            </a:r>
            <a:r>
              <a:rPr lang="en-US" sz="2400" dirty="0" smtClean="0">
                <a:solidFill>
                  <a:srgbClr val="070605"/>
                </a:solidFill>
              </a:rPr>
              <a:t> </a:t>
            </a:r>
            <a:r>
              <a:rPr lang="en-US" sz="2400" dirty="0" err="1" smtClean="0">
                <a:solidFill>
                  <a:srgbClr val="070605"/>
                </a:solidFill>
              </a:rPr>
              <a:t>satu</a:t>
            </a:r>
            <a:r>
              <a:rPr lang="en-US" sz="2400" dirty="0" smtClean="0">
                <a:solidFill>
                  <a:srgbClr val="070605"/>
                </a:solidFill>
              </a:rPr>
              <a:t> </a:t>
            </a:r>
            <a:r>
              <a:rPr lang="en-US" sz="2400" dirty="0" err="1" smtClean="0">
                <a:solidFill>
                  <a:srgbClr val="070605"/>
                </a:solidFill>
              </a:rPr>
              <a:t>isi</a:t>
            </a:r>
            <a:r>
              <a:rPr lang="en-US" sz="2400" dirty="0" smtClean="0">
                <a:solidFill>
                  <a:srgbClr val="070605"/>
                </a:solidFill>
              </a:rPr>
              <a:t> </a:t>
            </a:r>
            <a:r>
              <a:rPr lang="en-US" sz="2400" dirty="0" err="1" smtClean="0">
                <a:solidFill>
                  <a:srgbClr val="070605"/>
                </a:solidFill>
              </a:rPr>
              <a:t>dokumen</a:t>
            </a:r>
            <a:r>
              <a:rPr lang="en-US" sz="2400" dirty="0" smtClean="0">
                <a:solidFill>
                  <a:srgbClr val="070605"/>
                </a:solidFill>
              </a:rPr>
              <a:t> </a:t>
            </a:r>
            <a:r>
              <a:rPr lang="en-US" sz="2400" dirty="0" err="1" smtClean="0">
                <a:solidFill>
                  <a:srgbClr val="070605"/>
                </a:solidFill>
              </a:rPr>
              <a:t>dengan</a:t>
            </a:r>
            <a:r>
              <a:rPr lang="en-US" sz="2400" dirty="0" smtClean="0">
                <a:solidFill>
                  <a:srgbClr val="070605"/>
                </a:solidFill>
              </a:rPr>
              <a:t> </a:t>
            </a:r>
            <a:r>
              <a:rPr lang="en-US" sz="2400" dirty="0" err="1" smtClean="0">
                <a:solidFill>
                  <a:srgbClr val="070605"/>
                </a:solidFill>
              </a:rPr>
              <a:t>dokumen</a:t>
            </a:r>
            <a:r>
              <a:rPr lang="en-US" sz="2400" dirty="0" smtClean="0">
                <a:solidFill>
                  <a:srgbClr val="070605"/>
                </a:solidFill>
              </a:rPr>
              <a:t> lain.</a:t>
            </a:r>
            <a:endParaRPr lang="en-GB" sz="2400" dirty="0" smtClean="0">
              <a:solidFill>
                <a:srgbClr val="070605"/>
              </a:solidFill>
            </a:endParaRPr>
          </a:p>
          <a:p>
            <a:pPr eaLnBrk="1" hangingPunct="1"/>
            <a:endParaRPr lang="en-US" sz="2000" dirty="0" smtClean="0"/>
          </a:p>
        </p:txBody>
      </p:sp>
      <p:sp>
        <p:nvSpPr>
          <p:cNvPr id="112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5CB1AC-0E79-4395-A791-C808A7549024}" type="slidenum">
              <a:rPr lang="en-GB">
                <a:solidFill>
                  <a:schemeClr val="tx2"/>
                </a:solidFill>
              </a:rPr>
              <a:pPr eaLnBrk="1" hangingPunct="1"/>
              <a:t>4</a:t>
            </a:fld>
            <a:endParaRPr lang="en-GB" sz="1400">
              <a:solidFill>
                <a:schemeClr val="tx2"/>
              </a:solidFill>
            </a:endParaRPr>
          </a:p>
        </p:txBody>
      </p:sp>
    </p:spTree>
    <p:extLst>
      <p:ext uri="{BB962C8B-B14F-4D97-AF65-F5344CB8AC3E}">
        <p14:creationId xmlns:p14="http://schemas.microsoft.com/office/powerpoint/2010/main" val="3440127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Syarat</a:t>
            </a:r>
            <a:r>
              <a:rPr lang="en-US" dirty="0" smtClean="0"/>
              <a:t> – </a:t>
            </a:r>
            <a:r>
              <a:rPr lang="en-US" dirty="0" err="1" smtClean="0"/>
              <a:t>Syarat</a:t>
            </a:r>
            <a:r>
              <a:rPr lang="en-US" dirty="0" smtClean="0"/>
              <a:t> Digital Certificate</a:t>
            </a:r>
            <a:endParaRPr lang="en-US" dirty="0"/>
          </a:p>
        </p:txBody>
      </p:sp>
      <p:sp>
        <p:nvSpPr>
          <p:cNvPr id="3" name="Content Placeholder 2"/>
          <p:cNvSpPr>
            <a:spLocks noGrp="1"/>
          </p:cNvSpPr>
          <p:nvPr>
            <p:ph idx="1"/>
          </p:nvPr>
        </p:nvSpPr>
        <p:spPr/>
        <p:txBody>
          <a:bodyPr>
            <a:normAutofit fontScale="92500" lnSpcReduction="10000"/>
          </a:bodyPr>
          <a:lstStyle/>
          <a:p>
            <a:pPr algn="just"/>
            <a:endParaRPr lang="id-ID" dirty="0" smtClean="0"/>
          </a:p>
          <a:p>
            <a:pPr algn="just"/>
            <a:r>
              <a:rPr lang="en-US" dirty="0" err="1" smtClean="0"/>
              <a:t>Dalam</a:t>
            </a:r>
            <a:r>
              <a:rPr lang="en-US" dirty="0" smtClean="0"/>
              <a:t> digital certificate </a:t>
            </a:r>
            <a:r>
              <a:rPr lang="en-US" dirty="0" err="1" smtClean="0"/>
              <a:t>harus</a:t>
            </a:r>
            <a:r>
              <a:rPr lang="en-US" dirty="0" smtClean="0"/>
              <a:t> </a:t>
            </a:r>
            <a:r>
              <a:rPr lang="en-US" dirty="0" err="1" smtClean="0"/>
              <a:t>mengandung</a:t>
            </a:r>
            <a:r>
              <a:rPr lang="en-US" dirty="0" smtClean="0"/>
              <a:t>:</a:t>
            </a:r>
          </a:p>
          <a:p>
            <a:pPr lvl="1" algn="just"/>
            <a:endParaRPr lang="id-ID" dirty="0" smtClean="0"/>
          </a:p>
          <a:p>
            <a:pPr lvl="1" algn="just"/>
            <a:r>
              <a:rPr lang="en-US" dirty="0" err="1" smtClean="0"/>
              <a:t>Siapa</a:t>
            </a:r>
            <a:r>
              <a:rPr lang="en-US" dirty="0" smtClean="0"/>
              <a:t> </a:t>
            </a:r>
            <a:r>
              <a:rPr lang="en-US" dirty="0" err="1" smtClean="0"/>
              <a:t>pemilik</a:t>
            </a:r>
            <a:r>
              <a:rPr lang="id-ID" dirty="0" smtClean="0"/>
              <a:t> (organisasi/individu)</a:t>
            </a:r>
            <a:r>
              <a:rPr lang="en-US" dirty="0" smtClean="0"/>
              <a:t> digital certificate</a:t>
            </a:r>
          </a:p>
          <a:p>
            <a:pPr lvl="1" algn="just"/>
            <a:r>
              <a:rPr lang="id-ID" dirty="0" smtClean="0"/>
              <a:t>Alamat pemilik</a:t>
            </a:r>
          </a:p>
          <a:p>
            <a:pPr lvl="1" algn="just"/>
            <a:r>
              <a:rPr lang="id-ID" dirty="0" smtClean="0"/>
              <a:t>Tanda tangan digital</a:t>
            </a:r>
          </a:p>
          <a:p>
            <a:pPr lvl="1" algn="just"/>
            <a:r>
              <a:rPr lang="id-ID" dirty="0" smtClean="0"/>
              <a:t>Public Key</a:t>
            </a:r>
          </a:p>
          <a:p>
            <a:pPr lvl="1" algn="just"/>
            <a:r>
              <a:rPr lang="id-ID" dirty="0" smtClean="0"/>
              <a:t>Nomor Seri</a:t>
            </a:r>
          </a:p>
          <a:p>
            <a:pPr lvl="1" algn="just"/>
            <a:r>
              <a:rPr lang="en-US" dirty="0" smtClean="0"/>
              <a:t>Expired date</a:t>
            </a:r>
            <a:endParaRPr lang="id-ID" dirty="0" smtClean="0"/>
          </a:p>
          <a:p>
            <a:pPr lvl="1" algn="just"/>
            <a:r>
              <a:rPr lang="en-US" dirty="0" err="1"/>
              <a:t>Siapa</a:t>
            </a:r>
            <a:r>
              <a:rPr lang="en-US" dirty="0"/>
              <a:t> yang </a:t>
            </a:r>
            <a:r>
              <a:rPr lang="en-US" dirty="0" err="1"/>
              <a:t>mengesahkan</a:t>
            </a:r>
            <a:r>
              <a:rPr lang="en-US" dirty="0"/>
              <a:t> digital certificate </a:t>
            </a:r>
            <a:r>
              <a:rPr lang="en-US" dirty="0" err="1"/>
              <a:t>tersebut</a:t>
            </a:r>
            <a:endParaRPr lang="en-US" dirty="0"/>
          </a:p>
          <a:p>
            <a:pPr lvl="1" algn="just"/>
            <a:endParaRPr lang="en-US" dirty="0" smtClean="0"/>
          </a:p>
        </p:txBody>
      </p:sp>
    </p:spTree>
    <p:extLst>
      <p:ext uri="{BB962C8B-B14F-4D97-AF65-F5344CB8AC3E}">
        <p14:creationId xmlns:p14="http://schemas.microsoft.com/office/powerpoint/2010/main" val="12386787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Digital Certificate &amp; Web Browser</a:t>
            </a:r>
            <a:endParaRPr lang="id-ID" dirty="0"/>
          </a:p>
        </p:txBody>
      </p:sp>
      <p:sp>
        <p:nvSpPr>
          <p:cNvPr id="3" name="Content Placeholder 2"/>
          <p:cNvSpPr>
            <a:spLocks noGrp="1"/>
          </p:cNvSpPr>
          <p:nvPr>
            <p:ph idx="1"/>
          </p:nvPr>
        </p:nvSpPr>
        <p:spPr>
          <a:xfrm>
            <a:off x="457200" y="1600200"/>
            <a:ext cx="8458200" cy="4876800"/>
          </a:xfrm>
        </p:spPr>
        <p:txBody>
          <a:bodyPr>
            <a:noAutofit/>
          </a:bodyPr>
          <a:lstStyle/>
          <a:p>
            <a:r>
              <a:rPr lang="id-ID" sz="1800" dirty="0" smtClean="0"/>
              <a:t>Ketika User sedang </a:t>
            </a:r>
            <a:r>
              <a:rPr lang="id-ID" sz="1800" dirty="0"/>
              <a:t>online dan web </a:t>
            </a:r>
            <a:r>
              <a:rPr lang="id-ID" sz="1800" dirty="0" smtClean="0"/>
              <a:t>browser user </a:t>
            </a:r>
            <a:r>
              <a:rPr lang="id-ID" sz="1800" dirty="0"/>
              <a:t>mencoba untuk mengamankan </a:t>
            </a:r>
            <a:r>
              <a:rPr lang="id-ID" sz="1800" dirty="0" smtClean="0"/>
              <a:t>sambungan ke suatu website yang dibuka, </a:t>
            </a:r>
            <a:r>
              <a:rPr lang="id-ID" sz="1800" dirty="0"/>
              <a:t>maka sertifikat digital </a:t>
            </a:r>
            <a:r>
              <a:rPr lang="id-ID" sz="1800" dirty="0" smtClean="0"/>
              <a:t>(yang </a:t>
            </a:r>
            <a:r>
              <a:rPr lang="id-ID" sz="1800" dirty="0"/>
              <a:t>diterbitkan untuk </a:t>
            </a:r>
            <a:r>
              <a:rPr lang="id-ID" sz="1800" dirty="0" smtClean="0"/>
              <a:t>website tersebut) akan </a:t>
            </a:r>
            <a:r>
              <a:rPr lang="id-ID" sz="1800" dirty="0"/>
              <a:t>diperiksa oleh browser web untuk memastikan bahwa semuanya baik-baik saja dan dapat </a:t>
            </a:r>
            <a:r>
              <a:rPr lang="id-ID" sz="1800" dirty="0" smtClean="0"/>
              <a:t>ditelusuri/dibuka </a:t>
            </a:r>
            <a:r>
              <a:rPr lang="id-ID" sz="1800" dirty="0"/>
              <a:t>dengan aman</a:t>
            </a:r>
            <a:r>
              <a:rPr lang="id-ID" sz="1800" dirty="0" smtClean="0"/>
              <a:t>.</a:t>
            </a:r>
          </a:p>
          <a:p>
            <a:endParaRPr lang="id-ID" sz="1800" dirty="0"/>
          </a:p>
          <a:p>
            <a:r>
              <a:rPr lang="id-ID" sz="1800" dirty="0"/>
              <a:t>Web browser pada dasarnya telah dibangun dengan memiliki daftar semua otoritas sertifikasi utama </a:t>
            </a:r>
            <a:r>
              <a:rPr lang="id-ID" sz="1800" dirty="0" smtClean="0"/>
              <a:t>beserta </a:t>
            </a:r>
            <a:r>
              <a:rPr lang="id-ID" sz="1800" dirty="0"/>
              <a:t>public key </a:t>
            </a:r>
            <a:r>
              <a:rPr lang="id-ID" sz="1800" dirty="0" smtClean="0"/>
              <a:t>mereka, </a:t>
            </a:r>
            <a:r>
              <a:rPr lang="id-ID" sz="1800" dirty="0"/>
              <a:t>dan menggunakan informasi tersebut untuk mendekripsi tanda tangan digital. </a:t>
            </a:r>
            <a:endParaRPr lang="id-ID" sz="1800" dirty="0" smtClean="0"/>
          </a:p>
          <a:p>
            <a:endParaRPr lang="id-ID" sz="1800" dirty="0"/>
          </a:p>
          <a:p>
            <a:r>
              <a:rPr lang="id-ID" sz="1800" dirty="0" smtClean="0"/>
              <a:t>Hal </a:t>
            </a:r>
            <a:r>
              <a:rPr lang="id-ID" sz="1800" dirty="0"/>
              <a:t>ini memungkinkan browser untuk segera memeriksa masalah, </a:t>
            </a:r>
            <a:r>
              <a:rPr lang="id-ID" sz="1800" dirty="0" smtClean="0"/>
              <a:t>kelainan.</a:t>
            </a:r>
          </a:p>
          <a:p>
            <a:endParaRPr lang="id-ID" sz="1800" dirty="0"/>
          </a:p>
          <a:p>
            <a:r>
              <a:rPr lang="id-ID" sz="1800" dirty="0" smtClean="0"/>
              <a:t>Jika </a:t>
            </a:r>
            <a:r>
              <a:rPr lang="id-ID" sz="1800" dirty="0"/>
              <a:t>semua pemeriksaan tidak menemukan masalah maka peringatan aman akan diaktifkan. </a:t>
            </a:r>
            <a:endParaRPr lang="id-ID" sz="1800" dirty="0" smtClean="0"/>
          </a:p>
          <a:p>
            <a:endParaRPr lang="id-ID" sz="1800" dirty="0"/>
          </a:p>
          <a:p>
            <a:r>
              <a:rPr lang="id-ID" sz="1800" dirty="0" smtClean="0"/>
              <a:t>Namun jika </a:t>
            </a:r>
            <a:r>
              <a:rPr lang="id-ID" sz="1800" dirty="0"/>
              <a:t>browser menemukan sebuah informasi sertifikat </a:t>
            </a:r>
            <a:r>
              <a:rPr lang="id-ID" sz="1800" dirty="0" smtClean="0"/>
              <a:t>yang tidak </a:t>
            </a:r>
            <a:r>
              <a:rPr lang="id-ID" sz="1800" dirty="0"/>
              <a:t>cocok atau kadaluarsa, </a:t>
            </a:r>
            <a:r>
              <a:rPr lang="id-ID" sz="1800" dirty="0" smtClean="0"/>
              <a:t>popup akan </a:t>
            </a:r>
            <a:r>
              <a:rPr lang="id-ID" sz="1800" dirty="0"/>
              <a:t>muncul memberi peringatan</a:t>
            </a:r>
            <a:r>
              <a:rPr lang="id-ID" sz="1800" dirty="0" smtClean="0"/>
              <a:t>.`</a:t>
            </a:r>
            <a:endParaRPr lang="id-ID" sz="1800" dirty="0"/>
          </a:p>
        </p:txBody>
      </p:sp>
    </p:spTree>
    <p:extLst>
      <p:ext uri="{BB962C8B-B14F-4D97-AF65-F5344CB8AC3E}">
        <p14:creationId xmlns:p14="http://schemas.microsoft.com/office/powerpoint/2010/main" val="32150826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1371600"/>
          </a:xfrm>
        </p:spPr>
        <p:txBody>
          <a:bodyPr>
            <a:normAutofit/>
          </a:bodyPr>
          <a:lstStyle/>
          <a:p>
            <a:r>
              <a:rPr lang="id-ID" dirty="0" smtClean="0"/>
              <a:t>Contoh</a:t>
            </a:r>
            <a:r>
              <a:rPr lang="en-US" dirty="0" smtClean="0"/>
              <a:t> Digital Certificate</a:t>
            </a:r>
            <a:endParaRPr lang="en-US" dirty="0"/>
          </a:p>
        </p:txBody>
      </p:sp>
      <p:pic>
        <p:nvPicPr>
          <p:cNvPr id="4" name="Picture 2052"/>
          <p:cNvPicPr>
            <a:picLocks noGrp="1" noChangeAspect="1" noChangeArrowheads="1"/>
          </p:cNvPicPr>
          <p:nvPr>
            <p:ph idx="1"/>
          </p:nvPr>
        </p:nvPicPr>
        <p:blipFill>
          <a:blip r:embed="rId2"/>
          <a:srcRect/>
          <a:stretch>
            <a:fillRect/>
          </a:stretch>
        </p:blipFill>
        <p:spPr bwMode="auto">
          <a:xfrm>
            <a:off x="609600" y="1570037"/>
            <a:ext cx="3888905" cy="4525963"/>
          </a:xfrm>
          <a:prstGeom prst="rect">
            <a:avLst/>
          </a:prstGeom>
          <a:noFill/>
          <a:ln w="9525">
            <a:noFill/>
            <a:miter lim="800000"/>
            <a:headEnd/>
            <a:tailEnd/>
          </a:ln>
          <a:effectLst/>
        </p:spPr>
      </p:pic>
      <p:pic>
        <p:nvPicPr>
          <p:cNvPr id="5" name="Picture 2053"/>
          <p:cNvPicPr>
            <a:picLocks noChangeAspect="1" noChangeArrowheads="1"/>
          </p:cNvPicPr>
          <p:nvPr/>
        </p:nvPicPr>
        <p:blipFill>
          <a:blip r:embed="rId3"/>
          <a:srcRect/>
          <a:stretch>
            <a:fillRect/>
          </a:stretch>
        </p:blipFill>
        <p:spPr bwMode="auto">
          <a:xfrm>
            <a:off x="4724400" y="1600200"/>
            <a:ext cx="3535362" cy="4114800"/>
          </a:xfrm>
          <a:prstGeom prst="rect">
            <a:avLst/>
          </a:prstGeom>
          <a:noFill/>
          <a:ln w="9525">
            <a:noFill/>
            <a:miter lim="800000"/>
            <a:headEnd/>
            <a:tailEnd/>
          </a:ln>
          <a:effectLst/>
        </p:spPr>
      </p:pic>
    </p:spTree>
    <p:extLst>
      <p:ext uri="{BB962C8B-B14F-4D97-AF65-F5344CB8AC3E}">
        <p14:creationId xmlns:p14="http://schemas.microsoft.com/office/powerpoint/2010/main" val="23685297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Tipe</a:t>
            </a:r>
            <a:r>
              <a:rPr lang="en-US" dirty="0" smtClean="0"/>
              <a:t> – </a:t>
            </a:r>
            <a:r>
              <a:rPr lang="en-US" dirty="0" err="1" smtClean="0"/>
              <a:t>Tipe</a:t>
            </a:r>
            <a:r>
              <a:rPr lang="en-US" dirty="0" smtClean="0"/>
              <a:t> Digital Certificate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id-ID" dirty="0" smtClean="0"/>
          </a:p>
          <a:p>
            <a:pPr marL="0" indent="0">
              <a:buNone/>
            </a:pPr>
            <a:r>
              <a:rPr lang="en-US" dirty="0" smtClean="0"/>
              <a:t>Ada </a:t>
            </a:r>
            <a:r>
              <a:rPr lang="en-US" dirty="0" err="1" smtClean="0"/>
              <a:t>beberapa</a:t>
            </a:r>
            <a:r>
              <a:rPr lang="en-US" dirty="0" smtClean="0"/>
              <a:t> </a:t>
            </a:r>
            <a:r>
              <a:rPr lang="en-US" dirty="0" err="1" smtClean="0"/>
              <a:t>tipe</a:t>
            </a:r>
            <a:r>
              <a:rPr lang="en-US" dirty="0" smtClean="0"/>
              <a:t> digital certificate:</a:t>
            </a:r>
          </a:p>
          <a:p>
            <a:endParaRPr lang="en-US" dirty="0" smtClean="0"/>
          </a:p>
          <a:p>
            <a:pPr lvl="1"/>
            <a:r>
              <a:rPr lang="en-US" dirty="0" smtClean="0"/>
              <a:t>Server Certificates</a:t>
            </a:r>
          </a:p>
          <a:p>
            <a:pPr lvl="1"/>
            <a:endParaRPr lang="id-ID" dirty="0" smtClean="0"/>
          </a:p>
          <a:p>
            <a:pPr lvl="1"/>
            <a:r>
              <a:rPr lang="en-US" dirty="0" smtClean="0"/>
              <a:t>Personal Certificates</a:t>
            </a:r>
          </a:p>
          <a:p>
            <a:pPr lvl="1"/>
            <a:endParaRPr lang="id-ID" dirty="0" smtClean="0"/>
          </a:p>
          <a:p>
            <a:pPr lvl="1"/>
            <a:r>
              <a:rPr lang="en-US" dirty="0" smtClean="0"/>
              <a:t>Organization Certificates</a:t>
            </a:r>
          </a:p>
          <a:p>
            <a:pPr lvl="1"/>
            <a:endParaRPr lang="id-ID" dirty="0" smtClean="0"/>
          </a:p>
          <a:p>
            <a:pPr lvl="1"/>
            <a:r>
              <a:rPr lang="en-US" dirty="0" smtClean="0"/>
              <a:t>Developer Certificates</a:t>
            </a:r>
            <a:endParaRPr lang="en-US" dirty="0"/>
          </a:p>
        </p:txBody>
      </p:sp>
    </p:spTree>
    <p:extLst>
      <p:ext uri="{BB962C8B-B14F-4D97-AF65-F5344CB8AC3E}">
        <p14:creationId xmlns:p14="http://schemas.microsoft.com/office/powerpoint/2010/main" val="9006960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Tipe</a:t>
            </a:r>
            <a:r>
              <a:rPr lang="en-US" dirty="0" smtClean="0"/>
              <a:t> – </a:t>
            </a:r>
            <a:r>
              <a:rPr lang="en-US" dirty="0" err="1" smtClean="0"/>
              <a:t>Tipe</a:t>
            </a:r>
            <a:r>
              <a:rPr lang="en-US" dirty="0" smtClean="0"/>
              <a:t> Digital Certificate</a:t>
            </a:r>
            <a:endParaRPr lang="en-US" dirty="0"/>
          </a:p>
        </p:txBody>
      </p:sp>
      <p:sp>
        <p:nvSpPr>
          <p:cNvPr id="3" name="Content Placeholder 2"/>
          <p:cNvSpPr>
            <a:spLocks noGrp="1"/>
          </p:cNvSpPr>
          <p:nvPr>
            <p:ph idx="1"/>
          </p:nvPr>
        </p:nvSpPr>
        <p:spPr/>
        <p:txBody>
          <a:bodyPr>
            <a:normAutofit fontScale="92500"/>
          </a:bodyPr>
          <a:lstStyle/>
          <a:p>
            <a:pPr marL="0" indent="0">
              <a:buNone/>
            </a:pPr>
            <a:r>
              <a:rPr lang="id-ID" sz="2000" b="1" dirty="0" smtClean="0"/>
              <a:t>1. </a:t>
            </a:r>
            <a:r>
              <a:rPr lang="en-US" sz="2000" b="1" dirty="0" smtClean="0"/>
              <a:t>Server Certificate</a:t>
            </a:r>
          </a:p>
          <a:p>
            <a:pPr lvl="1" algn="just"/>
            <a:r>
              <a:rPr lang="en-US" sz="1800" dirty="0" err="1" smtClean="0"/>
              <a:t>Biasanya</a:t>
            </a:r>
            <a:r>
              <a:rPr lang="en-US" sz="1800" dirty="0" smtClean="0"/>
              <a:t> </a:t>
            </a:r>
            <a:r>
              <a:rPr lang="en-US" sz="1800" dirty="0" err="1" smtClean="0"/>
              <a:t>digunakan</a:t>
            </a:r>
            <a:r>
              <a:rPr lang="en-US" sz="1800" dirty="0" smtClean="0"/>
              <a:t> </a:t>
            </a:r>
            <a:r>
              <a:rPr lang="en-US" sz="1800" dirty="0" err="1" smtClean="0"/>
              <a:t>dalam</a:t>
            </a:r>
            <a:r>
              <a:rPr lang="en-US" sz="1800" dirty="0" smtClean="0"/>
              <a:t> e-commerce </a:t>
            </a:r>
            <a:r>
              <a:rPr lang="en-US" sz="1800" dirty="0" err="1" smtClean="0"/>
              <a:t>untuk</a:t>
            </a:r>
            <a:r>
              <a:rPr lang="en-US" sz="1800" dirty="0" smtClean="0"/>
              <a:t> </a:t>
            </a:r>
            <a:r>
              <a:rPr lang="en-US" sz="1800" dirty="0" err="1" smtClean="0"/>
              <a:t>menjamin</a:t>
            </a:r>
            <a:r>
              <a:rPr lang="en-US" sz="1800" dirty="0" smtClean="0"/>
              <a:t> </a:t>
            </a:r>
            <a:r>
              <a:rPr lang="en-US" sz="1800" dirty="0" err="1" smtClean="0"/>
              <a:t>informasi</a:t>
            </a:r>
            <a:r>
              <a:rPr lang="en-US" sz="1800" dirty="0" smtClean="0"/>
              <a:t> </a:t>
            </a:r>
            <a:r>
              <a:rPr lang="en-US" sz="1800" dirty="0" err="1" smtClean="0"/>
              <a:t>rahasia</a:t>
            </a:r>
            <a:r>
              <a:rPr lang="en-US" sz="1800" dirty="0" smtClean="0"/>
              <a:t> yang </a:t>
            </a:r>
            <a:r>
              <a:rPr lang="en-US" sz="1800" dirty="0" err="1" smtClean="0"/>
              <a:t>dibagi</a:t>
            </a:r>
            <a:r>
              <a:rPr lang="en-US" sz="1800" dirty="0" smtClean="0"/>
              <a:t> </a:t>
            </a:r>
            <a:r>
              <a:rPr lang="en-US" sz="1800" dirty="0" err="1" smtClean="0"/>
              <a:t>antara</a:t>
            </a:r>
            <a:r>
              <a:rPr lang="en-US" sz="1800" dirty="0" smtClean="0"/>
              <a:t> </a:t>
            </a:r>
            <a:r>
              <a:rPr lang="en-US" sz="1800" dirty="0" err="1" smtClean="0"/>
              <a:t>klien</a:t>
            </a:r>
            <a:r>
              <a:rPr lang="en-US" sz="1800" dirty="0" smtClean="0"/>
              <a:t>, </a:t>
            </a:r>
            <a:r>
              <a:rPr lang="en-US" sz="1800" dirty="0" err="1" smtClean="0"/>
              <a:t>pelanggan</a:t>
            </a:r>
            <a:r>
              <a:rPr lang="en-US" sz="1800" dirty="0" smtClean="0"/>
              <a:t> </a:t>
            </a:r>
            <a:r>
              <a:rPr lang="en-US" sz="1800" dirty="0" err="1" smtClean="0"/>
              <a:t>dan</a:t>
            </a:r>
            <a:r>
              <a:rPr lang="en-US" sz="1800" dirty="0" smtClean="0"/>
              <a:t> vendor</a:t>
            </a:r>
            <a:r>
              <a:rPr lang="id-ID" sz="1800" dirty="0" smtClean="0"/>
              <a:t>.</a:t>
            </a:r>
          </a:p>
          <a:p>
            <a:pPr lvl="1" algn="just"/>
            <a:endParaRPr lang="id-ID" sz="1800" dirty="0" smtClean="0"/>
          </a:p>
          <a:p>
            <a:pPr lvl="1" algn="just"/>
            <a:r>
              <a:rPr lang="id-ID" sz="1800" dirty="0"/>
              <a:t>Memungkinkan </a:t>
            </a:r>
            <a:r>
              <a:rPr lang="en-US" sz="1800" dirty="0" err="1" smtClean="0"/>
              <a:t>pengguna</a:t>
            </a:r>
            <a:r>
              <a:rPr lang="id-ID" sz="1800" dirty="0" smtClean="0"/>
              <a:t> / pelanggan </a:t>
            </a:r>
            <a:r>
              <a:rPr lang="id-ID" sz="1800" dirty="0"/>
              <a:t>untuk </a:t>
            </a:r>
            <a:r>
              <a:rPr lang="id-ID" sz="1800" dirty="0" smtClean="0"/>
              <a:t>bertukar / memberikan </a:t>
            </a:r>
            <a:r>
              <a:rPr lang="id-ID" sz="1800" dirty="0"/>
              <a:t>informasi pribadi seperti nomor kartu kredit, bebas dari ancaman intersepsi atau gangguan.</a:t>
            </a:r>
            <a:endParaRPr lang="en-US" sz="1800" dirty="0"/>
          </a:p>
          <a:p>
            <a:endParaRPr lang="id-ID" sz="2000" dirty="0" smtClean="0"/>
          </a:p>
          <a:p>
            <a:pPr marL="0" indent="0">
              <a:buNone/>
            </a:pPr>
            <a:r>
              <a:rPr lang="id-ID" sz="2000" b="1" dirty="0" smtClean="0"/>
              <a:t>2. </a:t>
            </a:r>
            <a:r>
              <a:rPr lang="en-US" sz="2000" b="1" dirty="0" smtClean="0"/>
              <a:t>Personal </a:t>
            </a:r>
            <a:r>
              <a:rPr lang="en-US" sz="2000" b="1" dirty="0"/>
              <a:t>Certificate</a:t>
            </a:r>
          </a:p>
          <a:p>
            <a:pPr lvl="1" algn="just"/>
            <a:r>
              <a:rPr lang="en-US" sz="1800" dirty="0"/>
              <a:t>Personal Certificate </a:t>
            </a:r>
            <a:r>
              <a:rPr lang="id-ID" sz="1800" dirty="0"/>
              <a:t>memungkinkan seseorang untuk otentikasi identitas pengunjung dan membatasi akses ke konten tertentu untuk pengunjung tertentu</a:t>
            </a:r>
            <a:r>
              <a:rPr lang="id-ID" sz="1800" dirty="0" smtClean="0"/>
              <a:t>.</a:t>
            </a:r>
          </a:p>
          <a:p>
            <a:pPr lvl="1" algn="just"/>
            <a:endParaRPr lang="en-US" sz="1800" dirty="0"/>
          </a:p>
          <a:p>
            <a:pPr lvl="1" algn="just"/>
            <a:r>
              <a:rPr lang="en-US" sz="1800" dirty="0"/>
              <a:t>Personal Certificate</a:t>
            </a:r>
            <a:r>
              <a:rPr lang="id-ID" sz="1800" dirty="0"/>
              <a:t> </a:t>
            </a:r>
            <a:r>
              <a:rPr lang="en-US" sz="1800" dirty="0" err="1"/>
              <a:t>biasanya</a:t>
            </a:r>
            <a:r>
              <a:rPr lang="en-US" sz="1800" dirty="0"/>
              <a:t> </a:t>
            </a:r>
            <a:r>
              <a:rPr lang="en-US" sz="1800" dirty="0" err="1"/>
              <a:t>digunakan</a:t>
            </a:r>
            <a:r>
              <a:rPr lang="en-US" sz="1800" dirty="0"/>
              <a:t> </a:t>
            </a:r>
            <a:r>
              <a:rPr lang="id-ID" sz="1800" dirty="0"/>
              <a:t>untuk bisnis </a:t>
            </a:r>
            <a:r>
              <a:rPr lang="en-US" sz="1800" dirty="0" err="1"/>
              <a:t>dan</a:t>
            </a:r>
            <a:r>
              <a:rPr lang="id-ID" sz="1800" dirty="0"/>
              <a:t> komunikasi </a:t>
            </a:r>
            <a:r>
              <a:rPr lang="id-ID" sz="1800" dirty="0" smtClean="0"/>
              <a:t>bisnis, </a:t>
            </a:r>
            <a:r>
              <a:rPr lang="id-ID" sz="1800" dirty="0"/>
              <a:t>seperti pemasok dan mitra yang menawarkan akses </a:t>
            </a:r>
            <a:r>
              <a:rPr lang="en-US" sz="1800" dirty="0" err="1"/>
              <a:t>pengendalian</a:t>
            </a:r>
            <a:r>
              <a:rPr lang="id-ID" sz="1800" dirty="0"/>
              <a:t> ke situs web khusus untuk memperbarui ketersediaan produk, tanggal pengiriman dan manajemen persediaan</a:t>
            </a:r>
            <a:endParaRPr lang="en-US" sz="1800" dirty="0"/>
          </a:p>
        </p:txBody>
      </p:sp>
    </p:spTree>
    <p:extLst>
      <p:ext uri="{BB962C8B-B14F-4D97-AF65-F5344CB8AC3E}">
        <p14:creationId xmlns:p14="http://schemas.microsoft.com/office/powerpoint/2010/main" val="40184188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Tipe</a:t>
            </a:r>
            <a:r>
              <a:rPr lang="en-US" dirty="0" smtClean="0"/>
              <a:t> – </a:t>
            </a:r>
            <a:r>
              <a:rPr lang="en-US" dirty="0" err="1" smtClean="0"/>
              <a:t>Tipe</a:t>
            </a:r>
            <a:r>
              <a:rPr lang="en-US" dirty="0" smtClean="0"/>
              <a:t> Digital Certificate</a:t>
            </a:r>
            <a:endParaRPr lang="en-US" dirty="0"/>
          </a:p>
        </p:txBody>
      </p:sp>
      <p:sp>
        <p:nvSpPr>
          <p:cNvPr id="3" name="Content Placeholder 2"/>
          <p:cNvSpPr>
            <a:spLocks noGrp="1"/>
          </p:cNvSpPr>
          <p:nvPr>
            <p:ph idx="1"/>
          </p:nvPr>
        </p:nvSpPr>
        <p:spPr>
          <a:xfrm>
            <a:off x="152400" y="1554162"/>
            <a:ext cx="8686800" cy="4525963"/>
          </a:xfrm>
        </p:spPr>
        <p:txBody>
          <a:bodyPr>
            <a:normAutofit/>
          </a:bodyPr>
          <a:lstStyle/>
          <a:p>
            <a:pPr marL="742950" lvl="2" indent="-342900" algn="just"/>
            <a:endParaRPr lang="id-ID" dirty="0" smtClean="0"/>
          </a:p>
          <a:p>
            <a:pPr marL="742950" lvl="2" indent="-342900" algn="just"/>
            <a:endParaRPr lang="id-ID" dirty="0"/>
          </a:p>
          <a:p>
            <a:pPr marL="803275" lvl="2" indent="-403225" algn="just">
              <a:buNone/>
            </a:pPr>
            <a:r>
              <a:rPr lang="id-ID" b="1" dirty="0" smtClean="0"/>
              <a:t>3. 	</a:t>
            </a:r>
            <a:r>
              <a:rPr lang="en-US" b="1" dirty="0" smtClean="0"/>
              <a:t>Organization Certificates</a:t>
            </a:r>
            <a:r>
              <a:rPr lang="en-US" dirty="0" smtClean="0"/>
              <a:t> </a:t>
            </a:r>
            <a:r>
              <a:rPr lang="id-ID" dirty="0" smtClean="0"/>
              <a:t>digunakan oleh entitas perusahaan untuk mengidentifikasi karyawan </a:t>
            </a:r>
            <a:r>
              <a:rPr lang="en-US" dirty="0" smtClean="0"/>
              <a:t>yang </a:t>
            </a:r>
            <a:r>
              <a:rPr lang="en-US" dirty="0" err="1" smtClean="0"/>
              <a:t>sedang</a:t>
            </a:r>
            <a:r>
              <a:rPr lang="en-US" dirty="0" smtClean="0"/>
              <a:t> </a:t>
            </a:r>
            <a:r>
              <a:rPr lang="en-US" dirty="0" err="1" smtClean="0"/>
              <a:t>melakukan</a:t>
            </a:r>
            <a:r>
              <a:rPr lang="id-ID" dirty="0" smtClean="0"/>
              <a:t> transaksi e-mail dan berbasis web yang aman.</a:t>
            </a:r>
            <a:endParaRPr lang="en-US" dirty="0" smtClean="0"/>
          </a:p>
          <a:p>
            <a:pPr marL="803275" lvl="2" indent="-403225" algn="just"/>
            <a:endParaRPr lang="en-US" dirty="0" smtClean="0"/>
          </a:p>
          <a:p>
            <a:pPr marL="803275" lvl="2" indent="-403225" algn="just">
              <a:buNone/>
            </a:pPr>
            <a:r>
              <a:rPr lang="id-ID" b="1" dirty="0" smtClean="0"/>
              <a:t>4.	</a:t>
            </a:r>
            <a:r>
              <a:rPr lang="en-US" b="1" dirty="0" smtClean="0"/>
              <a:t>Developer Certificates</a:t>
            </a:r>
            <a:r>
              <a:rPr lang="id-ID" dirty="0" smtClean="0"/>
              <a:t> mempertahankan integritas program perangkat lunak yang didistribusikan misalnya menginstal perangkat lunak pada sistem komputer </a:t>
            </a:r>
            <a:r>
              <a:rPr lang="en-US" dirty="0" err="1" smtClean="0"/>
              <a:t>untuk</a:t>
            </a:r>
            <a:r>
              <a:rPr lang="id-ID" dirty="0" smtClean="0"/>
              <a:t> kasus yang membutuhkan apa yang disebut “</a:t>
            </a:r>
            <a:r>
              <a:rPr lang="en-US" dirty="0" smtClean="0"/>
              <a:t>Serial Key</a:t>
            </a:r>
            <a:r>
              <a:rPr lang="id-ID" dirty="0" smtClean="0"/>
              <a:t>“</a:t>
            </a:r>
            <a:r>
              <a:rPr lang="en-US" dirty="0"/>
              <a:t> </a:t>
            </a:r>
            <a:r>
              <a:rPr lang="en-US" dirty="0" smtClean="0"/>
              <a:t>(Windows, Application Program)</a:t>
            </a:r>
            <a:endParaRPr lang="id-ID" dirty="0" smtClean="0"/>
          </a:p>
          <a:p>
            <a:pPr marL="742950" lvl="2" indent="-342900"/>
            <a:endParaRPr lang="en-US" dirty="0" smtClean="0"/>
          </a:p>
          <a:p>
            <a:endParaRPr lang="en-US" dirty="0"/>
          </a:p>
        </p:txBody>
      </p:sp>
    </p:spTree>
    <p:extLst>
      <p:ext uri="{BB962C8B-B14F-4D97-AF65-F5344CB8AC3E}">
        <p14:creationId xmlns:p14="http://schemas.microsoft.com/office/powerpoint/2010/main" val="194420305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Penerapan</a:t>
            </a:r>
            <a:r>
              <a:rPr lang="en-US" dirty="0" smtClean="0"/>
              <a:t> Digital Certificate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Digital Certificate </a:t>
            </a:r>
            <a:r>
              <a:rPr lang="en-US" dirty="0" err="1" smtClean="0"/>
              <a:t>Biasanya</a:t>
            </a:r>
            <a:r>
              <a:rPr lang="en-US" dirty="0" smtClean="0"/>
              <a:t> </a:t>
            </a:r>
            <a:r>
              <a:rPr lang="en-US" dirty="0" err="1" smtClean="0"/>
              <a:t>digunakan</a:t>
            </a:r>
            <a:r>
              <a:rPr lang="en-US" dirty="0" smtClean="0"/>
              <a:t> </a:t>
            </a:r>
            <a:r>
              <a:rPr lang="en-US" dirty="0" err="1" smtClean="0"/>
              <a:t>pada</a:t>
            </a:r>
            <a:r>
              <a:rPr lang="en-US" dirty="0" smtClean="0"/>
              <a:t>:</a:t>
            </a:r>
          </a:p>
          <a:p>
            <a:pPr marL="0" indent="0">
              <a:buNone/>
            </a:pPr>
            <a:endParaRPr lang="en-US" dirty="0" smtClean="0"/>
          </a:p>
          <a:p>
            <a:pPr lvl="1" algn="just"/>
            <a:r>
              <a:rPr lang="en-US" dirty="0" smtClean="0"/>
              <a:t>SSL (Secure Socket Layer) </a:t>
            </a:r>
            <a:r>
              <a:rPr lang="en-US" dirty="0" err="1" smtClean="0"/>
              <a:t>dikembangkan</a:t>
            </a:r>
            <a:r>
              <a:rPr lang="en-US" dirty="0" smtClean="0"/>
              <a:t> </a:t>
            </a:r>
            <a:r>
              <a:rPr lang="en-US" dirty="0" err="1" smtClean="0"/>
              <a:t>oleh</a:t>
            </a:r>
            <a:r>
              <a:rPr lang="en-US" dirty="0" smtClean="0"/>
              <a:t> Netscape Communication Corporation</a:t>
            </a:r>
          </a:p>
          <a:p>
            <a:pPr lvl="1" algn="just"/>
            <a:endParaRPr lang="en-US" dirty="0" smtClean="0"/>
          </a:p>
          <a:p>
            <a:pPr lvl="1" algn="just"/>
            <a:r>
              <a:rPr lang="en-US" dirty="0" smtClean="0"/>
              <a:t>S/MIME (Secure Multipurpose Internet Mail Extensions) </a:t>
            </a:r>
            <a:r>
              <a:rPr lang="en-US" dirty="0" err="1" smtClean="0"/>
              <a:t>Standarisasi</a:t>
            </a:r>
            <a:r>
              <a:rPr lang="en-US" dirty="0" smtClean="0"/>
              <a:t> </a:t>
            </a:r>
            <a:r>
              <a:rPr lang="en-US" dirty="0" err="1" smtClean="0"/>
              <a:t>keamanan</a:t>
            </a:r>
            <a:r>
              <a:rPr lang="en-US" dirty="0" smtClean="0"/>
              <a:t> email </a:t>
            </a:r>
            <a:r>
              <a:rPr lang="en-US" dirty="0" err="1" smtClean="0"/>
              <a:t>dan</a:t>
            </a:r>
            <a:r>
              <a:rPr lang="en-US" dirty="0" smtClean="0"/>
              <a:t> data </a:t>
            </a:r>
            <a:r>
              <a:rPr lang="en-US" dirty="0" err="1" smtClean="0"/>
              <a:t>elektronik</a:t>
            </a:r>
            <a:r>
              <a:rPr lang="en-US" dirty="0" smtClean="0"/>
              <a:t> (EDI)</a:t>
            </a:r>
          </a:p>
          <a:p>
            <a:pPr lvl="1" algn="just"/>
            <a:endParaRPr lang="en-US" dirty="0" smtClean="0"/>
          </a:p>
          <a:p>
            <a:pPr lvl="1" algn="just"/>
            <a:r>
              <a:rPr lang="en-US" dirty="0" smtClean="0"/>
              <a:t>SET (Secure Electronic Transactions) </a:t>
            </a:r>
            <a:r>
              <a:rPr lang="en-US" dirty="0" err="1" smtClean="0"/>
              <a:t>Protokol</a:t>
            </a:r>
            <a:r>
              <a:rPr lang="en-US" dirty="0" smtClean="0"/>
              <a:t> </a:t>
            </a:r>
            <a:r>
              <a:rPr lang="en-US" dirty="0" err="1" smtClean="0"/>
              <a:t>untuk</a:t>
            </a:r>
            <a:r>
              <a:rPr lang="en-US" dirty="0" smtClean="0"/>
              <a:t> </a:t>
            </a:r>
            <a:r>
              <a:rPr lang="en-US" dirty="0" err="1" smtClean="0"/>
              <a:t>mengamankan</a:t>
            </a:r>
            <a:r>
              <a:rPr lang="en-US" dirty="0" smtClean="0"/>
              <a:t> </a:t>
            </a:r>
            <a:r>
              <a:rPr lang="en-US" dirty="0" err="1" smtClean="0"/>
              <a:t>transaksi</a:t>
            </a:r>
            <a:r>
              <a:rPr lang="en-US" dirty="0" smtClean="0"/>
              <a:t> </a:t>
            </a:r>
            <a:r>
              <a:rPr lang="en-US" dirty="0" err="1" smtClean="0"/>
              <a:t>elektronik</a:t>
            </a:r>
            <a:endParaRPr lang="en-US" dirty="0" smtClean="0"/>
          </a:p>
          <a:p>
            <a:pPr lvl="1" algn="just"/>
            <a:endParaRPr lang="en-US" dirty="0" smtClean="0"/>
          </a:p>
          <a:p>
            <a:pPr lvl="1" algn="just"/>
            <a:r>
              <a:rPr lang="en-US" dirty="0" smtClean="0"/>
              <a:t>IPSec (IP Secure) </a:t>
            </a:r>
            <a:r>
              <a:rPr lang="en-US" dirty="0" err="1" smtClean="0"/>
              <a:t>untuk</a:t>
            </a:r>
            <a:r>
              <a:rPr lang="en-US" dirty="0" smtClean="0"/>
              <a:t> </a:t>
            </a:r>
            <a:r>
              <a:rPr lang="en-US" dirty="0" err="1" smtClean="0"/>
              <a:t>authentikasi</a:t>
            </a:r>
            <a:r>
              <a:rPr lang="en-US" dirty="0" smtClean="0"/>
              <a:t> network devices</a:t>
            </a:r>
            <a:endParaRPr lang="en-US" dirty="0"/>
          </a:p>
        </p:txBody>
      </p:sp>
    </p:spTree>
    <p:extLst>
      <p:ext uri="{BB962C8B-B14F-4D97-AF65-F5344CB8AC3E}">
        <p14:creationId xmlns:p14="http://schemas.microsoft.com/office/powerpoint/2010/main" val="9593319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Penerapan</a:t>
            </a:r>
            <a:r>
              <a:rPr lang="en-US" dirty="0" smtClean="0"/>
              <a:t> Digital Certificate</a:t>
            </a:r>
            <a:endParaRPr lang="en-US" dirty="0"/>
          </a:p>
        </p:txBody>
      </p:sp>
      <p:pic>
        <p:nvPicPr>
          <p:cNvPr id="4" name="Picture 3"/>
          <p:cNvPicPr>
            <a:picLocks noChangeAspect="1" noChangeArrowheads="1"/>
          </p:cNvPicPr>
          <p:nvPr/>
        </p:nvPicPr>
        <p:blipFill>
          <a:blip r:embed="rId2"/>
          <a:srcRect/>
          <a:stretch>
            <a:fillRect/>
          </a:stretch>
        </p:blipFill>
        <p:spPr>
          <a:xfrm>
            <a:off x="304800" y="1524000"/>
            <a:ext cx="8458200" cy="5099529"/>
          </a:xfrm>
          <a:prstGeom prst="rect">
            <a:avLst/>
          </a:prstGeom>
        </p:spPr>
      </p:pic>
    </p:spTree>
    <p:extLst>
      <p:ext uri="{BB962C8B-B14F-4D97-AF65-F5344CB8AC3E}">
        <p14:creationId xmlns:p14="http://schemas.microsoft.com/office/powerpoint/2010/main" val="3682330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Mengapa</a:t>
            </a:r>
            <a:r>
              <a:rPr lang="en-US" dirty="0"/>
              <a:t> </a:t>
            </a:r>
            <a:r>
              <a:rPr lang="en-US" dirty="0" err="1"/>
              <a:t>kita</a:t>
            </a:r>
            <a:r>
              <a:rPr lang="en-US" dirty="0"/>
              <a:t> </a:t>
            </a:r>
            <a:r>
              <a:rPr lang="en-US" dirty="0" err="1"/>
              <a:t>perlu</a:t>
            </a:r>
            <a:r>
              <a:rPr lang="en-US" dirty="0"/>
              <a:t> Digital Certificates</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lvl="1" algn="just"/>
            <a:endParaRPr lang="id-ID" dirty="0" smtClean="0"/>
          </a:p>
          <a:p>
            <a:pPr lvl="1" algn="just"/>
            <a:r>
              <a:rPr lang="en-US" dirty="0" smtClean="0"/>
              <a:t>Virtual Mall</a:t>
            </a:r>
            <a:r>
              <a:rPr lang="id-ID" dirty="0" smtClean="0"/>
              <a:t>, </a:t>
            </a:r>
            <a:r>
              <a:rPr lang="en-US" dirty="0" smtClean="0"/>
              <a:t>E</a:t>
            </a:r>
            <a:r>
              <a:rPr lang="id-ID" dirty="0" smtClean="0"/>
              <a:t>lektronik </a:t>
            </a:r>
            <a:r>
              <a:rPr lang="en-US" dirty="0" smtClean="0"/>
              <a:t>P</a:t>
            </a:r>
            <a:r>
              <a:rPr lang="id-ID" dirty="0" smtClean="0"/>
              <a:t>erbankan dan layanan elektronik lainnya adalah layanan yang menawarkan </a:t>
            </a:r>
            <a:r>
              <a:rPr lang="en-US" dirty="0" err="1" smtClean="0"/>
              <a:t>ke</a:t>
            </a:r>
            <a:r>
              <a:rPr lang="id-ID" dirty="0" smtClean="0"/>
              <a:t>mewah</a:t>
            </a:r>
            <a:r>
              <a:rPr lang="en-US" dirty="0" smtClean="0"/>
              <a:t>an </a:t>
            </a:r>
            <a:r>
              <a:rPr lang="id-ID" dirty="0" smtClean="0"/>
              <a:t>seseorang</a:t>
            </a:r>
            <a:r>
              <a:rPr lang="en-US" dirty="0" smtClean="0"/>
              <a:t> (</a:t>
            </a:r>
            <a:r>
              <a:rPr lang="en-US" dirty="0" err="1" smtClean="0"/>
              <a:t>sesuatu</a:t>
            </a:r>
            <a:r>
              <a:rPr lang="en-US" dirty="0" smtClean="0"/>
              <a:t> yang </a:t>
            </a:r>
            <a:r>
              <a:rPr lang="en-US" dirty="0" err="1" smtClean="0"/>
              <a:t>berharga</a:t>
            </a:r>
            <a:r>
              <a:rPr lang="en-US" dirty="0" smtClean="0"/>
              <a:t>)</a:t>
            </a:r>
            <a:r>
              <a:rPr lang="id-ID" dirty="0" smtClean="0"/>
              <a:t>. </a:t>
            </a:r>
            <a:r>
              <a:rPr lang="en-US" dirty="0" err="1" smtClean="0"/>
              <a:t>Sehingga</a:t>
            </a:r>
            <a:r>
              <a:rPr lang="en-US" dirty="0" smtClean="0"/>
              <a:t> </a:t>
            </a:r>
            <a:r>
              <a:rPr lang="en-US" dirty="0" err="1" smtClean="0"/>
              <a:t>dengan</a:t>
            </a:r>
            <a:r>
              <a:rPr lang="en-US" dirty="0" smtClean="0"/>
              <a:t> digital certificates</a:t>
            </a:r>
            <a:r>
              <a:rPr lang="id-ID" dirty="0" smtClean="0"/>
              <a:t> </a:t>
            </a:r>
            <a:r>
              <a:rPr lang="en-US" dirty="0" err="1" smtClean="0"/>
              <a:t>dapat</a:t>
            </a:r>
            <a:r>
              <a:rPr lang="en-US" dirty="0" smtClean="0"/>
              <a:t> </a:t>
            </a:r>
            <a:r>
              <a:rPr lang="en-US" dirty="0" err="1" smtClean="0"/>
              <a:t>melindungi</a:t>
            </a:r>
            <a:r>
              <a:rPr lang="en-US" dirty="0" smtClean="0"/>
              <a:t> </a:t>
            </a:r>
            <a:r>
              <a:rPr lang="en-US" dirty="0" err="1" smtClean="0"/>
              <a:t>hal</a:t>
            </a:r>
            <a:r>
              <a:rPr lang="en-US" dirty="0" smtClean="0"/>
              <a:t> – </a:t>
            </a:r>
            <a:r>
              <a:rPr lang="en-US" dirty="0" err="1" smtClean="0"/>
              <a:t>hal</a:t>
            </a:r>
            <a:r>
              <a:rPr lang="en-US" dirty="0" smtClean="0"/>
              <a:t> </a:t>
            </a:r>
            <a:r>
              <a:rPr lang="en-US" dirty="0" err="1" smtClean="0"/>
              <a:t>tersebut</a:t>
            </a:r>
            <a:r>
              <a:rPr lang="en-US" dirty="0" smtClean="0"/>
              <a:t> </a:t>
            </a:r>
            <a:r>
              <a:rPr lang="en-US" dirty="0" err="1" smtClean="0"/>
              <a:t>dari</a:t>
            </a:r>
            <a:r>
              <a:rPr lang="en-US" dirty="0" smtClean="0"/>
              <a:t> </a:t>
            </a:r>
            <a:r>
              <a:rPr lang="en-US" dirty="0" err="1" smtClean="0"/>
              <a:t>segala</a:t>
            </a:r>
            <a:r>
              <a:rPr lang="en-US" dirty="0" smtClean="0"/>
              <a:t> </a:t>
            </a:r>
            <a:r>
              <a:rPr lang="en-US" dirty="0" err="1" smtClean="0"/>
              <a:t>kemungkinan</a:t>
            </a:r>
            <a:r>
              <a:rPr lang="en-US" dirty="0" smtClean="0"/>
              <a:t> yang </a:t>
            </a:r>
            <a:r>
              <a:rPr lang="en-US" dirty="0" err="1" smtClean="0"/>
              <a:t>membahayakan</a:t>
            </a:r>
            <a:r>
              <a:rPr lang="id-ID" dirty="0" smtClean="0"/>
              <a:t>.</a:t>
            </a:r>
          </a:p>
          <a:p>
            <a:pPr lvl="1" algn="just"/>
            <a:endParaRPr lang="en-US" dirty="0" smtClean="0"/>
          </a:p>
          <a:p>
            <a:pPr lvl="1" algn="just"/>
            <a:r>
              <a:rPr lang="id-ID" dirty="0" smtClean="0"/>
              <a:t>Enkripsi saja tidak cukup karena tidak memberikan bukti identitas pengirim informasi yang dienkripsi. </a:t>
            </a:r>
            <a:r>
              <a:rPr lang="en-US" dirty="0" err="1" smtClean="0"/>
              <a:t>Penggabungan</a:t>
            </a:r>
            <a:r>
              <a:rPr lang="en-US" dirty="0" smtClean="0"/>
              <a:t> </a:t>
            </a:r>
            <a:r>
              <a:rPr lang="id-ID" dirty="0" smtClean="0"/>
              <a:t>Enkripsi</a:t>
            </a:r>
            <a:r>
              <a:rPr lang="en-US" dirty="0" smtClean="0"/>
              <a:t> </a:t>
            </a:r>
            <a:r>
              <a:rPr lang="en-US" dirty="0" err="1" smtClean="0"/>
              <a:t>dan</a:t>
            </a:r>
            <a:r>
              <a:rPr lang="id-ID" dirty="0" smtClean="0"/>
              <a:t> Digital Certificates menyediakan solusi keamanan yang lebih lengkap, menjamin identitas semua pihak yang terlibat dalam transaksi.</a:t>
            </a:r>
            <a:endParaRPr lang="en-US" dirty="0" smtClean="0"/>
          </a:p>
        </p:txBody>
      </p:sp>
    </p:spTree>
    <p:extLst>
      <p:ext uri="{BB962C8B-B14F-4D97-AF65-F5344CB8AC3E}">
        <p14:creationId xmlns:p14="http://schemas.microsoft.com/office/powerpoint/2010/main" val="25097091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Keuntungan</a:t>
            </a:r>
            <a:r>
              <a:rPr lang="en-US" dirty="0" smtClean="0"/>
              <a:t> Digital Certificate</a:t>
            </a:r>
            <a:endParaRPr lang="en-US" dirty="0"/>
          </a:p>
        </p:txBody>
      </p:sp>
      <p:sp>
        <p:nvSpPr>
          <p:cNvPr id="3" name="Content Placeholder 2"/>
          <p:cNvSpPr>
            <a:spLocks noGrp="1"/>
          </p:cNvSpPr>
          <p:nvPr>
            <p:ph idx="1"/>
          </p:nvPr>
        </p:nvSpPr>
        <p:spPr/>
        <p:txBody>
          <a:bodyPr>
            <a:normAutofit fontScale="70000" lnSpcReduction="20000"/>
          </a:bodyPr>
          <a:lstStyle/>
          <a:p>
            <a:pPr lvl="1" algn="just"/>
            <a:r>
              <a:rPr lang="id-ID" dirty="0" smtClean="0"/>
              <a:t>bisa </a:t>
            </a:r>
            <a:r>
              <a:rPr lang="id-ID" dirty="0"/>
              <a:t>membuat “pipa komunikasi” tertutup antara 2 pihak </a:t>
            </a:r>
          </a:p>
          <a:p>
            <a:pPr lvl="1" algn="just"/>
            <a:endParaRPr lang="id-ID" dirty="0" smtClean="0"/>
          </a:p>
          <a:p>
            <a:pPr lvl="1" algn="just"/>
            <a:r>
              <a:rPr lang="id-ID" dirty="0" smtClean="0"/>
              <a:t>bisa </a:t>
            </a:r>
            <a:r>
              <a:rPr lang="id-ID" dirty="0"/>
              <a:t>dipergunakan untuk mengotentikasi pihak lain di jaringan (mengenali jati </a:t>
            </a:r>
            <a:r>
              <a:rPr lang="id-ID" dirty="0" smtClean="0"/>
              <a:t>dirinya</a:t>
            </a:r>
            <a:r>
              <a:rPr lang="id-ID" dirty="0"/>
              <a:t>) </a:t>
            </a:r>
          </a:p>
          <a:p>
            <a:pPr lvl="1" algn="just"/>
            <a:endParaRPr lang="id-ID" dirty="0" smtClean="0"/>
          </a:p>
          <a:p>
            <a:pPr lvl="1" algn="just"/>
            <a:r>
              <a:rPr lang="id-ID" dirty="0" smtClean="0"/>
              <a:t>bisa </a:t>
            </a:r>
            <a:r>
              <a:rPr lang="id-ID" dirty="0"/>
              <a:t>dipakai untuk membuat dan memeriksa tanda tangan </a:t>
            </a:r>
          </a:p>
          <a:p>
            <a:pPr lvl="1" algn="just"/>
            <a:endParaRPr lang="id-ID" dirty="0" smtClean="0"/>
          </a:p>
          <a:p>
            <a:pPr lvl="1" algn="just"/>
            <a:r>
              <a:rPr lang="id-ID" dirty="0" smtClean="0"/>
              <a:t>bisa </a:t>
            </a:r>
            <a:r>
              <a:rPr lang="id-ID" dirty="0"/>
              <a:t>dipakai untuk membuat surat izin “digital” untuk melakukan aktifitas tertentu, </a:t>
            </a:r>
            <a:r>
              <a:rPr lang="id-ID" dirty="0" smtClean="0"/>
              <a:t>atau </a:t>
            </a:r>
            <a:r>
              <a:rPr lang="id-ID" dirty="0"/>
              <a:t>identitas digital </a:t>
            </a:r>
          </a:p>
          <a:p>
            <a:pPr lvl="1" algn="just"/>
            <a:endParaRPr lang="id-ID" dirty="0" smtClean="0"/>
          </a:p>
          <a:p>
            <a:pPr lvl="1" algn="just"/>
            <a:r>
              <a:rPr lang="id-ID" dirty="0" smtClean="0"/>
              <a:t> </a:t>
            </a:r>
            <a:r>
              <a:rPr lang="id-ID" dirty="0"/>
              <a:t>bisa untuk off-line verification</a:t>
            </a:r>
          </a:p>
          <a:p>
            <a:pPr lvl="1" algn="just"/>
            <a:endParaRPr lang="id-ID" dirty="0" smtClean="0"/>
          </a:p>
          <a:p>
            <a:pPr lvl="1" algn="just"/>
            <a:r>
              <a:rPr lang="en-US" dirty="0" err="1" smtClean="0"/>
              <a:t>Memungkinkan</a:t>
            </a:r>
            <a:r>
              <a:rPr lang="en-US" dirty="0" smtClean="0"/>
              <a:t> </a:t>
            </a:r>
            <a:r>
              <a:rPr lang="en-US" dirty="0" err="1" smtClean="0"/>
              <a:t>pelacakan</a:t>
            </a:r>
            <a:r>
              <a:rPr lang="en-US" dirty="0" smtClean="0"/>
              <a:t> </a:t>
            </a:r>
            <a:r>
              <a:rPr lang="en-US" dirty="0" err="1" smtClean="0"/>
              <a:t>transaksi</a:t>
            </a:r>
            <a:r>
              <a:rPr lang="en-US" dirty="0" smtClean="0"/>
              <a:t> yang </a:t>
            </a:r>
            <a:r>
              <a:rPr lang="en-US" dirty="0" err="1" smtClean="0"/>
              <a:t>terjadi</a:t>
            </a:r>
            <a:r>
              <a:rPr lang="en-US" dirty="0" smtClean="0"/>
              <a:t> </a:t>
            </a:r>
            <a:r>
              <a:rPr lang="en-US" dirty="0" err="1" smtClean="0"/>
              <a:t>karena</a:t>
            </a:r>
            <a:r>
              <a:rPr lang="en-US" dirty="0" smtClean="0"/>
              <a:t> </a:t>
            </a:r>
            <a:r>
              <a:rPr lang="en-US" dirty="0" err="1" smtClean="0"/>
              <a:t>meninggalkan</a:t>
            </a:r>
            <a:r>
              <a:rPr lang="en-US" dirty="0" smtClean="0"/>
              <a:t> log </a:t>
            </a:r>
            <a:r>
              <a:rPr lang="en-US" dirty="0" err="1" smtClean="0"/>
              <a:t>dalam</a:t>
            </a:r>
            <a:r>
              <a:rPr lang="en-US" dirty="0" smtClean="0"/>
              <a:t> </a:t>
            </a:r>
            <a:r>
              <a:rPr lang="en-US" dirty="0" err="1" smtClean="0"/>
              <a:t>setiap</a:t>
            </a:r>
            <a:r>
              <a:rPr lang="en-US" dirty="0" smtClean="0"/>
              <a:t> </a:t>
            </a:r>
            <a:r>
              <a:rPr lang="en-US" dirty="0" err="1" smtClean="0"/>
              <a:t>transaksi</a:t>
            </a:r>
            <a:r>
              <a:rPr lang="en-US" dirty="0" smtClean="0"/>
              <a:t> di Digital Certificate </a:t>
            </a:r>
            <a:r>
              <a:rPr lang="en-US" dirty="0" err="1" smtClean="0"/>
              <a:t>tersebut</a:t>
            </a:r>
            <a:endParaRPr lang="en-US" dirty="0"/>
          </a:p>
        </p:txBody>
      </p:sp>
    </p:spTree>
    <p:extLst>
      <p:ext uri="{BB962C8B-B14F-4D97-AF65-F5344CB8AC3E}">
        <p14:creationId xmlns:p14="http://schemas.microsoft.com/office/powerpoint/2010/main" val="26263362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3"/>
          <p:cNvSpPr>
            <a:spLocks noGrp="1" noChangeArrowheads="1"/>
          </p:cNvSpPr>
          <p:nvPr>
            <p:ph idx="1"/>
          </p:nvPr>
        </p:nvSpPr>
        <p:spPr>
          <a:xfrm>
            <a:off x="1066800" y="990600"/>
            <a:ext cx="7772400" cy="5226050"/>
          </a:xfrm>
        </p:spPr>
        <p:txBody>
          <a:bodyPr/>
          <a:lstStyle/>
          <a:p>
            <a:pPr eaLnBrk="1" hangingPunct="1"/>
            <a:r>
              <a:rPr lang="en-US" smtClean="0"/>
              <a:t>Contoh: </a:t>
            </a:r>
          </a:p>
          <a:p>
            <a:pPr eaLnBrk="1" hangingPunct="1">
              <a:buFont typeface="Wingdings" pitchFamily="2" charset="2"/>
              <a:buNone/>
            </a:pPr>
            <a:endParaRPr lang="en-US" smtClean="0"/>
          </a:p>
          <a:p>
            <a:pPr eaLnBrk="1" hangingPunct="1">
              <a:buFont typeface="Wingdings" pitchFamily="2" charset="2"/>
              <a:buNone/>
            </a:pPr>
            <a:endParaRPr lang="en-GB" smtClean="0"/>
          </a:p>
        </p:txBody>
      </p:sp>
      <p:sp>
        <p:nvSpPr>
          <p:cNvPr id="10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A9AEB1F-1784-45FE-94B6-19B2943AD532}" type="slidenum">
              <a:rPr lang="en-GB">
                <a:solidFill>
                  <a:schemeClr val="tx2"/>
                </a:solidFill>
              </a:rPr>
              <a:pPr eaLnBrk="1" hangingPunct="1"/>
              <a:t>5</a:t>
            </a:fld>
            <a:endParaRPr lang="en-GB" sz="1400">
              <a:solidFill>
                <a:schemeClr val="tx2"/>
              </a:solidFill>
            </a:endParaRPr>
          </a:p>
        </p:txBody>
      </p:sp>
      <p:sp>
        <p:nvSpPr>
          <p:cNvPr id="1030" name="Line 5"/>
          <p:cNvSpPr>
            <a:spLocks noChangeShapeType="1"/>
          </p:cNvSpPr>
          <p:nvPr/>
        </p:nvSpPr>
        <p:spPr bwMode="auto">
          <a:xfrm>
            <a:off x="4191000" y="5334000"/>
            <a:ext cx="609600" cy="762000"/>
          </a:xfrm>
          <a:prstGeom prst="line">
            <a:avLst/>
          </a:prstGeom>
          <a:noFill/>
          <a:ln w="9525">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id-ID"/>
          </a:p>
        </p:txBody>
      </p:sp>
      <p:graphicFrame>
        <p:nvGraphicFramePr>
          <p:cNvPr id="1026" name="Object 1024"/>
          <p:cNvGraphicFramePr>
            <a:graphicFrameLocks noChangeAspect="1"/>
          </p:cNvGraphicFramePr>
          <p:nvPr>
            <p:extLst>
              <p:ext uri="{D42A27DB-BD31-4B8C-83A1-F6EECF244321}">
                <p14:modId xmlns:p14="http://schemas.microsoft.com/office/powerpoint/2010/main" val="2546244259"/>
              </p:ext>
            </p:extLst>
          </p:nvPr>
        </p:nvGraphicFramePr>
        <p:xfrm>
          <a:off x="457200" y="1600200"/>
          <a:ext cx="7315200" cy="4381500"/>
        </p:xfrm>
        <a:graphic>
          <a:graphicData uri="http://schemas.openxmlformats.org/presentationml/2006/ole">
            <mc:AlternateContent xmlns:mc="http://schemas.openxmlformats.org/markup-compatibility/2006">
              <mc:Choice xmlns:v="urn:schemas-microsoft-com:vml" Requires="v">
                <p:oleObj spid="_x0000_s1026" name="Document" r:id="rId3" imgW="5630040" imgH="3371400" progId="Word.Document.8">
                  <p:embed/>
                </p:oleObj>
              </mc:Choice>
              <mc:Fallback>
                <p:oleObj name="Document" r:id="rId3" imgW="5630040" imgH="33714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73152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Rectangle 7"/>
          <p:cNvSpPr>
            <a:spLocks noChangeArrowheads="1"/>
          </p:cNvSpPr>
          <p:nvPr/>
        </p:nvSpPr>
        <p:spPr bwMode="auto">
          <a:xfrm>
            <a:off x="4876800" y="60198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Tanda-tangan digital</a:t>
            </a:r>
            <a:endParaRPr lang="en-GB" sz="2000"/>
          </a:p>
        </p:txBody>
      </p:sp>
    </p:spTree>
    <p:extLst>
      <p:ext uri="{BB962C8B-B14F-4D97-AF65-F5344CB8AC3E}">
        <p14:creationId xmlns:p14="http://schemas.microsoft.com/office/powerpoint/2010/main" val="6596984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a:t>
            </a:r>
            <a:endParaRPr lang="en-US" sz="2400" b="1" dirty="0">
              <a:solidFill>
                <a:srgbClr val="FF0000"/>
              </a:solidFill>
            </a:endParaRPr>
          </a:p>
        </p:txBody>
      </p:sp>
      <p:pic>
        <p:nvPicPr>
          <p:cNvPr id="8" name="Picture 7" descr="ueu.jpg"/>
          <p:cNvPicPr>
            <a:picLocks noChangeAspect="1"/>
          </p:cNvPicPr>
          <p:nvPr/>
        </p:nvPicPr>
        <p:blipFill>
          <a:blip r:embed="rId2"/>
          <a:stretch>
            <a:fillRect/>
          </a:stretch>
        </p:blipFill>
        <p:spPr>
          <a:xfrm>
            <a:off x="8382000" y="6172200"/>
            <a:ext cx="533400" cy="537062"/>
          </a:xfrm>
          <a:prstGeom prst="rect">
            <a:avLst/>
          </a:prstGeom>
        </p:spPr>
      </p:pic>
      <p:sp>
        <p:nvSpPr>
          <p:cNvPr id="10" name="TextBox 9"/>
          <p:cNvSpPr txBox="1"/>
          <p:nvPr/>
        </p:nvSpPr>
        <p:spPr>
          <a:xfrm>
            <a:off x="228600" y="228600"/>
            <a:ext cx="874365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200" dirty="0" smtClean="0"/>
              <a:t>HUKUM TELEMATIKA</a:t>
            </a:r>
            <a:endParaRPr lang="en-US" sz="3200" dirty="0"/>
          </a:p>
        </p:txBody>
      </p:sp>
      <p:sp>
        <p:nvSpPr>
          <p:cNvPr id="7" name="TextBox 6"/>
          <p:cNvSpPr txBox="1"/>
          <p:nvPr/>
        </p:nvSpPr>
        <p:spPr>
          <a:xfrm>
            <a:off x="1981200" y="2209800"/>
            <a:ext cx="5761514" cy="1200329"/>
          </a:xfrm>
          <a:prstGeom prst="rect">
            <a:avLst/>
          </a:prstGeom>
          <a:noFill/>
        </p:spPr>
        <p:txBody>
          <a:bodyPr wrap="none" rtlCol="0">
            <a:spAutoFit/>
          </a:bodyPr>
          <a:lstStyle/>
          <a:p>
            <a:r>
              <a:rPr lang="en-US" sz="7200" b="1" dirty="0" smtClean="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TERIMA KASIH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1066800" y="838200"/>
            <a:ext cx="7772400" cy="762000"/>
          </a:xfrm>
        </p:spPr>
        <p:txBody>
          <a:bodyPr/>
          <a:lstStyle/>
          <a:p>
            <a:pPr eaLnBrk="1" hangingPunct="1"/>
            <a:r>
              <a:rPr lang="en-US" smtClean="0"/>
              <a:t>Dua cara menandatangani pesan:</a:t>
            </a:r>
            <a:endParaRPr lang="en-GB" smtClean="0"/>
          </a:p>
        </p:txBody>
      </p:sp>
      <p:sp>
        <p:nvSpPr>
          <p:cNvPr id="12293" name="Rectangle 3"/>
          <p:cNvSpPr>
            <a:spLocks noGrp="1" noChangeArrowheads="1"/>
          </p:cNvSpPr>
          <p:nvPr>
            <p:ph idx="1"/>
          </p:nvPr>
        </p:nvSpPr>
        <p:spPr>
          <a:xfrm>
            <a:off x="1066800" y="2286000"/>
            <a:ext cx="7772400" cy="3930650"/>
          </a:xfrm>
        </p:spPr>
        <p:txBody>
          <a:bodyPr/>
          <a:lstStyle/>
          <a:p>
            <a:pPr marL="609600" indent="-609600" eaLnBrk="1" hangingPunct="1">
              <a:buFont typeface="Wingdings" pitchFamily="2" charset="2"/>
              <a:buAutoNum type="arabicPeriod"/>
            </a:pPr>
            <a:r>
              <a:rPr lang="en-US" sz="2800" dirty="0" err="1" smtClean="0">
                <a:solidFill>
                  <a:srgbClr val="070605"/>
                </a:solidFill>
                <a:cs typeface="Times New Roman" pitchFamily="18" charset="0"/>
              </a:rPr>
              <a:t>Enkripsi</a:t>
            </a:r>
            <a:r>
              <a:rPr lang="en-US" sz="2800" dirty="0" smtClean="0">
                <a:solidFill>
                  <a:srgbClr val="070605"/>
                </a:solidFill>
                <a:cs typeface="Times New Roman" pitchFamily="18" charset="0"/>
              </a:rPr>
              <a:t> </a:t>
            </a:r>
            <a:r>
              <a:rPr lang="en-US" sz="2800" dirty="0" err="1" smtClean="0">
                <a:solidFill>
                  <a:srgbClr val="070605"/>
                </a:solidFill>
                <a:cs typeface="Times New Roman" pitchFamily="18" charset="0"/>
              </a:rPr>
              <a:t>pesan</a:t>
            </a:r>
            <a:endParaRPr lang="en-US" sz="2800" dirty="0" smtClean="0">
              <a:solidFill>
                <a:srgbClr val="070605"/>
              </a:solidFill>
              <a:cs typeface="Times New Roman" pitchFamily="18" charset="0"/>
            </a:endParaRPr>
          </a:p>
          <a:p>
            <a:pPr marL="609600" indent="-609600" eaLnBrk="1" hangingPunct="1">
              <a:buFont typeface="Wingdings" pitchFamily="2" charset="2"/>
              <a:buAutoNum type="arabicPeriod"/>
            </a:pPr>
            <a:r>
              <a:rPr lang="en-US" sz="2800" dirty="0" err="1" smtClean="0">
                <a:solidFill>
                  <a:srgbClr val="070605"/>
                </a:solidFill>
                <a:cs typeface="Times New Roman" pitchFamily="18" charset="0"/>
              </a:rPr>
              <a:t>Menggunakan</a:t>
            </a:r>
            <a:r>
              <a:rPr lang="en-US" sz="2800" dirty="0" smtClean="0">
                <a:solidFill>
                  <a:srgbClr val="070605"/>
                </a:solidFill>
                <a:cs typeface="Times New Roman" pitchFamily="18" charset="0"/>
              </a:rPr>
              <a:t> </a:t>
            </a:r>
            <a:r>
              <a:rPr lang="en-US" sz="2800" dirty="0" err="1" smtClean="0">
                <a:solidFill>
                  <a:srgbClr val="070605"/>
                </a:solidFill>
                <a:cs typeface="Times New Roman" pitchFamily="18" charset="0"/>
              </a:rPr>
              <a:t>kombinasi</a:t>
            </a:r>
            <a:r>
              <a:rPr lang="en-US" sz="2800" dirty="0" smtClean="0">
                <a:solidFill>
                  <a:srgbClr val="070605"/>
                </a:solidFill>
                <a:cs typeface="Times New Roman" pitchFamily="18" charset="0"/>
              </a:rPr>
              <a:t> </a:t>
            </a:r>
            <a:r>
              <a:rPr lang="en-US" sz="2800" dirty="0" err="1" smtClean="0">
                <a:solidFill>
                  <a:srgbClr val="070605"/>
                </a:solidFill>
                <a:cs typeface="Times New Roman" pitchFamily="18" charset="0"/>
              </a:rPr>
              <a:t>fungsi</a:t>
            </a:r>
            <a:r>
              <a:rPr lang="en-US" sz="2800" dirty="0" smtClean="0">
                <a:solidFill>
                  <a:srgbClr val="070605"/>
                </a:solidFill>
                <a:cs typeface="Times New Roman" pitchFamily="18" charset="0"/>
              </a:rPr>
              <a:t> </a:t>
            </a:r>
            <a:r>
              <a:rPr lang="en-US" sz="2800" i="1" dirty="0" smtClean="0">
                <a:solidFill>
                  <a:srgbClr val="070605"/>
                </a:solidFill>
                <a:cs typeface="Times New Roman" pitchFamily="18" charset="0"/>
              </a:rPr>
              <a:t>hash</a:t>
            </a:r>
            <a:r>
              <a:rPr lang="en-US" sz="2800" dirty="0" smtClean="0">
                <a:solidFill>
                  <a:srgbClr val="070605"/>
                </a:solidFill>
                <a:cs typeface="Times New Roman" pitchFamily="18" charset="0"/>
              </a:rPr>
              <a:t> (</a:t>
            </a:r>
            <a:r>
              <a:rPr lang="en-US" sz="2800" i="1" dirty="0" smtClean="0">
                <a:solidFill>
                  <a:srgbClr val="070605"/>
                </a:solidFill>
                <a:cs typeface="Times New Roman" pitchFamily="18" charset="0"/>
              </a:rPr>
              <a:t>hash function</a:t>
            </a:r>
            <a:r>
              <a:rPr lang="en-US" sz="2800" dirty="0" smtClean="0">
                <a:solidFill>
                  <a:srgbClr val="070605"/>
                </a:solidFill>
                <a:cs typeface="Times New Roman" pitchFamily="18" charset="0"/>
              </a:rPr>
              <a:t>) </a:t>
            </a:r>
            <a:r>
              <a:rPr lang="en-US" sz="2800" dirty="0" err="1" smtClean="0">
                <a:solidFill>
                  <a:srgbClr val="070605"/>
                </a:solidFill>
                <a:cs typeface="Times New Roman" pitchFamily="18" charset="0"/>
              </a:rPr>
              <a:t>dan</a:t>
            </a:r>
            <a:r>
              <a:rPr lang="en-US" sz="2800" dirty="0" smtClean="0">
                <a:solidFill>
                  <a:srgbClr val="070605"/>
                </a:solidFill>
                <a:cs typeface="Times New Roman" pitchFamily="18" charset="0"/>
              </a:rPr>
              <a:t> </a:t>
            </a:r>
            <a:r>
              <a:rPr lang="en-US" sz="2800" dirty="0" err="1" smtClean="0">
                <a:solidFill>
                  <a:srgbClr val="070605"/>
                </a:solidFill>
                <a:cs typeface="Times New Roman" pitchFamily="18" charset="0"/>
              </a:rPr>
              <a:t>kriptografi</a:t>
            </a:r>
            <a:r>
              <a:rPr lang="en-US" sz="2800" dirty="0" smtClean="0">
                <a:solidFill>
                  <a:srgbClr val="070605"/>
                </a:solidFill>
                <a:cs typeface="Times New Roman" pitchFamily="18" charset="0"/>
              </a:rPr>
              <a:t> </a:t>
            </a:r>
            <a:r>
              <a:rPr lang="en-US" sz="2800" dirty="0" err="1" smtClean="0">
                <a:solidFill>
                  <a:srgbClr val="070605"/>
                </a:solidFill>
                <a:cs typeface="Times New Roman" pitchFamily="18" charset="0"/>
              </a:rPr>
              <a:t>kunci-publik</a:t>
            </a:r>
            <a:endParaRPr lang="en-US" sz="2800" dirty="0" smtClean="0">
              <a:solidFill>
                <a:srgbClr val="070605"/>
              </a:solidFill>
              <a:cs typeface="Times New Roman" pitchFamily="18" charset="0"/>
            </a:endParaRPr>
          </a:p>
          <a:p>
            <a:pPr marL="609600" indent="-609600" eaLnBrk="1" hangingPunct="1">
              <a:buFont typeface="Wingdings" pitchFamily="2" charset="2"/>
              <a:buNone/>
            </a:pPr>
            <a:r>
              <a:rPr lang="en-US" sz="2800" dirty="0" smtClean="0">
                <a:cs typeface="Times New Roman" pitchFamily="18" charset="0"/>
              </a:rPr>
              <a:t>	</a:t>
            </a:r>
            <a:endParaRPr lang="en-GB" dirty="0" smtClean="0"/>
          </a:p>
        </p:txBody>
      </p:sp>
      <p:sp>
        <p:nvSpPr>
          <p:cNvPr id="122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83D1F9-8531-4CBE-B2C3-C4E27DDCDA2B}" type="slidenum">
              <a:rPr lang="en-GB">
                <a:solidFill>
                  <a:schemeClr val="tx2"/>
                </a:solidFill>
              </a:rPr>
              <a:pPr eaLnBrk="1" hangingPunct="1"/>
              <a:t>6</a:t>
            </a:fld>
            <a:endParaRPr lang="en-GB" sz="1400">
              <a:solidFill>
                <a:schemeClr val="tx2"/>
              </a:solidFill>
            </a:endParaRPr>
          </a:p>
        </p:txBody>
      </p:sp>
    </p:spTree>
    <p:extLst>
      <p:ext uri="{BB962C8B-B14F-4D97-AF65-F5344CB8AC3E}">
        <p14:creationId xmlns:p14="http://schemas.microsoft.com/office/powerpoint/2010/main" val="784961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fontScale="90000"/>
          </a:bodyPr>
          <a:lstStyle/>
          <a:p>
            <a:pPr eaLnBrk="1" hangingPunct="1"/>
            <a:r>
              <a:rPr lang="en-US" sz="3600" b="1" smtClean="0">
                <a:cs typeface="Times New Roman" pitchFamily="18" charset="0"/>
              </a:rPr>
              <a:t>Penandatangan dengan Cara Mengenkripsi Pesan</a:t>
            </a:r>
            <a:r>
              <a:rPr lang="en-GB" smtClean="0"/>
              <a:t> </a:t>
            </a:r>
          </a:p>
        </p:txBody>
      </p:sp>
      <p:sp>
        <p:nvSpPr>
          <p:cNvPr id="12291" name="Rectangle 3"/>
          <p:cNvSpPr>
            <a:spLocks noGrp="1" noChangeArrowheads="1"/>
          </p:cNvSpPr>
          <p:nvPr>
            <p:ph idx="1"/>
          </p:nvPr>
        </p:nvSpPr>
        <p:spPr>
          <a:xfrm>
            <a:off x="457200" y="1828800"/>
            <a:ext cx="7620000" cy="4800600"/>
          </a:xfrm>
        </p:spPr>
        <p:txBody>
          <a:bodyPr/>
          <a:lstStyle/>
          <a:p>
            <a:pPr marL="609600" indent="-609600" eaLnBrk="1" hangingPunct="1">
              <a:lnSpc>
                <a:spcPct val="90000"/>
              </a:lnSpc>
              <a:buFont typeface="Wingdings" pitchFamily="2" charset="2"/>
              <a:buAutoNum type="alphaLcPeriod"/>
              <a:defRPr/>
            </a:pPr>
            <a:r>
              <a:rPr lang="en-US" b="1" dirty="0" err="1" smtClean="0"/>
              <a:t>Menggunakan</a:t>
            </a:r>
            <a:r>
              <a:rPr lang="en-US" b="1" dirty="0" smtClean="0"/>
              <a:t> </a:t>
            </a:r>
            <a:r>
              <a:rPr lang="en-US" b="1" dirty="0" err="1" smtClean="0"/>
              <a:t>kriptografi</a:t>
            </a:r>
            <a:r>
              <a:rPr lang="en-US" b="1" dirty="0" smtClean="0"/>
              <a:t> </a:t>
            </a:r>
            <a:r>
              <a:rPr lang="en-US" b="1" dirty="0" err="1" smtClean="0"/>
              <a:t>simetri</a:t>
            </a:r>
            <a:endParaRPr lang="en-US" b="1" dirty="0" smtClean="0"/>
          </a:p>
          <a:p>
            <a:pPr marL="609600" indent="-609600" eaLnBrk="1" hangingPunct="1">
              <a:lnSpc>
                <a:spcPct val="90000"/>
              </a:lnSpc>
              <a:buFont typeface="Wingdings" pitchFamily="2" charset="2"/>
              <a:buNone/>
              <a:defRPr/>
            </a:pPr>
            <a:r>
              <a:rPr lang="en-US" dirty="0" smtClean="0">
                <a:cs typeface="Times New Roman" pitchFamily="18" charset="0"/>
              </a:rPr>
              <a:t>	</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dienkripsi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dengan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algoritma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simetri</a:t>
            </a:r>
            <a:endParaRPr lang="en-US" sz="2400" dirty="0" smtClean="0">
              <a:solidFill>
                <a:srgbClr val="070605"/>
              </a:solidFill>
              <a:cs typeface="Times New Roman" pitchFamily="18" charset="0"/>
            </a:endParaRPr>
          </a:p>
          <a:p>
            <a:pPr marL="798513" indent="-798513" eaLnBrk="1" hangingPunct="1">
              <a:lnSpc>
                <a:spcPct val="90000"/>
              </a:lnSpc>
              <a:buFont typeface="Wingdings" pitchFamily="2" charset="2"/>
              <a:buNone/>
              <a:defRPr/>
            </a:pP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sudah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memberikan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solusi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untuk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otentikasi</a:t>
            </a:r>
            <a:endParaRPr lang="en-US" sz="2400" dirty="0" smtClean="0">
              <a:solidFill>
                <a:srgbClr val="070605"/>
              </a:solidFill>
              <a:cs typeface="Times New Roman" pitchFamily="18" charset="0"/>
            </a:endParaRPr>
          </a:p>
          <a:p>
            <a:pPr marL="609600" indent="-609600" eaLnBrk="1" hangingPunct="1">
              <a:lnSpc>
                <a:spcPct val="90000"/>
              </a:lnSpc>
              <a:buFont typeface="Wingdings" pitchFamily="2" charset="2"/>
              <a:buNone/>
              <a:defRPr/>
            </a:pP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keaslian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p>
          <a:p>
            <a:pPr marL="609600" indent="-609600" eaLnBrk="1" hangingPunct="1">
              <a:lnSpc>
                <a:spcPct val="90000"/>
              </a:lnSpc>
              <a:buFont typeface="Wingdings" pitchFamily="2" charset="2"/>
              <a:buNone/>
              <a:defRPr/>
            </a:pPr>
            <a:r>
              <a:rPr lang="en-US" sz="2400" dirty="0" smtClean="0">
                <a:solidFill>
                  <a:srgbClr val="070605"/>
                </a:solidFill>
                <a:cs typeface="Times New Roman" pitchFamily="18" charset="0"/>
              </a:rPr>
              <a:t>	- </a:t>
            </a:r>
            <a:r>
              <a:rPr lang="en-US" sz="2400" dirty="0" err="1" smtClean="0">
                <a:solidFill>
                  <a:srgbClr val="070605"/>
                </a:solidFill>
                <a:cs typeface="Times New Roman" pitchFamily="18" charset="0"/>
              </a:rPr>
              <a:t>karena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simetri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hanya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diketahui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oleh</a:t>
            </a:r>
            <a:endParaRPr lang="en-US" sz="2400" dirty="0" smtClean="0">
              <a:solidFill>
                <a:srgbClr val="070605"/>
              </a:solidFill>
              <a:cs typeface="Times New Roman" pitchFamily="18" charset="0"/>
            </a:endParaRPr>
          </a:p>
          <a:p>
            <a:pPr marL="609600" indent="-609600" eaLnBrk="1" hangingPunct="1">
              <a:lnSpc>
                <a:spcPct val="90000"/>
              </a:lnSpc>
              <a:buFont typeface="Wingdings" pitchFamily="2" charset="2"/>
              <a:buNone/>
              <a:defRPr/>
            </a:pP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penerima</a:t>
            </a:r>
            <a:r>
              <a:rPr lang="en-US" sz="2400" dirty="0" smtClean="0">
                <a:solidFill>
                  <a:srgbClr val="070605"/>
                </a:solidFill>
                <a:cs typeface="Times New Roman" pitchFamily="18" charset="0"/>
              </a:rPr>
              <a:t>. </a:t>
            </a:r>
          </a:p>
          <a:p>
            <a:pPr marL="609600" indent="-609600" eaLnBrk="1" hangingPunct="1">
              <a:lnSpc>
                <a:spcPct val="90000"/>
              </a:lnSpc>
              <a:buFont typeface="Wingdings" pitchFamily="2" charset="2"/>
              <a:buNone/>
              <a:defRPr/>
            </a:pPr>
            <a:r>
              <a:rPr lang="en-US" sz="2400" dirty="0" smtClean="0">
                <a:solidFill>
                  <a:srgbClr val="070605"/>
                </a:solidFill>
                <a:cs typeface="Times New Roman" pitchFamily="18" charset="0"/>
              </a:rPr>
              <a:t>	- </a:t>
            </a:r>
            <a:r>
              <a:rPr lang="en-US" sz="2400" dirty="0" err="1" smtClean="0">
                <a:solidFill>
                  <a:srgbClr val="070605"/>
                </a:solidFill>
                <a:cs typeface="Times New Roman" pitchFamily="18" charset="0"/>
              </a:rPr>
              <a:t>namun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cara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ini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tidak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menyediakan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mekanisme</a:t>
            </a:r>
            <a:endParaRPr lang="en-US" sz="2400" dirty="0" smtClean="0">
              <a:solidFill>
                <a:srgbClr val="070605"/>
              </a:solidFill>
              <a:cs typeface="Times New Roman" pitchFamily="18" charset="0"/>
            </a:endParaRPr>
          </a:p>
          <a:p>
            <a:pPr marL="609600" indent="-609600" eaLnBrk="1" hangingPunct="1">
              <a:lnSpc>
                <a:spcPct val="90000"/>
              </a:lnSpc>
              <a:buFont typeface="Wingdings" pitchFamily="2" charset="2"/>
              <a:buNone/>
              <a:defRPr/>
            </a:pP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untuk</a:t>
            </a:r>
            <a:r>
              <a:rPr lang="en-US" sz="2400" dirty="0" smtClean="0">
                <a:solidFill>
                  <a:srgbClr val="070605"/>
                </a:solidFill>
                <a:cs typeface="Times New Roman" pitchFamily="18" charset="0"/>
              </a:rPr>
              <a:t> anti-</a:t>
            </a:r>
            <a:r>
              <a:rPr lang="en-US" sz="2400" dirty="0" err="1" smtClean="0">
                <a:solidFill>
                  <a:srgbClr val="070605"/>
                </a:solidFill>
                <a:cs typeface="Times New Roman" pitchFamily="18" charset="0"/>
              </a:rPr>
              <a:t>penyangkalan</a:t>
            </a:r>
            <a:r>
              <a:rPr lang="en-US" sz="2400" dirty="0" smtClean="0">
                <a:solidFill>
                  <a:srgbClr val="070605"/>
                </a:solidFill>
                <a:cs typeface="Times New Roman" pitchFamily="18" charset="0"/>
              </a:rPr>
              <a:t>.</a:t>
            </a:r>
            <a:endParaRPr lang="en-GB" sz="2400" dirty="0" smtClean="0">
              <a:solidFill>
                <a:srgbClr val="070605"/>
              </a:solidFill>
            </a:endParaRPr>
          </a:p>
        </p:txBody>
      </p:sp>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8B3C6A-3F79-4DF4-A086-96AFFD50BBB2}" type="slidenum">
              <a:rPr lang="en-GB">
                <a:solidFill>
                  <a:schemeClr val="tx2"/>
                </a:solidFill>
              </a:rPr>
              <a:pPr eaLnBrk="1" hangingPunct="1"/>
              <a:t>7</a:t>
            </a:fld>
            <a:endParaRPr lang="en-GB" sz="1400">
              <a:solidFill>
                <a:schemeClr val="tx2"/>
              </a:solidFill>
            </a:endParaRPr>
          </a:p>
        </p:txBody>
      </p:sp>
    </p:spTree>
    <p:extLst>
      <p:ext uri="{BB962C8B-B14F-4D97-AF65-F5344CB8AC3E}">
        <p14:creationId xmlns:p14="http://schemas.microsoft.com/office/powerpoint/2010/main" val="3757862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idx="1"/>
          </p:nvPr>
        </p:nvSpPr>
        <p:spPr>
          <a:xfrm>
            <a:off x="381000" y="1143000"/>
            <a:ext cx="7772400" cy="4724400"/>
          </a:xfrm>
        </p:spPr>
        <p:txBody>
          <a:bodyPr>
            <a:normAutofit fontScale="92500" lnSpcReduction="10000"/>
          </a:bodyPr>
          <a:lstStyle/>
          <a:p>
            <a:pPr eaLnBrk="1" hangingPunct="1"/>
            <a:r>
              <a:rPr lang="en-US" sz="2400" dirty="0" smtClean="0">
                <a:solidFill>
                  <a:srgbClr val="070605"/>
                </a:solidFill>
                <a:cs typeface="Times New Roman" pitchFamily="18" charset="0"/>
              </a:rPr>
              <a:t>Agar </a:t>
            </a:r>
            <a:r>
              <a:rPr lang="en-US" sz="2400" dirty="0" err="1" smtClean="0">
                <a:solidFill>
                  <a:srgbClr val="070605"/>
                </a:solidFill>
                <a:cs typeface="Times New Roman" pitchFamily="18" charset="0"/>
              </a:rPr>
              <a:t>dapat</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mengatasi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masalah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penyangkalan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maka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diperlukan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pihak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ketiga</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dipercaya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oleh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a:t>
            </a:r>
            <a:r>
              <a:rPr lang="en-US" sz="2400" dirty="0" err="1" smtClean="0">
                <a:solidFill>
                  <a:srgbClr val="070605"/>
                </a:solidFill>
                <a:cs typeface="Times New Roman" pitchFamily="18" charset="0"/>
              </a:rPr>
              <a:t>penerima</a:t>
            </a:r>
            <a:r>
              <a:rPr lang="en-US" sz="2400" dirty="0" smtClean="0">
                <a:solidFill>
                  <a:srgbClr val="070605"/>
                </a:solidFill>
                <a:cs typeface="Times New Roman" pitchFamily="18" charset="0"/>
              </a:rPr>
              <a:t>. </a:t>
            </a:r>
          </a:p>
          <a:p>
            <a:pPr eaLnBrk="1" hangingPunct="1"/>
            <a:endParaRPr lang="en-US" sz="2400" dirty="0" smtClean="0">
              <a:solidFill>
                <a:srgbClr val="070605"/>
              </a:solidFill>
              <a:cs typeface="Times New Roman" pitchFamily="18" charset="0"/>
            </a:endParaRPr>
          </a:p>
          <a:p>
            <a:pPr eaLnBrk="1" hangingPunct="1"/>
            <a:r>
              <a:rPr lang="en-US" sz="2400" dirty="0" err="1" smtClean="0">
                <a:solidFill>
                  <a:srgbClr val="070605"/>
                </a:solidFill>
                <a:cs typeface="Times New Roman" pitchFamily="18" charset="0"/>
              </a:rPr>
              <a:t>Pihak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ketiga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ini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disebut</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penengah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arbitrase</a:t>
            </a:r>
            <a:r>
              <a:rPr lang="en-US" sz="2400" dirty="0" smtClean="0">
                <a:solidFill>
                  <a:srgbClr val="070605"/>
                </a:solidFill>
                <a:cs typeface="Times New Roman" pitchFamily="18" charset="0"/>
              </a:rPr>
              <a:t>).</a:t>
            </a:r>
          </a:p>
          <a:p>
            <a:pPr eaLnBrk="1" hangingPunct="1"/>
            <a:endParaRPr lang="en-US" sz="2400" dirty="0" smtClean="0">
              <a:solidFill>
                <a:srgbClr val="070605"/>
              </a:solidFill>
              <a:cs typeface="Times New Roman" pitchFamily="18" charset="0"/>
            </a:endParaRPr>
          </a:p>
          <a:p>
            <a:pPr eaLnBrk="1" hangingPunct="1"/>
            <a:r>
              <a:rPr lang="en-US" sz="2400" dirty="0" err="1" smtClean="0">
                <a:solidFill>
                  <a:srgbClr val="070605"/>
                </a:solidFill>
                <a:cs typeface="Times New Roman" pitchFamily="18" charset="0"/>
              </a:rPr>
              <a:t>Misalkan</a:t>
            </a:r>
            <a:r>
              <a:rPr lang="en-US" sz="2400" dirty="0" smtClean="0">
                <a:solidFill>
                  <a:srgbClr val="070605"/>
                </a:solidFill>
                <a:cs typeface="Times New Roman" pitchFamily="18" charset="0"/>
              </a:rPr>
              <a:t> BB (</a:t>
            </a:r>
            <a:r>
              <a:rPr lang="en-US" sz="2400" i="1" dirty="0" smtClean="0">
                <a:solidFill>
                  <a:srgbClr val="070605"/>
                </a:solidFill>
                <a:cs typeface="Times New Roman" pitchFamily="18" charset="0"/>
              </a:rPr>
              <a:t>Big Brothers</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otoritas</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arbitrase</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dipercaya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oleh</a:t>
            </a:r>
            <a:r>
              <a:rPr lang="en-US" sz="2400" dirty="0" smtClean="0">
                <a:solidFill>
                  <a:srgbClr val="070605"/>
                </a:solidFill>
                <a:cs typeface="Times New Roman" pitchFamily="18" charset="0"/>
              </a:rPr>
              <a:t> Alice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Bob. </a:t>
            </a:r>
          </a:p>
          <a:p>
            <a:pPr eaLnBrk="1" hangingPunct="1"/>
            <a:endParaRPr lang="en-US" sz="2400" dirty="0" smtClean="0">
              <a:solidFill>
                <a:srgbClr val="070605"/>
              </a:solidFill>
              <a:cs typeface="Times New Roman" pitchFamily="18" charset="0"/>
            </a:endParaRPr>
          </a:p>
          <a:p>
            <a:pPr eaLnBrk="1" hangingPunct="1"/>
            <a:r>
              <a:rPr lang="en-US" sz="2400" dirty="0" smtClean="0">
                <a:solidFill>
                  <a:srgbClr val="070605"/>
                </a:solidFill>
                <a:cs typeface="Times New Roman" pitchFamily="18" charset="0"/>
              </a:rPr>
              <a:t>BB </a:t>
            </a:r>
            <a:r>
              <a:rPr lang="en-US" sz="2400" dirty="0" err="1" smtClean="0">
                <a:solidFill>
                  <a:srgbClr val="070605"/>
                </a:solidFill>
                <a:cs typeface="Times New Roman" pitchFamily="18" charset="0"/>
              </a:rPr>
              <a:t>memberikan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rahasia</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K</a:t>
            </a:r>
            <a:r>
              <a:rPr lang="en-US" sz="2400" i="1" baseline="-30000" dirty="0" smtClean="0">
                <a:solidFill>
                  <a:srgbClr val="070605"/>
                </a:solidFill>
                <a:cs typeface="Times New Roman" pitchFamily="18" charset="0"/>
              </a:rPr>
              <a:t>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kepada</a:t>
            </a:r>
            <a:r>
              <a:rPr lang="en-US" sz="2400" dirty="0" smtClean="0">
                <a:solidFill>
                  <a:srgbClr val="070605"/>
                </a:solidFill>
                <a:cs typeface="Times New Roman" pitchFamily="18" charset="0"/>
              </a:rPr>
              <a:t> Alice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rahasia</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K</a:t>
            </a:r>
            <a:r>
              <a:rPr lang="en-US" sz="2400" i="1" baseline="-30000" dirty="0" smtClean="0">
                <a:solidFill>
                  <a:srgbClr val="070605"/>
                </a:solidFill>
                <a:cs typeface="Times New Roman" pitchFamily="18" charset="0"/>
              </a:rPr>
              <a:t>B</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kepada</a:t>
            </a:r>
            <a:r>
              <a:rPr lang="en-US" sz="2400" dirty="0" smtClean="0">
                <a:solidFill>
                  <a:srgbClr val="070605"/>
                </a:solidFill>
                <a:cs typeface="Times New Roman" pitchFamily="18" charset="0"/>
              </a:rPr>
              <a:t> Bob. </a:t>
            </a:r>
          </a:p>
          <a:p>
            <a:pPr eaLnBrk="1" hangingPunct="1"/>
            <a:endParaRPr lang="en-US" sz="2400" dirty="0" smtClean="0">
              <a:solidFill>
                <a:srgbClr val="070605"/>
              </a:solidFill>
              <a:cs typeface="Times New Roman" pitchFamily="18" charset="0"/>
            </a:endParaRPr>
          </a:p>
          <a:p>
            <a:pPr eaLnBrk="1" hangingPunct="1"/>
            <a:r>
              <a:rPr lang="en-US" sz="2400" dirty="0" err="1" smtClean="0">
                <a:solidFill>
                  <a:srgbClr val="070605"/>
                </a:solidFill>
                <a:cs typeface="Times New Roman" pitchFamily="18" charset="0"/>
              </a:rPr>
              <a:t>Hanya</a:t>
            </a:r>
            <a:r>
              <a:rPr lang="en-US" sz="2400" dirty="0" smtClean="0">
                <a:solidFill>
                  <a:srgbClr val="070605"/>
                </a:solidFill>
                <a:cs typeface="Times New Roman" pitchFamily="18" charset="0"/>
              </a:rPr>
              <a:t> Alice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BB yang </a:t>
            </a:r>
            <a:r>
              <a:rPr lang="en-US" sz="2400" dirty="0" err="1" smtClean="0">
                <a:solidFill>
                  <a:srgbClr val="070605"/>
                </a:solidFill>
                <a:cs typeface="Times New Roman" pitchFamily="18" charset="0"/>
              </a:rPr>
              <a:t>mengetahui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K</a:t>
            </a:r>
            <a:r>
              <a:rPr lang="en-US" sz="2400" i="1" baseline="-30000" dirty="0" smtClean="0">
                <a:solidFill>
                  <a:srgbClr val="070605"/>
                </a:solidFill>
                <a:cs typeface="Times New Roman" pitchFamily="18" charset="0"/>
              </a:rPr>
              <a:t>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begitu</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juga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hanya</a:t>
            </a:r>
            <a:r>
              <a:rPr lang="en-US" sz="2400" dirty="0" smtClean="0">
                <a:solidFill>
                  <a:srgbClr val="070605"/>
                </a:solidFill>
                <a:cs typeface="Times New Roman" pitchFamily="18" charset="0"/>
              </a:rPr>
              <a:t> Bob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BB yang </a:t>
            </a:r>
            <a:r>
              <a:rPr lang="en-US" sz="2400" dirty="0" err="1" smtClean="0">
                <a:solidFill>
                  <a:srgbClr val="070605"/>
                </a:solidFill>
                <a:cs typeface="Times New Roman" pitchFamily="18" charset="0"/>
              </a:rPr>
              <a:t>mengetahui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K</a:t>
            </a:r>
            <a:r>
              <a:rPr lang="en-US" sz="2400" i="1" baseline="-30000" dirty="0" smtClean="0">
                <a:solidFill>
                  <a:srgbClr val="070605"/>
                </a:solidFill>
                <a:cs typeface="Times New Roman" pitchFamily="18" charset="0"/>
              </a:rPr>
              <a:t>B</a:t>
            </a:r>
            <a:r>
              <a:rPr lang="en-US" sz="2400" dirty="0" smtClean="0">
                <a:solidFill>
                  <a:srgbClr val="070605"/>
                </a:solidFill>
                <a:cs typeface="Times New Roman" pitchFamily="18" charset="0"/>
              </a:rPr>
              <a:t>. </a:t>
            </a:r>
          </a:p>
          <a:p>
            <a:pPr eaLnBrk="1" hangingPunct="1"/>
            <a:endParaRPr lang="en-GB" sz="2400" dirty="0" smtClean="0">
              <a:solidFill>
                <a:srgbClr val="070605"/>
              </a:solidFill>
            </a:endParaRPr>
          </a:p>
        </p:txBody>
      </p:sp>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7F853CE-0D6A-4B54-9F2C-7079232E3106}" type="slidenum">
              <a:rPr lang="en-GB">
                <a:solidFill>
                  <a:schemeClr val="tx2"/>
                </a:solidFill>
              </a:rPr>
              <a:pPr eaLnBrk="1" hangingPunct="1"/>
              <a:t>8</a:t>
            </a:fld>
            <a:endParaRPr lang="en-GB" sz="1400">
              <a:solidFill>
                <a:schemeClr val="tx2"/>
              </a:solidFill>
            </a:endParaRPr>
          </a:p>
        </p:txBody>
      </p:sp>
    </p:spTree>
    <p:extLst>
      <p:ext uri="{BB962C8B-B14F-4D97-AF65-F5344CB8AC3E}">
        <p14:creationId xmlns:p14="http://schemas.microsoft.com/office/powerpoint/2010/main" val="1372491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0358DB0-8384-4BA2-9639-87111AF7076B}" type="slidenum">
              <a:rPr lang="en-GB">
                <a:solidFill>
                  <a:schemeClr val="tx2"/>
                </a:solidFill>
              </a:rPr>
              <a:pPr eaLnBrk="1" hangingPunct="1"/>
              <a:t>9</a:t>
            </a:fld>
            <a:endParaRPr lang="en-GB" sz="1400">
              <a:solidFill>
                <a:schemeClr val="tx2"/>
              </a:solidFill>
            </a:endParaRPr>
          </a:p>
        </p:txBody>
      </p:sp>
      <p:graphicFrame>
        <p:nvGraphicFramePr>
          <p:cNvPr id="2050" name="Object 4"/>
          <p:cNvGraphicFramePr>
            <a:graphicFrameLocks noChangeAspect="1"/>
          </p:cNvGraphicFramePr>
          <p:nvPr>
            <p:extLst>
              <p:ext uri="{D42A27DB-BD31-4B8C-83A1-F6EECF244321}">
                <p14:modId xmlns:p14="http://schemas.microsoft.com/office/powerpoint/2010/main" val="2193613593"/>
              </p:ext>
            </p:extLst>
          </p:nvPr>
        </p:nvGraphicFramePr>
        <p:xfrm>
          <a:off x="-153988" y="914400"/>
          <a:ext cx="8524876" cy="4030663"/>
        </p:xfrm>
        <a:graphic>
          <a:graphicData uri="http://schemas.openxmlformats.org/presentationml/2006/ole">
            <mc:AlternateContent xmlns:mc="http://schemas.openxmlformats.org/markup-compatibility/2006">
              <mc:Choice xmlns:v="urn:schemas-microsoft-com:vml" Requires="v">
                <p:oleObj spid="_x0000_s2050" name="Document" r:id="rId3" imgW="5491805" imgH="2593507" progId="Word.Document.8">
                  <p:embed/>
                </p:oleObj>
              </mc:Choice>
              <mc:Fallback>
                <p:oleObj name="Document" r:id="rId3" imgW="5491805" imgH="2593507" progId="Word.Document.8">
                  <p:embed/>
                  <p:pic>
                    <p:nvPicPr>
                      <p:cNvPr id="0" name=""/>
                      <p:cNvPicPr>
                        <a:picLocks noChangeAspect="1" noChangeArrowheads="1"/>
                      </p:cNvPicPr>
                      <p:nvPr/>
                    </p:nvPicPr>
                    <p:blipFill>
                      <a:blip r:embed="rId4"/>
                      <a:srcRect/>
                      <a:stretch>
                        <a:fillRect/>
                      </a:stretch>
                    </p:blipFill>
                    <p:spPr bwMode="auto">
                      <a:xfrm>
                        <a:off x="-153988" y="914400"/>
                        <a:ext cx="8524876" cy="403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5"/>
          <p:cNvGraphicFramePr>
            <a:graphicFrameLocks noChangeAspect="1"/>
          </p:cNvGraphicFramePr>
          <p:nvPr>
            <p:extLst>
              <p:ext uri="{D42A27DB-BD31-4B8C-83A1-F6EECF244321}">
                <p14:modId xmlns:p14="http://schemas.microsoft.com/office/powerpoint/2010/main" val="390409495"/>
              </p:ext>
            </p:extLst>
          </p:nvPr>
        </p:nvGraphicFramePr>
        <p:xfrm>
          <a:off x="304800" y="5181600"/>
          <a:ext cx="7848600" cy="1084263"/>
        </p:xfrm>
        <a:graphic>
          <a:graphicData uri="http://schemas.openxmlformats.org/presentationml/2006/ole">
            <mc:AlternateContent xmlns:mc="http://schemas.openxmlformats.org/markup-compatibility/2006">
              <mc:Choice xmlns:v="urn:schemas-microsoft-com:vml" Requires="v">
                <p:oleObj spid="_x0000_s2051" name="Document" r:id="rId5" imgW="5491440" imgH="759600" progId="Word.Document.8">
                  <p:embed/>
                </p:oleObj>
              </mc:Choice>
              <mc:Fallback>
                <p:oleObj name="Document" r:id="rId5" imgW="5491440" imgH="7596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181600"/>
                        <a:ext cx="7848600"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27146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1894</Words>
  <Application>Microsoft Office PowerPoint</Application>
  <PresentationFormat>On-screen Show (4:3)</PresentationFormat>
  <Paragraphs>344</Paragraphs>
  <Slides>50</Slides>
  <Notes>1</Notes>
  <HiddenSlides>7</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Office Theme</vt:lpstr>
      <vt:lpstr>Document</vt:lpstr>
      <vt:lpstr>VISIO</vt:lpstr>
      <vt:lpstr>Digital Signature &amp; Digital Certificate</vt:lpstr>
      <vt:lpstr>Tanda-tangan Digital</vt:lpstr>
      <vt:lpstr>PowerPoint Presentation</vt:lpstr>
      <vt:lpstr>PowerPoint Presentation</vt:lpstr>
      <vt:lpstr>PowerPoint Presentation</vt:lpstr>
      <vt:lpstr>Dua cara menandatangani pesan:</vt:lpstr>
      <vt:lpstr>Penandatangan dengan Cara Mengenkripsi Pesan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Penandatangan dengan Menggunakan  Kriptografi kunci-publik dan Fungsi Hash</vt:lpstr>
      <vt:lpstr>PowerPoint Presentation</vt:lpstr>
      <vt:lpstr>PowerPoint Presentation</vt:lpstr>
      <vt:lpstr>PowerPoint Presentation</vt:lpstr>
      <vt:lpstr>PowerPoint Presentation</vt:lpstr>
      <vt:lpstr>PowerPoint Presentation</vt:lpstr>
      <vt:lpstr>PowerPoint Presentation</vt:lpstr>
      <vt:lpstr>Parameter DSA dari algorithma El-Gamal</vt:lpstr>
      <vt:lpstr>Pembentukan Sepasang Kunci </vt:lpstr>
      <vt:lpstr>Pembentukan Sidik Dijital (Signing)</vt:lpstr>
      <vt:lpstr>Verifikasi Keabsahan Sidik Dijital (Verifying) </vt:lpstr>
      <vt:lpstr>Contoh Perhitungan DSA</vt:lpstr>
      <vt:lpstr>PowerPoint Presentation</vt:lpstr>
      <vt:lpstr>PowerPoint Presentation</vt:lpstr>
      <vt:lpstr>Digital Certificate</vt:lpstr>
      <vt:lpstr>Outline Presentation</vt:lpstr>
      <vt:lpstr>What is Digital Certificate</vt:lpstr>
      <vt:lpstr>What is Digital Certificate con’t</vt:lpstr>
      <vt:lpstr>What is Digital Certificate con’t</vt:lpstr>
      <vt:lpstr>PowerPoint Presentation</vt:lpstr>
      <vt:lpstr>What is Digital Certificate con’t</vt:lpstr>
      <vt:lpstr>About Public &amp; Private Key</vt:lpstr>
      <vt:lpstr>Fungsi Dasar Digital Certificate</vt:lpstr>
      <vt:lpstr>Contoh Fungsi Digital Certificate</vt:lpstr>
      <vt:lpstr>Contoh Fungsi Digital Certificate Con’t</vt:lpstr>
      <vt:lpstr>Syarat – Syarat Digital Certificate</vt:lpstr>
      <vt:lpstr>Digital Certificate &amp; Web Browser</vt:lpstr>
      <vt:lpstr>Contoh Digital Certificate</vt:lpstr>
      <vt:lpstr>Tipe – Tipe Digital Certificate</vt:lpstr>
      <vt:lpstr>Tipe – Tipe Digital Certificate</vt:lpstr>
      <vt:lpstr>Tipe – Tipe Digital Certificate</vt:lpstr>
      <vt:lpstr>Penerapan Digital Certificate</vt:lpstr>
      <vt:lpstr>Penerapan Digital Certificate</vt:lpstr>
      <vt:lpstr>Mengapa kita perlu Digital Certificates?</vt:lpstr>
      <vt:lpstr>Keuntungan Digital Certificate</vt:lpstr>
      <vt:lpstr>           Hukum Telematika UEU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Hukum Telematika UEU ©2015</dc:title>
  <dc:creator>MenWih</dc:creator>
  <cp:lastModifiedBy>Windows User</cp:lastModifiedBy>
  <cp:revision>18</cp:revision>
  <dcterms:created xsi:type="dcterms:W3CDTF">2015-03-06T07:11:59Z</dcterms:created>
  <dcterms:modified xsi:type="dcterms:W3CDTF">2018-09-10T00:11:51Z</dcterms:modified>
</cp:coreProperties>
</file>