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1" r:id="rId10"/>
    <p:sldId id="262"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78FA7-C679-425D-A3A1-E3A9BFEC3C0D}"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78FA7-C679-425D-A3A1-E3A9BFEC3C0D}"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78FA7-C679-425D-A3A1-E3A9BFEC3C0D}"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78FA7-C679-425D-A3A1-E3A9BFEC3C0D}"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78FA7-C679-425D-A3A1-E3A9BFEC3C0D}" type="datetimeFigureOut">
              <a:rPr lang="en-US" smtClean="0"/>
              <a:pPr/>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78FA7-C679-425D-A3A1-E3A9BFEC3C0D}"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78FA7-C679-425D-A3A1-E3A9BFEC3C0D}" type="datetimeFigureOut">
              <a:rPr lang="en-US" smtClean="0"/>
              <a:pPr/>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78FA7-C679-425D-A3A1-E3A9BFEC3C0D}" type="datetimeFigureOut">
              <a:rPr lang="en-US" smtClean="0"/>
              <a:pPr/>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78FA7-C679-425D-A3A1-E3A9BFEC3C0D}" type="datetimeFigureOut">
              <a:rPr lang="en-US" smtClean="0"/>
              <a:pPr/>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78FA7-C679-425D-A3A1-E3A9BFEC3C0D}"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78FA7-C679-425D-A3A1-E3A9BFEC3C0D}" type="datetimeFigureOut">
              <a:rPr lang="en-US" smtClean="0"/>
              <a:pPr/>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15666-E1EF-45C0-9BC6-820F778CC2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78FA7-C679-425D-A3A1-E3A9BFEC3C0D}" type="datetimeFigureOut">
              <a:rPr lang="en-US" smtClean="0"/>
              <a:pPr/>
              <a:t>8/29/2018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15666-E1EF-45C0-9BC6-820F778CC2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1828800" y="1447800"/>
            <a:ext cx="6371873" cy="2585323"/>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KEDUDUKAN</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HUKUM TELEMATIKA</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 INDONESIA</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a:t>
            </a:r>
            <a:r>
              <a:rPr lang="en-US" sz="2400" b="1" dirty="0" smtClean="0">
                <a:solidFill>
                  <a:srgbClr val="FF0000"/>
                </a:solidFill>
              </a:rPr>
              <a:t>by </a:t>
            </a:r>
            <a:r>
              <a:rPr lang="en-US" sz="2400" b="1" dirty="0" smtClean="0">
                <a:solidFill>
                  <a:srgbClr val="FF0000"/>
                </a:solidFill>
              </a:rPr>
              <a:t>: Men </a:t>
            </a:r>
            <a:r>
              <a:rPr lang="en-US" sz="2400" b="1" dirty="0" err="1" smtClean="0">
                <a:solidFill>
                  <a:srgbClr val="FF0000"/>
                </a:solidFill>
              </a:rPr>
              <a:t>Wih</a:t>
            </a:r>
            <a:r>
              <a:rPr lang="en-US" sz="2400" b="1" dirty="0" smtClean="0">
                <a:solidFill>
                  <a:srgbClr val="FF0000"/>
                </a:solidFill>
              </a:rPr>
              <a:t> W. </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228600"/>
            <a:ext cx="8458200" cy="65556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b="1" dirty="0" err="1" smtClean="0"/>
              <a:t>Teori</a:t>
            </a:r>
            <a:r>
              <a:rPr lang="en-US" sz="2000" b="1" dirty="0" smtClean="0"/>
              <a:t> </a:t>
            </a:r>
            <a:r>
              <a:rPr lang="en-US" sz="2000" b="1" dirty="0" err="1" smtClean="0"/>
              <a:t>tentang</a:t>
            </a:r>
            <a:r>
              <a:rPr lang="en-US" sz="2000" b="1" dirty="0" smtClean="0"/>
              <a:t> Cybernetic :</a:t>
            </a:r>
          </a:p>
          <a:p>
            <a:pPr marL="457200" indent="-457200">
              <a:buAutoNum type="arabicPeriod"/>
            </a:pPr>
            <a:r>
              <a:rPr lang="en-US" sz="2000" b="1" dirty="0" err="1" smtClean="0"/>
              <a:t>Teori</a:t>
            </a:r>
            <a:r>
              <a:rPr lang="en-US" sz="2000" b="1" dirty="0" smtClean="0"/>
              <a:t> </a:t>
            </a:r>
            <a:r>
              <a:rPr lang="en-US" sz="2000" b="1" dirty="0" err="1" smtClean="0"/>
              <a:t>Landa</a:t>
            </a:r>
            <a:r>
              <a:rPr lang="en-US" sz="2000" b="1" dirty="0" smtClean="0"/>
              <a:t> </a:t>
            </a:r>
          </a:p>
          <a:p>
            <a:pPr marL="457200" indent="-457200"/>
            <a:r>
              <a:rPr lang="en-US" sz="2000" b="1" dirty="0" smtClean="0"/>
              <a:t>	Cybernetic </a:t>
            </a:r>
            <a:r>
              <a:rPr lang="en-US" sz="2000" b="1" dirty="0" err="1" smtClean="0"/>
              <a:t>terdapat</a:t>
            </a:r>
            <a:r>
              <a:rPr lang="en-US" sz="2000" b="1" dirty="0" smtClean="0"/>
              <a:t> 2 </a:t>
            </a:r>
            <a:r>
              <a:rPr lang="en-US" sz="2000" b="1" dirty="0" err="1" smtClean="0"/>
              <a:t>macam</a:t>
            </a:r>
            <a:r>
              <a:rPr lang="en-US" sz="2000" b="1" dirty="0" smtClean="0"/>
              <a:t> </a:t>
            </a:r>
            <a:r>
              <a:rPr lang="en-US" sz="2000" b="1" dirty="0" err="1" smtClean="0"/>
              <a:t>proses</a:t>
            </a:r>
            <a:r>
              <a:rPr lang="en-US" sz="2000" b="1" dirty="0" smtClean="0"/>
              <a:t> </a:t>
            </a:r>
            <a:r>
              <a:rPr lang="en-US" sz="2000" b="1" dirty="0" err="1" smtClean="0"/>
              <a:t>pikir</a:t>
            </a:r>
            <a:r>
              <a:rPr lang="en-US" sz="2000" b="1" dirty="0" smtClean="0"/>
              <a:t> </a:t>
            </a:r>
            <a:r>
              <a:rPr lang="en-US" sz="2000" b="1" dirty="0" err="1" smtClean="0"/>
              <a:t>yaitu</a:t>
            </a:r>
            <a:r>
              <a:rPr lang="en-US" sz="2000" b="1" dirty="0" smtClean="0"/>
              <a:t> </a:t>
            </a:r>
          </a:p>
          <a:p>
            <a:pPr marL="457200" indent="-457200"/>
            <a:r>
              <a:rPr lang="en-US" sz="2000" b="1" dirty="0" smtClean="0"/>
              <a:t>	</a:t>
            </a:r>
            <a:r>
              <a:rPr lang="en-US" sz="2000" b="1" dirty="0" err="1" smtClean="0"/>
              <a:t>Algoritmik</a:t>
            </a:r>
            <a:r>
              <a:rPr lang="en-US" sz="2000" b="1" dirty="0" smtClean="0"/>
              <a:t>  : </a:t>
            </a:r>
            <a:r>
              <a:rPr lang="en-US" sz="2000" b="1" dirty="0" err="1" smtClean="0"/>
              <a:t>Secara</a:t>
            </a:r>
            <a:r>
              <a:rPr lang="en-US" sz="2000" b="1" dirty="0" smtClean="0"/>
              <a:t> </a:t>
            </a:r>
            <a:r>
              <a:rPr lang="en-US" sz="2000" b="1" dirty="0" err="1" smtClean="0"/>
              <a:t>Bertahap</a:t>
            </a:r>
            <a:r>
              <a:rPr lang="en-US" sz="2000" b="1" dirty="0" smtClean="0"/>
              <a:t> </a:t>
            </a:r>
          </a:p>
          <a:p>
            <a:pPr marL="457200" indent="-457200"/>
            <a:r>
              <a:rPr lang="en-US" sz="2000" b="1" dirty="0" smtClean="0"/>
              <a:t>	</a:t>
            </a:r>
            <a:r>
              <a:rPr lang="en-US" sz="2000" b="1" dirty="0" err="1" smtClean="0"/>
              <a:t>heuristik</a:t>
            </a:r>
            <a:r>
              <a:rPr lang="en-US" sz="2000" b="1" dirty="0" smtClean="0"/>
              <a:t>     : </a:t>
            </a:r>
            <a:r>
              <a:rPr lang="en-US" sz="2000" b="1" dirty="0" err="1" smtClean="0"/>
              <a:t>Secara</a:t>
            </a:r>
            <a:r>
              <a:rPr lang="en-US" sz="2000" b="1" dirty="0" smtClean="0"/>
              <a:t> </a:t>
            </a:r>
            <a:r>
              <a:rPr lang="en-US" sz="2000" b="1" dirty="0" err="1" smtClean="0"/>
              <a:t>parsial</a:t>
            </a:r>
            <a:r>
              <a:rPr lang="en-US" sz="2000" b="1" dirty="0" smtClean="0"/>
              <a:t> ( </a:t>
            </a:r>
            <a:r>
              <a:rPr lang="en-US" sz="2000" b="1" dirty="0" err="1" smtClean="0"/>
              <a:t>devergen</a:t>
            </a:r>
            <a:r>
              <a:rPr lang="en-US" sz="2000" b="1" dirty="0" smtClean="0"/>
              <a:t> )  </a:t>
            </a:r>
            <a:r>
              <a:rPr lang="en-US" sz="2000" b="1" dirty="0" err="1" smtClean="0"/>
              <a:t>untuk</a:t>
            </a:r>
            <a:r>
              <a:rPr lang="en-US" sz="2000" b="1" dirty="0" smtClean="0"/>
              <a:t> </a:t>
            </a:r>
            <a:r>
              <a:rPr lang="en-US" sz="2000" b="1" dirty="0" err="1" smtClean="0"/>
              <a:t>mencapai</a:t>
            </a:r>
            <a:r>
              <a:rPr lang="en-US" sz="2000" b="1" dirty="0" smtClean="0"/>
              <a:t> </a:t>
            </a:r>
            <a:r>
              <a:rPr lang="en-US" sz="2000" b="1" dirty="0" err="1" smtClean="0"/>
              <a:t>tujuan</a:t>
            </a:r>
            <a:endParaRPr lang="en-US" sz="2000" b="1" dirty="0" smtClean="0"/>
          </a:p>
          <a:p>
            <a:pPr marL="457200" indent="-457200">
              <a:buAutoNum type="arabicPeriod" startAt="2"/>
            </a:pPr>
            <a:r>
              <a:rPr lang="en-US" sz="2000" b="1" dirty="0" err="1" smtClean="0"/>
              <a:t>Teori</a:t>
            </a:r>
            <a:r>
              <a:rPr lang="en-US" sz="2000" b="1" dirty="0" smtClean="0"/>
              <a:t> </a:t>
            </a:r>
            <a:r>
              <a:rPr lang="en-US" sz="2000" b="1" dirty="0" err="1" smtClean="0"/>
              <a:t>Pask</a:t>
            </a:r>
            <a:r>
              <a:rPr lang="en-US" sz="2000" b="1" dirty="0" smtClean="0"/>
              <a:t> </a:t>
            </a:r>
            <a:r>
              <a:rPr lang="en-US" sz="2000" b="1" dirty="0" err="1" smtClean="0"/>
              <a:t>dan</a:t>
            </a:r>
            <a:r>
              <a:rPr lang="en-US" sz="2000" b="1" dirty="0" smtClean="0"/>
              <a:t> Scott</a:t>
            </a:r>
          </a:p>
          <a:p>
            <a:pPr marL="457200" indent="-457200"/>
            <a:r>
              <a:rPr lang="en-US" sz="2000" b="1" dirty="0" smtClean="0"/>
              <a:t>	 Cybernetic </a:t>
            </a:r>
            <a:r>
              <a:rPr lang="en-US" sz="2000" b="1" dirty="0" err="1" smtClean="0"/>
              <a:t>terdapat</a:t>
            </a:r>
            <a:r>
              <a:rPr lang="en-US" sz="2000" b="1" dirty="0" smtClean="0"/>
              <a:t> 2 </a:t>
            </a:r>
            <a:r>
              <a:rPr lang="en-US" sz="2000" b="1" dirty="0" err="1" smtClean="0"/>
              <a:t>macam</a:t>
            </a:r>
            <a:r>
              <a:rPr lang="en-US" sz="2000" b="1" dirty="0" smtClean="0"/>
              <a:t> </a:t>
            </a:r>
            <a:r>
              <a:rPr lang="en-US" sz="2000" b="1" dirty="0" err="1" smtClean="0"/>
              <a:t>proses</a:t>
            </a:r>
            <a:r>
              <a:rPr lang="en-US" sz="2000" b="1" dirty="0" smtClean="0"/>
              <a:t> </a:t>
            </a:r>
            <a:r>
              <a:rPr lang="en-US" sz="2000" b="1" dirty="0" err="1" smtClean="0"/>
              <a:t>pikir</a:t>
            </a:r>
            <a:r>
              <a:rPr lang="en-US" sz="2000" b="1" dirty="0" smtClean="0"/>
              <a:t> </a:t>
            </a:r>
            <a:r>
              <a:rPr lang="en-US" sz="2000" b="1" dirty="0" err="1" smtClean="0"/>
              <a:t>yaitu</a:t>
            </a:r>
            <a:r>
              <a:rPr lang="en-US" sz="2000" b="1" dirty="0" smtClean="0"/>
              <a:t> </a:t>
            </a:r>
          </a:p>
          <a:p>
            <a:pPr marL="457200" indent="-457200"/>
            <a:r>
              <a:rPr lang="en-US" sz="2000" b="1" dirty="0" smtClean="0"/>
              <a:t>	Series         :  </a:t>
            </a:r>
            <a:r>
              <a:rPr lang="en-US" sz="2000" b="1" dirty="0" err="1" smtClean="0"/>
              <a:t>hampir</a:t>
            </a:r>
            <a:r>
              <a:rPr lang="en-US" sz="2000" b="1" dirty="0" smtClean="0"/>
              <a:t> </a:t>
            </a:r>
            <a:r>
              <a:rPr lang="en-US" sz="2000" b="1" dirty="0" err="1" smtClean="0"/>
              <a:t>sama</a:t>
            </a:r>
            <a:r>
              <a:rPr lang="en-US" sz="2000" b="1" dirty="0" smtClean="0"/>
              <a:t> </a:t>
            </a:r>
            <a:r>
              <a:rPr lang="en-US" sz="2000" b="1" dirty="0" err="1" smtClean="0"/>
              <a:t>dengan</a:t>
            </a:r>
            <a:r>
              <a:rPr lang="en-US" sz="2000" b="1" dirty="0" smtClean="0"/>
              <a:t> </a:t>
            </a:r>
            <a:r>
              <a:rPr lang="en-US" sz="2000" b="1" dirty="0" err="1" smtClean="0"/>
              <a:t>Algoritmik</a:t>
            </a:r>
            <a:endParaRPr lang="en-US" sz="2000" b="1" dirty="0" smtClean="0"/>
          </a:p>
          <a:p>
            <a:pPr marL="457200" indent="-457200"/>
            <a:r>
              <a:rPr lang="en-US" sz="2000" b="1" dirty="0" smtClean="0"/>
              <a:t>	</a:t>
            </a:r>
            <a:r>
              <a:rPr lang="en-US" sz="2000" b="1" dirty="0" err="1" smtClean="0"/>
              <a:t>Wholist</a:t>
            </a:r>
            <a:r>
              <a:rPr lang="en-US" sz="2000" b="1" dirty="0" smtClean="0"/>
              <a:t>      : </a:t>
            </a:r>
            <a:r>
              <a:rPr lang="en-US" sz="2000" b="1" dirty="0" err="1" smtClean="0"/>
              <a:t>berpikir</a:t>
            </a:r>
            <a:r>
              <a:rPr lang="en-US" sz="2000" b="1" dirty="0" smtClean="0"/>
              <a:t> yang  </a:t>
            </a:r>
            <a:r>
              <a:rPr lang="en-US" sz="2000" b="1" dirty="0" err="1" smtClean="0"/>
              <a:t>gambaran</a:t>
            </a:r>
            <a:r>
              <a:rPr lang="en-US" sz="2000" b="1" dirty="0" smtClean="0"/>
              <a:t> </a:t>
            </a:r>
            <a:r>
              <a:rPr lang="en-US" sz="2000" b="1" dirty="0" err="1" smtClean="0"/>
              <a:t>lengkap</a:t>
            </a:r>
            <a:r>
              <a:rPr lang="en-US" sz="2000" b="1" dirty="0" smtClean="0"/>
              <a:t> </a:t>
            </a:r>
            <a:r>
              <a:rPr lang="en-US" sz="2000" b="1" dirty="0" err="1" smtClean="0"/>
              <a:t>sebuah</a:t>
            </a:r>
            <a:r>
              <a:rPr lang="en-US" sz="2000" b="1" dirty="0" smtClean="0"/>
              <a:t> </a:t>
            </a:r>
            <a:r>
              <a:rPr lang="en-US" sz="2000" b="1" dirty="0" err="1" smtClean="0"/>
              <a:t>sistem</a:t>
            </a:r>
            <a:r>
              <a:rPr lang="en-US" sz="2000" b="1" dirty="0" smtClean="0"/>
              <a:t> </a:t>
            </a:r>
            <a:r>
              <a:rPr lang="en-US" sz="2000" b="1" dirty="0" err="1" smtClean="0"/>
              <a:t>informasi</a:t>
            </a:r>
            <a:endParaRPr lang="en-US" sz="2000" b="1" dirty="0" smtClean="0"/>
          </a:p>
          <a:p>
            <a:pPr marL="457200" indent="-457200"/>
            <a:endParaRPr lang="en-US" sz="2000" b="1" dirty="0" smtClean="0"/>
          </a:p>
          <a:p>
            <a:pPr marL="457200" indent="-457200"/>
            <a:r>
              <a:rPr lang="en-US" sz="2000" b="1" dirty="0" err="1" smtClean="0"/>
              <a:t>Teori</a:t>
            </a:r>
            <a:r>
              <a:rPr lang="en-US" sz="2000" b="1" dirty="0" smtClean="0"/>
              <a:t> </a:t>
            </a:r>
            <a:r>
              <a:rPr lang="en-US" sz="2000" b="1" dirty="0" err="1" smtClean="0"/>
              <a:t>sibernetik</a:t>
            </a:r>
            <a:r>
              <a:rPr lang="en-US" sz="2000" b="1" dirty="0" smtClean="0"/>
              <a:t> </a:t>
            </a:r>
            <a:r>
              <a:rPr lang="en-US" sz="2000" b="1" dirty="0" err="1" smtClean="0"/>
              <a:t>sebagai</a:t>
            </a:r>
            <a:r>
              <a:rPr lang="en-US" sz="2000" b="1" dirty="0" smtClean="0"/>
              <a:t> </a:t>
            </a:r>
            <a:r>
              <a:rPr lang="en-US" sz="2000" b="1" dirty="0" err="1" smtClean="0"/>
              <a:t>teori</a:t>
            </a:r>
            <a:r>
              <a:rPr lang="en-US" sz="2000" b="1" dirty="0" smtClean="0"/>
              <a:t> </a:t>
            </a:r>
            <a:r>
              <a:rPr lang="en-US" sz="2000" b="1" dirty="0" err="1" smtClean="0"/>
              <a:t>belajar</a:t>
            </a:r>
            <a:r>
              <a:rPr lang="en-US" sz="2000" b="1" dirty="0" smtClean="0"/>
              <a:t> yang </a:t>
            </a:r>
            <a:r>
              <a:rPr lang="en-US" sz="2000" b="1" dirty="0" err="1" smtClean="0"/>
              <a:t>menekankan</a:t>
            </a:r>
            <a:r>
              <a:rPr lang="en-US" sz="2000" b="1" dirty="0" smtClean="0"/>
              <a:t> </a:t>
            </a:r>
            <a:r>
              <a:rPr lang="en-US" sz="2000" b="1" dirty="0" err="1" smtClean="0"/>
              <a:t>pada</a:t>
            </a:r>
            <a:r>
              <a:rPr lang="en-US" sz="2000" b="1" dirty="0" smtClean="0"/>
              <a:t> </a:t>
            </a:r>
            <a:r>
              <a:rPr lang="en-US" sz="2000" b="1" dirty="0" err="1" smtClean="0"/>
              <a:t>sistem</a:t>
            </a:r>
            <a:r>
              <a:rPr lang="en-US" sz="2000" b="1" dirty="0" smtClean="0"/>
              <a:t> </a:t>
            </a:r>
            <a:r>
              <a:rPr lang="en-US" sz="2000" b="1" dirty="0" err="1" smtClean="0"/>
              <a:t>informasi</a:t>
            </a:r>
            <a:r>
              <a:rPr lang="en-US" sz="2000" b="1" dirty="0" smtClean="0"/>
              <a:t> yang </a:t>
            </a:r>
            <a:r>
              <a:rPr lang="en-US" sz="2000" b="1" dirty="0" err="1" smtClean="0"/>
              <a:t>akan</a:t>
            </a:r>
            <a:r>
              <a:rPr lang="en-US" sz="2000" b="1" dirty="0" smtClean="0"/>
              <a:t> </a:t>
            </a:r>
            <a:r>
              <a:rPr lang="en-US" sz="2000" b="1" dirty="0" err="1" smtClean="0"/>
              <a:t>dipelajari</a:t>
            </a:r>
            <a:r>
              <a:rPr lang="en-US" sz="2000" b="1" dirty="0" smtClean="0"/>
              <a:t>, </a:t>
            </a:r>
          </a:p>
          <a:p>
            <a:pPr marL="457200" indent="-457200"/>
            <a:r>
              <a:rPr lang="en-US" sz="2000" dirty="0" smtClean="0"/>
              <a:t>	yang </a:t>
            </a:r>
            <a:r>
              <a:rPr lang="en-US" sz="2000" b="1" dirty="0" err="1" smtClean="0"/>
              <a:t>dipelajari</a:t>
            </a:r>
            <a:r>
              <a:rPr lang="en-US" sz="2000" b="1" dirty="0" smtClean="0"/>
              <a:t> </a:t>
            </a:r>
            <a:r>
              <a:rPr lang="en-US" sz="2000" b="1" dirty="0" err="1" smtClean="0"/>
              <a:t>teori</a:t>
            </a:r>
            <a:r>
              <a:rPr lang="en-US" sz="2000" b="1" dirty="0" smtClean="0"/>
              <a:t> </a:t>
            </a:r>
            <a:r>
              <a:rPr lang="en-US" sz="2000" b="1" dirty="0" err="1" smtClean="0"/>
              <a:t>ini</a:t>
            </a:r>
            <a:r>
              <a:rPr lang="en-US" sz="2000" b="1" dirty="0" smtClean="0"/>
              <a:t> </a:t>
            </a:r>
            <a:r>
              <a:rPr lang="en-US" sz="2000" b="1" dirty="0" err="1" smtClean="0"/>
              <a:t>memandang</a:t>
            </a:r>
            <a:r>
              <a:rPr lang="en-US" sz="2000" b="1" dirty="0" smtClean="0"/>
              <a:t> </a:t>
            </a:r>
            <a:r>
              <a:rPr lang="en-US" sz="2000" b="1" dirty="0" err="1" smtClean="0"/>
              <a:t>manusia</a:t>
            </a:r>
            <a:r>
              <a:rPr lang="en-US" sz="2000" b="1" dirty="0" smtClean="0"/>
              <a:t> </a:t>
            </a:r>
            <a:r>
              <a:rPr lang="en-US" sz="2000" b="1" dirty="0" err="1" smtClean="0"/>
              <a:t>sebagai</a:t>
            </a:r>
            <a:r>
              <a:rPr lang="en-US" sz="2000" b="1" dirty="0" smtClean="0"/>
              <a:t> </a:t>
            </a:r>
            <a:r>
              <a:rPr lang="en-US" sz="2000" b="1" dirty="0" err="1" smtClean="0"/>
              <a:t>pengolahan</a:t>
            </a:r>
            <a:r>
              <a:rPr lang="en-US" sz="2000" b="1" dirty="0" smtClean="0"/>
              <a:t> </a:t>
            </a:r>
            <a:r>
              <a:rPr lang="en-US" sz="2000" b="1" dirty="0" err="1" smtClean="0"/>
              <a:t>informasi</a:t>
            </a:r>
            <a:r>
              <a:rPr lang="en-US" sz="2000" b="1" dirty="0" smtClean="0"/>
              <a:t>, </a:t>
            </a:r>
            <a:r>
              <a:rPr lang="en-US" sz="2000" b="1" dirty="0" err="1" smtClean="0"/>
              <a:t>pemikir</a:t>
            </a:r>
            <a:r>
              <a:rPr lang="en-US" sz="2000" b="1" dirty="0" smtClean="0"/>
              <a:t>, </a:t>
            </a:r>
            <a:r>
              <a:rPr lang="en-US" sz="2000" b="1" dirty="0" err="1" smtClean="0"/>
              <a:t>dan</a:t>
            </a:r>
            <a:r>
              <a:rPr lang="en-US" sz="2000" b="1" dirty="0" smtClean="0"/>
              <a:t> </a:t>
            </a:r>
            <a:r>
              <a:rPr lang="en-US" sz="2000" b="1" dirty="0" err="1" smtClean="0"/>
              <a:t>pencipta</a:t>
            </a:r>
            <a:r>
              <a:rPr lang="en-US" sz="2000" dirty="0" smtClean="0"/>
              <a:t>. </a:t>
            </a:r>
            <a:r>
              <a:rPr lang="en-US" sz="2000" b="1" dirty="0" err="1" smtClean="0"/>
              <a:t>Sehingga</a:t>
            </a:r>
            <a:r>
              <a:rPr lang="en-US" sz="2000" b="1" dirty="0" smtClean="0"/>
              <a:t> </a:t>
            </a:r>
            <a:r>
              <a:rPr lang="en-US" sz="2000" b="1" dirty="0" err="1" smtClean="0"/>
              <a:t>diasumsikan</a:t>
            </a:r>
            <a:r>
              <a:rPr lang="en-US" sz="2000" b="1" dirty="0" smtClean="0"/>
              <a:t> </a:t>
            </a:r>
            <a:r>
              <a:rPr lang="en-US" sz="2000" b="1" dirty="0" err="1" smtClean="0"/>
              <a:t>manusia</a:t>
            </a:r>
            <a:r>
              <a:rPr lang="en-US" sz="2000" b="1" dirty="0" smtClean="0"/>
              <a:t> </a:t>
            </a:r>
            <a:r>
              <a:rPr lang="en-US" sz="2000" b="1" dirty="0" err="1" smtClean="0"/>
              <a:t>mampu</a:t>
            </a:r>
            <a:r>
              <a:rPr lang="en-US" sz="2000" b="1" dirty="0" smtClean="0"/>
              <a:t> </a:t>
            </a:r>
            <a:r>
              <a:rPr lang="en-US" sz="2000" b="1" dirty="0" err="1" smtClean="0"/>
              <a:t>mengolah</a:t>
            </a:r>
            <a:r>
              <a:rPr lang="en-US" sz="2000" b="1" dirty="0" smtClean="0"/>
              <a:t>, </a:t>
            </a:r>
            <a:r>
              <a:rPr lang="en-US" sz="2000" b="1" dirty="0" err="1" smtClean="0"/>
              <a:t>menyimpan</a:t>
            </a:r>
            <a:r>
              <a:rPr lang="en-US" sz="2000" b="1" dirty="0" smtClean="0"/>
              <a:t>, </a:t>
            </a:r>
            <a:r>
              <a:rPr lang="en-US" sz="2000" b="1" dirty="0" err="1" smtClean="0"/>
              <a:t>dan</a:t>
            </a:r>
            <a:r>
              <a:rPr lang="en-US" sz="2000" b="1" dirty="0" smtClean="0"/>
              <a:t> </a:t>
            </a:r>
            <a:r>
              <a:rPr lang="en-US" sz="2000" b="1" dirty="0" err="1" smtClean="0"/>
              <a:t>mengorganisasikan</a:t>
            </a:r>
            <a:r>
              <a:rPr lang="en-US" sz="2000" b="1" dirty="0" smtClean="0"/>
              <a:t> </a:t>
            </a:r>
            <a:r>
              <a:rPr lang="en-US" sz="2000" b="1" dirty="0" err="1" smtClean="0"/>
              <a:t>informasi</a:t>
            </a:r>
            <a:r>
              <a:rPr lang="en-US" sz="2000" b="1" dirty="0" smtClean="0"/>
              <a:t>.</a:t>
            </a:r>
          </a:p>
          <a:p>
            <a:pPr marL="457200" indent="-457200"/>
            <a:endParaRPr lang="en-US" sz="2000" b="1" dirty="0" smtClean="0"/>
          </a:p>
          <a:p>
            <a:pPr marL="457200" indent="-457200" algn="just"/>
            <a:r>
              <a:rPr lang="en-US" sz="2000" b="1" dirty="0" err="1" smtClean="0"/>
              <a:t>Teori</a:t>
            </a:r>
            <a:r>
              <a:rPr lang="en-US" sz="2000" b="1" dirty="0" smtClean="0"/>
              <a:t> </a:t>
            </a:r>
            <a:r>
              <a:rPr lang="en-US" sz="2000" b="1" dirty="0" err="1" smtClean="0"/>
              <a:t>ini</a:t>
            </a:r>
            <a:r>
              <a:rPr lang="en-US" sz="2000" b="1" dirty="0" smtClean="0"/>
              <a:t> </a:t>
            </a:r>
            <a:r>
              <a:rPr lang="en-US" sz="2000" b="1" dirty="0" err="1" smtClean="0"/>
              <a:t>berkembang</a:t>
            </a:r>
            <a:r>
              <a:rPr lang="en-US" sz="2000" b="1" dirty="0" smtClean="0"/>
              <a:t> </a:t>
            </a:r>
            <a:r>
              <a:rPr lang="en-US" sz="2000" b="1" dirty="0" err="1" smtClean="0"/>
              <a:t>sejalan</a:t>
            </a:r>
            <a:r>
              <a:rPr lang="en-US" sz="2000" b="1" dirty="0" smtClean="0"/>
              <a:t> </a:t>
            </a:r>
            <a:r>
              <a:rPr lang="en-US" sz="2000" b="1" dirty="0" err="1" smtClean="0"/>
              <a:t>dengan</a:t>
            </a:r>
            <a:r>
              <a:rPr lang="en-US" sz="2000" b="1" dirty="0" smtClean="0"/>
              <a:t> </a:t>
            </a:r>
            <a:r>
              <a:rPr lang="en-US" sz="2000" b="1" dirty="0" err="1" smtClean="0"/>
              <a:t>perkembangan</a:t>
            </a:r>
            <a:r>
              <a:rPr lang="en-US" sz="2000" b="1" dirty="0" smtClean="0"/>
              <a:t> </a:t>
            </a:r>
            <a:r>
              <a:rPr lang="en-US" sz="2000" b="1" dirty="0" err="1" smtClean="0"/>
              <a:t>teknologi</a:t>
            </a:r>
            <a:r>
              <a:rPr lang="en-US" sz="2000" b="1" dirty="0" smtClean="0"/>
              <a:t> </a:t>
            </a:r>
            <a:r>
              <a:rPr lang="en-US" sz="2000" b="1" dirty="0" err="1" smtClean="0"/>
              <a:t>dan</a:t>
            </a:r>
            <a:r>
              <a:rPr lang="en-US" sz="2000" b="1" dirty="0" smtClean="0"/>
              <a:t> </a:t>
            </a:r>
            <a:r>
              <a:rPr lang="en-US" sz="2000" b="1" dirty="0" err="1" smtClean="0"/>
              <a:t>informasi</a:t>
            </a:r>
            <a:r>
              <a:rPr lang="en-US" sz="2000" b="1" dirty="0" smtClean="0"/>
              <a:t>. </a:t>
            </a:r>
            <a:r>
              <a:rPr lang="en-US" sz="2000" b="1" dirty="0" err="1" smtClean="0"/>
              <a:t>Teori</a:t>
            </a:r>
            <a:r>
              <a:rPr lang="en-US" sz="2000" b="1" dirty="0" smtClean="0"/>
              <a:t> </a:t>
            </a:r>
            <a:r>
              <a:rPr lang="en-US" sz="2000" b="1" dirty="0" err="1" smtClean="0"/>
              <a:t>ini</a:t>
            </a:r>
            <a:r>
              <a:rPr lang="en-US" sz="2000" b="1" dirty="0" smtClean="0"/>
              <a:t> </a:t>
            </a:r>
            <a:r>
              <a:rPr lang="en-US" sz="2000" b="1" dirty="0" err="1" smtClean="0"/>
              <a:t>mementingkan</a:t>
            </a:r>
            <a:r>
              <a:rPr lang="en-US" sz="2000" b="1" dirty="0" smtClean="0"/>
              <a:t> </a:t>
            </a:r>
            <a:r>
              <a:rPr lang="en-US" sz="2000" b="1" dirty="0" err="1" smtClean="0"/>
              <a:t>sistem</a:t>
            </a:r>
            <a:r>
              <a:rPr lang="en-US" sz="2000" b="1" dirty="0" smtClean="0"/>
              <a:t> </a:t>
            </a:r>
            <a:r>
              <a:rPr lang="en-US" sz="2000" b="1" dirty="0" err="1" smtClean="0"/>
              <a:t>informasi</a:t>
            </a:r>
            <a:r>
              <a:rPr lang="en-US" sz="2000" b="1" dirty="0" smtClean="0"/>
              <a:t> </a:t>
            </a:r>
            <a:r>
              <a:rPr lang="en-US" sz="2000" b="1" dirty="0" err="1" smtClean="0"/>
              <a:t>dari</a:t>
            </a:r>
            <a:r>
              <a:rPr lang="en-US" sz="2000" b="1" dirty="0" smtClean="0"/>
              <a:t> </a:t>
            </a:r>
            <a:r>
              <a:rPr lang="en-US" sz="2000" b="1" dirty="0" err="1" smtClean="0"/>
              <a:t>pesan</a:t>
            </a:r>
            <a:r>
              <a:rPr lang="en-US" sz="2000" b="1" dirty="0" smtClean="0"/>
              <a:t> </a:t>
            </a:r>
            <a:r>
              <a:rPr lang="en-US" sz="2000" b="1" dirty="0" err="1" smtClean="0"/>
              <a:t>atau</a:t>
            </a:r>
            <a:r>
              <a:rPr lang="en-US" sz="2000" b="1" dirty="0" smtClean="0"/>
              <a:t> </a:t>
            </a:r>
            <a:r>
              <a:rPr lang="en-US" sz="2000" b="1" dirty="0" err="1" smtClean="0"/>
              <a:t>materi</a:t>
            </a:r>
            <a:r>
              <a:rPr lang="en-US" sz="2000" b="1" dirty="0" smtClean="0"/>
              <a:t> yang </a:t>
            </a:r>
            <a:r>
              <a:rPr lang="en-US" sz="2000" b="1" dirty="0" err="1" smtClean="0"/>
              <a:t>dipelajari</a:t>
            </a:r>
            <a:r>
              <a:rPr lang="en-US" sz="2000" b="1" dirty="0" smtClean="0"/>
              <a:t>. </a:t>
            </a:r>
          </a:p>
          <a:p>
            <a:pPr marL="457200" indent="-457200" algn="just"/>
            <a:r>
              <a:rPr lang="en-US" sz="2000" b="1" dirty="0" err="1" smtClean="0"/>
              <a:t>Proses</a:t>
            </a:r>
            <a:r>
              <a:rPr lang="en-US" sz="2000" b="1" dirty="0" smtClean="0"/>
              <a:t> </a:t>
            </a:r>
            <a:r>
              <a:rPr lang="en-US" sz="2000" b="1" dirty="0" err="1" smtClean="0"/>
              <a:t>Pembelajaran</a:t>
            </a:r>
            <a:r>
              <a:rPr lang="en-US" sz="2000" b="1" dirty="0" smtClean="0"/>
              <a:t> Cybernetic </a:t>
            </a:r>
            <a:r>
              <a:rPr lang="en-US" sz="2000" b="1" dirty="0" err="1" smtClean="0"/>
              <a:t>telah</a:t>
            </a:r>
            <a:r>
              <a:rPr lang="en-US" sz="2000" b="1" dirty="0" smtClean="0"/>
              <a:t> </a:t>
            </a:r>
            <a:r>
              <a:rPr lang="en-US" sz="2000" b="1" dirty="0" err="1" smtClean="0"/>
              <a:t>mengelola</a:t>
            </a:r>
            <a:r>
              <a:rPr lang="en-US" sz="2000" b="1" dirty="0" smtClean="0"/>
              <a:t> </a:t>
            </a:r>
            <a:r>
              <a:rPr lang="en-US" sz="2000" b="1" dirty="0" err="1" smtClean="0"/>
              <a:t>Perkembangan</a:t>
            </a:r>
            <a:r>
              <a:rPr lang="en-US" sz="2000" b="1" dirty="0" smtClean="0"/>
              <a:t>  </a:t>
            </a:r>
            <a:r>
              <a:rPr lang="en-US" sz="2000" b="1" dirty="0" err="1" smtClean="0"/>
              <a:t>konvergensi</a:t>
            </a:r>
            <a:r>
              <a:rPr lang="en-US" sz="2000" b="1" dirty="0" smtClean="0"/>
              <a:t> </a:t>
            </a:r>
            <a:r>
              <a:rPr lang="en-US" sz="2000" b="1" dirty="0" err="1" smtClean="0"/>
              <a:t>Telematika</a:t>
            </a:r>
            <a:r>
              <a:rPr lang="en-US" sz="2000" b="1" dirty="0" smtClean="0"/>
              <a:t>.</a:t>
            </a:r>
            <a:endParaRPr lang="en-US" sz="2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228600"/>
            <a:ext cx="7481151" cy="9233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HUKUM INTERNATIONAL</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a:t>
            </a:r>
            <a:r>
              <a:rPr lang="en-US" sz="2400" b="1" dirty="0" smtClean="0">
                <a:solidFill>
                  <a:srgbClr val="FF0000"/>
                </a:solidFill>
              </a:rPr>
              <a:t>UEU</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
        <p:nvSpPr>
          <p:cNvPr id="7" name="TextBox 6"/>
          <p:cNvSpPr txBox="1"/>
          <p:nvPr/>
        </p:nvSpPr>
        <p:spPr>
          <a:xfrm>
            <a:off x="228600" y="1066800"/>
            <a:ext cx="8686800" cy="526297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indent="-457200">
              <a:buFont typeface="Wingdings" pitchFamily="2" charset="2"/>
              <a:buChar char="Ø"/>
            </a:pPr>
            <a:r>
              <a:rPr lang="en-US" sz="2400" dirty="0" smtClean="0">
                <a:latin typeface="Arial" charset="0"/>
                <a:ea typeface="ＭＳ Ｐゴシック" pitchFamily="34" charset="-128"/>
              </a:rPr>
              <a:t>PBB </a:t>
            </a:r>
            <a:r>
              <a:rPr lang="en-US" sz="2400" dirty="0" err="1" smtClean="0">
                <a:latin typeface="Arial" charset="0"/>
                <a:ea typeface="ＭＳ Ｐゴシック" pitchFamily="34" charset="-128"/>
              </a:rPr>
              <a:t>membentuk</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suatu</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badan</a:t>
            </a:r>
            <a:r>
              <a:rPr lang="en-US" sz="2400" dirty="0" smtClean="0">
                <a:latin typeface="Arial" charset="0"/>
                <a:ea typeface="ＭＳ Ｐゴシック" pitchFamily="34" charset="-128"/>
              </a:rPr>
              <a:t> yang </a:t>
            </a:r>
            <a:r>
              <a:rPr lang="en-US" sz="2400" dirty="0" err="1" smtClean="0">
                <a:latin typeface="Arial" charset="0"/>
                <a:ea typeface="ＭＳ Ｐゴシック" pitchFamily="34" charset="-128"/>
              </a:rPr>
              <a:t>bertugas</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untuk</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menyiapkan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kebijakan</a:t>
            </a:r>
            <a:r>
              <a:rPr lang="en-US" sz="2400" dirty="0" smtClean="0">
                <a:latin typeface="Arial" charset="0"/>
                <a:ea typeface="ＭＳ Ｐゴシック" pitchFamily="34" charset="-128"/>
              </a:rPr>
              <a:t> - </a:t>
            </a:r>
            <a:r>
              <a:rPr lang="en-US" sz="2400" dirty="0" err="1" smtClean="0">
                <a:latin typeface="Arial" charset="0"/>
                <a:ea typeface="ＭＳ Ｐゴシック" pitchFamily="34" charset="-128"/>
              </a:rPr>
              <a:t>kebijakan</a:t>
            </a:r>
            <a:r>
              <a:rPr lang="en-US" sz="2400" dirty="0" smtClean="0">
                <a:latin typeface="Arial" charset="0"/>
                <a:ea typeface="ＭＳ Ｐゴシック" pitchFamily="34" charset="-128"/>
              </a:rPr>
              <a:t> yang </a:t>
            </a:r>
            <a:r>
              <a:rPr lang="en-US" sz="2400" dirty="0" err="1" smtClean="0">
                <a:latin typeface="Arial" charset="0"/>
                <a:ea typeface="ＭＳ Ｐゴシック" pitchFamily="34" charset="-128"/>
              </a:rPr>
              <a:t>terkait</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dengan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pembentukan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hukum</a:t>
            </a:r>
            <a:r>
              <a:rPr lang="en-US" sz="2400" dirty="0" smtClean="0">
                <a:latin typeface="Arial" charset="0"/>
                <a:ea typeface="ＭＳ Ｐゴシック" pitchFamily="34" charset="-128"/>
              </a:rPr>
              <a:t> yang </a:t>
            </a:r>
            <a:r>
              <a:rPr lang="en-US" sz="2400" dirty="0" err="1" smtClean="0">
                <a:latin typeface="Arial" charset="0"/>
                <a:ea typeface="ＭＳ Ｐゴシック" pitchFamily="34" charset="-128"/>
              </a:rPr>
              <a:t>berkenaan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dengan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perdagangan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internasional</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yaitu</a:t>
            </a:r>
            <a:r>
              <a:rPr lang="en-US" sz="2400" dirty="0" smtClean="0">
                <a:latin typeface="Arial" charset="0"/>
                <a:ea typeface="ＭＳ Ｐゴシック" pitchFamily="34" charset="-128"/>
              </a:rPr>
              <a:t> UNCITRAL  ( United Nations </a:t>
            </a:r>
            <a:r>
              <a:rPr lang="en-US" sz="2400" dirty="0" err="1" smtClean="0">
                <a:latin typeface="Arial" charset="0"/>
                <a:ea typeface="ＭＳ Ｐゴシック" pitchFamily="34" charset="-128"/>
              </a:rPr>
              <a:t>Commision</a:t>
            </a:r>
            <a:r>
              <a:rPr lang="en-US" sz="2400" dirty="0" smtClean="0">
                <a:latin typeface="Arial" charset="0"/>
                <a:ea typeface="ＭＳ Ｐゴシック" pitchFamily="34" charset="-128"/>
              </a:rPr>
              <a:t> on International Trade Law).</a:t>
            </a:r>
          </a:p>
          <a:p>
            <a:pPr marL="457200" indent="-457200">
              <a:buFont typeface="Wingdings" pitchFamily="2" charset="2"/>
              <a:buChar char="Ø"/>
            </a:pPr>
            <a:r>
              <a:rPr lang="en-US" sz="2400" dirty="0" smtClean="0">
                <a:latin typeface="Arial" charset="0"/>
                <a:ea typeface="ＭＳ Ｐゴシック" pitchFamily="34" charset="-128"/>
              </a:rPr>
              <a:t>UNCITRAL </a:t>
            </a:r>
            <a:r>
              <a:rPr lang="en-US" sz="2400" dirty="0" err="1" smtClean="0">
                <a:latin typeface="Arial" charset="0"/>
                <a:ea typeface="ＭＳ Ｐゴシック" pitchFamily="34" charset="-128"/>
              </a:rPr>
              <a:t>mengeluarkan</a:t>
            </a:r>
            <a:r>
              <a:rPr lang="en-US" sz="2400" dirty="0" smtClean="0">
                <a:latin typeface="Arial" charset="0"/>
                <a:ea typeface="ＭＳ Ｐゴシック" pitchFamily="34" charset="-128"/>
              </a:rPr>
              <a:t> Model Law on E-Commerce </a:t>
            </a:r>
            <a:r>
              <a:rPr lang="en-US" sz="2400" dirty="0" err="1" smtClean="0">
                <a:latin typeface="Arial" charset="0"/>
                <a:ea typeface="ＭＳ Ｐゴシック" pitchFamily="34" charset="-128"/>
              </a:rPr>
              <a:t>pada</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tahun</a:t>
            </a:r>
            <a:r>
              <a:rPr lang="en-US" sz="2400" dirty="0" smtClean="0">
                <a:latin typeface="Arial" charset="0"/>
                <a:ea typeface="ＭＳ Ｐゴシック" pitchFamily="34" charset="-128"/>
              </a:rPr>
              <a:t> 1996 </a:t>
            </a:r>
            <a:r>
              <a:rPr lang="en-US" sz="2400" dirty="0" err="1" smtClean="0">
                <a:latin typeface="Arial" charset="0"/>
                <a:ea typeface="ＭＳ Ｐゴシック" pitchFamily="34" charset="-128"/>
              </a:rPr>
              <a:t>dan</a:t>
            </a:r>
            <a:r>
              <a:rPr lang="en-US" sz="2400" dirty="0" smtClean="0">
                <a:latin typeface="Arial" charset="0"/>
                <a:ea typeface="ＭＳ Ｐゴシック" pitchFamily="34" charset="-128"/>
              </a:rPr>
              <a:t> Model Law on Electronic Signatures </a:t>
            </a:r>
            <a:r>
              <a:rPr lang="en-US" sz="2400" dirty="0" err="1" smtClean="0">
                <a:latin typeface="Arial" charset="0"/>
                <a:ea typeface="ＭＳ Ｐゴシック" pitchFamily="34" charset="-128"/>
              </a:rPr>
              <a:t>pada</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tahun</a:t>
            </a:r>
            <a:r>
              <a:rPr lang="en-US" sz="2400" dirty="0" smtClean="0">
                <a:latin typeface="Arial" charset="0"/>
                <a:ea typeface="ＭＳ Ｐゴシック" pitchFamily="34" charset="-128"/>
              </a:rPr>
              <a:t> 2001</a:t>
            </a:r>
          </a:p>
          <a:p>
            <a:pPr marL="457200" indent="-457200"/>
            <a:endParaRPr lang="en-US" sz="2400" dirty="0" smtClean="0">
              <a:latin typeface="Arial" charset="0"/>
              <a:ea typeface="ＭＳ Ｐゴシック" pitchFamily="34" charset="-128"/>
            </a:endParaRPr>
          </a:p>
          <a:p>
            <a:pPr marL="457200" indent="-457200" algn="just"/>
            <a:r>
              <a:rPr lang="en-US" sz="2400" dirty="0" smtClean="0">
                <a:latin typeface="Arial" charset="0"/>
                <a:ea typeface="ＭＳ Ｐゴシック" pitchFamily="34" charset="-128"/>
              </a:rPr>
              <a:t>UNCITRAL 2001 </a:t>
            </a:r>
            <a:r>
              <a:rPr lang="en-US" sz="2400" dirty="0" err="1" smtClean="0">
                <a:latin typeface="Arial" charset="0"/>
                <a:ea typeface="ＭＳ Ｐゴシック" pitchFamily="34" charset="-128"/>
              </a:rPr>
              <a:t>mengatakan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bahwa</a:t>
            </a:r>
            <a:r>
              <a:rPr lang="en-US" sz="2400" dirty="0" smtClean="0">
                <a:latin typeface="Arial" charset="0"/>
                <a:ea typeface="ＭＳ Ｐゴシック" pitchFamily="34" charset="-128"/>
              </a:rPr>
              <a:t> Certification Service Provider (CSP) </a:t>
            </a:r>
            <a:r>
              <a:rPr lang="en-US" sz="2400" dirty="0" err="1" smtClean="0">
                <a:latin typeface="Arial" charset="0"/>
                <a:ea typeface="ＭＳ Ｐゴシック" pitchFamily="34" charset="-128"/>
              </a:rPr>
              <a:t>adalah</a:t>
            </a:r>
            <a:r>
              <a:rPr lang="en-US" sz="2400" dirty="0" smtClean="0">
                <a:latin typeface="Arial" charset="0"/>
                <a:ea typeface="ＭＳ Ｐゴシック" pitchFamily="34" charset="-128"/>
              </a:rPr>
              <a:t> person (</a:t>
            </a:r>
            <a:r>
              <a:rPr lang="en-US" sz="2400" dirty="0" err="1" smtClean="0">
                <a:latin typeface="Arial" charset="0"/>
                <a:ea typeface="ＭＳ Ｐゴシック" pitchFamily="34" charset="-128"/>
              </a:rPr>
              <a:t>orang</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bukan</a:t>
            </a:r>
            <a:r>
              <a:rPr lang="en-US" sz="2400" dirty="0" smtClean="0">
                <a:latin typeface="Arial" charset="0"/>
                <a:ea typeface="ＭＳ Ｐゴシック" pitchFamily="34" charset="-128"/>
              </a:rPr>
              <a:t> legal entity. </a:t>
            </a:r>
            <a:r>
              <a:rPr lang="en-US" sz="2400" dirty="0" err="1" smtClean="0">
                <a:latin typeface="Arial" charset="0"/>
                <a:ea typeface="ＭＳ Ｐゴシック" pitchFamily="34" charset="-128"/>
              </a:rPr>
              <a:t>Dimana</a:t>
            </a:r>
            <a:r>
              <a:rPr lang="en-US" sz="2400" dirty="0" smtClean="0">
                <a:latin typeface="Arial" charset="0"/>
                <a:ea typeface="ＭＳ Ｐゴシック" pitchFamily="34" charset="-128"/>
              </a:rPr>
              <a:t> CSP </a:t>
            </a:r>
            <a:r>
              <a:rPr lang="en-US" sz="2400" dirty="0" err="1" smtClean="0">
                <a:latin typeface="Arial" charset="0"/>
                <a:ea typeface="ＭＳ Ｐゴシック" pitchFamily="34" charset="-128"/>
              </a:rPr>
              <a:t>memiliki</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tanggung</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jawab</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publik</a:t>
            </a:r>
            <a:r>
              <a:rPr lang="en-US" sz="2400" dirty="0" smtClean="0">
                <a:latin typeface="Arial" charset="0"/>
                <a:ea typeface="ＭＳ Ｐゴシック" pitchFamily="34" charset="-128"/>
              </a:rPr>
              <a:t> , </a:t>
            </a:r>
            <a:r>
              <a:rPr lang="en-US" sz="2400" dirty="0" err="1" smtClean="0">
                <a:latin typeface="Arial" charset="0"/>
                <a:ea typeface="ＭＳ Ｐゴシック" pitchFamily="34" charset="-128"/>
              </a:rPr>
              <a:t>dimana</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apabila</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tidak</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dilaksanakan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dengan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benar</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maka</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akan</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diminta</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pertanggungjawabannya</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oleh</a:t>
            </a:r>
            <a:r>
              <a:rPr lang="en-US" sz="2400" dirty="0" smtClean="0">
                <a:latin typeface="Arial" charset="0"/>
                <a:ea typeface="ＭＳ Ｐゴシック" pitchFamily="34" charset="-128"/>
              </a:rPr>
              <a:t> </a:t>
            </a:r>
            <a:r>
              <a:rPr lang="en-US" sz="2400" dirty="0" err="1" smtClean="0">
                <a:latin typeface="Arial" charset="0"/>
                <a:ea typeface="ＭＳ Ｐゴシック" pitchFamily="34" charset="-128"/>
              </a:rPr>
              <a:t>pemerintah</a:t>
            </a:r>
            <a:r>
              <a:rPr lang="en-US" sz="2400" dirty="0" smtClean="0">
                <a:latin typeface="Arial" charset="0"/>
                <a:ea typeface="ＭＳ Ｐゴシック" pitchFamily="34" charset="-128"/>
              </a:rPr>
              <a:t>.</a:t>
            </a:r>
            <a:endParaRPr lang="en-US" sz="2400"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609600" y="228600"/>
            <a:ext cx="8007320" cy="76944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HUKUM INTERNATIONAL PUBLIK</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a:t>
            </a:r>
            <a:r>
              <a:rPr lang="en-US" sz="2400" b="1" dirty="0" smtClean="0">
                <a:solidFill>
                  <a:srgbClr val="FF0000"/>
                </a:solidFill>
              </a:rPr>
              <a:t>UEU</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
        <p:nvSpPr>
          <p:cNvPr id="7" name="TextBox 6"/>
          <p:cNvSpPr txBox="1"/>
          <p:nvPr/>
        </p:nvSpPr>
        <p:spPr>
          <a:xfrm>
            <a:off x="228600" y="1066800"/>
            <a:ext cx="8686800" cy="452431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indent="-457200" algn="just">
              <a:buFont typeface="+mj-lt"/>
              <a:buAutoNum type="arabicPeriod"/>
            </a:pPr>
            <a:r>
              <a:rPr lang="id-ID" sz="2400" dirty="0" smtClean="0"/>
              <a:t>Yurisdiksi Pengatur</a:t>
            </a:r>
            <a:endParaRPr lang="en-US" sz="2400" dirty="0" smtClean="0"/>
          </a:p>
          <a:p>
            <a:pPr marL="457200" indent="-457200" algn="just"/>
            <a:r>
              <a:rPr lang="en-US" sz="2400" dirty="0" smtClean="0"/>
              <a:t>	</a:t>
            </a:r>
            <a:r>
              <a:rPr lang="id-ID" sz="2400" dirty="0" smtClean="0"/>
              <a:t>Kemampuan suatu negara untuk menerapkan ketentuan hukumnya </a:t>
            </a:r>
          </a:p>
          <a:p>
            <a:pPr marL="457200" indent="-457200" algn="just">
              <a:buAutoNum type="arabicPeriod" startAt="2"/>
            </a:pPr>
            <a:r>
              <a:rPr lang="id-ID" sz="2400" dirty="0" smtClean="0"/>
              <a:t>Yurisdiksi Pemaksa</a:t>
            </a:r>
            <a:endParaRPr lang="en-US" sz="2400" dirty="0" smtClean="0"/>
          </a:p>
          <a:p>
            <a:pPr marL="457200" indent="-457200" algn="just"/>
            <a:r>
              <a:rPr lang="en-US" sz="2400" dirty="0" smtClean="0"/>
              <a:t>	</a:t>
            </a:r>
            <a:r>
              <a:rPr lang="id-ID" sz="2400" dirty="0" smtClean="0"/>
              <a:t>Ketentuan dimana suatu negara memiliki kekuasaan di bawah hukum internasional untuk mengatur hukum nasionalnya dan memaksakan yurisdiksi tersebut selama berada di wilayah teritorialnya</a:t>
            </a:r>
            <a:endParaRPr lang="en-US" sz="2400" dirty="0" smtClean="0"/>
          </a:p>
          <a:p>
            <a:pPr marL="457200" indent="-457200" algn="just">
              <a:buAutoNum type="arabicPeriod" startAt="3"/>
            </a:pPr>
            <a:r>
              <a:rPr lang="id-ID" sz="2400" dirty="0" smtClean="0"/>
              <a:t>Yurisdiksi terhadap Nasionalitas : </a:t>
            </a:r>
            <a:endParaRPr lang="en-US" sz="2400" dirty="0" smtClean="0"/>
          </a:p>
          <a:p>
            <a:pPr marL="457200" indent="-457200" algn="just"/>
            <a:r>
              <a:rPr lang="en-US" sz="2400" dirty="0" smtClean="0"/>
              <a:t>	P</a:t>
            </a:r>
            <a:r>
              <a:rPr lang="id-ID" sz="2400" dirty="0" smtClean="0"/>
              <a:t>ada dasarnya yurisdiksi ini tergantung pada kewarganegaraan atau seseorang yang berada dalam kekuasaan suatu negara.</a:t>
            </a:r>
          </a:p>
          <a:p>
            <a:pPr marL="457200" indent="-457200" algn="just"/>
            <a:endParaRPr lang="en-US" sz="2400" b="1"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609600" y="228600"/>
            <a:ext cx="8439426" cy="76944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HUKUM INTERNATIONAL PERDATA</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a:t>
            </a:r>
            <a:r>
              <a:rPr lang="en-US" sz="2400" b="1" dirty="0" smtClean="0">
                <a:solidFill>
                  <a:srgbClr val="FF0000"/>
                </a:solidFill>
              </a:rPr>
              <a:t>UEU</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
        <p:nvSpPr>
          <p:cNvPr id="7" name="TextBox 6"/>
          <p:cNvSpPr txBox="1"/>
          <p:nvPr/>
        </p:nvSpPr>
        <p:spPr>
          <a:xfrm>
            <a:off x="228600" y="1066800"/>
            <a:ext cx="8686800" cy="452431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id-ID" sz="2400" dirty="0" smtClean="0"/>
              <a:t>Yurisdiksi Teritorial</a:t>
            </a:r>
          </a:p>
          <a:p>
            <a:pPr lvl="1" algn="just"/>
            <a:r>
              <a:rPr lang="id-ID" sz="2400" dirty="0" smtClean="0"/>
              <a:t>Pelaksanaan yurisdiksi oleh suatu negara terhadap harta benda, orang, tindakan/peristiwa yang terjadi dalam wilayahnya</a:t>
            </a:r>
          </a:p>
          <a:p>
            <a:pPr marL="971550" lvl="1" indent="-514350" algn="just">
              <a:buFont typeface="+mj-lt"/>
              <a:buAutoNum type="alphaLcPeriod"/>
            </a:pPr>
            <a:r>
              <a:rPr lang="id-ID" sz="2400" dirty="0" smtClean="0"/>
              <a:t>Teritorial Objektif :  negara akan menerapkan yurisdiksi terhadap pelanggaran yang diselesaikan dalam wilayah teritorialnya walaupun ada elemen-elemen dari pelanggaran tersebut yang di lakukan di negara asing</a:t>
            </a:r>
          </a:p>
          <a:p>
            <a:pPr marL="971550" lvl="1" indent="-514350" algn="just">
              <a:buFont typeface="+mj-lt"/>
              <a:buAutoNum type="alphaLcPeriod"/>
            </a:pPr>
            <a:r>
              <a:rPr lang="id-ID" sz="2400" dirty="0" smtClean="0"/>
              <a:t>Teritorial subjektif : Yurisdiksi yang diterapkan terhadap semua pelanggaran atau hal-hal yang terjadi dalam wilayah teritorial suatu negara, walaupun beberapa elemen atau penyelesaian di selesaikan di negara lain</a:t>
            </a:r>
          </a:p>
          <a:p>
            <a:pPr marL="914400" lvl="1" indent="-457200" algn="just"/>
            <a:endParaRPr lang="en-US" sz="2400"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609600" y="228600"/>
            <a:ext cx="8268225"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TELEMATIKA DALAM HUKUM INTERNATIONAL</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
        <p:nvSpPr>
          <p:cNvPr id="7" name="TextBox 6"/>
          <p:cNvSpPr txBox="1"/>
          <p:nvPr/>
        </p:nvSpPr>
        <p:spPr>
          <a:xfrm>
            <a:off x="228600" y="762000"/>
            <a:ext cx="8686800" cy="230832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914400" lvl="1" indent="-457200" algn="just"/>
            <a:r>
              <a:rPr lang="en-US" sz="2400" b="1" dirty="0" smtClean="0"/>
              <a:t>TELEMATIKA </a:t>
            </a:r>
            <a:r>
              <a:rPr lang="en-US" sz="2400" b="1" dirty="0" smtClean="0">
                <a:sym typeface="Wingdings" pitchFamily="2" charset="2"/>
              </a:rPr>
              <a:t> LINTAS NEGARA</a:t>
            </a:r>
          </a:p>
          <a:p>
            <a:pPr marL="914400" lvl="1" indent="-457200" algn="just"/>
            <a:r>
              <a:rPr lang="en-US" sz="2400" b="1" dirty="0" smtClean="0">
                <a:sym typeface="Wingdings" pitchFamily="2" charset="2"/>
              </a:rPr>
              <a:t>		      </a:t>
            </a:r>
            <a:r>
              <a:rPr lang="en-US" sz="2400" b="1" dirty="0" err="1" smtClean="0">
                <a:sym typeface="Wingdings" pitchFamily="2" charset="2"/>
              </a:rPr>
              <a:t>Yuridiksi</a:t>
            </a:r>
            <a:r>
              <a:rPr lang="en-US" sz="2400" b="1" dirty="0" smtClean="0">
                <a:sym typeface="Wingdings" pitchFamily="2" charset="2"/>
              </a:rPr>
              <a:t> </a:t>
            </a:r>
            <a:r>
              <a:rPr lang="en-US" sz="2400" b="1" dirty="0" err="1" smtClean="0">
                <a:sym typeface="Wingdings" pitchFamily="2" charset="2"/>
              </a:rPr>
              <a:t>suatu</a:t>
            </a:r>
            <a:r>
              <a:rPr lang="en-US" sz="2400" b="1" dirty="0" smtClean="0">
                <a:sym typeface="Wingdings" pitchFamily="2" charset="2"/>
              </a:rPr>
              <a:t> Negara</a:t>
            </a:r>
          </a:p>
          <a:p>
            <a:pPr marL="914400" lvl="1" indent="-457200" algn="just"/>
            <a:r>
              <a:rPr lang="en-US" sz="2400" dirty="0" smtClean="0"/>
              <a:t>	</a:t>
            </a:r>
            <a:r>
              <a:rPr lang="id-ID" sz="2400" dirty="0" smtClean="0"/>
              <a:t>kaidah hukum nasional yang dimaksudkan untuk menyelesaikan perkara-perkara yang mengandung unsur asing atau unsur-unsur yang melampaui batas-batas teritorial suatu negara</a:t>
            </a:r>
            <a:r>
              <a:rPr lang="en-US" sz="2400" dirty="0" smtClean="0"/>
              <a:t> </a:t>
            </a:r>
            <a:r>
              <a:rPr lang="en-US" sz="2400" dirty="0" err="1" smtClean="0"/>
              <a:t>didasarkan</a:t>
            </a:r>
            <a:r>
              <a:rPr lang="en-US" sz="2400" dirty="0" smtClean="0"/>
              <a:t> </a:t>
            </a:r>
            <a:r>
              <a:rPr lang="en-US" sz="2400" dirty="0" err="1" smtClean="0"/>
              <a:t>pada</a:t>
            </a:r>
            <a:r>
              <a:rPr lang="en-US" sz="2400" dirty="0" smtClean="0"/>
              <a:t> </a:t>
            </a:r>
            <a:r>
              <a:rPr lang="en-US" sz="2400" dirty="0" err="1" smtClean="0"/>
              <a:t>titik</a:t>
            </a:r>
            <a:r>
              <a:rPr lang="en-US" sz="2400" dirty="0" smtClean="0"/>
              <a:t> </a:t>
            </a:r>
            <a:r>
              <a:rPr lang="en-US" sz="2400" dirty="0" err="1" smtClean="0"/>
              <a:t>pertalian</a:t>
            </a:r>
            <a:endParaRPr lang="en-US" sz="2400" b="1" dirty="0" smtClean="0"/>
          </a:p>
        </p:txBody>
      </p:sp>
      <p:sp>
        <p:nvSpPr>
          <p:cNvPr id="8" name="TextBox 7"/>
          <p:cNvSpPr txBox="1"/>
          <p:nvPr/>
        </p:nvSpPr>
        <p:spPr>
          <a:xfrm>
            <a:off x="228600" y="3200400"/>
            <a:ext cx="4114800" cy="344709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b="1" dirty="0" err="1" smtClean="0"/>
              <a:t>Tali</a:t>
            </a:r>
            <a:r>
              <a:rPr lang="en-US" sz="2000" b="1" dirty="0" smtClean="0"/>
              <a:t> </a:t>
            </a:r>
            <a:r>
              <a:rPr lang="en-US" sz="2000" b="1" dirty="0" err="1" smtClean="0"/>
              <a:t>Pertalian</a:t>
            </a:r>
            <a:r>
              <a:rPr lang="en-US" sz="2000" b="1" dirty="0" smtClean="0"/>
              <a:t> Primer :</a:t>
            </a:r>
          </a:p>
          <a:p>
            <a:r>
              <a:rPr lang="id-ID" sz="2000" dirty="0" smtClean="0"/>
              <a:t>Faktor-faktor yang menciptakan bahwa suatu hubungan menjadi hubungan HI</a:t>
            </a:r>
          </a:p>
          <a:p>
            <a:r>
              <a:rPr lang="id-ID" sz="2000" dirty="0" smtClean="0"/>
              <a:t>Terdiri dari :</a:t>
            </a:r>
          </a:p>
          <a:p>
            <a:pPr marL="514350" indent="-514350">
              <a:buFont typeface="+mj-lt"/>
              <a:buAutoNum type="arabicPeriod"/>
            </a:pPr>
            <a:r>
              <a:rPr lang="id-ID" sz="2000" dirty="0" smtClean="0"/>
              <a:t>Kewarganegaraan</a:t>
            </a:r>
          </a:p>
          <a:p>
            <a:pPr marL="514350" indent="-514350">
              <a:buFont typeface="+mj-lt"/>
              <a:buAutoNum type="arabicPeriod"/>
            </a:pPr>
            <a:r>
              <a:rPr lang="id-ID" sz="2000" dirty="0" smtClean="0"/>
              <a:t>Domisili</a:t>
            </a:r>
          </a:p>
          <a:p>
            <a:pPr marL="514350" indent="-514350">
              <a:buFont typeface="+mj-lt"/>
              <a:buAutoNum type="arabicPeriod"/>
            </a:pPr>
            <a:r>
              <a:rPr lang="id-ID" sz="2000" dirty="0" smtClean="0"/>
              <a:t>Bendera Kapal</a:t>
            </a:r>
          </a:p>
          <a:p>
            <a:pPr marL="514350" indent="-514350">
              <a:buFont typeface="+mj-lt"/>
              <a:buAutoNum type="arabicPeriod"/>
            </a:pPr>
            <a:r>
              <a:rPr lang="id-ID" sz="2000" dirty="0" smtClean="0"/>
              <a:t>Tempat Kediaman</a:t>
            </a:r>
          </a:p>
          <a:p>
            <a:pPr marL="514350" indent="-514350">
              <a:buFont typeface="+mj-lt"/>
              <a:buAutoNum type="arabicPeriod"/>
            </a:pPr>
            <a:r>
              <a:rPr lang="id-ID" sz="2000" dirty="0" smtClean="0"/>
              <a:t>Tempat Kedudukan</a:t>
            </a:r>
          </a:p>
          <a:p>
            <a:pPr marL="514350" indent="-514350">
              <a:buFont typeface="+mj-lt"/>
              <a:buAutoNum type="arabicPeriod"/>
            </a:pPr>
            <a:r>
              <a:rPr lang="id-ID" sz="2000" dirty="0" smtClean="0"/>
              <a:t>Pilihan Hukum Intern</a:t>
            </a:r>
          </a:p>
        </p:txBody>
      </p:sp>
      <p:sp>
        <p:nvSpPr>
          <p:cNvPr id="10" name="TextBox 9"/>
          <p:cNvSpPr txBox="1"/>
          <p:nvPr/>
        </p:nvSpPr>
        <p:spPr>
          <a:xfrm>
            <a:off x="4343400" y="3200400"/>
            <a:ext cx="4648200" cy="34778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b="1" dirty="0" err="1" smtClean="0"/>
              <a:t>Tali</a:t>
            </a:r>
            <a:r>
              <a:rPr lang="en-US" sz="2000" b="1" dirty="0" smtClean="0"/>
              <a:t> </a:t>
            </a:r>
            <a:r>
              <a:rPr lang="en-US" sz="2000" b="1" dirty="0" err="1" smtClean="0"/>
              <a:t>Pertalian</a:t>
            </a:r>
            <a:r>
              <a:rPr lang="en-US" sz="2000" b="1" dirty="0" smtClean="0"/>
              <a:t> </a:t>
            </a:r>
            <a:r>
              <a:rPr lang="en-US" sz="2000" b="1" dirty="0" err="1" smtClean="0"/>
              <a:t>Sukender</a:t>
            </a:r>
            <a:r>
              <a:rPr lang="en-US" sz="2000" b="1" dirty="0" smtClean="0"/>
              <a:t>:</a:t>
            </a:r>
          </a:p>
          <a:p>
            <a:r>
              <a:rPr lang="id-ID" sz="2000" dirty="0" smtClean="0"/>
              <a:t>Titik taut penentu yang menentukan hukum mana yang akan di berlakukan</a:t>
            </a:r>
          </a:p>
          <a:p>
            <a:r>
              <a:rPr lang="id-ID" sz="2000" dirty="0" smtClean="0"/>
              <a:t>Terdiri dari :</a:t>
            </a:r>
          </a:p>
          <a:p>
            <a:pPr marL="514350" indent="-514350">
              <a:buFont typeface="+mj-lt"/>
              <a:buAutoNum type="arabicPeriod"/>
            </a:pPr>
            <a:r>
              <a:rPr lang="id-ID" sz="2000" dirty="0" smtClean="0"/>
              <a:t>Tempat (situs) suatu benda</a:t>
            </a:r>
          </a:p>
          <a:p>
            <a:pPr marL="514350" indent="-514350">
              <a:buFont typeface="+mj-lt"/>
              <a:buAutoNum type="arabicPeriod"/>
            </a:pPr>
            <a:r>
              <a:rPr lang="id-ID" sz="2000" dirty="0" smtClean="0"/>
              <a:t>Tempat perbuatan hukum di lakukan</a:t>
            </a:r>
          </a:p>
          <a:p>
            <a:pPr marL="514350" indent="-514350">
              <a:buFont typeface="+mj-lt"/>
              <a:buAutoNum type="arabicPeriod"/>
            </a:pPr>
            <a:r>
              <a:rPr lang="id-ID" sz="2000" dirty="0" smtClean="0"/>
              <a:t>Tempat timbulnya akibat perbuatan Hukum</a:t>
            </a:r>
          </a:p>
          <a:p>
            <a:pPr marL="514350" indent="-514350">
              <a:buFont typeface="+mj-lt"/>
              <a:buAutoNum type="arabicPeriod"/>
            </a:pPr>
            <a:r>
              <a:rPr lang="id-ID" sz="2000" dirty="0" smtClean="0"/>
              <a:t>Tempat pelaksanaan perbuatan-perbuatan hukum resmi dan tempat perkara/gugatan di ajukan</a:t>
            </a:r>
            <a:endParaRPr lang="id-ID"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a:t>
            </a:r>
            <a:r>
              <a:rPr lang="en-US" sz="2400" b="1" dirty="0" smtClean="0">
                <a:solidFill>
                  <a:srgbClr val="FF0000"/>
                </a:solidFill>
              </a:rPr>
              <a:t>UEU</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
        <p:nvSpPr>
          <p:cNvPr id="9" name="Subtitle 2"/>
          <p:cNvSpPr>
            <a:spLocks noGrp="1"/>
          </p:cNvSpPr>
          <p:nvPr>
            <p:ph type="subTitle" idx="1"/>
          </p:nvPr>
        </p:nvSpPr>
        <p:spPr>
          <a:xfrm>
            <a:off x="457200" y="685800"/>
            <a:ext cx="8229600" cy="838200"/>
          </a:xfrm>
        </p:spPr>
        <p:style>
          <a:lnRef idx="2">
            <a:schemeClr val="dk1"/>
          </a:lnRef>
          <a:fillRef idx="1">
            <a:schemeClr val="lt1"/>
          </a:fillRef>
          <a:effectRef idx="0">
            <a:schemeClr val="dk1"/>
          </a:effectRef>
          <a:fontRef idx="minor">
            <a:schemeClr val="dk1"/>
          </a:fontRef>
        </p:style>
        <p:txBody>
          <a:bodyPr>
            <a:noAutofit/>
          </a:bodyPr>
          <a:lstStyle/>
          <a:p>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Tingkat </a:t>
            </a:r>
            <a:r>
              <a:rPr lang="en-US" sz="4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Pemahaman</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Mahasiswa</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TextBox 10"/>
          <p:cNvSpPr txBox="1"/>
          <p:nvPr/>
        </p:nvSpPr>
        <p:spPr>
          <a:xfrm>
            <a:off x="76200" y="1676400"/>
            <a:ext cx="8839200" cy="3108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indent="-457200">
              <a:buAutoNum type="arabicPeriod"/>
            </a:pPr>
            <a:r>
              <a:rPr lang="en-US" sz="2800" b="1" dirty="0" err="1" smtClean="0">
                <a:sym typeface="Wingdings" pitchFamily="2" charset="2"/>
              </a:rPr>
              <a:t>Apa</a:t>
            </a:r>
            <a:r>
              <a:rPr lang="en-US" sz="2800" b="1" dirty="0" smtClean="0">
                <a:sym typeface="Wingdings" pitchFamily="2" charset="2"/>
              </a:rPr>
              <a:t> </a:t>
            </a:r>
            <a:r>
              <a:rPr lang="en-US" sz="2800" b="1" dirty="0" err="1" smtClean="0">
                <a:sym typeface="Wingdings" pitchFamily="2" charset="2"/>
              </a:rPr>
              <a:t>maksud</a:t>
            </a:r>
            <a:r>
              <a:rPr lang="en-US" sz="2800" b="1" dirty="0" smtClean="0">
                <a:sym typeface="Wingdings" pitchFamily="2" charset="2"/>
              </a:rPr>
              <a:t> </a:t>
            </a:r>
            <a:r>
              <a:rPr lang="en-US" sz="2800" b="1" dirty="0" err="1" smtClean="0">
                <a:sym typeface="Wingdings" pitchFamily="2" charset="2"/>
              </a:rPr>
              <a:t>dari</a:t>
            </a:r>
            <a:r>
              <a:rPr lang="en-US" sz="2800" b="1" dirty="0" smtClean="0">
                <a:sym typeface="Wingdings" pitchFamily="2" charset="2"/>
              </a:rPr>
              <a:t> </a:t>
            </a:r>
            <a:r>
              <a:rPr lang="en-US" sz="2800" b="1" dirty="0" err="1" smtClean="0">
                <a:sym typeface="Wingdings" pitchFamily="2" charset="2"/>
              </a:rPr>
              <a:t>Kebebasan</a:t>
            </a:r>
            <a:r>
              <a:rPr lang="en-US" sz="2800" b="1" dirty="0" smtClean="0">
                <a:sym typeface="Wingdings" pitchFamily="2" charset="2"/>
              </a:rPr>
              <a:t> </a:t>
            </a:r>
            <a:r>
              <a:rPr lang="en-US" sz="2800" b="1" dirty="0" err="1" smtClean="0">
                <a:sym typeface="Wingdings" pitchFamily="2" charset="2"/>
              </a:rPr>
              <a:t>Informasi</a:t>
            </a:r>
            <a:r>
              <a:rPr lang="en-US" sz="2800" b="1" dirty="0" smtClean="0">
                <a:sym typeface="Wingdings" pitchFamily="2" charset="2"/>
              </a:rPr>
              <a:t> yang </a:t>
            </a:r>
            <a:r>
              <a:rPr lang="en-US" sz="2800" b="1" dirty="0" err="1" smtClean="0">
                <a:sym typeface="Wingdings" pitchFamily="2" charset="2"/>
              </a:rPr>
              <a:t>bertanggung</a:t>
            </a:r>
            <a:r>
              <a:rPr lang="en-US" sz="2800" b="1" dirty="0" smtClean="0">
                <a:sym typeface="Wingdings" pitchFamily="2" charset="2"/>
              </a:rPr>
              <a:t> </a:t>
            </a:r>
            <a:r>
              <a:rPr lang="en-US" sz="2800" b="1" dirty="0" err="1" smtClean="0">
                <a:sym typeface="Wingdings" pitchFamily="2" charset="2"/>
              </a:rPr>
              <a:t>jawab</a:t>
            </a:r>
            <a:r>
              <a:rPr lang="en-US" sz="2800" b="1" dirty="0" smtClean="0">
                <a:sym typeface="Wingdings" pitchFamily="2" charset="2"/>
              </a:rPr>
              <a:t> </a:t>
            </a:r>
            <a:r>
              <a:rPr lang="en-US" sz="2800" b="1" dirty="0" err="1" smtClean="0">
                <a:sym typeface="Wingdings" pitchFamily="2" charset="2"/>
              </a:rPr>
              <a:t>dalam</a:t>
            </a:r>
            <a:r>
              <a:rPr lang="en-US" sz="2800" b="1" dirty="0" smtClean="0">
                <a:sym typeface="Wingdings" pitchFamily="2" charset="2"/>
              </a:rPr>
              <a:t> </a:t>
            </a:r>
            <a:r>
              <a:rPr lang="en-US" sz="2800" b="1" dirty="0" err="1" smtClean="0">
                <a:sym typeface="Wingdings" pitchFamily="2" charset="2"/>
              </a:rPr>
              <a:t>Telematika</a:t>
            </a:r>
            <a:r>
              <a:rPr lang="en-US" sz="2800" b="1" dirty="0" smtClean="0">
                <a:sym typeface="Wingdings" pitchFamily="2" charset="2"/>
              </a:rPr>
              <a:t> ? </a:t>
            </a:r>
            <a:r>
              <a:rPr lang="en-US" sz="2800" b="1" dirty="0" err="1" smtClean="0">
                <a:sym typeface="Wingdings" pitchFamily="2" charset="2"/>
              </a:rPr>
              <a:t>Jelaskan</a:t>
            </a:r>
            <a:endParaRPr lang="en-US" sz="2800" b="1" dirty="0" smtClean="0">
              <a:sym typeface="Wingdings" pitchFamily="2" charset="2"/>
            </a:endParaRPr>
          </a:p>
          <a:p>
            <a:pPr marL="457200" indent="-457200">
              <a:buAutoNum type="arabicPeriod"/>
            </a:pPr>
            <a:r>
              <a:rPr lang="en-US" sz="2800" b="1" dirty="0" err="1" smtClean="0">
                <a:sym typeface="Wingdings" pitchFamily="2" charset="2"/>
              </a:rPr>
              <a:t>Sebutkan</a:t>
            </a:r>
            <a:r>
              <a:rPr lang="en-US" sz="2800" b="1" dirty="0" smtClean="0">
                <a:sym typeface="Wingdings" pitchFamily="2" charset="2"/>
              </a:rPr>
              <a:t> </a:t>
            </a:r>
            <a:r>
              <a:rPr lang="en-US" sz="2800" b="1" dirty="0" err="1" smtClean="0">
                <a:sym typeface="Wingdings" pitchFamily="2" charset="2"/>
              </a:rPr>
              <a:t>Aspek</a:t>
            </a:r>
            <a:r>
              <a:rPr lang="en-US" sz="2800" b="1" dirty="0" smtClean="0">
                <a:sym typeface="Wingdings" pitchFamily="2" charset="2"/>
              </a:rPr>
              <a:t> </a:t>
            </a:r>
            <a:r>
              <a:rPr lang="en-US" sz="2800" b="1" dirty="0" err="1" smtClean="0">
                <a:sym typeface="Wingdings" pitchFamily="2" charset="2"/>
              </a:rPr>
              <a:t>dan</a:t>
            </a:r>
            <a:r>
              <a:rPr lang="en-US" sz="2800" b="1" dirty="0" smtClean="0">
                <a:sym typeface="Wingdings" pitchFamily="2" charset="2"/>
              </a:rPr>
              <a:t> </a:t>
            </a:r>
            <a:r>
              <a:rPr lang="en-US" sz="2800" b="1" dirty="0" err="1" smtClean="0">
                <a:sym typeface="Wingdings" pitchFamily="2" charset="2"/>
              </a:rPr>
              <a:t>Karakteristik</a:t>
            </a:r>
            <a:r>
              <a:rPr lang="en-US" sz="2800" b="1" dirty="0" smtClean="0">
                <a:sym typeface="Wingdings" pitchFamily="2" charset="2"/>
              </a:rPr>
              <a:t>  </a:t>
            </a:r>
            <a:r>
              <a:rPr lang="en-US" sz="2800" b="1" dirty="0" err="1" smtClean="0">
                <a:sym typeface="Wingdings" pitchFamily="2" charset="2"/>
              </a:rPr>
              <a:t>Hukum</a:t>
            </a:r>
            <a:r>
              <a:rPr lang="en-US" sz="2800" b="1" dirty="0" smtClean="0">
                <a:sym typeface="Wingdings" pitchFamily="2" charset="2"/>
              </a:rPr>
              <a:t> </a:t>
            </a:r>
            <a:r>
              <a:rPr lang="en-US" sz="2800" b="1" dirty="0" err="1" smtClean="0">
                <a:sym typeface="Wingdings" pitchFamily="2" charset="2"/>
              </a:rPr>
              <a:t>Telematika</a:t>
            </a:r>
            <a:r>
              <a:rPr lang="en-US" sz="2800" b="1" dirty="0" smtClean="0">
                <a:sym typeface="Wingdings" pitchFamily="2" charset="2"/>
              </a:rPr>
              <a:t> !</a:t>
            </a:r>
          </a:p>
          <a:p>
            <a:pPr marL="457200" indent="-457200">
              <a:buAutoNum type="arabicPeriod"/>
            </a:pPr>
            <a:r>
              <a:rPr lang="en-US" sz="2800" b="1" dirty="0" err="1" smtClean="0">
                <a:sym typeface="Wingdings" pitchFamily="2" charset="2"/>
              </a:rPr>
              <a:t>Apakah</a:t>
            </a:r>
            <a:r>
              <a:rPr lang="en-US" sz="2800" b="1" dirty="0" smtClean="0">
                <a:sym typeface="Wingdings" pitchFamily="2" charset="2"/>
              </a:rPr>
              <a:t> </a:t>
            </a:r>
            <a:r>
              <a:rPr lang="en-US" sz="2800" b="1" dirty="0" err="1" smtClean="0">
                <a:sym typeface="Wingdings" pitchFamily="2" charset="2"/>
              </a:rPr>
              <a:t>Hukum</a:t>
            </a:r>
            <a:r>
              <a:rPr lang="en-US" sz="2800" b="1" dirty="0" smtClean="0">
                <a:sym typeface="Wingdings" pitchFamily="2" charset="2"/>
              </a:rPr>
              <a:t> </a:t>
            </a:r>
            <a:r>
              <a:rPr lang="en-US" sz="2800" b="1" dirty="0" err="1" smtClean="0">
                <a:sym typeface="Wingdings" pitchFamily="2" charset="2"/>
              </a:rPr>
              <a:t>Telematika</a:t>
            </a:r>
            <a:r>
              <a:rPr lang="en-US" sz="2800" b="1" dirty="0" smtClean="0">
                <a:sym typeface="Wingdings" pitchFamily="2" charset="2"/>
              </a:rPr>
              <a:t> </a:t>
            </a:r>
            <a:r>
              <a:rPr lang="en-US" sz="2800" b="1" dirty="0" err="1" smtClean="0">
                <a:sym typeface="Wingdings" pitchFamily="2" charset="2"/>
              </a:rPr>
              <a:t>sama</a:t>
            </a:r>
            <a:r>
              <a:rPr lang="en-US" sz="2800" b="1" dirty="0" smtClean="0">
                <a:sym typeface="Wingdings" pitchFamily="2" charset="2"/>
              </a:rPr>
              <a:t> </a:t>
            </a:r>
            <a:r>
              <a:rPr lang="en-US" sz="2800" b="1" dirty="0" err="1" smtClean="0">
                <a:sym typeface="Wingdings" pitchFamily="2" charset="2"/>
              </a:rPr>
              <a:t>dengan</a:t>
            </a:r>
            <a:r>
              <a:rPr lang="en-US" sz="2800" b="1" dirty="0" smtClean="0">
                <a:sym typeface="Wingdings" pitchFamily="2" charset="2"/>
              </a:rPr>
              <a:t> </a:t>
            </a:r>
            <a:r>
              <a:rPr lang="en-US" sz="2800" b="1" smtClean="0">
                <a:sym typeface="Wingdings" pitchFamily="2" charset="2"/>
              </a:rPr>
              <a:t>Cyber Law </a:t>
            </a:r>
            <a:r>
              <a:rPr lang="en-US" sz="2800" b="1" dirty="0" smtClean="0">
                <a:sym typeface="Wingdings" pitchFamily="2" charset="2"/>
              </a:rPr>
              <a:t>? </a:t>
            </a:r>
          </a:p>
          <a:p>
            <a:pPr marL="457200" indent="-457200"/>
            <a:r>
              <a:rPr lang="en-US" sz="2800" b="1" dirty="0" smtClean="0">
                <a:sym typeface="Wingdings" pitchFamily="2" charset="2"/>
              </a:rPr>
              <a:t>	</a:t>
            </a:r>
            <a:r>
              <a:rPr lang="en-US" sz="2800" b="1" dirty="0" err="1" smtClean="0">
                <a:sym typeface="Wingdings" pitchFamily="2" charset="2"/>
              </a:rPr>
              <a:t>Jelaskan</a:t>
            </a:r>
            <a:endParaRPr lang="en-US" sz="2800" b="1" dirty="0" smtClean="0">
              <a:sym typeface="Wingdings" pitchFamily="2" charset="2"/>
            </a:endParaRPr>
          </a:p>
          <a:p>
            <a:pPr marL="457200" indent="-457200"/>
            <a:r>
              <a:rPr lang="en-US" sz="2800" b="1" dirty="0" smtClean="0">
                <a:sym typeface="Wingdings" pitchFamily="2" charset="2"/>
              </a:rPr>
              <a:t>4.   </a:t>
            </a:r>
            <a:r>
              <a:rPr lang="en-US" sz="2800" b="1" dirty="0" err="1" smtClean="0">
                <a:sym typeface="Wingdings" pitchFamily="2" charset="2"/>
              </a:rPr>
              <a:t>Bagaimana</a:t>
            </a:r>
            <a:r>
              <a:rPr lang="en-US" sz="2800" b="1" dirty="0" smtClean="0">
                <a:sym typeface="Wingdings" pitchFamily="2" charset="2"/>
              </a:rPr>
              <a:t> </a:t>
            </a:r>
            <a:r>
              <a:rPr lang="en-US" sz="2800" b="1" dirty="0" err="1" smtClean="0">
                <a:sym typeface="Wingdings" pitchFamily="2" charset="2"/>
              </a:rPr>
              <a:t>Kedudukan</a:t>
            </a:r>
            <a:r>
              <a:rPr lang="en-US" sz="2800" b="1" dirty="0" smtClean="0">
                <a:sym typeface="Wingdings" pitchFamily="2" charset="2"/>
              </a:rPr>
              <a:t> </a:t>
            </a:r>
            <a:r>
              <a:rPr lang="en-US" sz="2800" b="1" dirty="0" err="1" smtClean="0">
                <a:sym typeface="Wingdings" pitchFamily="2" charset="2"/>
              </a:rPr>
              <a:t>Hukum</a:t>
            </a:r>
            <a:r>
              <a:rPr lang="en-US" sz="2800" b="1" dirty="0" smtClean="0">
                <a:sym typeface="Wingdings" pitchFamily="2" charset="2"/>
              </a:rPr>
              <a:t> </a:t>
            </a:r>
            <a:r>
              <a:rPr lang="en-US" sz="2800" b="1" dirty="0" err="1" smtClean="0">
                <a:sym typeface="Wingdings" pitchFamily="2" charset="2"/>
              </a:rPr>
              <a:t>Telematika</a:t>
            </a:r>
            <a:r>
              <a:rPr lang="en-US" sz="2800" b="1" dirty="0" smtClean="0">
                <a:sym typeface="Wingdings" pitchFamily="2" charset="2"/>
              </a:rPr>
              <a:t> Indonesia </a:t>
            </a:r>
            <a:r>
              <a:rPr lang="en-US" sz="2800" b="1" dirty="0" err="1" smtClean="0">
                <a:sym typeface="Wingdings" pitchFamily="2" charset="2"/>
              </a:rPr>
              <a:t>di</a:t>
            </a:r>
            <a:r>
              <a:rPr lang="en-US" sz="2800" b="1" dirty="0" smtClean="0">
                <a:sym typeface="Wingdings" pitchFamily="2" charset="2"/>
              </a:rPr>
              <a:t> </a:t>
            </a:r>
            <a:r>
              <a:rPr lang="en-US" sz="2800" b="1" dirty="0" err="1" smtClean="0">
                <a:sym typeface="Wingdings" pitchFamily="2" charset="2"/>
              </a:rPr>
              <a:t>dunia</a:t>
            </a:r>
            <a:r>
              <a:rPr lang="en-US" sz="2800" b="1" dirty="0" smtClean="0">
                <a:sym typeface="Wingdings" pitchFamily="2" charset="2"/>
              </a:rPr>
              <a:t> International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a:t>
            </a:r>
            <a:r>
              <a:rPr lang="en-US" sz="2400" b="1" dirty="0" smtClean="0">
                <a:solidFill>
                  <a:srgbClr val="FF0000"/>
                </a:solidFill>
              </a:rPr>
              <a:t>by </a:t>
            </a:r>
            <a:r>
              <a:rPr lang="en-US" sz="2400" b="1" dirty="0" smtClean="0">
                <a:solidFill>
                  <a:srgbClr val="FF0000"/>
                </a:solidFill>
              </a:rPr>
              <a:t>Men </a:t>
            </a:r>
            <a:r>
              <a:rPr lang="en-US" sz="2400" b="1" dirty="0" err="1" smtClean="0">
                <a:solidFill>
                  <a:srgbClr val="FF0000"/>
                </a:solidFill>
              </a:rPr>
              <a:t>Wih</a:t>
            </a:r>
            <a:r>
              <a:rPr lang="en-US" sz="2400" b="1" dirty="0" smtClean="0">
                <a:solidFill>
                  <a:srgbClr val="FF0000"/>
                </a:solidFill>
              </a:rPr>
              <a:t> W </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
        <p:nvSpPr>
          <p:cNvPr id="9" name="Subtitle 2"/>
          <p:cNvSpPr>
            <a:spLocks noGrp="1"/>
          </p:cNvSpPr>
          <p:nvPr>
            <p:ph type="subTitle" idx="1"/>
          </p:nvPr>
        </p:nvSpPr>
        <p:spPr>
          <a:xfrm>
            <a:off x="457200" y="2895600"/>
            <a:ext cx="8229600" cy="838200"/>
          </a:xfrm>
        </p:spPr>
        <p:style>
          <a:lnRef idx="2">
            <a:schemeClr val="dk1"/>
          </a:lnRef>
          <a:fillRef idx="1">
            <a:schemeClr val="lt1"/>
          </a:fillRef>
          <a:effectRef idx="0">
            <a:schemeClr val="dk1"/>
          </a:effectRef>
          <a:fontRef idx="minor">
            <a:schemeClr val="dk1"/>
          </a:fontRef>
        </p:style>
        <p:txBody>
          <a:bodyPr>
            <a:noAutofit/>
          </a:bodyPr>
          <a:lstStyle/>
          <a:p>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p>
          <a:p>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TextBox 1"/>
          <p:cNvSpPr txBox="1"/>
          <p:nvPr/>
        </p:nvSpPr>
        <p:spPr>
          <a:xfrm>
            <a:off x="2362200" y="381000"/>
            <a:ext cx="5154296"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800" b="1" dirty="0" smtClean="0"/>
              <a:t>KEBEBASAN  BIDANG INFORMASI</a:t>
            </a:r>
            <a:endParaRPr lang="en-US" sz="2800" b="1" dirty="0"/>
          </a:p>
        </p:txBody>
      </p:sp>
      <p:sp>
        <p:nvSpPr>
          <p:cNvPr id="3" name="Rectangle 2"/>
          <p:cNvSpPr/>
          <p:nvPr/>
        </p:nvSpPr>
        <p:spPr>
          <a:xfrm>
            <a:off x="4572000" y="990600"/>
            <a:ext cx="76200" cy="5867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 name="TextBox 3"/>
          <p:cNvSpPr txBox="1"/>
          <p:nvPr/>
        </p:nvSpPr>
        <p:spPr>
          <a:xfrm>
            <a:off x="228600" y="1143000"/>
            <a:ext cx="43434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dirty="0" err="1" smtClean="0"/>
              <a:t>Sebelum</a:t>
            </a:r>
            <a:r>
              <a:rPr lang="en-US" sz="2000" b="1" dirty="0" smtClean="0"/>
              <a:t> 1998</a:t>
            </a:r>
            <a:endParaRPr lang="en-US" sz="2000" b="1" dirty="0"/>
          </a:p>
        </p:txBody>
      </p:sp>
      <p:sp>
        <p:nvSpPr>
          <p:cNvPr id="5" name="TextBox 4"/>
          <p:cNvSpPr txBox="1"/>
          <p:nvPr/>
        </p:nvSpPr>
        <p:spPr>
          <a:xfrm>
            <a:off x="4648200" y="1143000"/>
            <a:ext cx="43434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dirty="0" err="1" smtClean="0"/>
              <a:t>Sesudah</a:t>
            </a:r>
            <a:r>
              <a:rPr lang="en-US" sz="2000" b="1" dirty="0" smtClean="0"/>
              <a:t> 1998 ( </a:t>
            </a:r>
            <a:r>
              <a:rPr lang="en-US" sz="2000" b="1" dirty="0" err="1" smtClean="0"/>
              <a:t>Reformasi</a:t>
            </a:r>
            <a:r>
              <a:rPr lang="en-US" sz="2000" b="1" dirty="0" smtClean="0"/>
              <a:t> )</a:t>
            </a:r>
            <a:endParaRPr lang="en-US" sz="2000" b="1" dirty="0"/>
          </a:p>
        </p:txBody>
      </p:sp>
      <p:sp>
        <p:nvSpPr>
          <p:cNvPr id="6" name="TextBox 5"/>
          <p:cNvSpPr txBox="1"/>
          <p:nvPr/>
        </p:nvSpPr>
        <p:spPr>
          <a:xfrm>
            <a:off x="304800" y="1676400"/>
            <a:ext cx="3962400" cy="2000548"/>
          </a:xfrm>
          <a:prstGeom prst="rect">
            <a:avLst/>
          </a:prstGeom>
          <a:solidFill>
            <a:schemeClr val="tx1"/>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2800" b="1" dirty="0" err="1" smtClean="0">
                <a:ln w="10541" cmpd="sng">
                  <a:solidFill>
                    <a:srgbClr val="7D7D7D">
                      <a:tint val="100000"/>
                      <a:shade val="100000"/>
                      <a:satMod val="110000"/>
                    </a:srgbClr>
                  </a:solidFill>
                  <a:prstDash val="solid"/>
                </a:ln>
                <a:solidFill>
                  <a:srgbClr val="FFFF00"/>
                </a:solidFill>
              </a:rPr>
              <a:t>Masa</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Orde</a:t>
            </a:r>
            <a:r>
              <a:rPr lang="en-US" sz="2800" b="1" dirty="0" smtClean="0">
                <a:ln w="10541" cmpd="sng">
                  <a:solidFill>
                    <a:srgbClr val="7D7D7D">
                      <a:tint val="100000"/>
                      <a:shade val="100000"/>
                      <a:satMod val="110000"/>
                    </a:srgbClr>
                  </a:solidFill>
                  <a:prstDash val="solid"/>
                </a:ln>
                <a:solidFill>
                  <a:srgbClr val="FFFF00"/>
                </a:solidFill>
              </a:rPr>
              <a:t> Lama</a:t>
            </a:r>
          </a:p>
          <a:p>
            <a:pPr marL="514350" indent="-514350">
              <a:buFont typeface="Wingdings" pitchFamily="2" charset="2"/>
              <a:buChar char="Ø"/>
            </a:pPr>
            <a:r>
              <a:rPr lang="en-US" sz="2400" b="1" dirty="0" err="1" smtClean="0">
                <a:ln w="10541" cmpd="sng">
                  <a:solidFill>
                    <a:srgbClr val="7D7D7D">
                      <a:tint val="100000"/>
                      <a:shade val="100000"/>
                      <a:satMod val="110000"/>
                    </a:srgbClr>
                  </a:solidFill>
                  <a:prstDash val="solid"/>
                </a:ln>
                <a:solidFill>
                  <a:srgbClr val="FFFF00"/>
                </a:solidFill>
              </a:rPr>
              <a:t>Semua</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Layanan</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Informasi</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dikuasai</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oleh</a:t>
            </a:r>
            <a:r>
              <a:rPr lang="en-US" sz="2400" b="1" dirty="0" smtClean="0">
                <a:ln w="10541" cmpd="sng">
                  <a:solidFill>
                    <a:srgbClr val="7D7D7D">
                      <a:tint val="100000"/>
                      <a:shade val="100000"/>
                      <a:satMod val="110000"/>
                    </a:srgbClr>
                  </a:solidFill>
                  <a:prstDash val="solid"/>
                </a:ln>
                <a:solidFill>
                  <a:srgbClr val="FFFF00"/>
                </a:solidFill>
              </a:rPr>
              <a:t> Negara</a:t>
            </a:r>
          </a:p>
          <a:p>
            <a:pPr marL="514350" indent="-514350">
              <a:buFont typeface="Wingdings" pitchFamily="2" charset="2"/>
              <a:buChar char="Ø"/>
            </a:pPr>
            <a:r>
              <a:rPr lang="en-US" sz="2400" b="1" dirty="0" err="1" smtClean="0">
                <a:ln w="10541" cmpd="sng">
                  <a:solidFill>
                    <a:srgbClr val="7D7D7D">
                      <a:tint val="100000"/>
                      <a:shade val="100000"/>
                      <a:satMod val="110000"/>
                    </a:srgbClr>
                  </a:solidFill>
                  <a:prstDash val="solid"/>
                </a:ln>
                <a:solidFill>
                  <a:srgbClr val="FFFF00"/>
                </a:solidFill>
              </a:rPr>
              <a:t>Kebebasan</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Informasi</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Tertutup</a:t>
            </a:r>
            <a:endParaRPr lang="en-US" sz="2400" b="1" dirty="0">
              <a:ln w="10541" cmpd="sng">
                <a:solidFill>
                  <a:srgbClr val="7D7D7D">
                    <a:tint val="100000"/>
                    <a:shade val="100000"/>
                    <a:satMod val="110000"/>
                  </a:srgbClr>
                </a:solidFill>
                <a:prstDash val="solid"/>
              </a:ln>
              <a:solidFill>
                <a:srgbClr val="FFFF00"/>
              </a:solidFill>
            </a:endParaRPr>
          </a:p>
        </p:txBody>
      </p:sp>
      <p:sp>
        <p:nvSpPr>
          <p:cNvPr id="7" name="TextBox 6"/>
          <p:cNvSpPr txBox="1"/>
          <p:nvPr/>
        </p:nvSpPr>
        <p:spPr>
          <a:xfrm>
            <a:off x="304800" y="3733800"/>
            <a:ext cx="3962400" cy="3108543"/>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err="1" smtClean="0">
                <a:ln w="10541" cmpd="sng">
                  <a:solidFill>
                    <a:srgbClr val="7D7D7D">
                      <a:tint val="100000"/>
                      <a:shade val="100000"/>
                      <a:satMod val="110000"/>
                    </a:srgbClr>
                  </a:solidFill>
                  <a:prstDash val="solid"/>
                </a:ln>
                <a:solidFill>
                  <a:srgbClr val="FFFF00"/>
                </a:solidFill>
              </a:rPr>
              <a:t>Masa</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Orde</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Baru</a:t>
            </a:r>
            <a:endParaRPr lang="en-US" sz="2800" b="1" dirty="0" smtClean="0">
              <a:ln w="10541" cmpd="sng">
                <a:solidFill>
                  <a:srgbClr val="7D7D7D">
                    <a:tint val="100000"/>
                    <a:shade val="100000"/>
                    <a:satMod val="110000"/>
                  </a:srgbClr>
                </a:solidFill>
                <a:prstDash val="solid"/>
              </a:ln>
              <a:solidFill>
                <a:srgbClr val="FFFF00"/>
              </a:solidFill>
            </a:endParaRPr>
          </a:p>
          <a:p>
            <a:pPr marL="514350" indent="-514350">
              <a:buFont typeface="Wingdings" pitchFamily="2" charset="2"/>
              <a:buChar char="Ø"/>
            </a:pPr>
            <a:r>
              <a:rPr lang="en-US" sz="2400" b="1" dirty="0" err="1" smtClean="0">
                <a:ln w="10541" cmpd="sng">
                  <a:solidFill>
                    <a:srgbClr val="7D7D7D">
                      <a:tint val="100000"/>
                      <a:shade val="100000"/>
                      <a:satMod val="110000"/>
                    </a:srgbClr>
                  </a:solidFill>
                  <a:prstDash val="solid"/>
                </a:ln>
                <a:solidFill>
                  <a:srgbClr val="FFFF00"/>
                </a:solidFill>
              </a:rPr>
              <a:t>Sebelum</a:t>
            </a:r>
            <a:r>
              <a:rPr lang="en-US" sz="2400" b="1" dirty="0" smtClean="0">
                <a:ln w="10541" cmpd="sng">
                  <a:solidFill>
                    <a:srgbClr val="7D7D7D">
                      <a:tint val="100000"/>
                      <a:shade val="100000"/>
                      <a:satMod val="110000"/>
                    </a:srgbClr>
                  </a:solidFill>
                  <a:prstDash val="solid"/>
                </a:ln>
                <a:solidFill>
                  <a:srgbClr val="FFFF00"/>
                </a:solidFill>
              </a:rPr>
              <a:t> 1989 </a:t>
            </a:r>
            <a:r>
              <a:rPr lang="en-US" sz="2400" b="1" dirty="0" err="1" smtClean="0">
                <a:ln w="10541" cmpd="sng">
                  <a:solidFill>
                    <a:srgbClr val="7D7D7D">
                      <a:tint val="100000"/>
                      <a:shade val="100000"/>
                      <a:satMod val="110000"/>
                    </a:srgbClr>
                  </a:solidFill>
                  <a:prstDash val="solid"/>
                </a:ln>
                <a:solidFill>
                  <a:srgbClr val="FFFF00"/>
                </a:solidFill>
              </a:rPr>
              <a:t>Kebebasan</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Informasi</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Tertutup</a:t>
            </a:r>
            <a:endParaRPr lang="en-US" sz="2400" b="1" dirty="0" smtClean="0">
              <a:ln w="10541" cmpd="sng">
                <a:solidFill>
                  <a:srgbClr val="7D7D7D">
                    <a:tint val="100000"/>
                    <a:shade val="100000"/>
                    <a:satMod val="110000"/>
                  </a:srgbClr>
                </a:solidFill>
                <a:prstDash val="solid"/>
              </a:ln>
              <a:solidFill>
                <a:srgbClr val="FFFF00"/>
              </a:solidFill>
            </a:endParaRPr>
          </a:p>
          <a:p>
            <a:pPr marL="514350" indent="-514350">
              <a:buFont typeface="Wingdings" pitchFamily="2" charset="2"/>
              <a:buChar char="Ø"/>
            </a:pPr>
            <a:r>
              <a:rPr lang="en-US" sz="2400" b="1" dirty="0" smtClean="0">
                <a:ln w="10541" cmpd="sng">
                  <a:solidFill>
                    <a:srgbClr val="7D7D7D">
                      <a:tint val="100000"/>
                      <a:shade val="100000"/>
                      <a:satMod val="110000"/>
                    </a:srgbClr>
                  </a:solidFill>
                  <a:prstDash val="solid"/>
                </a:ln>
                <a:solidFill>
                  <a:srgbClr val="FFFF00"/>
                </a:solidFill>
              </a:rPr>
              <a:t>UU No. 3 </a:t>
            </a:r>
            <a:r>
              <a:rPr lang="en-US" sz="2400" b="1" dirty="0" err="1" smtClean="0">
                <a:ln w="10541" cmpd="sng">
                  <a:solidFill>
                    <a:srgbClr val="7D7D7D">
                      <a:tint val="100000"/>
                      <a:shade val="100000"/>
                      <a:satMod val="110000"/>
                    </a:srgbClr>
                  </a:solidFill>
                  <a:prstDash val="solid"/>
                </a:ln>
                <a:solidFill>
                  <a:srgbClr val="FFFF00"/>
                </a:solidFill>
              </a:rPr>
              <a:t>Tahun</a:t>
            </a:r>
            <a:r>
              <a:rPr lang="en-US" sz="2400" b="1" dirty="0" smtClean="0">
                <a:ln w="10541" cmpd="sng">
                  <a:solidFill>
                    <a:srgbClr val="7D7D7D">
                      <a:tint val="100000"/>
                      <a:shade val="100000"/>
                      <a:satMod val="110000"/>
                    </a:srgbClr>
                  </a:solidFill>
                  <a:prstDash val="solid"/>
                </a:ln>
                <a:solidFill>
                  <a:srgbClr val="FFFF00"/>
                </a:solidFill>
              </a:rPr>
              <a:t> 1989 </a:t>
            </a:r>
            <a:r>
              <a:rPr lang="en-US" sz="2400" b="1" dirty="0" err="1" smtClean="0">
                <a:ln w="10541" cmpd="sng">
                  <a:solidFill>
                    <a:srgbClr val="7D7D7D">
                      <a:tint val="100000"/>
                      <a:shade val="100000"/>
                      <a:satMod val="110000"/>
                    </a:srgbClr>
                  </a:solidFill>
                  <a:prstDash val="solid"/>
                </a:ln>
                <a:solidFill>
                  <a:srgbClr val="FFFF00"/>
                </a:solidFill>
              </a:rPr>
              <a:t>Swasta</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Mulai</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masuk</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industri</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telekomunikasi</a:t>
            </a:r>
            <a:endParaRPr lang="en-US" sz="2400" b="1" dirty="0" smtClean="0">
              <a:ln w="10541" cmpd="sng">
                <a:solidFill>
                  <a:srgbClr val="7D7D7D">
                    <a:tint val="100000"/>
                    <a:shade val="100000"/>
                    <a:satMod val="110000"/>
                  </a:srgbClr>
                </a:solidFill>
                <a:prstDash val="solid"/>
              </a:ln>
              <a:solidFill>
                <a:srgbClr val="FFFF00"/>
              </a:solidFill>
            </a:endParaRPr>
          </a:p>
          <a:p>
            <a:pPr marL="514350" indent="-514350">
              <a:buFont typeface="Wingdings" pitchFamily="2" charset="2"/>
              <a:buChar char="Ø"/>
            </a:pPr>
            <a:r>
              <a:rPr lang="en-US" sz="2400" b="1" dirty="0" err="1" smtClean="0">
                <a:ln w="10541" cmpd="sng">
                  <a:solidFill>
                    <a:srgbClr val="7D7D7D">
                      <a:tint val="100000"/>
                      <a:shade val="100000"/>
                      <a:satMod val="110000"/>
                    </a:srgbClr>
                  </a:solidFill>
                  <a:prstDash val="solid"/>
                </a:ln>
                <a:solidFill>
                  <a:srgbClr val="FFFF00"/>
                </a:solidFill>
              </a:rPr>
              <a:t>Dibawah</a:t>
            </a:r>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pengawasan</a:t>
            </a:r>
            <a:endParaRPr lang="en-US" sz="2400" b="1" dirty="0" smtClean="0">
              <a:ln w="10541" cmpd="sng">
                <a:solidFill>
                  <a:srgbClr val="7D7D7D">
                    <a:tint val="100000"/>
                    <a:shade val="100000"/>
                    <a:satMod val="110000"/>
                  </a:srgbClr>
                </a:solidFill>
                <a:prstDash val="solid"/>
              </a:ln>
              <a:solidFill>
                <a:srgbClr val="FFFF00"/>
              </a:solidFill>
            </a:endParaRPr>
          </a:p>
          <a:p>
            <a:pPr marL="514350" indent="-514350"/>
            <a:r>
              <a:rPr lang="en-US" sz="2400" b="1" dirty="0" smtClean="0">
                <a:ln w="10541" cmpd="sng">
                  <a:solidFill>
                    <a:srgbClr val="7D7D7D">
                      <a:tint val="100000"/>
                      <a:shade val="100000"/>
                      <a:satMod val="110000"/>
                    </a:srgbClr>
                  </a:solidFill>
                  <a:prstDash val="solid"/>
                </a:ln>
                <a:solidFill>
                  <a:srgbClr val="FFFF00"/>
                </a:solidFill>
              </a:rPr>
              <a:t>	</a:t>
            </a:r>
            <a:r>
              <a:rPr lang="en-US" sz="2400" b="1" dirty="0" err="1" smtClean="0">
                <a:ln w="10541" cmpd="sng">
                  <a:solidFill>
                    <a:srgbClr val="7D7D7D">
                      <a:tint val="100000"/>
                      <a:shade val="100000"/>
                      <a:satMod val="110000"/>
                    </a:srgbClr>
                  </a:solidFill>
                  <a:prstDash val="solid"/>
                </a:ln>
                <a:solidFill>
                  <a:srgbClr val="FFFF00"/>
                </a:solidFill>
              </a:rPr>
              <a:t>Depkominfo</a:t>
            </a:r>
            <a:r>
              <a:rPr lang="en-US" sz="2400" b="1" dirty="0" smtClean="0">
                <a:ln w="10541" cmpd="sng">
                  <a:solidFill>
                    <a:srgbClr val="7D7D7D">
                      <a:tint val="100000"/>
                      <a:shade val="100000"/>
                      <a:satMod val="110000"/>
                    </a:srgbClr>
                  </a:solidFill>
                  <a:prstDash val="solid"/>
                </a:ln>
                <a:solidFill>
                  <a:srgbClr val="FFFF00"/>
                </a:solidFill>
              </a:rPr>
              <a:t> ( </a:t>
            </a:r>
            <a:r>
              <a:rPr lang="en-US" sz="2400" b="1" dirty="0" err="1" smtClean="0">
                <a:ln w="10541" cmpd="sng">
                  <a:solidFill>
                    <a:srgbClr val="7D7D7D">
                      <a:tint val="100000"/>
                      <a:shade val="100000"/>
                      <a:satMod val="110000"/>
                    </a:srgbClr>
                  </a:solidFill>
                  <a:prstDash val="solid"/>
                </a:ln>
                <a:solidFill>
                  <a:srgbClr val="FFFF00"/>
                </a:solidFill>
              </a:rPr>
              <a:t>Terkontrol</a:t>
            </a:r>
            <a:r>
              <a:rPr lang="en-US" sz="2400" b="1" dirty="0" smtClean="0">
                <a:ln w="10541" cmpd="sng">
                  <a:solidFill>
                    <a:srgbClr val="7D7D7D">
                      <a:tint val="100000"/>
                      <a:shade val="100000"/>
                      <a:satMod val="110000"/>
                    </a:srgbClr>
                  </a:solidFill>
                  <a:prstDash val="solid"/>
                </a:ln>
                <a:solidFill>
                  <a:srgbClr val="FFFF00"/>
                </a:solidFill>
              </a:rPr>
              <a:t>)</a:t>
            </a:r>
          </a:p>
        </p:txBody>
      </p:sp>
      <p:sp>
        <p:nvSpPr>
          <p:cNvPr id="8" name="TextBox 7"/>
          <p:cNvSpPr txBox="1"/>
          <p:nvPr/>
        </p:nvSpPr>
        <p:spPr>
          <a:xfrm>
            <a:off x="4800600" y="1600200"/>
            <a:ext cx="3962400" cy="2585323"/>
          </a:xfrm>
          <a:prstGeom prst="rect">
            <a:avLst/>
          </a:prstGeom>
          <a:solidFill>
            <a:schemeClr val="tx1"/>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err="1" smtClean="0"/>
              <a:t>Konstitusi</a:t>
            </a:r>
            <a:r>
              <a:rPr lang="en-US" b="1" dirty="0" smtClean="0"/>
              <a:t>  Negara </a:t>
            </a:r>
          </a:p>
          <a:p>
            <a:r>
              <a:rPr lang="id-ID" sz="1600" dirty="0" smtClean="0"/>
              <a:t>Pasal 28F dari Amandemen Kedua UUD 1945</a:t>
            </a:r>
          </a:p>
          <a:p>
            <a:pPr algn="just">
              <a:buNone/>
            </a:pPr>
            <a:r>
              <a:rPr lang="id-ID" sz="1600" dirty="0" smtClean="0"/>
              <a:t>	“Setiap orang berhak untuk berkomunikasi dan memperoleh informasi untuk mengembangkan pribadi dan lingkungan sosialnya serta berhak untuk mencari, memperoleh, memiliki, menyimpan, mengolah dan menyampaikan informasi dengan menggunakan segala jenis saluran yang tersedia”</a:t>
            </a:r>
          </a:p>
        </p:txBody>
      </p:sp>
      <p:sp>
        <p:nvSpPr>
          <p:cNvPr id="9" name="TextBox 8"/>
          <p:cNvSpPr txBox="1"/>
          <p:nvPr/>
        </p:nvSpPr>
        <p:spPr>
          <a:xfrm>
            <a:off x="4800600" y="4267200"/>
            <a:ext cx="3962400" cy="2246769"/>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err="1" smtClean="0">
                <a:ln w="10541" cmpd="sng">
                  <a:solidFill>
                    <a:srgbClr val="7D7D7D">
                      <a:tint val="100000"/>
                      <a:shade val="100000"/>
                      <a:satMod val="110000"/>
                    </a:srgbClr>
                  </a:solidFill>
                  <a:prstDash val="solid"/>
                </a:ln>
                <a:solidFill>
                  <a:srgbClr val="FFFF00"/>
                </a:solidFill>
              </a:rPr>
              <a:t>Masa</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Reformasi</a:t>
            </a:r>
            <a:endParaRPr lang="en-US" sz="2800" b="1" dirty="0" smtClean="0">
              <a:ln w="10541" cmpd="sng">
                <a:solidFill>
                  <a:srgbClr val="7D7D7D">
                    <a:tint val="100000"/>
                    <a:shade val="100000"/>
                    <a:satMod val="110000"/>
                  </a:srgbClr>
                </a:solidFill>
                <a:prstDash val="solid"/>
              </a:ln>
              <a:solidFill>
                <a:srgbClr val="FFFF00"/>
              </a:solidFill>
            </a:endParaRPr>
          </a:p>
          <a:p>
            <a:pPr marL="514350" indent="-514350">
              <a:buFont typeface="Wingdings" pitchFamily="2" charset="2"/>
              <a:buChar char="Ø"/>
            </a:pPr>
            <a:r>
              <a:rPr lang="en-US" sz="2800" b="1" dirty="0" err="1" smtClean="0">
                <a:ln w="10541" cmpd="sng">
                  <a:solidFill>
                    <a:srgbClr val="7D7D7D">
                      <a:tint val="100000"/>
                      <a:shade val="100000"/>
                      <a:satMod val="110000"/>
                    </a:srgbClr>
                  </a:solidFill>
                  <a:prstDash val="solid"/>
                </a:ln>
                <a:solidFill>
                  <a:srgbClr val="FFFF00"/>
                </a:solidFill>
              </a:rPr>
              <a:t>Informasi</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Bebas</a:t>
            </a:r>
            <a:endParaRPr lang="en-US" sz="2800" b="1" dirty="0" smtClean="0">
              <a:ln w="10541" cmpd="sng">
                <a:solidFill>
                  <a:srgbClr val="7D7D7D">
                    <a:tint val="100000"/>
                    <a:shade val="100000"/>
                    <a:satMod val="110000"/>
                  </a:srgbClr>
                </a:solidFill>
                <a:prstDash val="solid"/>
              </a:ln>
              <a:solidFill>
                <a:srgbClr val="FFFF00"/>
              </a:solidFill>
            </a:endParaRPr>
          </a:p>
          <a:p>
            <a:pPr marL="514350" indent="-514350">
              <a:buFont typeface="Wingdings" pitchFamily="2" charset="2"/>
              <a:buChar char="Ø"/>
            </a:pPr>
            <a:r>
              <a:rPr lang="en-US" sz="2800" b="1" dirty="0" err="1" smtClean="0">
                <a:ln w="10541" cmpd="sng">
                  <a:solidFill>
                    <a:srgbClr val="7D7D7D">
                      <a:tint val="100000"/>
                      <a:shade val="100000"/>
                      <a:satMod val="110000"/>
                    </a:srgbClr>
                  </a:solidFill>
                  <a:prstDash val="solid"/>
                </a:ln>
                <a:solidFill>
                  <a:srgbClr val="FFFF00"/>
                </a:solidFill>
              </a:rPr>
              <a:t>Kebebasan</a:t>
            </a:r>
            <a:r>
              <a:rPr lang="en-US" sz="2800" b="1" dirty="0" smtClean="0">
                <a:ln w="10541" cmpd="sng">
                  <a:solidFill>
                    <a:srgbClr val="7D7D7D">
                      <a:tint val="100000"/>
                      <a:shade val="100000"/>
                      <a:satMod val="110000"/>
                    </a:srgbClr>
                  </a:solidFill>
                  <a:prstDash val="solid"/>
                </a:ln>
                <a:solidFill>
                  <a:srgbClr val="FFFF00"/>
                </a:solidFill>
              </a:rPr>
              <a:t> yang </a:t>
            </a:r>
            <a:r>
              <a:rPr lang="en-US" sz="2800" b="1" dirty="0" err="1" smtClean="0">
                <a:ln w="10541" cmpd="sng">
                  <a:solidFill>
                    <a:srgbClr val="7D7D7D">
                      <a:tint val="100000"/>
                      <a:shade val="100000"/>
                      <a:satMod val="110000"/>
                    </a:srgbClr>
                  </a:solidFill>
                  <a:prstDash val="solid"/>
                </a:ln>
                <a:solidFill>
                  <a:srgbClr val="FFFF00"/>
                </a:solidFill>
              </a:rPr>
              <a:t>Teratur</a:t>
            </a:r>
            <a:endParaRPr lang="en-US" sz="2800" b="1" dirty="0" smtClean="0">
              <a:ln w="10541" cmpd="sng">
                <a:solidFill>
                  <a:srgbClr val="7D7D7D">
                    <a:tint val="100000"/>
                    <a:shade val="100000"/>
                    <a:satMod val="110000"/>
                  </a:srgbClr>
                </a:solidFill>
                <a:prstDash val="solid"/>
              </a:ln>
              <a:solidFill>
                <a:srgbClr val="FFFF00"/>
              </a:solidFill>
            </a:endParaRPr>
          </a:p>
          <a:p>
            <a:pPr marL="514350" indent="-514350">
              <a:buFont typeface="Wingdings" pitchFamily="2" charset="2"/>
              <a:buChar char="Ø"/>
            </a:pPr>
            <a:r>
              <a:rPr lang="en-US" sz="2800" b="1" dirty="0" err="1" smtClean="0">
                <a:ln w="10541" cmpd="sng">
                  <a:solidFill>
                    <a:srgbClr val="7D7D7D">
                      <a:tint val="100000"/>
                      <a:shade val="100000"/>
                      <a:satMod val="110000"/>
                    </a:srgbClr>
                  </a:solidFill>
                  <a:prstDash val="solid"/>
                </a:ln>
                <a:solidFill>
                  <a:srgbClr val="FFFF00"/>
                </a:solidFill>
              </a:rPr>
              <a:t>Pengawasan</a:t>
            </a:r>
            <a:r>
              <a:rPr lang="en-US" sz="2800" b="1" dirty="0" smtClean="0">
                <a:ln w="10541" cmpd="sng">
                  <a:solidFill>
                    <a:srgbClr val="7D7D7D">
                      <a:tint val="100000"/>
                      <a:shade val="100000"/>
                      <a:satMod val="110000"/>
                    </a:srgbClr>
                  </a:solidFill>
                  <a:prstDash val="solid"/>
                </a:ln>
                <a:solidFill>
                  <a:srgbClr val="FFFF00"/>
                </a:solidFill>
              </a:rPr>
              <a:t> UU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TextBox 1"/>
          <p:cNvSpPr txBox="1"/>
          <p:nvPr/>
        </p:nvSpPr>
        <p:spPr>
          <a:xfrm>
            <a:off x="2362200" y="381000"/>
            <a:ext cx="3340402"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800" b="1" dirty="0" smtClean="0"/>
              <a:t>HUKUM TELEMATIKA</a:t>
            </a:r>
            <a:endParaRPr lang="en-US" sz="2800" b="1" dirty="0"/>
          </a:p>
        </p:txBody>
      </p:sp>
      <p:sp>
        <p:nvSpPr>
          <p:cNvPr id="9" name="TextBox 8"/>
          <p:cNvSpPr txBox="1"/>
          <p:nvPr/>
        </p:nvSpPr>
        <p:spPr>
          <a:xfrm>
            <a:off x="609600" y="1295400"/>
            <a:ext cx="8001000" cy="2677656"/>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err="1" smtClean="0">
                <a:ln w="10541" cmpd="sng">
                  <a:solidFill>
                    <a:srgbClr val="7D7D7D">
                      <a:tint val="100000"/>
                      <a:shade val="100000"/>
                      <a:satMod val="110000"/>
                    </a:srgbClr>
                  </a:solidFill>
                  <a:prstDash val="solid"/>
                </a:ln>
                <a:solidFill>
                  <a:srgbClr val="FFFF00"/>
                </a:solidFill>
              </a:rPr>
              <a:t>Pengertian</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Hukum</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Telematika</a:t>
            </a:r>
            <a:r>
              <a:rPr lang="en-US" sz="2800" b="1" dirty="0" smtClean="0">
                <a:ln w="10541" cmpd="sng">
                  <a:solidFill>
                    <a:srgbClr val="7D7D7D">
                      <a:tint val="100000"/>
                      <a:shade val="100000"/>
                      <a:satMod val="110000"/>
                    </a:srgbClr>
                  </a:solidFill>
                  <a:prstDash val="solid"/>
                </a:ln>
                <a:solidFill>
                  <a:srgbClr val="FFFF00"/>
                </a:solidFill>
              </a:rPr>
              <a:t> :</a:t>
            </a:r>
          </a:p>
          <a:p>
            <a:pPr algn="just"/>
            <a:r>
              <a:rPr lang="en-US" sz="2800" b="1" dirty="0">
                <a:ln w="10541" cmpd="sng">
                  <a:solidFill>
                    <a:srgbClr val="7D7D7D">
                      <a:tint val="100000"/>
                      <a:shade val="100000"/>
                      <a:satMod val="110000"/>
                    </a:srgbClr>
                  </a:solidFill>
                  <a:prstDash val="solid"/>
                </a:ln>
                <a:solidFill>
                  <a:srgbClr val="FFFF00"/>
                </a:solidFill>
              </a:rPr>
              <a:t> </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Hukum</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terhadap</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perkembangan</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Konvergensi</a:t>
            </a:r>
            <a:r>
              <a:rPr lang="en-US" sz="2800" b="1" dirty="0">
                <a:ln w="10541" cmpd="sng">
                  <a:solidFill>
                    <a:srgbClr val="7D7D7D">
                      <a:tint val="100000"/>
                      <a:shade val="100000"/>
                      <a:satMod val="110000"/>
                    </a:srgbClr>
                  </a:solidFill>
                  <a:prstDash val="solid"/>
                </a:ln>
                <a:solidFill>
                  <a:srgbClr val="FFFF00"/>
                </a:solidFill>
              </a:rPr>
              <a:t> </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antara</a:t>
            </a:r>
            <a:r>
              <a:rPr lang="en-US" sz="2800" b="1" dirty="0" smtClean="0">
                <a:ln w="10541" cmpd="sng">
                  <a:solidFill>
                    <a:srgbClr val="7D7D7D">
                      <a:tint val="100000"/>
                      <a:shade val="100000"/>
                      <a:satMod val="110000"/>
                    </a:srgbClr>
                  </a:solidFill>
                  <a:prstDash val="solid"/>
                </a:ln>
                <a:solidFill>
                  <a:srgbClr val="FFFF00"/>
                </a:solidFill>
              </a:rPr>
              <a:t> Telekomunikasi , Media </a:t>
            </a:r>
            <a:r>
              <a:rPr lang="en-US" sz="2800" b="1" dirty="0" err="1" smtClean="0">
                <a:ln w="10541" cmpd="sng">
                  <a:solidFill>
                    <a:srgbClr val="7D7D7D">
                      <a:tint val="100000"/>
                      <a:shade val="100000"/>
                      <a:satMod val="110000"/>
                    </a:srgbClr>
                  </a:solidFill>
                  <a:prstDash val="solid"/>
                </a:ln>
                <a:solidFill>
                  <a:srgbClr val="FFFF00"/>
                </a:solidFill>
              </a:rPr>
              <a:t>dan</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Informatika</a:t>
            </a:r>
            <a:r>
              <a:rPr lang="en-US" sz="2800" b="1" dirty="0" smtClean="0">
                <a:ln w="10541" cmpd="sng">
                  <a:solidFill>
                    <a:srgbClr val="7D7D7D">
                      <a:tint val="100000"/>
                      <a:shade val="100000"/>
                      <a:satMod val="110000"/>
                    </a:srgbClr>
                  </a:solidFill>
                  <a:prstDash val="solid"/>
                </a:ln>
                <a:solidFill>
                  <a:srgbClr val="FFFF00"/>
                </a:solidFill>
              </a:rPr>
              <a:t> ( </a:t>
            </a:r>
            <a:r>
              <a:rPr lang="en-US" sz="2800" b="1" dirty="0" err="1" smtClean="0">
                <a:ln w="10541" cmpd="sng">
                  <a:solidFill>
                    <a:srgbClr val="7D7D7D">
                      <a:tint val="100000"/>
                      <a:shade val="100000"/>
                      <a:satMod val="110000"/>
                    </a:srgbClr>
                  </a:solidFill>
                  <a:prstDash val="solid"/>
                </a:ln>
                <a:solidFill>
                  <a:srgbClr val="FFFF00"/>
                </a:solidFill>
              </a:rPr>
              <a:t>Telematika</a:t>
            </a:r>
            <a:r>
              <a:rPr lang="en-US" sz="2800" b="1" dirty="0" smtClean="0">
                <a:ln w="10541" cmpd="sng">
                  <a:solidFill>
                    <a:srgbClr val="7D7D7D">
                      <a:tint val="100000"/>
                      <a:shade val="100000"/>
                      <a:satMod val="110000"/>
                    </a:srgbClr>
                  </a:solidFill>
                  <a:prstDash val="solid"/>
                </a:ln>
                <a:solidFill>
                  <a:srgbClr val="FFFF00"/>
                </a:solidFill>
              </a:rPr>
              <a:t> )  yang </a:t>
            </a:r>
            <a:r>
              <a:rPr lang="en-US" sz="2800" b="1" dirty="0" err="1" smtClean="0">
                <a:ln w="10541" cmpd="sng">
                  <a:solidFill>
                    <a:srgbClr val="7D7D7D">
                      <a:tint val="100000"/>
                      <a:shade val="100000"/>
                      <a:satMod val="110000"/>
                    </a:srgbClr>
                  </a:solidFill>
                  <a:prstDash val="solid"/>
                </a:ln>
                <a:solidFill>
                  <a:srgbClr val="FFFF00"/>
                </a:solidFill>
              </a:rPr>
              <a:t>dikelola</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dalam</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suatu</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sistem</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elektronik</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baik</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melalui</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maupun</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tidak</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melalui</a:t>
            </a:r>
            <a:r>
              <a:rPr lang="en-US" sz="2800" b="1" dirty="0" smtClean="0">
                <a:ln w="10541" cmpd="sng">
                  <a:solidFill>
                    <a:srgbClr val="7D7D7D">
                      <a:tint val="100000"/>
                      <a:shade val="100000"/>
                      <a:satMod val="110000"/>
                    </a:srgbClr>
                  </a:solidFill>
                  <a:prstDash val="solid"/>
                </a:ln>
                <a:solidFill>
                  <a:srgbClr val="FFFF00"/>
                </a:solidFill>
              </a:rPr>
              <a:t> media internet (Cyberspace).</a:t>
            </a:r>
          </a:p>
        </p:txBody>
      </p:sp>
      <p:sp>
        <p:nvSpPr>
          <p:cNvPr id="10" name="TextBox 9"/>
          <p:cNvSpPr txBox="1"/>
          <p:nvPr/>
        </p:nvSpPr>
        <p:spPr>
          <a:xfrm>
            <a:off x="609600" y="4180344"/>
            <a:ext cx="8001000" cy="224676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b="1" dirty="0" err="1" smtClean="0">
                <a:ln w="10541" cmpd="sng">
                  <a:solidFill>
                    <a:schemeClr val="accent1">
                      <a:lumMod val="50000"/>
                    </a:schemeClr>
                  </a:solidFill>
                  <a:prstDash val="solid"/>
                </a:ln>
                <a:solidFill>
                  <a:srgbClr val="0070C0"/>
                </a:solidFill>
              </a:rPr>
              <a:t>Aspek</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Hukum</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Telematika</a:t>
            </a:r>
            <a:r>
              <a:rPr lang="en-US" sz="2800" b="1" dirty="0" smtClean="0">
                <a:ln w="10541" cmpd="sng">
                  <a:solidFill>
                    <a:schemeClr val="accent1">
                      <a:lumMod val="50000"/>
                    </a:schemeClr>
                  </a:solidFill>
                  <a:prstDash val="solid"/>
                </a:ln>
                <a:solidFill>
                  <a:srgbClr val="0070C0"/>
                </a:solidFill>
              </a:rPr>
              <a:t> :</a:t>
            </a:r>
          </a:p>
          <a:p>
            <a:pPr marL="514350" indent="-514350">
              <a:buAutoNum type="arabicPeriod"/>
            </a:pPr>
            <a:r>
              <a:rPr lang="en-US" sz="2800" b="1" dirty="0" err="1" smtClean="0">
                <a:ln w="10541" cmpd="sng">
                  <a:solidFill>
                    <a:schemeClr val="accent1">
                      <a:lumMod val="50000"/>
                    </a:schemeClr>
                  </a:solidFill>
                  <a:prstDash val="solid"/>
                </a:ln>
                <a:solidFill>
                  <a:srgbClr val="0070C0"/>
                </a:solidFill>
              </a:rPr>
              <a:t>Aspek</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Hukum</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Teknologi</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Komunikasi</a:t>
            </a:r>
            <a:endParaRPr lang="en-US" sz="2800" b="1" dirty="0" smtClean="0">
              <a:ln w="10541" cmpd="sng">
                <a:solidFill>
                  <a:schemeClr val="accent1">
                    <a:lumMod val="50000"/>
                  </a:schemeClr>
                </a:solidFill>
                <a:prstDash val="solid"/>
              </a:ln>
              <a:solidFill>
                <a:srgbClr val="0070C0"/>
              </a:solidFill>
            </a:endParaRPr>
          </a:p>
          <a:p>
            <a:pPr marL="514350" indent="-514350">
              <a:buAutoNum type="arabicPeriod"/>
            </a:pPr>
            <a:r>
              <a:rPr lang="en-US" sz="2800" b="1" dirty="0" err="1" smtClean="0">
                <a:ln w="10541" cmpd="sng">
                  <a:solidFill>
                    <a:schemeClr val="accent1">
                      <a:lumMod val="50000"/>
                    </a:schemeClr>
                  </a:solidFill>
                  <a:prstDash val="solid"/>
                </a:ln>
                <a:solidFill>
                  <a:srgbClr val="0070C0"/>
                </a:solidFill>
              </a:rPr>
              <a:t>Aspek</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Hukum</a:t>
            </a:r>
            <a:r>
              <a:rPr lang="en-US" sz="2800" b="1" dirty="0" smtClean="0">
                <a:ln w="10541" cmpd="sng">
                  <a:solidFill>
                    <a:schemeClr val="accent1">
                      <a:lumMod val="50000"/>
                    </a:schemeClr>
                  </a:solidFill>
                  <a:prstDash val="solid"/>
                </a:ln>
                <a:solidFill>
                  <a:srgbClr val="0070C0"/>
                </a:solidFill>
              </a:rPr>
              <a:t> Media</a:t>
            </a:r>
          </a:p>
          <a:p>
            <a:pPr marL="514350" indent="-514350">
              <a:buAutoNum type="arabicPeriod"/>
            </a:pPr>
            <a:r>
              <a:rPr lang="en-US" sz="2800" b="1" dirty="0" err="1" smtClean="0">
                <a:ln w="10541" cmpd="sng">
                  <a:solidFill>
                    <a:schemeClr val="accent1">
                      <a:lumMod val="50000"/>
                    </a:schemeClr>
                  </a:solidFill>
                  <a:prstDash val="solid"/>
                </a:ln>
                <a:solidFill>
                  <a:srgbClr val="0070C0"/>
                </a:solidFill>
              </a:rPr>
              <a:t>Aspek</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Hukum</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Teknologi</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Informatika</a:t>
            </a:r>
            <a:endParaRPr lang="en-US" sz="2800" b="1" dirty="0" smtClean="0">
              <a:ln w="10541" cmpd="sng">
                <a:solidFill>
                  <a:schemeClr val="accent1">
                    <a:lumMod val="50000"/>
                  </a:schemeClr>
                </a:solidFill>
                <a:prstDash val="solid"/>
              </a:ln>
              <a:solidFill>
                <a:srgbClr val="0070C0"/>
              </a:solidFill>
            </a:endParaRPr>
          </a:p>
          <a:p>
            <a:pPr marL="514350" indent="-514350">
              <a:buAutoNum type="arabicPeriod"/>
            </a:pPr>
            <a:r>
              <a:rPr lang="en-US" sz="2800" b="1" dirty="0" err="1" smtClean="0">
                <a:ln w="10541" cmpd="sng">
                  <a:solidFill>
                    <a:schemeClr val="accent1">
                      <a:lumMod val="50000"/>
                    </a:schemeClr>
                  </a:solidFill>
                  <a:prstDash val="solid"/>
                </a:ln>
                <a:solidFill>
                  <a:srgbClr val="0070C0"/>
                </a:solidFill>
              </a:rPr>
              <a:t>Aspek</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Hukum</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Transaksi</a:t>
            </a:r>
            <a:r>
              <a:rPr lang="en-US" sz="2800" b="1" dirty="0" smtClean="0">
                <a:ln w="10541" cmpd="sng">
                  <a:solidFill>
                    <a:schemeClr val="accent1">
                      <a:lumMod val="50000"/>
                    </a:schemeClr>
                  </a:solidFill>
                  <a:prstDash val="solid"/>
                </a:ln>
                <a:solidFill>
                  <a:srgbClr val="0070C0"/>
                </a:solidFill>
              </a:rPr>
              <a:t> </a:t>
            </a:r>
            <a:r>
              <a:rPr lang="en-US" sz="2800" b="1" dirty="0" err="1" smtClean="0">
                <a:ln w="10541" cmpd="sng">
                  <a:solidFill>
                    <a:schemeClr val="accent1">
                      <a:lumMod val="50000"/>
                    </a:schemeClr>
                  </a:solidFill>
                  <a:prstDash val="solid"/>
                </a:ln>
                <a:solidFill>
                  <a:srgbClr val="0070C0"/>
                </a:solidFill>
              </a:rPr>
              <a:t>Elektronik</a:t>
            </a:r>
            <a:endParaRPr lang="en-US" sz="2800" b="1" dirty="0" smtClean="0">
              <a:ln w="10541" cmpd="sng">
                <a:solidFill>
                  <a:schemeClr val="accent1">
                    <a:lumMod val="50000"/>
                  </a:schemeClr>
                </a:solidFill>
                <a:prstDash val="solid"/>
              </a:ln>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381000"/>
            <a:ext cx="5742982"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800" b="1" dirty="0" smtClean="0"/>
              <a:t>KARAKTERISTIK HUKUM TELEMATIKA</a:t>
            </a:r>
            <a:endParaRPr lang="en-US" sz="2800" b="1" dirty="0"/>
          </a:p>
        </p:txBody>
      </p:sp>
      <p:sp>
        <p:nvSpPr>
          <p:cNvPr id="9" name="TextBox 8"/>
          <p:cNvSpPr txBox="1"/>
          <p:nvPr/>
        </p:nvSpPr>
        <p:spPr>
          <a:xfrm>
            <a:off x="609600" y="1295401"/>
            <a:ext cx="8001000" cy="4832092"/>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b="1" dirty="0" err="1" smtClean="0">
                <a:ln w="10541" cmpd="sng">
                  <a:solidFill>
                    <a:srgbClr val="7D7D7D">
                      <a:tint val="100000"/>
                      <a:shade val="100000"/>
                      <a:satMod val="110000"/>
                    </a:srgbClr>
                  </a:solidFill>
                  <a:prstDash val="solid"/>
                </a:ln>
                <a:solidFill>
                  <a:srgbClr val="FFFF00"/>
                </a:solidFill>
              </a:rPr>
              <a:t>Karakteristik</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Hukum</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Telematika</a:t>
            </a:r>
            <a:r>
              <a:rPr lang="en-US" sz="2800" b="1" dirty="0" smtClean="0">
                <a:ln w="10541" cmpd="sng">
                  <a:solidFill>
                    <a:srgbClr val="7D7D7D">
                      <a:tint val="100000"/>
                      <a:shade val="100000"/>
                      <a:satMod val="110000"/>
                    </a:srgbClr>
                  </a:solidFill>
                  <a:prstDash val="solid"/>
                </a:ln>
                <a:solidFill>
                  <a:srgbClr val="FFFF00"/>
                </a:solidFill>
              </a:rPr>
              <a:t> :</a:t>
            </a:r>
          </a:p>
          <a:p>
            <a:pPr marL="514350" indent="-514350">
              <a:buAutoNum type="arabicPeriod"/>
            </a:pPr>
            <a:r>
              <a:rPr lang="en-US" sz="2800" b="1" dirty="0" err="1" smtClean="0">
                <a:ln w="10541" cmpd="sng">
                  <a:solidFill>
                    <a:srgbClr val="7D7D7D">
                      <a:tint val="100000"/>
                      <a:shade val="100000"/>
                      <a:satMod val="110000"/>
                    </a:srgbClr>
                  </a:solidFill>
                  <a:prstDash val="solid"/>
                </a:ln>
                <a:solidFill>
                  <a:srgbClr val="FFFF00"/>
                </a:solidFill>
              </a:rPr>
              <a:t>Adanya</a:t>
            </a:r>
            <a:r>
              <a:rPr lang="en-US" sz="2800" b="1" dirty="0" smtClean="0">
                <a:ln w="10541" cmpd="sng">
                  <a:solidFill>
                    <a:srgbClr val="7D7D7D">
                      <a:tint val="100000"/>
                      <a:shade val="100000"/>
                      <a:satMod val="110000"/>
                    </a:srgbClr>
                  </a:solidFill>
                  <a:prstDash val="solid"/>
                </a:ln>
                <a:solidFill>
                  <a:srgbClr val="FFFF00"/>
                </a:solidFill>
              </a:rPr>
              <a:t>  Data </a:t>
            </a:r>
            <a:r>
              <a:rPr lang="en-US" sz="2800" b="1" dirty="0" err="1" smtClean="0">
                <a:ln w="10541" cmpd="sng">
                  <a:solidFill>
                    <a:srgbClr val="7D7D7D">
                      <a:tint val="100000"/>
                      <a:shade val="100000"/>
                      <a:satMod val="110000"/>
                    </a:srgbClr>
                  </a:solidFill>
                  <a:prstDash val="solid"/>
                </a:ln>
                <a:solidFill>
                  <a:srgbClr val="FFFF00"/>
                </a:solidFill>
              </a:rPr>
              <a:t>Pribadi</a:t>
            </a:r>
            <a:r>
              <a:rPr lang="en-US" sz="2800" b="1" dirty="0" smtClean="0">
                <a:ln w="10541" cmpd="sng">
                  <a:solidFill>
                    <a:srgbClr val="7D7D7D">
                      <a:tint val="100000"/>
                      <a:shade val="100000"/>
                      <a:satMod val="110000"/>
                    </a:srgbClr>
                  </a:solidFill>
                  <a:prstDash val="solid"/>
                </a:ln>
                <a:solidFill>
                  <a:srgbClr val="FFFF00"/>
                </a:solidFill>
              </a:rPr>
              <a:t>  ( Privacy )</a:t>
            </a:r>
          </a:p>
          <a:p>
            <a:pPr marL="514350" indent="-514350">
              <a:buAutoNum type="arabicPeriod"/>
            </a:pPr>
            <a:r>
              <a:rPr lang="en-US" sz="2800" b="1" dirty="0" err="1" smtClean="0">
                <a:ln w="10541" cmpd="sng">
                  <a:solidFill>
                    <a:srgbClr val="7D7D7D">
                      <a:tint val="100000"/>
                      <a:shade val="100000"/>
                      <a:satMod val="110000"/>
                    </a:srgbClr>
                  </a:solidFill>
                  <a:prstDash val="solid"/>
                </a:ln>
                <a:solidFill>
                  <a:srgbClr val="FFFF00"/>
                </a:solidFill>
              </a:rPr>
              <a:t>Adanya</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Haki</a:t>
            </a:r>
            <a:r>
              <a:rPr lang="en-US" sz="2800" b="1" dirty="0" smtClean="0">
                <a:ln w="10541" cmpd="sng">
                  <a:solidFill>
                    <a:srgbClr val="7D7D7D">
                      <a:tint val="100000"/>
                      <a:shade val="100000"/>
                      <a:satMod val="110000"/>
                    </a:srgbClr>
                  </a:solidFill>
                  <a:prstDash val="solid"/>
                </a:ln>
                <a:solidFill>
                  <a:srgbClr val="FFFF00"/>
                </a:solidFill>
              </a:rPr>
              <a:t> </a:t>
            </a:r>
          </a:p>
          <a:p>
            <a:pPr marL="514350" indent="-514350">
              <a:buAutoNum type="arabicPeriod"/>
            </a:pPr>
            <a:r>
              <a:rPr lang="en-US" sz="2800" b="1" dirty="0" err="1" smtClean="0">
                <a:ln w="10541" cmpd="sng">
                  <a:solidFill>
                    <a:srgbClr val="7D7D7D">
                      <a:tint val="100000"/>
                      <a:shade val="100000"/>
                      <a:satMod val="110000"/>
                    </a:srgbClr>
                  </a:solidFill>
                  <a:prstDash val="solid"/>
                </a:ln>
                <a:solidFill>
                  <a:srgbClr val="FFFF00"/>
                </a:solidFill>
              </a:rPr>
              <a:t>Dilakukan</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dengan</a:t>
            </a:r>
            <a:r>
              <a:rPr lang="en-US" sz="2800" b="1" dirty="0" smtClean="0">
                <a:ln w="10541" cmpd="sng">
                  <a:solidFill>
                    <a:srgbClr val="7D7D7D">
                      <a:tint val="100000"/>
                      <a:shade val="100000"/>
                      <a:satMod val="110000"/>
                    </a:srgbClr>
                  </a:solidFill>
                  <a:prstDash val="solid"/>
                </a:ln>
                <a:solidFill>
                  <a:srgbClr val="FFFF00"/>
                </a:solidFill>
              </a:rPr>
              <a:t> media </a:t>
            </a:r>
            <a:r>
              <a:rPr lang="en-US" sz="2800" b="1" dirty="0" err="1" smtClean="0">
                <a:ln w="10541" cmpd="sng">
                  <a:solidFill>
                    <a:srgbClr val="7D7D7D">
                      <a:tint val="100000"/>
                      <a:shade val="100000"/>
                      <a:satMod val="110000"/>
                    </a:srgbClr>
                  </a:solidFill>
                  <a:prstDash val="solid"/>
                </a:ln>
                <a:solidFill>
                  <a:srgbClr val="FFFF00"/>
                </a:solidFill>
              </a:rPr>
              <a:t>informasi</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secara</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elektronik</a:t>
            </a:r>
            <a:endParaRPr lang="en-US" sz="2800" b="1" dirty="0" smtClean="0">
              <a:ln w="10541" cmpd="sng">
                <a:solidFill>
                  <a:srgbClr val="7D7D7D">
                    <a:tint val="100000"/>
                    <a:shade val="100000"/>
                    <a:satMod val="110000"/>
                  </a:srgbClr>
                </a:solidFill>
                <a:prstDash val="solid"/>
              </a:ln>
              <a:solidFill>
                <a:srgbClr val="FFFF00"/>
              </a:solidFill>
            </a:endParaRPr>
          </a:p>
          <a:p>
            <a:pPr marL="514350" indent="-514350">
              <a:buAutoNum type="arabicPeriod"/>
            </a:pPr>
            <a:r>
              <a:rPr lang="en-US" sz="2800" b="1" dirty="0" err="1" smtClean="0">
                <a:ln w="10541" cmpd="sng">
                  <a:solidFill>
                    <a:srgbClr val="7D7D7D">
                      <a:tint val="100000"/>
                      <a:shade val="100000"/>
                      <a:satMod val="110000"/>
                    </a:srgbClr>
                  </a:solidFill>
                  <a:prstDash val="solid"/>
                </a:ln>
                <a:solidFill>
                  <a:srgbClr val="FFFF00"/>
                </a:solidFill>
              </a:rPr>
              <a:t>Tujuannya</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Penyampai</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Informasi</a:t>
            </a:r>
            <a:r>
              <a:rPr lang="en-US" sz="2800" b="1" dirty="0" smtClean="0">
                <a:ln w="10541" cmpd="sng">
                  <a:solidFill>
                    <a:srgbClr val="7D7D7D">
                      <a:tint val="100000"/>
                      <a:shade val="100000"/>
                      <a:satMod val="110000"/>
                    </a:srgbClr>
                  </a:solidFill>
                  <a:prstDash val="solid"/>
                </a:ln>
                <a:solidFill>
                  <a:srgbClr val="FFFF00"/>
                </a:solidFill>
              </a:rPr>
              <a:t> / </a:t>
            </a:r>
            <a:r>
              <a:rPr lang="en-US" sz="2800" b="1" dirty="0" err="1" smtClean="0">
                <a:ln w="10541" cmpd="sng">
                  <a:solidFill>
                    <a:srgbClr val="7D7D7D">
                      <a:tint val="100000"/>
                      <a:shade val="100000"/>
                      <a:satMod val="110000"/>
                    </a:srgbClr>
                  </a:solidFill>
                  <a:prstDash val="solid"/>
                </a:ln>
                <a:solidFill>
                  <a:srgbClr val="FFFF00"/>
                </a:solidFill>
              </a:rPr>
              <a:t>Transaksi</a:t>
            </a:r>
            <a:r>
              <a:rPr lang="en-US" sz="2800" b="1" dirty="0" smtClean="0">
                <a:ln w="10541" cmpd="sng">
                  <a:solidFill>
                    <a:srgbClr val="7D7D7D">
                      <a:tint val="100000"/>
                      <a:shade val="100000"/>
                      <a:satMod val="110000"/>
                    </a:srgbClr>
                  </a:solidFill>
                  <a:prstDash val="solid"/>
                </a:ln>
                <a:solidFill>
                  <a:srgbClr val="FFFF00"/>
                </a:solidFill>
              </a:rPr>
              <a:t> </a:t>
            </a:r>
          </a:p>
          <a:p>
            <a:pPr marL="514350" indent="-514350">
              <a:buAutoNum type="arabicPeriod"/>
            </a:pPr>
            <a:r>
              <a:rPr lang="en-US" sz="2800" b="1" dirty="0" err="1" smtClean="0">
                <a:ln w="10541" cmpd="sng">
                  <a:solidFill>
                    <a:srgbClr val="7D7D7D">
                      <a:tint val="100000"/>
                      <a:shade val="100000"/>
                      <a:satMod val="110000"/>
                    </a:srgbClr>
                  </a:solidFill>
                  <a:prstDash val="solid"/>
                </a:ln>
                <a:solidFill>
                  <a:srgbClr val="FFFF00"/>
                </a:solidFill>
              </a:rPr>
              <a:t>Bisa</a:t>
            </a:r>
            <a:r>
              <a:rPr lang="en-US" sz="2800" b="1" dirty="0" smtClean="0">
                <a:ln w="10541" cmpd="sng">
                  <a:solidFill>
                    <a:srgbClr val="7D7D7D">
                      <a:tint val="100000"/>
                      <a:shade val="100000"/>
                      <a:satMod val="110000"/>
                    </a:srgbClr>
                  </a:solidFill>
                  <a:prstDash val="solid"/>
                </a:ln>
                <a:solidFill>
                  <a:srgbClr val="FFFF00"/>
                </a:solidFill>
              </a:rPr>
              <a:t> One to Many , Many to One , One to One </a:t>
            </a:r>
            <a:r>
              <a:rPr lang="en-US" sz="2800" b="1" dirty="0" err="1" smtClean="0">
                <a:ln w="10541" cmpd="sng">
                  <a:solidFill>
                    <a:srgbClr val="7D7D7D">
                      <a:tint val="100000"/>
                      <a:shade val="100000"/>
                      <a:satMod val="110000"/>
                    </a:srgbClr>
                  </a:solidFill>
                  <a:prstDash val="solid"/>
                </a:ln>
                <a:solidFill>
                  <a:srgbClr val="FFFF00"/>
                </a:solidFill>
              </a:rPr>
              <a:t>Interaksi</a:t>
            </a:r>
            <a:r>
              <a:rPr lang="en-US" sz="2800" b="1" dirty="0" smtClean="0">
                <a:ln w="10541" cmpd="sng">
                  <a:solidFill>
                    <a:srgbClr val="7D7D7D">
                      <a:tint val="100000"/>
                      <a:shade val="100000"/>
                      <a:satMod val="110000"/>
                    </a:srgbClr>
                  </a:solidFill>
                  <a:prstDash val="solid"/>
                </a:ln>
                <a:solidFill>
                  <a:srgbClr val="FFFF00"/>
                </a:solidFill>
              </a:rPr>
              <a:t> </a:t>
            </a:r>
          </a:p>
          <a:p>
            <a:pPr marL="514350" indent="-514350">
              <a:buAutoNum type="arabicPeriod"/>
            </a:pPr>
            <a:r>
              <a:rPr lang="en-US" sz="2800" b="1" dirty="0" smtClean="0">
                <a:ln w="10541" cmpd="sng">
                  <a:solidFill>
                    <a:srgbClr val="7D7D7D">
                      <a:tint val="100000"/>
                      <a:shade val="100000"/>
                      <a:satMod val="110000"/>
                    </a:srgbClr>
                  </a:solidFill>
                  <a:prstDash val="solid"/>
                </a:ln>
                <a:solidFill>
                  <a:srgbClr val="FFFF00"/>
                </a:solidFill>
              </a:rPr>
              <a:t>User :  </a:t>
            </a:r>
            <a:r>
              <a:rPr lang="en-US" sz="2800" b="1" dirty="0" err="1" smtClean="0">
                <a:ln w="10541" cmpd="sng">
                  <a:solidFill>
                    <a:srgbClr val="7D7D7D">
                      <a:tint val="100000"/>
                      <a:shade val="100000"/>
                      <a:satMod val="110000"/>
                    </a:srgbClr>
                  </a:solidFill>
                  <a:prstDash val="solid"/>
                </a:ln>
                <a:solidFill>
                  <a:srgbClr val="FFFF00"/>
                </a:solidFill>
              </a:rPr>
              <a:t>Pemerintah</a:t>
            </a:r>
            <a:r>
              <a:rPr lang="en-US" sz="2800" b="1" dirty="0" smtClean="0">
                <a:ln w="10541" cmpd="sng">
                  <a:solidFill>
                    <a:srgbClr val="7D7D7D">
                      <a:tint val="100000"/>
                      <a:shade val="100000"/>
                      <a:satMod val="110000"/>
                    </a:srgbClr>
                  </a:solidFill>
                  <a:prstDash val="solid"/>
                </a:ln>
                <a:solidFill>
                  <a:srgbClr val="FFFF00"/>
                </a:solidFill>
              </a:rPr>
              <a:t> ,  </a:t>
            </a:r>
            <a:r>
              <a:rPr lang="en-US" sz="2800" b="1" dirty="0" err="1" smtClean="0">
                <a:ln w="10541" cmpd="sng">
                  <a:solidFill>
                    <a:srgbClr val="7D7D7D">
                      <a:tint val="100000"/>
                      <a:shade val="100000"/>
                      <a:satMod val="110000"/>
                    </a:srgbClr>
                  </a:solidFill>
                  <a:prstDash val="solid"/>
                </a:ln>
                <a:solidFill>
                  <a:srgbClr val="FFFF00"/>
                </a:solidFill>
              </a:rPr>
              <a:t>Perorangan</a:t>
            </a:r>
            <a:r>
              <a:rPr lang="en-US" sz="2800" b="1" dirty="0" smtClean="0">
                <a:ln w="10541" cmpd="sng">
                  <a:solidFill>
                    <a:srgbClr val="7D7D7D">
                      <a:tint val="100000"/>
                      <a:shade val="100000"/>
                      <a:satMod val="110000"/>
                    </a:srgbClr>
                  </a:solidFill>
                  <a:prstDash val="solid"/>
                </a:ln>
                <a:solidFill>
                  <a:srgbClr val="FFFF00"/>
                </a:solidFill>
              </a:rPr>
              <a:t> , </a:t>
            </a:r>
            <a:r>
              <a:rPr lang="en-US" sz="2800" b="1" dirty="0" err="1" smtClean="0">
                <a:ln w="10541" cmpd="sng">
                  <a:solidFill>
                    <a:srgbClr val="7D7D7D">
                      <a:tint val="100000"/>
                      <a:shade val="100000"/>
                      <a:satMod val="110000"/>
                    </a:srgbClr>
                  </a:solidFill>
                  <a:prstDash val="solid"/>
                </a:ln>
                <a:solidFill>
                  <a:srgbClr val="FFFF00"/>
                </a:solidFill>
              </a:rPr>
              <a:t>Badan</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Hukum</a:t>
            </a:r>
            <a:endParaRPr lang="en-US" sz="2800" b="1" dirty="0" smtClean="0">
              <a:ln w="10541" cmpd="sng">
                <a:solidFill>
                  <a:srgbClr val="7D7D7D">
                    <a:tint val="100000"/>
                    <a:shade val="100000"/>
                    <a:satMod val="110000"/>
                  </a:srgbClr>
                </a:solidFill>
                <a:prstDash val="solid"/>
              </a:ln>
              <a:solidFill>
                <a:srgbClr val="FFFF00"/>
              </a:solidFill>
            </a:endParaRPr>
          </a:p>
          <a:p>
            <a:pPr marL="514350" indent="-514350">
              <a:buAutoNum type="arabicPeriod"/>
            </a:pPr>
            <a:r>
              <a:rPr lang="en-US" sz="2800" b="1" dirty="0" smtClean="0">
                <a:ln w="10541" cmpd="sng">
                  <a:solidFill>
                    <a:srgbClr val="7D7D7D">
                      <a:tint val="100000"/>
                      <a:shade val="100000"/>
                      <a:satMod val="110000"/>
                    </a:srgbClr>
                  </a:solidFill>
                  <a:prstDash val="solid"/>
                </a:ln>
                <a:solidFill>
                  <a:srgbClr val="FFFF00"/>
                </a:solidFill>
              </a:rPr>
              <a:t>Batas </a:t>
            </a:r>
            <a:r>
              <a:rPr lang="en-US" sz="2800" b="1" dirty="0" err="1" smtClean="0">
                <a:ln w="10541" cmpd="sng">
                  <a:solidFill>
                    <a:srgbClr val="7D7D7D">
                      <a:tint val="100000"/>
                      <a:shade val="100000"/>
                      <a:satMod val="110000"/>
                    </a:srgbClr>
                  </a:solidFill>
                  <a:prstDash val="solid"/>
                </a:ln>
                <a:solidFill>
                  <a:srgbClr val="FFFF00"/>
                </a:solidFill>
              </a:rPr>
              <a:t>Jarak</a:t>
            </a:r>
            <a:r>
              <a:rPr lang="en-US" sz="2800" b="1" dirty="0" smtClean="0">
                <a:ln w="10541" cmpd="sng">
                  <a:solidFill>
                    <a:srgbClr val="7D7D7D">
                      <a:tint val="100000"/>
                      <a:shade val="100000"/>
                      <a:satMod val="110000"/>
                    </a:srgbClr>
                  </a:solidFill>
                  <a:prstDash val="solid"/>
                </a:ln>
                <a:solidFill>
                  <a:srgbClr val="FFFF00"/>
                </a:solidFill>
              </a:rPr>
              <a:t> , </a:t>
            </a:r>
            <a:r>
              <a:rPr lang="en-US" sz="2800" b="1" dirty="0" err="1" smtClean="0">
                <a:ln w="10541" cmpd="sng">
                  <a:solidFill>
                    <a:srgbClr val="7D7D7D">
                      <a:tint val="100000"/>
                      <a:shade val="100000"/>
                      <a:satMod val="110000"/>
                    </a:srgbClr>
                  </a:solidFill>
                  <a:prstDash val="solid"/>
                </a:ln>
                <a:solidFill>
                  <a:srgbClr val="FFFF00"/>
                </a:solidFill>
              </a:rPr>
              <a:t>Ruang</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dan</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Waktu</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tidak</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menjadi</a:t>
            </a:r>
            <a:r>
              <a:rPr lang="en-US" sz="2800" b="1" dirty="0" smtClean="0">
                <a:ln w="10541" cmpd="sng">
                  <a:solidFill>
                    <a:srgbClr val="7D7D7D">
                      <a:tint val="100000"/>
                      <a:shade val="100000"/>
                      <a:satMod val="110000"/>
                    </a:srgbClr>
                  </a:solidFill>
                  <a:prstDash val="solid"/>
                </a:ln>
                <a:solidFill>
                  <a:srgbClr val="FFFF00"/>
                </a:solidFill>
              </a:rPr>
              <a:t> </a:t>
            </a:r>
            <a:r>
              <a:rPr lang="en-US" sz="2800" b="1" dirty="0" err="1" smtClean="0">
                <a:ln w="10541" cmpd="sng">
                  <a:solidFill>
                    <a:srgbClr val="7D7D7D">
                      <a:tint val="100000"/>
                      <a:shade val="100000"/>
                      <a:satMod val="110000"/>
                    </a:srgbClr>
                  </a:solidFill>
                  <a:prstDash val="solid"/>
                </a:ln>
                <a:solidFill>
                  <a:srgbClr val="FFFF00"/>
                </a:solidFill>
              </a:rPr>
              <a:t>kendala</a:t>
            </a:r>
            <a:endParaRPr lang="en-US" sz="2800" b="1" dirty="0" smtClean="0">
              <a:ln w="10541" cmpd="sng">
                <a:solidFill>
                  <a:srgbClr val="7D7D7D">
                    <a:tint val="100000"/>
                    <a:shade val="100000"/>
                    <a:satMod val="110000"/>
                  </a:srgbClr>
                </a:solidFill>
                <a:prstDash val="solid"/>
              </a:ln>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381000"/>
            <a:ext cx="5177443"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800" b="1" dirty="0" smtClean="0"/>
              <a:t>KERANGKA  HUKUM TELEMATIKA</a:t>
            </a:r>
            <a:endParaRPr lang="en-US" sz="2800" b="1" dirty="0"/>
          </a:p>
        </p:txBody>
      </p:sp>
      <p:sp>
        <p:nvSpPr>
          <p:cNvPr id="4" name="TextBox 3"/>
          <p:cNvSpPr txBox="1"/>
          <p:nvPr/>
        </p:nvSpPr>
        <p:spPr>
          <a:xfrm>
            <a:off x="533400" y="990600"/>
            <a:ext cx="8153400" cy="526297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b="1" dirty="0" smtClean="0"/>
              <a:t>KERANGKA  HUKUM TELEMATIKA TERDIRI DARI :</a:t>
            </a:r>
          </a:p>
          <a:p>
            <a:pPr marL="457200" indent="-457200"/>
            <a:r>
              <a:rPr lang="en-US" sz="1600" dirty="0" smtClean="0"/>
              <a:t> Content, </a:t>
            </a:r>
            <a:r>
              <a:rPr lang="en-US" sz="1600" dirty="0" err="1" smtClean="0"/>
              <a:t>yakni</a:t>
            </a:r>
            <a:r>
              <a:rPr lang="en-US" sz="1600" dirty="0" smtClean="0"/>
              <a:t> </a:t>
            </a:r>
            <a:r>
              <a:rPr lang="en-US" sz="1600" dirty="0" err="1" smtClean="0"/>
              <a:t>keberadaan</a:t>
            </a:r>
            <a:r>
              <a:rPr lang="en-US" sz="1600" dirty="0" smtClean="0"/>
              <a:t> </a:t>
            </a:r>
            <a:r>
              <a:rPr lang="en-US" sz="1600" dirty="0" err="1" smtClean="0"/>
              <a:t>Isi</a:t>
            </a:r>
            <a:r>
              <a:rPr lang="en-US" sz="1600" dirty="0" smtClean="0"/>
              <a:t> </a:t>
            </a:r>
            <a:r>
              <a:rPr lang="en-US" sz="1600" dirty="0" err="1" smtClean="0"/>
              <a:t>ataupun</a:t>
            </a:r>
            <a:r>
              <a:rPr lang="en-US" sz="1600" dirty="0" smtClean="0"/>
              <a:t> </a:t>
            </a:r>
            <a:r>
              <a:rPr lang="en-US" sz="1600" dirty="0" err="1" smtClean="0"/>
              <a:t>substansi</a:t>
            </a:r>
            <a:r>
              <a:rPr lang="en-US" sz="1600" dirty="0" smtClean="0"/>
              <a:t> </a:t>
            </a:r>
            <a:r>
              <a:rPr lang="en-US" sz="1600" dirty="0" err="1" smtClean="0"/>
              <a:t>dari</a:t>
            </a:r>
            <a:r>
              <a:rPr lang="en-US" sz="1600" dirty="0" smtClean="0"/>
              <a:t> Data </a:t>
            </a:r>
            <a:r>
              <a:rPr lang="en-US" sz="1600" dirty="0" err="1" smtClean="0"/>
              <a:t>dan</a:t>
            </a:r>
            <a:r>
              <a:rPr lang="en-US" sz="1600" dirty="0" smtClean="0"/>
              <a:t>/</a:t>
            </a:r>
            <a:r>
              <a:rPr lang="en-US" sz="1600" dirty="0" err="1" smtClean="0"/>
              <a:t>atau</a:t>
            </a:r>
            <a:r>
              <a:rPr lang="en-US" sz="1600" dirty="0" smtClean="0"/>
              <a:t> </a:t>
            </a:r>
            <a:r>
              <a:rPr lang="en-US" sz="1600" dirty="0" err="1" smtClean="0"/>
              <a:t>Informasi</a:t>
            </a:r>
            <a:r>
              <a:rPr lang="en-US" sz="1600" dirty="0" smtClean="0"/>
              <a:t> </a:t>
            </a:r>
            <a:r>
              <a:rPr lang="en-US" sz="1600" dirty="0" err="1" smtClean="0"/>
              <a:t>itu</a:t>
            </a:r>
            <a:r>
              <a:rPr lang="en-US" sz="1600" dirty="0" smtClean="0"/>
              <a:t> </a:t>
            </a:r>
            <a:r>
              <a:rPr lang="en-US" sz="1600" dirty="0" err="1" smtClean="0"/>
              <a:t>sendiri</a:t>
            </a:r>
            <a:r>
              <a:rPr lang="en-US" sz="1600" dirty="0" smtClean="0"/>
              <a:t> yang </a:t>
            </a:r>
            <a:r>
              <a:rPr lang="en-US" sz="1600" dirty="0" err="1" smtClean="0"/>
              <a:t>merupakan</a:t>
            </a:r>
            <a:r>
              <a:rPr lang="en-US" sz="1600" dirty="0" smtClean="0"/>
              <a:t> input </a:t>
            </a:r>
            <a:r>
              <a:rPr lang="en-US" sz="1600" dirty="0" err="1" smtClean="0"/>
              <a:t>dan</a:t>
            </a:r>
            <a:r>
              <a:rPr lang="en-US" sz="1600" dirty="0" smtClean="0"/>
              <a:t> output </a:t>
            </a:r>
            <a:r>
              <a:rPr lang="en-US" sz="1600" dirty="0" err="1" smtClean="0"/>
              <a:t>dari</a:t>
            </a:r>
            <a:r>
              <a:rPr lang="en-US" sz="1600" dirty="0" smtClean="0"/>
              <a:t> </a:t>
            </a:r>
            <a:r>
              <a:rPr lang="en-US" sz="1600" dirty="0" err="1" smtClean="0"/>
              <a:t>penyelenggaraan</a:t>
            </a:r>
            <a:r>
              <a:rPr lang="en-US" sz="1600" dirty="0" smtClean="0"/>
              <a:t> </a:t>
            </a:r>
            <a:r>
              <a:rPr lang="en-US" sz="1600" dirty="0" err="1" smtClean="0"/>
              <a:t>sistem</a:t>
            </a:r>
            <a:r>
              <a:rPr lang="en-US" sz="1600" dirty="0" smtClean="0"/>
              <a:t> </a:t>
            </a:r>
            <a:r>
              <a:rPr lang="en-US" sz="1600" dirty="0" err="1" smtClean="0"/>
              <a:t>informasi</a:t>
            </a:r>
            <a:r>
              <a:rPr lang="en-US" sz="1600" dirty="0" smtClean="0"/>
              <a:t> yang </a:t>
            </a:r>
            <a:r>
              <a:rPr lang="en-US" sz="1600" dirty="0" err="1" smtClean="0"/>
              <a:t>disampaikan</a:t>
            </a:r>
            <a:r>
              <a:rPr lang="en-US" sz="1600" dirty="0" smtClean="0"/>
              <a:t> </a:t>
            </a:r>
            <a:r>
              <a:rPr lang="en-US" sz="1600" dirty="0" err="1" smtClean="0"/>
              <a:t>kepada</a:t>
            </a:r>
            <a:r>
              <a:rPr lang="en-US" sz="1600" dirty="0" smtClean="0"/>
              <a:t> </a:t>
            </a:r>
            <a:r>
              <a:rPr lang="en-US" sz="1600" dirty="0" err="1" smtClean="0"/>
              <a:t>publik</a:t>
            </a:r>
            <a:r>
              <a:rPr lang="en-US" sz="1600" dirty="0" smtClean="0"/>
              <a:t>, </a:t>
            </a:r>
            <a:r>
              <a:rPr lang="en-US" sz="1600" dirty="0" err="1" smtClean="0"/>
              <a:t>mencakup</a:t>
            </a:r>
            <a:r>
              <a:rPr lang="en-US" sz="1600" dirty="0" smtClean="0"/>
              <a:t> </a:t>
            </a:r>
            <a:r>
              <a:rPr lang="en-US" sz="1600" dirty="0" err="1" smtClean="0"/>
              <a:t>semua</a:t>
            </a:r>
            <a:r>
              <a:rPr lang="en-US" sz="1600" dirty="0" smtClean="0"/>
              <a:t> </a:t>
            </a:r>
            <a:r>
              <a:rPr lang="en-US" sz="1600" dirty="0" err="1" smtClean="0"/>
              <a:t>bentuk</a:t>
            </a:r>
            <a:r>
              <a:rPr lang="en-US" sz="1600" dirty="0" smtClean="0"/>
              <a:t> data/</a:t>
            </a:r>
            <a:r>
              <a:rPr lang="en-US" sz="1600" dirty="0" err="1" smtClean="0"/>
              <a:t>informasi</a:t>
            </a:r>
            <a:r>
              <a:rPr lang="en-US" sz="1600" dirty="0" smtClean="0"/>
              <a:t> </a:t>
            </a:r>
            <a:r>
              <a:rPr lang="en-US" sz="1600" dirty="0" err="1" smtClean="0"/>
              <a:t>baik</a:t>
            </a:r>
            <a:r>
              <a:rPr lang="en-US" sz="1600" dirty="0" smtClean="0"/>
              <a:t> yang </a:t>
            </a:r>
            <a:r>
              <a:rPr lang="en-US" sz="1600" dirty="0" err="1" smtClean="0"/>
              <a:t>tersimpan</a:t>
            </a:r>
            <a:r>
              <a:rPr lang="en-US" sz="1600" dirty="0" smtClean="0"/>
              <a:t> </a:t>
            </a:r>
            <a:r>
              <a:rPr lang="en-US" sz="1600" dirty="0" err="1" smtClean="0"/>
              <a:t>dalam</a:t>
            </a:r>
            <a:r>
              <a:rPr lang="en-US" sz="1600" dirty="0" smtClean="0"/>
              <a:t> </a:t>
            </a:r>
            <a:r>
              <a:rPr lang="en-US" sz="1600" dirty="0" err="1" smtClean="0"/>
              <a:t>bentuk</a:t>
            </a:r>
            <a:r>
              <a:rPr lang="en-US" sz="1600" dirty="0" smtClean="0"/>
              <a:t> </a:t>
            </a:r>
            <a:r>
              <a:rPr lang="en-US" sz="1600" dirty="0" err="1" smtClean="0"/>
              <a:t>cetak</a:t>
            </a:r>
            <a:r>
              <a:rPr lang="en-US" sz="1600" dirty="0" smtClean="0"/>
              <a:t> </a:t>
            </a:r>
            <a:r>
              <a:rPr lang="en-US" sz="1600" dirty="0" err="1" smtClean="0"/>
              <a:t>maupun</a:t>
            </a:r>
            <a:r>
              <a:rPr lang="en-US" sz="1600" dirty="0" smtClean="0"/>
              <a:t> </a:t>
            </a:r>
            <a:r>
              <a:rPr lang="en-US" sz="1600" dirty="0" err="1" smtClean="0"/>
              <a:t>elektronik</a:t>
            </a:r>
            <a:r>
              <a:rPr lang="en-US" sz="1600" dirty="0" smtClean="0"/>
              <a:t>, </a:t>
            </a:r>
            <a:r>
              <a:rPr lang="en-US" sz="1600" dirty="0" err="1" smtClean="0"/>
              <a:t>maupun</a:t>
            </a:r>
            <a:r>
              <a:rPr lang="en-US" sz="1600" dirty="0" smtClean="0"/>
              <a:t> yang </a:t>
            </a:r>
            <a:r>
              <a:rPr lang="en-US" sz="1600" dirty="0" err="1" smtClean="0"/>
              <a:t>disimpan</a:t>
            </a:r>
            <a:r>
              <a:rPr lang="en-US" sz="1600" dirty="0" smtClean="0"/>
              <a:t> </a:t>
            </a:r>
            <a:r>
              <a:rPr lang="en-US" sz="1600" dirty="0" err="1" smtClean="0"/>
              <a:t>sebagai</a:t>
            </a:r>
            <a:r>
              <a:rPr lang="en-US" sz="1600" dirty="0" smtClean="0"/>
              <a:t> basis data (databases) </a:t>
            </a:r>
            <a:r>
              <a:rPr lang="en-US" sz="1600" dirty="0" err="1" smtClean="0"/>
              <a:t>maupun</a:t>
            </a:r>
            <a:r>
              <a:rPr lang="en-US" sz="1600" dirty="0" smtClean="0"/>
              <a:t> yang </a:t>
            </a:r>
            <a:r>
              <a:rPr lang="en-US" sz="1600" dirty="0" err="1" smtClean="0"/>
              <a:t>dikomunikasikan</a:t>
            </a:r>
            <a:r>
              <a:rPr lang="en-US" sz="1600" dirty="0" smtClean="0"/>
              <a:t> </a:t>
            </a:r>
            <a:r>
              <a:rPr lang="en-US" sz="1600" dirty="0" err="1" smtClean="0"/>
              <a:t>sebagai</a:t>
            </a:r>
            <a:r>
              <a:rPr lang="en-US" sz="1600" dirty="0" smtClean="0"/>
              <a:t> </a:t>
            </a:r>
            <a:r>
              <a:rPr lang="en-US" sz="1600" dirty="0" err="1" smtClean="0"/>
              <a:t>bentuk</a:t>
            </a:r>
            <a:r>
              <a:rPr lang="en-US" sz="1600" dirty="0" smtClean="0"/>
              <a:t> </a:t>
            </a:r>
            <a:r>
              <a:rPr lang="en-US" sz="1600" dirty="0" err="1" smtClean="0"/>
              <a:t>pesan</a:t>
            </a:r>
            <a:r>
              <a:rPr lang="en-US" sz="1600" dirty="0" smtClean="0"/>
              <a:t> (data messages);</a:t>
            </a:r>
          </a:p>
          <a:p>
            <a:pPr marL="457200" indent="-457200"/>
            <a:r>
              <a:rPr lang="en-US" sz="1600" dirty="0" smtClean="0"/>
              <a:t>Computing, </a:t>
            </a:r>
            <a:r>
              <a:rPr lang="en-US" sz="1600" dirty="0" err="1" smtClean="0"/>
              <a:t>yakni</a:t>
            </a:r>
            <a:r>
              <a:rPr lang="en-US" sz="1600" dirty="0" smtClean="0"/>
              <a:t> </a:t>
            </a:r>
            <a:r>
              <a:rPr lang="en-US" sz="1600" dirty="0" err="1" smtClean="0"/>
              <a:t>keberadaan</a:t>
            </a:r>
            <a:r>
              <a:rPr lang="en-US" sz="1600" dirty="0" smtClean="0"/>
              <a:t> </a:t>
            </a:r>
            <a:r>
              <a:rPr lang="en-US" sz="1600" dirty="0" err="1" smtClean="0"/>
              <a:t>Sistem</a:t>
            </a:r>
            <a:r>
              <a:rPr lang="en-US" sz="1600" dirty="0" smtClean="0"/>
              <a:t> </a:t>
            </a:r>
            <a:r>
              <a:rPr lang="en-US" sz="1600" dirty="0" err="1" smtClean="0"/>
              <a:t>Pengolah</a:t>
            </a:r>
            <a:r>
              <a:rPr lang="en-US" sz="1600" dirty="0" smtClean="0"/>
              <a:t> </a:t>
            </a:r>
            <a:r>
              <a:rPr lang="en-US" sz="1600" dirty="0" err="1" smtClean="0"/>
              <a:t>Informasi</a:t>
            </a:r>
            <a:r>
              <a:rPr lang="en-US" sz="1600" dirty="0" smtClean="0"/>
              <a:t> yang </a:t>
            </a:r>
            <a:r>
              <a:rPr lang="en-US" sz="1600" dirty="0" err="1" smtClean="0"/>
              <a:t>berbasiskan</a:t>
            </a:r>
            <a:r>
              <a:rPr lang="en-US" sz="1600" dirty="0" smtClean="0"/>
              <a:t> </a:t>
            </a:r>
            <a:r>
              <a:rPr lang="en-US" sz="1600" dirty="0" err="1" smtClean="0"/>
              <a:t>sistem</a:t>
            </a:r>
            <a:r>
              <a:rPr lang="en-US" sz="1600" dirty="0" smtClean="0"/>
              <a:t> </a:t>
            </a:r>
            <a:r>
              <a:rPr lang="en-US" sz="1600" dirty="0" err="1" smtClean="0"/>
              <a:t>komputer</a:t>
            </a:r>
            <a:r>
              <a:rPr lang="en-US" sz="1600" dirty="0" smtClean="0"/>
              <a:t> (Computer based Information System) yang </a:t>
            </a:r>
            <a:r>
              <a:rPr lang="en-US" sz="1600" dirty="0" err="1" smtClean="0"/>
              <a:t>merupakan</a:t>
            </a:r>
            <a:r>
              <a:rPr lang="en-US" sz="1600" dirty="0" smtClean="0"/>
              <a:t> </a:t>
            </a:r>
            <a:r>
              <a:rPr lang="en-US" sz="1600" dirty="0" err="1" smtClean="0"/>
              <a:t>jaringan</a:t>
            </a:r>
            <a:r>
              <a:rPr lang="en-US" sz="1600" dirty="0" smtClean="0"/>
              <a:t> </a:t>
            </a:r>
            <a:r>
              <a:rPr lang="en-US" sz="1600" dirty="0" err="1" smtClean="0"/>
              <a:t>sistem</a:t>
            </a:r>
            <a:r>
              <a:rPr lang="en-US" sz="1600" dirty="0" smtClean="0"/>
              <a:t> </a:t>
            </a:r>
            <a:r>
              <a:rPr lang="en-US" sz="1600" dirty="0" err="1" smtClean="0"/>
              <a:t>informasi</a:t>
            </a:r>
            <a:r>
              <a:rPr lang="en-US" sz="1600" dirty="0" smtClean="0"/>
              <a:t> (computer network) </a:t>
            </a:r>
            <a:r>
              <a:rPr lang="en-US" sz="1600" dirty="0" err="1" smtClean="0"/>
              <a:t>organisasional</a:t>
            </a:r>
            <a:r>
              <a:rPr lang="en-US" sz="1600" dirty="0" smtClean="0"/>
              <a:t> yang </a:t>
            </a:r>
            <a:r>
              <a:rPr lang="en-US" sz="1600" dirty="0" err="1" smtClean="0"/>
              <a:t>efisien</a:t>
            </a:r>
            <a:r>
              <a:rPr lang="en-US" sz="1600" dirty="0" smtClean="0"/>
              <a:t>, </a:t>
            </a:r>
            <a:r>
              <a:rPr lang="en-US" sz="1600" dirty="0" err="1" smtClean="0"/>
              <a:t>efektif</a:t>
            </a:r>
            <a:r>
              <a:rPr lang="en-US" sz="1600" dirty="0" smtClean="0"/>
              <a:t> </a:t>
            </a:r>
            <a:r>
              <a:rPr lang="en-US" sz="1600" dirty="0" err="1" smtClean="0"/>
              <a:t>dan</a:t>
            </a:r>
            <a:r>
              <a:rPr lang="en-US" sz="1600" dirty="0" smtClean="0"/>
              <a:t> legal. </a:t>
            </a:r>
            <a:r>
              <a:rPr lang="en-US" sz="1600" dirty="0" err="1" smtClean="0"/>
              <a:t>Dalam</a:t>
            </a:r>
            <a:r>
              <a:rPr lang="en-US" sz="1600" dirty="0" smtClean="0"/>
              <a:t> </a:t>
            </a:r>
            <a:r>
              <a:rPr lang="en-US" sz="1600" dirty="0" err="1" smtClean="0"/>
              <a:t>hal</a:t>
            </a:r>
            <a:r>
              <a:rPr lang="en-US" sz="1600" dirty="0" smtClean="0"/>
              <a:t> </a:t>
            </a:r>
            <a:r>
              <a:rPr lang="en-US" sz="1600" dirty="0" err="1" smtClean="0"/>
              <a:t>ini</a:t>
            </a:r>
            <a:r>
              <a:rPr lang="en-US" sz="1600" dirty="0" smtClean="0"/>
              <a:t>, </a:t>
            </a:r>
            <a:r>
              <a:rPr lang="en-US" sz="1600" dirty="0" err="1" smtClean="0"/>
              <a:t>suatu</a:t>
            </a:r>
            <a:r>
              <a:rPr lang="en-US" sz="1600" dirty="0" smtClean="0"/>
              <a:t> </a:t>
            </a:r>
            <a:r>
              <a:rPr lang="en-US" sz="1600" dirty="0" err="1" smtClean="0"/>
              <a:t>Sistem</a:t>
            </a:r>
            <a:r>
              <a:rPr lang="en-US" sz="1600" dirty="0" smtClean="0"/>
              <a:t> </a:t>
            </a:r>
            <a:r>
              <a:rPr lang="en-US" sz="1600" dirty="0" err="1" smtClean="0"/>
              <a:t>Informasi</a:t>
            </a:r>
            <a:r>
              <a:rPr lang="en-US" sz="1600" dirty="0" smtClean="0"/>
              <a:t> </a:t>
            </a:r>
            <a:r>
              <a:rPr lang="en-US" sz="1600" dirty="0" err="1" smtClean="0"/>
              <a:t>merupakan</a:t>
            </a:r>
            <a:r>
              <a:rPr lang="en-US" sz="1600" dirty="0" smtClean="0"/>
              <a:t> </a:t>
            </a:r>
            <a:r>
              <a:rPr lang="en-US" sz="1600" dirty="0" err="1" smtClean="0"/>
              <a:t>perwujudan</a:t>
            </a:r>
            <a:r>
              <a:rPr lang="en-US" sz="1600" dirty="0" smtClean="0"/>
              <a:t> </a:t>
            </a:r>
            <a:r>
              <a:rPr lang="en-US" sz="1600" dirty="0" err="1" smtClean="0"/>
              <a:t>penerapan</a:t>
            </a:r>
            <a:r>
              <a:rPr lang="en-US" sz="1600" dirty="0" smtClean="0"/>
              <a:t> </a:t>
            </a:r>
            <a:r>
              <a:rPr lang="en-US" sz="1600" dirty="0" err="1" smtClean="0"/>
              <a:t>perkembangan</a:t>
            </a:r>
            <a:r>
              <a:rPr lang="en-US" sz="1600" dirty="0" smtClean="0"/>
              <a:t> </a:t>
            </a:r>
            <a:r>
              <a:rPr lang="en-US" sz="1600" dirty="0" err="1" smtClean="0"/>
              <a:t>teknologi</a:t>
            </a:r>
            <a:r>
              <a:rPr lang="en-US" sz="1600" dirty="0" smtClean="0"/>
              <a:t> </a:t>
            </a:r>
            <a:r>
              <a:rPr lang="en-US" sz="1600" dirty="0" err="1" smtClean="0"/>
              <a:t>informasi</a:t>
            </a:r>
            <a:r>
              <a:rPr lang="en-US" sz="1600" dirty="0" smtClean="0"/>
              <a:t> </a:t>
            </a:r>
            <a:r>
              <a:rPr lang="en-US" sz="1600" dirty="0" err="1" smtClean="0"/>
              <a:t>kedalam</a:t>
            </a:r>
            <a:r>
              <a:rPr lang="en-US" sz="1600" dirty="0" smtClean="0"/>
              <a:t> </a:t>
            </a:r>
            <a:r>
              <a:rPr lang="en-US" sz="1600" dirty="0" err="1" smtClean="0"/>
              <a:t>suatu</a:t>
            </a:r>
            <a:r>
              <a:rPr lang="en-US" sz="1600" dirty="0" smtClean="0"/>
              <a:t> </a:t>
            </a:r>
            <a:r>
              <a:rPr lang="en-US" sz="1600" dirty="0" err="1" smtClean="0"/>
              <a:t>bentuk</a:t>
            </a:r>
            <a:r>
              <a:rPr lang="en-US" sz="1600" dirty="0" smtClean="0"/>
              <a:t> </a:t>
            </a:r>
            <a:r>
              <a:rPr lang="en-US" sz="1600" dirty="0" err="1" smtClean="0"/>
              <a:t>organisasional</a:t>
            </a:r>
            <a:r>
              <a:rPr lang="en-US" sz="1600" dirty="0" smtClean="0"/>
              <a:t>/</a:t>
            </a:r>
            <a:r>
              <a:rPr lang="en-US" sz="1600" dirty="0" err="1" smtClean="0"/>
              <a:t>organisasi</a:t>
            </a:r>
            <a:r>
              <a:rPr lang="en-US" sz="1600" dirty="0" smtClean="0"/>
              <a:t> </a:t>
            </a:r>
            <a:r>
              <a:rPr lang="en-US" sz="1600" dirty="0" err="1" smtClean="0"/>
              <a:t>perusahaan</a:t>
            </a:r>
            <a:r>
              <a:rPr lang="en-US" sz="1600" dirty="0" smtClean="0"/>
              <a:t> (</a:t>
            </a:r>
            <a:r>
              <a:rPr lang="en-US" sz="1600" dirty="0" err="1" smtClean="0"/>
              <a:t>bisnis</a:t>
            </a:r>
            <a:r>
              <a:rPr lang="en-US" sz="1600" dirty="0" smtClean="0"/>
              <a:t>).; </a:t>
            </a:r>
            <a:endParaRPr lang="en-US" sz="1600" dirty="0"/>
          </a:p>
          <a:p>
            <a:pPr marL="457200" indent="-457200"/>
            <a:r>
              <a:rPr lang="en-US" sz="1600" dirty="0" smtClean="0"/>
              <a:t>Communication, </a:t>
            </a:r>
            <a:r>
              <a:rPr lang="en-US" sz="1600" dirty="0" err="1" smtClean="0"/>
              <a:t>yakni</a:t>
            </a:r>
            <a:r>
              <a:rPr lang="en-US" sz="1600" dirty="0" smtClean="0"/>
              <a:t> </a:t>
            </a:r>
            <a:r>
              <a:rPr lang="en-US" sz="1600" dirty="0" err="1" smtClean="0"/>
              <a:t>keberadaan</a:t>
            </a:r>
            <a:r>
              <a:rPr lang="en-US" sz="1600" dirty="0" smtClean="0"/>
              <a:t> </a:t>
            </a:r>
            <a:r>
              <a:rPr lang="en-US" sz="1600" dirty="0" err="1" smtClean="0"/>
              <a:t>Sistem</a:t>
            </a:r>
            <a:r>
              <a:rPr lang="en-US" sz="1600" dirty="0" smtClean="0"/>
              <a:t> </a:t>
            </a:r>
            <a:r>
              <a:rPr lang="en-US" sz="1600" dirty="0" err="1" smtClean="0"/>
              <a:t>Komunikasi</a:t>
            </a:r>
            <a:r>
              <a:rPr lang="en-US" sz="1600" dirty="0" smtClean="0"/>
              <a:t> yang </a:t>
            </a:r>
            <a:r>
              <a:rPr lang="en-US" sz="1600" dirty="0" err="1" smtClean="0"/>
              <a:t>juga</a:t>
            </a:r>
            <a:r>
              <a:rPr lang="en-US" sz="1600" dirty="0" smtClean="0"/>
              <a:t> </a:t>
            </a:r>
            <a:r>
              <a:rPr lang="en-US" sz="1600" dirty="0" err="1" smtClean="0"/>
              <a:t>merupakan</a:t>
            </a:r>
            <a:r>
              <a:rPr lang="en-US" sz="1600" dirty="0" smtClean="0"/>
              <a:t> </a:t>
            </a:r>
            <a:r>
              <a:rPr lang="en-US" sz="1600" dirty="0" err="1" smtClean="0"/>
              <a:t>perwujudan</a:t>
            </a:r>
            <a:r>
              <a:rPr lang="en-US" sz="1600" dirty="0" smtClean="0"/>
              <a:t> </a:t>
            </a:r>
            <a:r>
              <a:rPr lang="en-US" sz="1600" dirty="0" err="1" smtClean="0"/>
              <a:t>dari</a:t>
            </a:r>
            <a:r>
              <a:rPr lang="en-US" sz="1600" dirty="0" smtClean="0"/>
              <a:t> </a:t>
            </a:r>
            <a:r>
              <a:rPr lang="en-US" sz="1600" dirty="0" err="1" smtClean="0"/>
              <a:t>sistem</a:t>
            </a:r>
            <a:r>
              <a:rPr lang="en-US" sz="1600" dirty="0" smtClean="0"/>
              <a:t> </a:t>
            </a:r>
            <a:r>
              <a:rPr lang="en-US" sz="1600" dirty="0" err="1" smtClean="0"/>
              <a:t>keterhubungan</a:t>
            </a:r>
            <a:r>
              <a:rPr lang="en-US" sz="1600" dirty="0" smtClean="0"/>
              <a:t> (interconnection) </a:t>
            </a:r>
            <a:r>
              <a:rPr lang="en-US" sz="1600" dirty="0" err="1" smtClean="0"/>
              <a:t>dan</a:t>
            </a:r>
            <a:r>
              <a:rPr lang="en-US" sz="1600" dirty="0" smtClean="0"/>
              <a:t> </a:t>
            </a:r>
            <a:r>
              <a:rPr lang="en-US" sz="1600" dirty="0" err="1" smtClean="0"/>
              <a:t>sistem</a:t>
            </a:r>
            <a:r>
              <a:rPr lang="en-US" sz="1600" dirty="0" smtClean="0"/>
              <a:t> </a:t>
            </a:r>
            <a:r>
              <a:rPr lang="en-US" sz="1600" dirty="0" err="1" smtClean="0"/>
              <a:t>pengoperasian</a:t>
            </a:r>
            <a:r>
              <a:rPr lang="en-US" sz="1600" dirty="0" smtClean="0"/>
              <a:t> global (</a:t>
            </a:r>
            <a:r>
              <a:rPr lang="en-US" sz="1600" dirty="0" err="1" smtClean="0"/>
              <a:t>interoperational</a:t>
            </a:r>
            <a:r>
              <a:rPr lang="en-US" sz="1600" dirty="0" smtClean="0"/>
              <a:t>) </a:t>
            </a:r>
            <a:r>
              <a:rPr lang="en-US" sz="1600" dirty="0" err="1" smtClean="0"/>
              <a:t>antar</a:t>
            </a:r>
            <a:r>
              <a:rPr lang="en-US" sz="1600" dirty="0" smtClean="0"/>
              <a:t> </a:t>
            </a:r>
            <a:r>
              <a:rPr lang="en-US" sz="1600" dirty="0" err="1" smtClean="0"/>
              <a:t>sistem</a:t>
            </a:r>
            <a:r>
              <a:rPr lang="en-US" sz="1600" dirty="0" smtClean="0"/>
              <a:t> </a:t>
            </a:r>
            <a:r>
              <a:rPr lang="en-US" sz="1600" dirty="0" err="1" smtClean="0"/>
              <a:t>informasi</a:t>
            </a:r>
            <a:r>
              <a:rPr lang="en-US" sz="1600" dirty="0" smtClean="0"/>
              <a:t>/</a:t>
            </a:r>
            <a:r>
              <a:rPr lang="en-US" sz="1600" dirty="0" err="1" smtClean="0"/>
              <a:t>jaringan</a:t>
            </a:r>
            <a:r>
              <a:rPr lang="en-US" sz="1600" dirty="0" smtClean="0"/>
              <a:t> </a:t>
            </a:r>
            <a:r>
              <a:rPr lang="en-US" sz="1600" dirty="0" err="1" smtClean="0"/>
              <a:t>komputer</a:t>
            </a:r>
            <a:r>
              <a:rPr lang="en-US" sz="1600" dirty="0" smtClean="0"/>
              <a:t> (computer network) </a:t>
            </a:r>
            <a:r>
              <a:rPr lang="en-US" sz="1600" dirty="0" err="1" smtClean="0"/>
              <a:t>maupun</a:t>
            </a:r>
            <a:r>
              <a:rPr lang="en-US" sz="1600" dirty="0" smtClean="0"/>
              <a:t> </a:t>
            </a:r>
            <a:r>
              <a:rPr lang="en-US" sz="1600" dirty="0" err="1" smtClean="0"/>
              <a:t>penyelenggaraan</a:t>
            </a:r>
            <a:r>
              <a:rPr lang="en-US" sz="1600" dirty="0" smtClean="0"/>
              <a:t> </a:t>
            </a:r>
            <a:r>
              <a:rPr lang="en-US" sz="1600" dirty="0" err="1" smtClean="0"/>
              <a:t>jasa</a:t>
            </a:r>
            <a:r>
              <a:rPr lang="en-US" sz="1600" dirty="0" smtClean="0"/>
              <a:t> </a:t>
            </a:r>
            <a:r>
              <a:rPr lang="en-US" sz="1600" dirty="0" err="1" smtClean="0"/>
              <a:t>dan</a:t>
            </a:r>
            <a:r>
              <a:rPr lang="en-US" sz="1600" dirty="0" smtClean="0"/>
              <a:t>/</a:t>
            </a:r>
            <a:r>
              <a:rPr lang="en-US" sz="1600" dirty="0" err="1" smtClean="0"/>
              <a:t>atau</a:t>
            </a:r>
            <a:r>
              <a:rPr lang="en-US" sz="1600" dirty="0" smtClean="0"/>
              <a:t> </a:t>
            </a:r>
            <a:r>
              <a:rPr lang="en-US" sz="1600" dirty="0" err="1" smtClean="0"/>
              <a:t>jaringan</a:t>
            </a:r>
            <a:r>
              <a:rPr lang="en-US" sz="1600" dirty="0" smtClean="0"/>
              <a:t> </a:t>
            </a:r>
            <a:r>
              <a:rPr lang="en-US" sz="1600" dirty="0" err="1" smtClean="0"/>
              <a:t>telekomunikasi</a:t>
            </a:r>
            <a:r>
              <a:rPr lang="en-US" sz="1600" dirty="0" smtClean="0"/>
              <a:t>.</a:t>
            </a:r>
            <a:endParaRPr lang="en-US" sz="1600" dirty="0"/>
          </a:p>
          <a:p>
            <a:pPr marL="457200" indent="-457200"/>
            <a:r>
              <a:rPr lang="en-US" sz="1600" dirty="0" smtClean="0"/>
              <a:t>Community, </a:t>
            </a:r>
            <a:r>
              <a:rPr lang="en-US" sz="1600" dirty="0" err="1" smtClean="0"/>
              <a:t>yakni</a:t>
            </a:r>
            <a:r>
              <a:rPr lang="en-US" sz="1600" dirty="0" smtClean="0"/>
              <a:t> </a:t>
            </a:r>
            <a:r>
              <a:rPr lang="en-US" sz="1600" dirty="0" err="1" smtClean="0"/>
              <a:t>keberadaan</a:t>
            </a:r>
            <a:r>
              <a:rPr lang="en-US" sz="1600" dirty="0" smtClean="0"/>
              <a:t> </a:t>
            </a:r>
            <a:r>
              <a:rPr lang="en-US" sz="1600" dirty="0" err="1" smtClean="0"/>
              <a:t>masyarakat</a:t>
            </a:r>
            <a:r>
              <a:rPr lang="en-US" sz="1600" dirty="0" smtClean="0"/>
              <a:t> </a:t>
            </a:r>
            <a:r>
              <a:rPr lang="en-US" sz="1600" dirty="0" err="1" smtClean="0"/>
              <a:t>berikut</a:t>
            </a:r>
            <a:r>
              <a:rPr lang="en-US" sz="1600" dirty="0" smtClean="0"/>
              <a:t> </a:t>
            </a:r>
            <a:r>
              <a:rPr lang="en-US" sz="1600" dirty="0" err="1" smtClean="0"/>
              <a:t>sistem</a:t>
            </a:r>
            <a:r>
              <a:rPr lang="en-US" sz="1600" dirty="0" smtClean="0"/>
              <a:t> </a:t>
            </a:r>
            <a:r>
              <a:rPr lang="en-US" sz="1600" dirty="0" err="1" smtClean="0"/>
              <a:t>kemasyarakatannya</a:t>
            </a:r>
            <a:r>
              <a:rPr lang="en-US" sz="1600" dirty="0" smtClean="0"/>
              <a:t> yang </a:t>
            </a:r>
            <a:r>
              <a:rPr lang="en-US" sz="1600" dirty="0" err="1" smtClean="0"/>
              <a:t>merupakan</a:t>
            </a:r>
            <a:r>
              <a:rPr lang="en-US" sz="1600" dirty="0" smtClean="0"/>
              <a:t> </a:t>
            </a:r>
            <a:r>
              <a:rPr lang="en-US" sz="1600" dirty="0" err="1" smtClean="0"/>
              <a:t>pelaku</a:t>
            </a:r>
            <a:r>
              <a:rPr lang="en-US" sz="1600" dirty="0" smtClean="0"/>
              <a:t> </a:t>
            </a:r>
            <a:r>
              <a:rPr lang="en-US" sz="1600" dirty="0" err="1" smtClean="0"/>
              <a:t>intelektual</a:t>
            </a:r>
            <a:r>
              <a:rPr lang="en-US" sz="1600" dirty="0" smtClean="0"/>
              <a:t> (</a:t>
            </a:r>
            <a:r>
              <a:rPr lang="en-US" sz="1600" dirty="0" err="1" smtClean="0"/>
              <a:t>brainware</a:t>
            </a:r>
            <a:r>
              <a:rPr lang="en-US" sz="1600" dirty="0" smtClean="0"/>
              <a:t>), </a:t>
            </a:r>
            <a:r>
              <a:rPr lang="en-US" sz="1600" dirty="0" err="1" smtClean="0"/>
              <a:t>baik</a:t>
            </a:r>
            <a:r>
              <a:rPr lang="en-US" sz="1600" dirty="0" smtClean="0"/>
              <a:t> </a:t>
            </a:r>
            <a:r>
              <a:rPr lang="en-US" sz="1600" dirty="0" err="1" smtClean="0"/>
              <a:t>dalam</a:t>
            </a:r>
            <a:r>
              <a:rPr lang="en-US" sz="1600" dirty="0" smtClean="0"/>
              <a:t> </a:t>
            </a:r>
            <a:r>
              <a:rPr lang="en-US" sz="1600" dirty="0" err="1" smtClean="0"/>
              <a:t>kedudukannya</a:t>
            </a:r>
            <a:r>
              <a:rPr lang="en-US" sz="1600" dirty="0" smtClean="0"/>
              <a:t> </a:t>
            </a:r>
            <a:r>
              <a:rPr lang="en-US" sz="1600" dirty="0" err="1" smtClean="0"/>
              <a:t>sebagai</a:t>
            </a:r>
            <a:r>
              <a:rPr lang="en-US" sz="1600" dirty="0" smtClean="0"/>
              <a:t> </a:t>
            </a:r>
            <a:r>
              <a:rPr lang="en-US" sz="1600" dirty="0" err="1" smtClean="0"/>
              <a:t>Pelaku</a:t>
            </a:r>
            <a:r>
              <a:rPr lang="en-US" sz="1600" dirty="0" smtClean="0"/>
              <a:t> Usaha, </a:t>
            </a:r>
            <a:r>
              <a:rPr lang="en-US" sz="1600" dirty="0" err="1" smtClean="0"/>
              <a:t>Profesional</a:t>
            </a:r>
            <a:r>
              <a:rPr lang="en-US" sz="1600" dirty="0" smtClean="0"/>
              <a:t> </a:t>
            </a:r>
            <a:r>
              <a:rPr lang="en-US" sz="1600" dirty="0" err="1" smtClean="0"/>
              <a:t>Penunjang</a:t>
            </a:r>
            <a:r>
              <a:rPr lang="en-US" sz="1600" dirty="0" smtClean="0"/>
              <a:t> </a:t>
            </a:r>
            <a:r>
              <a:rPr lang="en-US" sz="1600" dirty="0" err="1" smtClean="0"/>
              <a:t>maupun</a:t>
            </a:r>
            <a:r>
              <a:rPr lang="en-US" sz="1600" dirty="0" smtClean="0"/>
              <a:t> </a:t>
            </a:r>
            <a:r>
              <a:rPr lang="en-US" sz="1600" dirty="0" err="1" smtClean="0"/>
              <a:t>sebagai</a:t>
            </a:r>
            <a:r>
              <a:rPr lang="en-US" sz="1600" dirty="0" smtClean="0"/>
              <a:t> </a:t>
            </a:r>
            <a:r>
              <a:rPr lang="en-US" sz="1600" dirty="0" err="1" smtClean="0"/>
              <a:t>Pengguna</a:t>
            </a:r>
            <a:r>
              <a:rPr lang="en-US" sz="1600" dirty="0" smtClean="0"/>
              <a:t> </a:t>
            </a:r>
            <a:r>
              <a:rPr lang="en-US" sz="1600" dirty="0" err="1" smtClean="0"/>
              <a:t>dalam</a:t>
            </a:r>
            <a:r>
              <a:rPr lang="en-US" sz="1600" dirty="0" smtClean="0"/>
              <a:t> </a:t>
            </a:r>
            <a:r>
              <a:rPr lang="en-US" sz="1600" dirty="0" err="1" smtClean="0"/>
              <a:t>sistem</a:t>
            </a:r>
            <a:r>
              <a:rPr lang="en-US" sz="1600" dirty="0" smtClean="0"/>
              <a:t> </a:t>
            </a:r>
            <a:r>
              <a:rPr lang="en-US" sz="1600" dirty="0" err="1" smtClean="0"/>
              <a:t>tersebut</a:t>
            </a:r>
            <a:r>
              <a:rPr lang="en-US" sz="1600" dirty="0" smtClean="0"/>
              <a:t>.</a:t>
            </a:r>
            <a:br>
              <a:rPr lang="en-US" sz="1600" dirty="0" smtClean="0"/>
            </a:br>
            <a:r>
              <a:rPr lang="en-US" sz="1600" dirty="0" err="1" smtClean="0"/>
              <a:t>Keberadaan</a:t>
            </a:r>
            <a:r>
              <a:rPr lang="en-US" sz="1600" dirty="0" smtClean="0"/>
              <a:t> </a:t>
            </a:r>
            <a:r>
              <a:rPr lang="en-US" sz="1600" dirty="0" err="1" smtClean="0"/>
              <a:t>hukum</a:t>
            </a:r>
            <a:r>
              <a:rPr lang="en-US" sz="1600" dirty="0" smtClean="0"/>
              <a:t> </a:t>
            </a:r>
            <a:r>
              <a:rPr lang="en-US" sz="1600" dirty="0" err="1" smtClean="0"/>
              <a:t>sebagai</a:t>
            </a:r>
            <a:r>
              <a:rPr lang="en-US" sz="1600" dirty="0" smtClean="0"/>
              <a:t> </a:t>
            </a:r>
            <a:r>
              <a:rPr lang="en-US" sz="1600" dirty="0" err="1" smtClean="0"/>
              <a:t>suatu</a:t>
            </a:r>
            <a:r>
              <a:rPr lang="en-US" sz="1600" dirty="0" smtClean="0"/>
              <a:t> </a:t>
            </a:r>
            <a:r>
              <a:rPr lang="en-US" sz="1600" dirty="0" err="1" smtClean="0"/>
              <a:t>aturan</a:t>
            </a:r>
            <a:r>
              <a:rPr lang="en-US" sz="1600" dirty="0" smtClean="0"/>
              <a:t> (rule of law) </a:t>
            </a:r>
            <a:r>
              <a:rPr lang="en-US" sz="1600" dirty="0" err="1" smtClean="0"/>
              <a:t>adalah</a:t>
            </a:r>
            <a:r>
              <a:rPr lang="en-US" sz="1600" dirty="0" smtClean="0"/>
              <a:t> </a:t>
            </a:r>
            <a:r>
              <a:rPr lang="en-US" sz="1600" dirty="0" err="1" smtClean="0"/>
              <a:t>berbanding</a:t>
            </a:r>
            <a:r>
              <a:rPr lang="en-US" sz="1600" dirty="0" smtClean="0"/>
              <a:t> </a:t>
            </a:r>
            <a:r>
              <a:rPr lang="en-US" sz="1600" dirty="0" err="1" smtClean="0"/>
              <a:t>lurus</a:t>
            </a:r>
            <a:r>
              <a:rPr lang="en-US" sz="1600" dirty="0" smtClean="0"/>
              <a:t> </a:t>
            </a:r>
            <a:r>
              <a:rPr lang="en-US" sz="1600" dirty="0" err="1" smtClean="0"/>
              <a:t>dengan</a:t>
            </a:r>
            <a:r>
              <a:rPr lang="en-US" sz="1600" dirty="0" smtClean="0"/>
              <a:t> </a:t>
            </a:r>
            <a:r>
              <a:rPr lang="en-US" sz="1600" dirty="0" err="1" smtClean="0"/>
              <a:t>melihat</a:t>
            </a:r>
            <a:r>
              <a:rPr lang="en-US" sz="1600" dirty="0" smtClean="0"/>
              <a:t> </a:t>
            </a:r>
            <a:r>
              <a:rPr lang="en-US" sz="1600" dirty="0" err="1" smtClean="0"/>
              <a:t>sejauhmana</a:t>
            </a:r>
            <a:r>
              <a:rPr lang="en-US" sz="1600" dirty="0" smtClean="0"/>
              <a:t> </a:t>
            </a:r>
            <a:r>
              <a:rPr lang="en-US" sz="1600" dirty="0" err="1" smtClean="0"/>
              <a:t>pemamahan</a:t>
            </a:r>
            <a:r>
              <a:rPr lang="en-US" sz="1600" dirty="0" smtClean="0"/>
              <a:t> </a:t>
            </a:r>
            <a:r>
              <a:rPr lang="en-US" sz="1600" dirty="0" err="1" smtClean="0"/>
              <a:t>hukum</a:t>
            </a:r>
            <a:r>
              <a:rPr lang="en-US" sz="1600" dirty="0" smtClean="0"/>
              <a:t> </a:t>
            </a:r>
            <a:r>
              <a:rPr lang="en-US" sz="1600" dirty="0" err="1" smtClean="0"/>
              <a:t>dan</a:t>
            </a:r>
            <a:r>
              <a:rPr lang="en-US" sz="1600" dirty="0" smtClean="0"/>
              <a:t> </a:t>
            </a:r>
            <a:r>
              <a:rPr lang="en-US" sz="1600" dirty="0" err="1" smtClean="0"/>
              <a:t>kesadaran</a:t>
            </a:r>
            <a:r>
              <a:rPr lang="en-US" sz="1600" dirty="0" smtClean="0"/>
              <a:t> </a:t>
            </a:r>
            <a:r>
              <a:rPr lang="en-US" sz="1600" dirty="0" err="1" smtClean="0"/>
              <a:t>hukum</a:t>
            </a:r>
            <a:r>
              <a:rPr lang="en-US" sz="1600" dirty="0" smtClean="0"/>
              <a:t> </a:t>
            </a:r>
            <a:r>
              <a:rPr lang="en-US" sz="1600" dirty="0" err="1" smtClean="0"/>
              <a:t>masyarakat</a:t>
            </a:r>
            <a:r>
              <a:rPr lang="en-US" sz="1600" dirty="0" smtClean="0"/>
              <a:t> </a:t>
            </a:r>
            <a:r>
              <a:rPr lang="en-US" sz="1600" dirty="0" err="1" smtClean="0"/>
              <a:t>itu</a:t>
            </a:r>
            <a:r>
              <a:rPr lang="en-US" sz="1600" dirty="0" smtClean="0"/>
              <a:t> </a:t>
            </a:r>
            <a:r>
              <a:rPr lang="en-US" sz="1600" dirty="0" err="1" smtClean="0"/>
              <a:t>sendiri</a:t>
            </a:r>
            <a:r>
              <a:rPr lang="en-US" sz="1600" dirty="0" smtClean="0"/>
              <a:t> </a:t>
            </a:r>
            <a:r>
              <a:rPr lang="en-US" sz="1600" dirty="0" err="1" smtClean="0"/>
              <a:t>terhadap</a:t>
            </a:r>
            <a:r>
              <a:rPr lang="en-US" sz="1600" dirty="0" smtClean="0"/>
              <a:t> </a:t>
            </a:r>
            <a:r>
              <a:rPr lang="en-US" sz="1600" dirty="0" err="1" smtClean="0"/>
              <a:t>informasi</a:t>
            </a:r>
            <a:r>
              <a:rPr lang="en-US" sz="1600" dirty="0" smtClean="0"/>
              <a:t> </a:t>
            </a:r>
            <a:r>
              <a:rPr lang="en-US" sz="1600" dirty="0" err="1" smtClean="0"/>
              <a:t>hukum</a:t>
            </a:r>
            <a:r>
              <a:rPr lang="en-US" sz="1600" dirty="0" smtClean="0"/>
              <a:t> yang </a:t>
            </a:r>
            <a:r>
              <a:rPr lang="en-US" sz="1600" dirty="0" err="1" smtClean="0"/>
              <a:t>tengah</a:t>
            </a:r>
            <a:r>
              <a:rPr lang="en-US" sz="1600" dirty="0" smtClean="0"/>
              <a:t> </a:t>
            </a:r>
            <a:r>
              <a:rPr lang="en-US" sz="1600" dirty="0" err="1" smtClean="0"/>
              <a:t>berlaku</a:t>
            </a:r>
            <a:r>
              <a:rPr lang="en-US" sz="1600" dirty="0" smtClean="0"/>
              <a:t>.</a:t>
            </a:r>
            <a:endParaRPr lang="en-US" sz="1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228600"/>
            <a:ext cx="7824450" cy="9233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CYBERLAW  Di INDONESIA</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
        <p:nvSpPr>
          <p:cNvPr id="7" name="TextBox 6"/>
          <p:cNvSpPr txBox="1"/>
          <p:nvPr/>
        </p:nvSpPr>
        <p:spPr>
          <a:xfrm>
            <a:off x="228601" y="1295400"/>
            <a:ext cx="8686800" cy="483209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b="1" dirty="0" err="1" smtClean="0"/>
              <a:t>CyberLaw</a:t>
            </a:r>
            <a:r>
              <a:rPr lang="en-US" sz="2800" b="1" dirty="0" smtClean="0"/>
              <a:t> </a:t>
            </a:r>
          </a:p>
          <a:p>
            <a:pPr algn="just"/>
            <a:r>
              <a:rPr lang="en-US" sz="2800" dirty="0" err="1" smtClean="0"/>
              <a:t>Aspek</a:t>
            </a:r>
            <a:r>
              <a:rPr lang="en-US" sz="2800" dirty="0" smtClean="0"/>
              <a:t> </a:t>
            </a:r>
            <a:r>
              <a:rPr lang="en-US" sz="2800" dirty="0" err="1" smtClean="0"/>
              <a:t>hukum</a:t>
            </a:r>
            <a:r>
              <a:rPr lang="en-US" sz="2800" dirty="0" smtClean="0"/>
              <a:t> yang </a:t>
            </a:r>
            <a:r>
              <a:rPr lang="en-US" sz="2800" dirty="0" err="1" smtClean="0"/>
              <a:t>ruang</a:t>
            </a:r>
            <a:r>
              <a:rPr lang="en-US" sz="2800" dirty="0" smtClean="0"/>
              <a:t> </a:t>
            </a:r>
            <a:r>
              <a:rPr lang="en-US" sz="2800" dirty="0" err="1" smtClean="0"/>
              <a:t>lingkupnya</a:t>
            </a:r>
            <a:r>
              <a:rPr lang="en-US" sz="2800" dirty="0" smtClean="0"/>
              <a:t> </a:t>
            </a:r>
            <a:r>
              <a:rPr lang="en-US" sz="2800" dirty="0" err="1" smtClean="0"/>
              <a:t>meliputi</a:t>
            </a:r>
            <a:r>
              <a:rPr lang="en-US" sz="2800" dirty="0" smtClean="0"/>
              <a:t> </a:t>
            </a:r>
            <a:r>
              <a:rPr lang="en-US" sz="2800" dirty="0" err="1" smtClean="0"/>
              <a:t>setiap</a:t>
            </a:r>
            <a:r>
              <a:rPr lang="en-US" sz="2800" dirty="0" smtClean="0"/>
              <a:t> </a:t>
            </a:r>
            <a:r>
              <a:rPr lang="en-US" sz="2800" dirty="0" err="1" smtClean="0"/>
              <a:t>aspek</a:t>
            </a:r>
            <a:r>
              <a:rPr lang="en-US" sz="2800" dirty="0" smtClean="0"/>
              <a:t> yang </a:t>
            </a:r>
            <a:r>
              <a:rPr lang="en-US" sz="2800" dirty="0" err="1" smtClean="0"/>
              <a:t>berhubungan</a:t>
            </a:r>
            <a:r>
              <a:rPr lang="en-US" sz="2800" dirty="0" smtClean="0"/>
              <a:t> </a:t>
            </a:r>
            <a:r>
              <a:rPr lang="en-US" sz="2800" dirty="0" err="1" smtClean="0"/>
              <a:t>dengan</a:t>
            </a:r>
            <a:r>
              <a:rPr lang="en-US" sz="2800" dirty="0" smtClean="0"/>
              <a:t> </a:t>
            </a:r>
            <a:r>
              <a:rPr lang="en-US" sz="2800" dirty="0" err="1" smtClean="0"/>
              <a:t>orang</a:t>
            </a:r>
            <a:r>
              <a:rPr lang="en-US" sz="2800" dirty="0" smtClean="0"/>
              <a:t> </a:t>
            </a:r>
            <a:r>
              <a:rPr lang="en-US" sz="2800" dirty="0" err="1" smtClean="0"/>
              <a:t>perorangan</a:t>
            </a:r>
            <a:r>
              <a:rPr lang="en-US" sz="2800" dirty="0" smtClean="0"/>
              <a:t> </a:t>
            </a:r>
            <a:r>
              <a:rPr lang="en-US" sz="2800" dirty="0" err="1" smtClean="0"/>
              <a:t>atau</a:t>
            </a:r>
            <a:r>
              <a:rPr lang="en-US" sz="2800" dirty="0" smtClean="0"/>
              <a:t> </a:t>
            </a:r>
            <a:r>
              <a:rPr lang="en-US" sz="2800" dirty="0" err="1" smtClean="0"/>
              <a:t>subyek</a:t>
            </a:r>
            <a:r>
              <a:rPr lang="en-US" sz="2800" dirty="0" smtClean="0"/>
              <a:t> </a:t>
            </a:r>
            <a:r>
              <a:rPr lang="en-US" sz="2800" dirty="0" err="1" smtClean="0"/>
              <a:t>hukum</a:t>
            </a:r>
            <a:r>
              <a:rPr lang="en-US" sz="2800" dirty="0" smtClean="0"/>
              <a:t> yang </a:t>
            </a:r>
            <a:r>
              <a:rPr lang="en-US" sz="2800" dirty="0" err="1" smtClean="0"/>
              <a:t>menggunakan</a:t>
            </a:r>
            <a:r>
              <a:rPr lang="en-US" sz="2800" dirty="0" smtClean="0"/>
              <a:t> </a:t>
            </a:r>
            <a:r>
              <a:rPr lang="en-US" sz="2800" dirty="0" err="1" smtClean="0"/>
              <a:t>dan</a:t>
            </a:r>
            <a:r>
              <a:rPr lang="en-US" sz="2800" dirty="0" smtClean="0"/>
              <a:t> </a:t>
            </a:r>
            <a:r>
              <a:rPr lang="en-US" sz="2800" dirty="0" err="1" smtClean="0"/>
              <a:t>memanfaatkan</a:t>
            </a:r>
            <a:r>
              <a:rPr lang="en-US" sz="2800" dirty="0" smtClean="0"/>
              <a:t> </a:t>
            </a:r>
            <a:r>
              <a:rPr lang="en-US" sz="2800" dirty="0" err="1" smtClean="0"/>
              <a:t>teknologi</a:t>
            </a:r>
            <a:r>
              <a:rPr lang="en-US" sz="2800" dirty="0" smtClean="0"/>
              <a:t> internet yang </a:t>
            </a:r>
            <a:r>
              <a:rPr lang="en-US" sz="2800" dirty="0" err="1" smtClean="0"/>
              <a:t>dimulai</a:t>
            </a:r>
            <a:r>
              <a:rPr lang="en-US" sz="2800" dirty="0" smtClean="0"/>
              <a:t> </a:t>
            </a:r>
            <a:r>
              <a:rPr lang="en-US" sz="2800" dirty="0" err="1" smtClean="0"/>
              <a:t>pada</a:t>
            </a:r>
            <a:r>
              <a:rPr lang="en-US" sz="2800" dirty="0" smtClean="0"/>
              <a:t> </a:t>
            </a:r>
            <a:r>
              <a:rPr lang="en-US" sz="2800" dirty="0" err="1" smtClean="0"/>
              <a:t>saat</a:t>
            </a:r>
            <a:r>
              <a:rPr lang="en-US" sz="2800" dirty="0" smtClean="0"/>
              <a:t> </a:t>
            </a:r>
            <a:r>
              <a:rPr lang="en-US" sz="2800" dirty="0" err="1" smtClean="0"/>
              <a:t>mulai</a:t>
            </a:r>
            <a:r>
              <a:rPr lang="en-US" sz="2800" dirty="0" smtClean="0"/>
              <a:t> online </a:t>
            </a:r>
            <a:r>
              <a:rPr lang="en-US" sz="2800" dirty="0" err="1" smtClean="0"/>
              <a:t>dan</a:t>
            </a:r>
            <a:r>
              <a:rPr lang="en-US" sz="2800" dirty="0" smtClean="0"/>
              <a:t> </a:t>
            </a:r>
            <a:r>
              <a:rPr lang="en-US" sz="2800" dirty="0" err="1" smtClean="0"/>
              <a:t>memasuki</a:t>
            </a:r>
            <a:r>
              <a:rPr lang="en-US" sz="2800" dirty="0" smtClean="0"/>
              <a:t> </a:t>
            </a:r>
            <a:r>
              <a:rPr lang="en-US" sz="2800" dirty="0" err="1" smtClean="0"/>
              <a:t>dunia</a:t>
            </a:r>
            <a:r>
              <a:rPr lang="en-US" sz="2800" dirty="0" smtClean="0"/>
              <a:t> cyber </a:t>
            </a:r>
            <a:r>
              <a:rPr lang="en-US" sz="2800" dirty="0" err="1" smtClean="0"/>
              <a:t>atau</a:t>
            </a:r>
            <a:r>
              <a:rPr lang="en-US" sz="2800" dirty="0" smtClean="0"/>
              <a:t> </a:t>
            </a:r>
            <a:r>
              <a:rPr lang="en-US" sz="2800" dirty="0" err="1" smtClean="0"/>
              <a:t>maya</a:t>
            </a:r>
            <a:endParaRPr lang="en-US" sz="2800" dirty="0" smtClean="0"/>
          </a:p>
          <a:p>
            <a:pPr algn="just"/>
            <a:endParaRPr lang="en-US" sz="2800" b="1" dirty="0" smtClean="0"/>
          </a:p>
          <a:p>
            <a:pPr marL="514350" indent="-514350" algn="just">
              <a:buFont typeface="Wingdings" pitchFamily="2" charset="2"/>
              <a:buChar char="§"/>
            </a:pPr>
            <a:r>
              <a:rPr lang="en-US" sz="2800" dirty="0" err="1" smtClean="0"/>
              <a:t>Aturan</a:t>
            </a:r>
            <a:r>
              <a:rPr lang="en-US" sz="2800" dirty="0" smtClean="0"/>
              <a:t> </a:t>
            </a:r>
            <a:r>
              <a:rPr lang="en-US" sz="2800" dirty="0" err="1" smtClean="0"/>
              <a:t>hukum</a:t>
            </a:r>
            <a:r>
              <a:rPr lang="en-US" sz="2800" dirty="0" smtClean="0"/>
              <a:t> yang </a:t>
            </a:r>
            <a:r>
              <a:rPr lang="en-US" sz="2800" dirty="0" err="1" smtClean="0"/>
              <a:t>akan</a:t>
            </a:r>
            <a:r>
              <a:rPr lang="en-US" sz="2800" dirty="0" smtClean="0"/>
              <a:t> </a:t>
            </a:r>
            <a:r>
              <a:rPr lang="en-US" sz="2800" dirty="0" err="1" smtClean="0"/>
              <a:t>dibentuk</a:t>
            </a:r>
            <a:r>
              <a:rPr lang="en-US" sz="2800" dirty="0" smtClean="0"/>
              <a:t> </a:t>
            </a:r>
            <a:r>
              <a:rPr lang="en-US" sz="2800" dirty="0" err="1" smtClean="0"/>
              <a:t>itu</a:t>
            </a:r>
            <a:r>
              <a:rPr lang="en-US" sz="2800" dirty="0" smtClean="0"/>
              <a:t> </a:t>
            </a:r>
            <a:r>
              <a:rPr lang="en-US" sz="2800" dirty="0" err="1" smtClean="0"/>
              <a:t>harus</a:t>
            </a:r>
            <a:r>
              <a:rPr lang="en-US" sz="2800" dirty="0" smtClean="0"/>
              <a:t> </a:t>
            </a:r>
            <a:r>
              <a:rPr lang="en-US" sz="2800" dirty="0" err="1" smtClean="0"/>
              <a:t>diarahkan</a:t>
            </a:r>
            <a:r>
              <a:rPr lang="en-US" sz="2800" dirty="0" smtClean="0"/>
              <a:t> </a:t>
            </a:r>
            <a:r>
              <a:rPr lang="en-US" sz="2800" dirty="0" err="1" smtClean="0"/>
              <a:t>untuk</a:t>
            </a:r>
            <a:r>
              <a:rPr lang="en-US" sz="2800" dirty="0" smtClean="0"/>
              <a:t> </a:t>
            </a:r>
            <a:r>
              <a:rPr lang="en-US" sz="2800" dirty="0" err="1" smtClean="0"/>
              <a:t>memenuhi</a:t>
            </a:r>
            <a:r>
              <a:rPr lang="en-US" sz="2800" dirty="0" smtClean="0"/>
              <a:t> </a:t>
            </a:r>
            <a:r>
              <a:rPr lang="en-US" sz="2800" dirty="0" err="1" smtClean="0"/>
              <a:t>kebutuhan</a:t>
            </a:r>
            <a:r>
              <a:rPr lang="en-US" sz="2800" dirty="0" smtClean="0"/>
              <a:t> </a:t>
            </a:r>
            <a:r>
              <a:rPr lang="en-US" sz="2800" dirty="0" err="1" smtClean="0"/>
              <a:t>hukum</a:t>
            </a:r>
            <a:r>
              <a:rPr lang="en-US" sz="2800" dirty="0" smtClean="0"/>
              <a:t> (the legal needs) </a:t>
            </a:r>
            <a:r>
              <a:rPr lang="en-US" sz="2800" dirty="0" err="1" smtClean="0"/>
              <a:t>para</a:t>
            </a:r>
            <a:r>
              <a:rPr lang="en-US" sz="2800" dirty="0" smtClean="0"/>
              <a:t> </a:t>
            </a:r>
            <a:r>
              <a:rPr lang="en-US" sz="2800" dirty="0" err="1" smtClean="0"/>
              <a:t>pihak</a:t>
            </a:r>
            <a:r>
              <a:rPr lang="en-US" sz="2800" dirty="0" smtClean="0"/>
              <a:t> yang </a:t>
            </a:r>
            <a:r>
              <a:rPr lang="en-US" sz="2800" dirty="0" err="1" smtClean="0"/>
              <a:t>terlibat</a:t>
            </a:r>
            <a:r>
              <a:rPr lang="en-US" sz="2800" dirty="0" smtClean="0"/>
              <a:t> </a:t>
            </a:r>
            <a:r>
              <a:rPr lang="en-US" sz="2800" dirty="0" err="1" smtClean="0"/>
              <a:t>dalam</a:t>
            </a:r>
            <a:r>
              <a:rPr lang="en-US" sz="2800" dirty="0" smtClean="0"/>
              <a:t> </a:t>
            </a:r>
            <a:r>
              <a:rPr lang="en-US" sz="2800" dirty="0" err="1" smtClean="0"/>
              <a:t>traksaksi-transaksi</a:t>
            </a:r>
            <a:r>
              <a:rPr lang="en-US" sz="2800" dirty="0" smtClean="0"/>
              <a:t> </a:t>
            </a:r>
            <a:r>
              <a:rPr lang="en-US" sz="2800" dirty="0" err="1" smtClean="0"/>
              <a:t>lewat</a:t>
            </a:r>
            <a:r>
              <a:rPr lang="en-US" sz="2800" dirty="0" smtClean="0"/>
              <a:t> Internet</a:t>
            </a:r>
            <a:endParaRPr lang="en-US" sz="2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228600"/>
            <a:ext cx="7824450" cy="9233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CYBERLAW  Di INDONESIA</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
        <p:nvSpPr>
          <p:cNvPr id="7" name="TextBox 6"/>
          <p:cNvSpPr txBox="1"/>
          <p:nvPr/>
        </p:nvSpPr>
        <p:spPr>
          <a:xfrm>
            <a:off x="228601" y="1295400"/>
            <a:ext cx="8686800" cy="532453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b="1" dirty="0" err="1" smtClean="0"/>
              <a:t>Lex</a:t>
            </a:r>
            <a:r>
              <a:rPr lang="en-US" sz="2800" b="1" dirty="0" smtClean="0"/>
              <a:t> </a:t>
            </a:r>
            <a:r>
              <a:rPr lang="en-US" sz="2800" b="1" dirty="0" err="1" smtClean="0"/>
              <a:t>Informatica</a:t>
            </a:r>
            <a:endParaRPr lang="en-US" sz="2800" b="1" dirty="0" smtClean="0"/>
          </a:p>
          <a:p>
            <a:pPr algn="just"/>
            <a:r>
              <a:rPr lang="en-US" sz="2400" dirty="0" smtClean="0"/>
              <a:t>	</a:t>
            </a:r>
            <a:r>
              <a:rPr lang="en-US" sz="2400" dirty="0" err="1" smtClean="0"/>
              <a:t>mengenai</a:t>
            </a:r>
            <a:r>
              <a:rPr lang="en-US" sz="2400" dirty="0" smtClean="0"/>
              <a:t> ”</a:t>
            </a:r>
            <a:r>
              <a:rPr lang="en-US" sz="2400" dirty="0" err="1" smtClean="0"/>
              <a:t>Lex</a:t>
            </a:r>
            <a:r>
              <a:rPr lang="en-US" sz="2400" dirty="0" smtClean="0"/>
              <a:t> </a:t>
            </a:r>
            <a:r>
              <a:rPr lang="en-US" sz="2400" dirty="0" err="1" smtClean="0"/>
              <a:t>Mercatoria</a:t>
            </a:r>
            <a:r>
              <a:rPr lang="en-US" sz="2400" dirty="0" smtClean="0"/>
              <a:t>” yang </a:t>
            </a:r>
            <a:r>
              <a:rPr lang="en-US" sz="2400" dirty="0" err="1" smtClean="0"/>
              <a:t>merupakan</a:t>
            </a:r>
            <a:r>
              <a:rPr lang="en-US" sz="2400" dirty="0" smtClean="0"/>
              <a:t> </a:t>
            </a:r>
            <a:r>
              <a:rPr lang="en-US" sz="2400" dirty="0" err="1" smtClean="0"/>
              <a:t>satu</a:t>
            </a:r>
            <a:r>
              <a:rPr lang="en-US" sz="2400" dirty="0" smtClean="0"/>
              <a:t> </a:t>
            </a:r>
            <a:r>
              <a:rPr lang="en-US" sz="2400" dirty="0" err="1" smtClean="0"/>
              <a:t>sistem</a:t>
            </a:r>
            <a:r>
              <a:rPr lang="en-US" sz="2400" dirty="0" smtClean="0"/>
              <a:t> </a:t>
            </a:r>
            <a:r>
              <a:rPr lang="en-US" sz="2400" dirty="0" err="1" smtClean="0"/>
              <a:t>hukum</a:t>
            </a:r>
            <a:r>
              <a:rPr lang="en-US" sz="2400" dirty="0" smtClean="0"/>
              <a:t> yang </a:t>
            </a:r>
            <a:r>
              <a:rPr lang="en-US" sz="2400" dirty="0" err="1" smtClean="0"/>
              <a:t>dibentuk</a:t>
            </a:r>
            <a:r>
              <a:rPr lang="en-US" sz="2400" dirty="0" smtClean="0"/>
              <a:t> </a:t>
            </a:r>
            <a:r>
              <a:rPr lang="en-US" sz="2400" dirty="0" err="1" smtClean="0"/>
              <a:t>secara</a:t>
            </a:r>
            <a:r>
              <a:rPr lang="en-US" sz="2400" dirty="0" smtClean="0"/>
              <a:t> </a:t>
            </a:r>
            <a:r>
              <a:rPr lang="en-US" sz="2400" dirty="0" err="1" smtClean="0"/>
              <a:t>evolutif</a:t>
            </a:r>
            <a:r>
              <a:rPr lang="en-US" sz="2400" dirty="0" smtClean="0"/>
              <a:t> </a:t>
            </a:r>
            <a:r>
              <a:rPr lang="en-US" sz="2400" dirty="0" err="1" smtClean="0"/>
              <a:t>untuk</a:t>
            </a:r>
            <a:r>
              <a:rPr lang="en-US" sz="2400" dirty="0" smtClean="0"/>
              <a:t> </a:t>
            </a:r>
            <a:r>
              <a:rPr lang="en-US" sz="2400" dirty="0" err="1" smtClean="0"/>
              <a:t>merespon</a:t>
            </a:r>
            <a:r>
              <a:rPr lang="en-US" sz="2400" dirty="0" smtClean="0"/>
              <a:t> </a:t>
            </a:r>
            <a:r>
              <a:rPr lang="en-US" sz="2400" dirty="0" err="1" smtClean="0"/>
              <a:t>kebutuhan-kebutuhan</a:t>
            </a:r>
            <a:r>
              <a:rPr lang="en-US" sz="2400" dirty="0" smtClean="0"/>
              <a:t> </a:t>
            </a:r>
            <a:r>
              <a:rPr lang="en-US" sz="2400" dirty="0" err="1" smtClean="0"/>
              <a:t>hukum</a:t>
            </a:r>
            <a:r>
              <a:rPr lang="en-US" sz="2400" dirty="0" smtClean="0"/>
              <a:t> (the legal needs) </a:t>
            </a:r>
            <a:r>
              <a:rPr lang="en-US" sz="2400" dirty="0" err="1" smtClean="0"/>
              <a:t>para</a:t>
            </a:r>
            <a:r>
              <a:rPr lang="en-US" sz="2400" dirty="0" smtClean="0"/>
              <a:t> </a:t>
            </a:r>
            <a:r>
              <a:rPr lang="en-US" sz="2400" dirty="0" err="1" smtClean="0"/>
              <a:t>pelaku</a:t>
            </a:r>
            <a:r>
              <a:rPr lang="en-US" sz="2400" dirty="0" smtClean="0"/>
              <a:t> </a:t>
            </a:r>
            <a:r>
              <a:rPr lang="en-US" sz="2400" dirty="0" err="1" smtClean="0"/>
              <a:t>transaksi</a:t>
            </a:r>
            <a:r>
              <a:rPr lang="en-US" sz="2400" dirty="0" smtClean="0"/>
              <a:t> </a:t>
            </a:r>
            <a:r>
              <a:rPr lang="en-US" sz="2400" dirty="0" err="1" smtClean="0"/>
              <a:t>dagang</a:t>
            </a:r>
            <a:r>
              <a:rPr lang="en-US" sz="2400" dirty="0" smtClean="0"/>
              <a:t> yang </a:t>
            </a:r>
            <a:r>
              <a:rPr lang="en-US" sz="2400" dirty="0" err="1" smtClean="0"/>
              <a:t>mendapati</a:t>
            </a:r>
            <a:r>
              <a:rPr lang="en-US" sz="2400" dirty="0" smtClean="0"/>
              <a:t> </a:t>
            </a:r>
            <a:r>
              <a:rPr lang="en-US" sz="2400" dirty="0" err="1" smtClean="0"/>
              <a:t>kenyataan</a:t>
            </a:r>
            <a:r>
              <a:rPr lang="en-US" sz="2400" dirty="0" smtClean="0"/>
              <a:t> </a:t>
            </a:r>
            <a:r>
              <a:rPr lang="en-US" sz="2400" dirty="0" err="1" smtClean="0"/>
              <a:t>bahwa</a:t>
            </a:r>
            <a:r>
              <a:rPr lang="en-US" sz="2400" dirty="0" smtClean="0"/>
              <a:t> </a:t>
            </a:r>
            <a:r>
              <a:rPr lang="en-US" sz="2400" dirty="0" err="1" smtClean="0"/>
              <a:t>sistem</a:t>
            </a:r>
            <a:r>
              <a:rPr lang="en-US" sz="2400" dirty="0" smtClean="0"/>
              <a:t> </a:t>
            </a:r>
            <a:r>
              <a:rPr lang="en-US" sz="2400" dirty="0" err="1" smtClean="0"/>
              <a:t>hukum</a:t>
            </a:r>
            <a:r>
              <a:rPr lang="en-US" sz="2400" dirty="0" smtClean="0"/>
              <a:t> </a:t>
            </a:r>
            <a:r>
              <a:rPr lang="en-US" sz="2400" dirty="0" err="1" smtClean="0"/>
              <a:t>nasional</a:t>
            </a:r>
            <a:r>
              <a:rPr lang="en-US" sz="2400" dirty="0" smtClean="0"/>
              <a:t> </a:t>
            </a:r>
            <a:r>
              <a:rPr lang="en-US" sz="2400" dirty="0" err="1" smtClean="0"/>
              <a:t>tidak</a:t>
            </a:r>
            <a:r>
              <a:rPr lang="en-US" sz="2400" dirty="0" smtClean="0"/>
              <a:t> </a:t>
            </a:r>
            <a:r>
              <a:rPr lang="en-US" sz="2400" dirty="0" err="1" smtClean="0"/>
              <a:t>cukup</a:t>
            </a:r>
            <a:r>
              <a:rPr lang="en-US" sz="2400" dirty="0" smtClean="0"/>
              <a:t> </a:t>
            </a:r>
            <a:r>
              <a:rPr lang="en-US" sz="2400" dirty="0" err="1" smtClean="0"/>
              <a:t>memadai</a:t>
            </a:r>
            <a:r>
              <a:rPr lang="en-US" sz="2400" dirty="0" smtClean="0"/>
              <a:t> </a:t>
            </a:r>
            <a:r>
              <a:rPr lang="en-US" sz="2400" dirty="0" err="1" smtClean="0"/>
              <a:t>dalam</a:t>
            </a:r>
            <a:r>
              <a:rPr lang="en-US" sz="2400" dirty="0" smtClean="0"/>
              <a:t> </a:t>
            </a:r>
            <a:r>
              <a:rPr lang="en-US" sz="2400" dirty="0" err="1" smtClean="0"/>
              <a:t>menjawab</a:t>
            </a:r>
            <a:r>
              <a:rPr lang="en-US" sz="2400" dirty="0" smtClean="0"/>
              <a:t> </a:t>
            </a:r>
            <a:r>
              <a:rPr lang="en-US" sz="2400" dirty="0" err="1" smtClean="0"/>
              <a:t>realitas-realitas</a:t>
            </a:r>
            <a:r>
              <a:rPr lang="en-US" sz="2400" dirty="0" smtClean="0"/>
              <a:t> yang </a:t>
            </a:r>
            <a:r>
              <a:rPr lang="en-US" sz="2400" dirty="0" err="1" smtClean="0"/>
              <a:t>ditemui</a:t>
            </a:r>
            <a:r>
              <a:rPr lang="en-US" sz="2400" dirty="0" smtClean="0"/>
              <a:t> </a:t>
            </a:r>
            <a:r>
              <a:rPr lang="en-US" sz="2400" dirty="0" err="1" smtClean="0"/>
              <a:t>dalam</a:t>
            </a:r>
            <a:r>
              <a:rPr lang="en-US" sz="2400" dirty="0" smtClean="0"/>
              <a:t> </a:t>
            </a:r>
            <a:r>
              <a:rPr lang="en-US" sz="2400" dirty="0" err="1" smtClean="0"/>
              <a:t>transaksi</a:t>
            </a:r>
            <a:r>
              <a:rPr lang="en-US" sz="2400" dirty="0" smtClean="0"/>
              <a:t> </a:t>
            </a:r>
            <a:r>
              <a:rPr lang="en-US" sz="2400" dirty="0" err="1" smtClean="0"/>
              <a:t>perdagangan</a:t>
            </a:r>
            <a:r>
              <a:rPr lang="en-US" sz="2400" dirty="0" smtClean="0"/>
              <a:t> </a:t>
            </a:r>
            <a:r>
              <a:rPr lang="en-US" sz="2400" dirty="0" err="1" smtClean="0"/>
              <a:t>internasional</a:t>
            </a:r>
            <a:r>
              <a:rPr lang="en-US" sz="2400" dirty="0" smtClean="0"/>
              <a:t>.</a:t>
            </a:r>
          </a:p>
          <a:p>
            <a:endParaRPr lang="en-US" sz="2400" b="1" dirty="0" smtClean="0"/>
          </a:p>
          <a:p>
            <a:pPr algn="just"/>
            <a:r>
              <a:rPr lang="en-US" sz="2400" dirty="0" err="1" smtClean="0"/>
              <a:t>Mefford</a:t>
            </a:r>
            <a:r>
              <a:rPr lang="en-US" sz="2400" dirty="0" smtClean="0"/>
              <a:t> : </a:t>
            </a:r>
            <a:r>
              <a:rPr lang="en-US" sz="2400" dirty="0" err="1" smtClean="0"/>
              <a:t>mengusulkan</a:t>
            </a:r>
            <a:r>
              <a:rPr lang="en-US" sz="2400" dirty="0" smtClean="0"/>
              <a:t> ”</a:t>
            </a:r>
            <a:r>
              <a:rPr lang="en-US" sz="2400" dirty="0" err="1" smtClean="0"/>
              <a:t>Lex</a:t>
            </a:r>
            <a:r>
              <a:rPr lang="en-US" sz="2400" dirty="0" smtClean="0"/>
              <a:t> </a:t>
            </a:r>
            <a:r>
              <a:rPr lang="en-US" sz="2400" dirty="0" err="1" smtClean="0"/>
              <a:t>Informatica</a:t>
            </a:r>
            <a:r>
              <a:rPr lang="en-US" sz="2400" dirty="0" smtClean="0"/>
              <a:t>” (Independent Net Law) </a:t>
            </a:r>
            <a:r>
              <a:rPr lang="en-US" sz="2400" dirty="0" err="1" smtClean="0"/>
              <a:t>sebagai</a:t>
            </a:r>
            <a:r>
              <a:rPr lang="en-US" sz="2400" dirty="0" smtClean="0"/>
              <a:t> ”Foundations of Law on the Internet". </a:t>
            </a:r>
          </a:p>
          <a:p>
            <a:pPr algn="just"/>
            <a:r>
              <a:rPr lang="en-US" sz="2400" dirty="0" err="1" smtClean="0"/>
              <a:t>Aturan</a:t>
            </a:r>
            <a:r>
              <a:rPr lang="en-US" sz="2400" dirty="0" smtClean="0"/>
              <a:t> </a:t>
            </a:r>
            <a:r>
              <a:rPr lang="en-US" sz="2400" dirty="0" err="1" smtClean="0"/>
              <a:t>hukum</a:t>
            </a:r>
            <a:r>
              <a:rPr lang="en-US" sz="2400" dirty="0" smtClean="0"/>
              <a:t> yang </a:t>
            </a:r>
            <a:r>
              <a:rPr lang="en-US" sz="2400" dirty="0" err="1" smtClean="0"/>
              <a:t>akan</a:t>
            </a:r>
            <a:r>
              <a:rPr lang="en-US" sz="2400" dirty="0" smtClean="0"/>
              <a:t> </a:t>
            </a:r>
            <a:r>
              <a:rPr lang="en-US" sz="2400" dirty="0" err="1" smtClean="0"/>
              <a:t>dibentuk</a:t>
            </a:r>
            <a:r>
              <a:rPr lang="en-US" sz="2400" dirty="0" smtClean="0"/>
              <a:t> </a:t>
            </a:r>
            <a:r>
              <a:rPr lang="en-US" sz="2400" dirty="0" err="1" smtClean="0"/>
              <a:t>itu</a:t>
            </a:r>
            <a:r>
              <a:rPr lang="en-US" sz="2400" dirty="0" smtClean="0"/>
              <a:t> </a:t>
            </a:r>
            <a:r>
              <a:rPr lang="en-US" sz="2400" dirty="0" err="1" smtClean="0"/>
              <a:t>harus</a:t>
            </a:r>
            <a:r>
              <a:rPr lang="en-US" sz="2400" dirty="0" smtClean="0"/>
              <a:t> </a:t>
            </a:r>
            <a:r>
              <a:rPr lang="en-US" sz="2400" dirty="0" err="1" smtClean="0"/>
              <a:t>diarahkan</a:t>
            </a:r>
            <a:r>
              <a:rPr lang="en-US" sz="2400" dirty="0" smtClean="0"/>
              <a:t> </a:t>
            </a:r>
            <a:r>
              <a:rPr lang="en-US" sz="2400" dirty="0" err="1" smtClean="0"/>
              <a:t>untuk</a:t>
            </a:r>
            <a:r>
              <a:rPr lang="en-US" sz="2400" dirty="0" smtClean="0"/>
              <a:t> </a:t>
            </a:r>
            <a:r>
              <a:rPr lang="en-US" sz="2400" dirty="0" err="1" smtClean="0"/>
              <a:t>memenuhi</a:t>
            </a:r>
            <a:r>
              <a:rPr lang="en-US" sz="2400" dirty="0" smtClean="0"/>
              <a:t> </a:t>
            </a:r>
            <a:r>
              <a:rPr lang="en-US" sz="2400" dirty="0" err="1" smtClean="0"/>
              <a:t>kebutuhan</a:t>
            </a:r>
            <a:r>
              <a:rPr lang="en-US" sz="2400" dirty="0" smtClean="0"/>
              <a:t> </a:t>
            </a:r>
            <a:r>
              <a:rPr lang="en-US" sz="2400" dirty="0" err="1" smtClean="0"/>
              <a:t>hukum</a:t>
            </a:r>
            <a:r>
              <a:rPr lang="en-US" sz="2400" dirty="0" smtClean="0"/>
              <a:t> (the legal needs) </a:t>
            </a:r>
            <a:r>
              <a:rPr lang="en-US" sz="2400" dirty="0" err="1" smtClean="0"/>
              <a:t>para</a:t>
            </a:r>
            <a:r>
              <a:rPr lang="en-US" sz="2400" dirty="0" smtClean="0"/>
              <a:t> </a:t>
            </a:r>
            <a:r>
              <a:rPr lang="en-US" sz="2400" dirty="0" err="1" smtClean="0"/>
              <a:t>pihak</a:t>
            </a:r>
            <a:r>
              <a:rPr lang="en-US" sz="2400" dirty="0" smtClean="0"/>
              <a:t> yang </a:t>
            </a:r>
            <a:r>
              <a:rPr lang="en-US" sz="2400" dirty="0" err="1" smtClean="0"/>
              <a:t>terlibat</a:t>
            </a:r>
            <a:r>
              <a:rPr lang="en-US" sz="2400" dirty="0" smtClean="0"/>
              <a:t> </a:t>
            </a:r>
            <a:r>
              <a:rPr lang="en-US" sz="2400" dirty="0" err="1" smtClean="0"/>
              <a:t>dalam</a:t>
            </a:r>
            <a:r>
              <a:rPr lang="en-US" sz="2400" dirty="0" smtClean="0"/>
              <a:t> </a:t>
            </a:r>
            <a:r>
              <a:rPr lang="en-US" sz="2400" dirty="0" err="1" smtClean="0"/>
              <a:t>traksaksi-transaksi</a:t>
            </a:r>
            <a:r>
              <a:rPr lang="en-US" sz="2400" dirty="0" smtClean="0"/>
              <a:t> </a:t>
            </a:r>
            <a:r>
              <a:rPr lang="en-US" sz="2400" dirty="0" err="1" smtClean="0"/>
              <a:t>lewat</a:t>
            </a:r>
            <a:r>
              <a:rPr lang="en-US" sz="2400" dirty="0" smtClean="0"/>
              <a:t> Internet</a:t>
            </a:r>
          </a:p>
          <a:p>
            <a:endParaRPr lang="en-US" sz="2400" b="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228600"/>
            <a:ext cx="7824450" cy="92333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CYBERLAW  Di INDONESIA</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ctrTitle"/>
          </p:nvPr>
        </p:nvSpPr>
        <p:spPr>
          <a:xfrm>
            <a:off x="0" y="6096000"/>
            <a:ext cx="9144000" cy="762000"/>
          </a:xfrm>
        </p:spPr>
        <p:txBody>
          <a:bodyPr>
            <a:normAutofit/>
          </a:bodyPr>
          <a:lstStyle/>
          <a:p>
            <a:r>
              <a:rPr lang="en-US" sz="2400" b="1" dirty="0" smtClean="0">
                <a:solidFill>
                  <a:srgbClr val="FF0000"/>
                </a:solidFill>
              </a:rPr>
              <a:t>           </a:t>
            </a:r>
            <a:r>
              <a:rPr lang="en-US" sz="2400" b="1" dirty="0" err="1" smtClean="0">
                <a:solidFill>
                  <a:srgbClr val="FF0000"/>
                </a:solidFill>
              </a:rPr>
              <a:t>Hukum</a:t>
            </a:r>
            <a:r>
              <a:rPr lang="en-US" sz="2400" b="1" dirty="0" smtClean="0">
                <a:solidFill>
                  <a:srgbClr val="FF0000"/>
                </a:solidFill>
              </a:rPr>
              <a:t> </a:t>
            </a:r>
            <a:r>
              <a:rPr lang="en-US" sz="2400" b="1" dirty="0" err="1" smtClean="0">
                <a:solidFill>
                  <a:srgbClr val="FF0000"/>
                </a:solidFill>
              </a:rPr>
              <a:t>Telematika</a:t>
            </a:r>
            <a:r>
              <a:rPr lang="en-US" sz="2400" b="1" dirty="0" smtClean="0">
                <a:solidFill>
                  <a:srgbClr val="FF0000"/>
                </a:solidFill>
              </a:rPr>
              <a:t> UEU ©2015 </a:t>
            </a:r>
            <a:endParaRPr lang="en-US" sz="2400" b="1" dirty="0">
              <a:solidFill>
                <a:srgbClr val="FF0000"/>
              </a:solidFill>
            </a:endParaRPr>
          </a:p>
        </p:txBody>
      </p:sp>
      <p:pic>
        <p:nvPicPr>
          <p:cNvPr id="6" name="Picture 5" descr="ueu.jpg"/>
          <p:cNvPicPr>
            <a:picLocks noChangeAspect="1"/>
          </p:cNvPicPr>
          <p:nvPr/>
        </p:nvPicPr>
        <p:blipFill>
          <a:blip r:embed="rId3"/>
          <a:stretch>
            <a:fillRect/>
          </a:stretch>
        </p:blipFill>
        <p:spPr>
          <a:xfrm>
            <a:off x="8382000" y="6172200"/>
            <a:ext cx="533400" cy="537062"/>
          </a:xfrm>
          <a:prstGeom prst="rect">
            <a:avLst/>
          </a:prstGeom>
        </p:spPr>
      </p:pic>
      <p:sp>
        <p:nvSpPr>
          <p:cNvPr id="7" name="TextBox 6"/>
          <p:cNvSpPr txBox="1"/>
          <p:nvPr/>
        </p:nvSpPr>
        <p:spPr>
          <a:xfrm>
            <a:off x="228600" y="1066800"/>
            <a:ext cx="8686800" cy="550920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b="1" dirty="0" err="1" smtClean="0"/>
              <a:t>Aspek</a:t>
            </a:r>
            <a:r>
              <a:rPr lang="en-US" sz="2800" b="1" dirty="0" smtClean="0"/>
              <a:t> </a:t>
            </a:r>
            <a:r>
              <a:rPr lang="en-US" sz="2800" b="1" dirty="0" err="1" smtClean="0"/>
              <a:t>Yuridis</a:t>
            </a:r>
            <a:r>
              <a:rPr lang="en-US" sz="2800" b="1" dirty="0" smtClean="0"/>
              <a:t> </a:t>
            </a:r>
            <a:r>
              <a:rPr lang="en-US" sz="2800" b="1" dirty="0" err="1" smtClean="0"/>
              <a:t>Lalu</a:t>
            </a:r>
            <a:r>
              <a:rPr lang="en-US" sz="2800" b="1" dirty="0" smtClean="0"/>
              <a:t> </a:t>
            </a:r>
            <a:r>
              <a:rPr lang="en-US" sz="2800" b="1" dirty="0" err="1" smtClean="0"/>
              <a:t>Lintas</a:t>
            </a:r>
            <a:r>
              <a:rPr lang="en-US" sz="2800" b="1" dirty="0" smtClean="0"/>
              <a:t> Internet</a:t>
            </a:r>
          </a:p>
          <a:p>
            <a:pPr marL="457200" indent="-457200" algn="just">
              <a:buAutoNum type="arabicPeriod"/>
            </a:pPr>
            <a:r>
              <a:rPr lang="en-US" b="1" dirty="0" err="1" smtClean="0"/>
              <a:t>Yurisdiksi</a:t>
            </a:r>
            <a:r>
              <a:rPr lang="en-US" b="1" dirty="0" smtClean="0"/>
              <a:t> </a:t>
            </a:r>
            <a:r>
              <a:rPr lang="en-US" b="1" dirty="0" err="1" smtClean="0"/>
              <a:t>hukum</a:t>
            </a:r>
            <a:r>
              <a:rPr lang="en-US" b="1" dirty="0" smtClean="0"/>
              <a:t> </a:t>
            </a:r>
          </a:p>
          <a:p>
            <a:pPr marL="457200" indent="-457200" algn="just"/>
            <a:r>
              <a:rPr lang="en-US" b="1" dirty="0" smtClean="0"/>
              <a:t>	</a:t>
            </a:r>
            <a:r>
              <a:rPr lang="en-US" dirty="0" err="1" smtClean="0"/>
              <a:t>keberlakuan</a:t>
            </a:r>
            <a:r>
              <a:rPr lang="en-US" dirty="0" smtClean="0"/>
              <a:t> </a:t>
            </a:r>
            <a:r>
              <a:rPr lang="en-US" dirty="0" err="1" smtClean="0"/>
              <a:t>hukum</a:t>
            </a:r>
            <a:r>
              <a:rPr lang="en-US" dirty="0" smtClean="0"/>
              <a:t> yang </a:t>
            </a:r>
            <a:r>
              <a:rPr lang="en-US" dirty="0" err="1" smtClean="0"/>
              <a:t>berlaku</a:t>
            </a:r>
            <a:r>
              <a:rPr lang="en-US" dirty="0" smtClean="0"/>
              <a:t> </a:t>
            </a:r>
            <a:r>
              <a:rPr lang="en-US" dirty="0" err="1" smtClean="0"/>
              <a:t>dan</a:t>
            </a:r>
            <a:r>
              <a:rPr lang="en-US" dirty="0" smtClean="0"/>
              <a:t> </a:t>
            </a:r>
            <a:r>
              <a:rPr lang="en-US" dirty="0" err="1" smtClean="0"/>
              <a:t>diterapkan</a:t>
            </a:r>
            <a:r>
              <a:rPr lang="en-US" dirty="0" smtClean="0"/>
              <a:t> </a:t>
            </a:r>
            <a:r>
              <a:rPr lang="en-US" dirty="0" err="1" smtClean="0"/>
              <a:t>di</a:t>
            </a:r>
            <a:r>
              <a:rPr lang="en-US" dirty="0" smtClean="0"/>
              <a:t> </a:t>
            </a:r>
            <a:r>
              <a:rPr lang="en-US" dirty="0" err="1" smtClean="0"/>
              <a:t>dalam</a:t>
            </a:r>
            <a:r>
              <a:rPr lang="en-US" dirty="0" smtClean="0"/>
              <a:t> </a:t>
            </a:r>
            <a:r>
              <a:rPr lang="en-US" dirty="0" err="1" smtClean="0"/>
              <a:t>dunia</a:t>
            </a:r>
            <a:r>
              <a:rPr lang="en-US" dirty="0" smtClean="0"/>
              <a:t> </a:t>
            </a:r>
            <a:r>
              <a:rPr lang="en-US" dirty="0" err="1" smtClean="0"/>
              <a:t>maya</a:t>
            </a:r>
            <a:r>
              <a:rPr lang="en-US" dirty="0" smtClean="0"/>
              <a:t> </a:t>
            </a:r>
            <a:r>
              <a:rPr lang="en-US" dirty="0" err="1" smtClean="0"/>
              <a:t>itu</a:t>
            </a:r>
            <a:r>
              <a:rPr lang="en-US" dirty="0" smtClean="0"/>
              <a:t>.</a:t>
            </a:r>
          </a:p>
          <a:p>
            <a:pPr marL="457200" indent="-457200" algn="just">
              <a:buAutoNum type="arabicPeriod" startAt="2"/>
            </a:pPr>
            <a:r>
              <a:rPr lang="en-US" b="1" dirty="0" err="1" smtClean="0"/>
              <a:t>Landasan</a:t>
            </a:r>
            <a:r>
              <a:rPr lang="en-US" b="1" dirty="0" smtClean="0"/>
              <a:t> </a:t>
            </a:r>
            <a:r>
              <a:rPr lang="en-US" b="1" dirty="0" err="1" smtClean="0"/>
              <a:t>penggunaan</a:t>
            </a:r>
            <a:r>
              <a:rPr lang="en-US" b="1" dirty="0" smtClean="0"/>
              <a:t> internet </a:t>
            </a:r>
          </a:p>
          <a:p>
            <a:pPr marL="457200" indent="-457200" algn="just"/>
            <a:r>
              <a:rPr lang="en-US" b="1" dirty="0" smtClean="0"/>
              <a:t>	</a:t>
            </a:r>
            <a:r>
              <a:rPr lang="en-US" dirty="0" err="1" smtClean="0"/>
              <a:t>Sarana</a:t>
            </a:r>
            <a:r>
              <a:rPr lang="en-US" dirty="0" smtClean="0"/>
              <a:t> </a:t>
            </a:r>
            <a:r>
              <a:rPr lang="en-US" dirty="0" err="1" smtClean="0"/>
              <a:t>untuk</a:t>
            </a:r>
            <a:r>
              <a:rPr lang="en-US" dirty="0" smtClean="0"/>
              <a:t> </a:t>
            </a:r>
            <a:r>
              <a:rPr lang="en-US" dirty="0" err="1" smtClean="0"/>
              <a:t>melakukan</a:t>
            </a:r>
            <a:r>
              <a:rPr lang="en-US" dirty="0" smtClean="0"/>
              <a:t> </a:t>
            </a:r>
            <a:r>
              <a:rPr lang="en-US" dirty="0" err="1" smtClean="0"/>
              <a:t>kebebasan</a:t>
            </a:r>
            <a:r>
              <a:rPr lang="en-US" dirty="0" smtClean="0"/>
              <a:t> </a:t>
            </a:r>
            <a:r>
              <a:rPr lang="en-US" dirty="0" err="1" smtClean="0"/>
              <a:t>berpendapat</a:t>
            </a:r>
            <a:r>
              <a:rPr lang="en-US" dirty="0" smtClean="0"/>
              <a:t> yang </a:t>
            </a:r>
            <a:r>
              <a:rPr lang="en-US" dirty="0" err="1" smtClean="0"/>
              <a:t>berhubungan</a:t>
            </a:r>
            <a:r>
              <a:rPr lang="en-US" dirty="0" smtClean="0"/>
              <a:t> </a:t>
            </a:r>
            <a:r>
              <a:rPr lang="en-US" dirty="0" err="1" smtClean="0"/>
              <a:t>dengan</a:t>
            </a:r>
            <a:r>
              <a:rPr lang="en-US" dirty="0" smtClean="0"/>
              <a:t> </a:t>
            </a:r>
            <a:r>
              <a:rPr lang="en-US" dirty="0" err="1" smtClean="0"/>
              <a:t>tanggung</a:t>
            </a:r>
            <a:r>
              <a:rPr lang="en-US" dirty="0" smtClean="0"/>
              <a:t> </a:t>
            </a:r>
            <a:r>
              <a:rPr lang="en-US" dirty="0" err="1" smtClean="0"/>
              <a:t>jawab</a:t>
            </a:r>
            <a:r>
              <a:rPr lang="en-US" dirty="0" smtClean="0"/>
              <a:t> </a:t>
            </a:r>
            <a:r>
              <a:rPr lang="en-US" dirty="0" err="1" smtClean="0"/>
              <a:t>pihak</a:t>
            </a:r>
            <a:r>
              <a:rPr lang="en-US" dirty="0" smtClean="0"/>
              <a:t> yang </a:t>
            </a:r>
            <a:r>
              <a:rPr lang="en-US" dirty="0" err="1" smtClean="0"/>
              <a:t>menyampaikan</a:t>
            </a:r>
            <a:r>
              <a:rPr lang="en-US" dirty="0" smtClean="0"/>
              <a:t>, </a:t>
            </a:r>
            <a:r>
              <a:rPr lang="en-US" dirty="0" err="1" smtClean="0"/>
              <a:t>aspek</a:t>
            </a:r>
            <a:r>
              <a:rPr lang="en-US" dirty="0" smtClean="0"/>
              <a:t> accountability, </a:t>
            </a:r>
            <a:r>
              <a:rPr lang="en-US" dirty="0" err="1" smtClean="0"/>
              <a:t>tangung</a:t>
            </a:r>
            <a:r>
              <a:rPr lang="en-US" dirty="0" smtClean="0"/>
              <a:t> </a:t>
            </a:r>
            <a:r>
              <a:rPr lang="en-US" dirty="0" err="1" smtClean="0"/>
              <a:t>jawab</a:t>
            </a:r>
            <a:r>
              <a:rPr lang="en-US" dirty="0" smtClean="0"/>
              <a:t> </a:t>
            </a:r>
            <a:r>
              <a:rPr lang="en-US" dirty="0" err="1" smtClean="0"/>
              <a:t>dalam</a:t>
            </a:r>
            <a:r>
              <a:rPr lang="en-US" dirty="0" smtClean="0"/>
              <a:t> </a:t>
            </a:r>
            <a:r>
              <a:rPr lang="en-US" dirty="0" err="1" smtClean="0"/>
              <a:t>memberikan</a:t>
            </a:r>
            <a:r>
              <a:rPr lang="en-US" dirty="0" smtClean="0"/>
              <a:t> </a:t>
            </a:r>
            <a:r>
              <a:rPr lang="en-US" dirty="0" err="1" smtClean="0"/>
              <a:t>jasa</a:t>
            </a:r>
            <a:r>
              <a:rPr lang="en-US" dirty="0" smtClean="0"/>
              <a:t> online </a:t>
            </a:r>
            <a:r>
              <a:rPr lang="en-US" dirty="0" err="1" smtClean="0"/>
              <a:t>dan</a:t>
            </a:r>
            <a:r>
              <a:rPr lang="en-US" dirty="0" smtClean="0"/>
              <a:t> </a:t>
            </a:r>
            <a:r>
              <a:rPr lang="en-US" dirty="0" err="1" smtClean="0"/>
              <a:t>penyedia</a:t>
            </a:r>
            <a:r>
              <a:rPr lang="en-US" dirty="0" smtClean="0"/>
              <a:t> </a:t>
            </a:r>
            <a:r>
              <a:rPr lang="en-US" dirty="0" err="1" smtClean="0"/>
              <a:t>jasa</a:t>
            </a:r>
            <a:r>
              <a:rPr lang="en-US" dirty="0" smtClean="0"/>
              <a:t> internet (internet provider), </a:t>
            </a:r>
            <a:r>
              <a:rPr lang="en-US" dirty="0" err="1" smtClean="0"/>
              <a:t>serta</a:t>
            </a:r>
            <a:r>
              <a:rPr lang="en-US" dirty="0" smtClean="0"/>
              <a:t> </a:t>
            </a:r>
            <a:r>
              <a:rPr lang="en-US" dirty="0" err="1" smtClean="0"/>
              <a:t>tanggung</a:t>
            </a:r>
            <a:r>
              <a:rPr lang="en-US" dirty="0" smtClean="0"/>
              <a:t> </a:t>
            </a:r>
            <a:r>
              <a:rPr lang="en-US" dirty="0" err="1" smtClean="0"/>
              <a:t>jawab</a:t>
            </a:r>
            <a:r>
              <a:rPr lang="en-US" dirty="0" smtClean="0"/>
              <a:t> </a:t>
            </a:r>
            <a:r>
              <a:rPr lang="en-US" dirty="0" err="1" smtClean="0"/>
              <a:t>hukum</a:t>
            </a:r>
            <a:r>
              <a:rPr lang="en-US" dirty="0" smtClean="0"/>
              <a:t> </a:t>
            </a:r>
            <a:r>
              <a:rPr lang="en-US" dirty="0" err="1" smtClean="0"/>
              <a:t>bagi</a:t>
            </a:r>
            <a:r>
              <a:rPr lang="en-US" dirty="0" smtClean="0"/>
              <a:t> </a:t>
            </a:r>
            <a:r>
              <a:rPr lang="en-US" dirty="0" err="1" smtClean="0"/>
              <a:t>penyedia</a:t>
            </a:r>
            <a:r>
              <a:rPr lang="en-US" dirty="0" smtClean="0"/>
              <a:t> </a:t>
            </a:r>
            <a:r>
              <a:rPr lang="en-US" dirty="0" err="1" smtClean="0"/>
              <a:t>jasa</a:t>
            </a:r>
            <a:r>
              <a:rPr lang="en-US" dirty="0" smtClean="0"/>
              <a:t> </a:t>
            </a:r>
            <a:r>
              <a:rPr lang="en-US" dirty="0" err="1" smtClean="0"/>
              <a:t>pendidikan</a:t>
            </a:r>
            <a:r>
              <a:rPr lang="en-US" dirty="0" smtClean="0"/>
              <a:t> </a:t>
            </a:r>
            <a:r>
              <a:rPr lang="en-US" dirty="0" err="1" smtClean="0"/>
              <a:t>melalui</a:t>
            </a:r>
            <a:r>
              <a:rPr lang="en-US" dirty="0" smtClean="0"/>
              <a:t> </a:t>
            </a:r>
            <a:r>
              <a:rPr lang="en-US" dirty="0" err="1" smtClean="0"/>
              <a:t>jaringan</a:t>
            </a:r>
            <a:r>
              <a:rPr lang="en-US" dirty="0" smtClean="0"/>
              <a:t> internet.</a:t>
            </a:r>
          </a:p>
          <a:p>
            <a:pPr marL="457200" indent="-457200" algn="just">
              <a:buAutoNum type="arabicPeriod" startAt="3"/>
            </a:pPr>
            <a:r>
              <a:rPr lang="en-US" b="1" dirty="0" err="1" smtClean="0"/>
              <a:t>Aspek</a:t>
            </a:r>
            <a:r>
              <a:rPr lang="en-US" b="1" dirty="0" smtClean="0"/>
              <a:t> </a:t>
            </a:r>
            <a:r>
              <a:rPr lang="en-US" b="1" dirty="0" err="1" smtClean="0"/>
              <a:t>hak</a:t>
            </a:r>
            <a:r>
              <a:rPr lang="en-US" b="1" dirty="0" smtClean="0"/>
              <a:t> </a:t>
            </a:r>
            <a:r>
              <a:rPr lang="en-US" b="1" dirty="0" err="1" smtClean="0"/>
              <a:t>milik</a:t>
            </a:r>
            <a:r>
              <a:rPr lang="en-US" b="1" dirty="0" smtClean="0"/>
              <a:t> </a:t>
            </a:r>
            <a:r>
              <a:rPr lang="en-US" b="1" dirty="0" err="1" smtClean="0"/>
              <a:t>intelektual</a:t>
            </a:r>
            <a:r>
              <a:rPr lang="en-US" dirty="0" smtClean="0"/>
              <a:t> </a:t>
            </a:r>
            <a:r>
              <a:rPr lang="en-US" dirty="0" err="1" smtClean="0"/>
              <a:t>di</a:t>
            </a:r>
            <a:r>
              <a:rPr lang="en-US" dirty="0" smtClean="0"/>
              <a:t> </a:t>
            </a:r>
            <a:r>
              <a:rPr lang="en-US" dirty="0" err="1" smtClean="0"/>
              <a:t>mana</a:t>
            </a:r>
            <a:r>
              <a:rPr lang="en-US" dirty="0" smtClean="0"/>
              <a:t> </a:t>
            </a:r>
            <a:r>
              <a:rPr lang="en-US" dirty="0" err="1" smtClean="0"/>
              <a:t>ada</a:t>
            </a:r>
            <a:r>
              <a:rPr lang="en-US" dirty="0" smtClean="0"/>
              <a:t> </a:t>
            </a:r>
            <a:r>
              <a:rPr lang="en-US" dirty="0" err="1" smtClean="0"/>
              <a:t>aspek</a:t>
            </a:r>
            <a:r>
              <a:rPr lang="en-US" dirty="0" smtClean="0"/>
              <a:t> </a:t>
            </a:r>
            <a:r>
              <a:rPr lang="en-US" dirty="0" err="1" smtClean="0"/>
              <a:t>tentang</a:t>
            </a:r>
            <a:r>
              <a:rPr lang="en-US" dirty="0" smtClean="0"/>
              <a:t> patent, </a:t>
            </a:r>
            <a:r>
              <a:rPr lang="en-US" dirty="0" err="1" smtClean="0"/>
              <a:t>merek</a:t>
            </a:r>
            <a:r>
              <a:rPr lang="en-US" dirty="0" smtClean="0"/>
              <a:t> </a:t>
            </a:r>
            <a:r>
              <a:rPr lang="en-US" dirty="0" err="1" smtClean="0"/>
              <a:t>dagang</a:t>
            </a:r>
            <a:r>
              <a:rPr lang="en-US" dirty="0" smtClean="0"/>
              <a:t> </a:t>
            </a:r>
            <a:r>
              <a:rPr lang="en-US" dirty="0" err="1" smtClean="0"/>
              <a:t>rahasia</a:t>
            </a:r>
            <a:r>
              <a:rPr lang="en-US" dirty="0" smtClean="0"/>
              <a:t> yang </a:t>
            </a:r>
            <a:r>
              <a:rPr lang="en-US" dirty="0" err="1" smtClean="0"/>
              <a:t>diterapkan</a:t>
            </a:r>
            <a:r>
              <a:rPr lang="en-US" dirty="0" smtClean="0"/>
              <a:t>, </a:t>
            </a:r>
            <a:r>
              <a:rPr lang="en-US" dirty="0" err="1" smtClean="0"/>
              <a:t>serta</a:t>
            </a:r>
            <a:r>
              <a:rPr lang="en-US" dirty="0" smtClean="0"/>
              <a:t> </a:t>
            </a:r>
            <a:r>
              <a:rPr lang="en-US" dirty="0" err="1" smtClean="0"/>
              <a:t>berlaku</a:t>
            </a:r>
            <a:r>
              <a:rPr lang="en-US" dirty="0" smtClean="0"/>
              <a:t> </a:t>
            </a:r>
            <a:r>
              <a:rPr lang="en-US" dirty="0" err="1" smtClean="0"/>
              <a:t>di</a:t>
            </a:r>
            <a:r>
              <a:rPr lang="en-US" dirty="0" smtClean="0"/>
              <a:t> </a:t>
            </a:r>
            <a:r>
              <a:rPr lang="en-US" dirty="0" err="1" smtClean="0"/>
              <a:t>dalam</a:t>
            </a:r>
            <a:r>
              <a:rPr lang="en-US" dirty="0" smtClean="0"/>
              <a:t> </a:t>
            </a:r>
            <a:r>
              <a:rPr lang="en-US" dirty="0" err="1" smtClean="0"/>
              <a:t>dunia</a:t>
            </a:r>
            <a:r>
              <a:rPr lang="en-US" dirty="0" smtClean="0"/>
              <a:t> cyber</a:t>
            </a:r>
          </a:p>
          <a:p>
            <a:pPr marL="457200" indent="-457200" algn="just">
              <a:buAutoNum type="arabicPeriod" startAt="3"/>
            </a:pPr>
            <a:r>
              <a:rPr lang="en-US" b="1" dirty="0" err="1" smtClean="0"/>
              <a:t>Aspek</a:t>
            </a:r>
            <a:r>
              <a:rPr lang="en-US" b="1" dirty="0" smtClean="0"/>
              <a:t> </a:t>
            </a:r>
            <a:r>
              <a:rPr lang="en-US" b="1" dirty="0" err="1" smtClean="0"/>
              <a:t>kerahasiaan</a:t>
            </a:r>
            <a:r>
              <a:rPr lang="en-US" b="1" dirty="0" smtClean="0"/>
              <a:t> </a:t>
            </a:r>
            <a:r>
              <a:rPr lang="en-US" dirty="0" smtClean="0"/>
              <a:t>yang </a:t>
            </a:r>
            <a:r>
              <a:rPr lang="en-US" dirty="0" err="1" smtClean="0"/>
              <a:t>dijamin</a:t>
            </a:r>
            <a:r>
              <a:rPr lang="en-US" dirty="0" smtClean="0"/>
              <a:t> </a:t>
            </a:r>
            <a:r>
              <a:rPr lang="en-US" dirty="0" err="1" smtClean="0"/>
              <a:t>oleh</a:t>
            </a:r>
            <a:r>
              <a:rPr lang="en-US" dirty="0" smtClean="0"/>
              <a:t> </a:t>
            </a:r>
            <a:r>
              <a:rPr lang="en-US" dirty="0" err="1" smtClean="0"/>
              <a:t>ketentuan</a:t>
            </a:r>
            <a:r>
              <a:rPr lang="en-US" dirty="0" smtClean="0"/>
              <a:t> </a:t>
            </a:r>
            <a:r>
              <a:rPr lang="en-US" dirty="0" err="1" smtClean="0"/>
              <a:t>hukum</a:t>
            </a:r>
            <a:r>
              <a:rPr lang="en-US" dirty="0" smtClean="0"/>
              <a:t> yang </a:t>
            </a:r>
            <a:r>
              <a:rPr lang="en-US" dirty="0" err="1" smtClean="0"/>
              <a:t>berlaku</a:t>
            </a:r>
            <a:r>
              <a:rPr lang="en-US" dirty="0" smtClean="0"/>
              <a:t> </a:t>
            </a:r>
            <a:r>
              <a:rPr lang="en-US" dirty="0" err="1" smtClean="0"/>
              <a:t>di</a:t>
            </a:r>
            <a:r>
              <a:rPr lang="en-US" dirty="0" smtClean="0"/>
              <a:t> </a:t>
            </a:r>
            <a:r>
              <a:rPr lang="en-US" dirty="0" err="1" smtClean="0"/>
              <a:t>masing-masing</a:t>
            </a:r>
            <a:r>
              <a:rPr lang="en-US" dirty="0" smtClean="0"/>
              <a:t> </a:t>
            </a:r>
            <a:r>
              <a:rPr lang="en-US" dirty="0" err="1" smtClean="0"/>
              <a:t>yurisdiksi</a:t>
            </a:r>
            <a:r>
              <a:rPr lang="en-US" dirty="0" smtClean="0"/>
              <a:t> </a:t>
            </a:r>
            <a:r>
              <a:rPr lang="en-US" dirty="0" err="1" smtClean="0"/>
              <a:t>negara</a:t>
            </a:r>
            <a:r>
              <a:rPr lang="en-US" dirty="0" smtClean="0"/>
              <a:t> </a:t>
            </a:r>
            <a:r>
              <a:rPr lang="en-US" dirty="0" err="1" smtClean="0"/>
              <a:t>asal</a:t>
            </a:r>
            <a:r>
              <a:rPr lang="en-US" dirty="0" smtClean="0"/>
              <a:t> </a:t>
            </a:r>
            <a:r>
              <a:rPr lang="en-US" dirty="0" err="1" smtClean="0"/>
              <a:t>dari</a:t>
            </a:r>
            <a:r>
              <a:rPr lang="en-US" dirty="0" smtClean="0"/>
              <a:t> </a:t>
            </a:r>
            <a:r>
              <a:rPr lang="en-US" dirty="0" err="1" smtClean="0"/>
              <a:t>pihak</a:t>
            </a:r>
            <a:r>
              <a:rPr lang="en-US" dirty="0" smtClean="0"/>
              <a:t> yang </a:t>
            </a:r>
            <a:r>
              <a:rPr lang="en-US" dirty="0" err="1" smtClean="0"/>
              <a:t>mempergunakan</a:t>
            </a:r>
            <a:r>
              <a:rPr lang="en-US" dirty="0" smtClean="0"/>
              <a:t> </a:t>
            </a:r>
            <a:r>
              <a:rPr lang="en-US" dirty="0" err="1" smtClean="0"/>
              <a:t>atau</a:t>
            </a:r>
            <a:r>
              <a:rPr lang="en-US" dirty="0" smtClean="0"/>
              <a:t> </a:t>
            </a:r>
            <a:r>
              <a:rPr lang="en-US" dirty="0" err="1" smtClean="0"/>
              <a:t>memanfaatkan</a:t>
            </a:r>
            <a:r>
              <a:rPr lang="en-US" dirty="0" smtClean="0"/>
              <a:t> </a:t>
            </a:r>
            <a:r>
              <a:rPr lang="en-US" dirty="0" err="1" smtClean="0"/>
              <a:t>dunia</a:t>
            </a:r>
            <a:r>
              <a:rPr lang="en-US" dirty="0" smtClean="0"/>
              <a:t> </a:t>
            </a:r>
            <a:r>
              <a:rPr lang="en-US" dirty="0" err="1" smtClean="0"/>
              <a:t>maya</a:t>
            </a:r>
            <a:r>
              <a:rPr lang="en-US" dirty="0" smtClean="0"/>
              <a:t> </a:t>
            </a:r>
            <a:r>
              <a:rPr lang="en-US" dirty="0" err="1" smtClean="0"/>
              <a:t>sebagai</a:t>
            </a:r>
            <a:r>
              <a:rPr lang="en-US" dirty="0" smtClean="0"/>
              <a:t> </a:t>
            </a:r>
            <a:r>
              <a:rPr lang="en-US" dirty="0" err="1" smtClean="0"/>
              <a:t>bagian</a:t>
            </a:r>
            <a:r>
              <a:rPr lang="en-US" dirty="0" smtClean="0"/>
              <a:t> </a:t>
            </a:r>
            <a:r>
              <a:rPr lang="en-US" dirty="0" err="1" smtClean="0"/>
              <a:t>dari</a:t>
            </a:r>
            <a:r>
              <a:rPr lang="en-US" dirty="0" smtClean="0"/>
              <a:t> </a:t>
            </a:r>
            <a:r>
              <a:rPr lang="en-US" dirty="0" err="1" smtClean="0"/>
              <a:t>sistem</a:t>
            </a:r>
            <a:r>
              <a:rPr lang="en-US" dirty="0" smtClean="0"/>
              <a:t> </a:t>
            </a:r>
            <a:r>
              <a:rPr lang="en-US" dirty="0" err="1" smtClean="0"/>
              <a:t>atau</a:t>
            </a:r>
            <a:r>
              <a:rPr lang="en-US" dirty="0" smtClean="0"/>
              <a:t> </a:t>
            </a:r>
            <a:r>
              <a:rPr lang="en-US" dirty="0" err="1" smtClean="0"/>
              <a:t>mekanisme</a:t>
            </a:r>
            <a:r>
              <a:rPr lang="en-US" dirty="0" smtClean="0"/>
              <a:t> </a:t>
            </a:r>
            <a:r>
              <a:rPr lang="en-US" dirty="0" err="1" smtClean="0"/>
              <a:t>jasa</a:t>
            </a:r>
            <a:r>
              <a:rPr lang="en-US" dirty="0" smtClean="0"/>
              <a:t> yang </a:t>
            </a:r>
            <a:r>
              <a:rPr lang="en-US" dirty="0" err="1" smtClean="0"/>
              <a:t>mereka</a:t>
            </a:r>
            <a:r>
              <a:rPr lang="en-US" dirty="0" smtClean="0"/>
              <a:t> </a:t>
            </a:r>
            <a:r>
              <a:rPr lang="en-US" dirty="0" err="1" smtClean="0"/>
              <a:t>lakukan</a:t>
            </a:r>
            <a:r>
              <a:rPr lang="en-US" dirty="0" smtClean="0"/>
              <a:t>.</a:t>
            </a:r>
          </a:p>
          <a:p>
            <a:pPr marL="457200" indent="-457200" algn="just">
              <a:buAutoNum type="arabicPeriod" startAt="3"/>
            </a:pPr>
            <a:r>
              <a:rPr lang="en-US" b="1" dirty="0" err="1" smtClean="0"/>
              <a:t>Aspek</a:t>
            </a:r>
            <a:r>
              <a:rPr lang="en-US" b="1" dirty="0" smtClean="0"/>
              <a:t> </a:t>
            </a:r>
            <a:r>
              <a:rPr lang="en-US" b="1" dirty="0" err="1" smtClean="0"/>
              <a:t>hukum</a:t>
            </a:r>
            <a:r>
              <a:rPr lang="en-US" b="1" dirty="0" smtClean="0"/>
              <a:t> yang </a:t>
            </a:r>
            <a:r>
              <a:rPr lang="en-US" b="1" dirty="0" err="1" smtClean="0"/>
              <a:t>menjamin</a:t>
            </a:r>
            <a:r>
              <a:rPr lang="en-US" b="1" dirty="0" smtClean="0"/>
              <a:t> </a:t>
            </a:r>
            <a:r>
              <a:rPr lang="en-US" b="1" dirty="0" err="1" smtClean="0"/>
              <a:t>keamanan</a:t>
            </a:r>
            <a:r>
              <a:rPr lang="en-US" b="1" dirty="0" smtClean="0"/>
              <a:t> </a:t>
            </a:r>
            <a:r>
              <a:rPr lang="en-US" b="1" dirty="0" err="1" smtClean="0"/>
              <a:t>dari</a:t>
            </a:r>
            <a:r>
              <a:rPr lang="en-US" b="1" dirty="0" smtClean="0"/>
              <a:t> </a:t>
            </a:r>
            <a:r>
              <a:rPr lang="en-US" b="1" dirty="0" err="1" smtClean="0"/>
              <a:t>setiap</a:t>
            </a:r>
            <a:r>
              <a:rPr lang="en-US" b="1" dirty="0" smtClean="0"/>
              <a:t> </a:t>
            </a:r>
            <a:r>
              <a:rPr lang="en-US" b="1" dirty="0" err="1" smtClean="0"/>
              <a:t>pengguna</a:t>
            </a:r>
            <a:r>
              <a:rPr lang="en-US" b="1" dirty="0" smtClean="0"/>
              <a:t> </a:t>
            </a:r>
            <a:r>
              <a:rPr lang="en-US" b="1" dirty="0" err="1" smtClean="0"/>
              <a:t>dari</a:t>
            </a:r>
            <a:r>
              <a:rPr lang="en-US" b="1" dirty="0" smtClean="0"/>
              <a:t> internet</a:t>
            </a:r>
            <a:r>
              <a:rPr lang="en-US" dirty="0" smtClean="0"/>
              <a:t>.</a:t>
            </a:r>
          </a:p>
          <a:p>
            <a:pPr marL="457200" indent="-457200" algn="just">
              <a:buAutoNum type="arabicPeriod" startAt="3"/>
            </a:pPr>
            <a:r>
              <a:rPr lang="en-US" b="1" dirty="0" err="1" smtClean="0"/>
              <a:t>Ketentuan</a:t>
            </a:r>
            <a:r>
              <a:rPr lang="en-US" b="1" dirty="0" smtClean="0"/>
              <a:t> </a:t>
            </a:r>
            <a:r>
              <a:rPr lang="en-US" b="1" dirty="0" err="1" smtClean="0"/>
              <a:t>hukum</a:t>
            </a:r>
            <a:r>
              <a:rPr lang="en-US" b="1" dirty="0" smtClean="0"/>
              <a:t> yang </a:t>
            </a:r>
            <a:r>
              <a:rPr lang="en-US" b="1" dirty="0" err="1" smtClean="0"/>
              <a:t>memformulasikan</a:t>
            </a:r>
            <a:r>
              <a:rPr lang="en-US" b="1" dirty="0" smtClean="0"/>
              <a:t> </a:t>
            </a:r>
            <a:r>
              <a:rPr lang="en-US" b="1" dirty="0" err="1" smtClean="0"/>
              <a:t>aspek</a:t>
            </a:r>
            <a:r>
              <a:rPr lang="en-US" b="1" dirty="0" smtClean="0"/>
              <a:t> </a:t>
            </a:r>
            <a:r>
              <a:rPr lang="en-US" b="1" dirty="0" err="1" smtClean="0"/>
              <a:t>kepemilikan</a:t>
            </a:r>
            <a:r>
              <a:rPr lang="en-US" b="1" dirty="0" smtClean="0"/>
              <a:t> </a:t>
            </a:r>
            <a:r>
              <a:rPr lang="en-US" dirty="0" err="1" smtClean="0"/>
              <a:t>didalam</a:t>
            </a:r>
            <a:r>
              <a:rPr lang="en-US" dirty="0" smtClean="0"/>
              <a:t> internet </a:t>
            </a:r>
            <a:r>
              <a:rPr lang="en-US" dirty="0" err="1" smtClean="0"/>
              <a:t>sebagai</a:t>
            </a:r>
            <a:r>
              <a:rPr lang="en-US" dirty="0" smtClean="0"/>
              <a:t> </a:t>
            </a:r>
            <a:r>
              <a:rPr lang="en-US" dirty="0" err="1" smtClean="0"/>
              <a:t>bagian</a:t>
            </a:r>
            <a:r>
              <a:rPr lang="en-US" dirty="0" smtClean="0"/>
              <a:t> </a:t>
            </a:r>
            <a:r>
              <a:rPr lang="en-US" dirty="0" err="1" smtClean="0"/>
              <a:t>dari</a:t>
            </a:r>
            <a:r>
              <a:rPr lang="en-US" dirty="0" smtClean="0"/>
              <a:t> </a:t>
            </a:r>
            <a:r>
              <a:rPr lang="en-US" dirty="0" err="1" smtClean="0"/>
              <a:t>pada</a:t>
            </a:r>
            <a:r>
              <a:rPr lang="en-US" dirty="0" smtClean="0"/>
              <a:t> </a:t>
            </a:r>
            <a:r>
              <a:rPr lang="en-US" dirty="0" err="1" smtClean="0"/>
              <a:t>nilai</a:t>
            </a:r>
            <a:r>
              <a:rPr lang="en-US" dirty="0" smtClean="0"/>
              <a:t> </a:t>
            </a:r>
            <a:r>
              <a:rPr lang="en-US" dirty="0" err="1" smtClean="0"/>
              <a:t>investasi</a:t>
            </a:r>
            <a:r>
              <a:rPr lang="en-US" dirty="0" smtClean="0"/>
              <a:t> yang </a:t>
            </a:r>
            <a:r>
              <a:rPr lang="en-US" dirty="0" err="1" smtClean="0"/>
              <a:t>dapat</a:t>
            </a:r>
            <a:r>
              <a:rPr lang="en-US" dirty="0" smtClean="0"/>
              <a:t> </a:t>
            </a:r>
            <a:r>
              <a:rPr lang="en-US" dirty="0" err="1" smtClean="0"/>
              <a:t>dihitung</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prinisip-prinsip</a:t>
            </a:r>
            <a:r>
              <a:rPr lang="en-US" dirty="0" smtClean="0"/>
              <a:t> </a:t>
            </a:r>
            <a:r>
              <a:rPr lang="en-US" dirty="0" err="1" smtClean="0"/>
              <a:t>keuangan</a:t>
            </a:r>
            <a:r>
              <a:rPr lang="en-US" dirty="0" smtClean="0"/>
              <a:t> </a:t>
            </a:r>
            <a:r>
              <a:rPr lang="en-US" dirty="0" err="1" smtClean="0"/>
              <a:t>atau</a:t>
            </a:r>
            <a:r>
              <a:rPr lang="en-US" dirty="0" smtClean="0"/>
              <a:t> </a:t>
            </a:r>
            <a:r>
              <a:rPr lang="en-US" dirty="0" err="1" smtClean="0"/>
              <a:t>akuntansi</a:t>
            </a:r>
            <a:r>
              <a:rPr lang="en-US" dirty="0" smtClean="0"/>
              <a:t>. </a:t>
            </a:r>
          </a:p>
          <a:p>
            <a:pPr marL="457200" indent="-457200" algn="just">
              <a:buAutoNum type="arabicPeriod" startAt="3"/>
            </a:pPr>
            <a:r>
              <a:rPr lang="en-US" dirty="0" err="1" smtClean="0"/>
              <a:t>A</a:t>
            </a:r>
            <a:r>
              <a:rPr lang="en-US" b="1" dirty="0" err="1" smtClean="0"/>
              <a:t>spek</a:t>
            </a:r>
            <a:r>
              <a:rPr lang="en-US" b="1" dirty="0" smtClean="0"/>
              <a:t> </a:t>
            </a:r>
            <a:r>
              <a:rPr lang="en-US" b="1" dirty="0" err="1" smtClean="0"/>
              <a:t>hukum</a:t>
            </a:r>
            <a:r>
              <a:rPr lang="en-US" b="1" dirty="0" smtClean="0"/>
              <a:t> yang </a:t>
            </a:r>
            <a:r>
              <a:rPr lang="en-US" b="1" dirty="0" err="1" smtClean="0"/>
              <a:t>memberikan</a:t>
            </a:r>
            <a:r>
              <a:rPr lang="en-US" b="1" dirty="0" smtClean="0"/>
              <a:t> </a:t>
            </a:r>
            <a:r>
              <a:rPr lang="en-US" b="1" dirty="0" err="1" smtClean="0"/>
              <a:t>legalisasi</a:t>
            </a:r>
            <a:r>
              <a:rPr lang="en-US" b="1" dirty="0" smtClean="0"/>
              <a:t> </a:t>
            </a:r>
            <a:r>
              <a:rPr lang="en-US" dirty="0" err="1" smtClean="0"/>
              <a:t>atas</a:t>
            </a:r>
            <a:r>
              <a:rPr lang="en-US" dirty="0" smtClean="0"/>
              <a:t> internet </a:t>
            </a:r>
            <a:r>
              <a:rPr lang="en-US" dirty="0" err="1" smtClean="0"/>
              <a:t>sebagai</a:t>
            </a:r>
            <a:r>
              <a:rPr lang="en-US" dirty="0" smtClean="0"/>
              <a:t> </a:t>
            </a:r>
            <a:r>
              <a:rPr lang="en-US" dirty="0" err="1" smtClean="0"/>
              <a:t>bagian</a:t>
            </a:r>
            <a:r>
              <a:rPr lang="en-US" dirty="0" smtClean="0"/>
              <a:t> </a:t>
            </a:r>
            <a:r>
              <a:rPr lang="en-US" dirty="0" err="1" smtClean="0"/>
              <a:t>dari</a:t>
            </a:r>
            <a:r>
              <a:rPr lang="en-US" dirty="0" smtClean="0"/>
              <a:t> </a:t>
            </a:r>
            <a:r>
              <a:rPr lang="en-US" dirty="0" err="1" smtClean="0"/>
              <a:t>perdagangan</a:t>
            </a:r>
            <a:r>
              <a:rPr lang="en-US" dirty="0" smtClean="0"/>
              <a:t> </a:t>
            </a:r>
            <a:r>
              <a:rPr lang="en-US" dirty="0" err="1" smtClean="0"/>
              <a:t>atau</a:t>
            </a:r>
            <a:r>
              <a:rPr lang="en-US" dirty="0" smtClean="0"/>
              <a:t> </a:t>
            </a:r>
            <a:r>
              <a:rPr lang="en-US" dirty="0" err="1" smtClean="0"/>
              <a:t>bisnis</a:t>
            </a:r>
            <a:r>
              <a:rPr lang="en-US" dirty="0" smtClean="0"/>
              <a:t> </a:t>
            </a:r>
            <a:r>
              <a:rPr lang="en-US" dirty="0" err="1" smtClean="0"/>
              <a:t>usaha</a:t>
            </a:r>
            <a:r>
              <a:rPr lang="en-US" dirty="0" smtClean="0"/>
              <a:t>.</a:t>
            </a:r>
            <a:endParaRPr lang="en-US" sz="2400"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381000"/>
            <a:ext cx="5255349"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800" b="1" dirty="0" smtClean="0"/>
              <a:t>CYBERNETIC  DALAM TELEMATIKA</a:t>
            </a:r>
            <a:endParaRPr lang="en-US" sz="2800" b="1" dirty="0"/>
          </a:p>
        </p:txBody>
      </p:sp>
      <p:sp>
        <p:nvSpPr>
          <p:cNvPr id="4" name="TextBox 3"/>
          <p:cNvSpPr txBox="1"/>
          <p:nvPr/>
        </p:nvSpPr>
        <p:spPr>
          <a:xfrm>
            <a:off x="533400" y="990600"/>
            <a:ext cx="8153400" cy="563231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b="1" dirty="0" smtClean="0"/>
              <a:t>PENGERTIAN CYBERNETIC  ( Indonesia : </a:t>
            </a:r>
            <a:r>
              <a:rPr lang="en-US" sz="2000" b="1" dirty="0" err="1" smtClean="0"/>
              <a:t>Sibernetika</a:t>
            </a:r>
            <a:r>
              <a:rPr lang="en-US" sz="2000" b="1" dirty="0" smtClean="0"/>
              <a:t> )</a:t>
            </a:r>
          </a:p>
          <a:p>
            <a:pPr marL="342900" indent="-342900">
              <a:buFont typeface="Wingdings" pitchFamily="2" charset="2"/>
              <a:buChar char="Ø"/>
            </a:pPr>
            <a:r>
              <a:rPr lang="en-US" sz="2000" dirty="0" err="1" smtClean="0"/>
              <a:t>Nobert</a:t>
            </a:r>
            <a:r>
              <a:rPr lang="en-US" sz="2000" dirty="0" smtClean="0"/>
              <a:t> Wiener (1945) (“Cybernetics “) </a:t>
            </a:r>
          </a:p>
          <a:p>
            <a:pPr marL="342900" indent="-342900"/>
            <a:r>
              <a:rPr lang="en-US" sz="2000" dirty="0" smtClean="0"/>
              <a:t>	Cybernetics </a:t>
            </a:r>
            <a:r>
              <a:rPr lang="en-US" sz="2000" dirty="0" err="1" smtClean="0"/>
              <a:t>adalah</a:t>
            </a:r>
            <a:r>
              <a:rPr lang="en-US" sz="2000" dirty="0" smtClean="0"/>
              <a:t> </a:t>
            </a:r>
            <a:r>
              <a:rPr lang="en-US" sz="2000" i="1" dirty="0" smtClean="0"/>
              <a:t>" The study of control and communication in the animal and the machine."</a:t>
            </a:r>
            <a:r>
              <a:rPr lang="en-US" sz="2000" dirty="0" smtClean="0"/>
              <a:t>  </a:t>
            </a:r>
          </a:p>
          <a:p>
            <a:pPr marL="342900" indent="-342900">
              <a:buFont typeface="Wingdings" pitchFamily="2" charset="2"/>
              <a:buChar char="Ø"/>
            </a:pPr>
            <a:r>
              <a:rPr lang="en-US" sz="2000" dirty="0" smtClean="0"/>
              <a:t>Alan Scrivener (2002)  ( “'A Curriculum for Cybernetics and Systems Theory.'  )</a:t>
            </a:r>
          </a:p>
          <a:p>
            <a:pPr marL="342900" indent="-342900"/>
            <a:r>
              <a:rPr lang="en-US" sz="2000" dirty="0" smtClean="0"/>
              <a:t>	 Cybernetics </a:t>
            </a:r>
            <a:r>
              <a:rPr lang="en-US" sz="2000" dirty="0" err="1" smtClean="0"/>
              <a:t>adalah</a:t>
            </a:r>
            <a:r>
              <a:rPr lang="en-US" sz="2000" dirty="0" smtClean="0"/>
              <a:t> </a:t>
            </a:r>
            <a:r>
              <a:rPr lang="en-US" sz="2000" dirty="0" err="1" smtClean="0"/>
              <a:t>studi</a:t>
            </a:r>
            <a:r>
              <a:rPr lang="en-US" sz="2000" dirty="0" smtClean="0"/>
              <a:t> </a:t>
            </a:r>
            <a:r>
              <a:rPr lang="en-US" sz="2000" dirty="0" err="1" smtClean="0"/>
              <a:t>mengenai</a:t>
            </a:r>
            <a:r>
              <a:rPr lang="en-US" sz="2000" dirty="0" smtClean="0"/>
              <a:t> </a:t>
            </a:r>
            <a:r>
              <a:rPr lang="en-US" sz="2000" dirty="0" err="1" smtClean="0"/>
              <a:t>sistem</a:t>
            </a:r>
            <a:r>
              <a:rPr lang="en-US" sz="2000" dirty="0" smtClean="0"/>
              <a:t> yang </a:t>
            </a:r>
            <a:r>
              <a:rPr lang="en-US" sz="2000" dirty="0" err="1" smtClean="0"/>
              <a:t>bisa</a:t>
            </a:r>
            <a:r>
              <a:rPr lang="en-US" sz="2000" dirty="0" smtClean="0"/>
              <a:t> </a:t>
            </a:r>
            <a:r>
              <a:rPr lang="en-US" sz="2000" dirty="0" err="1" smtClean="0"/>
              <a:t>dipetakan</a:t>
            </a:r>
            <a:r>
              <a:rPr lang="en-US" sz="2000" dirty="0" smtClean="0"/>
              <a:t> </a:t>
            </a:r>
            <a:r>
              <a:rPr lang="en-US" sz="2000" dirty="0" err="1" smtClean="0"/>
              <a:t>menggunakan</a:t>
            </a:r>
            <a:r>
              <a:rPr lang="en-US" sz="2000" dirty="0" smtClean="0"/>
              <a:t> loops (</a:t>
            </a:r>
            <a:r>
              <a:rPr lang="en-US" sz="2000" dirty="0" err="1" smtClean="0"/>
              <a:t>berbagai</a:t>
            </a:r>
            <a:r>
              <a:rPr lang="en-US" sz="2000" dirty="0" smtClean="0"/>
              <a:t> </a:t>
            </a:r>
            <a:r>
              <a:rPr lang="en-US" sz="2000" dirty="0" err="1" smtClean="0"/>
              <a:t>putaran</a:t>
            </a:r>
            <a:r>
              <a:rPr lang="en-US" sz="2000" dirty="0" smtClean="0"/>
              <a:t>) </a:t>
            </a:r>
            <a:r>
              <a:rPr lang="en-US" sz="2000" dirty="0" err="1" smtClean="0"/>
              <a:t>atau</a:t>
            </a:r>
            <a:r>
              <a:rPr lang="en-US" sz="2000" dirty="0" smtClean="0"/>
              <a:t> </a:t>
            </a:r>
            <a:r>
              <a:rPr lang="en-US" sz="2000" dirty="0" err="1" smtClean="0"/>
              <a:t>susunan</a:t>
            </a:r>
            <a:r>
              <a:rPr lang="en-US" sz="2000" dirty="0" smtClean="0"/>
              <a:t> </a:t>
            </a:r>
            <a:r>
              <a:rPr lang="en-US" sz="2000" dirty="0" err="1" smtClean="0"/>
              <a:t>sistem</a:t>
            </a:r>
            <a:r>
              <a:rPr lang="en-US" sz="2000" dirty="0" smtClean="0"/>
              <a:t> </a:t>
            </a:r>
            <a:r>
              <a:rPr lang="en-US" sz="2000" dirty="0" err="1" smtClean="0"/>
              <a:t>putaran</a:t>
            </a:r>
            <a:r>
              <a:rPr lang="en-US" sz="2000" dirty="0" smtClean="0"/>
              <a:t> yang </a:t>
            </a:r>
            <a:r>
              <a:rPr lang="en-US" sz="2000" dirty="0" err="1" smtClean="0"/>
              <a:t>rumit</a:t>
            </a:r>
            <a:r>
              <a:rPr lang="en-US" sz="2000" dirty="0" smtClean="0"/>
              <a:t> </a:t>
            </a:r>
            <a:r>
              <a:rPr lang="en-US" sz="2000" dirty="0" err="1" smtClean="0"/>
              <a:t>dalam</a:t>
            </a:r>
            <a:r>
              <a:rPr lang="en-US" sz="2000" dirty="0" smtClean="0"/>
              <a:t> </a:t>
            </a:r>
            <a:r>
              <a:rPr lang="en-US" sz="2000" dirty="0" err="1" smtClean="0"/>
              <a:t>jaringan</a:t>
            </a:r>
            <a:r>
              <a:rPr lang="en-US" sz="2000" dirty="0" smtClean="0"/>
              <a:t> yang </a:t>
            </a:r>
            <a:r>
              <a:rPr lang="en-US" sz="2000" dirty="0" err="1" smtClean="0"/>
              <a:t>menjelaskan</a:t>
            </a:r>
            <a:r>
              <a:rPr lang="en-US" sz="2000" dirty="0" smtClean="0"/>
              <a:t> </a:t>
            </a:r>
            <a:r>
              <a:rPr lang="en-US" sz="2000" dirty="0" err="1" smtClean="0"/>
              <a:t>arus</a:t>
            </a:r>
            <a:r>
              <a:rPr lang="en-US" sz="2000" dirty="0" smtClean="0"/>
              <a:t> </a:t>
            </a:r>
            <a:r>
              <a:rPr lang="en-US" sz="2000" dirty="0" err="1" smtClean="0"/>
              <a:t>informasi</a:t>
            </a:r>
            <a:r>
              <a:rPr lang="en-US" sz="2000" dirty="0" smtClean="0"/>
              <a:t>.</a:t>
            </a:r>
          </a:p>
          <a:p>
            <a:pPr marL="342900" indent="-342900">
              <a:buFont typeface="Wingdings" pitchFamily="2" charset="2"/>
              <a:buChar char="Ø"/>
            </a:pPr>
            <a:r>
              <a:rPr lang="en-US" sz="2000" dirty="0" smtClean="0"/>
              <a:t>Ludwig </a:t>
            </a:r>
            <a:r>
              <a:rPr lang="en-US" sz="2000" dirty="0" err="1" smtClean="0"/>
              <a:t>Bertalanffy</a:t>
            </a:r>
            <a:r>
              <a:rPr lang="en-US" sz="2000" dirty="0" smtClean="0"/>
              <a:t> (1960 )</a:t>
            </a:r>
          </a:p>
          <a:p>
            <a:pPr marL="342900" indent="-342900"/>
            <a:r>
              <a:rPr lang="en-US" sz="2000" dirty="0" smtClean="0"/>
              <a:t>	Cybernetics </a:t>
            </a:r>
            <a:r>
              <a:rPr lang="en-US" sz="2000" dirty="0" err="1" smtClean="0"/>
              <a:t>adalah</a:t>
            </a:r>
            <a:r>
              <a:rPr lang="en-US" sz="2000" dirty="0" smtClean="0"/>
              <a:t> </a:t>
            </a:r>
            <a:r>
              <a:rPr lang="en-US" sz="2000" dirty="0" err="1" smtClean="0"/>
              <a:t>teori</a:t>
            </a:r>
            <a:r>
              <a:rPr lang="en-US" sz="2000" dirty="0" smtClean="0"/>
              <a:t> </a:t>
            </a:r>
            <a:r>
              <a:rPr lang="en-US" sz="2000" dirty="0" err="1" smtClean="0"/>
              <a:t>sistem</a:t>
            </a:r>
            <a:r>
              <a:rPr lang="en-US" sz="2000" dirty="0" smtClean="0"/>
              <a:t> </a:t>
            </a:r>
            <a:r>
              <a:rPr lang="en-US" sz="2000" dirty="0" err="1" smtClean="0"/>
              <a:t>pengontrol</a:t>
            </a:r>
            <a:r>
              <a:rPr lang="en-US" sz="2000" dirty="0" smtClean="0"/>
              <a:t> yang </a:t>
            </a:r>
            <a:r>
              <a:rPr lang="en-US" sz="2000" dirty="0" err="1" smtClean="0"/>
              <a:t>didasarkan</a:t>
            </a:r>
            <a:r>
              <a:rPr lang="en-US" sz="2000" dirty="0" smtClean="0"/>
              <a:t> </a:t>
            </a:r>
            <a:r>
              <a:rPr lang="en-US" sz="2000" dirty="0" err="1" smtClean="0"/>
              <a:t>pada</a:t>
            </a:r>
            <a:r>
              <a:rPr lang="en-US" sz="2000" dirty="0" smtClean="0"/>
              <a:t> </a:t>
            </a:r>
            <a:r>
              <a:rPr lang="en-US" sz="2000" dirty="0" err="1" smtClean="0"/>
              <a:t>komunikasi</a:t>
            </a:r>
            <a:r>
              <a:rPr lang="en-US" sz="2000" dirty="0" smtClean="0"/>
              <a:t> (</a:t>
            </a:r>
            <a:r>
              <a:rPr lang="en-US" sz="2000" dirty="0" err="1" smtClean="0"/>
              <a:t>penyampaian</a:t>
            </a:r>
            <a:r>
              <a:rPr lang="en-US" sz="2000" dirty="0" smtClean="0"/>
              <a:t> </a:t>
            </a:r>
            <a:r>
              <a:rPr lang="en-US" sz="2000" dirty="0" err="1" smtClean="0"/>
              <a:t>informasi</a:t>
            </a:r>
            <a:r>
              <a:rPr lang="en-US" sz="2000" dirty="0" smtClean="0"/>
              <a:t>) </a:t>
            </a:r>
            <a:r>
              <a:rPr lang="en-US" sz="2000" dirty="0" err="1" smtClean="0"/>
              <a:t>antara</a:t>
            </a:r>
            <a:r>
              <a:rPr lang="en-US" sz="2000" dirty="0" smtClean="0"/>
              <a:t> </a:t>
            </a:r>
            <a:r>
              <a:rPr lang="en-US" sz="2000" dirty="0" err="1" smtClean="0"/>
              <a:t>sistem</a:t>
            </a:r>
            <a:r>
              <a:rPr lang="en-US" sz="2000" dirty="0" smtClean="0"/>
              <a:t> </a:t>
            </a:r>
            <a:r>
              <a:rPr lang="en-US" sz="2000" dirty="0" err="1" smtClean="0"/>
              <a:t>dan</a:t>
            </a:r>
            <a:r>
              <a:rPr lang="en-US" sz="2000" dirty="0" smtClean="0"/>
              <a:t> </a:t>
            </a:r>
            <a:r>
              <a:rPr lang="en-US" sz="2000" dirty="0" err="1" smtClean="0"/>
              <a:t>lingkungan</a:t>
            </a:r>
            <a:r>
              <a:rPr lang="en-US" sz="2000" dirty="0" smtClean="0"/>
              <a:t> </a:t>
            </a:r>
            <a:r>
              <a:rPr lang="en-US" sz="2000" dirty="0" err="1" smtClean="0"/>
              <a:t>dan</a:t>
            </a:r>
            <a:r>
              <a:rPr lang="en-US" sz="2000" dirty="0" smtClean="0"/>
              <a:t> </a:t>
            </a:r>
            <a:r>
              <a:rPr lang="en-US" sz="2000" dirty="0" err="1" smtClean="0"/>
              <a:t>antar</a:t>
            </a:r>
            <a:r>
              <a:rPr lang="en-US" sz="2000" dirty="0" smtClean="0"/>
              <a:t> </a:t>
            </a:r>
            <a:r>
              <a:rPr lang="en-US" sz="2000" dirty="0" err="1" smtClean="0"/>
              <a:t>sistem</a:t>
            </a:r>
            <a:r>
              <a:rPr lang="en-US" sz="2000" dirty="0" smtClean="0"/>
              <a:t>, </a:t>
            </a:r>
            <a:r>
              <a:rPr lang="en-US" sz="2000" dirty="0" err="1" smtClean="0"/>
              <a:t>pengontrol</a:t>
            </a:r>
            <a:r>
              <a:rPr lang="en-US" sz="2000" dirty="0" smtClean="0"/>
              <a:t> </a:t>
            </a:r>
            <a:r>
              <a:rPr lang="en-US" sz="2000" i="1" dirty="0" smtClean="0"/>
              <a:t>(feedback)</a:t>
            </a:r>
            <a:r>
              <a:rPr lang="en-US" sz="2000" dirty="0" smtClean="0"/>
              <a:t> </a:t>
            </a:r>
            <a:r>
              <a:rPr lang="en-US" sz="2000" dirty="0" err="1" smtClean="0"/>
              <a:t>dari</a:t>
            </a:r>
            <a:r>
              <a:rPr lang="en-US" sz="2000" dirty="0" smtClean="0"/>
              <a:t> </a:t>
            </a:r>
            <a:r>
              <a:rPr lang="en-US" sz="2000" dirty="0" err="1" smtClean="0"/>
              <a:t>sistem</a:t>
            </a:r>
            <a:r>
              <a:rPr lang="en-US" sz="2000" dirty="0" smtClean="0"/>
              <a:t> </a:t>
            </a:r>
            <a:r>
              <a:rPr lang="en-US" sz="2000" dirty="0" err="1" smtClean="0"/>
              <a:t>berfungsi</a:t>
            </a:r>
            <a:r>
              <a:rPr lang="en-US" sz="2000" dirty="0" smtClean="0"/>
              <a:t> </a:t>
            </a:r>
            <a:r>
              <a:rPr lang="en-US" sz="2000" dirty="0" err="1" smtClean="0"/>
              <a:t>dengan</a:t>
            </a:r>
            <a:r>
              <a:rPr lang="en-US" sz="2000" dirty="0" smtClean="0"/>
              <a:t> </a:t>
            </a:r>
            <a:r>
              <a:rPr lang="en-US" sz="2000" dirty="0" err="1" smtClean="0"/>
              <a:t>memperhatikan</a:t>
            </a:r>
            <a:r>
              <a:rPr lang="en-US" sz="2000" dirty="0" smtClean="0"/>
              <a:t> </a:t>
            </a:r>
            <a:r>
              <a:rPr lang="en-US" sz="2000" dirty="0" err="1" smtClean="0"/>
              <a:t>lingkungan</a:t>
            </a:r>
            <a:r>
              <a:rPr lang="en-US" sz="2000" dirty="0" smtClean="0"/>
              <a:t>. </a:t>
            </a:r>
          </a:p>
          <a:p>
            <a:pPr marL="342900" indent="-342900"/>
            <a:r>
              <a:rPr lang="en-US" sz="2000" dirty="0" err="1" smtClean="0"/>
              <a:t>Kesimpulan</a:t>
            </a:r>
            <a:r>
              <a:rPr lang="en-US" sz="2000" dirty="0" smtClean="0"/>
              <a:t> :</a:t>
            </a:r>
          </a:p>
          <a:p>
            <a:pPr marL="342900" indent="-342900"/>
            <a:r>
              <a:rPr lang="en-US" sz="2000" dirty="0" smtClean="0"/>
              <a:t>Cybernetics </a:t>
            </a:r>
            <a:r>
              <a:rPr lang="en-US" sz="2000" dirty="0" err="1" smtClean="0"/>
              <a:t>adalah</a:t>
            </a:r>
            <a:r>
              <a:rPr lang="en-US" sz="2000" dirty="0" smtClean="0"/>
              <a:t> </a:t>
            </a:r>
            <a:r>
              <a:rPr lang="en-US" sz="2000" dirty="0" err="1" smtClean="0"/>
              <a:t>suatu</a:t>
            </a:r>
            <a:r>
              <a:rPr lang="en-US" sz="2000" dirty="0" smtClean="0"/>
              <a:t> </a:t>
            </a:r>
            <a:r>
              <a:rPr lang="en-US" sz="2000" dirty="0" err="1" smtClean="0"/>
              <a:t>sistem</a:t>
            </a:r>
            <a:r>
              <a:rPr lang="en-US" sz="2000" dirty="0" smtClean="0"/>
              <a:t>  </a:t>
            </a:r>
            <a:r>
              <a:rPr lang="en-US" sz="2000" dirty="0" err="1" smtClean="0"/>
              <a:t>Pembelajaran</a:t>
            </a:r>
            <a:r>
              <a:rPr lang="en-US" sz="2000" dirty="0" smtClean="0"/>
              <a:t> </a:t>
            </a:r>
            <a:r>
              <a:rPr lang="en-US" sz="2000" dirty="0" err="1" smtClean="0"/>
              <a:t>untuk</a:t>
            </a:r>
            <a:r>
              <a:rPr lang="en-US" sz="2000" dirty="0" smtClean="0"/>
              <a:t> </a:t>
            </a:r>
            <a:r>
              <a:rPr lang="en-US" sz="2000" dirty="0" err="1" smtClean="0"/>
              <a:t>penyampaian</a:t>
            </a:r>
            <a:r>
              <a:rPr lang="en-US" sz="2000" dirty="0" smtClean="0"/>
              <a:t> </a:t>
            </a:r>
            <a:r>
              <a:rPr lang="en-US" sz="2000" dirty="0" err="1" smtClean="0"/>
              <a:t>informasi</a:t>
            </a:r>
            <a:r>
              <a:rPr lang="en-US" sz="2000" dirty="0" smtClean="0"/>
              <a:t>  </a:t>
            </a:r>
            <a:r>
              <a:rPr lang="en-US" sz="2000" dirty="0" err="1" smtClean="0"/>
              <a:t>dengan</a:t>
            </a:r>
            <a:r>
              <a:rPr lang="en-US" sz="2000" dirty="0" smtClean="0"/>
              <a:t> </a:t>
            </a:r>
            <a:r>
              <a:rPr lang="en-US" sz="2000" dirty="0" err="1" smtClean="0"/>
              <a:t>lingkungkan</a:t>
            </a:r>
            <a:r>
              <a:rPr lang="en-US" sz="2000" dirty="0" smtClean="0"/>
              <a:t>  yang </a:t>
            </a:r>
            <a:r>
              <a:rPr lang="en-US" sz="2000" dirty="0" err="1" smtClean="0"/>
              <a:t>dapat</a:t>
            </a:r>
            <a:r>
              <a:rPr lang="en-US" sz="2000" dirty="0" smtClean="0"/>
              <a:t>   </a:t>
            </a:r>
            <a:r>
              <a:rPr lang="en-US" sz="2000" dirty="0" err="1" smtClean="0"/>
              <a:t>digambarkan</a:t>
            </a:r>
            <a:r>
              <a:rPr lang="en-US" sz="2000" dirty="0" smtClean="0"/>
              <a:t> </a:t>
            </a:r>
            <a:r>
              <a:rPr lang="en-US" sz="2000" dirty="0" err="1" smtClean="0"/>
              <a:t>sebagai</a:t>
            </a:r>
            <a:r>
              <a:rPr lang="en-US" sz="2000" dirty="0" smtClean="0"/>
              <a:t> : INPUT =&gt; PROSES =&gt; OUTPUT</a:t>
            </a:r>
            <a:r>
              <a:rPr lang="en-US" sz="2000" b="1" dirty="0" smtClean="0"/>
              <a:t> </a:t>
            </a:r>
            <a:endParaRPr lang="en-US" sz="20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813</Words>
  <Application>Microsoft Office PowerPoint</Application>
  <PresentationFormat>On-screen Show (4:3)</PresentationFormat>
  <Paragraphs>145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Hukum Telematika UEU by : Men Wih W. </vt:lpstr>
      <vt:lpstr>PowerPoint Presentation</vt:lpstr>
      <vt:lpstr>PowerPoint Presentation</vt:lpstr>
      <vt:lpstr>PowerPoint Presentation</vt:lpstr>
      <vt:lpstr>PowerPoint Presentation</vt:lpstr>
      <vt:lpstr>           Hukum Telematika UEU ©2015 </vt:lpstr>
      <vt:lpstr>           Hukum Telematika UEU ©2015 </vt:lpstr>
      <vt:lpstr>           Hukum Telematika UEU ©2015 </vt:lpstr>
      <vt:lpstr>PowerPoint Presentation</vt:lpstr>
      <vt:lpstr>PowerPoint Presentation</vt:lpstr>
      <vt:lpstr>           Hukum Telematika UEU</vt:lpstr>
      <vt:lpstr>           Hukum Telematika UEU</vt:lpstr>
      <vt:lpstr>           Hukum Telematika UEU</vt:lpstr>
      <vt:lpstr>           Hukum Telematika UEU ©2015 </vt:lpstr>
      <vt:lpstr>           Hukum Telematika UEU</vt:lpstr>
      <vt:lpstr>           Hukum Telematika UEU by Men Wih W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Hukum Telematika UEU ©2015 </dc:title>
  <dc:creator>MenWih</dc:creator>
  <cp:lastModifiedBy>Windows User</cp:lastModifiedBy>
  <cp:revision>23</cp:revision>
  <dcterms:created xsi:type="dcterms:W3CDTF">2015-03-19T06:58:52Z</dcterms:created>
  <dcterms:modified xsi:type="dcterms:W3CDTF">2018-08-30T01:28:38Z</dcterms:modified>
</cp:coreProperties>
</file>