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6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FC1A-2819-499E-ADB6-563B60029DD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ECCE-C727-4057-B066-21FFDBD03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baseline="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Aspek</a:t>
            </a:r>
            <a:r>
              <a:rPr lang="en-US" sz="6600" b="1" baseline="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600" b="1" baseline="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600" b="1" baseline="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Hukum</a:t>
            </a:r>
            <a:r>
              <a:rPr lang="en-US" sz="6600" b="1" baseline="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Teknologi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elekomunikasi </a:t>
            </a:r>
            <a:endParaRPr lang="en-US" sz="6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Perangkat</a:t>
            </a:r>
            <a:r>
              <a:rPr lang="en-US" sz="2800" b="1" dirty="0" smtClean="0">
                <a:sym typeface="Wingdings" pitchFamily="2" charset="2"/>
              </a:rPr>
              <a:t> , </a:t>
            </a:r>
            <a:r>
              <a:rPr lang="en-US" sz="2800" b="1" dirty="0" err="1" smtClean="0">
                <a:sym typeface="Wingdings" pitchFamily="2" charset="2"/>
              </a:rPr>
              <a:t>Frekuensi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dan</a:t>
            </a:r>
            <a:r>
              <a:rPr lang="en-US" sz="2800" b="1" dirty="0" smtClean="0">
                <a:sym typeface="Wingdings" pitchFamily="2" charset="2"/>
              </a:rPr>
              <a:t> 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err="1" smtClean="0">
                <a:sym typeface="Wingdings" pitchFamily="2" charset="2"/>
              </a:rPr>
              <a:t>Satelit</a:t>
            </a:r>
            <a:r>
              <a:rPr lang="en-US" sz="2800" b="1" dirty="0" smtClean="0">
                <a:sym typeface="Wingdings" pitchFamily="2" charset="2"/>
              </a:rPr>
              <a:t> Telekomunikasi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914400"/>
            <a:ext cx="8610600" cy="685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p</a:t>
            </a:r>
            <a:r>
              <a:rPr lang="nn-NO" sz="2000" dirty="0" smtClean="0"/>
              <a:t>ersyaratan </a:t>
            </a:r>
            <a:r>
              <a:rPr lang="nn-NO" sz="2000" dirty="0"/>
              <a:t>teknis </a:t>
            </a:r>
            <a:r>
              <a:rPr lang="nn-NO" sz="2000" dirty="0" smtClean="0"/>
              <a:t>perangkat telekomunikasi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izin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Menteri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(</a:t>
            </a:r>
            <a:r>
              <a:rPr lang="en-US" sz="2000" dirty="0" err="1" smtClean="0"/>
              <a:t>Pasal</a:t>
            </a:r>
            <a:r>
              <a:rPr lang="en-US" sz="2000" dirty="0" smtClean="0"/>
              <a:t> 32)</a:t>
            </a:r>
            <a:endParaRPr lang="sv-SE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676400"/>
            <a:ext cx="8610600" cy="2209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spektrum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radio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smtClean="0"/>
              <a:t>orbit </a:t>
            </a:r>
            <a:r>
              <a:rPr lang="en-US" sz="2000" dirty="0" err="1" smtClean="0"/>
              <a:t>satelit</a:t>
            </a:r>
            <a:r>
              <a:rPr lang="en-US" sz="2000" dirty="0" smtClean="0"/>
              <a:t> </a:t>
            </a:r>
            <a:r>
              <a:rPr lang="en-US" sz="2000" dirty="0" err="1" smtClean="0"/>
              <a:t>wajib</a:t>
            </a:r>
            <a:r>
              <a:rPr lang="en-US" sz="2000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Izin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pengawasan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peruntukannya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 smtClean="0"/>
              <a:t>mengganggu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/>
              <a:t>spektrum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smtClean="0"/>
              <a:t>radio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membayar</a:t>
            </a:r>
            <a:r>
              <a:rPr lang="en-US" sz="2000" dirty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, yang </a:t>
            </a:r>
            <a:r>
              <a:rPr lang="en-US" sz="2000" dirty="0" err="1" smtClean="0"/>
              <a:t>besarannya</a:t>
            </a:r>
            <a:r>
              <a:rPr lang="en-US" sz="2000" dirty="0" smtClean="0"/>
              <a:t> </a:t>
            </a:r>
            <a:r>
              <a:rPr lang="en-US" sz="2000" dirty="0" err="1"/>
              <a:t>didasarkan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Iebar</a:t>
            </a:r>
            <a:r>
              <a:rPr lang="en-US" sz="2000" dirty="0"/>
              <a:t> pita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/>
              <a:t>orbit </a:t>
            </a: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 smtClean="0"/>
              <a:t>membayar</a:t>
            </a:r>
            <a:r>
              <a:rPr lang="en-US" sz="2000" dirty="0" smtClean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penggunan</a:t>
            </a:r>
            <a:r>
              <a:rPr lang="en-US" sz="2000" dirty="0"/>
              <a:t> orbit </a:t>
            </a:r>
            <a:r>
              <a:rPr lang="en-US" sz="2000" dirty="0" err="1" smtClean="0"/>
              <a:t>satelit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3962400"/>
            <a:ext cx="8610600" cy="2667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spektrum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radio </a:t>
            </a:r>
            <a:r>
              <a:rPr lang="en-US" sz="2000" dirty="0" err="1" smtClean="0"/>
              <a:t>Asing</a:t>
            </a:r>
            <a:r>
              <a:rPr lang="en-US" sz="2000" dirty="0" smtClean="0"/>
              <a:t> </a:t>
            </a:r>
            <a:r>
              <a:rPr lang="en-US" sz="2000" dirty="0" err="1" smtClean="0"/>
              <a:t>dilarang</a:t>
            </a:r>
            <a:r>
              <a:rPr lang="en-US" sz="2000" dirty="0" smtClean="0"/>
              <a:t> </a:t>
            </a:r>
            <a:r>
              <a:rPr lang="en-US" sz="2000" dirty="0" err="1" smtClean="0"/>
              <a:t>kecuali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keamanan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, </a:t>
            </a:r>
            <a:r>
              <a:rPr lang="en-US" sz="1600" dirty="0" err="1" smtClean="0"/>
              <a:t>keselamatan</a:t>
            </a:r>
            <a:r>
              <a:rPr lang="en-US" sz="1600" dirty="0" smtClean="0"/>
              <a:t> </a:t>
            </a:r>
            <a:r>
              <a:rPr lang="en-US" sz="1600" dirty="0" err="1"/>
              <a:t>jiwa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harta</a:t>
            </a:r>
            <a:r>
              <a:rPr lang="en-US" sz="1600" dirty="0"/>
              <a:t> </a:t>
            </a:r>
            <a:r>
              <a:rPr lang="en-US" sz="1600" dirty="0" err="1"/>
              <a:t>benda</a:t>
            </a:r>
            <a:r>
              <a:rPr lang="en-US" sz="1600" dirty="0"/>
              <a:t>, </a:t>
            </a:r>
            <a:r>
              <a:rPr lang="en-US" sz="1600" dirty="0" err="1" smtClean="0"/>
              <a:t>bencana</a:t>
            </a:r>
            <a:r>
              <a:rPr lang="en-US" sz="1600" dirty="0" smtClean="0"/>
              <a:t> </a:t>
            </a:r>
            <a:r>
              <a:rPr lang="en-US" sz="1600" dirty="0" err="1"/>
              <a:t>alam</a:t>
            </a:r>
            <a:r>
              <a:rPr lang="en-US" sz="1600" dirty="0"/>
              <a:t>,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marabahaya</a:t>
            </a:r>
            <a:r>
              <a:rPr lang="en-US" sz="1600" dirty="0"/>
              <a:t>, </a:t>
            </a:r>
            <a:r>
              <a:rPr lang="en-US" sz="1600" dirty="0" err="1"/>
              <a:t>wabah</a:t>
            </a:r>
            <a:r>
              <a:rPr lang="en-US" sz="1600" dirty="0"/>
              <a:t>, </a:t>
            </a:r>
            <a:r>
              <a:rPr lang="en-US" sz="1600" dirty="0" err="1" smtClean="0"/>
              <a:t>navigasi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keselamatan</a:t>
            </a:r>
            <a:r>
              <a:rPr lang="en-US" sz="1600" dirty="0"/>
              <a:t> </a:t>
            </a:r>
            <a:r>
              <a:rPr lang="en-US" sz="1600" dirty="0" err="1"/>
              <a:t>Iafu</a:t>
            </a:r>
            <a:r>
              <a:rPr lang="en-US" sz="1600" dirty="0"/>
              <a:t> </a:t>
            </a:r>
            <a:r>
              <a:rPr lang="en-US" sz="1600" dirty="0" err="1"/>
              <a:t>Iintas</a:t>
            </a:r>
            <a:r>
              <a:rPr lang="en-US" sz="1600" dirty="0"/>
              <a:t> </a:t>
            </a:r>
            <a:r>
              <a:rPr lang="en-US" sz="1600" dirty="0" err="1" smtClean="0"/>
              <a:t>penerbangan</a:t>
            </a:r>
            <a:r>
              <a:rPr lang="en-US" sz="1600" dirty="0"/>
              <a:t>; </a:t>
            </a:r>
            <a:r>
              <a:rPr lang="en-US" sz="1600" dirty="0" err="1"/>
              <a:t>atau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Disambungkan</a:t>
            </a:r>
            <a:r>
              <a:rPr lang="en-US" sz="1600" dirty="0" smtClean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 smtClean="0"/>
              <a:t>teiekomunikasiyang</a:t>
            </a:r>
            <a:r>
              <a:rPr lang="en-US" sz="1600" dirty="0" smtClean="0"/>
              <a:t> </a:t>
            </a:r>
            <a:r>
              <a:rPr lang="en-US" sz="1600" dirty="0" err="1"/>
              <a:t>dioperasikan</a:t>
            </a:r>
            <a:r>
              <a:rPr lang="en-US" sz="1600" dirty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penyelenggara</a:t>
            </a:r>
            <a:r>
              <a:rPr lang="en-US" sz="1600" dirty="0" smtClean="0"/>
              <a:t> </a:t>
            </a:r>
            <a:r>
              <a:rPr lang="en-US" sz="1600" dirty="0" err="1" smtClean="0"/>
              <a:t>telekomunikasi</a:t>
            </a:r>
            <a:r>
              <a:rPr lang="en-US" sz="1600" dirty="0"/>
              <a:t>; </a:t>
            </a:r>
            <a:r>
              <a:rPr lang="en-US" sz="1600" dirty="0" err="1" smtClean="0"/>
              <a:t>atau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 smtClean="0"/>
              <a:t>satelit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penggunaannya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berlaku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penyelenggaraan</a:t>
            </a:r>
            <a:r>
              <a:rPr lang="en-US" sz="1600" dirty="0" smtClean="0"/>
              <a:t> </a:t>
            </a:r>
            <a:r>
              <a:rPr lang="en-US" sz="1600" dirty="0" err="1"/>
              <a:t>telekomunikasi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 smtClean="0"/>
              <a:t>bergerak</a:t>
            </a:r>
            <a:r>
              <a:rPr lang="en-US" sz="1600" dirty="0" smtClean="0"/>
              <a:t> </a:t>
            </a:r>
            <a:r>
              <a:rPr lang="en-US" sz="1600" dirty="0" err="1" smtClean="0"/>
              <a:t>dipelayaran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penerbangan</a:t>
            </a:r>
            <a:r>
              <a:rPr lang="en-US" sz="1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perwakilan</a:t>
            </a:r>
            <a:r>
              <a:rPr lang="en-US" dirty="0"/>
              <a:t> </a:t>
            </a:r>
            <a:r>
              <a:rPr lang="en-US" dirty="0" err="1"/>
              <a:t>diplomatik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smtClean="0"/>
              <a:t>Indonesia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timbal</a:t>
            </a:r>
            <a:r>
              <a:rPr lang="en-US" dirty="0"/>
              <a:t> </a:t>
            </a:r>
            <a:r>
              <a:rPr lang="en-US" dirty="0" err="1" smtClean="0"/>
              <a:t>balik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Keamanan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1143000"/>
            <a:ext cx="8610600" cy="5105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Keamanan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Telekomunikasi 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/>
              <a:t>orang</a:t>
            </a:r>
            <a:r>
              <a:rPr lang="en-US" sz="2000" dirty="0"/>
              <a:t> </a:t>
            </a:r>
            <a:r>
              <a:rPr lang="en-US" sz="2000" dirty="0" err="1"/>
              <a:t>dilarang</a:t>
            </a:r>
            <a:r>
              <a:rPr lang="en-US" sz="2000" dirty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/>
              <a:t>perbuatan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/>
              <a:t>pengamanan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perlindungan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 smtClean="0"/>
              <a:t>instalasi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/>
              <a:t>orang</a:t>
            </a:r>
            <a:r>
              <a:rPr lang="en-US" sz="2000" dirty="0"/>
              <a:t> </a:t>
            </a:r>
            <a:r>
              <a:rPr lang="en-US" sz="2000" dirty="0" err="1"/>
              <a:t>dilarang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/>
              <a:t>penyadapan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disalurkan</a:t>
            </a:r>
            <a:r>
              <a:rPr lang="en-US" sz="2000" dirty="0"/>
              <a:t> </a:t>
            </a:r>
            <a:r>
              <a:rPr lang="en-US" sz="2000" dirty="0" err="1"/>
              <a:t>melaiui</a:t>
            </a:r>
            <a:r>
              <a:rPr lang="en-US" sz="2000" dirty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 smtClean="0"/>
              <a:t>apapun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perekaman</a:t>
            </a:r>
            <a:r>
              <a:rPr lang="en-US" sz="2000" dirty="0"/>
              <a:t> </a:t>
            </a:r>
            <a:r>
              <a:rPr lang="en-US" sz="2000" dirty="0" err="1" smtClean="0"/>
              <a:t>pemakaian</a:t>
            </a:r>
            <a:r>
              <a:rPr lang="en-US" sz="2000" dirty="0" smtClean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perekaman</a:t>
            </a:r>
            <a:r>
              <a:rPr lang="en-US" sz="2000" dirty="0"/>
              <a:t> </a:t>
            </a:r>
            <a:r>
              <a:rPr lang="en-US" sz="2000" dirty="0" err="1" smtClean="0"/>
              <a:t>informasi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 smtClean="0"/>
              <a:t>merahasiakan</a:t>
            </a:r>
            <a:r>
              <a:rPr lang="en-US" sz="2000" dirty="0" smtClean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dikirim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Keamanan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990600"/>
            <a:ext cx="8610600" cy="3200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keperluan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peradilan</a:t>
            </a:r>
            <a:r>
              <a:rPr lang="en-US" sz="2000" dirty="0"/>
              <a:t> </a:t>
            </a:r>
            <a:r>
              <a:rPr lang="en-US" sz="2000" dirty="0" err="1"/>
              <a:t>pidana</a:t>
            </a:r>
            <a:r>
              <a:rPr lang="en-US" sz="2000" dirty="0"/>
              <a:t>, </a:t>
            </a: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 smtClean="0"/>
              <a:t>merekam</a:t>
            </a:r>
            <a:r>
              <a:rPr lang="en-US" sz="2000" dirty="0" smtClean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 smtClean="0"/>
              <a:t>dikirim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Permintaan</a:t>
            </a:r>
            <a:r>
              <a:rPr lang="en-US" sz="2000" dirty="0" smtClean="0"/>
              <a:t> </a:t>
            </a:r>
            <a:r>
              <a:rPr lang="en-US" sz="2000" dirty="0" err="1"/>
              <a:t>tertulis</a:t>
            </a:r>
            <a:r>
              <a:rPr lang="en-US" sz="2000" dirty="0"/>
              <a:t> </a:t>
            </a:r>
            <a:r>
              <a:rPr lang="en-US" sz="2000" dirty="0" err="1"/>
              <a:t>Jaksa</a:t>
            </a:r>
            <a:r>
              <a:rPr lang="en-US" sz="2000" dirty="0"/>
              <a:t> </a:t>
            </a:r>
            <a:r>
              <a:rPr lang="en-US" sz="2000" dirty="0" err="1"/>
              <a:t>Agung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Kepolisian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 Indonesia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 smtClean="0"/>
              <a:t>tindak</a:t>
            </a:r>
            <a:r>
              <a:rPr lang="en-US" sz="2000" dirty="0" smtClean="0"/>
              <a:t> </a:t>
            </a:r>
            <a:r>
              <a:rPr lang="en-US" sz="2000" dirty="0" err="1"/>
              <a:t>pidana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 smtClean="0"/>
              <a:t>; ( </a:t>
            </a:r>
            <a:r>
              <a:rPr lang="en-US" sz="2000" dirty="0" err="1" smtClean="0"/>
              <a:t>Pasal</a:t>
            </a:r>
            <a:r>
              <a:rPr lang="en-US" sz="2000" dirty="0" smtClean="0"/>
              <a:t> 42)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P</a:t>
            </a:r>
            <a:r>
              <a:rPr lang="en-US" sz="2000" dirty="0" err="1" smtClean="0"/>
              <a:t>ermintaan</a:t>
            </a:r>
            <a:r>
              <a:rPr lang="en-US" sz="2000" dirty="0" smtClean="0"/>
              <a:t> </a:t>
            </a:r>
            <a:r>
              <a:rPr lang="en-US" sz="2000" dirty="0" err="1"/>
              <a:t>penyidik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tindak</a:t>
            </a:r>
            <a:r>
              <a:rPr lang="en-US" sz="2000" dirty="0"/>
              <a:t> </a:t>
            </a:r>
            <a:r>
              <a:rPr lang="en-US" sz="2000" dirty="0" err="1"/>
              <a:t>pidana</a:t>
            </a:r>
            <a:r>
              <a:rPr lang="en-US" sz="2000" dirty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. ( </a:t>
            </a:r>
            <a:r>
              <a:rPr lang="en-US" sz="2000" dirty="0" err="1" smtClean="0"/>
              <a:t>Pasal</a:t>
            </a:r>
            <a:r>
              <a:rPr lang="en-US" sz="2000" dirty="0" smtClean="0"/>
              <a:t> 42)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pembuktian</a:t>
            </a:r>
            <a:r>
              <a:rPr lang="en-US" sz="2000" dirty="0"/>
              <a:t> </a:t>
            </a:r>
            <a:r>
              <a:rPr lang="en-US" sz="2000" dirty="0" err="1"/>
              <a:t>kebenaran</a:t>
            </a:r>
            <a:r>
              <a:rPr lang="en-US" sz="2000" dirty="0"/>
              <a:t> </a:t>
            </a:r>
            <a:r>
              <a:rPr lang="en-US" sz="2000" dirty="0" err="1"/>
              <a:t>pemakaian</a:t>
            </a:r>
            <a:r>
              <a:rPr lang="en-US" sz="2000" dirty="0"/>
              <a:t> </a:t>
            </a:r>
            <a:r>
              <a:rPr lang="en-US" sz="2000" dirty="0" err="1" smtClean="0"/>
              <a:t>fasilitas</a:t>
            </a:r>
            <a:r>
              <a:rPr lang="en-US" sz="2000" dirty="0" smtClean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 smtClean="0"/>
              <a:t>telekomunikasi,dan</a:t>
            </a:r>
            <a:r>
              <a:rPr lang="en-US" sz="2000" dirty="0" smtClean="0"/>
              <a:t> 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 smtClean="0"/>
              <a:t>Penyadapan</a:t>
            </a:r>
            <a:r>
              <a:rPr lang="en-US" sz="2000" dirty="0" smtClean="0"/>
              <a:t>. ( </a:t>
            </a:r>
            <a:r>
              <a:rPr lang="en-US" sz="2000" dirty="0" err="1" smtClean="0"/>
              <a:t>Pasal</a:t>
            </a:r>
            <a:r>
              <a:rPr lang="en-US" sz="2000" dirty="0" smtClean="0"/>
              <a:t> 43 )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343400"/>
            <a:ext cx="8610600" cy="2209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 smtClean="0"/>
              <a:t>Penyadapan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Telekomunikasi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dilarang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pasal</a:t>
            </a:r>
            <a:r>
              <a:rPr lang="en-US" sz="2000" dirty="0" smtClean="0"/>
              <a:t> 40 UU Telekomunikasi.</a:t>
            </a:r>
          </a:p>
          <a:p>
            <a:pPr lvl="1"/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penyadapan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sah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dilindungi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penyadapan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 smtClean="0"/>
              <a:t>.</a:t>
            </a:r>
          </a:p>
          <a:p>
            <a:r>
              <a:rPr lang="fi-FI" dirty="0"/>
              <a:t>Penyelenggara jasa telekomunikasi wajib </a:t>
            </a:r>
            <a:r>
              <a:rPr lang="fi-FI" dirty="0" smtClean="0"/>
              <a:t>merahasiakan </a:t>
            </a:r>
            <a:r>
              <a:rPr lang="fi-FI" dirty="0"/>
              <a:t>informasi </a:t>
            </a:r>
            <a:r>
              <a:rPr lang="fi-FI" dirty="0" smtClean="0"/>
              <a:t> Pasal 42 ayat 1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Pidana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066800"/>
          <a:ext cx="88392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044"/>
                <a:gridCol w="36011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Siapa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Penyelenggara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wajib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Izin</a:t>
                      </a:r>
                      <a:r>
                        <a:rPr lang="en-US" dirty="0" smtClean="0"/>
                        <a:t> Telekomunikasi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Wajib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menjamin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kebebasan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penggunaan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dilarang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perbuatan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tanpa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memanipulasi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jaringan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telekomunikasi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bertentangan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Kepentingan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umum</a:t>
                      </a:r>
                      <a:r>
                        <a:rPr lang="en-US" dirty="0" smtClean="0"/>
                        <a:t> , </a:t>
                      </a:r>
                      <a:r>
                        <a:rPr lang="en-US" dirty="0" err="1" smtClean="0"/>
                        <a:t>kesusilaan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keamanan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ketertiban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umum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Pemakaian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perakitan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import </a:t>
                      </a:r>
                      <a:r>
                        <a:rPr lang="en-US" baseline="0" dirty="0" err="1" smtClean="0"/>
                        <a:t>perangkat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telekomunikasi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harus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sesuai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perangkat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diizinkan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oleh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Penyelenggara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jaringan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khusus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dilarang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disambungkan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penyelenggara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lainnya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kecuali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penyiaran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spektrum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frekuensi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radio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orbit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satelit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izin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peruntukannya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mengganggu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Kewajiban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merahasiakan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hasil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perekaman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Peruntukan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pihak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sesuai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menimbulkan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gangguan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fisik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eletronik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penyelenggaraan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telekomunikasi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Penyadapan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838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Konvergensi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Telematika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838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1998 – ITU ( International </a:t>
            </a:r>
            <a:r>
              <a:rPr lang="en-US" sz="2400" dirty="0" err="1" smtClean="0"/>
              <a:t>Telecomunications</a:t>
            </a:r>
            <a:r>
              <a:rPr lang="en-US" sz="2400" dirty="0" smtClean="0"/>
              <a:t> Union) 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reformasi</a:t>
            </a:r>
            <a:r>
              <a:rPr lang="en-US" sz="2400" dirty="0" smtClean="0"/>
              <a:t> Telekomunikasi -&gt;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tuntutan</a:t>
            </a:r>
            <a:r>
              <a:rPr lang="en-US" sz="2400" dirty="0" smtClean="0"/>
              <a:t> </a:t>
            </a:r>
            <a:r>
              <a:rPr lang="en-US" sz="2400" dirty="0" err="1" smtClean="0"/>
              <a:t>privatisasi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838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Reformasi</a:t>
            </a:r>
            <a:r>
              <a:rPr lang="en-US" sz="2400" dirty="0" smtClean="0"/>
              <a:t> Telekomunikasi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upaya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penggabungan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teknologi</a:t>
            </a:r>
            <a:r>
              <a:rPr lang="en-US" sz="2400" dirty="0" smtClean="0">
                <a:sym typeface="Wingdings" pitchFamily="2" charset="2"/>
              </a:rPr>
              <a:t> digital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fiber optic </a:t>
            </a:r>
            <a:r>
              <a:rPr lang="en-US" sz="2400" dirty="0" err="1" smtClean="0">
                <a:sym typeface="Wingdings" pitchFamily="2" charset="2"/>
              </a:rPr>
              <a:t>dalam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pencapai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konvergensi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Telematika</a:t>
            </a:r>
            <a:r>
              <a:rPr lang="en-US" sz="2400" dirty="0" smtClean="0">
                <a:sym typeface="Wingdings" pitchFamily="2" charset="2"/>
              </a:rPr>
              <a:t>  ( John C. Malone , 1992)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838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Teknologi</a:t>
            </a:r>
            <a:r>
              <a:rPr lang="en-US" sz="2400" dirty="0" smtClean="0"/>
              <a:t> Digital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industri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berhubungan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dengan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komputer</a:t>
            </a:r>
            <a:r>
              <a:rPr lang="en-US" sz="2400" dirty="0" smtClean="0">
                <a:sym typeface="Wingdings" pitchFamily="2" charset="2"/>
              </a:rPr>
              <a:t> ,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teknologi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informatika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serta</a:t>
            </a:r>
            <a:r>
              <a:rPr lang="en-US" sz="2400" dirty="0" smtClean="0">
                <a:sym typeface="Wingdings" pitchFamily="2" charset="2"/>
              </a:rPr>
              <a:t> multimedia  </a:t>
            </a:r>
            <a:r>
              <a:rPr lang="en-US" sz="2400" dirty="0" err="1" smtClean="0">
                <a:sym typeface="Wingdings" pitchFamily="2" charset="2"/>
              </a:rPr>
              <a:t>VoIp</a:t>
            </a:r>
            <a:r>
              <a:rPr lang="en-US" sz="2400" dirty="0" smtClean="0">
                <a:sym typeface="Wingdings" pitchFamily="2" charset="2"/>
              </a:rPr>
              <a:t> ( Voice over Internet Protocol)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029200"/>
            <a:ext cx="8382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Telekomunikasi yang </a:t>
            </a:r>
            <a:r>
              <a:rPr lang="en-US" sz="2400" dirty="0" err="1" smtClean="0"/>
              <a:t>mengarah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Internet Protocol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Intergritas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Jaringan</a:t>
            </a:r>
            <a:r>
              <a:rPr lang="en-US" sz="2400" dirty="0" smtClean="0">
                <a:sym typeface="Wingdings" pitchFamily="2" charset="2"/>
              </a:rPr>
              <a:t> ( Next Generation Network)  Telekomunikasi </a:t>
            </a:r>
            <a:r>
              <a:rPr lang="en-US" sz="2400" dirty="0" err="1" smtClean="0">
                <a:sym typeface="Wingdings" pitchFamily="2" charset="2"/>
              </a:rPr>
              <a:t>menjadi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bagian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yg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terpisahkan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Telematika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838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Tingkat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Pemahaman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Mahasiswa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600200"/>
            <a:ext cx="83820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Telekomunikasi 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/>
              <a:t>Dalam</a:t>
            </a:r>
            <a:r>
              <a:rPr lang="en-US" sz="2400" dirty="0" smtClean="0"/>
              <a:t>  UU  Telekomunikasi </a:t>
            </a:r>
            <a:r>
              <a:rPr lang="en-US" sz="2400" dirty="0" err="1" smtClean="0"/>
              <a:t>di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Regulasi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diatur</a:t>
            </a:r>
            <a:r>
              <a:rPr lang="en-US" sz="2400" dirty="0" smtClean="0"/>
              <a:t> , </a:t>
            </a:r>
            <a:r>
              <a:rPr lang="en-US" sz="2400" dirty="0" err="1" smtClean="0"/>
              <a:t>Sebutkan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Regulasi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/>
              <a:t>Mengapa</a:t>
            </a:r>
            <a:r>
              <a:rPr lang="en-US" sz="2400" dirty="0" smtClean="0"/>
              <a:t> Telekomunikasi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terpisahkan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Telematika</a:t>
            </a:r>
            <a:r>
              <a:rPr lang="en-US" sz="2400" dirty="0" smtClean="0"/>
              <a:t> ?</a:t>
            </a:r>
          </a:p>
          <a:p>
            <a:pPr marL="457200" indent="-457200" algn="just">
              <a:buAutoNum type="arabicPeriod"/>
            </a:pPr>
            <a:endParaRPr lang="en-US" sz="2400" dirty="0" smtClean="0"/>
          </a:p>
          <a:p>
            <a:pPr marL="457200" indent="-457200" algn="just">
              <a:buAutoNum type="arabicPeriod"/>
            </a:pP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953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Telekomunikasi 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276600"/>
            <a:ext cx="81534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Pengertian</a:t>
            </a:r>
            <a:endParaRPr lang="en-US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Telekomunikasi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pemancaran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pengiriman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penerimaan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bentuk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tanda-tanda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isyarat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tulisan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gambar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suara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bunyi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melalui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kawat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optik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radio,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elektromagnetik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Iainnya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(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Pasal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UU Telekomunikasi 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990600"/>
            <a:ext cx="8610600" cy="2057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Telekomunikasi =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Tele (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Jauh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)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Komunikasi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hubungan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pertukaran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2400" dirty="0" smtClean="0"/>
              <a:t>Telekomunikasi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pengiriman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penyampaian</a:t>
            </a:r>
            <a:endParaRPr lang="en-US" sz="2400" dirty="0"/>
          </a:p>
          <a:p>
            <a:r>
              <a:rPr lang="en-US" sz="2400" dirty="0" err="1" smtClean="0"/>
              <a:t>Infomasi,dari</a:t>
            </a:r>
            <a:r>
              <a:rPr lang="en-US" sz="2400" dirty="0" smtClean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smtClean="0"/>
              <a:t>lain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Telekomunikasi 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990600"/>
            <a:ext cx="8610600" cy="2895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err="1" smtClean="0"/>
              <a:t>Bentuk</a:t>
            </a:r>
            <a:r>
              <a:rPr lang="en-US" sz="2400" dirty="0" smtClean="0"/>
              <a:t> –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Telekomunikasi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(simplex</a:t>
            </a:r>
            <a:r>
              <a:rPr lang="en-US" sz="2400" i="1" dirty="0" smtClean="0"/>
              <a:t>).</a:t>
            </a:r>
          </a:p>
          <a:p>
            <a:pPr marL="457200" indent="-457200"/>
            <a:r>
              <a:rPr lang="en-US" sz="2400" i="1" dirty="0"/>
              <a:t>	</a:t>
            </a:r>
            <a:r>
              <a:rPr lang="en-US" sz="2400" i="1" dirty="0" smtClean="0"/>
              <a:t>	</a:t>
            </a:r>
            <a:r>
              <a:rPr lang="en-US" sz="2400" dirty="0" smtClean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: Pager, </a:t>
            </a:r>
            <a:r>
              <a:rPr lang="en-US" sz="2400" dirty="0" err="1"/>
              <a:t>televisi</a:t>
            </a:r>
            <a:r>
              <a:rPr lang="en-US" sz="2400" dirty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radio</a:t>
            </a:r>
            <a:r>
              <a:rPr lang="en-US" sz="2400" dirty="0"/>
              <a:t>.</a:t>
            </a:r>
          </a:p>
          <a:p>
            <a:pPr marL="457200" indent="-457200">
              <a:buAutoNum type="arabicPeriod" startAt="2"/>
            </a:pPr>
            <a:r>
              <a:rPr lang="en-US" sz="2400" dirty="0" err="1" smtClean="0"/>
              <a:t>Komunikasi</a:t>
            </a:r>
            <a:r>
              <a:rPr lang="en-US" sz="2400" dirty="0" smtClean="0"/>
              <a:t> 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(duplex</a:t>
            </a:r>
            <a:r>
              <a:rPr lang="en-US" sz="2400" i="1" dirty="0" smtClean="0"/>
              <a:t>).</a:t>
            </a:r>
          </a:p>
          <a:p>
            <a:pPr marL="457200" indent="-457200"/>
            <a:r>
              <a:rPr lang="en-US" sz="2400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	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Contoh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2400" i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Telepon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, Voice Over Internet Protocol ( VoIP)</a:t>
            </a:r>
          </a:p>
          <a:p>
            <a:pPr marL="457200" indent="-457200">
              <a:buAutoNum type="arabicPeriod" startAt="3"/>
            </a:pP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Komunikasi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Semi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Arah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i="1" dirty="0"/>
              <a:t>(half duplex</a:t>
            </a:r>
            <a:r>
              <a:rPr lang="en-US" sz="2400" i="1" dirty="0" smtClean="0"/>
              <a:t>).</a:t>
            </a:r>
          </a:p>
          <a:p>
            <a:pPr marL="457200" indent="-457200"/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: Fax ,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HandyTalkie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, Chat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962400"/>
            <a:ext cx="8610600" cy="2667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err="1" smtClean="0"/>
              <a:t>Komponen</a:t>
            </a:r>
            <a:r>
              <a:rPr lang="en-US" sz="2400" dirty="0" smtClean="0"/>
              <a:t> Telekomunikasi 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prasarana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:</a:t>
            </a:r>
          </a:p>
          <a:p>
            <a:pPr marL="457200" indent="-457200"/>
            <a:r>
              <a:rPr lang="nn-NO" sz="2400" dirty="0" smtClean="0"/>
              <a:t>	a.  Perangkat Telekomunikasi</a:t>
            </a:r>
          </a:p>
          <a:p>
            <a:pPr marL="457200" indent="-457200"/>
            <a:r>
              <a:rPr lang="nn-NO" sz="2400" dirty="0" smtClean="0"/>
              <a:t>	b.  Jaringan </a:t>
            </a:r>
          </a:p>
          <a:p>
            <a:pPr marL="457200" indent="-457200">
              <a:buAutoNum type="arabicPeriod" startAt="2"/>
            </a:pPr>
            <a:r>
              <a:rPr lang="nn-NO" sz="2400" dirty="0" smtClean="0"/>
              <a:t>Pembina Telekomunikasi</a:t>
            </a:r>
          </a:p>
          <a:p>
            <a:pPr marL="457200" indent="-457200">
              <a:buAutoNum type="arabicPeriod" startAt="2"/>
            </a:pPr>
            <a:r>
              <a:rPr lang="nn-NO" sz="2400" dirty="0" smtClean="0"/>
              <a:t>Penyelenggara  Telekomunikasi </a:t>
            </a:r>
          </a:p>
          <a:p>
            <a:pPr marL="457200" indent="-457200">
              <a:buAutoNum type="arabicPeriod" startAt="2"/>
            </a:pPr>
            <a:r>
              <a:rPr lang="nn-NO" sz="2400" dirty="0" smtClean="0"/>
              <a:t>Pengguna Telekomunikasi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 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990600"/>
            <a:ext cx="8610600" cy="1524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Telekomunikasi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dikuasi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Negara  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Pembinaan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oleh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Pemerintah</a:t>
            </a:r>
            <a:endParaRPr lang="en-US" sz="24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endParaRPr>
          </a:p>
          <a:p>
            <a:r>
              <a:rPr lang="en-US" sz="2400" dirty="0" err="1"/>
              <a:t>Pembinaan</a:t>
            </a:r>
            <a:r>
              <a:rPr lang="en-US" sz="2400" dirty="0"/>
              <a:t> </a:t>
            </a:r>
            <a:r>
              <a:rPr lang="en-US" sz="2400" dirty="0" err="1"/>
              <a:t>telekomunikasi</a:t>
            </a:r>
            <a:r>
              <a:rPr lang="en-US" sz="2400" dirty="0"/>
              <a:t> </a:t>
            </a:r>
            <a:r>
              <a:rPr lang="en-US" sz="2400" dirty="0" err="1"/>
              <a:t>diarahkan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telekomunikasi</a:t>
            </a:r>
            <a:r>
              <a:rPr lang="en-US" sz="2400" dirty="0"/>
              <a:t> </a:t>
            </a:r>
            <a:r>
              <a:rPr lang="en-US" sz="2400" dirty="0" smtClean="0"/>
              <a:t> yang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, </a:t>
            </a:r>
            <a:r>
              <a:rPr lang="en-US" sz="2400" dirty="0" err="1" smtClean="0"/>
              <a:t>pengaturan</a:t>
            </a:r>
            <a:r>
              <a:rPr lang="en-US" sz="2400" dirty="0"/>
              <a:t>, </a:t>
            </a:r>
            <a:r>
              <a:rPr lang="en-US" sz="2400" dirty="0" err="1" smtClean="0"/>
              <a:t>pengawasan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pengendalian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743200"/>
            <a:ext cx="8610600" cy="3124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err="1" smtClean="0"/>
              <a:t>Regulasi</a:t>
            </a:r>
            <a:r>
              <a:rPr lang="en-US" sz="2400" dirty="0" smtClean="0"/>
              <a:t> Telekomunikasi 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Regulasi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 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Menteri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komunikasi</a:t>
            </a:r>
            <a:r>
              <a:rPr lang="en-US" sz="2400" dirty="0" smtClean="0">
                <a:sym typeface="Wingdings" pitchFamily="2" charset="2"/>
              </a:rPr>
              <a:t> &amp; </a:t>
            </a:r>
            <a:r>
              <a:rPr lang="en-US" sz="2400" dirty="0" err="1" smtClean="0">
                <a:sym typeface="Wingdings" pitchFamily="2" charset="2"/>
              </a:rPr>
              <a:t>Informatika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ym typeface="Wingdings" pitchFamily="2" charset="2"/>
              </a:rPr>
              <a:t>Regulasi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Jaringan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Jasa</a:t>
            </a:r>
            <a:r>
              <a:rPr lang="en-US" sz="2400" dirty="0" smtClean="0">
                <a:sym typeface="Wingdings" pitchFamily="2" charset="2"/>
              </a:rPr>
              <a:t> Telekomunikasi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ym typeface="Wingdings" pitchFamily="2" charset="2"/>
              </a:rPr>
              <a:t>Regulasi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manfaat</a:t>
            </a:r>
            <a:r>
              <a:rPr lang="en-US" sz="2400" dirty="0" smtClean="0">
                <a:sym typeface="Wingdings" pitchFamily="2" charset="2"/>
              </a:rPr>
              <a:t> 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larangan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monopoli</a:t>
            </a:r>
            <a:endParaRPr lang="en-US" sz="2400" dirty="0" smtClean="0"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ym typeface="Wingdings" pitchFamily="2" charset="2"/>
              </a:rPr>
              <a:t>Regulasi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Perangkat</a:t>
            </a:r>
            <a:r>
              <a:rPr lang="en-US" sz="2400" dirty="0" smtClean="0">
                <a:sym typeface="Wingdings" pitchFamily="2" charset="2"/>
              </a:rPr>
              <a:t> , </a:t>
            </a:r>
            <a:r>
              <a:rPr lang="en-US" sz="2400" dirty="0" err="1" smtClean="0">
                <a:sym typeface="Wingdings" pitchFamily="2" charset="2"/>
              </a:rPr>
              <a:t>Frekuensi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Satelit</a:t>
            </a:r>
            <a:r>
              <a:rPr lang="en-US" sz="2400" dirty="0" smtClean="0">
                <a:sym typeface="Wingdings" pitchFamily="2" charset="2"/>
              </a:rPr>
              <a:t> Telekomunikasi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ym typeface="Wingdings" pitchFamily="2" charset="2"/>
              </a:rPr>
              <a:t>Regulasi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Keamanan</a:t>
            </a:r>
            <a:r>
              <a:rPr lang="en-US" sz="2400" dirty="0" smtClean="0">
                <a:sym typeface="Wingdings" pitchFamily="2" charset="2"/>
              </a:rPr>
              <a:t> Telekomunikasi</a:t>
            </a:r>
            <a:endParaRPr lang="en-US" sz="2400" dirty="0">
              <a:sym typeface="Wingdings" pitchFamily="2" charset="2"/>
            </a:endParaRPr>
          </a:p>
          <a:p>
            <a:pPr marL="457200" indent="-457200">
              <a:buAutoNum type="arabicPeriod"/>
            </a:pPr>
            <a:endParaRPr lang="en-US" sz="2400" dirty="0" smtClean="0">
              <a:sym typeface="Wingdings" pitchFamily="2" charset="2"/>
            </a:endParaRPr>
          </a:p>
          <a:p>
            <a:pPr marL="457200" indent="-457200"/>
            <a:r>
              <a:rPr lang="en-US" sz="2400" dirty="0" err="1" smtClean="0">
                <a:sym typeface="Wingdings" pitchFamily="2" charset="2"/>
              </a:rPr>
              <a:t>Diatur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dengan</a:t>
            </a:r>
            <a:r>
              <a:rPr lang="en-US" sz="2400" dirty="0" smtClean="0">
                <a:sym typeface="Wingdings" pitchFamily="2" charset="2"/>
              </a:rPr>
              <a:t> UU No. 36 </a:t>
            </a:r>
            <a:r>
              <a:rPr lang="en-US" sz="2400" dirty="0" err="1" smtClean="0">
                <a:sym typeface="Wingdings" pitchFamily="2" charset="2"/>
              </a:rPr>
              <a:t>Tahun</a:t>
            </a:r>
            <a:r>
              <a:rPr lang="en-US" sz="2400" dirty="0" smtClean="0">
                <a:sym typeface="Wingdings" pitchFamily="2" charset="2"/>
              </a:rPr>
              <a:t> 1999 </a:t>
            </a:r>
            <a:r>
              <a:rPr lang="en-US" sz="2400" dirty="0" err="1" smtClean="0">
                <a:sym typeface="Wingdings" pitchFamily="2" charset="2"/>
              </a:rPr>
              <a:t>Tentang</a:t>
            </a:r>
            <a:r>
              <a:rPr lang="en-US" sz="2400" dirty="0" smtClean="0">
                <a:sym typeface="Wingdings" pitchFamily="2" charset="2"/>
              </a:rPr>
              <a:t> Telekomunikasi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Asas-asas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 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990600"/>
            <a:ext cx="8610600" cy="3352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Asas-asas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Penyelenggaraan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  :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A</a:t>
            </a:r>
            <a:r>
              <a:rPr lang="en-US" sz="2400" dirty="0" err="1" smtClean="0"/>
              <a:t>sas</a:t>
            </a:r>
            <a:r>
              <a:rPr lang="en-US" sz="2400" dirty="0" smtClean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,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adil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merata</a:t>
            </a:r>
            <a:r>
              <a:rPr lang="en-US" sz="2400" dirty="0"/>
              <a:t>,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kepastian</a:t>
            </a:r>
            <a:r>
              <a:rPr lang="en-US" sz="2400" dirty="0" smtClean="0"/>
              <a:t> </a:t>
            </a:r>
            <a:r>
              <a:rPr lang="en-US" sz="2400" dirty="0" err="1"/>
              <a:t>hukum</a:t>
            </a:r>
            <a:r>
              <a:rPr lang="en-US" sz="2400" dirty="0"/>
              <a:t>, </a:t>
            </a:r>
          </a:p>
          <a:p>
            <a:pPr marL="457200" indent="-457200">
              <a:buAutoNum type="arabicPeriod" startAt="4"/>
            </a:pP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/>
              <a:t>, </a:t>
            </a:r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kemitraan</a:t>
            </a:r>
            <a:r>
              <a:rPr lang="en-US" sz="2400" dirty="0"/>
              <a:t>, </a:t>
            </a:r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etika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>
              <a:buAutoNum type="arabicPeriod" startAt="7"/>
            </a:pP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 smtClean="0"/>
              <a:t>sendiri</a:t>
            </a:r>
            <a:endParaRPr lang="en-US" sz="2400" dirty="0" smtClean="0"/>
          </a:p>
          <a:p>
            <a:pPr marL="457200" indent="-457200"/>
            <a:r>
              <a:rPr lang="en-US" sz="2400" dirty="0" smtClean="0"/>
              <a:t>( Baca UU Telekomunikasi  </a:t>
            </a:r>
            <a:r>
              <a:rPr lang="en-US" sz="2400" dirty="0" err="1" smtClean="0"/>
              <a:t>Penjelasan</a:t>
            </a:r>
            <a:r>
              <a:rPr lang="en-US" sz="2400" dirty="0" smtClean="0"/>
              <a:t> </a:t>
            </a:r>
            <a:r>
              <a:rPr lang="en-US" sz="2400" dirty="0" err="1" smtClean="0"/>
              <a:t>Pasal</a:t>
            </a:r>
            <a:r>
              <a:rPr lang="en-US" sz="2400" dirty="0" smtClean="0"/>
              <a:t> 2 )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4419600"/>
            <a:ext cx="8610600" cy="1905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Telekomunikasi </a:t>
            </a:r>
            <a:r>
              <a:rPr lang="en-US" sz="2400" dirty="0" err="1"/>
              <a:t>diselenggarakan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persatuan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kesatuan</a:t>
            </a:r>
            <a:r>
              <a:rPr lang="en-US" sz="2400" dirty="0"/>
              <a:t> </a:t>
            </a:r>
            <a:r>
              <a:rPr lang="en-US" sz="2400" dirty="0" err="1" smtClean="0"/>
              <a:t>bangsa</a:t>
            </a:r>
            <a:r>
              <a:rPr lang="en-US" sz="2400" dirty="0"/>
              <a:t>,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kemakmuran</a:t>
            </a:r>
            <a:r>
              <a:rPr lang="en-US" sz="2400" dirty="0" smtClean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merata</a:t>
            </a:r>
            <a:r>
              <a:rPr lang="en-US" sz="2400" dirty="0"/>
              <a:t>,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 smtClean="0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 smtClean="0"/>
              <a:t>antarbangsa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Administrasi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 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990600"/>
            <a:ext cx="86106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Menteri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 </a:t>
            </a:r>
            <a:r>
              <a:rPr lang="en-US" sz="2400" dirty="0" err="1"/>
              <a:t>penanggung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Indonesia . ( </a:t>
            </a:r>
            <a:r>
              <a:rPr lang="en-US" sz="2400" dirty="0" err="1" smtClean="0"/>
              <a:t>Pasal</a:t>
            </a:r>
            <a:r>
              <a:rPr lang="en-US" sz="2400" dirty="0" smtClean="0"/>
              <a:t> 6 UU Telekomunikasi 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905000"/>
            <a:ext cx="8610600" cy="2438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 smtClean="0"/>
              <a:t>Administrasi</a:t>
            </a:r>
            <a:r>
              <a:rPr lang="en-US" sz="2400" dirty="0" smtClean="0"/>
              <a:t> Telekomunikasi :</a:t>
            </a:r>
          </a:p>
          <a:p>
            <a:pPr marL="457200" indent="-457200">
              <a:buAutoNum type="arabicPeriod"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Izin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Penyelenggara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 Telekomunikasi  (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Pasal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11 )</a:t>
            </a:r>
          </a:p>
          <a:p>
            <a:pPr marL="457200" indent="-457200">
              <a:buAutoNum type="arabicPeriod"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Kontribusi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dam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Pelayanan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Telekomunikasi (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Pasal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15 )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Penomoran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 (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Pasal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23 )</a:t>
            </a:r>
          </a:p>
          <a:p>
            <a:pPr marL="457200" indent="-457200">
              <a:buAutoNum type="arabicPeriod"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Pengaturan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Interkoneksi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Tarif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Pasal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26 &amp; 27 )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Penggunaan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Spektrum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Frekuensi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Radio (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Pasal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32 – 37 )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4419600"/>
            <a:ext cx="8610600" cy="2209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Penyelenggara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Telekomunikasi :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Penyelenggara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Jaringan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</a:t>
            </a:r>
          </a:p>
          <a:p>
            <a:pPr marL="457200" indent="-457200">
              <a:buAutoNum type="arabicPeriod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Penyelenggara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Telekomunikasi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Penyelenggara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Khusus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1" algn="just"/>
            <a:r>
              <a:rPr lang="en-US" sz="1400" dirty="0" err="1"/>
              <a:t>keperluan</a:t>
            </a:r>
            <a:r>
              <a:rPr lang="en-US" sz="1400" dirty="0"/>
              <a:t> </a:t>
            </a:r>
            <a:r>
              <a:rPr lang="en-US" sz="1400" dirty="0" err="1"/>
              <a:t>meteorologi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geofisika</a:t>
            </a:r>
            <a:r>
              <a:rPr lang="en-US" sz="1400" dirty="0"/>
              <a:t>, </a:t>
            </a:r>
            <a:r>
              <a:rPr lang="en-US" sz="1400" dirty="0" err="1"/>
              <a:t>televisi</a:t>
            </a:r>
            <a:r>
              <a:rPr lang="en-US" sz="1400" dirty="0"/>
              <a:t> </a:t>
            </a:r>
            <a:r>
              <a:rPr lang="en-US" sz="1400" dirty="0" err="1"/>
              <a:t>siaran</a:t>
            </a:r>
            <a:r>
              <a:rPr lang="en-US" sz="1400" dirty="0"/>
              <a:t>, radio </a:t>
            </a:r>
            <a:r>
              <a:rPr lang="en-US" sz="1400" dirty="0" err="1" smtClean="0"/>
              <a:t>siaran</a:t>
            </a:r>
            <a:r>
              <a:rPr lang="en-US" sz="1400" dirty="0"/>
              <a:t>, </a:t>
            </a:r>
            <a:r>
              <a:rPr lang="en-US" sz="1400" dirty="0" err="1"/>
              <a:t>navigasi</a:t>
            </a:r>
            <a:r>
              <a:rPr lang="en-US" sz="1400" dirty="0"/>
              <a:t>, </a:t>
            </a:r>
            <a:r>
              <a:rPr lang="en-US" sz="1400" dirty="0" err="1" smtClean="0"/>
              <a:t>penerbangan</a:t>
            </a:r>
            <a:r>
              <a:rPr lang="en-US" sz="1400" dirty="0"/>
              <a:t>, </a:t>
            </a:r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pertolongan</a:t>
            </a:r>
            <a:r>
              <a:rPr lang="en-US" sz="1400" dirty="0" smtClean="0"/>
              <a:t> </a:t>
            </a:r>
            <a:r>
              <a:rPr lang="en-US" sz="1400" dirty="0" err="1"/>
              <a:t>kecelakaan</a:t>
            </a:r>
            <a:r>
              <a:rPr lang="en-US" sz="1400" dirty="0"/>
              <a:t>, </a:t>
            </a:r>
            <a:r>
              <a:rPr lang="en-US" sz="1400" dirty="0" err="1" smtClean="0"/>
              <a:t>amatir</a:t>
            </a:r>
            <a:r>
              <a:rPr lang="en-US" sz="1400" dirty="0" smtClean="0"/>
              <a:t> </a:t>
            </a:r>
            <a:r>
              <a:rPr lang="en-US" sz="1400" dirty="0"/>
              <a:t>radio, </a:t>
            </a:r>
            <a:r>
              <a:rPr lang="en-US" sz="1400" dirty="0" err="1" smtClean="0"/>
              <a:t>komunikasi</a:t>
            </a:r>
            <a:r>
              <a:rPr lang="en-US" sz="1400" dirty="0" smtClean="0"/>
              <a:t> </a:t>
            </a:r>
            <a:r>
              <a:rPr lang="en-US" sz="1400" dirty="0"/>
              <a:t>radio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penduduk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penyelenggaraan</a:t>
            </a:r>
            <a:r>
              <a:rPr lang="en-US" sz="1400" dirty="0" smtClean="0"/>
              <a:t> </a:t>
            </a:r>
            <a:r>
              <a:rPr lang="en-US" sz="1400" dirty="0" err="1"/>
              <a:t>telekomunikasi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 smtClean="0"/>
              <a:t>instansi</a:t>
            </a:r>
            <a:r>
              <a:rPr lang="en-US" sz="1400" dirty="0" smtClean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/</a:t>
            </a:r>
            <a:r>
              <a:rPr lang="en-US" sz="1400" dirty="0" err="1" smtClean="0"/>
              <a:t>swasta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Jaringan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Jasa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Telekomunikasi 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990600"/>
            <a:ext cx="86106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telekomunikasi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 </a:t>
            </a:r>
            <a:r>
              <a:rPr lang="en-US" sz="2400" dirty="0" err="1" smtClean="0"/>
              <a:t>diselenggarakan</a:t>
            </a:r>
            <a:r>
              <a:rPr lang="en-US" sz="2400" dirty="0" smtClean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Menteri</a:t>
            </a:r>
            <a:r>
              <a:rPr lang="en-US" sz="2400" dirty="0"/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905000"/>
            <a:ext cx="8610600" cy="2743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penyelenggara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telekomunikasi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teiekomunikasi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kontribusi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universal</a:t>
            </a:r>
            <a:r>
              <a:rPr lang="en-US" sz="2400" dirty="0" smtClean="0"/>
              <a:t>.</a:t>
            </a:r>
          </a:p>
          <a:p>
            <a:pPr lvl="1" algn="just"/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universal (</a:t>
            </a:r>
            <a:r>
              <a:rPr lang="en-US" sz="2000" dirty="0" smtClean="0"/>
              <a:t>universal service </a:t>
            </a:r>
            <a:r>
              <a:rPr lang="en-US" sz="2000" dirty="0"/>
              <a:t>obligation)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penyediaan</a:t>
            </a:r>
            <a:r>
              <a:rPr lang="en-US" sz="2000" dirty="0" smtClean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penyelenggara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agar 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 smtClean="0"/>
              <a:t>terpencil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telepon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 smtClean="0"/>
              <a:t>dipenuhi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4724400"/>
            <a:ext cx="8610600" cy="1828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Telekomunikasi:</a:t>
            </a:r>
            <a:endParaRPr lang="en-US" sz="2000" dirty="0"/>
          </a:p>
          <a:p>
            <a:pPr marL="457200" indent="-457200" algn="just">
              <a:buFont typeface="+mj-lt"/>
              <a:buAutoNum type="alphaLcPeriod"/>
            </a:pPr>
            <a:r>
              <a:rPr lang="en-US" sz="2000" dirty="0" err="1"/>
              <a:t>P</a:t>
            </a:r>
            <a:r>
              <a:rPr lang="en-US" sz="2000" dirty="0" err="1" smtClean="0"/>
              <a:t>erlakuan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yang </a:t>
            </a:r>
            <a:r>
              <a:rPr lang="en-US" sz="2000" dirty="0" err="1" smtClean="0"/>
              <a:t>sebaik-baiknya</a:t>
            </a:r>
            <a:r>
              <a:rPr lang="en-US" sz="2000" dirty="0" smtClean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;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indent="-457200" algn="just">
              <a:buFont typeface="+mj-lt"/>
              <a:buAutoNum type="alphaLcPeriod"/>
            </a:pPr>
            <a:r>
              <a:rPr lang="en-US" sz="2000" dirty="0" err="1"/>
              <a:t>P</a:t>
            </a:r>
            <a:r>
              <a:rPr lang="en-US" sz="2000" dirty="0" err="1" smtClean="0"/>
              <a:t>emenuhan</a:t>
            </a:r>
            <a:r>
              <a:rPr lang="en-US" sz="2000" dirty="0" smtClean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penyediaan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Jaringan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JasaTelekomunikasi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914400"/>
            <a:ext cx="8610600" cy="2209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000" dirty="0" err="1" smtClean="0"/>
              <a:t>Prioritas</a:t>
            </a:r>
            <a:r>
              <a:rPr lang="en-US" sz="2000" dirty="0" smtClean="0"/>
              <a:t>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pengiriman</a:t>
            </a:r>
            <a:r>
              <a:rPr lang="en-US" sz="2000" dirty="0"/>
              <a:t>, </a:t>
            </a:r>
            <a:r>
              <a:rPr lang="en-US" sz="2000" dirty="0" err="1"/>
              <a:t>penyaluran</a:t>
            </a:r>
            <a:r>
              <a:rPr lang="en-US" sz="2000" dirty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penyampaian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hal-hal</a:t>
            </a:r>
            <a:r>
              <a:rPr lang="en-US" sz="2000" dirty="0" smtClean="0"/>
              <a:t>  yang </a:t>
            </a:r>
            <a:r>
              <a:rPr lang="en-US" sz="2000" dirty="0" err="1"/>
              <a:t>menyangkut</a:t>
            </a:r>
            <a:r>
              <a:rPr lang="en-US" sz="2000" dirty="0"/>
              <a:t> :</a:t>
            </a:r>
          </a:p>
          <a:p>
            <a:pPr algn="just"/>
            <a:r>
              <a:rPr lang="en-US" sz="2000" dirty="0" smtClean="0"/>
              <a:t>a. </a:t>
            </a:r>
            <a:r>
              <a:rPr lang="en-US" sz="2000" dirty="0" err="1" smtClean="0"/>
              <a:t>keamanan</a:t>
            </a:r>
            <a:r>
              <a:rPr lang="en-US" sz="2000" dirty="0" smtClean="0"/>
              <a:t> </a:t>
            </a:r>
            <a:r>
              <a:rPr lang="en-US" sz="2000" dirty="0" err="1"/>
              <a:t>negara</a:t>
            </a:r>
            <a:r>
              <a:rPr lang="en-US" sz="2000" dirty="0"/>
              <a:t>; </a:t>
            </a:r>
          </a:p>
          <a:p>
            <a:pPr algn="just"/>
            <a:r>
              <a:rPr lang="en-US" sz="2000" dirty="0" smtClean="0"/>
              <a:t>b.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/>
              <a:t>jiwa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harta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 smtClean="0"/>
              <a:t>c. </a:t>
            </a:r>
            <a:r>
              <a:rPr lang="en-US" sz="2000" dirty="0" err="1" smtClean="0"/>
              <a:t>bencana</a:t>
            </a:r>
            <a:r>
              <a:rPr lang="en-US" sz="2000" dirty="0" smtClean="0"/>
              <a:t> </a:t>
            </a:r>
            <a:r>
              <a:rPr lang="en-US" sz="2000" dirty="0" err="1"/>
              <a:t>alam</a:t>
            </a:r>
            <a:r>
              <a:rPr lang="en-US" sz="2000" dirty="0"/>
              <a:t>; </a:t>
            </a:r>
          </a:p>
          <a:p>
            <a:pPr algn="just"/>
            <a:r>
              <a:rPr lang="en-US" sz="2000" dirty="0"/>
              <a:t>d. </a:t>
            </a:r>
            <a:r>
              <a:rPr lang="en-US" sz="2000" dirty="0" err="1" smtClean="0"/>
              <a:t>marabahaya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endParaRPr lang="en-US" sz="2000" dirty="0"/>
          </a:p>
          <a:p>
            <a:pPr algn="just"/>
            <a:r>
              <a:rPr lang="en-US" sz="2000" dirty="0" smtClean="0"/>
              <a:t>e. </a:t>
            </a:r>
            <a:r>
              <a:rPr lang="en-US" sz="2000" dirty="0" err="1" smtClean="0"/>
              <a:t>wabah</a:t>
            </a:r>
            <a:r>
              <a:rPr lang="en-US" sz="2000" dirty="0" smtClean="0"/>
              <a:t> </a:t>
            </a:r>
            <a:r>
              <a:rPr lang="en-US" sz="2000" dirty="0" err="1"/>
              <a:t>penyakit</a:t>
            </a:r>
            <a:r>
              <a:rPr lang="en-US" sz="2000" dirty="0" smtClean="0"/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200400"/>
            <a:ext cx="8610600" cy="2895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 smtClean="0"/>
              <a:t>Larangan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/>
              <a:t>dilarang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bertentangan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 </a:t>
            </a:r>
            <a:r>
              <a:rPr lang="en-US" sz="2000" dirty="0" err="1"/>
              <a:t>umum</a:t>
            </a:r>
            <a:r>
              <a:rPr lang="en-US" sz="2000" dirty="0"/>
              <a:t>, </a:t>
            </a:r>
            <a:r>
              <a:rPr lang="en-US" sz="2000" dirty="0" err="1"/>
              <a:t>kesusilaan</a:t>
            </a:r>
            <a:r>
              <a:rPr lang="en-US" sz="2000" dirty="0"/>
              <a:t>, </a:t>
            </a:r>
            <a:r>
              <a:rPr lang="en-US" sz="2000" dirty="0" err="1"/>
              <a:t>keamanan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ketertiban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err="1" smtClean="0"/>
              <a:t>Larang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endParaRPr lang="en-US" sz="2000" dirty="0" smtClean="0"/>
          </a:p>
          <a:p>
            <a:r>
              <a:rPr lang="en-US" sz="2000" dirty="0" err="1"/>
              <a:t>perbuatan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sah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memanipulasi</a:t>
            </a:r>
            <a:r>
              <a:rPr lang="en-US" sz="2000" dirty="0"/>
              <a:t> : </a:t>
            </a:r>
          </a:p>
          <a:p>
            <a:r>
              <a:rPr lang="en-US" sz="2000" dirty="0"/>
              <a:t>a. 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b. 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 smtClean="0"/>
              <a:t>khusus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Regulasi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Manfaat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Larangan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Monopoly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Hukum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UEU ©2015  by Men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990600"/>
            <a:ext cx="8610600" cy="990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sv-SE" sz="2000" dirty="0"/>
              <a:t>Setiap penyelenggara jaringan </a:t>
            </a:r>
            <a:r>
              <a:rPr lang="sv-SE" sz="2000" dirty="0" smtClean="0"/>
              <a:t>telekomunikasi berhak  dan wajib untuk mendapatkan dan memberikan  </a:t>
            </a:r>
            <a:r>
              <a:rPr lang="sv-SE" sz="2000" dirty="0"/>
              <a:t>interkoneksi dan </a:t>
            </a:r>
            <a:r>
              <a:rPr lang="sv-SE" sz="2000" dirty="0" smtClean="0"/>
              <a:t>penyelenggara </a:t>
            </a:r>
            <a:r>
              <a:rPr lang="sv-SE" sz="2000" dirty="0"/>
              <a:t>jaringan telekomunikasi </a:t>
            </a:r>
            <a:r>
              <a:rPr lang="sv-SE" sz="2000" dirty="0" smtClean="0"/>
              <a:t>lainnya ( Pasal 25)</a:t>
            </a:r>
            <a:endParaRPr lang="sv-SE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057400"/>
            <a:ext cx="8610600" cy="2209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Pemanfaatan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Pelintas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tanah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Bangunan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rangka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pembangunan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telekomunikasi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Negara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Persetujuan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Instansi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berwenang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Pasal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12)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Perorangan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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Persetujuan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para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Pihak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Pasal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13)</a:t>
            </a:r>
          </a:p>
          <a:p>
            <a:pPr marL="457200" indent="-457200"/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ym typeface="Wingdings" pitchFamily="2" charset="2"/>
            </a:endParaRPr>
          </a:p>
          <a:p>
            <a:pPr marL="457200" indent="-457200"/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Setiap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kesalahan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kelalaian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Penyelenggara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Telekomunikasi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wajib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ganti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rugi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pihak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dirugikan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. (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Pasal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 16 )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4419600"/>
            <a:ext cx="8610600" cy="1828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dilarang</a:t>
            </a:r>
            <a:r>
              <a:rPr lang="en-US" sz="2000" dirty="0" smtClean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mengakibatkan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 smtClean="0"/>
              <a:t>praktek</a:t>
            </a:r>
            <a:r>
              <a:rPr lang="en-US" sz="2000" dirty="0" smtClean="0"/>
              <a:t> </a:t>
            </a:r>
            <a:r>
              <a:rPr lang="en-US" sz="2000" dirty="0" err="1"/>
              <a:t>monopoli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sehat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/>
              <a:t>telekomunikasi</a:t>
            </a:r>
            <a:r>
              <a:rPr lang="en-US" sz="2000" dirty="0" smtClean="0"/>
              <a:t>. ( </a:t>
            </a:r>
            <a:r>
              <a:rPr lang="en-US" sz="2000" dirty="0" err="1" smtClean="0"/>
              <a:t>Pasal</a:t>
            </a:r>
            <a:r>
              <a:rPr lang="en-US" sz="2000" dirty="0" smtClean="0"/>
              <a:t> 10 ) </a:t>
            </a:r>
          </a:p>
          <a:p>
            <a:pPr lvl="1" algn="just"/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/>
              <a:t>Nomor</a:t>
            </a:r>
            <a:r>
              <a:rPr lang="en-US" dirty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/>
              <a:t>1999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Usaha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 smtClean="0"/>
              <a:t>pelaksanaannya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1498</Words>
  <Application>Microsoft Office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Aspek Hukum Teknologi  Telekomunikasi </vt:lpstr>
      <vt:lpstr>Telekomunikasi </vt:lpstr>
      <vt:lpstr>Telekomunikasi </vt:lpstr>
      <vt:lpstr>Regulasi Telekomunikasi </vt:lpstr>
      <vt:lpstr>Asas-asas Regulasi Telekomunikasi </vt:lpstr>
      <vt:lpstr>Regulasi Administrasi Telekomunikasi </vt:lpstr>
      <vt:lpstr>Regulasi Jaringan dan Jasa Telekomunikasi </vt:lpstr>
      <vt:lpstr>Regulasi Jaringan dan JasaTelekomunikasi </vt:lpstr>
      <vt:lpstr>Regulasi Manfaat dan Larangan Monopoly</vt:lpstr>
      <vt:lpstr>Regulasi Perangkat , Frekuensi dan  Satelit Telekomunikasi</vt:lpstr>
      <vt:lpstr>Regulasi Keamanan Telekomunikasi</vt:lpstr>
      <vt:lpstr>Regulasi Keamanan Telekomunikasi</vt:lpstr>
      <vt:lpstr>Pidana dalam Telekomunikasi</vt:lpstr>
      <vt:lpstr>Konvergensi Telematika dalam Telekomunikasi</vt:lpstr>
      <vt:lpstr>Tingkat Pemahaman Mahasiswa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caserver1</dc:creator>
  <cp:lastModifiedBy>MenWih</cp:lastModifiedBy>
  <cp:revision>50</cp:revision>
  <dcterms:created xsi:type="dcterms:W3CDTF">2015-03-30T05:35:23Z</dcterms:created>
  <dcterms:modified xsi:type="dcterms:W3CDTF">2015-04-09T14:09:13Z</dcterms:modified>
</cp:coreProperties>
</file>