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1722"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1F940-79BE-4EC5-AD68-71AC9D540D7B}"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1F940-79BE-4EC5-AD68-71AC9D540D7B}"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91F940-79BE-4EC5-AD68-71AC9D540D7B}"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1F940-79BE-4EC5-AD68-71AC9D540D7B}"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91F940-79BE-4EC5-AD68-71AC9D540D7B}"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1F940-79BE-4EC5-AD68-71AC9D540D7B}"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F940-79BE-4EC5-AD68-71AC9D540D7B}"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1F940-79BE-4EC5-AD68-71AC9D540D7B}"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1FA2-F3C5-44ED-987F-A5A5E837AC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1F940-79BE-4EC5-AD68-71AC9D540D7B}" type="datetimeFigureOut">
              <a:rPr lang="en-US" smtClean="0"/>
              <a:pPr/>
              <a:t>3/19/2015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1FA2-F3C5-44ED-987F-A5A5E837AC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by Men </a:t>
            </a:r>
            <a:r>
              <a:rPr lang="en-US" sz="2400" b="1" dirty="0" err="1" smtClean="0">
                <a:solidFill>
                  <a:srgbClr val="FF0000"/>
                </a:solidFill>
              </a:rPr>
              <a:t>Wih</a:t>
            </a:r>
            <a:r>
              <a:rPr lang="en-US" sz="2400" b="1" dirty="0" smtClean="0">
                <a:solidFill>
                  <a:srgbClr val="FF0000"/>
                </a:solidFill>
              </a:rPr>
              <a:t> W.</a:t>
            </a:r>
            <a:endParaRPr lang="en-US" sz="2400" b="1" dirty="0">
              <a:solidFill>
                <a:srgbClr val="FF0000"/>
              </a:solidFill>
            </a:endParaRPr>
          </a:p>
        </p:txBody>
      </p:sp>
      <p:sp>
        <p:nvSpPr>
          <p:cNvPr id="1030" name="AutoShape 6"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9" name="TextBox 8"/>
          <p:cNvSpPr txBox="1"/>
          <p:nvPr/>
        </p:nvSpPr>
        <p:spPr>
          <a:xfrm>
            <a:off x="1295400" y="914400"/>
            <a:ext cx="6705600" cy="2554545"/>
          </a:xfrm>
          <a:prstGeom prst="rect">
            <a:avLst/>
          </a:prstGeom>
          <a:noFill/>
        </p:spPr>
        <p:txBody>
          <a:bodyPr wrap="square" rtlCol="0">
            <a:spAutoFit/>
          </a:bodyPr>
          <a:lstStyle/>
          <a:p>
            <a:pPr algn="ctr"/>
            <a:r>
              <a:rPr lang="en-US" sz="8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HUKUM </a:t>
            </a:r>
          </a:p>
          <a:p>
            <a:pPr algn="ctr"/>
            <a:r>
              <a:rPr lang="en-US" sz="8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TELEMATIKA</a:t>
            </a:r>
            <a:endParaRPr lang="en-US" sz="8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6096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KEDUDUKAN HUKUM TELEMATIKA</a:t>
            </a:r>
            <a:endParaRPr lang="en-US" sz="3200" dirty="0"/>
          </a:p>
        </p:txBody>
      </p:sp>
      <p:sp>
        <p:nvSpPr>
          <p:cNvPr id="14" name="Rectangle 13"/>
          <p:cNvSpPr/>
          <p:nvPr/>
        </p:nvSpPr>
        <p:spPr>
          <a:xfrm>
            <a:off x="4191000" y="1066800"/>
            <a:ext cx="114300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i="1" dirty="0" smtClean="0"/>
              <a:t>Cyber Law</a:t>
            </a:r>
            <a:endParaRPr lang="id-ID" i="1" dirty="0"/>
          </a:p>
        </p:txBody>
      </p:sp>
      <p:sp>
        <p:nvSpPr>
          <p:cNvPr id="15" name="Rectangle 14"/>
          <p:cNvSpPr/>
          <p:nvPr/>
        </p:nvSpPr>
        <p:spPr>
          <a:xfrm>
            <a:off x="3886200" y="2362200"/>
            <a:ext cx="2071702"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UU ITE</a:t>
            </a:r>
            <a:endParaRPr lang="id-ID" dirty="0"/>
          </a:p>
        </p:txBody>
      </p:sp>
      <p:sp>
        <p:nvSpPr>
          <p:cNvPr id="16" name="Rectangle 15"/>
          <p:cNvSpPr/>
          <p:nvPr/>
        </p:nvSpPr>
        <p:spPr>
          <a:xfrm>
            <a:off x="1447800" y="2667000"/>
            <a:ext cx="192882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UU Telekomunikasi</a:t>
            </a:r>
            <a:endParaRPr lang="id-ID" dirty="0"/>
          </a:p>
        </p:txBody>
      </p:sp>
      <p:sp>
        <p:nvSpPr>
          <p:cNvPr id="17" name="Rectangle 16"/>
          <p:cNvSpPr/>
          <p:nvPr/>
        </p:nvSpPr>
        <p:spPr>
          <a:xfrm>
            <a:off x="5867400" y="3886200"/>
            <a:ext cx="1643042"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Penyiaran</a:t>
            </a:r>
            <a:endParaRPr lang="id-ID" b="1" dirty="0">
              <a:solidFill>
                <a:schemeClr val="bg1"/>
              </a:solidFill>
            </a:endParaRPr>
          </a:p>
        </p:txBody>
      </p:sp>
      <p:sp>
        <p:nvSpPr>
          <p:cNvPr id="18" name="Rectangle 17"/>
          <p:cNvSpPr/>
          <p:nvPr/>
        </p:nvSpPr>
        <p:spPr>
          <a:xfrm>
            <a:off x="4191000" y="4648200"/>
            <a:ext cx="1643042"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Pos</a:t>
            </a:r>
            <a:endParaRPr lang="id-ID" b="1" dirty="0">
              <a:solidFill>
                <a:schemeClr val="bg1"/>
              </a:solidFill>
            </a:endParaRPr>
          </a:p>
        </p:txBody>
      </p:sp>
      <p:sp>
        <p:nvSpPr>
          <p:cNvPr id="19" name="Rectangle 18"/>
          <p:cNvSpPr/>
          <p:nvPr/>
        </p:nvSpPr>
        <p:spPr>
          <a:xfrm>
            <a:off x="2362200" y="3886200"/>
            <a:ext cx="1643042" cy="428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Media</a:t>
            </a:r>
            <a:endParaRPr lang="id-ID" b="1" dirty="0">
              <a:solidFill>
                <a:schemeClr val="bg1"/>
              </a:solidFill>
            </a:endParaRPr>
          </a:p>
        </p:txBody>
      </p:sp>
      <p:sp>
        <p:nvSpPr>
          <p:cNvPr id="20" name="Curved Up Arrow 19"/>
          <p:cNvSpPr/>
          <p:nvPr/>
        </p:nvSpPr>
        <p:spPr>
          <a:xfrm>
            <a:off x="928662" y="3948098"/>
            <a:ext cx="7500990" cy="207170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1" name="Rectangle 20"/>
          <p:cNvSpPr/>
          <p:nvPr/>
        </p:nvSpPr>
        <p:spPr>
          <a:xfrm>
            <a:off x="6172200" y="3048000"/>
            <a:ext cx="114300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Internet</a:t>
            </a:r>
            <a:endParaRPr lang="id-ID" dirty="0"/>
          </a:p>
        </p:txBody>
      </p:sp>
      <p:sp>
        <p:nvSpPr>
          <p:cNvPr id="23" name="Rectangle 22"/>
          <p:cNvSpPr/>
          <p:nvPr/>
        </p:nvSpPr>
        <p:spPr>
          <a:xfrm>
            <a:off x="3810000" y="5410200"/>
            <a:ext cx="2209800" cy="733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Konvergensi</a:t>
            </a:r>
            <a:r>
              <a:rPr lang="en-US" b="1" dirty="0" smtClean="0">
                <a:solidFill>
                  <a:schemeClr val="bg1"/>
                </a:solidFill>
              </a:rPr>
              <a:t> </a:t>
            </a:r>
            <a:r>
              <a:rPr lang="en-US" b="1" dirty="0" err="1" smtClean="0">
                <a:solidFill>
                  <a:schemeClr val="bg1"/>
                </a:solidFill>
              </a:rPr>
              <a:t>Peraturan</a:t>
            </a:r>
            <a:r>
              <a:rPr lang="en-US" b="1" dirty="0" smtClean="0">
                <a:solidFill>
                  <a:schemeClr val="bg1"/>
                </a:solidFill>
              </a:rPr>
              <a:t> </a:t>
            </a:r>
            <a:r>
              <a:rPr lang="en-US" b="1" dirty="0" err="1" smtClean="0">
                <a:solidFill>
                  <a:schemeClr val="bg1"/>
                </a:solidFill>
              </a:rPr>
              <a:t>Telematika</a:t>
            </a:r>
            <a:endParaRPr lang="id-ID" b="1" dirty="0">
              <a:solidFill>
                <a:schemeClr val="bg1"/>
              </a:solidFill>
            </a:endParaRPr>
          </a:p>
        </p:txBody>
      </p:sp>
      <p:sp>
        <p:nvSpPr>
          <p:cNvPr id="25" name="Oval 24"/>
          <p:cNvSpPr/>
          <p:nvPr/>
        </p:nvSpPr>
        <p:spPr>
          <a:xfrm>
            <a:off x="2209800" y="990600"/>
            <a:ext cx="2971800" cy="2895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TELEKOMUNIKASI</a:t>
            </a:r>
            <a:endParaRPr lang="en-US" dirty="0"/>
          </a:p>
        </p:txBody>
      </p:sp>
      <p:sp>
        <p:nvSpPr>
          <p:cNvPr id="26" name="Oval 25"/>
          <p:cNvSpPr/>
          <p:nvPr/>
        </p:nvSpPr>
        <p:spPr>
          <a:xfrm>
            <a:off x="4572000" y="990600"/>
            <a:ext cx="2971800" cy="2895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TEKNOLOGI</a:t>
            </a:r>
          </a:p>
          <a:p>
            <a:pPr algn="ctr"/>
            <a:r>
              <a:rPr lang="en-US" dirty="0" smtClean="0"/>
              <a:t>INFORMASI</a:t>
            </a:r>
            <a:endParaRPr lang="en-US" dirty="0"/>
          </a:p>
        </p:txBody>
      </p:sp>
      <p:sp>
        <p:nvSpPr>
          <p:cNvPr id="27" name="Oval 26"/>
          <p:cNvSpPr/>
          <p:nvPr/>
        </p:nvSpPr>
        <p:spPr>
          <a:xfrm>
            <a:off x="3276600" y="2438400"/>
            <a:ext cx="2971800" cy="2895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MULTI MEDIA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6096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HUKUM TELEMATIKA</a:t>
            </a:r>
            <a:endParaRPr lang="en-US" sz="3200" dirty="0"/>
          </a:p>
        </p:txBody>
      </p:sp>
      <p:sp>
        <p:nvSpPr>
          <p:cNvPr id="23" name="TextBox 22"/>
          <p:cNvSpPr txBox="1"/>
          <p:nvPr/>
        </p:nvSpPr>
        <p:spPr>
          <a:xfrm>
            <a:off x="685800" y="990601"/>
            <a:ext cx="7620000" cy="489364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smtClean="0"/>
              <a:t>TUGAS  :</a:t>
            </a:r>
          </a:p>
          <a:p>
            <a:pPr>
              <a:buFontTx/>
              <a:buChar char="-"/>
            </a:pPr>
            <a:r>
              <a:rPr lang="en-US" sz="2400" b="1" dirty="0" smtClean="0"/>
              <a:t>SEBELUM UTS 	:  PERORANGAN </a:t>
            </a:r>
          </a:p>
          <a:p>
            <a:r>
              <a:rPr lang="en-US" sz="2400" b="1" dirty="0" smtClean="0"/>
              <a:t>			-  </a:t>
            </a:r>
            <a:r>
              <a:rPr lang="en-US" sz="2400" b="1" dirty="0" err="1" smtClean="0"/>
              <a:t>Makalah</a:t>
            </a:r>
            <a:r>
              <a:rPr lang="en-US" sz="2400" b="1" dirty="0" smtClean="0"/>
              <a:t> </a:t>
            </a:r>
            <a:r>
              <a:rPr lang="en-US" sz="2400" b="1" dirty="0" err="1" smtClean="0"/>
              <a:t>Berhubungan</a:t>
            </a:r>
            <a:r>
              <a:rPr lang="en-US" sz="2400" b="1" dirty="0" smtClean="0"/>
              <a:t> </a:t>
            </a:r>
            <a:r>
              <a:rPr lang="en-US" sz="2400" b="1" dirty="0" err="1" smtClean="0"/>
              <a:t>dengan</a:t>
            </a:r>
            <a:endParaRPr lang="en-US" sz="2400" b="1" dirty="0" smtClean="0"/>
          </a:p>
          <a:p>
            <a:r>
              <a:rPr lang="en-US" sz="2400" b="1" dirty="0" smtClean="0"/>
              <a:t> 			    1.  ITE</a:t>
            </a:r>
          </a:p>
          <a:p>
            <a:r>
              <a:rPr lang="en-US" sz="2400" b="1" dirty="0" smtClean="0"/>
              <a:t>			    2.  Telekomunikasi</a:t>
            </a:r>
          </a:p>
          <a:p>
            <a:r>
              <a:rPr lang="en-US" sz="2400" b="1" dirty="0" err="1" smtClean="0"/>
              <a:t>Bobot</a:t>
            </a:r>
            <a:r>
              <a:rPr lang="en-US" sz="2400" b="1" dirty="0" smtClean="0"/>
              <a:t> : 15 %</a:t>
            </a:r>
          </a:p>
          <a:p>
            <a:endParaRPr lang="en-US" sz="2400" b="1" dirty="0" smtClean="0"/>
          </a:p>
          <a:p>
            <a:pPr>
              <a:buFontTx/>
              <a:buChar char="-"/>
            </a:pPr>
            <a:r>
              <a:rPr lang="en-US" sz="2400" b="1" dirty="0" smtClean="0"/>
              <a:t>SESUDAH UTS	:  KELOMPOK ( 5 </a:t>
            </a:r>
            <a:r>
              <a:rPr lang="en-US" sz="2400" b="1" dirty="0" err="1" smtClean="0"/>
              <a:t>mahasiswa</a:t>
            </a:r>
            <a:r>
              <a:rPr lang="en-US" sz="2400" b="1" dirty="0" smtClean="0"/>
              <a:t> )</a:t>
            </a:r>
          </a:p>
          <a:p>
            <a:r>
              <a:rPr lang="en-US" sz="2400" b="1" dirty="0" smtClean="0"/>
              <a:t>			-   </a:t>
            </a:r>
            <a:r>
              <a:rPr lang="en-US" sz="2400" b="1" dirty="0" err="1" smtClean="0"/>
              <a:t>Tentang</a:t>
            </a:r>
            <a:r>
              <a:rPr lang="en-US" sz="2400" b="1" dirty="0" smtClean="0"/>
              <a:t> </a:t>
            </a:r>
            <a:r>
              <a:rPr lang="en-US" sz="2400" b="1" dirty="0" err="1" smtClean="0"/>
              <a:t>Transaksi</a:t>
            </a:r>
            <a:r>
              <a:rPr lang="en-US" sz="2400" b="1" dirty="0" smtClean="0"/>
              <a:t> </a:t>
            </a:r>
            <a:r>
              <a:rPr lang="en-US" sz="2400" b="1" dirty="0" err="1" smtClean="0"/>
              <a:t>Elektronik</a:t>
            </a:r>
            <a:endParaRPr lang="en-US" sz="2400" b="1" dirty="0" smtClean="0"/>
          </a:p>
          <a:p>
            <a:r>
              <a:rPr lang="en-US" sz="2400" b="1" dirty="0" smtClean="0"/>
              <a:t>			-   </a:t>
            </a:r>
            <a:r>
              <a:rPr lang="en-US" sz="2400" b="1" dirty="0" err="1" smtClean="0"/>
              <a:t>Tentang</a:t>
            </a:r>
            <a:r>
              <a:rPr lang="en-US" sz="2400" b="1" dirty="0" smtClean="0"/>
              <a:t> </a:t>
            </a:r>
            <a:r>
              <a:rPr lang="en-US" sz="2400" b="1" dirty="0" err="1" smtClean="0"/>
              <a:t>Tindak</a:t>
            </a:r>
            <a:r>
              <a:rPr lang="en-US" sz="2400" b="1" dirty="0" smtClean="0"/>
              <a:t> </a:t>
            </a:r>
            <a:r>
              <a:rPr lang="en-US" sz="2400" b="1" dirty="0" err="1" smtClean="0"/>
              <a:t>Pidana</a:t>
            </a:r>
            <a:r>
              <a:rPr lang="en-US" sz="2400" b="1" dirty="0" smtClean="0"/>
              <a:t> </a:t>
            </a:r>
            <a:r>
              <a:rPr lang="en-US" sz="2400" b="1" dirty="0" err="1" smtClean="0"/>
              <a:t>Telematika</a:t>
            </a:r>
            <a:endParaRPr lang="en-US" sz="2400" b="1" dirty="0" smtClean="0"/>
          </a:p>
          <a:p>
            <a:r>
              <a:rPr lang="en-US" sz="2400" b="1" dirty="0" smtClean="0"/>
              <a:t>			-   </a:t>
            </a:r>
            <a:r>
              <a:rPr lang="en-US" sz="2400" b="1" dirty="0" err="1" smtClean="0"/>
              <a:t>Tentang</a:t>
            </a:r>
            <a:r>
              <a:rPr lang="en-US" sz="2400" b="1" dirty="0" smtClean="0"/>
              <a:t> </a:t>
            </a:r>
            <a:r>
              <a:rPr lang="en-US" sz="2400" b="1" dirty="0" err="1" smtClean="0"/>
              <a:t>Haki</a:t>
            </a:r>
            <a:r>
              <a:rPr lang="en-US" sz="2400" b="1" dirty="0" smtClean="0"/>
              <a:t> </a:t>
            </a:r>
            <a:r>
              <a:rPr lang="en-US" sz="2400" b="1" dirty="0" err="1" smtClean="0"/>
              <a:t>bidang</a:t>
            </a:r>
            <a:r>
              <a:rPr lang="en-US" sz="2400" b="1" dirty="0" smtClean="0"/>
              <a:t> </a:t>
            </a:r>
            <a:r>
              <a:rPr lang="en-US" sz="2400" b="1" dirty="0" err="1" smtClean="0"/>
              <a:t>Informasi</a:t>
            </a:r>
            <a:endParaRPr lang="en-US" sz="2400" b="1" dirty="0" smtClean="0"/>
          </a:p>
          <a:p>
            <a:r>
              <a:rPr lang="en-US" sz="2400" b="1" dirty="0" smtClean="0"/>
              <a:t>			-   </a:t>
            </a:r>
            <a:r>
              <a:rPr lang="en-US" sz="2400" b="1" dirty="0" err="1" smtClean="0"/>
              <a:t>Tentang</a:t>
            </a:r>
            <a:r>
              <a:rPr lang="en-US" sz="2400" b="1" dirty="0" smtClean="0"/>
              <a:t>  </a:t>
            </a:r>
            <a:r>
              <a:rPr lang="en-US" sz="2400" b="1" dirty="0" err="1" smtClean="0"/>
              <a:t>Pembuktian</a:t>
            </a:r>
            <a:r>
              <a:rPr lang="en-US" sz="2400" b="1" dirty="0" smtClean="0"/>
              <a:t> </a:t>
            </a:r>
            <a:r>
              <a:rPr lang="en-US" sz="2400" b="1" dirty="0" err="1" smtClean="0"/>
              <a:t>Telematika</a:t>
            </a:r>
            <a:endParaRPr lang="en-US" sz="2400" b="1" dirty="0" smtClean="0"/>
          </a:p>
          <a:p>
            <a:r>
              <a:rPr lang="en-US" sz="2400" b="1" dirty="0" err="1" smtClean="0"/>
              <a:t>Bobot</a:t>
            </a:r>
            <a:r>
              <a:rPr lang="en-US" sz="2400" b="1" dirty="0" smtClean="0"/>
              <a:t>  10 %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HUKUM TELEMATIKA</a:t>
            </a:r>
            <a:endParaRPr lang="en-US" sz="3200" dirty="0"/>
          </a:p>
        </p:txBody>
      </p:sp>
      <p:sp>
        <p:nvSpPr>
          <p:cNvPr id="7" name="TextBox 6"/>
          <p:cNvSpPr txBox="1"/>
          <p:nvPr/>
        </p:nvSpPr>
        <p:spPr>
          <a:xfrm>
            <a:off x="1981200" y="2209800"/>
            <a:ext cx="5761514" cy="1200329"/>
          </a:xfrm>
          <a:prstGeom prst="rect">
            <a:avLst/>
          </a:prstGeom>
          <a:noFill/>
        </p:spPr>
        <p:txBody>
          <a:bodyPr wrap="none" rtlCol="0">
            <a:spAutoFit/>
          </a:bodyPr>
          <a:lstStyle/>
          <a:p>
            <a:r>
              <a:rPr lang="en-US" sz="72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TERIMA KASIH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030" name="AutoShape 6"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ueu.jpg"/>
          <p:cNvPicPr>
            <a:picLocks noChangeAspect="1"/>
          </p:cNvPicPr>
          <p:nvPr/>
        </p:nvPicPr>
        <p:blipFill>
          <a:blip r:embed="rId3"/>
          <a:stretch>
            <a:fillRect/>
          </a:stretch>
        </p:blipFill>
        <p:spPr>
          <a:xfrm>
            <a:off x="8382000" y="228600"/>
            <a:ext cx="533400" cy="537062"/>
          </a:xfrm>
          <a:prstGeom prst="rect">
            <a:avLst/>
          </a:prstGeom>
        </p:spPr>
      </p:pic>
      <p:sp>
        <p:nvSpPr>
          <p:cNvPr id="9" name="TextBox 8"/>
          <p:cNvSpPr txBox="1"/>
          <p:nvPr/>
        </p:nvSpPr>
        <p:spPr>
          <a:xfrm>
            <a:off x="0" y="0"/>
            <a:ext cx="6705600" cy="646331"/>
          </a:xfrm>
          <a:prstGeom prst="rect">
            <a:avLst/>
          </a:prstGeom>
          <a:noFill/>
        </p:spPr>
        <p:txBody>
          <a:bodyPr wrap="square" rtlCol="0">
            <a:spAutoFit/>
          </a:bodyPr>
          <a:lstStyle/>
          <a:p>
            <a:r>
              <a:rPr lang="en-US"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HUKUM TELEMATIKA</a:t>
            </a:r>
            <a:endPar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graphicFrame>
        <p:nvGraphicFramePr>
          <p:cNvPr id="10" name="Content Placeholder 3"/>
          <p:cNvGraphicFramePr>
            <a:graphicFrameLocks/>
          </p:cNvGraphicFramePr>
          <p:nvPr/>
        </p:nvGraphicFramePr>
        <p:xfrm>
          <a:off x="381000" y="685800"/>
          <a:ext cx="8458200" cy="5943600"/>
        </p:xfrm>
        <a:graphic>
          <a:graphicData uri="http://schemas.openxmlformats.org/drawingml/2006/table">
            <a:tbl>
              <a:tblPr firstRow="1" bandRow="1">
                <a:tableStyleId>{5C22544A-7EE6-4342-B048-85BDC9FD1C3A}</a:tableStyleId>
              </a:tblPr>
              <a:tblGrid>
                <a:gridCol w="533400"/>
                <a:gridCol w="7924800"/>
              </a:tblGrid>
              <a:tr h="267932">
                <a:tc>
                  <a:txBody>
                    <a:bodyPr/>
                    <a:lstStyle/>
                    <a:p>
                      <a:pPr algn="ctr"/>
                      <a:r>
                        <a:rPr lang="id-ID" sz="1400" dirty="0" smtClean="0"/>
                        <a:t>Sesi</a:t>
                      </a:r>
                      <a:endParaRPr lang="id-ID" sz="1400" dirty="0"/>
                    </a:p>
                  </a:txBody>
                  <a:tcPr/>
                </a:tc>
                <a:tc>
                  <a:txBody>
                    <a:bodyPr/>
                    <a:lstStyle/>
                    <a:p>
                      <a:pPr algn="ctr"/>
                      <a:r>
                        <a:rPr lang="id-ID" sz="1400" dirty="0" smtClean="0"/>
                        <a:t>Materi</a:t>
                      </a:r>
                      <a:endParaRPr lang="id-ID" sz="1400" dirty="0"/>
                    </a:p>
                  </a:txBody>
                  <a:tcPr/>
                </a:tc>
              </a:tr>
              <a:tr h="304800">
                <a:tc>
                  <a:txBody>
                    <a:bodyPr/>
                    <a:lstStyle/>
                    <a:p>
                      <a:pPr algn="ctr"/>
                      <a:r>
                        <a:rPr lang="id-ID" sz="1400" dirty="0" smtClean="0"/>
                        <a:t>1</a:t>
                      </a:r>
                      <a:endParaRPr lang="id-ID" sz="1400" dirty="0"/>
                    </a:p>
                  </a:txBody>
                  <a:tcPr/>
                </a:tc>
                <a:tc>
                  <a:txBody>
                    <a:bodyPr/>
                    <a:lstStyle/>
                    <a:p>
                      <a:r>
                        <a:rPr lang="en-US" sz="1400" b="1" smtClean="0"/>
                        <a:t>Gambaran Umum tentang Perkembangan Bidang Telematika, Kedudukan Hukum Telematika, dan Sistematika Bahasan Perkuliahan</a:t>
                      </a:r>
                      <a:endParaRPr lang="id-ID" sz="1400" b="1" dirty="0"/>
                    </a:p>
                  </a:txBody>
                  <a:tcPr/>
                </a:tc>
              </a:tr>
              <a:tr h="304800">
                <a:tc>
                  <a:txBody>
                    <a:bodyPr/>
                    <a:lstStyle/>
                    <a:p>
                      <a:pPr algn="ctr"/>
                      <a:r>
                        <a:rPr lang="id-ID" sz="1400" dirty="0" smtClean="0"/>
                        <a:t>2</a:t>
                      </a:r>
                      <a:endParaRPr lang="id-ID" sz="1400" dirty="0"/>
                    </a:p>
                  </a:txBody>
                  <a:tcPr/>
                </a:tc>
                <a:tc>
                  <a:txBody>
                    <a:bodyPr/>
                    <a:lstStyle/>
                    <a:p>
                      <a:r>
                        <a:rPr lang="en-US" sz="1400" b="1" dirty="0" err="1" smtClean="0"/>
                        <a:t>Dasar-dasar</a:t>
                      </a:r>
                      <a:r>
                        <a:rPr lang="en-US" sz="1400" b="1" dirty="0" smtClean="0"/>
                        <a:t> </a:t>
                      </a:r>
                      <a:r>
                        <a:rPr lang="en-US" sz="1400" b="1" dirty="0" err="1" smtClean="0"/>
                        <a:t>Teknologi</a:t>
                      </a:r>
                      <a:r>
                        <a:rPr lang="en-US" sz="1400" b="1" dirty="0" smtClean="0"/>
                        <a:t> </a:t>
                      </a:r>
                      <a:r>
                        <a:rPr lang="en-US" sz="1400" b="1" dirty="0" err="1" smtClean="0"/>
                        <a:t>Telematika</a:t>
                      </a:r>
                      <a:r>
                        <a:rPr lang="en-US" sz="1400" b="1" dirty="0" smtClean="0"/>
                        <a:t>: </a:t>
                      </a:r>
                    </a:p>
                    <a:p>
                      <a:r>
                        <a:rPr lang="en-US" sz="1400" b="1" dirty="0" err="1" smtClean="0"/>
                        <a:t>Perkembangan</a:t>
                      </a:r>
                      <a:r>
                        <a:rPr lang="en-US" sz="1400" b="1" dirty="0" smtClean="0"/>
                        <a:t> </a:t>
                      </a:r>
                      <a:r>
                        <a:rPr lang="en-US" sz="1400" b="1" dirty="0" err="1" smtClean="0"/>
                        <a:t>Teknologi</a:t>
                      </a:r>
                      <a:r>
                        <a:rPr lang="en-US" sz="1400" b="1" dirty="0" smtClean="0"/>
                        <a:t> </a:t>
                      </a:r>
                      <a:r>
                        <a:rPr lang="en-US" sz="1400" b="1" dirty="0" err="1" smtClean="0"/>
                        <a:t>Sehingga</a:t>
                      </a:r>
                      <a:r>
                        <a:rPr lang="en-US" sz="1400" b="1" dirty="0" smtClean="0"/>
                        <a:t> </a:t>
                      </a:r>
                      <a:r>
                        <a:rPr lang="en-US" sz="1400" b="1" dirty="0" err="1" smtClean="0"/>
                        <a:t>Melahirkan</a:t>
                      </a:r>
                      <a:r>
                        <a:rPr lang="en-US" sz="1400" b="1" dirty="0" smtClean="0"/>
                        <a:t> </a:t>
                      </a:r>
                      <a:r>
                        <a:rPr lang="en-US" sz="1400" b="1" dirty="0" err="1" smtClean="0"/>
                        <a:t>Konvergensi</a:t>
                      </a:r>
                      <a:r>
                        <a:rPr lang="en-US" sz="1400" b="1" dirty="0" smtClean="0"/>
                        <a:t> </a:t>
                      </a:r>
                      <a:r>
                        <a:rPr lang="en-US" sz="1400" b="1" dirty="0" err="1" smtClean="0"/>
                        <a:t>Telematika</a:t>
                      </a:r>
                      <a:r>
                        <a:rPr lang="en-US" sz="1400" b="1" dirty="0" smtClean="0"/>
                        <a:t>, </a:t>
                      </a:r>
                      <a:r>
                        <a:rPr lang="en-US" sz="1400" b="1" dirty="0" err="1" smtClean="0"/>
                        <a:t>Dampak</a:t>
                      </a:r>
                      <a:r>
                        <a:rPr lang="en-US" sz="1400" b="1" dirty="0" smtClean="0"/>
                        <a:t> </a:t>
                      </a:r>
                      <a:r>
                        <a:rPr lang="en-US" sz="1400" b="1" dirty="0" err="1" smtClean="0"/>
                        <a:t>Konvergensi</a:t>
                      </a:r>
                      <a:r>
                        <a:rPr lang="en-US" sz="1400" b="1" dirty="0" smtClean="0"/>
                        <a:t> </a:t>
                      </a:r>
                      <a:r>
                        <a:rPr lang="en-US" sz="1400" b="1" dirty="0" err="1" smtClean="0"/>
                        <a:t>Telematika</a:t>
                      </a:r>
                      <a:r>
                        <a:rPr lang="en-US" sz="1400" b="1" dirty="0" smtClean="0"/>
                        <a:t> </a:t>
                      </a:r>
                      <a:r>
                        <a:rPr lang="en-US" sz="1400" b="1" dirty="0" err="1" smtClean="0"/>
                        <a:t>Terhadap</a:t>
                      </a:r>
                      <a:r>
                        <a:rPr lang="en-US" sz="1400" b="1" dirty="0" smtClean="0"/>
                        <a:t> </a:t>
                      </a:r>
                      <a:r>
                        <a:rPr lang="en-US" sz="1400" b="1" dirty="0" err="1" smtClean="0"/>
                        <a:t>Masyarakat</a:t>
                      </a:r>
                      <a:r>
                        <a:rPr lang="en-US" sz="1400" b="1" dirty="0" smtClean="0"/>
                        <a:t>, </a:t>
                      </a:r>
                      <a:r>
                        <a:rPr lang="en-US" sz="1400" b="1" dirty="0" err="1" smtClean="0"/>
                        <a:t>Informasi</a:t>
                      </a:r>
                      <a:r>
                        <a:rPr lang="en-US" sz="1400" b="1" dirty="0" smtClean="0"/>
                        <a:t> </a:t>
                      </a:r>
                      <a:r>
                        <a:rPr lang="en-US" sz="1400" b="1" dirty="0" err="1" smtClean="0"/>
                        <a:t>Elektronik</a:t>
                      </a:r>
                      <a:r>
                        <a:rPr lang="en-US" sz="1400" b="1" dirty="0" smtClean="0"/>
                        <a:t> </a:t>
                      </a:r>
                      <a:r>
                        <a:rPr lang="en-US" sz="1400" b="1" dirty="0" err="1" smtClean="0"/>
                        <a:t>dan</a:t>
                      </a:r>
                      <a:r>
                        <a:rPr lang="en-US" sz="1400" b="1" dirty="0" smtClean="0"/>
                        <a:t> </a:t>
                      </a:r>
                      <a:r>
                        <a:rPr lang="en-US" sz="1400" b="1" dirty="0" err="1" smtClean="0"/>
                        <a:t>Komunikasi</a:t>
                      </a:r>
                      <a:r>
                        <a:rPr lang="en-US" sz="1400" b="1" dirty="0" smtClean="0"/>
                        <a:t>/</a:t>
                      </a:r>
                      <a:r>
                        <a:rPr lang="en-US" sz="1400" b="1" dirty="0" err="1" smtClean="0"/>
                        <a:t>Transaksi</a:t>
                      </a:r>
                      <a:r>
                        <a:rPr lang="en-US" sz="1400" b="1" dirty="0" smtClean="0"/>
                        <a:t> </a:t>
                      </a:r>
                      <a:r>
                        <a:rPr lang="en-US" sz="1400" b="1" dirty="0" err="1" smtClean="0"/>
                        <a:t>Elektronik</a:t>
                      </a:r>
                      <a:r>
                        <a:rPr lang="en-US" sz="1400" b="1" dirty="0" smtClean="0"/>
                        <a:t> </a:t>
                      </a:r>
                      <a:r>
                        <a:rPr lang="en-US" sz="1400" b="1" dirty="0" err="1" smtClean="0"/>
                        <a:t>Sebagai</a:t>
                      </a:r>
                      <a:r>
                        <a:rPr lang="en-US" sz="1400" b="1" dirty="0" smtClean="0"/>
                        <a:t> </a:t>
                      </a:r>
                      <a:r>
                        <a:rPr lang="en-US" sz="1400" b="1" dirty="0" err="1" smtClean="0"/>
                        <a:t>Esensi</a:t>
                      </a:r>
                      <a:r>
                        <a:rPr lang="en-US" sz="1400" b="1" dirty="0" smtClean="0"/>
                        <a:t> Dari </a:t>
                      </a:r>
                      <a:r>
                        <a:rPr lang="en-US" sz="1400" b="1" dirty="0" err="1" smtClean="0"/>
                        <a:t>Konvergensi</a:t>
                      </a:r>
                      <a:r>
                        <a:rPr lang="en-US" sz="1400" b="1" dirty="0" smtClean="0"/>
                        <a:t> </a:t>
                      </a:r>
                      <a:r>
                        <a:rPr lang="en-US" sz="1400" b="1" dirty="0" err="1" smtClean="0"/>
                        <a:t>Telematika</a:t>
                      </a:r>
                      <a:r>
                        <a:rPr lang="en-US" sz="1400" b="1" dirty="0" smtClean="0"/>
                        <a:t>.</a:t>
                      </a:r>
                      <a:endParaRPr lang="id-ID" sz="1400" b="1" dirty="0"/>
                    </a:p>
                  </a:txBody>
                  <a:tcPr/>
                </a:tc>
              </a:tr>
              <a:tr h="267932">
                <a:tc>
                  <a:txBody>
                    <a:bodyPr/>
                    <a:lstStyle/>
                    <a:p>
                      <a:pPr algn="ctr"/>
                      <a:r>
                        <a:rPr lang="id-ID" sz="1400" dirty="0" smtClean="0"/>
                        <a:t>3</a:t>
                      </a:r>
                      <a:endParaRPr lang="id-ID" sz="1400" dirty="0"/>
                    </a:p>
                  </a:txBody>
                  <a:tcPr/>
                </a:tc>
                <a:tc>
                  <a:txBody>
                    <a:bodyPr/>
                    <a:lstStyle/>
                    <a:p>
                      <a:r>
                        <a:rPr lang="en-US" sz="1400" b="1" dirty="0" err="1" smtClean="0"/>
                        <a:t>Kedudukan</a:t>
                      </a:r>
                      <a:r>
                        <a:rPr lang="en-US" sz="1400" b="1" dirty="0" smtClean="0"/>
                        <a:t> </a:t>
                      </a:r>
                      <a:r>
                        <a:rPr lang="en-US" sz="1400" b="1" dirty="0" err="1" smtClean="0"/>
                        <a:t>Hukum</a:t>
                      </a:r>
                      <a:r>
                        <a:rPr lang="en-US" sz="1400" b="1" dirty="0" smtClean="0"/>
                        <a:t> </a:t>
                      </a:r>
                      <a:r>
                        <a:rPr lang="en-US" sz="1400" b="1" dirty="0" err="1" smtClean="0"/>
                        <a:t>Telematika</a:t>
                      </a:r>
                      <a:r>
                        <a:rPr lang="en-US" sz="1400" b="1" dirty="0" smtClean="0"/>
                        <a:t>: </a:t>
                      </a:r>
                    </a:p>
                    <a:p>
                      <a:r>
                        <a:rPr lang="en-US" sz="1400" b="1" dirty="0" err="1" smtClean="0"/>
                        <a:t>Pengertian</a:t>
                      </a:r>
                      <a:r>
                        <a:rPr lang="en-US" sz="1400" b="1" dirty="0" smtClean="0"/>
                        <a:t> </a:t>
                      </a:r>
                      <a:r>
                        <a:rPr lang="en-US" sz="1400" b="1" dirty="0" err="1" smtClean="0"/>
                        <a:t>Hukum</a:t>
                      </a:r>
                      <a:r>
                        <a:rPr lang="en-US" sz="1400" b="1" dirty="0" smtClean="0"/>
                        <a:t> </a:t>
                      </a:r>
                      <a:r>
                        <a:rPr lang="en-US" sz="1400" b="1" dirty="0" err="1" smtClean="0"/>
                        <a:t>Telematika</a:t>
                      </a:r>
                      <a:r>
                        <a:rPr lang="en-US" sz="1400" b="1" dirty="0" smtClean="0"/>
                        <a:t>, </a:t>
                      </a:r>
                      <a:r>
                        <a:rPr lang="en-US" sz="1400" b="1" dirty="0" err="1" smtClean="0"/>
                        <a:t>Hukum</a:t>
                      </a:r>
                      <a:r>
                        <a:rPr lang="en-US" sz="1400" b="1" dirty="0" smtClean="0"/>
                        <a:t> </a:t>
                      </a:r>
                      <a:r>
                        <a:rPr lang="en-US" sz="1400" b="1" dirty="0" err="1" smtClean="0"/>
                        <a:t>Telematika</a:t>
                      </a:r>
                      <a:r>
                        <a:rPr lang="en-US" sz="1400" b="1" dirty="0" smtClean="0"/>
                        <a:t> </a:t>
                      </a:r>
                      <a:r>
                        <a:rPr lang="en-US" sz="1400" b="1" dirty="0" err="1" smtClean="0"/>
                        <a:t>Tidak</a:t>
                      </a:r>
                      <a:r>
                        <a:rPr lang="en-US" sz="1400" b="1" dirty="0" smtClean="0"/>
                        <a:t> </a:t>
                      </a:r>
                      <a:r>
                        <a:rPr lang="en-US" sz="1400" b="1" dirty="0" err="1" smtClean="0"/>
                        <a:t>Tepat</a:t>
                      </a:r>
                      <a:r>
                        <a:rPr lang="en-US" sz="1400" b="1" dirty="0" smtClean="0"/>
                        <a:t> </a:t>
                      </a:r>
                      <a:r>
                        <a:rPr lang="en-US" sz="1400" b="1" dirty="0" err="1" smtClean="0"/>
                        <a:t>Diterjemahkan</a:t>
                      </a:r>
                      <a:r>
                        <a:rPr lang="en-US" sz="1400" b="1" dirty="0" smtClean="0"/>
                        <a:t> Cyber Law, </a:t>
                      </a:r>
                      <a:r>
                        <a:rPr lang="en-US" sz="1400" b="1" dirty="0" err="1" smtClean="0"/>
                        <a:t>Hukum</a:t>
                      </a:r>
                      <a:r>
                        <a:rPr lang="en-US" sz="1400" b="1" dirty="0" smtClean="0"/>
                        <a:t> </a:t>
                      </a:r>
                      <a:r>
                        <a:rPr lang="en-US" sz="1400" b="1" dirty="0" err="1" smtClean="0"/>
                        <a:t>Telematika</a:t>
                      </a:r>
                      <a:r>
                        <a:rPr lang="en-US" sz="1400" b="1" dirty="0" smtClean="0"/>
                        <a:t> </a:t>
                      </a:r>
                      <a:r>
                        <a:rPr lang="en-US" sz="1400" b="1" dirty="0" err="1" smtClean="0"/>
                        <a:t>dan</a:t>
                      </a:r>
                      <a:r>
                        <a:rPr lang="en-US" sz="1400" b="1" dirty="0" smtClean="0"/>
                        <a:t> </a:t>
                      </a:r>
                      <a:r>
                        <a:rPr lang="en-US" sz="1400" b="1" dirty="0" err="1" smtClean="0"/>
                        <a:t>Wacana</a:t>
                      </a:r>
                      <a:r>
                        <a:rPr lang="en-US" sz="1400" b="1" dirty="0" smtClean="0"/>
                        <a:t> </a:t>
                      </a:r>
                      <a:r>
                        <a:rPr lang="en-US" sz="1400" b="1" dirty="0" err="1" smtClean="0"/>
                        <a:t>Lex</a:t>
                      </a:r>
                      <a:r>
                        <a:rPr lang="en-US" sz="1400" b="1" dirty="0" smtClean="0"/>
                        <a:t> </a:t>
                      </a:r>
                      <a:r>
                        <a:rPr lang="en-US" sz="1400" b="1" dirty="0" err="1" smtClean="0"/>
                        <a:t>Informatica</a:t>
                      </a:r>
                      <a:r>
                        <a:rPr lang="en-US" sz="1400" b="1" dirty="0" smtClean="0"/>
                        <a:t>, </a:t>
                      </a:r>
                      <a:r>
                        <a:rPr lang="en-US" sz="1400" b="1" dirty="0" err="1" smtClean="0"/>
                        <a:t>Kaitan</a:t>
                      </a:r>
                      <a:r>
                        <a:rPr lang="en-US" sz="1400" b="1" dirty="0" smtClean="0"/>
                        <a:t> </a:t>
                      </a:r>
                      <a:r>
                        <a:rPr lang="en-US" sz="1400" b="1" dirty="0" err="1" smtClean="0"/>
                        <a:t>Hukum</a:t>
                      </a:r>
                      <a:r>
                        <a:rPr lang="en-US" sz="1400" b="1" dirty="0" smtClean="0"/>
                        <a:t> </a:t>
                      </a:r>
                      <a:r>
                        <a:rPr lang="en-US" sz="1400" b="1" dirty="0" err="1" smtClean="0"/>
                        <a:t>Telematika</a:t>
                      </a:r>
                      <a:r>
                        <a:rPr lang="en-US" sz="1400" b="1" dirty="0" smtClean="0"/>
                        <a:t> </a:t>
                      </a:r>
                      <a:r>
                        <a:rPr lang="en-US" sz="1400" b="1" dirty="0" err="1" smtClean="0"/>
                        <a:t>dengan</a:t>
                      </a:r>
                      <a:r>
                        <a:rPr lang="en-US" sz="1400" b="1" dirty="0" smtClean="0"/>
                        <a:t> Cybernetic Theory, </a:t>
                      </a:r>
                      <a:r>
                        <a:rPr lang="en-US" sz="1400" b="1" dirty="0" err="1" smtClean="0"/>
                        <a:t>dan</a:t>
                      </a:r>
                      <a:r>
                        <a:rPr lang="en-US" sz="1400" b="1" dirty="0" smtClean="0"/>
                        <a:t> </a:t>
                      </a:r>
                      <a:r>
                        <a:rPr lang="en-US" sz="1400" b="1" dirty="0" err="1" smtClean="0"/>
                        <a:t>Kerangka</a:t>
                      </a:r>
                      <a:r>
                        <a:rPr lang="en-US" sz="1400" b="1" dirty="0" smtClean="0"/>
                        <a:t> </a:t>
                      </a:r>
                      <a:r>
                        <a:rPr lang="en-US" sz="1400" b="1" dirty="0" err="1" smtClean="0"/>
                        <a:t>Kajian</a:t>
                      </a:r>
                      <a:r>
                        <a:rPr lang="en-US" sz="1400" b="1" dirty="0" smtClean="0"/>
                        <a:t> </a:t>
                      </a:r>
                      <a:r>
                        <a:rPr lang="en-US" sz="1400" b="1" dirty="0" err="1" smtClean="0"/>
                        <a:t>Hukum</a:t>
                      </a:r>
                      <a:r>
                        <a:rPr lang="en-US" sz="1400" b="1" dirty="0" smtClean="0"/>
                        <a:t> </a:t>
                      </a:r>
                      <a:r>
                        <a:rPr lang="en-US" sz="1400" b="1" dirty="0" err="1" smtClean="0"/>
                        <a:t>Telematika</a:t>
                      </a:r>
                      <a:r>
                        <a:rPr lang="en-US" sz="1400" b="1" dirty="0" smtClean="0"/>
                        <a:t>.</a:t>
                      </a:r>
                      <a:endParaRPr lang="id-ID" sz="1400" b="1" dirty="0"/>
                    </a:p>
                  </a:txBody>
                  <a:tcPr/>
                </a:tc>
              </a:tr>
              <a:tr h="267932">
                <a:tc>
                  <a:txBody>
                    <a:bodyPr/>
                    <a:lstStyle/>
                    <a:p>
                      <a:pPr algn="ctr"/>
                      <a:r>
                        <a:rPr lang="id-ID" sz="1400" dirty="0" smtClean="0"/>
                        <a:t>4</a:t>
                      </a:r>
                      <a:endParaRPr lang="id-ID" sz="1400" dirty="0"/>
                    </a:p>
                  </a:txBody>
                  <a:tcPr/>
                </a:tc>
                <a:tc>
                  <a:txBody>
                    <a:bodyPr/>
                    <a:lstStyle/>
                    <a:p>
                      <a:r>
                        <a:rPr lang="en-US" sz="1400" b="1" dirty="0" err="1" smtClean="0"/>
                        <a:t>Aspek</a:t>
                      </a:r>
                      <a:r>
                        <a:rPr lang="en-US" sz="1400" b="1" baseline="0" dirty="0" smtClean="0"/>
                        <a:t> </a:t>
                      </a:r>
                      <a:r>
                        <a:rPr lang="en-US" sz="1400" b="1" baseline="0" dirty="0" err="1" smtClean="0"/>
                        <a:t>Hukum</a:t>
                      </a:r>
                      <a:r>
                        <a:rPr lang="en-US" sz="1400" b="1" baseline="0" dirty="0" smtClean="0"/>
                        <a:t> </a:t>
                      </a:r>
                      <a:r>
                        <a:rPr lang="en-US" sz="1400" b="1" dirty="0" err="1" smtClean="0"/>
                        <a:t>Teknologi</a:t>
                      </a:r>
                      <a:r>
                        <a:rPr lang="en-US" sz="1400" b="1" dirty="0" smtClean="0"/>
                        <a:t> Telekomunikasi :</a:t>
                      </a:r>
                    </a:p>
                    <a:p>
                      <a:r>
                        <a:rPr lang="en-US" sz="1400" b="1" dirty="0" err="1" smtClean="0"/>
                        <a:t>Kajian</a:t>
                      </a:r>
                      <a:r>
                        <a:rPr lang="en-US" sz="1400" b="1" dirty="0" smtClean="0"/>
                        <a:t> UU 36/1999 </a:t>
                      </a:r>
                      <a:r>
                        <a:rPr lang="en-US" sz="1400" b="1" dirty="0" err="1" smtClean="0"/>
                        <a:t>dan</a:t>
                      </a:r>
                      <a:r>
                        <a:rPr lang="en-US" sz="1400" b="1" dirty="0" smtClean="0"/>
                        <a:t> UU 3/1989, </a:t>
                      </a:r>
                      <a:r>
                        <a:rPr lang="en-US" sz="1400" b="1" dirty="0" err="1" smtClean="0"/>
                        <a:t>Bedanya</a:t>
                      </a:r>
                      <a:r>
                        <a:rPr lang="en-US" sz="1400" b="1" dirty="0" smtClean="0"/>
                        <a:t> </a:t>
                      </a:r>
                      <a:r>
                        <a:rPr lang="en-US" sz="1400" b="1" dirty="0" err="1" smtClean="0"/>
                        <a:t>Penyelenggaraan</a:t>
                      </a:r>
                      <a:r>
                        <a:rPr lang="en-US" sz="1400" b="1" dirty="0" smtClean="0"/>
                        <a:t> </a:t>
                      </a:r>
                      <a:r>
                        <a:rPr lang="en-US" sz="1400" b="1" dirty="0" err="1" smtClean="0"/>
                        <a:t>Jaringan</a:t>
                      </a:r>
                      <a:r>
                        <a:rPr lang="en-US" sz="1400" b="1" dirty="0" smtClean="0"/>
                        <a:t>, </a:t>
                      </a:r>
                      <a:r>
                        <a:rPr lang="en-US" sz="1400" b="1" dirty="0" err="1" smtClean="0"/>
                        <a:t>Jasa</a:t>
                      </a:r>
                      <a:r>
                        <a:rPr lang="en-US" sz="1400" b="1" dirty="0" smtClean="0"/>
                        <a:t>, </a:t>
                      </a:r>
                      <a:r>
                        <a:rPr lang="en-US" sz="1400" b="1" dirty="0" err="1" smtClean="0"/>
                        <a:t>dan</a:t>
                      </a:r>
                      <a:r>
                        <a:rPr lang="en-US" sz="1400" b="1" dirty="0" smtClean="0"/>
                        <a:t> Telekomunikasi </a:t>
                      </a:r>
                      <a:r>
                        <a:rPr lang="en-US" sz="1400" b="1" dirty="0" err="1" smtClean="0"/>
                        <a:t>Khusus</a:t>
                      </a:r>
                      <a:r>
                        <a:rPr lang="en-US" sz="1400" b="1" dirty="0" smtClean="0"/>
                        <a:t>, </a:t>
                      </a:r>
                      <a:r>
                        <a:rPr lang="en-US" sz="1400" b="1" dirty="0" err="1" smtClean="0"/>
                        <a:t>Arah</a:t>
                      </a:r>
                      <a:r>
                        <a:rPr lang="en-US" sz="1400" b="1" dirty="0" smtClean="0"/>
                        <a:t> </a:t>
                      </a:r>
                      <a:r>
                        <a:rPr lang="en-US" sz="1400" b="1" dirty="0" err="1" smtClean="0"/>
                        <a:t>Pengembangan</a:t>
                      </a:r>
                      <a:r>
                        <a:rPr lang="en-US" sz="1400" b="1" dirty="0" smtClean="0"/>
                        <a:t> Telekomunikasi Indonesia</a:t>
                      </a:r>
                      <a:endParaRPr lang="id-ID" sz="1400" b="1" dirty="0"/>
                    </a:p>
                  </a:txBody>
                  <a:tcPr/>
                </a:tc>
              </a:tr>
              <a:tr h="267932">
                <a:tc>
                  <a:txBody>
                    <a:bodyPr/>
                    <a:lstStyle/>
                    <a:p>
                      <a:pPr algn="ctr"/>
                      <a:r>
                        <a:rPr lang="id-ID" sz="1400" dirty="0" smtClean="0"/>
                        <a:t>5</a:t>
                      </a:r>
                      <a:endParaRPr lang="id-ID" sz="1400" dirty="0"/>
                    </a:p>
                  </a:txBody>
                  <a:tcPr/>
                </a:tc>
                <a:tc>
                  <a:txBody>
                    <a:bodyPr/>
                    <a:lstStyle/>
                    <a:p>
                      <a:r>
                        <a:rPr lang="en-US" sz="1400" b="1" dirty="0" err="1" smtClean="0"/>
                        <a:t>Aspek</a:t>
                      </a:r>
                      <a:r>
                        <a:rPr lang="en-US" sz="1400" b="1" baseline="0" dirty="0" smtClean="0"/>
                        <a:t> </a:t>
                      </a:r>
                      <a:r>
                        <a:rPr lang="en-US" sz="1400" b="1" baseline="0" dirty="0" err="1" smtClean="0"/>
                        <a:t>Hukum</a:t>
                      </a:r>
                      <a:r>
                        <a:rPr lang="en-US" sz="1400" b="1" dirty="0" smtClean="0"/>
                        <a:t> </a:t>
                      </a:r>
                      <a:r>
                        <a:rPr lang="en-US" sz="1400" b="1" dirty="0" err="1" smtClean="0"/>
                        <a:t>Teknologi</a:t>
                      </a:r>
                      <a:r>
                        <a:rPr lang="en-US" sz="1400" b="1" dirty="0" smtClean="0"/>
                        <a:t> Media :</a:t>
                      </a:r>
                    </a:p>
                    <a:p>
                      <a:r>
                        <a:rPr lang="en-US" sz="1400" b="1" dirty="0" err="1" smtClean="0"/>
                        <a:t>Esensi</a:t>
                      </a:r>
                      <a:r>
                        <a:rPr lang="en-US" sz="1400" b="1" dirty="0" smtClean="0"/>
                        <a:t> </a:t>
                      </a:r>
                      <a:r>
                        <a:rPr lang="en-US" sz="1400" b="1" dirty="0" err="1" smtClean="0"/>
                        <a:t>Pengaturan</a:t>
                      </a:r>
                      <a:r>
                        <a:rPr lang="en-US" sz="1400" b="1" dirty="0" smtClean="0"/>
                        <a:t> </a:t>
                      </a:r>
                      <a:r>
                        <a:rPr lang="en-US" sz="1400" b="1" dirty="0" err="1" smtClean="0"/>
                        <a:t>Terhadap</a:t>
                      </a:r>
                      <a:r>
                        <a:rPr lang="en-US" sz="1400" b="1" dirty="0" smtClean="0"/>
                        <a:t> Media </a:t>
                      </a:r>
                      <a:r>
                        <a:rPr lang="en-US" sz="1400" b="1" dirty="0" err="1" smtClean="0"/>
                        <a:t>Cetak</a:t>
                      </a:r>
                      <a:r>
                        <a:rPr lang="en-US" sz="1400" b="1" dirty="0" smtClean="0"/>
                        <a:t> (</a:t>
                      </a:r>
                      <a:r>
                        <a:rPr lang="en-US" sz="1400" b="1" dirty="0" err="1" smtClean="0"/>
                        <a:t>Pers</a:t>
                      </a:r>
                      <a:r>
                        <a:rPr lang="en-US" sz="1400" b="1" dirty="0" smtClean="0"/>
                        <a:t>), Media </a:t>
                      </a:r>
                      <a:r>
                        <a:rPr lang="en-US" sz="1400" b="1" dirty="0" err="1" smtClean="0"/>
                        <a:t>Elektronik</a:t>
                      </a:r>
                      <a:r>
                        <a:rPr lang="en-US" sz="1400" b="1" dirty="0" smtClean="0"/>
                        <a:t> (</a:t>
                      </a:r>
                      <a:r>
                        <a:rPr lang="en-US" sz="1400" b="1" dirty="0" err="1" smtClean="0"/>
                        <a:t>Lembaga</a:t>
                      </a:r>
                      <a:r>
                        <a:rPr lang="en-US" sz="1400" b="1" dirty="0" smtClean="0"/>
                        <a:t> </a:t>
                      </a:r>
                      <a:r>
                        <a:rPr lang="en-US" sz="1400" b="1" dirty="0" err="1" smtClean="0"/>
                        <a:t>Penyiaran</a:t>
                      </a:r>
                      <a:r>
                        <a:rPr lang="en-US" sz="1400" b="1" dirty="0" smtClean="0"/>
                        <a:t>), </a:t>
                      </a:r>
                      <a:r>
                        <a:rPr lang="en-US" sz="1400" b="1" dirty="0" err="1" smtClean="0"/>
                        <a:t>dan</a:t>
                      </a:r>
                      <a:r>
                        <a:rPr lang="en-US" sz="1400" b="1" dirty="0" smtClean="0"/>
                        <a:t> Media Internet</a:t>
                      </a:r>
                      <a:endParaRPr lang="id-ID" sz="1400" b="1" dirty="0"/>
                    </a:p>
                  </a:txBody>
                  <a:tcPr/>
                </a:tc>
              </a:tr>
              <a:tr h="267932">
                <a:tc>
                  <a:txBody>
                    <a:bodyPr/>
                    <a:lstStyle/>
                    <a:p>
                      <a:pPr algn="ctr"/>
                      <a:r>
                        <a:rPr lang="id-ID" sz="1400" dirty="0" smtClean="0"/>
                        <a:t>6</a:t>
                      </a:r>
                      <a:endParaRPr lang="id-ID" sz="1400" dirty="0"/>
                    </a:p>
                  </a:txBody>
                  <a:tcPr/>
                </a:tc>
                <a:tc>
                  <a:txBody>
                    <a:bodyPr/>
                    <a:lstStyle/>
                    <a:p>
                      <a:r>
                        <a:rPr lang="en-US" sz="1400" b="1" dirty="0" err="1" smtClean="0"/>
                        <a:t>Aspek</a:t>
                      </a:r>
                      <a:r>
                        <a:rPr lang="en-US" sz="1400" b="1" baseline="0" dirty="0" smtClean="0"/>
                        <a:t> </a:t>
                      </a:r>
                      <a:r>
                        <a:rPr lang="en-US" sz="1400" b="1" baseline="0" dirty="0" err="1" smtClean="0"/>
                        <a:t>Hukum</a:t>
                      </a:r>
                      <a:r>
                        <a:rPr lang="en-US" sz="1400" b="1" dirty="0" smtClean="0"/>
                        <a:t> </a:t>
                      </a:r>
                      <a:r>
                        <a:rPr lang="en-US" sz="1400" b="1" dirty="0" err="1" smtClean="0"/>
                        <a:t>Teknologi</a:t>
                      </a:r>
                      <a:r>
                        <a:rPr lang="en-US" sz="1400" b="1" dirty="0" smtClean="0"/>
                        <a:t> </a:t>
                      </a:r>
                      <a:r>
                        <a:rPr lang="en-US" sz="1400" b="1" dirty="0" err="1" smtClean="0"/>
                        <a:t>Informatika</a:t>
                      </a:r>
                      <a:r>
                        <a:rPr lang="en-US" sz="1400" b="1" dirty="0" smtClean="0"/>
                        <a:t>  :</a:t>
                      </a:r>
                    </a:p>
                    <a:p>
                      <a:r>
                        <a:rPr lang="en-US" sz="1400" b="1" dirty="0" err="1" smtClean="0"/>
                        <a:t>Kedudukan</a:t>
                      </a:r>
                      <a:r>
                        <a:rPr lang="en-US" sz="1400" b="1" dirty="0" smtClean="0"/>
                        <a:t> </a:t>
                      </a:r>
                      <a:r>
                        <a:rPr lang="en-US" sz="1400" b="1" dirty="0" err="1" smtClean="0"/>
                        <a:t>Hukum</a:t>
                      </a:r>
                      <a:r>
                        <a:rPr lang="en-US" sz="1400" b="1" dirty="0" smtClean="0"/>
                        <a:t> </a:t>
                      </a:r>
                      <a:r>
                        <a:rPr lang="en-US" sz="1400" b="1" dirty="0" err="1" smtClean="0"/>
                        <a:t>tentang</a:t>
                      </a:r>
                      <a:r>
                        <a:rPr lang="en-US" sz="1400" b="1" dirty="0" smtClean="0"/>
                        <a:t> </a:t>
                      </a:r>
                      <a:r>
                        <a:rPr lang="en-US" sz="1400" b="1" dirty="0" err="1" smtClean="0"/>
                        <a:t>Kearsipan</a:t>
                      </a:r>
                      <a:r>
                        <a:rPr lang="en-US" sz="1400" b="1" dirty="0" smtClean="0"/>
                        <a:t> </a:t>
                      </a:r>
                      <a:r>
                        <a:rPr lang="en-US" sz="1400" b="1" dirty="0" err="1" smtClean="0"/>
                        <a:t>dan</a:t>
                      </a:r>
                      <a:r>
                        <a:rPr lang="en-US" sz="1400" b="1" dirty="0" smtClean="0"/>
                        <a:t> </a:t>
                      </a:r>
                      <a:r>
                        <a:rPr lang="en-US" sz="1400" b="1" dirty="0" err="1" smtClean="0"/>
                        <a:t>Dokumentasi</a:t>
                      </a:r>
                      <a:r>
                        <a:rPr lang="en-US" sz="1400" b="1" dirty="0" smtClean="0"/>
                        <a:t> Perusahaan, </a:t>
                      </a:r>
                      <a:r>
                        <a:rPr lang="en-US" sz="1400" b="1" dirty="0" err="1" smtClean="0"/>
                        <a:t>Kebijakan</a:t>
                      </a:r>
                      <a:r>
                        <a:rPr lang="en-US" sz="1400" b="1" dirty="0" smtClean="0"/>
                        <a:t> </a:t>
                      </a:r>
                      <a:r>
                        <a:rPr lang="en-US" sz="1400" b="1" dirty="0" err="1" smtClean="0"/>
                        <a:t>Teknologi</a:t>
                      </a:r>
                      <a:r>
                        <a:rPr lang="en-US" sz="1400" b="1" dirty="0" smtClean="0"/>
                        <a:t> </a:t>
                      </a:r>
                      <a:r>
                        <a:rPr lang="en-US" sz="1400" b="1" dirty="0" err="1" smtClean="0"/>
                        <a:t>Informasi</a:t>
                      </a:r>
                      <a:r>
                        <a:rPr lang="en-US" sz="1400" b="1" dirty="0" smtClean="0"/>
                        <a:t> </a:t>
                      </a:r>
                      <a:r>
                        <a:rPr lang="en-US" sz="1400" b="1" dirty="0" err="1" smtClean="0"/>
                        <a:t>Nasional</a:t>
                      </a:r>
                      <a:r>
                        <a:rPr lang="en-US" sz="1400" b="1" dirty="0" smtClean="0"/>
                        <a:t>, </a:t>
                      </a:r>
                      <a:r>
                        <a:rPr lang="en-US" sz="1400" b="1" dirty="0" err="1" smtClean="0"/>
                        <a:t>Kebijakan</a:t>
                      </a:r>
                      <a:r>
                        <a:rPr lang="en-US" sz="1400" b="1" dirty="0" smtClean="0"/>
                        <a:t> </a:t>
                      </a:r>
                      <a:r>
                        <a:rPr lang="en-US" sz="1400" b="1" dirty="0" err="1" smtClean="0"/>
                        <a:t>dan</a:t>
                      </a:r>
                      <a:r>
                        <a:rPr lang="en-US" sz="1400" b="1" dirty="0" smtClean="0"/>
                        <a:t> </a:t>
                      </a:r>
                      <a:r>
                        <a:rPr lang="en-US" sz="1400" b="1" dirty="0" err="1" smtClean="0"/>
                        <a:t>Strategi</a:t>
                      </a:r>
                      <a:r>
                        <a:rPr lang="en-US" sz="1400" b="1" dirty="0" smtClean="0"/>
                        <a:t> </a:t>
                      </a:r>
                      <a:r>
                        <a:rPr lang="en-US" sz="1400" b="1" dirty="0" err="1" smtClean="0"/>
                        <a:t>Pengembangan</a:t>
                      </a:r>
                      <a:r>
                        <a:rPr lang="en-US" sz="1400" b="1" dirty="0" smtClean="0"/>
                        <a:t> E-Government, </a:t>
                      </a:r>
                      <a:r>
                        <a:rPr lang="en-US" sz="1400" b="1" dirty="0" err="1" smtClean="0"/>
                        <a:t>Nama</a:t>
                      </a:r>
                      <a:r>
                        <a:rPr lang="en-US" sz="1400" b="1" dirty="0" smtClean="0"/>
                        <a:t> Domain go.id, </a:t>
                      </a:r>
                      <a:r>
                        <a:rPr lang="en-US" sz="1400" b="1" dirty="0" err="1" smtClean="0"/>
                        <a:t>dan</a:t>
                      </a:r>
                      <a:r>
                        <a:rPr lang="en-US" sz="1400" b="1" dirty="0" smtClean="0"/>
                        <a:t> </a:t>
                      </a:r>
                      <a:r>
                        <a:rPr lang="en-US" sz="1400" b="1" dirty="0" err="1" smtClean="0"/>
                        <a:t>Pengembangan</a:t>
                      </a:r>
                      <a:r>
                        <a:rPr lang="en-US" sz="1400" b="1" dirty="0" smtClean="0"/>
                        <a:t> </a:t>
                      </a:r>
                      <a:r>
                        <a:rPr lang="en-US" sz="1400" b="1" dirty="0" err="1" smtClean="0"/>
                        <a:t>Teknologi</a:t>
                      </a:r>
                      <a:r>
                        <a:rPr lang="en-US" sz="1400" b="1" dirty="0" smtClean="0"/>
                        <a:t> </a:t>
                      </a:r>
                      <a:r>
                        <a:rPr lang="en-US" sz="1400" b="1" dirty="0" err="1" smtClean="0"/>
                        <a:t>Informasi</a:t>
                      </a:r>
                      <a:r>
                        <a:rPr lang="en-US" sz="1400" b="1" dirty="0" smtClean="0"/>
                        <a:t> </a:t>
                      </a:r>
                      <a:r>
                        <a:rPr lang="en-US" sz="1400" b="1" dirty="0" err="1" smtClean="0"/>
                        <a:t>Berbasis</a:t>
                      </a:r>
                      <a:r>
                        <a:rPr lang="en-US" sz="1400" b="1" dirty="0" smtClean="0"/>
                        <a:t> Open Source, E-Procurement, </a:t>
                      </a:r>
                      <a:r>
                        <a:rPr lang="en-US" sz="1400" b="1" dirty="0" err="1" smtClean="0"/>
                        <a:t>dan</a:t>
                      </a:r>
                      <a:r>
                        <a:rPr lang="en-US" sz="1400" b="1" dirty="0" smtClean="0"/>
                        <a:t> </a:t>
                      </a:r>
                      <a:r>
                        <a:rPr lang="en-US" sz="1400" b="1" dirty="0" err="1" smtClean="0"/>
                        <a:t>Dewan</a:t>
                      </a:r>
                      <a:r>
                        <a:rPr lang="en-US" sz="1400" b="1" dirty="0" smtClean="0"/>
                        <a:t> </a:t>
                      </a:r>
                      <a:r>
                        <a:rPr lang="en-US" sz="1400" b="1" dirty="0" err="1" smtClean="0"/>
                        <a:t>Teknologi</a:t>
                      </a:r>
                      <a:r>
                        <a:rPr lang="en-US" sz="1400" b="1" dirty="0" smtClean="0"/>
                        <a:t> </a:t>
                      </a:r>
                      <a:r>
                        <a:rPr lang="en-US" sz="1400" b="1" dirty="0" err="1" smtClean="0"/>
                        <a:t>Informasi</a:t>
                      </a:r>
                      <a:r>
                        <a:rPr lang="en-US" sz="1400" b="1" dirty="0" smtClean="0"/>
                        <a:t> </a:t>
                      </a:r>
                      <a:r>
                        <a:rPr lang="en-US" sz="1400" b="1" dirty="0" err="1" smtClean="0"/>
                        <a:t>dan</a:t>
                      </a:r>
                      <a:r>
                        <a:rPr lang="en-US" sz="1400" b="1" dirty="0" smtClean="0"/>
                        <a:t> </a:t>
                      </a:r>
                      <a:r>
                        <a:rPr lang="en-US" sz="1400" b="1" dirty="0" err="1" smtClean="0"/>
                        <a:t>Komunikasi</a:t>
                      </a:r>
                      <a:r>
                        <a:rPr lang="en-US" sz="1400" b="1" dirty="0" smtClean="0"/>
                        <a:t> </a:t>
                      </a:r>
                      <a:r>
                        <a:rPr lang="en-US" sz="1400" b="1" dirty="0" err="1" smtClean="0"/>
                        <a:t>Nasional</a:t>
                      </a:r>
                      <a:r>
                        <a:rPr lang="en-US" sz="1400" b="1" dirty="0" smtClean="0"/>
                        <a:t>.</a:t>
                      </a:r>
                      <a:endParaRPr lang="id-ID" sz="1400" b="1" dirty="0"/>
                    </a:p>
                  </a:txBody>
                  <a:tcPr/>
                </a:tc>
              </a:tr>
              <a:tr h="267932">
                <a:tc>
                  <a:txBody>
                    <a:bodyPr/>
                    <a:lstStyle/>
                    <a:p>
                      <a:pPr algn="ctr"/>
                      <a:r>
                        <a:rPr lang="id-ID" sz="1400" dirty="0" smtClean="0"/>
                        <a:t>7</a:t>
                      </a:r>
                      <a:endParaRPr lang="id-ID" sz="1400" dirty="0"/>
                    </a:p>
                  </a:txBody>
                  <a:tcPr/>
                </a:tc>
                <a:tc>
                  <a:txBody>
                    <a:bodyPr/>
                    <a:lstStyle/>
                    <a:p>
                      <a:r>
                        <a:rPr lang="en-US" sz="1400" b="1" dirty="0" smtClean="0"/>
                        <a:t>Review </a:t>
                      </a:r>
                      <a:r>
                        <a:rPr lang="en-US" sz="1400" b="1" dirty="0" err="1" smtClean="0"/>
                        <a:t>Sebelum</a:t>
                      </a:r>
                      <a:r>
                        <a:rPr lang="en-US" sz="1400" b="1" dirty="0" smtClean="0"/>
                        <a:t> UTS</a:t>
                      </a:r>
                      <a:r>
                        <a:rPr lang="en-US" sz="1400" b="1" baseline="0" dirty="0" smtClean="0"/>
                        <a:t> </a:t>
                      </a:r>
                      <a:endParaRPr lang="id-ID" sz="1400" b="1" dirty="0"/>
                    </a:p>
                  </a:txBody>
                  <a:tcPr/>
                </a:tc>
              </a:tr>
              <a:tr h="267932">
                <a:tc>
                  <a:txBody>
                    <a:bodyPr/>
                    <a:lstStyle/>
                    <a:p>
                      <a:pPr algn="ctr"/>
                      <a:r>
                        <a:rPr lang="id-ID" sz="1400" dirty="0" smtClean="0"/>
                        <a:t>8</a:t>
                      </a:r>
                      <a:endParaRPr lang="id-ID" sz="1400" dirty="0"/>
                    </a:p>
                  </a:txBody>
                  <a:tcPr/>
                </a:tc>
                <a:tc>
                  <a:txBody>
                    <a:bodyPr/>
                    <a:lstStyle/>
                    <a:p>
                      <a:r>
                        <a:rPr lang="id-ID" sz="1400" b="1" dirty="0" smtClean="0"/>
                        <a:t>UTS</a:t>
                      </a:r>
                      <a:endParaRPr lang="id-ID" sz="1400" b="1"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1030" name="AutoShape 6"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ueu.jpg"/>
          <p:cNvPicPr>
            <a:picLocks noChangeAspect="1"/>
          </p:cNvPicPr>
          <p:nvPr/>
        </p:nvPicPr>
        <p:blipFill>
          <a:blip r:embed="rId3"/>
          <a:stretch>
            <a:fillRect/>
          </a:stretch>
        </p:blipFill>
        <p:spPr>
          <a:xfrm>
            <a:off x="8382000" y="228600"/>
            <a:ext cx="533400" cy="537062"/>
          </a:xfrm>
          <a:prstGeom prst="rect">
            <a:avLst/>
          </a:prstGeom>
        </p:spPr>
      </p:pic>
      <p:sp>
        <p:nvSpPr>
          <p:cNvPr id="9" name="TextBox 8"/>
          <p:cNvSpPr txBox="1"/>
          <p:nvPr/>
        </p:nvSpPr>
        <p:spPr>
          <a:xfrm>
            <a:off x="0" y="0"/>
            <a:ext cx="6705600" cy="646331"/>
          </a:xfrm>
          <a:prstGeom prst="rect">
            <a:avLst/>
          </a:prstGeom>
          <a:noFill/>
        </p:spPr>
        <p:txBody>
          <a:bodyPr wrap="square" rtlCol="0">
            <a:spAutoFit/>
          </a:bodyPr>
          <a:lstStyle/>
          <a:p>
            <a:r>
              <a:rPr lang="en-US"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HUKUM TELEMATIKA</a:t>
            </a:r>
            <a:endPar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graphicFrame>
        <p:nvGraphicFramePr>
          <p:cNvPr id="10" name="Content Placeholder 3"/>
          <p:cNvGraphicFramePr>
            <a:graphicFrameLocks/>
          </p:cNvGraphicFramePr>
          <p:nvPr/>
        </p:nvGraphicFramePr>
        <p:xfrm>
          <a:off x="381000" y="685800"/>
          <a:ext cx="8458200" cy="5638800"/>
        </p:xfrm>
        <a:graphic>
          <a:graphicData uri="http://schemas.openxmlformats.org/drawingml/2006/table">
            <a:tbl>
              <a:tblPr firstRow="1" bandRow="1">
                <a:tableStyleId>{5C22544A-7EE6-4342-B048-85BDC9FD1C3A}</a:tableStyleId>
              </a:tblPr>
              <a:tblGrid>
                <a:gridCol w="533400"/>
                <a:gridCol w="7924800"/>
              </a:tblGrid>
              <a:tr h="267932">
                <a:tc>
                  <a:txBody>
                    <a:bodyPr/>
                    <a:lstStyle/>
                    <a:p>
                      <a:pPr algn="ctr"/>
                      <a:r>
                        <a:rPr lang="id-ID" sz="1400" dirty="0" smtClean="0"/>
                        <a:t>Sesi</a:t>
                      </a:r>
                      <a:endParaRPr lang="id-ID" sz="1400" dirty="0"/>
                    </a:p>
                  </a:txBody>
                  <a:tcPr/>
                </a:tc>
                <a:tc>
                  <a:txBody>
                    <a:bodyPr/>
                    <a:lstStyle/>
                    <a:p>
                      <a:pPr algn="ctr"/>
                      <a:r>
                        <a:rPr lang="id-ID" sz="1400" dirty="0" smtClean="0"/>
                        <a:t>Materi</a:t>
                      </a:r>
                      <a:endParaRPr lang="id-ID" sz="1400" dirty="0"/>
                    </a:p>
                  </a:txBody>
                  <a:tcPr/>
                </a:tc>
              </a:tr>
              <a:tr h="304800">
                <a:tc>
                  <a:txBody>
                    <a:bodyPr/>
                    <a:lstStyle/>
                    <a:p>
                      <a:pPr algn="ctr"/>
                      <a:r>
                        <a:rPr lang="en-US" sz="1400" dirty="0" smtClean="0"/>
                        <a:t>9</a:t>
                      </a:r>
                      <a:endParaRPr lang="id-ID" sz="1400" dirty="0"/>
                    </a:p>
                  </a:txBody>
                  <a:tcPr/>
                </a:tc>
                <a:tc>
                  <a:txBody>
                    <a:bodyPr/>
                    <a:lstStyle/>
                    <a:p>
                      <a:r>
                        <a:rPr lang="en-US" sz="1400" b="1" dirty="0" err="1" smtClean="0"/>
                        <a:t>Aspek</a:t>
                      </a:r>
                      <a:r>
                        <a:rPr lang="en-US" sz="1400" b="1" baseline="0" dirty="0" smtClean="0"/>
                        <a:t> </a:t>
                      </a:r>
                      <a:r>
                        <a:rPr lang="en-US" sz="1400" b="1" baseline="0" dirty="0" err="1" smtClean="0"/>
                        <a:t>Hukum</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 </a:t>
                      </a:r>
                    </a:p>
                    <a:p>
                      <a:r>
                        <a:rPr lang="en-US" sz="1400" b="1" dirty="0" err="1" smtClean="0"/>
                        <a:t>Keabsahan</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 </a:t>
                      </a:r>
                      <a:r>
                        <a:rPr lang="en-US" sz="1400" b="1" dirty="0" err="1" smtClean="0"/>
                        <a:t>Agen</a:t>
                      </a:r>
                      <a:r>
                        <a:rPr lang="en-US" sz="1400" b="1" dirty="0" smtClean="0"/>
                        <a:t> </a:t>
                      </a:r>
                      <a:r>
                        <a:rPr lang="en-US" sz="1400" b="1" dirty="0" err="1" smtClean="0"/>
                        <a:t>Elektronik</a:t>
                      </a:r>
                      <a:r>
                        <a:rPr lang="en-US" sz="1400" b="1" dirty="0" smtClean="0"/>
                        <a:t> </a:t>
                      </a:r>
                      <a:r>
                        <a:rPr lang="en-US" sz="1400" b="1" dirty="0" err="1" smtClean="0"/>
                        <a:t>Sebagai</a:t>
                      </a:r>
                      <a:r>
                        <a:rPr lang="en-US" sz="1400" b="1" dirty="0" smtClean="0"/>
                        <a:t> </a:t>
                      </a:r>
                      <a:r>
                        <a:rPr lang="en-US" sz="1400" b="1" dirty="0" err="1" smtClean="0"/>
                        <a:t>Pelaku</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 yang </a:t>
                      </a:r>
                      <a:r>
                        <a:rPr lang="en-US" sz="1400" b="1" dirty="0" err="1" smtClean="0"/>
                        <a:t>Dapat</a:t>
                      </a:r>
                      <a:r>
                        <a:rPr lang="en-US" sz="1400" b="1" dirty="0" smtClean="0"/>
                        <a:t> </a:t>
                      </a:r>
                      <a:r>
                        <a:rPr lang="en-US" sz="1400" b="1" dirty="0" err="1" smtClean="0"/>
                        <a:t>Dibatalkan</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 yang </a:t>
                      </a:r>
                      <a:r>
                        <a:rPr lang="en-US" sz="1400" b="1" dirty="0" err="1" smtClean="0"/>
                        <a:t>Batal</a:t>
                      </a:r>
                      <a:r>
                        <a:rPr lang="en-US" sz="1400" b="1" dirty="0" smtClean="0"/>
                        <a:t> </a:t>
                      </a:r>
                      <a:r>
                        <a:rPr lang="en-US" sz="1400" b="1" dirty="0" err="1" smtClean="0"/>
                        <a:t>Demi</a:t>
                      </a:r>
                      <a:r>
                        <a:rPr lang="en-US" sz="1400" b="1" dirty="0" smtClean="0"/>
                        <a:t> </a:t>
                      </a:r>
                      <a:r>
                        <a:rPr lang="en-US" sz="1400" b="1" dirty="0" err="1" smtClean="0"/>
                        <a:t>Hukum</a:t>
                      </a:r>
                      <a:r>
                        <a:rPr lang="en-US" sz="1400" b="1" dirty="0" smtClean="0"/>
                        <a:t>, </a:t>
                      </a:r>
                      <a:r>
                        <a:rPr lang="en-US" sz="1400" b="1" dirty="0" err="1" smtClean="0"/>
                        <a:t>Wanprestasi</a:t>
                      </a:r>
                      <a:r>
                        <a:rPr lang="en-US" sz="1400" b="1" dirty="0" smtClean="0"/>
                        <a:t> </a:t>
                      </a:r>
                      <a:r>
                        <a:rPr lang="en-US" sz="1400" b="1" dirty="0" err="1" smtClean="0"/>
                        <a:t>Dalam</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 </a:t>
                      </a:r>
                      <a:r>
                        <a:rPr lang="en-US" sz="1400" b="1" dirty="0" err="1" smtClean="0"/>
                        <a:t>Sebagai</a:t>
                      </a:r>
                      <a:r>
                        <a:rPr lang="en-US" sz="1400" b="1" dirty="0" smtClean="0"/>
                        <a:t> </a:t>
                      </a:r>
                      <a:r>
                        <a:rPr lang="en-US" sz="1400" b="1" dirty="0" err="1" smtClean="0"/>
                        <a:t>Perbuatan</a:t>
                      </a:r>
                      <a:r>
                        <a:rPr lang="en-US" sz="1400" b="1" dirty="0" smtClean="0"/>
                        <a:t> </a:t>
                      </a:r>
                      <a:r>
                        <a:rPr lang="en-US" sz="1400" b="1" dirty="0" err="1" smtClean="0"/>
                        <a:t>Melawan</a:t>
                      </a:r>
                      <a:r>
                        <a:rPr lang="en-US" sz="1400" b="1" dirty="0" smtClean="0"/>
                        <a:t> </a:t>
                      </a:r>
                      <a:r>
                        <a:rPr lang="en-US" sz="1400" b="1" dirty="0" err="1" smtClean="0"/>
                        <a:t>Hukum</a:t>
                      </a:r>
                      <a:r>
                        <a:rPr lang="en-US" sz="1400" b="1" dirty="0" smtClean="0"/>
                        <a:t>, </a:t>
                      </a:r>
                      <a:r>
                        <a:rPr lang="en-US" sz="1400" b="1" dirty="0" err="1" smtClean="0"/>
                        <a:t>dan</a:t>
                      </a:r>
                      <a:r>
                        <a:rPr lang="en-US" sz="1400" b="1" dirty="0" smtClean="0"/>
                        <a:t> </a:t>
                      </a:r>
                      <a:r>
                        <a:rPr lang="en-US" sz="1400" b="1" dirty="0" err="1" smtClean="0"/>
                        <a:t>Pengaturan</a:t>
                      </a:r>
                      <a:r>
                        <a:rPr lang="en-US" sz="1400" b="1" dirty="0" smtClean="0"/>
                        <a:t> RUU ITE </a:t>
                      </a:r>
                      <a:r>
                        <a:rPr lang="en-US" sz="1400" b="1" dirty="0" err="1" smtClean="0"/>
                        <a:t>Mengenai</a:t>
                      </a:r>
                      <a:r>
                        <a:rPr lang="en-US" sz="1400" b="1" dirty="0" smtClean="0"/>
                        <a:t> </a:t>
                      </a:r>
                      <a:r>
                        <a:rPr lang="en-US" sz="1400" b="1" dirty="0" err="1" smtClean="0"/>
                        <a:t>Transaksi</a:t>
                      </a:r>
                      <a:r>
                        <a:rPr lang="en-US" sz="1400" b="1" dirty="0" smtClean="0"/>
                        <a:t> </a:t>
                      </a:r>
                      <a:r>
                        <a:rPr lang="en-US" sz="1400" b="1" dirty="0" err="1" smtClean="0"/>
                        <a:t>Elektronik</a:t>
                      </a:r>
                      <a:r>
                        <a:rPr lang="en-US" sz="1400" b="1" dirty="0" smtClean="0"/>
                        <a:t>.</a:t>
                      </a:r>
                      <a:endParaRPr lang="id-ID" sz="1400" b="1" dirty="0"/>
                    </a:p>
                  </a:txBody>
                  <a:tcPr/>
                </a:tc>
              </a:tr>
              <a:tr h="304800">
                <a:tc>
                  <a:txBody>
                    <a:bodyPr/>
                    <a:lstStyle/>
                    <a:p>
                      <a:pPr algn="ctr"/>
                      <a:r>
                        <a:rPr lang="en-US" sz="1400" dirty="0" smtClean="0"/>
                        <a:t>10</a:t>
                      </a:r>
                      <a:endParaRPr lang="id-ID" sz="1400" dirty="0"/>
                    </a:p>
                  </a:txBody>
                  <a:tcPr/>
                </a:tc>
                <a:tc>
                  <a:txBody>
                    <a:bodyPr/>
                    <a:lstStyle/>
                    <a:p>
                      <a:r>
                        <a:rPr lang="en-US" sz="1400" b="1" dirty="0" err="1" smtClean="0"/>
                        <a:t>Aspek</a:t>
                      </a:r>
                      <a:r>
                        <a:rPr lang="en-US" sz="1400" b="1" baseline="0" dirty="0" smtClean="0"/>
                        <a:t> </a:t>
                      </a:r>
                      <a:r>
                        <a:rPr lang="en-US" sz="1400" b="1" baseline="0" dirty="0" err="1" smtClean="0"/>
                        <a:t>Hukum</a:t>
                      </a:r>
                      <a:r>
                        <a:rPr lang="en-US" sz="1400" b="1" dirty="0" smtClean="0"/>
                        <a:t> </a:t>
                      </a:r>
                      <a:r>
                        <a:rPr lang="en-US" sz="1400" b="1" dirty="0" err="1" smtClean="0"/>
                        <a:t>Hak</a:t>
                      </a:r>
                      <a:r>
                        <a:rPr lang="en-US" sz="1400" b="1" dirty="0" smtClean="0"/>
                        <a:t> </a:t>
                      </a:r>
                      <a:r>
                        <a:rPr lang="en-US" sz="1400" b="1" dirty="0" err="1" smtClean="0"/>
                        <a:t>Kekayaan</a:t>
                      </a:r>
                      <a:r>
                        <a:rPr lang="en-US" sz="1400" b="1" dirty="0" smtClean="0"/>
                        <a:t> </a:t>
                      </a:r>
                      <a:r>
                        <a:rPr lang="en-US" sz="1400" b="1" dirty="0" err="1" smtClean="0"/>
                        <a:t>Intelektual</a:t>
                      </a:r>
                      <a:r>
                        <a:rPr lang="en-US" sz="1400" b="1" dirty="0" smtClean="0"/>
                        <a:t> </a:t>
                      </a:r>
                      <a:r>
                        <a:rPr lang="en-US" sz="1400" b="1" dirty="0" err="1" smtClean="0"/>
                        <a:t>Informasi</a:t>
                      </a:r>
                      <a:r>
                        <a:rPr lang="en-US" sz="1400" b="1" dirty="0" smtClean="0"/>
                        <a:t> </a:t>
                      </a:r>
                      <a:r>
                        <a:rPr lang="en-US" sz="1400" b="1" dirty="0" err="1" smtClean="0"/>
                        <a:t>dan</a:t>
                      </a:r>
                      <a:r>
                        <a:rPr lang="en-US" sz="1400" b="1" dirty="0" smtClean="0"/>
                        <a:t> </a:t>
                      </a:r>
                      <a:r>
                        <a:rPr lang="en-US" sz="1400" b="1" dirty="0" err="1" smtClean="0"/>
                        <a:t>Pribadi</a:t>
                      </a:r>
                      <a:r>
                        <a:rPr lang="en-US" sz="1400" b="1" dirty="0" smtClean="0"/>
                        <a:t>: </a:t>
                      </a:r>
                    </a:p>
                    <a:p>
                      <a:r>
                        <a:rPr lang="en-US" sz="1400" b="1" dirty="0" err="1" smtClean="0"/>
                        <a:t>Esensi</a:t>
                      </a:r>
                      <a:r>
                        <a:rPr lang="en-US" sz="1400" b="1" dirty="0" smtClean="0"/>
                        <a:t> HKI, </a:t>
                      </a:r>
                      <a:r>
                        <a:rPr lang="en-US" sz="1400" b="1" dirty="0" err="1" smtClean="0"/>
                        <a:t>Macam-macam</a:t>
                      </a:r>
                      <a:r>
                        <a:rPr lang="en-US" sz="1400" b="1" dirty="0" smtClean="0"/>
                        <a:t> HKI, </a:t>
                      </a:r>
                      <a:r>
                        <a:rPr lang="en-US" sz="1400" b="1" dirty="0" err="1" smtClean="0"/>
                        <a:t>Perlindungan</a:t>
                      </a:r>
                      <a:r>
                        <a:rPr lang="en-US" sz="1400" b="1" dirty="0" smtClean="0"/>
                        <a:t> HKI </a:t>
                      </a:r>
                      <a:r>
                        <a:rPr lang="en-US" sz="1400" b="1" dirty="0" err="1" smtClean="0"/>
                        <a:t>Untuk</a:t>
                      </a:r>
                      <a:r>
                        <a:rPr lang="en-US" sz="1400" b="1" dirty="0" smtClean="0"/>
                        <a:t> </a:t>
                      </a:r>
                      <a:r>
                        <a:rPr lang="en-US" sz="1400" b="1" dirty="0" err="1" smtClean="0"/>
                        <a:t>Perangkat</a:t>
                      </a:r>
                      <a:r>
                        <a:rPr lang="en-US" sz="1400" b="1" dirty="0" smtClean="0"/>
                        <a:t> </a:t>
                      </a:r>
                      <a:r>
                        <a:rPr lang="en-US" sz="1400" b="1" dirty="0" err="1" smtClean="0"/>
                        <a:t>Keras</a:t>
                      </a:r>
                      <a:r>
                        <a:rPr lang="en-US" sz="1400" b="1" dirty="0" smtClean="0"/>
                        <a:t> </a:t>
                      </a:r>
                      <a:r>
                        <a:rPr lang="en-US" sz="1400" b="1" dirty="0" err="1" smtClean="0"/>
                        <a:t>Sisfo</a:t>
                      </a:r>
                      <a:r>
                        <a:rPr lang="en-US" sz="1400" b="1" dirty="0" smtClean="0"/>
                        <a:t>, </a:t>
                      </a:r>
                      <a:r>
                        <a:rPr lang="en-US" sz="1400" b="1" dirty="0" err="1" smtClean="0"/>
                        <a:t>Perlindungan</a:t>
                      </a:r>
                      <a:r>
                        <a:rPr lang="en-US" sz="1400" b="1" dirty="0" smtClean="0"/>
                        <a:t> HKI </a:t>
                      </a:r>
                      <a:r>
                        <a:rPr lang="en-US" sz="1400" b="1" dirty="0" err="1" smtClean="0"/>
                        <a:t>Untuk</a:t>
                      </a:r>
                      <a:r>
                        <a:rPr lang="en-US" sz="1400" b="1" dirty="0" smtClean="0"/>
                        <a:t> </a:t>
                      </a:r>
                      <a:r>
                        <a:rPr lang="en-US" sz="1400" b="1" dirty="0" err="1" smtClean="0"/>
                        <a:t>Perangkat</a:t>
                      </a:r>
                      <a:r>
                        <a:rPr lang="en-US" sz="1400" b="1" dirty="0" smtClean="0"/>
                        <a:t> </a:t>
                      </a:r>
                      <a:r>
                        <a:rPr lang="en-US" sz="1400" b="1" dirty="0" err="1" smtClean="0"/>
                        <a:t>Lunak</a:t>
                      </a:r>
                      <a:r>
                        <a:rPr lang="en-US" sz="1400" b="1" dirty="0" smtClean="0"/>
                        <a:t> </a:t>
                      </a:r>
                      <a:r>
                        <a:rPr lang="en-US" sz="1400" b="1" dirty="0" err="1" smtClean="0"/>
                        <a:t>Sisfo</a:t>
                      </a:r>
                      <a:r>
                        <a:rPr lang="en-US" sz="1400" b="1" dirty="0" smtClean="0"/>
                        <a:t>, </a:t>
                      </a:r>
                      <a:r>
                        <a:rPr lang="en-US" sz="1400" b="1" dirty="0" err="1" smtClean="0"/>
                        <a:t>dan</a:t>
                      </a:r>
                      <a:r>
                        <a:rPr lang="en-US" sz="1400" b="1" dirty="0" smtClean="0"/>
                        <a:t> </a:t>
                      </a:r>
                      <a:r>
                        <a:rPr lang="en-US" sz="1400" b="1" dirty="0" err="1" smtClean="0"/>
                        <a:t>Pembahasan</a:t>
                      </a:r>
                      <a:r>
                        <a:rPr lang="en-US" sz="1400" b="1" dirty="0" smtClean="0"/>
                        <a:t> </a:t>
                      </a:r>
                      <a:r>
                        <a:rPr lang="en-US" sz="1400" b="1" dirty="0" err="1" smtClean="0"/>
                        <a:t>Isu</a:t>
                      </a:r>
                      <a:r>
                        <a:rPr lang="en-US" sz="1400" b="1" dirty="0" smtClean="0"/>
                        <a:t> </a:t>
                      </a:r>
                      <a:r>
                        <a:rPr lang="en-US" sz="1400" b="1" dirty="0" err="1" smtClean="0"/>
                        <a:t>Aktual</a:t>
                      </a:r>
                      <a:r>
                        <a:rPr lang="en-US" sz="1400" b="1" dirty="0" smtClean="0"/>
                        <a:t> </a:t>
                      </a:r>
                      <a:r>
                        <a:rPr lang="en-US" sz="1400" b="1" dirty="0" err="1" smtClean="0"/>
                        <a:t>Seperti</a:t>
                      </a:r>
                      <a:r>
                        <a:rPr lang="en-US" sz="1400" b="1" dirty="0" smtClean="0"/>
                        <a:t> Proprietary v Open Source License, Patent Software, </a:t>
                      </a:r>
                      <a:r>
                        <a:rPr lang="en-US" sz="1400" b="1" dirty="0" err="1" smtClean="0"/>
                        <a:t>Pelanggaran</a:t>
                      </a:r>
                      <a:r>
                        <a:rPr lang="en-US" sz="1400" b="1" dirty="0" smtClean="0"/>
                        <a:t> HKI, </a:t>
                      </a:r>
                      <a:r>
                        <a:rPr lang="en-US" sz="1400" b="1" dirty="0" err="1" smtClean="0"/>
                        <a:t>dan</a:t>
                      </a:r>
                      <a:r>
                        <a:rPr lang="en-US" sz="1400" b="1" dirty="0" smtClean="0"/>
                        <a:t> Creative Commons.</a:t>
                      </a:r>
                      <a:endParaRPr lang="id-ID" sz="1400" b="1" dirty="0"/>
                    </a:p>
                  </a:txBody>
                  <a:tcPr/>
                </a:tc>
              </a:tr>
              <a:tr h="267932">
                <a:tc>
                  <a:txBody>
                    <a:bodyPr/>
                    <a:lstStyle/>
                    <a:p>
                      <a:pPr algn="ctr"/>
                      <a:r>
                        <a:rPr lang="en-US" sz="1400" dirty="0" smtClean="0"/>
                        <a:t>11</a:t>
                      </a:r>
                      <a:endParaRPr lang="id-ID" sz="1400" dirty="0"/>
                    </a:p>
                  </a:txBody>
                  <a:tcPr/>
                </a:tc>
                <a:tc>
                  <a:txBody>
                    <a:bodyPr/>
                    <a:lstStyle/>
                    <a:p>
                      <a:r>
                        <a:rPr lang="en-US" sz="1400" b="1" dirty="0" err="1" smtClean="0"/>
                        <a:t>Tindak</a:t>
                      </a:r>
                      <a:r>
                        <a:rPr lang="en-US" sz="1400" b="1" dirty="0" smtClean="0"/>
                        <a:t> </a:t>
                      </a:r>
                      <a:r>
                        <a:rPr lang="en-US" sz="1400" b="1" dirty="0" err="1" smtClean="0"/>
                        <a:t>Pidana</a:t>
                      </a:r>
                      <a:r>
                        <a:rPr lang="en-US" sz="1400" b="1" dirty="0" smtClean="0"/>
                        <a:t> </a:t>
                      </a:r>
                      <a:r>
                        <a:rPr lang="en-US" sz="1400" b="1" dirty="0" err="1" smtClean="0"/>
                        <a:t>Telematika</a:t>
                      </a:r>
                      <a:r>
                        <a:rPr lang="en-US" sz="1400" b="1" dirty="0" smtClean="0"/>
                        <a:t>: </a:t>
                      </a:r>
                    </a:p>
                    <a:p>
                      <a:r>
                        <a:rPr lang="en-US" sz="1400" b="1" dirty="0" err="1" smtClean="0"/>
                        <a:t>Esensi</a:t>
                      </a:r>
                      <a:r>
                        <a:rPr lang="en-US" sz="1400" b="1" dirty="0" smtClean="0"/>
                        <a:t> </a:t>
                      </a:r>
                      <a:r>
                        <a:rPr lang="en-US" sz="1400" b="1" dirty="0" err="1" smtClean="0"/>
                        <a:t>Tindak</a:t>
                      </a:r>
                      <a:r>
                        <a:rPr lang="en-US" sz="1400" b="1" dirty="0" smtClean="0"/>
                        <a:t> </a:t>
                      </a:r>
                      <a:r>
                        <a:rPr lang="en-US" sz="1400" b="1" dirty="0" err="1" smtClean="0"/>
                        <a:t>Pidana</a:t>
                      </a:r>
                      <a:r>
                        <a:rPr lang="en-US" sz="1400" b="1" dirty="0" smtClean="0"/>
                        <a:t>, </a:t>
                      </a:r>
                      <a:r>
                        <a:rPr lang="en-US" sz="1400" b="1" dirty="0" err="1" smtClean="0"/>
                        <a:t>Tindak</a:t>
                      </a:r>
                      <a:r>
                        <a:rPr lang="en-US" sz="1400" b="1" dirty="0" smtClean="0"/>
                        <a:t> </a:t>
                      </a:r>
                      <a:r>
                        <a:rPr lang="en-US" sz="1400" b="1" dirty="0" err="1" smtClean="0"/>
                        <a:t>Pidana</a:t>
                      </a:r>
                      <a:r>
                        <a:rPr lang="en-US" sz="1400" b="1" dirty="0" smtClean="0"/>
                        <a:t> </a:t>
                      </a:r>
                      <a:r>
                        <a:rPr lang="en-US" sz="1400" b="1" dirty="0" err="1" smtClean="0"/>
                        <a:t>Telematika</a:t>
                      </a:r>
                      <a:r>
                        <a:rPr lang="en-US" sz="1400" b="1" dirty="0" smtClean="0"/>
                        <a:t> yang </a:t>
                      </a:r>
                      <a:r>
                        <a:rPr lang="en-US" sz="1400" b="1" dirty="0" err="1" smtClean="0"/>
                        <a:t>Merupakan</a:t>
                      </a:r>
                      <a:r>
                        <a:rPr lang="en-US" sz="1400" b="1" dirty="0" smtClean="0"/>
                        <a:t> </a:t>
                      </a:r>
                      <a:r>
                        <a:rPr lang="en-US" sz="1400" b="1" dirty="0" err="1" smtClean="0"/>
                        <a:t>Kejahatan</a:t>
                      </a:r>
                      <a:r>
                        <a:rPr lang="en-US" sz="1400" b="1" dirty="0" smtClean="0"/>
                        <a:t> Lama, </a:t>
                      </a:r>
                      <a:r>
                        <a:rPr lang="en-US" sz="1400" b="1" dirty="0" err="1" smtClean="0"/>
                        <a:t>Tindak</a:t>
                      </a:r>
                      <a:r>
                        <a:rPr lang="en-US" sz="1400" b="1" dirty="0" smtClean="0"/>
                        <a:t> </a:t>
                      </a:r>
                      <a:r>
                        <a:rPr lang="en-US" sz="1400" b="1" dirty="0" err="1" smtClean="0"/>
                        <a:t>Pidana</a:t>
                      </a:r>
                      <a:r>
                        <a:rPr lang="en-US" sz="1400" b="1" dirty="0" smtClean="0"/>
                        <a:t> </a:t>
                      </a:r>
                      <a:r>
                        <a:rPr lang="en-US" sz="1400" b="1" dirty="0" err="1" smtClean="0"/>
                        <a:t>Telematika</a:t>
                      </a:r>
                      <a:r>
                        <a:rPr lang="en-US" sz="1400" b="1" dirty="0" smtClean="0"/>
                        <a:t> yang </a:t>
                      </a:r>
                      <a:r>
                        <a:rPr lang="en-US" sz="1400" b="1" dirty="0" err="1" smtClean="0"/>
                        <a:t>Merupakan</a:t>
                      </a:r>
                      <a:r>
                        <a:rPr lang="en-US" sz="1400" b="1" dirty="0" smtClean="0"/>
                        <a:t> </a:t>
                      </a:r>
                      <a:r>
                        <a:rPr lang="en-US" sz="1400" b="1" dirty="0" err="1" smtClean="0"/>
                        <a:t>Kejahatan</a:t>
                      </a:r>
                      <a:r>
                        <a:rPr lang="en-US" sz="1400" b="1" dirty="0" smtClean="0"/>
                        <a:t> </a:t>
                      </a:r>
                      <a:r>
                        <a:rPr lang="en-US" sz="1400" b="1" dirty="0" err="1" smtClean="0"/>
                        <a:t>Baru</a:t>
                      </a:r>
                      <a:r>
                        <a:rPr lang="en-US" sz="1400" b="1" dirty="0" smtClean="0"/>
                        <a:t>, </a:t>
                      </a:r>
                      <a:r>
                        <a:rPr lang="en-US" sz="1400" b="1" dirty="0" err="1" smtClean="0"/>
                        <a:t>Komputer</a:t>
                      </a:r>
                      <a:r>
                        <a:rPr lang="en-US" sz="1400" b="1" dirty="0" smtClean="0"/>
                        <a:t> </a:t>
                      </a:r>
                      <a:r>
                        <a:rPr lang="en-US" sz="1400" b="1" dirty="0" err="1" smtClean="0"/>
                        <a:t>Sebagai</a:t>
                      </a:r>
                      <a:r>
                        <a:rPr lang="en-US" sz="1400" b="1" dirty="0" smtClean="0"/>
                        <a:t> Target/</a:t>
                      </a:r>
                      <a:r>
                        <a:rPr lang="en-US" sz="1400" b="1" dirty="0" err="1" smtClean="0"/>
                        <a:t>Sasaran</a:t>
                      </a:r>
                      <a:r>
                        <a:rPr lang="en-US" sz="1400" b="1" dirty="0" smtClean="0"/>
                        <a:t> </a:t>
                      </a:r>
                      <a:r>
                        <a:rPr lang="en-US" sz="1400" b="1" dirty="0" err="1" smtClean="0"/>
                        <a:t>Tindak</a:t>
                      </a:r>
                      <a:r>
                        <a:rPr lang="en-US" sz="1400" b="1" dirty="0" smtClean="0"/>
                        <a:t> </a:t>
                      </a:r>
                      <a:r>
                        <a:rPr lang="en-US" sz="1400" b="1" dirty="0" err="1" smtClean="0"/>
                        <a:t>Pidana</a:t>
                      </a:r>
                      <a:r>
                        <a:rPr lang="en-US" sz="1400" b="1" dirty="0" smtClean="0"/>
                        <a:t>, </a:t>
                      </a:r>
                      <a:r>
                        <a:rPr lang="en-US" sz="1400" b="1" dirty="0" err="1" smtClean="0"/>
                        <a:t>Komputer</a:t>
                      </a:r>
                      <a:r>
                        <a:rPr lang="en-US" sz="1400" b="1" dirty="0" smtClean="0"/>
                        <a:t> </a:t>
                      </a:r>
                      <a:r>
                        <a:rPr lang="en-US" sz="1400" b="1" dirty="0" err="1" smtClean="0"/>
                        <a:t>Sebagai</a:t>
                      </a:r>
                      <a:r>
                        <a:rPr lang="en-US" sz="1400" b="1" dirty="0" smtClean="0"/>
                        <a:t> </a:t>
                      </a:r>
                      <a:r>
                        <a:rPr lang="en-US" sz="1400" b="1" dirty="0" err="1" smtClean="0"/>
                        <a:t>Tujuan</a:t>
                      </a:r>
                      <a:r>
                        <a:rPr lang="en-US" sz="1400" b="1" dirty="0" smtClean="0"/>
                        <a:t> </a:t>
                      </a:r>
                      <a:r>
                        <a:rPr lang="en-US" sz="1400" b="1" dirty="0" err="1" smtClean="0"/>
                        <a:t>Tindak</a:t>
                      </a:r>
                      <a:r>
                        <a:rPr lang="en-US" sz="1400" b="1" dirty="0" smtClean="0"/>
                        <a:t> </a:t>
                      </a:r>
                      <a:r>
                        <a:rPr lang="en-US" sz="1400" b="1" dirty="0" err="1" smtClean="0"/>
                        <a:t>Pidana</a:t>
                      </a:r>
                      <a:r>
                        <a:rPr lang="en-US" sz="1400" b="1" dirty="0" smtClean="0"/>
                        <a:t>, </a:t>
                      </a:r>
                      <a:r>
                        <a:rPr lang="en-US" sz="1400" b="1" dirty="0" err="1" smtClean="0"/>
                        <a:t>Komputer</a:t>
                      </a:r>
                      <a:r>
                        <a:rPr lang="en-US" sz="1400" b="1" dirty="0" smtClean="0"/>
                        <a:t> </a:t>
                      </a:r>
                      <a:r>
                        <a:rPr lang="en-US" sz="1400" b="1" dirty="0" err="1" smtClean="0"/>
                        <a:t>Sebagai</a:t>
                      </a:r>
                      <a:r>
                        <a:rPr lang="en-US" sz="1400" b="1" dirty="0" smtClean="0"/>
                        <a:t> </a:t>
                      </a:r>
                      <a:r>
                        <a:rPr lang="en-US" sz="1400" b="1" dirty="0" err="1" smtClean="0"/>
                        <a:t>Tempat</a:t>
                      </a:r>
                      <a:r>
                        <a:rPr lang="en-US" sz="1400" b="1" dirty="0" smtClean="0"/>
                        <a:t> </a:t>
                      </a:r>
                      <a:r>
                        <a:rPr lang="en-US" sz="1400" b="1" dirty="0" err="1" smtClean="0"/>
                        <a:t>Penyimpanan</a:t>
                      </a:r>
                      <a:r>
                        <a:rPr lang="en-US" sz="1400" b="1" dirty="0" smtClean="0"/>
                        <a:t> </a:t>
                      </a:r>
                      <a:r>
                        <a:rPr lang="en-US" sz="1400" b="1" dirty="0" err="1" smtClean="0"/>
                        <a:t>Hasil</a:t>
                      </a:r>
                      <a:r>
                        <a:rPr lang="en-US" sz="1400" b="1" dirty="0" smtClean="0"/>
                        <a:t> </a:t>
                      </a:r>
                      <a:r>
                        <a:rPr lang="en-US" sz="1400" b="1" dirty="0" err="1" smtClean="0"/>
                        <a:t>Tindak</a:t>
                      </a:r>
                      <a:r>
                        <a:rPr lang="en-US" sz="1400" b="1" dirty="0" smtClean="0"/>
                        <a:t> </a:t>
                      </a:r>
                      <a:r>
                        <a:rPr lang="en-US" sz="1400" b="1" dirty="0" err="1" smtClean="0"/>
                        <a:t>Pidana</a:t>
                      </a:r>
                      <a:r>
                        <a:rPr lang="en-US" sz="1400" b="1" dirty="0" smtClean="0"/>
                        <a:t>, </a:t>
                      </a:r>
                      <a:r>
                        <a:rPr lang="en-US" sz="1400" b="1" dirty="0" err="1" smtClean="0"/>
                        <a:t>dan</a:t>
                      </a:r>
                      <a:r>
                        <a:rPr lang="en-US" sz="1400" b="1" dirty="0" smtClean="0"/>
                        <a:t> </a:t>
                      </a:r>
                      <a:r>
                        <a:rPr lang="en-US" sz="1400" b="1" dirty="0" err="1" smtClean="0"/>
                        <a:t>Pembahasan</a:t>
                      </a:r>
                      <a:r>
                        <a:rPr lang="en-US" sz="1400" b="1" dirty="0" smtClean="0"/>
                        <a:t> </a:t>
                      </a:r>
                      <a:r>
                        <a:rPr lang="en-US" sz="1400" b="1" dirty="0" err="1" smtClean="0"/>
                        <a:t>Isu</a:t>
                      </a:r>
                      <a:r>
                        <a:rPr lang="en-US" sz="1400" b="1" dirty="0" smtClean="0"/>
                        <a:t> </a:t>
                      </a:r>
                      <a:r>
                        <a:rPr lang="en-US" sz="1400" b="1" dirty="0" err="1" smtClean="0"/>
                        <a:t>Aktual</a:t>
                      </a:r>
                      <a:r>
                        <a:rPr lang="en-US" sz="1400" b="1" dirty="0" smtClean="0"/>
                        <a:t> </a:t>
                      </a:r>
                      <a:r>
                        <a:rPr lang="en-US" sz="1400" b="1" dirty="0" err="1" smtClean="0"/>
                        <a:t>Seperti</a:t>
                      </a:r>
                      <a:r>
                        <a:rPr lang="en-US" sz="1400" b="1" dirty="0" smtClean="0"/>
                        <a:t> Hacking </a:t>
                      </a:r>
                      <a:r>
                        <a:rPr lang="en-US" sz="1400" b="1" dirty="0" err="1" smtClean="0"/>
                        <a:t>Situs</a:t>
                      </a:r>
                      <a:r>
                        <a:rPr lang="en-US" sz="1400" b="1" dirty="0" smtClean="0"/>
                        <a:t> </a:t>
                      </a:r>
                      <a:r>
                        <a:rPr lang="en-US" sz="1400" b="1" dirty="0" err="1" smtClean="0"/>
                        <a:t>Pemerintah</a:t>
                      </a:r>
                      <a:r>
                        <a:rPr lang="en-US" sz="1400" b="1" dirty="0" smtClean="0"/>
                        <a:t>, Carding, </a:t>
                      </a:r>
                      <a:r>
                        <a:rPr lang="en-US" sz="1400" b="1" dirty="0" err="1" smtClean="0"/>
                        <a:t>dan</a:t>
                      </a:r>
                      <a:r>
                        <a:rPr lang="en-US" sz="1400" b="1" dirty="0" smtClean="0"/>
                        <a:t> </a:t>
                      </a:r>
                      <a:r>
                        <a:rPr lang="en-US" sz="1400" b="1" dirty="0" err="1" smtClean="0"/>
                        <a:t>Cyberterrorism</a:t>
                      </a:r>
                      <a:r>
                        <a:rPr lang="en-US" sz="1400" b="1" dirty="0" smtClean="0"/>
                        <a:t>.</a:t>
                      </a:r>
                      <a:endParaRPr lang="id-ID" sz="1400" b="1" dirty="0"/>
                    </a:p>
                  </a:txBody>
                  <a:tcPr/>
                </a:tc>
              </a:tr>
              <a:tr h="267932">
                <a:tc>
                  <a:txBody>
                    <a:bodyPr/>
                    <a:lstStyle/>
                    <a:p>
                      <a:pPr algn="ctr"/>
                      <a:r>
                        <a:rPr lang="en-US" sz="1400" dirty="0" smtClean="0"/>
                        <a:t>12</a:t>
                      </a:r>
                      <a:endParaRPr lang="id-ID" sz="1400" dirty="0"/>
                    </a:p>
                  </a:txBody>
                  <a:tcPr/>
                </a:tc>
                <a:tc>
                  <a:txBody>
                    <a:bodyPr/>
                    <a:lstStyle/>
                    <a:p>
                      <a:r>
                        <a:rPr lang="en-US" sz="1400" b="1" dirty="0" err="1" smtClean="0"/>
                        <a:t>Hukum</a:t>
                      </a:r>
                      <a:r>
                        <a:rPr lang="en-US" sz="1400" b="1" dirty="0" smtClean="0"/>
                        <a:t> </a:t>
                      </a:r>
                      <a:r>
                        <a:rPr lang="en-US" sz="1400" b="1" dirty="0" err="1" smtClean="0"/>
                        <a:t>Pembuktian</a:t>
                      </a:r>
                      <a:r>
                        <a:rPr lang="en-US" sz="1400" b="1" baseline="0" dirty="0" smtClean="0"/>
                        <a:t> </a:t>
                      </a:r>
                      <a:r>
                        <a:rPr lang="en-US" sz="1400" b="1" baseline="0" dirty="0" err="1" smtClean="0"/>
                        <a:t>Telematika</a:t>
                      </a:r>
                      <a:r>
                        <a:rPr lang="en-US" sz="1400" b="1" baseline="0" dirty="0" smtClean="0"/>
                        <a:t> :</a:t>
                      </a:r>
                    </a:p>
                    <a:p>
                      <a:r>
                        <a:rPr lang="en-US" sz="1400" b="1" dirty="0" err="1" smtClean="0"/>
                        <a:t>Esensi</a:t>
                      </a:r>
                      <a:r>
                        <a:rPr lang="en-US" sz="1400" b="1" dirty="0" smtClean="0"/>
                        <a:t> </a:t>
                      </a:r>
                      <a:r>
                        <a:rPr lang="en-US" sz="1400" b="1" dirty="0" err="1" smtClean="0"/>
                        <a:t>Pembuktian</a:t>
                      </a:r>
                      <a:r>
                        <a:rPr lang="en-US" sz="1400" b="1" dirty="0" smtClean="0"/>
                        <a:t>, </a:t>
                      </a:r>
                      <a:r>
                        <a:rPr lang="en-US" sz="1400" b="1" dirty="0" err="1" smtClean="0"/>
                        <a:t>Unsur</a:t>
                      </a:r>
                      <a:r>
                        <a:rPr lang="en-US" sz="1400" b="1" dirty="0" smtClean="0"/>
                        <a:t> </a:t>
                      </a:r>
                      <a:r>
                        <a:rPr lang="en-US" sz="1400" b="1" dirty="0" err="1" smtClean="0"/>
                        <a:t>Pembuktian</a:t>
                      </a:r>
                      <a:r>
                        <a:rPr lang="en-US" sz="1400" b="1" dirty="0" smtClean="0"/>
                        <a:t>, </a:t>
                      </a:r>
                      <a:r>
                        <a:rPr lang="en-US" sz="1400" b="1" dirty="0" err="1" smtClean="0"/>
                        <a:t>Informasi</a:t>
                      </a:r>
                      <a:r>
                        <a:rPr lang="en-US" sz="1400" b="1" dirty="0" smtClean="0"/>
                        <a:t> </a:t>
                      </a:r>
                      <a:r>
                        <a:rPr lang="en-US" sz="1400" b="1" dirty="0" err="1" smtClean="0"/>
                        <a:t>Elektronik</a:t>
                      </a:r>
                      <a:r>
                        <a:rPr lang="en-US" sz="1400" b="1" dirty="0" smtClean="0"/>
                        <a:t> </a:t>
                      </a:r>
                      <a:r>
                        <a:rPr lang="en-US" sz="1400" b="1" dirty="0" err="1" smtClean="0"/>
                        <a:t>Sebagai</a:t>
                      </a:r>
                      <a:r>
                        <a:rPr lang="en-US" sz="1400" b="1" dirty="0" smtClean="0"/>
                        <a:t> </a:t>
                      </a:r>
                      <a:r>
                        <a:rPr lang="en-US" sz="1400" b="1" dirty="0" err="1" smtClean="0"/>
                        <a:t>Alat</a:t>
                      </a:r>
                      <a:r>
                        <a:rPr lang="en-US" sz="1400" b="1" dirty="0" smtClean="0"/>
                        <a:t> </a:t>
                      </a:r>
                      <a:r>
                        <a:rPr lang="en-US" sz="1400" b="1" dirty="0" err="1" smtClean="0"/>
                        <a:t>Bukti</a:t>
                      </a:r>
                      <a:r>
                        <a:rPr lang="en-US" sz="1400" b="1" dirty="0" smtClean="0"/>
                        <a:t> (</a:t>
                      </a:r>
                      <a:r>
                        <a:rPr lang="en-US" sz="1400" b="1" dirty="0" err="1" smtClean="0"/>
                        <a:t>Terorisme</a:t>
                      </a:r>
                      <a:r>
                        <a:rPr lang="en-US" sz="1400" b="1" dirty="0" smtClean="0"/>
                        <a:t>, </a:t>
                      </a:r>
                      <a:r>
                        <a:rPr lang="en-US" sz="1400" b="1" dirty="0" err="1" smtClean="0"/>
                        <a:t>Korupsi</a:t>
                      </a:r>
                      <a:r>
                        <a:rPr lang="en-US" sz="1400" b="1" dirty="0" smtClean="0"/>
                        <a:t>, </a:t>
                      </a:r>
                      <a:r>
                        <a:rPr lang="en-US" sz="1400" b="1" dirty="0" err="1" smtClean="0"/>
                        <a:t>Pencucian</a:t>
                      </a:r>
                      <a:r>
                        <a:rPr lang="en-US" sz="1400" b="1" dirty="0" smtClean="0"/>
                        <a:t> </a:t>
                      </a:r>
                      <a:r>
                        <a:rPr lang="en-US" sz="1400" b="1" dirty="0" err="1" smtClean="0"/>
                        <a:t>Uang</a:t>
                      </a:r>
                      <a:r>
                        <a:rPr lang="en-US" sz="1400" b="1" dirty="0" smtClean="0"/>
                        <a:t>), </a:t>
                      </a:r>
                      <a:r>
                        <a:rPr lang="en-US" sz="1400" b="1" dirty="0" err="1" smtClean="0"/>
                        <a:t>Hasil</a:t>
                      </a:r>
                      <a:r>
                        <a:rPr lang="en-US" sz="1400" b="1" dirty="0" smtClean="0"/>
                        <a:t> </a:t>
                      </a:r>
                      <a:r>
                        <a:rPr lang="en-US" sz="1400" b="1" dirty="0" err="1" smtClean="0"/>
                        <a:t>Pemeriksaan</a:t>
                      </a:r>
                      <a:r>
                        <a:rPr lang="en-US" sz="1400" b="1" dirty="0" smtClean="0"/>
                        <a:t> </a:t>
                      </a:r>
                      <a:r>
                        <a:rPr lang="en-US" sz="1400" b="1" dirty="0" err="1" smtClean="0"/>
                        <a:t>Bukti</a:t>
                      </a:r>
                      <a:r>
                        <a:rPr lang="en-US" sz="1400" b="1" dirty="0" smtClean="0"/>
                        <a:t> </a:t>
                      </a:r>
                      <a:r>
                        <a:rPr lang="en-US" sz="1400" b="1" dirty="0" err="1" smtClean="0"/>
                        <a:t>Elektronik</a:t>
                      </a:r>
                      <a:r>
                        <a:rPr lang="en-US" sz="1400" b="1" dirty="0" smtClean="0"/>
                        <a:t> </a:t>
                      </a:r>
                      <a:r>
                        <a:rPr lang="en-US" sz="1400" b="1" dirty="0" err="1" smtClean="0"/>
                        <a:t>Sebagai</a:t>
                      </a:r>
                      <a:r>
                        <a:rPr lang="en-US" sz="1400" b="1" dirty="0" smtClean="0"/>
                        <a:t> </a:t>
                      </a:r>
                      <a:r>
                        <a:rPr lang="en-US" sz="1400" b="1" dirty="0" err="1" smtClean="0"/>
                        <a:t>Alat</a:t>
                      </a:r>
                      <a:r>
                        <a:rPr lang="en-US" sz="1400" b="1" dirty="0" smtClean="0"/>
                        <a:t> </a:t>
                      </a:r>
                      <a:r>
                        <a:rPr lang="en-US" sz="1400" b="1" dirty="0" err="1" smtClean="0"/>
                        <a:t>Bukti</a:t>
                      </a:r>
                      <a:r>
                        <a:rPr lang="en-US" sz="1400" b="1" dirty="0" smtClean="0"/>
                        <a:t> </a:t>
                      </a:r>
                      <a:r>
                        <a:rPr lang="en-US" sz="1400" b="1" dirty="0" err="1" smtClean="0"/>
                        <a:t>Surat</a:t>
                      </a:r>
                      <a:r>
                        <a:rPr lang="en-US" sz="1400" b="1" dirty="0" smtClean="0"/>
                        <a:t>, </a:t>
                      </a:r>
                      <a:r>
                        <a:rPr lang="en-US" sz="1400" b="1" dirty="0" err="1" smtClean="0"/>
                        <a:t>Penggeledahan</a:t>
                      </a:r>
                      <a:r>
                        <a:rPr lang="en-US" sz="1400" b="1" dirty="0" smtClean="0"/>
                        <a:t> </a:t>
                      </a:r>
                      <a:r>
                        <a:rPr lang="en-US" sz="1400" b="1" dirty="0" err="1" smtClean="0"/>
                        <a:t>dan</a:t>
                      </a:r>
                      <a:r>
                        <a:rPr lang="en-US" sz="1400" b="1" dirty="0" smtClean="0"/>
                        <a:t> </a:t>
                      </a:r>
                      <a:r>
                        <a:rPr lang="en-US" sz="1400" b="1" dirty="0" err="1" smtClean="0"/>
                        <a:t>Penyitaan</a:t>
                      </a:r>
                      <a:r>
                        <a:rPr lang="en-US" sz="1400" b="1" dirty="0" smtClean="0"/>
                        <a:t> </a:t>
                      </a:r>
                      <a:r>
                        <a:rPr lang="en-US" sz="1400" b="1" dirty="0" err="1" smtClean="0"/>
                        <a:t>Bukti</a:t>
                      </a:r>
                      <a:r>
                        <a:rPr lang="en-US" sz="1400" b="1" dirty="0" smtClean="0"/>
                        <a:t> </a:t>
                      </a:r>
                      <a:r>
                        <a:rPr lang="en-US" sz="1400" b="1" dirty="0" err="1" smtClean="0"/>
                        <a:t>Elektronik</a:t>
                      </a:r>
                      <a:r>
                        <a:rPr lang="en-US" sz="1400" b="1" dirty="0" smtClean="0"/>
                        <a:t>, </a:t>
                      </a:r>
                      <a:r>
                        <a:rPr lang="en-US" sz="1400" b="1" dirty="0" err="1" smtClean="0"/>
                        <a:t>Penyimpanan</a:t>
                      </a:r>
                      <a:r>
                        <a:rPr lang="en-US" sz="1400" b="1" dirty="0" smtClean="0"/>
                        <a:t> </a:t>
                      </a:r>
                      <a:r>
                        <a:rPr lang="en-US" sz="1400" b="1" dirty="0" err="1" smtClean="0"/>
                        <a:t>Bukti</a:t>
                      </a:r>
                      <a:r>
                        <a:rPr lang="en-US" sz="1400" b="1" dirty="0" smtClean="0"/>
                        <a:t> </a:t>
                      </a:r>
                      <a:r>
                        <a:rPr lang="en-US" sz="1400" b="1" dirty="0" err="1" smtClean="0"/>
                        <a:t>Elektronik</a:t>
                      </a:r>
                      <a:r>
                        <a:rPr lang="en-US" sz="1400" b="1" dirty="0" smtClean="0"/>
                        <a:t>, </a:t>
                      </a:r>
                      <a:r>
                        <a:rPr lang="en-US" sz="1400" b="1" dirty="0" err="1" smtClean="0"/>
                        <a:t>Pengungkapan</a:t>
                      </a:r>
                      <a:r>
                        <a:rPr lang="en-US" sz="1400" b="1" dirty="0" smtClean="0"/>
                        <a:t> </a:t>
                      </a:r>
                      <a:r>
                        <a:rPr lang="en-US" sz="1400" b="1" dirty="0" err="1" smtClean="0"/>
                        <a:t>Bukti</a:t>
                      </a:r>
                      <a:r>
                        <a:rPr lang="en-US" sz="1400" b="1" dirty="0" smtClean="0"/>
                        <a:t> </a:t>
                      </a:r>
                      <a:r>
                        <a:rPr lang="en-US" sz="1400" b="1" dirty="0" err="1" smtClean="0"/>
                        <a:t>Elektronik</a:t>
                      </a:r>
                      <a:r>
                        <a:rPr lang="en-US" sz="1400" b="1" dirty="0" smtClean="0"/>
                        <a:t> Di </a:t>
                      </a:r>
                      <a:r>
                        <a:rPr lang="en-US" sz="1400" b="1" dirty="0" err="1" smtClean="0"/>
                        <a:t>Muka</a:t>
                      </a:r>
                      <a:r>
                        <a:rPr lang="en-US" sz="1400" b="1" dirty="0" smtClean="0"/>
                        <a:t> </a:t>
                      </a:r>
                      <a:r>
                        <a:rPr lang="en-US" sz="1400" b="1" dirty="0" err="1" smtClean="0"/>
                        <a:t>Pengadilan</a:t>
                      </a:r>
                      <a:r>
                        <a:rPr lang="en-US" sz="1400" b="1" dirty="0" smtClean="0"/>
                        <a:t>, </a:t>
                      </a:r>
                      <a:r>
                        <a:rPr lang="en-US" sz="1400" b="1" dirty="0" err="1" smtClean="0"/>
                        <a:t>dan</a:t>
                      </a:r>
                      <a:r>
                        <a:rPr lang="en-US" sz="1400" b="1" dirty="0" smtClean="0"/>
                        <a:t> </a:t>
                      </a:r>
                      <a:r>
                        <a:rPr lang="en-US" sz="1400" b="1" dirty="0" err="1" smtClean="0"/>
                        <a:t>Pembahasan</a:t>
                      </a:r>
                      <a:r>
                        <a:rPr lang="en-US" sz="1400" b="1" dirty="0" smtClean="0"/>
                        <a:t> </a:t>
                      </a:r>
                      <a:r>
                        <a:rPr lang="en-US" sz="1400" b="1" dirty="0" err="1" smtClean="0"/>
                        <a:t>Isu</a:t>
                      </a:r>
                      <a:r>
                        <a:rPr lang="en-US" sz="1400" b="1" dirty="0" smtClean="0"/>
                        <a:t> </a:t>
                      </a:r>
                      <a:r>
                        <a:rPr lang="en-US" sz="1400" b="1" dirty="0" err="1" smtClean="0"/>
                        <a:t>Aktual</a:t>
                      </a:r>
                      <a:r>
                        <a:rPr lang="en-US" sz="1400" b="1" dirty="0" smtClean="0"/>
                        <a:t>.</a:t>
                      </a:r>
                      <a:endParaRPr lang="id-ID" sz="1400" b="1" dirty="0"/>
                    </a:p>
                  </a:txBody>
                  <a:tcPr/>
                </a:tc>
              </a:tr>
              <a:tr h="267932">
                <a:tc>
                  <a:txBody>
                    <a:bodyPr/>
                    <a:lstStyle/>
                    <a:p>
                      <a:pPr algn="ctr"/>
                      <a:r>
                        <a:rPr lang="en-US" sz="1400" dirty="0" smtClean="0"/>
                        <a:t>13</a:t>
                      </a:r>
                      <a:endParaRPr lang="id-ID" sz="1400" dirty="0"/>
                    </a:p>
                  </a:txBody>
                  <a:tcPr/>
                </a:tc>
                <a:tc>
                  <a:txBody>
                    <a:bodyPr/>
                    <a:lstStyle/>
                    <a:p>
                      <a:r>
                        <a:rPr lang="en-US" sz="1400" b="1" dirty="0" err="1" smtClean="0"/>
                        <a:t>Diskusi</a:t>
                      </a:r>
                      <a:r>
                        <a:rPr lang="en-US" sz="1400" b="1" baseline="0" dirty="0" smtClean="0"/>
                        <a:t> </a:t>
                      </a:r>
                      <a:endParaRPr lang="id-ID" sz="1400" b="1" dirty="0"/>
                    </a:p>
                  </a:txBody>
                  <a:tcPr/>
                </a:tc>
              </a:tr>
              <a:tr h="304800">
                <a:tc>
                  <a:txBody>
                    <a:bodyPr/>
                    <a:lstStyle/>
                    <a:p>
                      <a:pPr algn="ctr"/>
                      <a:r>
                        <a:rPr lang="en-US" sz="1400" dirty="0" smtClean="0"/>
                        <a:t>14</a:t>
                      </a:r>
                      <a:endParaRPr lang="id-ID" sz="1400" dirty="0"/>
                    </a:p>
                  </a:txBody>
                  <a:tcPr/>
                </a:tc>
                <a:tc>
                  <a:txBody>
                    <a:bodyPr/>
                    <a:lstStyle/>
                    <a:p>
                      <a:r>
                        <a:rPr lang="en-US" sz="1400" b="1" dirty="0" smtClean="0"/>
                        <a:t>Review UAS</a:t>
                      </a:r>
                      <a:endParaRPr lang="id-ID" sz="1400" b="1" dirty="0"/>
                    </a:p>
                  </a:txBody>
                  <a:tcPr/>
                </a:tc>
              </a:tr>
              <a:tr h="267932">
                <a:tc>
                  <a:txBody>
                    <a:bodyPr/>
                    <a:lstStyle/>
                    <a:p>
                      <a:pPr algn="ctr"/>
                      <a:r>
                        <a:rPr lang="en-US" sz="1400" dirty="0" smtClean="0"/>
                        <a:t>15</a:t>
                      </a:r>
                      <a:endParaRPr lang="id-ID" sz="1400" dirty="0"/>
                    </a:p>
                  </a:txBody>
                  <a:tcPr/>
                </a:tc>
                <a:tc>
                  <a:txBody>
                    <a:bodyPr/>
                    <a:lstStyle/>
                    <a:p>
                      <a:r>
                        <a:rPr lang="en-US" sz="1400" b="1" dirty="0" smtClean="0"/>
                        <a:t>UAS</a:t>
                      </a:r>
                      <a:endParaRPr lang="id-ID" sz="1400" b="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sp>
        <p:nvSpPr>
          <p:cNvPr id="1030" name="AutoShape 6"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png;base64,iVBORw0KGgoAAAANSUhEUgAAAOAAAADhCAMAAADmr0l2AAAA/1BMVEX///8AZv/+TQAAY/8AWv8AYf8AX/8AXP8AXv8AWP9jlf9Ggv8AVv/+SADY5f/+OgD+QQCMrv/S3//u9f+Us/+jv/8+i//l7v9HkP86ff/G3f+Rvf9kov+JuP/1+v8Ob/8qf/8dd//f6f8Aaf9Ym//D1f9Qlv+jyP+auf+yyf+y0f+awv90rP99sf98pf/q8f+txf9Mhv+31P9Xmv//vKt6ov//4Ne21P+8z/9ol/+Bs///iWhYjf//sp7/ckmgxv//nIP/y70ARf//9/P+YS3+VRT/zb//lnoATv//6OH/wbD/bkL/2tD/XSf/gFz/m4H+g2D+sZ8AOv//HgD/ppE3d7m6AAAR9ElEQVR4nO1dCXfaOtMGvIMxeylpawcoLbQphDSk0NDe9mbtenvf2///Wz6NNkteEkiDId/Rc05OwGCjxzOaGY1Gci6noKCgoKCgoKCgoKCgoKCgoKCgoKCgoKCgoKCgoKCgoKCws/Abkx5Cu+FvuyX3Dm/eXHQCQ3cIzH53WRt5227V/cAf1EqGY5mGlhegGablGNPmQyc5aU0t3ZSoSTRtpz9+uBz9w5JrGWnkGEfT7R5uu6V3Qm+mW6mikzla+da2W7s26lPXXIkdgZWfb7vFa6Fecm9TzSic0mTbrV4Zk6W7mm5KMPSH0hWbzrrSY0JcbLvpq8ALrLvRQ7A7ux/iNJ07aCeHEew4Q3+q/wG93Wfo9W/ufRoK0EzTMG4QstHZNokbMNDTW66Zum4E08VsNlssu5pupXlJu7htGqk4dNPYmbo9bQ7awnfb81lfTxa3s6tRTSuFn6nnx3tJJ9RneqIY9XbSt7eO1nWiZlr6rJ56jj9OcplGKcNmr4HDuP/TnOCW6GSSZHadUTYtXhdTLUqvM7j9rJYTvy/9zTf2LhjLPUrvrkAPoR4fD+9aVDrp9ODfTOxPdn9lPWvH/KIWbK6xd8DhNXFdnbCdmlNb4wJtO9YLE83ullC8nuH/fthMnYh0ZdSjHsbYnXFFO3Bp6DFg9lBzhuteZRi1peZ9t/OuqJsmCx4XtAvawXriw+hE/KGe7jwzxdzVjAZ9Td3g3Uat7YizMJv32Mq7A0WfLvMFxM9rTtzCN3peve61bx4HRXyMsdxAc9cGij7NGXsTgA01tEgWdzI6ePz4xfOnTw8ODp693GtEL8HhR+IgbWOtXh0QXfN2DEDHzK4spvnj/UeU3pv3z54gvEztn9EwYfsD3xHi5/BsJjhBS9arUbc7RfzeMn6vX//1EiGFYqQXOnewVPeLAciPD7/Bk+mSefH2g33MDwSI+SF6rwBHyYoqh7JbN6M96DMu73FIgM5Y/HyodTv7XICM37sjwLtE6cijEX21QHZj8PuaaOpQD5SDs6IRdPf3H9Ee+Ob9kyevkfiOjvYwjpLE09B3iWAJHLPDBdiNBJ9TM+h2QYCPkYYyAb4CenXPqwPHhGt2td0hWAN1Mqbs7aGuz8SPp3afEsQaCj0Q+CGCnuf1CMX4RWeiHd1uH9xz5ZusWZJ9mVl5ThBrKBcgotdutxHFvaP4tKfUCbdrRYkr5oO2sTsVPx0hg48IdijBA0wQDAzSz3Z70pgghnt772KppbrYCfX0mGDzWGBdstmYoed2xU+xsZAIvicEkQB77UbDRwyRkh69irpyyRMa2VBJBFHQ8B6XDKmpS7A/ASX4NkbQz/mNdg8IRruhLxDUhMza2WbpxNHH1o77iNG11J3I4BVL8FEiQS7Bl1EtFPqgGTrVLx82zCeKJmmHTqO0xrWcfJkanGCsD3oe6oK0DyKCryJXFqyoFc5onx9vmFAEzB+bVC/nUgCDOmSeEky0omBEsRUFgq8jIhQkGNqYr/993TQlGdRbpQ3Y6KBAJvj+GSWI3HyvR/khgnIv9MPMjMbN1lm5mi3BCbUEVkrqknTQkGDYCXkkA37+CAnwr9evpVN7oZEJB/Sn5ernTfKJgYUbTnJNBNVQQpBbGaqjPBbF/F6+fvJe0lHBD3I3f1kpVC83TEkC64FaN/lzHo0IVoaPloDhEbA7eof4/YUI7iWeK1z9olConGyWkoymHTPjEng82Zei7XA8+O4dYveK8Hv2RjLA4ZjeYlOE/1QRwS+bpSQjwYxL4KNWrqM0Y/GMMCRDXqCH+L1/80Q8N8yMMwt9Uikgglk6+jnrJk7KJGXAG8l09DEe0iM7g3MWOGmB6QG/gzfCqWHaiavHeRkRrG6alIgly8/GJ7hIvNHPCwSpCN8KWafXBIge8Ds4EC7AM+PcCX5AClooXGyeFgcfdBvT6Edf/sP/8iFYOIqUlDF8hjNrTzA94Pf0qXAF3gWZAM9AQQvln1kwo+B2zoxNHn0gNzqUIBahxBBRBI7PgB0W31OJID+V9cCPoKCF6qcMiDFwE2LFJv/OyY0ONJkhVlLO8OANA6H3XCBYZ25epyb0EguwkGUgE5qBWELhrHKK/5ckgsCwhBlCP8QUGYDe8xdCH2RzN9wHfsU9MFM3yG1o3o2OdI4rV/i/NMtLlJQxBIoinr998fgZv0CD3TyeijwmBLM0oqEnjk3ffaRdpSVN1nKGyJa+eCtyfI7ovXj8KPSmLIKweO8mBMvfMiDGwDtYbA79rFL9jV94UgK+TxgiS4OESDlivAV6jx/th5klemmhVI04iSxtTNgFtWipzocqJSj6CcawixkCRcSRAdF79Ch0NkN6bSvU/U+YYCXDUDuM9o1owdx5ufyJvJqZCQyJEAlHAng33Q8DGdp1XSHde0W8RIaBWti/jJn8CYoZy8TIxOoJ+tiWIiHuTzFHjmlpv8uTOTVyaWly/ycQLH/cPC+O0EJGxxLoZpd/0dedaNELYQhS3C9NGUroXfcRO39C7ool3bcfOBDNMiEjRPvyDPpZVbjVg1hpVp9RBI4MnW63z/WRJKpsOQuC/XymY6Wwd0UIEnvH3pXiBYSMImbZ6ZBXARfgCN8TU45vcSSaqZPww4yCLRMkEQd7106qGwWKnCSmF5hsxEV8vB2J379Xs9bQdkhQliARYBhSxap6KEXMkcPkBgWLPMqPXDVLGyrmhGSC5WhQvEyrx+6HMHmHq8F1rVgW8he6bPl0o4wimId5WcmKEodcYI4Q0L116YvB00rYKDkRv5Mjty3bfNMoJCj6wS9kVCPZA797y8qzsN4EVxq68eI2SMdkamKk+UkxkjknGionh/zSjet7rBLjB3P9mp6QwYIuWMk25SsQFGLR0yrlV5Az0LN4pTKHoJBImc1+0mQuum/lHxvjkgiRIB9NhPyiFmGuxcpcCWwtFFjJzOuJkxyg+JWMZ11G4vQdtOH45POPkB9iGDmh5iT0RFMsx5iaabWlyHJlLUDRiubdCQo1/qtUywK/QmyWxK8Z0gpszdSNmpAL6JiptaXlzHugXCOAczLnEr3kyH8wDlzdsmzbsnQ3GIvFL35guykTADCaL59vgMONECKZvA2Zr6sIwZTI2PfmLYS5Jxcd9AwnSK2FydwHAoRYlBSNf65GCK4TeBy6bnpRL/IR2QYxBGJvAjN6VimsJMIkLP5epi/BguFXplEohVjv6ICt+BjV0VVv+8AMbipFQ2FoJePKA4xxtAriOKqjq3ac4o1Ldz5Xsg7SKERHiDthXEfvw/SdlbOe9GRoS+M8OPIzqqMFlj38A3wrF6pZ1/5QiPxwqeFlTIR/bt1R8JdpKk3EwojoKNQIxPBnv/G7sh0LiiEGayQHHTczf2gfPlS2EKNxSIs3SDVlggSrv267TjqAX/Xqvtq7PpZSKgKOfI33wkL1zkHI7+yH8TLmoh0lxSzRiPtPGJ4Cv/K2OiBGPh8V4fcEERaqdzGDZ9+gQ2/HA3LUxCGsjYeuV3E7g+Rwsba3+F7GebRMC9PikBdvkIK8iwQlLZQra/rqf8hURMZZijik6T+yZUGikiI1/baGsl1ekOz4NkJsGRN5/Q22Mx+SGZYrpyvai+8fyRV2gF90mR+p6/yV1A0xxasVpHj5sUKUfPv6CfAlV0jzh0m+glL8eHOrTz4VKL2t2xeGkZTRJXMoZ4mGhlCsVn4eJ8vx5Pi0XGHCL5czz8GkYSrJ0MKJsbNCKkPMsfzz99cT1iPPvnw//n16XhGzjtXzrfp3CQ152sHBuaMbZEhJViuIUeGiUIH/1WpZ+n5li/FnHAN5CpduUXSeYmlWQNaF9beiKU/h0uz7r2RvcTsqH3dHPSkWoKWapVskMU+nGz5UblbTZFTLO+EdIlhaea0zqs9rJQv2EKXrP08u1lZT5Cp3TnwYS53W5fqjqW7mLVpC8M96QixXfm538HADZuFeDO2aYbFZzJNvq1NEUcD3bTV/BYjbu/mtvMO20rr8sRpFFADsjGtfBYf5a7ZQ+fPtUixXCr93VjnT0HIMNh12clWtpnNETv90R+LONVH7O6wuuLxCcWY5NjuDApqLT7vc825GYylWq385vjoncRlBpVL4+ftyN73CyojN2X75/vn433///XD89fuD63QKCgqbxRyiL7EQqX3zfvT+ju0peSumwOd/woHBzXvCTWDVymRHNz9NwhII/o3+2o36IYwdfCTSNvprwHqHdgu7BK8B3xocQlGIB9VbUzjcOyTCno+2uWvKbeAEm0FtBjMtgxIiYeVy4yZ63Z1PkUr6+Q5S4uFyNIe8PhJgsVND92I2X4C0i+PWLj8OhBMcosYGqKUDGPWhFy6iELRzE9jz5RrmJxZ4SN+AmzAnajyp6/Dd3X6IRBGad43+hqj9nTol2Bp7kAs1lsslcHHhm34RqvMIQVwMXFoMoeKy3Ql2+SESTRQ61yF1LRH08zMosOjTljvkH3wvlOCoyD5oxavNdwe+MRviusnmOJfr1kkfRILFqyMH5rAJbgEknKu1imPSB3M9yEB59qiI+mpucdjZbaNKjSBYTiiGbOC0xIQkJyajOXyITWl7hDelIGYVKPVGfh2/3mUbs4OYA+5vw7W2J2K1cybCd338+j4d4bVlWe79ba26dJ0Q16udU7uG7xJSHn59n88ewPvx3d/jGoriNJK+2jlNmB91KEG8KEkRXAMbIWgRrKiiD4+gOR9hrDgUengEZdVsNJdB0Fm0cEG5Nyx20LuZGHAmEpzXarVxL+fNukEpHF8eoksV67km+pAuhhmhI8sBCpwQ/FxjDP8hahrVyJHNE2y6tqFpmuGgH5n0HfxGM/QgLKBPJFhzTNMdDV0TfdvSSIzn5S10tuG28rZp23CkHejkSGCbpgNLZU10GtyQGTrfdDZE0PbqGG3Mj03Mg8KG9SSaxtd8JBIcwjKtLl2rRZZG9tgDfvBVIOCdmOIRg1ZQ46JNXLpibohgXsdwkRY1cH2F3tf1a4jWlpbu9Mmjd2y+RCedIDwVk0wIg9aRbTFs8oBCXIxCdru36QMZMyRIb2uNVt3D1vZ1PERoFQf8W3w30ESCZAsFe7rAdGB9LKnLNA4HeIEyENzDd88eDkgRx1YI4nYaQ2EJUm9UG+PlInyTrnSCsGk8Xt8F+0HhSzt1WlcEe+TgIji80VA/Y4IWV1Gyx4FtF+mqlcOuY5l0lp6FqukEdfhKkCe7j/eZYuIthIAg3qJZ4z+bHUFzQAC9ji6uNki8O8XPqdMwQZ0RxN2NypMQHFGCuKwNdotABH1oManbn1KC+Fp4vLnIlqDoJhpdavtgVf8M/5oV4B0uOEHcT+mOT7hIH9ZXxAnayQSnWyaImhqQZauuhxfbGcsGkRMniPfWovsI4HbBWtEYwRy3nVxFiVnlP8sI4v3NNkrQihzsEWvQwvYCnlJWlwiSXV6xX5zYjEWcIN68C4TbMKmRIT8G/pW5CVyaih8XgJVkUwS1DkF3BKluaDhpyQB+DNagETlzgljBtH5r0MpDs6xmIsEWvg/WeIj3WwWCI+w49NmQiBL8Dj5iLkZk5whYiLIRK6oR6K2c51puQDZOcz2yU6pe6puSkWF7kdiWTU7OJRLMEdtEbTDeSo0So/EMECTrFQ3q+jdGkAJpD7STNmzKTKqWJ1Y0TJSIT+nT3HoKwTp9kK3JJMiDN4NLcM6uRCKqDRC0tRBIglPWBAcettojDw+0OgEKkR1hQWfLYVLQ+0SwLR1dwCWORtNMHIzW+yiCtt0aqDTZDK/XxUdmY4ObG+yIDHcAp8Hsv4Ouc49PmBx3SiE6o1yv1tEc1+kvyfioXTRdt1/DX+uIQ6ZGrWu5jpufsjHkCC7UBee4hEuxB1E1x80eNjdsx+c9dMTDikP3/2sFrmtNvdwMXaCLzDFcp5O2NP1+4EtJskZqyqwxWe2hNG2L+QJ+ZhgEwO/tcur/RnRqdXQLBtiKEgVfzuBIHRsbfbcT4ivAd0zdypu4V9PnKRqmrqN+y23Mw8ZAKBp2Sd5fqOZ3d3vabRXMOEGTbpfT5ATNhMeLPTjUFwYehjn5MTVU3owkDxxt9mANi4yJNxh4k+iR+v8TdgoKCgoKCgoKCgoKCgoKCgoKCgoKCgoKCgoKCgoKK+L/AOx96nEMR8axAAAAAElFTkSuQmCC"/>
          <p:cNvSpPr>
            <a:spLocks noChangeAspect="1" noChangeArrowheads="1"/>
          </p:cNvSpPr>
          <p:nvPr/>
        </p:nvSpPr>
        <p:spPr bwMode="auto">
          <a:xfrm>
            <a:off x="155575" y="-1790700"/>
            <a:ext cx="3714750" cy="3743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9" name="TextBox 8"/>
          <p:cNvSpPr txBox="1"/>
          <p:nvPr/>
        </p:nvSpPr>
        <p:spPr>
          <a:xfrm>
            <a:off x="1447800" y="304800"/>
            <a:ext cx="6705600" cy="646331"/>
          </a:xfrm>
          <a:prstGeom prst="rect">
            <a:avLst/>
          </a:prstGeom>
          <a:noFill/>
        </p:spPr>
        <p:txBody>
          <a:bodyPr wrap="square" rtlCol="0">
            <a:spAutoFit/>
          </a:bodyPr>
          <a:lstStyle/>
          <a:p>
            <a:pPr algn="ctr"/>
            <a:r>
              <a:rPr lang="en-US" sz="36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Referensi</a:t>
            </a:r>
            <a:r>
              <a:rPr lang="en-US"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t>
            </a:r>
            <a:r>
              <a:rPr lang="en-US" sz="36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Bahan</a:t>
            </a:r>
            <a:r>
              <a:rPr lang="en-US" sz="3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t>
            </a:r>
            <a:endPar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7" name="TextBox 6"/>
          <p:cNvSpPr txBox="1"/>
          <p:nvPr/>
        </p:nvSpPr>
        <p:spPr>
          <a:xfrm>
            <a:off x="685800" y="1295400"/>
            <a:ext cx="8077200" cy="5262979"/>
          </a:xfrm>
          <a:prstGeom prst="rect">
            <a:avLst/>
          </a:prstGeom>
          <a:noFill/>
        </p:spPr>
        <p:txBody>
          <a:bodyPr wrap="square" rtlCol="0">
            <a:spAutoFit/>
          </a:bodyPr>
          <a:lstStyle/>
          <a:p>
            <a:pPr marL="457200" indent="-457200">
              <a:buAutoNum type="arabicPeriod"/>
            </a:pPr>
            <a:r>
              <a:rPr lang="en-US" sz="2400" b="1" dirty="0" err="1" smtClean="0"/>
              <a:t>Edmon</a:t>
            </a:r>
            <a:r>
              <a:rPr lang="en-US" sz="2400" b="1" dirty="0" smtClean="0"/>
              <a:t> </a:t>
            </a:r>
            <a:r>
              <a:rPr lang="en-US" sz="2400" b="1" dirty="0" err="1" smtClean="0"/>
              <a:t>Makarim</a:t>
            </a:r>
            <a:r>
              <a:rPr lang="en-US" sz="2400" b="1" dirty="0" smtClean="0"/>
              <a:t>, </a:t>
            </a:r>
            <a:r>
              <a:rPr lang="en-US" sz="2400" b="1" i="1" dirty="0" err="1" smtClean="0"/>
              <a:t>Pengantar</a:t>
            </a:r>
            <a:r>
              <a:rPr lang="en-US" sz="2400" b="1" i="1" dirty="0" smtClean="0"/>
              <a:t> </a:t>
            </a:r>
            <a:r>
              <a:rPr lang="en-US" sz="2400" b="1" i="1" dirty="0" err="1" smtClean="0"/>
              <a:t>Hukum</a:t>
            </a:r>
            <a:r>
              <a:rPr lang="en-US" sz="2400" b="1" i="1" dirty="0" smtClean="0"/>
              <a:t> </a:t>
            </a:r>
            <a:r>
              <a:rPr lang="en-US" sz="2400" b="1" i="1" dirty="0" err="1" smtClean="0"/>
              <a:t>Telematika</a:t>
            </a:r>
            <a:r>
              <a:rPr lang="en-US" sz="2400" b="1" dirty="0" smtClean="0"/>
              <a:t>, 2005</a:t>
            </a:r>
          </a:p>
          <a:p>
            <a:pPr marL="457200" indent="-457200">
              <a:buAutoNum type="arabicPeriod"/>
            </a:pPr>
            <a:r>
              <a:rPr lang="en-US" sz="2400" b="1" dirty="0" smtClean="0"/>
              <a:t>Ernesto </a:t>
            </a:r>
            <a:r>
              <a:rPr lang="en-US" sz="2400" b="1" dirty="0" err="1" smtClean="0"/>
              <a:t>Grun</a:t>
            </a:r>
            <a:r>
              <a:rPr lang="en-US" sz="2400" b="1" dirty="0" smtClean="0"/>
              <a:t>, Globalization of Law: A Systemic and Cybernetic Phenomenon </a:t>
            </a:r>
          </a:p>
          <a:p>
            <a:pPr marL="457200" indent="-457200">
              <a:buAutoNum type="arabicPeriod"/>
            </a:pPr>
            <a:r>
              <a:rPr lang="es-ES" sz="2400" b="1" dirty="0" smtClean="0"/>
              <a:t>UU No. 36 </a:t>
            </a:r>
            <a:r>
              <a:rPr lang="es-ES" sz="2400" b="1" dirty="0" err="1" smtClean="0"/>
              <a:t>Tahun</a:t>
            </a:r>
            <a:r>
              <a:rPr lang="es-ES" sz="2400" b="1" dirty="0" smtClean="0"/>
              <a:t> 1999 </a:t>
            </a:r>
            <a:r>
              <a:rPr lang="es-ES" sz="2400" b="1" dirty="0" err="1" smtClean="0"/>
              <a:t>tentang</a:t>
            </a:r>
            <a:r>
              <a:rPr lang="es-ES" sz="2400" b="1" dirty="0" smtClean="0"/>
              <a:t> </a:t>
            </a:r>
            <a:r>
              <a:rPr lang="es-ES" sz="2400" b="1" dirty="0" err="1" smtClean="0"/>
              <a:t>Telekomunikasi</a:t>
            </a:r>
            <a:endParaRPr lang="es-ES" sz="2400" b="1" dirty="0" smtClean="0"/>
          </a:p>
          <a:p>
            <a:pPr marL="457200" indent="-457200">
              <a:buAutoNum type="arabicPeriod"/>
            </a:pPr>
            <a:r>
              <a:rPr lang="es-ES" sz="2400" b="1" dirty="0" smtClean="0"/>
              <a:t>UU No. 40 </a:t>
            </a:r>
            <a:r>
              <a:rPr lang="es-ES" sz="2400" b="1" dirty="0" err="1" smtClean="0"/>
              <a:t>Tahun</a:t>
            </a:r>
            <a:r>
              <a:rPr lang="es-ES" sz="2400" b="1" dirty="0" smtClean="0"/>
              <a:t> 1999 </a:t>
            </a:r>
            <a:r>
              <a:rPr lang="es-ES" sz="2400" b="1" dirty="0" err="1" smtClean="0"/>
              <a:t>tentang</a:t>
            </a:r>
            <a:r>
              <a:rPr lang="es-ES" sz="2400" b="1" dirty="0" smtClean="0"/>
              <a:t> </a:t>
            </a:r>
            <a:r>
              <a:rPr lang="es-ES" sz="2400" b="1" dirty="0" err="1" smtClean="0"/>
              <a:t>Pers</a:t>
            </a:r>
            <a:endParaRPr lang="es-ES" sz="2400" b="1" dirty="0" smtClean="0"/>
          </a:p>
          <a:p>
            <a:pPr marL="457200" indent="-457200">
              <a:buAutoNum type="arabicPeriod"/>
            </a:pPr>
            <a:r>
              <a:rPr lang="en-US" sz="2400" b="1" dirty="0" smtClean="0"/>
              <a:t>UU No. 7 </a:t>
            </a:r>
            <a:r>
              <a:rPr lang="en-US" sz="2400" b="1" dirty="0" err="1" smtClean="0"/>
              <a:t>Tahun</a:t>
            </a:r>
            <a:r>
              <a:rPr lang="en-US" sz="2400" b="1" dirty="0" smtClean="0"/>
              <a:t> 1971 </a:t>
            </a:r>
            <a:r>
              <a:rPr lang="en-US" sz="2400" b="1" dirty="0" err="1" smtClean="0"/>
              <a:t>tentang</a:t>
            </a:r>
            <a:r>
              <a:rPr lang="en-US" sz="2400" b="1" dirty="0" smtClean="0"/>
              <a:t> </a:t>
            </a:r>
            <a:r>
              <a:rPr lang="en-US" sz="2400" b="1" dirty="0" err="1" smtClean="0"/>
              <a:t>Ketentuan</a:t>
            </a:r>
            <a:r>
              <a:rPr lang="en-US" sz="2400" b="1" dirty="0" smtClean="0"/>
              <a:t> </a:t>
            </a:r>
            <a:r>
              <a:rPr lang="en-US" sz="2400" b="1" dirty="0" err="1" smtClean="0"/>
              <a:t>Pokok</a:t>
            </a:r>
            <a:r>
              <a:rPr lang="en-US" sz="2400" b="1" dirty="0" smtClean="0"/>
              <a:t> </a:t>
            </a:r>
            <a:r>
              <a:rPr lang="en-US" sz="2400" b="1" dirty="0" err="1" smtClean="0"/>
              <a:t>Kearsipan</a:t>
            </a:r>
            <a:endParaRPr lang="en-US" sz="2400" b="1" dirty="0"/>
          </a:p>
          <a:p>
            <a:pPr marL="457200" indent="-457200">
              <a:buAutoNum type="arabicPeriod"/>
            </a:pPr>
            <a:r>
              <a:rPr lang="en-US" sz="2400" b="1" dirty="0" smtClean="0"/>
              <a:t>UU No. 8 </a:t>
            </a:r>
            <a:r>
              <a:rPr lang="en-US" sz="2400" b="1" dirty="0" err="1" smtClean="0"/>
              <a:t>Tahun</a:t>
            </a:r>
            <a:r>
              <a:rPr lang="en-US" sz="2400" b="1" dirty="0" smtClean="0"/>
              <a:t> 1997 </a:t>
            </a:r>
            <a:r>
              <a:rPr lang="en-US" sz="2400" b="1" dirty="0" err="1" smtClean="0"/>
              <a:t>tentang</a:t>
            </a:r>
            <a:r>
              <a:rPr lang="en-US" sz="2400" b="1" dirty="0" smtClean="0"/>
              <a:t> </a:t>
            </a:r>
            <a:r>
              <a:rPr lang="en-US" sz="2400" b="1" dirty="0" err="1" smtClean="0"/>
              <a:t>Dokumen</a:t>
            </a:r>
            <a:r>
              <a:rPr lang="en-US" sz="2400" b="1" dirty="0" smtClean="0"/>
              <a:t> Perusahaan </a:t>
            </a:r>
          </a:p>
          <a:p>
            <a:pPr marL="457200" indent="-457200">
              <a:buAutoNum type="arabicPeriod"/>
            </a:pPr>
            <a:r>
              <a:rPr lang="en-US" sz="2400" b="1" dirty="0" smtClean="0"/>
              <a:t>UU No. 11 </a:t>
            </a:r>
            <a:r>
              <a:rPr lang="en-US" sz="2400" b="1" dirty="0" err="1" smtClean="0"/>
              <a:t>Tahun</a:t>
            </a:r>
            <a:r>
              <a:rPr lang="en-US" sz="2400" b="1" dirty="0" smtClean="0"/>
              <a:t> 2008 </a:t>
            </a:r>
            <a:r>
              <a:rPr lang="en-US" sz="2400" b="1" dirty="0" err="1" smtClean="0"/>
              <a:t>tentang</a:t>
            </a:r>
            <a:r>
              <a:rPr lang="en-US" sz="2400" b="1" dirty="0" smtClean="0"/>
              <a:t> </a:t>
            </a:r>
            <a:r>
              <a:rPr lang="en-US" sz="2400" b="1" dirty="0" err="1" smtClean="0"/>
              <a:t>Informasi</a:t>
            </a:r>
            <a:r>
              <a:rPr lang="en-US" sz="2400" b="1" dirty="0" smtClean="0"/>
              <a:t> </a:t>
            </a:r>
            <a:r>
              <a:rPr lang="en-US" sz="2400" b="1" dirty="0" err="1" smtClean="0"/>
              <a:t>dan</a:t>
            </a:r>
            <a:r>
              <a:rPr lang="en-US" sz="2400" b="1" dirty="0" smtClean="0"/>
              <a:t> </a:t>
            </a:r>
            <a:r>
              <a:rPr lang="en-US" sz="2400" b="1" dirty="0" err="1" smtClean="0"/>
              <a:t>Transaksi</a:t>
            </a:r>
            <a:r>
              <a:rPr lang="en-US" sz="2400" b="1" dirty="0" smtClean="0"/>
              <a:t> </a:t>
            </a:r>
            <a:r>
              <a:rPr lang="en-US" sz="2400" b="1" dirty="0" err="1" smtClean="0"/>
              <a:t>Elektronik</a:t>
            </a:r>
            <a:endParaRPr lang="en-US" sz="2400" b="1" dirty="0" smtClean="0"/>
          </a:p>
          <a:p>
            <a:pPr marL="457200" indent="-457200">
              <a:buAutoNum type="arabicPeriod"/>
            </a:pPr>
            <a:r>
              <a:rPr lang="en-US" sz="2400" b="1" dirty="0" err="1" smtClean="0"/>
              <a:t>Inpres</a:t>
            </a:r>
            <a:r>
              <a:rPr lang="en-US" sz="2400" b="1" dirty="0" smtClean="0"/>
              <a:t> No. 3 </a:t>
            </a:r>
            <a:r>
              <a:rPr lang="en-US" sz="2400" b="1" dirty="0" err="1" smtClean="0"/>
              <a:t>Tahun</a:t>
            </a:r>
            <a:r>
              <a:rPr lang="en-US" sz="2400" b="1" dirty="0" smtClean="0"/>
              <a:t> 2003 </a:t>
            </a:r>
          </a:p>
          <a:p>
            <a:pPr marL="457200" indent="-457200">
              <a:buAutoNum type="arabicPeriod"/>
            </a:pPr>
            <a:r>
              <a:rPr lang="en-US" sz="2400" b="1" dirty="0" err="1" smtClean="0"/>
              <a:t>Permenkominfo</a:t>
            </a:r>
            <a:r>
              <a:rPr lang="en-US" sz="2400" b="1" dirty="0" smtClean="0"/>
              <a:t> No. 28 </a:t>
            </a:r>
            <a:r>
              <a:rPr lang="en-US" sz="2400" b="1" dirty="0" err="1" smtClean="0"/>
              <a:t>Tahun</a:t>
            </a:r>
            <a:r>
              <a:rPr lang="en-US" sz="2400" b="1" dirty="0" smtClean="0"/>
              <a:t> 2006</a:t>
            </a:r>
            <a:endParaRPr lang="es-ES" sz="2400" b="1" dirty="0" smtClean="0"/>
          </a:p>
          <a:p>
            <a:pPr marL="457200" indent="-457200">
              <a:buAutoNum type="arabicPeriod"/>
            </a:pPr>
            <a:endParaRPr lang="es-ES" sz="2400" b="1" dirty="0" smtClean="0"/>
          </a:p>
          <a:p>
            <a:pPr marL="457200" indent="-457200">
              <a:buAutoNum type="arabicPeriod"/>
            </a:pPr>
            <a:endParaRPr lang="en-US" sz="2400" b="1" dirty="0" smtClean="0"/>
          </a:p>
          <a:p>
            <a:pPr marL="457200" indent="-457200">
              <a:buAutoNum type="arabicPeriod"/>
            </a:pPr>
            <a:endPar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2133600" y="533400"/>
            <a:ext cx="48006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3276600" y="152400"/>
            <a:ext cx="2634824"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600" dirty="0" smtClean="0"/>
              <a:t>TELEMATIKA </a:t>
            </a:r>
            <a:endParaRPr lang="en-US" sz="3600" dirty="0"/>
          </a:p>
        </p:txBody>
      </p:sp>
      <p:sp>
        <p:nvSpPr>
          <p:cNvPr id="12" name="TextBox 11"/>
          <p:cNvSpPr txBox="1"/>
          <p:nvPr/>
        </p:nvSpPr>
        <p:spPr>
          <a:xfrm>
            <a:off x="6096000" y="685800"/>
            <a:ext cx="2748829" cy="707886"/>
          </a:xfrm>
          <a:prstGeom prst="rect">
            <a:avLst/>
          </a:prstGeom>
          <a:solidFill>
            <a:srgbClr val="92D050"/>
          </a:solidFill>
        </p:spPr>
        <p:txBody>
          <a:bodyPr wrap="none" rtlCol="0">
            <a:spAutoFit/>
          </a:bodyPr>
          <a:lstStyle/>
          <a:p>
            <a:r>
              <a:rPr lang="en-US" sz="4000" dirty="0" err="1" smtClean="0"/>
              <a:t>Telematique</a:t>
            </a:r>
            <a:endParaRPr lang="en-US" sz="4000" dirty="0"/>
          </a:p>
        </p:txBody>
      </p:sp>
      <p:sp>
        <p:nvSpPr>
          <p:cNvPr id="14" name="TextBox 13"/>
          <p:cNvSpPr txBox="1"/>
          <p:nvPr/>
        </p:nvSpPr>
        <p:spPr>
          <a:xfrm>
            <a:off x="2438400" y="1676400"/>
            <a:ext cx="4265976" cy="52322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800" dirty="0" err="1" smtClean="0"/>
              <a:t>Sistem</a:t>
            </a:r>
            <a:r>
              <a:rPr lang="en-US" sz="2800" dirty="0" smtClean="0"/>
              <a:t> </a:t>
            </a:r>
            <a:r>
              <a:rPr lang="en-US" sz="2800" dirty="0" err="1" smtClean="0"/>
              <a:t>Jaringan</a:t>
            </a:r>
            <a:r>
              <a:rPr lang="en-US" sz="2800" dirty="0" smtClean="0"/>
              <a:t> </a:t>
            </a:r>
            <a:r>
              <a:rPr lang="en-US" sz="2800" dirty="0" err="1" smtClean="0"/>
              <a:t>Komunikasi</a:t>
            </a:r>
            <a:r>
              <a:rPr lang="en-US" sz="2800" dirty="0" smtClean="0"/>
              <a:t> </a:t>
            </a:r>
            <a:endParaRPr lang="en-US" sz="2800" dirty="0"/>
          </a:p>
        </p:txBody>
      </p:sp>
      <p:sp>
        <p:nvSpPr>
          <p:cNvPr id="15" name="TextBox 14"/>
          <p:cNvSpPr txBox="1"/>
          <p:nvPr/>
        </p:nvSpPr>
        <p:spPr>
          <a:xfrm>
            <a:off x="2590800" y="2286000"/>
            <a:ext cx="39624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err="1" smtClean="0"/>
              <a:t>Teknologi</a:t>
            </a:r>
            <a:r>
              <a:rPr lang="en-US" sz="2800" dirty="0" smtClean="0"/>
              <a:t> </a:t>
            </a:r>
            <a:r>
              <a:rPr lang="en-US" sz="2800" dirty="0" err="1" smtClean="0"/>
              <a:t>Informasi</a:t>
            </a:r>
            <a:endParaRPr lang="en-US" sz="2800" dirty="0"/>
          </a:p>
        </p:txBody>
      </p:sp>
      <p:sp>
        <p:nvSpPr>
          <p:cNvPr id="17" name="TextBox 16"/>
          <p:cNvSpPr txBox="1"/>
          <p:nvPr/>
        </p:nvSpPr>
        <p:spPr>
          <a:xfrm>
            <a:off x="685800" y="609600"/>
            <a:ext cx="2372124" cy="707886"/>
          </a:xfrm>
          <a:prstGeom prst="rect">
            <a:avLst/>
          </a:prstGeom>
          <a:solidFill>
            <a:srgbClr val="92D050"/>
          </a:solidFill>
        </p:spPr>
        <p:txBody>
          <a:bodyPr wrap="none" rtlCol="0">
            <a:spAutoFit/>
          </a:bodyPr>
          <a:lstStyle/>
          <a:p>
            <a:r>
              <a:rPr lang="en-US" sz="4000" dirty="0" err="1" smtClean="0"/>
              <a:t>Telematics</a:t>
            </a:r>
            <a:endParaRPr lang="en-US" sz="4000" dirty="0"/>
          </a:p>
        </p:txBody>
      </p:sp>
      <p:sp>
        <p:nvSpPr>
          <p:cNvPr id="18" name="TextBox 17"/>
          <p:cNvSpPr txBox="1"/>
          <p:nvPr/>
        </p:nvSpPr>
        <p:spPr>
          <a:xfrm>
            <a:off x="2667000" y="3657600"/>
            <a:ext cx="3809999"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smtClean="0"/>
              <a:t>“the new hybrid technology”</a:t>
            </a:r>
          </a:p>
          <a:p>
            <a:pPr algn="ctr"/>
            <a:r>
              <a:rPr lang="en-US" sz="2400" dirty="0" err="1" smtClean="0"/>
              <a:t>Teknology</a:t>
            </a:r>
            <a:r>
              <a:rPr lang="en-US" sz="2400" dirty="0" smtClean="0"/>
              <a:t> Digital</a:t>
            </a:r>
            <a:endParaRPr lang="en-US" sz="2400" dirty="0"/>
          </a:p>
        </p:txBody>
      </p:sp>
      <p:sp>
        <p:nvSpPr>
          <p:cNvPr id="23" name="TextBox 22"/>
          <p:cNvSpPr txBox="1"/>
          <p:nvPr/>
        </p:nvSpPr>
        <p:spPr>
          <a:xfrm>
            <a:off x="3429000" y="1000780"/>
            <a:ext cx="228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Konvergensi</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Down Arrow 23"/>
          <p:cNvSpPr/>
          <p:nvPr/>
        </p:nvSpPr>
        <p:spPr>
          <a:xfrm>
            <a:off x="4191000" y="2971800"/>
            <a:ext cx="609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3276600" y="152400"/>
            <a:ext cx="2634824"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600" dirty="0" smtClean="0"/>
              <a:t>TELEMATIKA </a:t>
            </a:r>
            <a:endParaRPr lang="en-US" sz="3600" dirty="0"/>
          </a:p>
        </p:txBody>
      </p:sp>
      <p:sp>
        <p:nvSpPr>
          <p:cNvPr id="14" name="TextBox 13"/>
          <p:cNvSpPr txBox="1"/>
          <p:nvPr/>
        </p:nvSpPr>
        <p:spPr>
          <a:xfrm>
            <a:off x="685800" y="838200"/>
            <a:ext cx="76200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err="1" smtClean="0"/>
              <a:t>Alfin</a:t>
            </a:r>
            <a:r>
              <a:rPr lang="en-US" sz="2400" dirty="0" smtClean="0"/>
              <a:t> Toffler : </a:t>
            </a:r>
            <a:r>
              <a:rPr lang="en-US" sz="2400" dirty="0" err="1"/>
              <a:t>T</a:t>
            </a:r>
            <a:r>
              <a:rPr lang="en-US" sz="2400" dirty="0" err="1" smtClean="0"/>
              <a:t>eknologi</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 </a:t>
            </a:r>
            <a:r>
              <a:rPr lang="en-US" sz="2400" dirty="0" err="1" smtClean="0"/>
              <a:t>kini</a:t>
            </a:r>
            <a:r>
              <a:rPr lang="en-US" sz="2400" dirty="0" smtClean="0"/>
              <a:t> </a:t>
            </a:r>
            <a:r>
              <a:rPr lang="en-US" sz="2400" dirty="0" err="1" smtClean="0"/>
              <a:t>populer</a:t>
            </a:r>
            <a:r>
              <a:rPr lang="en-US" sz="2400" dirty="0" smtClean="0"/>
              <a:t> </a:t>
            </a:r>
            <a:r>
              <a:rPr lang="en-US" sz="2400" dirty="0" err="1" smtClean="0"/>
              <a:t>dengan</a:t>
            </a:r>
            <a:r>
              <a:rPr lang="en-US" sz="2400" dirty="0" smtClean="0"/>
              <a:t> </a:t>
            </a:r>
            <a:r>
              <a:rPr lang="en-US" sz="2400" dirty="0" err="1" smtClean="0"/>
              <a:t>nama</a:t>
            </a:r>
            <a:r>
              <a:rPr lang="en-US" sz="2400" dirty="0" smtClean="0"/>
              <a:t> </a:t>
            </a:r>
            <a:r>
              <a:rPr lang="en-US" sz="2400" dirty="0" err="1" smtClean="0"/>
              <a:t>telematika</a:t>
            </a:r>
            <a:r>
              <a:rPr lang="en-US" sz="2400" dirty="0" smtClean="0"/>
              <a:t> (Yuliar,2007)</a:t>
            </a:r>
            <a:endParaRPr lang="en-US" sz="2400" dirty="0"/>
          </a:p>
        </p:txBody>
      </p:sp>
      <p:sp>
        <p:nvSpPr>
          <p:cNvPr id="13" name="TextBox 12"/>
          <p:cNvSpPr txBox="1"/>
          <p:nvPr/>
        </p:nvSpPr>
        <p:spPr>
          <a:xfrm>
            <a:off x="685800" y="1752600"/>
            <a:ext cx="7620000"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t>Yusuf </a:t>
            </a:r>
            <a:r>
              <a:rPr lang="en-US" sz="2400" dirty="0" err="1" smtClean="0"/>
              <a:t>Hadi</a:t>
            </a:r>
            <a:r>
              <a:rPr lang="en-US" sz="2400" dirty="0" smtClean="0"/>
              <a:t> </a:t>
            </a:r>
            <a:r>
              <a:rPr lang="en-US" sz="2400" dirty="0" err="1" smtClean="0"/>
              <a:t>Miarso</a:t>
            </a:r>
            <a:r>
              <a:rPr lang="en-US" sz="2400" dirty="0" smtClean="0"/>
              <a:t> : </a:t>
            </a:r>
            <a:r>
              <a:rPr lang="en-US" sz="2400" dirty="0" err="1" smtClean="0"/>
              <a:t>telematika</a:t>
            </a:r>
            <a:r>
              <a:rPr lang="en-US" sz="2400" dirty="0" smtClean="0"/>
              <a:t> </a:t>
            </a:r>
            <a:r>
              <a:rPr lang="en-US" sz="2400" dirty="0" err="1" smtClean="0"/>
              <a:t>merupakan</a:t>
            </a:r>
            <a:r>
              <a:rPr lang="en-US" sz="2400" dirty="0" smtClean="0"/>
              <a:t> </a:t>
            </a:r>
            <a:r>
              <a:rPr lang="en-US" sz="2400" dirty="0" err="1" smtClean="0"/>
              <a:t>sinergi</a:t>
            </a:r>
            <a:r>
              <a:rPr lang="en-US" sz="2400" dirty="0" smtClean="0"/>
              <a:t> </a:t>
            </a:r>
            <a:r>
              <a:rPr lang="en-US" sz="2400" dirty="0" err="1" smtClean="0"/>
              <a:t>teknologi</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a:t>
            </a:r>
            <a:r>
              <a:rPr lang="en-US" sz="2400" dirty="0" err="1" smtClean="0"/>
              <a:t>untuk</a:t>
            </a:r>
            <a:r>
              <a:rPr lang="en-US" sz="2400" dirty="0" smtClean="0"/>
              <a:t> </a:t>
            </a:r>
            <a:r>
              <a:rPr lang="en-US" sz="2400" dirty="0" err="1" smtClean="0"/>
              <a:t>keperluan</a:t>
            </a:r>
            <a:r>
              <a:rPr lang="en-US" sz="2400" dirty="0" smtClean="0"/>
              <a:t> </a:t>
            </a:r>
            <a:r>
              <a:rPr lang="en-US" sz="2400" dirty="0" err="1" smtClean="0"/>
              <a:t>pemrosesan</a:t>
            </a:r>
            <a:r>
              <a:rPr lang="en-US" sz="2400" dirty="0" smtClean="0"/>
              <a:t> data </a:t>
            </a:r>
            <a:r>
              <a:rPr lang="en-US" sz="2400" dirty="0" err="1" smtClean="0"/>
              <a:t>dengan</a:t>
            </a:r>
            <a:r>
              <a:rPr lang="en-US" sz="2400" dirty="0" smtClean="0"/>
              <a:t> </a:t>
            </a:r>
            <a:r>
              <a:rPr lang="en-US" sz="2400" dirty="0" err="1" smtClean="0"/>
              <a:t>sistem</a:t>
            </a:r>
            <a:r>
              <a:rPr lang="en-US" sz="2400" dirty="0" smtClean="0"/>
              <a:t> binary   ( digital ).</a:t>
            </a:r>
          </a:p>
          <a:p>
            <a:r>
              <a:rPr lang="en-US" sz="2400" dirty="0" smtClean="0"/>
              <a:t> </a:t>
            </a:r>
            <a:r>
              <a:rPr lang="en-US" sz="2400" dirty="0" err="1" smtClean="0"/>
              <a:t>Integrasi</a:t>
            </a:r>
            <a:r>
              <a:rPr lang="en-US" sz="2400" dirty="0" smtClean="0"/>
              <a:t> </a:t>
            </a:r>
            <a:r>
              <a:rPr lang="en-US" sz="2400" dirty="0" err="1" smtClean="0"/>
              <a:t>antara</a:t>
            </a:r>
            <a:r>
              <a:rPr lang="en-US" sz="2400" dirty="0" smtClean="0"/>
              <a:t> </a:t>
            </a:r>
            <a:r>
              <a:rPr lang="en-US" sz="2400" dirty="0" err="1" smtClean="0"/>
              <a:t>sistem</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yang </a:t>
            </a:r>
            <a:r>
              <a:rPr lang="en-US" sz="2400" dirty="0" err="1" smtClean="0"/>
              <a:t>dikenal</a:t>
            </a:r>
            <a:r>
              <a:rPr lang="en-US" sz="2400" dirty="0" smtClean="0"/>
              <a:t> </a:t>
            </a:r>
            <a:r>
              <a:rPr lang="en-US" sz="2400" dirty="0" err="1" smtClean="0"/>
              <a:t>sebagai</a:t>
            </a:r>
            <a:r>
              <a:rPr lang="en-US" sz="2400" dirty="0" smtClean="0"/>
              <a:t> </a:t>
            </a:r>
            <a:r>
              <a:rPr lang="en-US" sz="2400" dirty="0" err="1" smtClean="0"/>
              <a:t>Teknologi</a:t>
            </a:r>
            <a:r>
              <a:rPr lang="en-US" sz="2400" dirty="0" smtClean="0"/>
              <a:t> </a:t>
            </a:r>
            <a:r>
              <a:rPr lang="en-US" sz="2400" dirty="0" err="1" smtClean="0"/>
              <a:t>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a:t>
            </a:r>
            <a:r>
              <a:rPr lang="en-US" sz="2400" dirty="0" err="1" smtClean="0"/>
              <a:t>atau</a:t>
            </a:r>
            <a:r>
              <a:rPr lang="en-US" sz="2400" dirty="0" smtClean="0"/>
              <a:t> ICT (Information and Communications Technology)</a:t>
            </a:r>
            <a:endParaRPr lang="en-US" sz="2400" dirty="0"/>
          </a:p>
        </p:txBody>
      </p:sp>
      <p:sp>
        <p:nvSpPr>
          <p:cNvPr id="16" name="TextBox 15"/>
          <p:cNvSpPr txBox="1"/>
          <p:nvPr/>
        </p:nvSpPr>
        <p:spPr>
          <a:xfrm>
            <a:off x="685800" y="4191000"/>
            <a:ext cx="7620000" cy="1569660"/>
          </a:xfrm>
          <a:prstGeom prst="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dirty="0" err="1" smtClean="0">
                <a:solidFill>
                  <a:schemeClr val="tx1">
                    <a:lumMod val="95000"/>
                    <a:lumOff val="5000"/>
                  </a:schemeClr>
                </a:solidFill>
              </a:rPr>
              <a:t>Telematika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merupakan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konvergensi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antara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teknologi</a:t>
            </a:r>
            <a:r>
              <a:rPr lang="en-US" sz="2400" dirty="0" smtClean="0">
                <a:solidFill>
                  <a:schemeClr val="tx1">
                    <a:lumMod val="95000"/>
                    <a:lumOff val="5000"/>
                  </a:schemeClr>
                </a:solidFill>
              </a:rPr>
              <a:t> Telekomunikasi , Media </a:t>
            </a:r>
            <a:r>
              <a:rPr lang="en-US" sz="2400" dirty="0" err="1" smtClean="0">
                <a:solidFill>
                  <a:schemeClr val="tx1">
                    <a:lumMod val="95000"/>
                    <a:lumOff val="5000"/>
                  </a:schemeClr>
                </a:solidFill>
              </a:rPr>
              <a:t>dan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Informatika</a:t>
            </a:r>
            <a:r>
              <a:rPr lang="en-US" sz="2400" dirty="0" smtClean="0">
                <a:solidFill>
                  <a:schemeClr val="tx1">
                    <a:lumMod val="95000"/>
                    <a:lumOff val="5000"/>
                  </a:schemeClr>
                </a:solidFill>
              </a:rPr>
              <a:t> yang </a:t>
            </a:r>
            <a:r>
              <a:rPr lang="en-US" sz="2400" dirty="0" err="1" smtClean="0">
                <a:solidFill>
                  <a:schemeClr val="tx1">
                    <a:lumMod val="95000"/>
                    <a:lumOff val="5000"/>
                  </a:schemeClr>
                </a:solidFill>
              </a:rPr>
              <a:t>digunakan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untuk</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keperluan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pemrosesan</a:t>
            </a:r>
            <a:r>
              <a:rPr lang="en-US" sz="2400" dirty="0" smtClean="0">
                <a:solidFill>
                  <a:schemeClr val="tx1">
                    <a:lumMod val="95000"/>
                    <a:lumOff val="5000"/>
                  </a:schemeClr>
                </a:solidFill>
              </a:rPr>
              <a:t> data </a:t>
            </a:r>
            <a:r>
              <a:rPr lang="en-US" sz="2400" dirty="0" err="1" smtClean="0">
                <a:solidFill>
                  <a:schemeClr val="tx1">
                    <a:lumMod val="95000"/>
                    <a:lumOff val="5000"/>
                  </a:schemeClr>
                </a:solidFill>
              </a:rPr>
              <a:t>dengan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sistem</a:t>
            </a:r>
            <a:r>
              <a:rPr lang="en-US" sz="2400" dirty="0" smtClean="0">
                <a:solidFill>
                  <a:schemeClr val="tx1">
                    <a:lumMod val="95000"/>
                    <a:lumOff val="5000"/>
                  </a:schemeClr>
                </a:solidFill>
              </a:rPr>
              <a:t> binary / digital.</a:t>
            </a:r>
            <a:endParaRPr lang="en-US"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0" y="115669"/>
            <a:ext cx="4165692"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sz="3600" dirty="0" smtClean="0"/>
              <a:t>FUNGSI TELEMATIKA </a:t>
            </a:r>
            <a:endParaRPr lang="en-US" sz="3600" dirty="0"/>
          </a:p>
        </p:txBody>
      </p:sp>
      <p:sp>
        <p:nvSpPr>
          <p:cNvPr id="14" name="TextBox 13"/>
          <p:cNvSpPr txBox="1"/>
          <p:nvPr/>
        </p:nvSpPr>
        <p:spPr>
          <a:xfrm>
            <a:off x="685800" y="838200"/>
            <a:ext cx="7620000"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t>TELEMATICS = TELECOMMUNICATION and INFORMATICS </a:t>
            </a:r>
          </a:p>
          <a:p>
            <a:pPr>
              <a:buFont typeface="Wingdings"/>
              <a:buChar char="è"/>
            </a:pPr>
            <a:r>
              <a:rPr lang="en-US" sz="2400" dirty="0" err="1" smtClean="0">
                <a:sym typeface="Wingdings" pitchFamily="2" charset="2"/>
              </a:rPr>
              <a:t>P</a:t>
            </a:r>
            <a:r>
              <a:rPr lang="en-US" sz="2400" dirty="0" err="1" smtClean="0"/>
              <a:t>erkembangan</a:t>
            </a:r>
            <a:r>
              <a:rPr lang="en-US" sz="2400" dirty="0" smtClean="0"/>
              <a:t> </a:t>
            </a:r>
            <a:r>
              <a:rPr lang="en-US" sz="2400" dirty="0" err="1" smtClean="0"/>
              <a:t>teknologi</a:t>
            </a:r>
            <a:r>
              <a:rPr lang="en-US" sz="2400" dirty="0" smtClean="0"/>
              <a:t> digital. </a:t>
            </a:r>
          </a:p>
          <a:p>
            <a:r>
              <a:rPr lang="en-US" sz="2400" dirty="0" smtClean="0"/>
              <a:t>( </a:t>
            </a:r>
            <a:r>
              <a:rPr lang="en-US" sz="2400" dirty="0" err="1" smtClean="0"/>
              <a:t>Teknologi</a:t>
            </a:r>
            <a:r>
              <a:rPr lang="en-US" sz="2400" dirty="0" smtClean="0"/>
              <a:t> </a:t>
            </a:r>
            <a:r>
              <a:rPr lang="en-US" sz="2400" dirty="0" err="1" smtClean="0"/>
              <a:t>telekomunikasi</a:t>
            </a:r>
            <a:r>
              <a:rPr lang="en-US" sz="2400" dirty="0" smtClean="0"/>
              <a:t> </a:t>
            </a:r>
            <a:r>
              <a:rPr lang="en-US" sz="2400" dirty="0" err="1" smtClean="0"/>
              <a:t>dan</a:t>
            </a:r>
            <a:r>
              <a:rPr lang="en-US" sz="2400" dirty="0" smtClean="0"/>
              <a:t> </a:t>
            </a:r>
            <a:r>
              <a:rPr lang="en-US" sz="2400" dirty="0" err="1" smtClean="0"/>
              <a:t>informatika</a:t>
            </a:r>
            <a:r>
              <a:rPr lang="en-US" sz="2400" dirty="0" smtClean="0"/>
              <a:t> </a:t>
            </a:r>
            <a:r>
              <a:rPr lang="en-US" sz="2400" dirty="0" err="1" smtClean="0"/>
              <a:t>menjadi</a:t>
            </a:r>
            <a:r>
              <a:rPr lang="en-US" sz="2400" dirty="0" smtClean="0"/>
              <a:t> </a:t>
            </a:r>
            <a:r>
              <a:rPr lang="en-US" sz="2400" dirty="0" err="1" smtClean="0"/>
              <a:t>semakin</a:t>
            </a:r>
            <a:r>
              <a:rPr lang="en-US" sz="2400" dirty="0" smtClean="0"/>
              <a:t> </a:t>
            </a:r>
            <a:r>
              <a:rPr lang="en-US" sz="2400" dirty="0" err="1" smtClean="0"/>
              <a:t>terpadu</a:t>
            </a:r>
            <a:r>
              <a:rPr lang="en-US" sz="2400" dirty="0" smtClean="0"/>
              <a:t> </a:t>
            </a:r>
            <a:r>
              <a:rPr lang="en-US" sz="2400" dirty="0" err="1" smtClean="0"/>
              <a:t>atau</a:t>
            </a:r>
            <a:r>
              <a:rPr lang="en-US" sz="2400" dirty="0" smtClean="0"/>
              <a:t> </a:t>
            </a:r>
            <a:r>
              <a:rPr lang="en-US" sz="2400" dirty="0" err="1" smtClean="0"/>
              <a:t>populer</a:t>
            </a:r>
            <a:r>
              <a:rPr lang="en-US" sz="2400" dirty="0" smtClean="0"/>
              <a:t> </a:t>
            </a:r>
            <a:r>
              <a:rPr lang="en-US" sz="2400" dirty="0" err="1" smtClean="0"/>
              <a:t>dengan</a:t>
            </a:r>
            <a:r>
              <a:rPr lang="en-US" sz="2400" dirty="0" smtClean="0"/>
              <a:t> </a:t>
            </a:r>
            <a:r>
              <a:rPr lang="en-US" sz="2400" dirty="0" err="1" smtClean="0"/>
              <a:t>istilah</a:t>
            </a:r>
            <a:r>
              <a:rPr lang="en-US" sz="2400" dirty="0" smtClean="0"/>
              <a:t> </a:t>
            </a:r>
            <a:r>
              <a:rPr lang="en-US" sz="2400" dirty="0" err="1" smtClean="0"/>
              <a:t>konvergensi</a:t>
            </a:r>
            <a:r>
              <a:rPr lang="en-US" sz="2400" dirty="0" smtClean="0"/>
              <a:t> )</a:t>
            </a:r>
            <a:endParaRPr lang="en-US" sz="2400" dirty="0"/>
          </a:p>
        </p:txBody>
      </p:sp>
      <p:sp>
        <p:nvSpPr>
          <p:cNvPr id="13" name="TextBox 12"/>
          <p:cNvSpPr txBox="1"/>
          <p:nvPr/>
        </p:nvSpPr>
        <p:spPr>
          <a:xfrm>
            <a:off x="685800" y="2514601"/>
            <a:ext cx="7620000"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r>
              <a:rPr lang="en-US" sz="2000" dirty="0" err="1" smtClean="0"/>
              <a:t>Fungsi</a:t>
            </a:r>
            <a:r>
              <a:rPr lang="en-US" sz="2000" dirty="0" smtClean="0"/>
              <a:t> </a:t>
            </a:r>
          </a:p>
          <a:p>
            <a:pPr marL="457200" indent="-457200">
              <a:buFont typeface="+mj-lt"/>
              <a:buAutoNum type="arabicPeriod"/>
            </a:pPr>
            <a:r>
              <a:rPr lang="en-US" sz="2000" dirty="0" err="1" smtClean="0"/>
              <a:t>Penyampai</a:t>
            </a:r>
            <a:r>
              <a:rPr lang="en-US" sz="2000" dirty="0" smtClean="0"/>
              <a:t> </a:t>
            </a:r>
            <a:r>
              <a:rPr lang="en-US" sz="2000" dirty="0" err="1" smtClean="0"/>
              <a:t>informasi</a:t>
            </a:r>
            <a:r>
              <a:rPr lang="en-US" sz="2000" dirty="0" smtClean="0"/>
              <a:t>.</a:t>
            </a:r>
          </a:p>
          <a:p>
            <a:pPr marL="457200" indent="-457200">
              <a:buFont typeface="+mj-lt"/>
              <a:buAutoNum type="arabicPeriod"/>
            </a:pPr>
            <a:r>
              <a:rPr lang="en-US" sz="2000" dirty="0" err="1" smtClean="0"/>
              <a:t>Sarana</a:t>
            </a:r>
            <a:r>
              <a:rPr lang="en-US" sz="2000" dirty="0" smtClean="0"/>
              <a:t> </a:t>
            </a:r>
            <a:r>
              <a:rPr lang="en-US" sz="2000" dirty="0" err="1" smtClean="0"/>
              <a:t>Kontak</a:t>
            </a:r>
            <a:r>
              <a:rPr lang="en-US" sz="2000" dirty="0" smtClean="0"/>
              <a:t> </a:t>
            </a:r>
            <a:r>
              <a:rPr lang="en-US" sz="2000" dirty="0" err="1" smtClean="0"/>
              <a:t>sosial</a:t>
            </a:r>
            <a:r>
              <a:rPr lang="en-US" sz="2000" dirty="0" smtClean="0"/>
              <a:t> </a:t>
            </a:r>
            <a:r>
              <a:rPr lang="en-US" sz="2000" dirty="0" err="1" smtClean="0"/>
              <a:t>hidup</a:t>
            </a:r>
            <a:r>
              <a:rPr lang="en-US" sz="2000" dirty="0" smtClean="0"/>
              <a:t> </a:t>
            </a:r>
            <a:r>
              <a:rPr lang="en-US" sz="2000" dirty="0" err="1" smtClean="0"/>
              <a:t>bermasyarakat</a:t>
            </a:r>
            <a:endParaRPr lang="en-US" sz="2000" dirty="0"/>
          </a:p>
        </p:txBody>
      </p:sp>
      <p:sp>
        <p:nvSpPr>
          <p:cNvPr id="9" name="TextBox 8"/>
          <p:cNvSpPr txBox="1"/>
          <p:nvPr/>
        </p:nvSpPr>
        <p:spPr>
          <a:xfrm>
            <a:off x="685800" y="3581400"/>
            <a:ext cx="7620000" cy="255454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r>
              <a:rPr lang="en-US" sz="2000" dirty="0" err="1" smtClean="0"/>
              <a:t>Peran</a:t>
            </a:r>
            <a:r>
              <a:rPr lang="en-US" sz="2000" dirty="0" smtClean="0"/>
              <a:t> </a:t>
            </a:r>
            <a:r>
              <a:rPr lang="en-US" sz="2000" dirty="0" err="1" smtClean="0"/>
              <a:t>Telematika</a:t>
            </a:r>
            <a:r>
              <a:rPr lang="en-US" sz="2000" dirty="0" smtClean="0"/>
              <a:t> </a:t>
            </a:r>
          </a:p>
          <a:p>
            <a:pPr marL="457200" indent="-457200">
              <a:buFont typeface="+mj-lt"/>
              <a:buAutoNum type="arabicPeriod"/>
            </a:pPr>
            <a:r>
              <a:rPr lang="en-US" sz="2000" dirty="0" err="1" smtClean="0"/>
              <a:t>Sarana</a:t>
            </a:r>
            <a:r>
              <a:rPr lang="en-US" sz="2000" dirty="0" smtClean="0"/>
              <a:t> </a:t>
            </a:r>
            <a:r>
              <a:rPr lang="en-US" sz="2000" dirty="0" err="1" smtClean="0"/>
              <a:t>komunikasi</a:t>
            </a:r>
            <a:r>
              <a:rPr lang="en-US" sz="2000" dirty="0" smtClean="0"/>
              <a:t> </a:t>
            </a:r>
            <a:r>
              <a:rPr lang="en-US" sz="2000" dirty="0" err="1" smtClean="0"/>
              <a:t>jarak</a:t>
            </a:r>
            <a:r>
              <a:rPr lang="en-US" sz="2000" dirty="0" smtClean="0"/>
              <a:t> </a:t>
            </a:r>
            <a:r>
              <a:rPr lang="en-US" sz="2000" dirty="0" err="1" smtClean="0"/>
              <a:t>jauh</a:t>
            </a:r>
            <a:r>
              <a:rPr lang="en-US" sz="2000" dirty="0" smtClean="0"/>
              <a:t> </a:t>
            </a:r>
            <a:r>
              <a:rPr lang="en-US" sz="2000" dirty="0" err="1" smtClean="0"/>
              <a:t>melalui</a:t>
            </a:r>
            <a:r>
              <a:rPr lang="en-US" sz="2000" dirty="0" smtClean="0"/>
              <a:t> media </a:t>
            </a:r>
            <a:r>
              <a:rPr lang="en-US" sz="2000" dirty="0" err="1" smtClean="0"/>
              <a:t>elektromagnetik</a:t>
            </a:r>
            <a:r>
              <a:rPr lang="en-US" sz="2000" dirty="0" smtClean="0"/>
              <a:t>. </a:t>
            </a:r>
          </a:p>
          <a:p>
            <a:pPr marL="457200" indent="-457200">
              <a:buFont typeface="+mj-lt"/>
              <a:buAutoNum type="arabicPeriod"/>
            </a:pPr>
            <a:r>
              <a:rPr lang="en-US" sz="2000" dirty="0" err="1" smtClean="0"/>
              <a:t>Kemampuannya</a:t>
            </a:r>
            <a:r>
              <a:rPr lang="en-US" sz="2000" dirty="0" smtClean="0"/>
              <a:t> </a:t>
            </a:r>
            <a:r>
              <a:rPr lang="en-US" sz="2000" dirty="0" err="1" smtClean="0"/>
              <a:t>adalah</a:t>
            </a:r>
            <a:r>
              <a:rPr lang="en-US" sz="2000" dirty="0" smtClean="0"/>
              <a:t> </a:t>
            </a:r>
            <a:r>
              <a:rPr lang="en-US" sz="2000" dirty="0" err="1" smtClean="0"/>
              <a:t>mentransmisikan</a:t>
            </a:r>
            <a:r>
              <a:rPr lang="en-US" sz="2000" dirty="0" smtClean="0"/>
              <a:t> </a:t>
            </a:r>
            <a:r>
              <a:rPr lang="en-US" sz="2000" dirty="0" err="1" smtClean="0"/>
              <a:t>sejumlah</a:t>
            </a:r>
            <a:r>
              <a:rPr lang="en-US" sz="2000" dirty="0" smtClean="0"/>
              <a:t> </a:t>
            </a:r>
            <a:r>
              <a:rPr lang="en-US" sz="2000" dirty="0" err="1" smtClean="0"/>
              <a:t>besar</a:t>
            </a:r>
            <a:r>
              <a:rPr lang="en-US" sz="2000" dirty="0" smtClean="0"/>
              <a:t> </a:t>
            </a:r>
            <a:r>
              <a:rPr lang="en-US" sz="2000" dirty="0" err="1" smtClean="0"/>
              <a:t>informasi</a:t>
            </a:r>
            <a:r>
              <a:rPr lang="en-US" sz="2000" dirty="0" smtClean="0"/>
              <a:t> </a:t>
            </a:r>
            <a:r>
              <a:rPr lang="en-US" sz="2000" dirty="0" err="1" smtClean="0"/>
              <a:t>dalam</a:t>
            </a:r>
            <a:r>
              <a:rPr lang="en-US" sz="2000" dirty="0" smtClean="0"/>
              <a:t> </a:t>
            </a:r>
            <a:r>
              <a:rPr lang="en-US" sz="2000" dirty="0" err="1" smtClean="0"/>
              <a:t>sekejap</a:t>
            </a:r>
            <a:r>
              <a:rPr lang="en-US" sz="2000" dirty="0" smtClean="0"/>
              <a:t>, </a:t>
            </a:r>
            <a:r>
              <a:rPr lang="en-US" sz="2000" dirty="0" err="1" smtClean="0"/>
              <a:t>dengan</a:t>
            </a:r>
            <a:r>
              <a:rPr lang="en-US" sz="2000" dirty="0" smtClean="0"/>
              <a:t> </a:t>
            </a:r>
            <a:r>
              <a:rPr lang="en-US" sz="2000" dirty="0" err="1" smtClean="0"/>
              <a:t>jangkauan</a:t>
            </a:r>
            <a:r>
              <a:rPr lang="en-US" sz="2000" dirty="0" smtClean="0"/>
              <a:t> </a:t>
            </a:r>
            <a:r>
              <a:rPr lang="en-US" sz="2000" dirty="0" err="1" smtClean="0"/>
              <a:t>seluruh</a:t>
            </a:r>
            <a:r>
              <a:rPr lang="en-US" sz="2000" dirty="0" smtClean="0"/>
              <a:t> </a:t>
            </a:r>
            <a:r>
              <a:rPr lang="en-US" sz="2000" dirty="0" err="1" smtClean="0"/>
              <a:t>dunia</a:t>
            </a:r>
            <a:r>
              <a:rPr lang="en-US" sz="2000" dirty="0" smtClean="0"/>
              <a:t>, </a:t>
            </a:r>
            <a:r>
              <a:rPr lang="en-US" sz="2000" dirty="0" err="1" smtClean="0"/>
              <a:t>dan</a:t>
            </a:r>
            <a:r>
              <a:rPr lang="en-US" sz="2000" dirty="0" smtClean="0"/>
              <a:t> </a:t>
            </a:r>
            <a:r>
              <a:rPr lang="en-US" sz="2000" dirty="0" err="1" smtClean="0"/>
              <a:t>dalam</a:t>
            </a:r>
            <a:r>
              <a:rPr lang="en-US" sz="2000" dirty="0" smtClean="0"/>
              <a:t> </a:t>
            </a:r>
            <a:r>
              <a:rPr lang="en-US" sz="2000" dirty="0" err="1" smtClean="0"/>
              <a:t>berbagai</a:t>
            </a:r>
            <a:r>
              <a:rPr lang="en-US" sz="2000" dirty="0" smtClean="0"/>
              <a:t> </a:t>
            </a:r>
            <a:r>
              <a:rPr lang="en-US" sz="2000" dirty="0" err="1" smtClean="0"/>
              <a:t>cara</a:t>
            </a:r>
            <a:r>
              <a:rPr lang="en-US" sz="2000" dirty="0" smtClean="0"/>
              <a:t>, </a:t>
            </a:r>
            <a:r>
              <a:rPr lang="en-US" sz="2000" dirty="0" err="1" smtClean="0"/>
              <a:t>yaitu</a:t>
            </a:r>
            <a:r>
              <a:rPr lang="en-US" sz="2000" dirty="0" smtClean="0"/>
              <a:t> </a:t>
            </a:r>
            <a:r>
              <a:rPr lang="en-US" sz="2000" dirty="0" err="1" smtClean="0"/>
              <a:t>dengan</a:t>
            </a:r>
            <a:r>
              <a:rPr lang="en-US" sz="2000" dirty="0" smtClean="0"/>
              <a:t> </a:t>
            </a:r>
            <a:r>
              <a:rPr lang="en-US" sz="2000" dirty="0" err="1" smtClean="0"/>
              <a:t>perantaan</a:t>
            </a:r>
            <a:r>
              <a:rPr lang="en-US" sz="2000" dirty="0" smtClean="0"/>
              <a:t> </a:t>
            </a:r>
            <a:r>
              <a:rPr lang="en-US" sz="2000" dirty="0" err="1" smtClean="0"/>
              <a:t>suara</a:t>
            </a:r>
            <a:r>
              <a:rPr lang="en-US" sz="2000" dirty="0" smtClean="0"/>
              <a:t> (</a:t>
            </a:r>
            <a:r>
              <a:rPr lang="en-US" sz="2000" dirty="0" err="1" smtClean="0"/>
              <a:t>telepon</a:t>
            </a:r>
            <a:r>
              <a:rPr lang="en-US" sz="2000" dirty="0" smtClean="0"/>
              <a:t>, </a:t>
            </a:r>
            <a:r>
              <a:rPr lang="en-US" sz="2000" dirty="0" err="1" smtClean="0"/>
              <a:t>musik</a:t>
            </a:r>
            <a:r>
              <a:rPr lang="en-US" sz="2000" dirty="0" smtClean="0"/>
              <a:t>), </a:t>
            </a:r>
            <a:r>
              <a:rPr lang="en-US" sz="2000" dirty="0" err="1" smtClean="0"/>
              <a:t>huruf</a:t>
            </a:r>
            <a:r>
              <a:rPr lang="en-US" sz="2000" dirty="0" smtClean="0"/>
              <a:t>, </a:t>
            </a:r>
            <a:r>
              <a:rPr lang="en-US" sz="2000" dirty="0" err="1" smtClean="0"/>
              <a:t>gambar</a:t>
            </a:r>
            <a:r>
              <a:rPr lang="en-US" sz="2000" dirty="0" smtClean="0"/>
              <a:t> </a:t>
            </a:r>
            <a:r>
              <a:rPr lang="en-US" sz="2000" dirty="0" err="1" smtClean="0"/>
              <a:t>dan</a:t>
            </a:r>
            <a:r>
              <a:rPr lang="en-US" sz="2000" dirty="0" smtClean="0"/>
              <a:t> data </a:t>
            </a:r>
            <a:r>
              <a:rPr lang="en-US" sz="2000" dirty="0" err="1" smtClean="0"/>
              <a:t>atau</a:t>
            </a:r>
            <a:r>
              <a:rPr lang="en-US" sz="2000" dirty="0" smtClean="0"/>
              <a:t> </a:t>
            </a:r>
            <a:r>
              <a:rPr lang="en-US" sz="2000" dirty="0" err="1" smtClean="0"/>
              <a:t>kombinasi-kombinasinya</a:t>
            </a:r>
            <a:r>
              <a:rPr lang="en-US" sz="2000" dirty="0" smtClean="0"/>
              <a:t>. </a:t>
            </a:r>
          </a:p>
          <a:p>
            <a:pPr marL="457200" indent="-457200">
              <a:buFont typeface="+mj-lt"/>
              <a:buAutoNum type="arabicPeriod"/>
            </a:pPr>
            <a:r>
              <a:rPr lang="en-US" sz="2000" dirty="0" err="1" smtClean="0"/>
              <a:t>Diselenggarakan</a:t>
            </a:r>
            <a:r>
              <a:rPr lang="en-US" sz="2000" dirty="0" smtClean="0"/>
              <a:t> </a:t>
            </a:r>
            <a:r>
              <a:rPr lang="en-US" sz="2000" dirty="0" err="1" smtClean="0"/>
              <a:t>untuk</a:t>
            </a:r>
            <a:r>
              <a:rPr lang="en-US" sz="2000" dirty="0" smtClean="0"/>
              <a:t> </a:t>
            </a:r>
            <a:r>
              <a:rPr lang="en-US" sz="2000" dirty="0" err="1" smtClean="0"/>
              <a:t>umum</a:t>
            </a:r>
            <a:r>
              <a:rPr lang="en-US" sz="2000" dirty="0" smtClean="0"/>
              <a:t> (online, internet), </a:t>
            </a:r>
            <a:r>
              <a:rPr lang="en-US" sz="2000" dirty="0" err="1" smtClean="0"/>
              <a:t>dan</a:t>
            </a:r>
            <a:r>
              <a:rPr lang="en-US" sz="2000" dirty="0" smtClean="0"/>
              <a:t> </a:t>
            </a:r>
            <a:r>
              <a:rPr lang="en-US" sz="2000" dirty="0" err="1" smtClean="0"/>
              <a:t>ada</a:t>
            </a:r>
            <a:r>
              <a:rPr lang="en-US" sz="2000" dirty="0" smtClean="0"/>
              <a:t> pula </a:t>
            </a:r>
            <a:r>
              <a:rPr lang="en-US" sz="2000" dirty="0" err="1" smtClean="0"/>
              <a:t>untuk</a:t>
            </a:r>
            <a:r>
              <a:rPr lang="en-US" sz="2000" dirty="0" smtClean="0"/>
              <a:t> </a:t>
            </a:r>
            <a:r>
              <a:rPr lang="en-US" sz="2000" dirty="0" err="1" smtClean="0"/>
              <a:t>keperluan</a:t>
            </a:r>
            <a:r>
              <a:rPr lang="en-US" sz="2000" dirty="0" smtClean="0"/>
              <a:t> </a:t>
            </a:r>
            <a:r>
              <a:rPr lang="en-US" sz="2000" dirty="0" err="1" smtClean="0"/>
              <a:t>kelompok</a:t>
            </a:r>
            <a:r>
              <a:rPr lang="en-US" sz="2000" dirty="0" smtClean="0"/>
              <a:t> </a:t>
            </a:r>
            <a:r>
              <a:rPr lang="en-US" sz="2000" dirty="0" err="1" smtClean="0"/>
              <a:t>tertentu</a:t>
            </a:r>
            <a:r>
              <a:rPr lang="en-US" sz="2000" dirty="0" smtClean="0"/>
              <a:t> </a:t>
            </a:r>
            <a:r>
              <a:rPr lang="en-US" sz="2000" dirty="0" err="1" smtClean="0"/>
              <a:t>atau</a:t>
            </a:r>
            <a:r>
              <a:rPr lang="en-US" sz="2000" dirty="0" smtClean="0"/>
              <a:t> </a:t>
            </a:r>
            <a:r>
              <a:rPr lang="en-US" sz="2000" dirty="0" err="1" smtClean="0"/>
              <a:t>dinas</a:t>
            </a:r>
            <a:r>
              <a:rPr lang="en-US" sz="2000" dirty="0" smtClean="0"/>
              <a:t> </a:t>
            </a:r>
            <a:r>
              <a:rPr lang="en-US" sz="2000" dirty="0" err="1" smtClean="0"/>
              <a:t>khusus</a:t>
            </a:r>
            <a:r>
              <a:rPr lang="en-US" sz="2000" dirty="0" smtClean="0"/>
              <a:t> (intranet).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PENERAPAN TELEMATIKA  DI INDONESIA </a:t>
            </a:r>
            <a:endParaRPr lang="en-US" sz="3200" dirty="0"/>
          </a:p>
        </p:txBody>
      </p:sp>
      <p:sp>
        <p:nvSpPr>
          <p:cNvPr id="9" name="TextBox 8"/>
          <p:cNvSpPr txBox="1"/>
          <p:nvPr/>
        </p:nvSpPr>
        <p:spPr>
          <a:xfrm>
            <a:off x="685800" y="990601"/>
            <a:ext cx="7620000" cy="261610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smtClean="0"/>
              <a:t>kebijakan</a:t>
            </a:r>
            <a:r>
              <a:rPr lang="en-US" sz="2400" b="1" dirty="0" smtClean="0"/>
              <a:t> superhighways </a:t>
            </a:r>
            <a:r>
              <a:rPr lang="en-US" sz="2400" b="1" dirty="0" err="1" smtClean="0"/>
              <a:t>informasi</a:t>
            </a:r>
            <a:endParaRPr lang="en-US" sz="2400" b="1" dirty="0" smtClean="0">
              <a:sym typeface="Wingdings" pitchFamily="2" charset="2"/>
            </a:endParaRPr>
          </a:p>
          <a:p>
            <a:pPr marL="1603375" indent="-1603375"/>
            <a:r>
              <a:rPr lang="en-US" sz="2000" dirty="0" smtClean="0">
                <a:sym typeface="Wingdings" pitchFamily="2" charset="2"/>
              </a:rPr>
              <a:t>1991  AS  		    </a:t>
            </a:r>
            <a:r>
              <a:rPr lang="en-US" sz="2000" dirty="0" smtClean="0"/>
              <a:t>   The National Infrastructure Information</a:t>
            </a:r>
          </a:p>
          <a:p>
            <a:r>
              <a:rPr lang="en-US" sz="2000" dirty="0" smtClean="0"/>
              <a:t>1996 </a:t>
            </a:r>
            <a:r>
              <a:rPr lang="en-US" sz="2000" dirty="0" smtClean="0">
                <a:sym typeface="Wingdings" pitchFamily="2" charset="2"/>
              </a:rPr>
              <a:t> </a:t>
            </a:r>
            <a:r>
              <a:rPr lang="en-US" sz="2000" dirty="0" err="1" smtClean="0">
                <a:sym typeface="Wingdings" pitchFamily="2" charset="2"/>
              </a:rPr>
              <a:t>Inggris</a:t>
            </a:r>
            <a:r>
              <a:rPr lang="en-US" sz="2000" dirty="0" smtClean="0">
                <a:sym typeface="Wingdings" pitchFamily="2" charset="2"/>
              </a:rPr>
              <a:t> 	       </a:t>
            </a:r>
            <a:r>
              <a:rPr lang="en-US" sz="2000" dirty="0" smtClean="0"/>
              <a:t>The Information Society Initiative</a:t>
            </a:r>
          </a:p>
          <a:p>
            <a:r>
              <a:rPr lang="en-US" sz="2000" dirty="0" smtClean="0"/>
              <a:t>	</a:t>
            </a:r>
            <a:r>
              <a:rPr lang="en-US" sz="2000" dirty="0" err="1" smtClean="0"/>
              <a:t>Jerman</a:t>
            </a:r>
            <a:r>
              <a:rPr lang="en-US" sz="2000" dirty="0" smtClean="0"/>
              <a:t> 	    </a:t>
            </a:r>
            <a:r>
              <a:rPr lang="en-US" sz="2000" dirty="0" smtClean="0">
                <a:sym typeface="Wingdings" pitchFamily="2" charset="2"/>
              </a:rPr>
              <a:t>   P</a:t>
            </a:r>
            <a:r>
              <a:rPr lang="en-US" sz="2000" dirty="0" smtClean="0"/>
              <a:t>rogram The Info 2000</a:t>
            </a:r>
          </a:p>
          <a:p>
            <a:r>
              <a:rPr lang="en-US" sz="2000" dirty="0" smtClean="0"/>
              <a:t>	Filipina	    </a:t>
            </a:r>
            <a:r>
              <a:rPr lang="en-US" sz="2000" dirty="0" smtClean="0">
                <a:sym typeface="Wingdings" pitchFamily="2" charset="2"/>
              </a:rPr>
              <a:t>   Tiger</a:t>
            </a:r>
          </a:p>
          <a:p>
            <a:r>
              <a:rPr lang="en-US" sz="2000" dirty="0" smtClean="0">
                <a:sym typeface="Wingdings" pitchFamily="2" charset="2"/>
              </a:rPr>
              <a:t>	Malaysia       </a:t>
            </a:r>
            <a:r>
              <a:rPr lang="en-US" sz="2000" dirty="0" smtClean="0"/>
              <a:t>Multimedia Super Corridor (MSC)</a:t>
            </a:r>
          </a:p>
          <a:p>
            <a:r>
              <a:rPr lang="en-US" sz="2000" dirty="0" smtClean="0"/>
              <a:t>	Singapore  </a:t>
            </a:r>
            <a:r>
              <a:rPr lang="en-US" sz="2000" dirty="0" smtClean="0">
                <a:sym typeface="Wingdings" pitchFamily="2" charset="2"/>
              </a:rPr>
              <a:t>   </a:t>
            </a:r>
            <a:r>
              <a:rPr lang="en-US" sz="2000" dirty="0" smtClean="0"/>
              <a:t>Singapore-ONE</a:t>
            </a:r>
          </a:p>
          <a:p>
            <a:r>
              <a:rPr lang="en-US" sz="2000" dirty="0" smtClean="0"/>
              <a:t>1997 </a:t>
            </a:r>
            <a:r>
              <a:rPr lang="en-US" sz="2000" dirty="0" smtClean="0">
                <a:sym typeface="Wingdings" pitchFamily="2" charset="2"/>
              </a:rPr>
              <a:t>  Indonesia      Nusantara 21</a:t>
            </a:r>
            <a:endParaRPr lang="en-US" sz="2000" dirty="0"/>
          </a:p>
        </p:txBody>
      </p:sp>
      <p:sp>
        <p:nvSpPr>
          <p:cNvPr id="11" name="TextBox 10"/>
          <p:cNvSpPr txBox="1"/>
          <p:nvPr/>
        </p:nvSpPr>
        <p:spPr>
          <a:xfrm>
            <a:off x="685800" y="3632299"/>
            <a:ext cx="7620000"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smtClean="0"/>
              <a:t>Aplikasi</a:t>
            </a:r>
            <a:r>
              <a:rPr lang="en-US" sz="2400" b="1" dirty="0" smtClean="0"/>
              <a:t> </a:t>
            </a:r>
            <a:r>
              <a:rPr lang="en-US" sz="2400" b="1" dirty="0" err="1" smtClean="0"/>
              <a:t>Telematika</a:t>
            </a:r>
            <a:endParaRPr lang="en-US" sz="2400" b="1" dirty="0" smtClean="0"/>
          </a:p>
          <a:p>
            <a:r>
              <a:rPr lang="en-US" sz="2400" b="1" dirty="0" err="1" smtClean="0"/>
              <a:t>Pemerintahan</a:t>
            </a:r>
            <a:r>
              <a:rPr lang="en-US" sz="2400" b="1" dirty="0" smtClean="0"/>
              <a:t> : e-government </a:t>
            </a:r>
            <a:r>
              <a:rPr lang="en-US" sz="2400" b="1" dirty="0" err="1" smtClean="0"/>
              <a:t>dll</a:t>
            </a:r>
            <a:endParaRPr lang="en-US" sz="2400" b="1" dirty="0" smtClean="0"/>
          </a:p>
          <a:p>
            <a:r>
              <a:rPr lang="en-US" sz="2400" b="1" dirty="0" err="1" smtClean="0"/>
              <a:t>Masyarakat</a:t>
            </a:r>
            <a:r>
              <a:rPr lang="en-US" sz="2400" b="1" dirty="0" smtClean="0"/>
              <a:t>	:  </a:t>
            </a:r>
            <a:r>
              <a:rPr lang="en-US" sz="2400" b="1" dirty="0" err="1" smtClean="0"/>
              <a:t>telemedik</a:t>
            </a:r>
            <a:r>
              <a:rPr lang="en-US" sz="2400" b="1" dirty="0" smtClean="0"/>
              <a:t> , </a:t>
            </a:r>
            <a:r>
              <a:rPr lang="en-US" sz="2400" b="1" dirty="0" err="1" smtClean="0"/>
              <a:t>telemarket</a:t>
            </a:r>
            <a:r>
              <a:rPr lang="en-US" sz="2400" b="1" dirty="0" smtClean="0"/>
              <a:t> , email </a:t>
            </a:r>
            <a:r>
              <a:rPr lang="en-US" sz="2400" b="1" dirty="0" err="1" smtClean="0"/>
              <a:t>dll</a:t>
            </a:r>
            <a:r>
              <a:rPr lang="en-US" sz="2400" b="1" dirty="0" smtClean="0"/>
              <a:t> </a:t>
            </a:r>
          </a:p>
          <a:p>
            <a:r>
              <a:rPr lang="en-US" sz="2400" b="1" dirty="0" err="1" smtClean="0"/>
              <a:t>Pendidikan</a:t>
            </a:r>
            <a:r>
              <a:rPr lang="en-US" sz="2400" b="1" dirty="0" smtClean="0"/>
              <a:t>	:  </a:t>
            </a:r>
            <a:r>
              <a:rPr lang="en-US" sz="2400" b="1" dirty="0" err="1" smtClean="0"/>
              <a:t>perpustakaan</a:t>
            </a:r>
            <a:r>
              <a:rPr lang="en-US" sz="2400" b="1" dirty="0" smtClean="0"/>
              <a:t> , </a:t>
            </a:r>
            <a:r>
              <a:rPr lang="en-US" sz="2400" b="1" dirty="0" err="1" smtClean="0"/>
              <a:t>ebook</a:t>
            </a:r>
            <a:r>
              <a:rPr lang="en-US" sz="2400" b="1" dirty="0" smtClean="0"/>
              <a:t> , </a:t>
            </a:r>
            <a:r>
              <a:rPr lang="en-US" sz="2400" b="1" dirty="0" err="1" smtClean="0"/>
              <a:t>elearning</a:t>
            </a:r>
            <a:r>
              <a:rPr lang="en-US" sz="2400" b="1" dirty="0" smtClean="0"/>
              <a:t> </a:t>
            </a:r>
            <a:r>
              <a:rPr lang="en-US" sz="2400" b="1" dirty="0" err="1" smtClean="0"/>
              <a:t>dll</a:t>
            </a:r>
            <a:endParaRPr lang="en-US" sz="2400" b="1" dirty="0" smtClean="0"/>
          </a:p>
          <a:p>
            <a:r>
              <a:rPr lang="en-US" sz="2400" b="1" dirty="0" err="1" smtClean="0"/>
              <a:t>Bisnis</a:t>
            </a:r>
            <a:r>
              <a:rPr lang="en-US" sz="2400" b="1" dirty="0" smtClean="0"/>
              <a:t>		:  ecommerce , </a:t>
            </a:r>
            <a:r>
              <a:rPr lang="en-US" sz="2400" b="1" dirty="0" err="1" smtClean="0"/>
              <a:t>ebisnis</a:t>
            </a:r>
            <a:r>
              <a:rPr lang="en-US" sz="2400" b="1" dirty="0" smtClean="0"/>
              <a:t> ,  </a:t>
            </a:r>
            <a:r>
              <a:rPr lang="en-US" sz="2400" b="1" dirty="0" err="1" smtClean="0"/>
              <a:t>etiket</a:t>
            </a:r>
            <a:r>
              <a:rPr lang="en-US" sz="2400" b="1" dirty="0" smtClean="0"/>
              <a:t> , </a:t>
            </a:r>
            <a:r>
              <a:rPr lang="en-US" sz="2400" b="1" dirty="0" err="1" smtClean="0"/>
              <a:t>dll</a:t>
            </a:r>
            <a:endParaRPr lang="en-US" sz="2400" b="1" dirty="0" smtClean="0"/>
          </a:p>
          <a:p>
            <a:r>
              <a:rPr lang="en-US" sz="2400" b="1" dirty="0" err="1" smtClean="0"/>
              <a:t>Pers</a:t>
            </a:r>
            <a:r>
              <a:rPr lang="en-US" sz="2400" b="1" dirty="0" smtClean="0"/>
              <a:t>		:  </a:t>
            </a:r>
            <a:r>
              <a:rPr lang="en-US" sz="2400" b="1" dirty="0" err="1" smtClean="0"/>
              <a:t>majalah</a:t>
            </a:r>
            <a:r>
              <a:rPr lang="en-US" sz="2400" b="1" dirty="0" smtClean="0"/>
              <a:t> online ,  </a:t>
            </a:r>
            <a:r>
              <a:rPr lang="en-US" sz="2400" b="1" dirty="0" err="1" smtClean="0"/>
              <a:t>youtube</a:t>
            </a:r>
            <a:r>
              <a:rPr lang="en-US" sz="2400" b="1"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381000" y="533400"/>
            <a:ext cx="8534400" cy="5791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8" name="Picture 7" descr="ueu.jpg"/>
          <p:cNvPicPr>
            <a:picLocks noChangeAspect="1"/>
          </p:cNvPicPr>
          <p:nvPr/>
        </p:nvPicPr>
        <p:blipFill>
          <a:blip r:embed="rId3"/>
          <a:stretch>
            <a:fillRect/>
          </a:stretch>
        </p:blipFill>
        <p:spPr>
          <a:xfrm>
            <a:off x="8382000" y="6172200"/>
            <a:ext cx="533400" cy="537062"/>
          </a:xfrm>
          <a:prstGeom prst="rect">
            <a:avLst/>
          </a:prstGeom>
        </p:spPr>
      </p:pic>
      <p:sp>
        <p:nvSpPr>
          <p:cNvPr id="10" name="TextBox 9"/>
          <p:cNvSpPr txBox="1"/>
          <p:nvPr/>
        </p:nvSpPr>
        <p:spPr>
          <a:xfrm>
            <a:off x="228600" y="228600"/>
            <a:ext cx="874365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dirty="0" smtClean="0"/>
              <a:t>KEDUDUKAN HUKUM TELEMATIKA</a:t>
            </a:r>
            <a:endParaRPr lang="en-US" sz="3200" dirty="0"/>
          </a:p>
        </p:txBody>
      </p:sp>
      <p:sp>
        <p:nvSpPr>
          <p:cNvPr id="9" name="TextBox 8"/>
          <p:cNvSpPr txBox="1"/>
          <p:nvPr/>
        </p:nvSpPr>
        <p:spPr>
          <a:xfrm>
            <a:off x="685800" y="990601"/>
            <a:ext cx="7620000" cy="261610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smtClean="0"/>
              <a:t>Konstitusi</a:t>
            </a:r>
            <a:r>
              <a:rPr lang="en-US" sz="2400" b="1" dirty="0" smtClean="0"/>
              <a:t>  Negara </a:t>
            </a:r>
          </a:p>
          <a:p>
            <a:r>
              <a:rPr lang="id-ID" sz="2000" dirty="0" smtClean="0"/>
              <a:t>Pasal 28F dari Amandemen Kedua UUD 1945</a:t>
            </a:r>
          </a:p>
          <a:p>
            <a:pPr>
              <a:buNone/>
            </a:pPr>
            <a:r>
              <a:rPr lang="id-ID" sz="2000" dirty="0" smtClean="0"/>
              <a:t>	“Setiap orang berhak untuk berkomunikasi dan memperoleh informasi untuk mengembangkan pribadi dan lingkungan sosialnya serta berhak untuk mencari, memperoleh, memiliki, menyimpan, mengolah dan menyampaikan informasi dengan menggunakan segala jenis saluran yang tersedia”</a:t>
            </a:r>
          </a:p>
          <a:p>
            <a:endParaRPr lang="en-US" sz="2000" dirty="0"/>
          </a:p>
        </p:txBody>
      </p:sp>
      <p:sp>
        <p:nvSpPr>
          <p:cNvPr id="12" name="TextBox 11"/>
          <p:cNvSpPr txBox="1"/>
          <p:nvPr/>
        </p:nvSpPr>
        <p:spPr>
          <a:xfrm>
            <a:off x="685800" y="3657600"/>
            <a:ext cx="7620000" cy="261610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err="1" smtClean="0"/>
              <a:t>Hak</a:t>
            </a:r>
            <a:r>
              <a:rPr lang="en-US" sz="2400" b="1" dirty="0" smtClean="0"/>
              <a:t>  </a:t>
            </a:r>
            <a:r>
              <a:rPr lang="en-US" sz="2400" b="1" dirty="0" err="1" smtClean="0"/>
              <a:t>Memperoleh</a:t>
            </a:r>
            <a:r>
              <a:rPr lang="en-US" sz="2400" b="1" dirty="0" smtClean="0"/>
              <a:t> </a:t>
            </a:r>
            <a:r>
              <a:rPr lang="en-US" sz="2400" b="1" dirty="0" err="1" smtClean="0"/>
              <a:t>Informasi</a:t>
            </a:r>
            <a:r>
              <a:rPr lang="en-US" sz="2400" b="1" dirty="0" smtClean="0"/>
              <a:t> : </a:t>
            </a:r>
          </a:p>
          <a:p>
            <a:r>
              <a:rPr lang="id-ID" sz="2000" dirty="0" smtClean="0"/>
              <a:t>Sebelum 1998</a:t>
            </a:r>
            <a:r>
              <a:rPr lang="en-US" sz="2000" dirty="0" smtClean="0"/>
              <a:t>   :</a:t>
            </a:r>
            <a:r>
              <a:rPr lang="id-ID" sz="2000" dirty="0" smtClean="0"/>
              <a:t>	Informasi yang di sampaikan relatif “Terkontrol”  </a:t>
            </a:r>
          </a:p>
          <a:p>
            <a:r>
              <a:rPr lang="id-ID" sz="2000" dirty="0" smtClean="0"/>
              <a:t>Setelah 1998</a:t>
            </a:r>
            <a:r>
              <a:rPr lang="en-US" sz="2000" dirty="0" smtClean="0"/>
              <a:t>     : </a:t>
            </a:r>
            <a:r>
              <a:rPr lang="id-ID" sz="2000" dirty="0" smtClean="0"/>
              <a:t>	Terjadi perubahan yang cukup signifikan</a:t>
            </a:r>
            <a:endParaRPr lang="en-US" sz="2000" dirty="0" smtClean="0"/>
          </a:p>
          <a:p>
            <a:r>
              <a:rPr lang="id-ID" sz="2000" dirty="0" smtClean="0"/>
              <a:t>Pasal 12 </a:t>
            </a:r>
            <a:r>
              <a:rPr lang="id-ID" sz="2000" i="1" dirty="0" smtClean="0"/>
              <a:t>The Universal Declaration of Human Rights-1948 “ No-one should be subjectedto arbtrary interference with his privacy, family, home or correspondence nor to attack on his honor or reputation. Everyone has the right to the protection of the Law such interferences or attacks”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829</Words>
  <Application>Microsoft Office PowerPoint</Application>
  <PresentationFormat>On-screen Show (4:3)</PresentationFormat>
  <Paragraphs>144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Hukum Telematika UEU ©2015  by Men Wih W.</vt:lpstr>
      <vt:lpstr>Slide 2</vt:lpstr>
      <vt:lpstr>Slide 3</vt:lpstr>
      <vt:lpstr>           Hukum Telematika UEU ©2015 </vt:lpstr>
      <vt:lpstr>           Hukum Telematika UEU ©2015 </vt:lpstr>
      <vt:lpstr>           Hukum Telematika UEU ©2015 </vt:lpstr>
      <vt:lpstr>           Hukum Telematika UEU ©2015 </vt:lpstr>
      <vt:lpstr>           Hukum Telematika UEU ©2015 </vt:lpstr>
      <vt:lpstr>           Hukum Telematika UEU ©2015 </vt:lpstr>
      <vt:lpstr>           Hukum Telematika UEU ©2015 </vt:lpstr>
      <vt:lpstr>           Hukum Telematika UEU ©2015 </vt:lpstr>
      <vt:lpstr>           Hukum Telematika UEU ©2015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Hukum Telematika UEU ©2015 </dc:title>
  <dc:creator>MenWih</dc:creator>
  <cp:lastModifiedBy>MenWih</cp:lastModifiedBy>
  <cp:revision>13</cp:revision>
  <dcterms:created xsi:type="dcterms:W3CDTF">2015-03-06T07:11:59Z</dcterms:created>
  <dcterms:modified xsi:type="dcterms:W3CDTF">2015-03-19T02:48:18Z</dcterms:modified>
</cp:coreProperties>
</file>