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93FC6-9DF6-4782-AC24-DB8D4FE1C687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F81D-F1C7-4145-A872-A20F24B7D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d.wikipedia.org/w/index.php?title=Invoice&amp;action=edit&amp;redlink=1" TargetMode="External"/><Relationship Id="rId5" Type="http://schemas.openxmlformats.org/officeDocument/2006/relationships/hyperlink" Target="http://id.wikipedia.org/w/index.php?title=Pesanan_pembelian&amp;action=edit&amp;redlink=1" TargetMode="External"/><Relationship Id="rId4" Type="http://schemas.openxmlformats.org/officeDocument/2006/relationships/hyperlink" Target="http://id.wikipedia.org/wiki/ED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7772400" cy="1470025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ASPEK HUKUM </a:t>
            </a:r>
            <a:br>
              <a:rPr lang="en-US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TENTANG</a:t>
            </a:r>
            <a:br>
              <a:rPr lang="en-US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E-COMMERCE</a:t>
            </a:r>
            <a:br>
              <a:rPr lang="en-US" sz="72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sz="72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KEUNTUNGAN E-COM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3857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Fingar</a:t>
            </a:r>
            <a:r>
              <a:rPr lang="en-US" sz="2400" dirty="0" smtClean="0"/>
              <a:t> (2000),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i="1" dirty="0" smtClean="0"/>
              <a:t>e-Commerce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Jangkauan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batas-batas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i="1" dirty="0" smtClean="0"/>
              <a:t>e-Commerce </a:t>
            </a:r>
            <a:r>
              <a:rPr lang="en-US" sz="2400" dirty="0" err="1" smtClean="0"/>
              <a:t>menghemat</a:t>
            </a:r>
            <a:r>
              <a:rPr lang="en-US" sz="2400" dirty="0" smtClean="0"/>
              <a:t> </a:t>
            </a:r>
            <a:r>
              <a:rPr lang="en-US" sz="2400" dirty="0" err="1" smtClean="0"/>
              <a:t>biaya-biaya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memangkas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Ketersediaan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berbisnis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24 jam </a:t>
            </a:r>
            <a:r>
              <a:rPr lang="en-US" sz="2400" dirty="0" err="1" smtClean="0"/>
              <a:t>sehari</a:t>
            </a:r>
            <a:r>
              <a:rPr lang="en-US" sz="2400" dirty="0" smtClean="0"/>
              <a:t>, 7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seminggu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Skalabilitas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diperbanyak</a:t>
            </a:r>
            <a:r>
              <a:rPr lang="en-US" sz="2400" dirty="0" smtClean="0"/>
              <a:t> item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KEUNTUNGAN E-COM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3857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i="1" dirty="0" smtClean="0"/>
              <a:t>online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mendetail</a:t>
            </a:r>
            <a:r>
              <a:rPr lang="en-US" sz="2400" dirty="0" smtClean="0"/>
              <a:t>,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aneka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</a:t>
            </a:r>
            <a:r>
              <a:rPr lang="en-US" sz="2400" dirty="0" smtClean="0"/>
              <a:t>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internet.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menghemat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berbelanja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ditempat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beraktivitas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RESIKO E-COMMERCE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3857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algn="just"/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Rahardjo</a:t>
            </a:r>
            <a:r>
              <a:rPr lang="en-US" sz="2400" dirty="0" smtClean="0"/>
              <a:t> (2003),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dialami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e-Commerce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Infrastruktur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telekomunikasi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merata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pelosok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mahal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/>
              <a:t>Delivery channel</a:t>
            </a:r>
            <a:r>
              <a:rPr lang="en-US" sz="2400" dirty="0" smtClean="0"/>
              <a:t>.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ditakutkan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Kultur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(</a:t>
            </a:r>
            <a:r>
              <a:rPr lang="en-US" sz="2400" i="1" dirty="0" smtClean="0"/>
              <a:t>trust</a:t>
            </a:r>
            <a:r>
              <a:rPr lang="en-US" sz="2400" dirty="0" smtClean="0"/>
              <a:t>) </a:t>
            </a:r>
            <a:r>
              <a:rPr lang="en-US" sz="2400" dirty="0" err="1" smtClean="0"/>
              <a:t>Orang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Munculnya</a:t>
            </a:r>
            <a:r>
              <a:rPr lang="en-US" sz="2400" dirty="0" smtClean="0"/>
              <a:t> </a:t>
            </a:r>
            <a:r>
              <a:rPr lang="en-US" sz="2400" dirty="0" err="1" smtClean="0"/>
              <a:t>kejahatan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i="1" dirty="0" smtClean="0"/>
              <a:t>online </a:t>
            </a:r>
            <a:r>
              <a:rPr lang="en-US" sz="2400" dirty="0" smtClean="0"/>
              <a:t>internet.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MEKANISME E-COMMERCE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429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algn="just"/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jual-beli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(</a:t>
            </a:r>
            <a:r>
              <a:rPr lang="en-US" sz="2400" i="1" dirty="0" smtClean="0"/>
              <a:t>e-commerce</a:t>
            </a:r>
            <a:r>
              <a:rPr lang="en-US" sz="2400" dirty="0" smtClean="0"/>
              <a:t>)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457200" indent="-457200" algn="just"/>
            <a:r>
              <a:rPr lang="en-US" sz="2400" dirty="0" smtClean="0"/>
              <a:t>	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Mariam</a:t>
            </a:r>
            <a:r>
              <a:rPr lang="en-US" sz="2400" dirty="0" smtClean="0"/>
              <a:t> </a:t>
            </a:r>
            <a:r>
              <a:rPr lang="en-US" sz="2400" dirty="0" err="1" smtClean="0"/>
              <a:t>Darus</a:t>
            </a:r>
            <a:r>
              <a:rPr lang="en-US" sz="2400" dirty="0" smtClean="0"/>
              <a:t> </a:t>
            </a:r>
            <a:r>
              <a:rPr lang="en-US" sz="2400" dirty="0" err="1" smtClean="0"/>
              <a:t>Badrulzaman</a:t>
            </a:r>
            <a:r>
              <a:rPr lang="en-US" sz="2400" dirty="0" smtClean="0"/>
              <a:t>,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ajakan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mengikat</a:t>
            </a:r>
            <a:r>
              <a:rPr lang="en-US" sz="2400" dirty="0" smtClean="0"/>
              <a:t> (</a:t>
            </a:r>
            <a:r>
              <a:rPr lang="en-US" sz="2400" i="1" dirty="0" smtClean="0"/>
              <a:t>invitation to enter into a binding agreement</a:t>
            </a:r>
            <a:r>
              <a:rPr lang="en-US" sz="2400" dirty="0" smtClean="0"/>
              <a:t>). </a:t>
            </a:r>
            <a:endParaRPr lang="en-US" sz="2400" dirty="0" smtClean="0"/>
          </a:p>
          <a:p>
            <a:pPr marL="457200" indent="-457200" algn="just">
              <a:buAutoNum type="arabicPeriod" startAt="2"/>
            </a:pPr>
            <a:r>
              <a:rPr lang="en-US" sz="2400" dirty="0" err="1" smtClean="0"/>
              <a:t>Penerimaan</a:t>
            </a:r>
            <a:endParaRPr lang="en-US" sz="2400" dirty="0" smtClean="0"/>
          </a:p>
          <a:p>
            <a:pPr marL="457200" indent="-457200" algn="just"/>
            <a:r>
              <a:rPr lang="en-US" sz="2400" dirty="0" smtClean="0"/>
              <a:t>	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i="1" dirty="0" smtClean="0"/>
              <a:t>website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457200" indent="-457200" algn="just">
              <a:buAutoNum type="arabicPeriod" startAt="3"/>
            </a:pPr>
            <a:r>
              <a:rPr lang="en-US" sz="2400" dirty="0" err="1" smtClean="0"/>
              <a:t>Pembayaran</a:t>
            </a:r>
            <a:endParaRPr lang="en-US" sz="2400" dirty="0" smtClean="0"/>
          </a:p>
          <a:p>
            <a:pPr marL="457200" indent="-457200" algn="just"/>
            <a:r>
              <a:rPr lang="en-US" sz="2400" dirty="0" smtClean="0"/>
              <a:t>	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/</a:t>
            </a:r>
            <a:r>
              <a:rPr lang="en-US" sz="2400" i="1" dirty="0" smtClean="0"/>
              <a:t>acceptance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terjadilah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(</a:t>
            </a:r>
            <a:r>
              <a:rPr lang="en-US" sz="2400" i="1" dirty="0" smtClean="0"/>
              <a:t>e-contract</a:t>
            </a:r>
            <a:r>
              <a:rPr lang="en-US" sz="2400" dirty="0" smtClean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929486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KESEPAKATAN E-COMMERCE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429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r>
              <a:rPr lang="en-US" sz="2400" dirty="0" err="1" smtClean="0"/>
              <a:t>Pasal</a:t>
            </a:r>
            <a:r>
              <a:rPr lang="en-US" sz="2400" dirty="0" smtClean="0"/>
              <a:t> 1320 KUH </a:t>
            </a:r>
            <a:r>
              <a:rPr lang="en-US" sz="2400" dirty="0" err="1" smtClean="0"/>
              <a:t>Perdata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sahnya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457200" lvl="0" indent="-457200">
              <a:buAutoNum type="arabicPeriod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toesteming</a:t>
            </a:r>
            <a:r>
              <a:rPr lang="en-US" sz="2400" dirty="0" smtClean="0"/>
              <a:t>)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.</a:t>
            </a:r>
          </a:p>
          <a:p>
            <a:pPr marL="457200" indent="-457200"/>
            <a:r>
              <a:rPr lang="en-US" sz="2400" dirty="0" smtClean="0"/>
              <a:t>	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men “submit” form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setuju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. </a:t>
            </a:r>
          </a:p>
          <a:p>
            <a:pPr marL="457200" indent="-457200">
              <a:buAutoNum type="arabicPeriod" startAt="2"/>
            </a:pPr>
            <a:r>
              <a:rPr lang="en-US" sz="2400" dirty="0" err="1" smtClean="0"/>
              <a:t>Kecakapan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.</a:t>
            </a:r>
          </a:p>
          <a:p>
            <a:pPr marL="457200" indent="-457200"/>
            <a:r>
              <a:rPr lang="en-US" sz="2400" dirty="0" smtClean="0"/>
              <a:t>	</a:t>
            </a:r>
            <a:r>
              <a:rPr lang="id-ID" sz="2400" dirty="0" smtClean="0"/>
              <a:t>Syarat </a:t>
            </a:r>
            <a:r>
              <a:rPr lang="id-ID" sz="2400" dirty="0" smtClean="0"/>
              <a:t>ini dapat ditemukan pada saat </a:t>
            </a:r>
            <a:r>
              <a:rPr lang="id-ID" sz="2400" i="1" dirty="0" smtClean="0"/>
              <a:t>customer</a:t>
            </a:r>
            <a:r>
              <a:rPr lang="id-ID" sz="2400" dirty="0" smtClean="0"/>
              <a:t> mengisi </a:t>
            </a:r>
            <a:r>
              <a:rPr lang="id-ID" sz="2400" i="1" dirty="0" smtClean="0"/>
              <a:t>form</a:t>
            </a:r>
            <a:r>
              <a:rPr lang="id-ID" sz="2400" dirty="0" smtClean="0"/>
              <a:t> pendaftaran yang berisi mengenai data diri dari </a:t>
            </a:r>
            <a:r>
              <a:rPr lang="id-ID" sz="2400" i="1" dirty="0" smtClean="0"/>
              <a:t>customer</a:t>
            </a:r>
            <a:r>
              <a:rPr lang="id-ID" sz="2400" dirty="0" smtClean="0"/>
              <a:t>, dimana terdapat suatu kolom yang berisi mengenai tanggal lahir, serta adanya suatu </a:t>
            </a:r>
            <a:r>
              <a:rPr lang="id-ID" sz="2400" i="1" dirty="0" smtClean="0"/>
              <a:t>box</a:t>
            </a:r>
            <a:r>
              <a:rPr lang="id-ID" sz="2400" dirty="0" smtClean="0"/>
              <a:t> yang harus di </a:t>
            </a:r>
            <a:r>
              <a:rPr lang="id-ID" sz="2400" i="1" dirty="0" smtClean="0"/>
              <a:t>check</a:t>
            </a:r>
            <a:r>
              <a:rPr lang="id-ID" sz="2400" dirty="0" smtClean="0"/>
              <a:t> (√) yang menyatakan bahwa si </a:t>
            </a:r>
            <a:r>
              <a:rPr lang="id-ID" sz="2400" i="1" dirty="0" smtClean="0"/>
              <a:t>customer</a:t>
            </a:r>
            <a:r>
              <a:rPr lang="id-ID" sz="2400" dirty="0" smtClean="0"/>
              <a:t> telah berusia 18 tahun. Sehingga kecakapan </a:t>
            </a:r>
            <a:r>
              <a:rPr lang="id-ID" sz="2400" i="1" dirty="0" smtClean="0"/>
              <a:t>customer</a:t>
            </a:r>
            <a:r>
              <a:rPr lang="id-ID" sz="2400" dirty="0" smtClean="0"/>
              <a:t> dapat terlihat pada saat ia melakukan pengisian </a:t>
            </a:r>
            <a:r>
              <a:rPr lang="id-ID" sz="2400" i="1" dirty="0" smtClean="0"/>
              <a:t>form</a:t>
            </a:r>
            <a:r>
              <a:rPr lang="id-ID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929486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KESEPAKATAN E-COMMERCE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429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r>
              <a:rPr lang="en-US" sz="2400" dirty="0" err="1" smtClean="0"/>
              <a:t>Pasal</a:t>
            </a:r>
            <a:r>
              <a:rPr lang="en-US" sz="2400" dirty="0" smtClean="0"/>
              <a:t> 1320 KUH </a:t>
            </a:r>
            <a:r>
              <a:rPr lang="en-US" sz="2400" dirty="0" err="1" smtClean="0"/>
              <a:t>Perdata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sahnya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 startAt="3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onderwerp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overeenskomst</a:t>
            </a:r>
            <a:r>
              <a:rPr lang="en-US" sz="2400" dirty="0" smtClean="0"/>
              <a:t>).</a:t>
            </a:r>
          </a:p>
          <a:p>
            <a:pPr marL="457200" indent="-457200"/>
            <a:r>
              <a:rPr lang="en-US" sz="2400" dirty="0" smtClean="0"/>
              <a:t>	</a:t>
            </a:r>
            <a:r>
              <a:rPr lang="id-ID" sz="2400" dirty="0" smtClean="0"/>
              <a:t>jika </a:t>
            </a:r>
            <a:r>
              <a:rPr lang="id-ID" sz="2400" dirty="0" smtClean="0"/>
              <a:t>dihubungkan dengan apa yang ada dalam </a:t>
            </a:r>
            <a:r>
              <a:rPr lang="id-ID" sz="2400" i="1" dirty="0" smtClean="0"/>
              <a:t>e-commerce</a:t>
            </a:r>
            <a:r>
              <a:rPr lang="id-ID" sz="2400" dirty="0" smtClean="0"/>
              <a:t> yang menyediakan berbagai macam benda atau produk yang ditawarkan dan </a:t>
            </a:r>
            <a:r>
              <a:rPr lang="id-ID" sz="2400" i="1" dirty="0" smtClean="0"/>
              <a:t>costomer</a:t>
            </a:r>
            <a:r>
              <a:rPr lang="id-ID" sz="2400" dirty="0" smtClean="0"/>
              <a:t> bebas memilih terhadap salah satu atau beberapa jenis benda atau produk yang dinginkannya</a:t>
            </a:r>
            <a:endParaRPr lang="en-US" sz="2400" dirty="0" smtClean="0"/>
          </a:p>
          <a:p>
            <a:pPr marL="457200" lvl="0" indent="-457200">
              <a:buAutoNum type="arabicPeriod" startAt="4"/>
            </a:pP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halal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geoorloofde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oorzak</a:t>
            </a:r>
            <a:r>
              <a:rPr lang="en-US" sz="2400" dirty="0" smtClean="0"/>
              <a:t>).</a:t>
            </a:r>
          </a:p>
          <a:p>
            <a:pPr marL="457200" indent="-457200"/>
            <a:r>
              <a:rPr lang="en-US" sz="2400" dirty="0" smtClean="0"/>
              <a:t>	</a:t>
            </a:r>
            <a:r>
              <a:rPr lang="id-ID" sz="2400" dirty="0" smtClean="0"/>
              <a:t>kontrak </a:t>
            </a:r>
            <a:r>
              <a:rPr lang="id-ID" sz="2400" dirty="0" smtClean="0"/>
              <a:t>yang terjadi dalam </a:t>
            </a:r>
            <a:r>
              <a:rPr lang="id-ID" sz="2400" i="1" dirty="0" smtClean="0"/>
              <a:t>e-commerce</a:t>
            </a:r>
            <a:r>
              <a:rPr lang="id-ID" sz="2400" dirty="0" smtClean="0"/>
              <a:t> secara tidak langsung telah memenuhi syarat suatu sebab yang halal, bahwa kontrak atau perjanjian yang dilakukan antar para pihaknya mempunyai sebab yang halal sebagai dasar perjanjian</a:t>
            </a:r>
            <a:endParaRPr lang="en-US" sz="2400" dirty="0" smtClean="0"/>
          </a:p>
          <a:p>
            <a:pPr marL="457200" lvl="0" indent="-457200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929486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TEORI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E-COMMERCE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429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algn="just"/>
            <a:r>
              <a:rPr lang="en-US" sz="2400" dirty="0" err="1" smtClean="0"/>
              <a:t>Persesuaian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kehendak</a:t>
            </a:r>
            <a:r>
              <a:rPr lang="en-US" sz="2400" dirty="0" smtClean="0"/>
              <a:t>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uitingtheorie</a:t>
            </a:r>
            <a:r>
              <a:rPr lang="en-US" sz="2400" dirty="0" smtClean="0"/>
              <a:t>) :</a:t>
            </a:r>
            <a:endParaRPr lang="en-US" sz="2400" dirty="0" smtClean="0"/>
          </a:p>
          <a:p>
            <a:pPr marL="457200" indent="-457200" algn="just"/>
            <a:r>
              <a:rPr lang="en-US" sz="2400" dirty="0" smtClean="0"/>
              <a:t>1.	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457200" lvl="0" indent="-457200" algn="just"/>
            <a:r>
              <a:rPr lang="en-US" sz="2400" dirty="0" smtClean="0"/>
              <a:t>2.  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verzendtheorie</a:t>
            </a:r>
            <a:r>
              <a:rPr lang="en-US" sz="2400" dirty="0" smtClean="0"/>
              <a:t>)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mengirinmkan</a:t>
            </a:r>
            <a:r>
              <a:rPr lang="en-US" sz="2400" dirty="0" smtClean="0"/>
              <a:t> telegram.</a:t>
            </a:r>
          </a:p>
          <a:p>
            <a:pPr marL="457200" lvl="0" indent="-457200" algn="just"/>
            <a:r>
              <a:rPr lang="en-US" sz="2400" dirty="0" smtClean="0"/>
              <a:t>3.  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vernemingstheorie</a:t>
            </a:r>
            <a:r>
              <a:rPr lang="en-US" sz="2400" dirty="0" smtClean="0"/>
              <a:t>)</a:t>
            </a:r>
          </a:p>
          <a:p>
            <a:pPr marL="457200" indent="-457200" algn="just"/>
            <a:r>
              <a:rPr lang="en-US" sz="2400" dirty="0" smtClean="0"/>
              <a:t> 	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acceptatie</a:t>
            </a:r>
            <a:r>
              <a:rPr lang="en-US" sz="2400" dirty="0" smtClean="0"/>
              <a:t>).</a:t>
            </a:r>
          </a:p>
          <a:p>
            <a:pPr marL="457200" lvl="0" indent="-457200" algn="just"/>
            <a:r>
              <a:rPr lang="en-US" sz="2400" dirty="0" smtClean="0"/>
              <a:t>4.  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ontvangstheorie</a:t>
            </a:r>
            <a:r>
              <a:rPr lang="en-US" sz="2400" dirty="0" smtClean="0"/>
              <a:t>)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lawan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929486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PERMASALAHAN HUKUM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E-COMMERCE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429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permasalahan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yang </a:t>
            </a:r>
            <a:r>
              <a:rPr lang="en-US" sz="2200" dirty="0" err="1" smtClean="0"/>
              <a:t>muncul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r>
              <a:rPr lang="en-US" sz="2200" dirty="0" smtClean="0"/>
              <a:t> e-commerce,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lain: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otentikasi</a:t>
            </a:r>
            <a:r>
              <a:rPr lang="en-US" sz="2200" dirty="0" smtClean="0"/>
              <a:t> </a:t>
            </a:r>
            <a:r>
              <a:rPr lang="en-US" sz="2200" dirty="0" err="1" smtClean="0"/>
              <a:t>subyek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internet;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</a:t>
            </a:r>
            <a:r>
              <a:rPr lang="en-US" sz="2200" dirty="0" err="1" smtClean="0"/>
              <a:t>berlaku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kekuatan</a:t>
            </a:r>
            <a:r>
              <a:rPr lang="en-US" sz="2200" dirty="0" smtClean="0"/>
              <a:t> </a:t>
            </a:r>
            <a:r>
              <a:rPr lang="en-US" sz="2200" dirty="0" err="1" smtClean="0"/>
              <a:t>mengikat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;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obyek</a:t>
            </a:r>
            <a:r>
              <a:rPr lang="en-US" sz="2200" dirty="0" smtClean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diperjualbelikan</a:t>
            </a:r>
            <a:r>
              <a:rPr lang="en-US" sz="2200" dirty="0" smtClean="0"/>
              <a:t>;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mekanisme</a:t>
            </a:r>
            <a:r>
              <a:rPr lang="en-US" sz="2200" dirty="0" smtClean="0"/>
              <a:t> </a:t>
            </a:r>
            <a:r>
              <a:rPr lang="en-US" sz="2200" dirty="0" err="1" smtClean="0"/>
              <a:t>peralihan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;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pertanggungjawaban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terlibat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transaksi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penjual</a:t>
            </a:r>
            <a:r>
              <a:rPr lang="en-US" sz="2200" dirty="0" smtClean="0"/>
              <a:t>, </a:t>
            </a:r>
            <a:r>
              <a:rPr lang="en-US" sz="2200" dirty="0" err="1" smtClean="0"/>
              <a:t>pembeli</a:t>
            </a:r>
            <a:r>
              <a:rPr lang="en-US" sz="2200" dirty="0" smtClean="0"/>
              <a:t>,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pendukung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perbankan</a:t>
            </a:r>
            <a:r>
              <a:rPr lang="en-US" sz="2200" dirty="0" smtClean="0"/>
              <a:t>, internet service provider (ISP), </a:t>
            </a:r>
            <a:r>
              <a:rPr lang="en-US" sz="2200" dirty="0" err="1" smtClean="0"/>
              <a:t>dan</a:t>
            </a:r>
            <a:r>
              <a:rPr lang="en-US" sz="2200" dirty="0" smtClean="0"/>
              <a:t> lain-lain;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legalitas</a:t>
            </a:r>
            <a:r>
              <a:rPr lang="en-US" sz="2200" dirty="0" smtClean="0"/>
              <a:t> </a:t>
            </a:r>
            <a:r>
              <a:rPr lang="en-US" sz="2200" dirty="0" err="1" smtClean="0"/>
              <a:t>dokumen</a:t>
            </a:r>
            <a:r>
              <a:rPr lang="en-US" sz="2200" dirty="0" smtClean="0"/>
              <a:t> </a:t>
            </a:r>
            <a:r>
              <a:rPr lang="en-US" sz="2200" dirty="0" err="1" smtClean="0"/>
              <a:t>catatan</a:t>
            </a:r>
            <a:r>
              <a:rPr lang="en-US" sz="2200" dirty="0" smtClean="0"/>
              <a:t> </a:t>
            </a:r>
            <a:r>
              <a:rPr lang="en-US" sz="2200" dirty="0" err="1" smtClean="0"/>
              <a:t>elektronik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tanda</a:t>
            </a:r>
            <a:r>
              <a:rPr lang="en-US" sz="2200" dirty="0" smtClean="0"/>
              <a:t> </a:t>
            </a:r>
            <a:r>
              <a:rPr lang="en-US" sz="2200" dirty="0" err="1" smtClean="0"/>
              <a:t>tangan</a:t>
            </a:r>
            <a:r>
              <a:rPr lang="en-US" sz="2200" dirty="0" smtClean="0"/>
              <a:t> digital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alat</a:t>
            </a:r>
            <a:r>
              <a:rPr lang="en-US" sz="2200" dirty="0" smtClean="0"/>
              <a:t> </a:t>
            </a:r>
            <a:r>
              <a:rPr lang="en-US" sz="2200" dirty="0" err="1" smtClean="0"/>
              <a:t>bukti</a:t>
            </a:r>
            <a:r>
              <a:rPr lang="en-US" sz="2200" dirty="0" smtClean="0"/>
              <a:t>;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mekanisme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</a:t>
            </a:r>
            <a:r>
              <a:rPr lang="en-US" sz="2200" dirty="0" smtClean="0"/>
              <a:t>; 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 err="1" smtClean="0"/>
              <a:t>pilihan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forum </a:t>
            </a:r>
            <a:r>
              <a:rPr lang="en-US" sz="2200" dirty="0" err="1" smtClean="0"/>
              <a:t>peradilan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berwenang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</a:t>
            </a:r>
            <a:r>
              <a:rPr lang="en-US" sz="2200" dirty="0" smtClean="0"/>
              <a:t>. </a:t>
            </a: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929486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PENYELESAIAN MASALAHAN HUKUM 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E-COMMERCE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643998" cy="5500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r>
              <a:rPr lang="en-US" sz="2400" dirty="0" err="1" smtClean="0"/>
              <a:t>Terdapat</a:t>
            </a:r>
            <a:r>
              <a:rPr lang="en-US" sz="2400" dirty="0" smtClean="0"/>
              <a:t>  2 (</a:t>
            </a:r>
            <a:r>
              <a:rPr lang="en-US" sz="2400" dirty="0" err="1" smtClean="0"/>
              <a:t>dua</a:t>
            </a:r>
            <a:r>
              <a:rPr lang="en-US" sz="2400" dirty="0" smtClean="0"/>
              <a:t>)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mengatasinya</a:t>
            </a:r>
            <a:endParaRPr lang="en-US" sz="2400" dirty="0" smtClean="0"/>
          </a:p>
          <a:p>
            <a:r>
              <a:rPr lang="en-US" sz="2400" dirty="0" smtClean="0"/>
              <a:t>A. 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Yuridis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Keabsahan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Pasal</a:t>
            </a:r>
            <a:r>
              <a:rPr lang="en-US" sz="2000" dirty="0" smtClean="0"/>
              <a:t> 1320 KUH </a:t>
            </a:r>
            <a:r>
              <a:rPr lang="en-US" sz="2000" dirty="0" err="1" smtClean="0"/>
              <a:t>Perdata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–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penerpannya</a:t>
            </a:r>
            <a:r>
              <a:rPr lang="en-US" sz="20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sengketa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i="1" dirty="0" smtClean="0"/>
              <a:t>e-commerce</a:t>
            </a:r>
            <a:r>
              <a:rPr lang="en-US" sz="2000" dirty="0" smtClean="0"/>
              <a:t>,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sengketa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ditempuh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(ADR)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sengketa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mengingat</a:t>
            </a:r>
            <a:r>
              <a:rPr lang="en-US" sz="2000" dirty="0" smtClean="0"/>
              <a:t> e-commerce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melintasi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–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UUPK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akomodatif</a:t>
            </a:r>
            <a:r>
              <a:rPr lang="en-US" sz="2000" dirty="0" smtClean="0"/>
              <a:t>,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UUPK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keterbatasan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pelaku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pengaturan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–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ditujukan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konsvensional</a:t>
            </a:r>
            <a:r>
              <a:rPr lang="en-US" sz="2000" dirty="0" smtClean="0"/>
              <a:t>. Cara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undang</a:t>
            </a:r>
            <a:r>
              <a:rPr lang="en-US" sz="2000" dirty="0" smtClean="0"/>
              <a:t> – </a:t>
            </a:r>
            <a:r>
              <a:rPr lang="en-US" sz="2000" dirty="0" err="1" smtClean="0"/>
              <a:t>undang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didalamnya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i="1" dirty="0" smtClean="0"/>
              <a:t>e-commerce.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adnya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penjamin</a:t>
            </a:r>
            <a:r>
              <a:rPr lang="en-US" sz="2000" dirty="0" smtClean="0"/>
              <a:t> </a:t>
            </a:r>
            <a:r>
              <a:rPr lang="en-US" sz="2000" dirty="0" err="1" smtClean="0"/>
              <a:t>keabsahan</a:t>
            </a:r>
            <a:r>
              <a:rPr lang="en-US" sz="2000" dirty="0" smtClean="0"/>
              <a:t> </a:t>
            </a:r>
            <a:r>
              <a:rPr lang="en-US" sz="2000" dirty="0" err="1" smtClean="0"/>
              <a:t>toko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. Cara </a:t>
            </a:r>
            <a:r>
              <a:rPr lang="en-US" sz="2000" dirty="0" err="1" smtClean="0"/>
              <a:t>mengatasinya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segera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merealisasikan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penjamin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Cerification</a:t>
            </a:r>
            <a:r>
              <a:rPr lang="en-US" sz="2000" i="1" dirty="0" smtClean="0"/>
              <a:t> Authority)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929486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KEAMANAN TRANSAKSI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E-COMMERCE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357298"/>
            <a:ext cx="8643998" cy="5286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algn="just"/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Bertransaksi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Secure Electronic Transaction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smtClean="0"/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</a:t>
            </a:r>
            <a:r>
              <a:rPr lang="en-US" sz="2400" dirty="0" smtClean="0"/>
              <a:t> e-commerce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SET,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key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webnya</a:t>
            </a:r>
            <a:r>
              <a:rPr lang="en-US" sz="24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/>
              <a:t> Public key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disebarkan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penyebaran</a:t>
            </a:r>
            <a:r>
              <a:rPr lang="en-US" sz="2400" dirty="0" smtClean="0"/>
              <a:t> web browser.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/>
              <a:t>Public key </a:t>
            </a:r>
            <a:r>
              <a:rPr lang="en-US" sz="2400" dirty="0" err="1" smtClean="0"/>
              <a:t>disertakan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gratis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web browser,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browser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diinstall</a:t>
            </a:r>
            <a:r>
              <a:rPr lang="en-US" sz="2400" dirty="0" smtClean="0"/>
              <a:t>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/>
              <a:t>Private key,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public key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</a:t>
            </a:r>
            <a:r>
              <a:rPr lang="en-US" sz="2400" dirty="0" smtClean="0"/>
              <a:t> e-com</a:t>
            </a:r>
            <a:r>
              <a:rPr lang="en-US" sz="2400" dirty="0" smtClean="0"/>
              <a:t>.</a:t>
            </a:r>
          </a:p>
          <a:p>
            <a:pPr algn="just"/>
            <a:r>
              <a:rPr lang="en-US" dirty="0" smtClean="0"/>
              <a:t>Microsoft </a:t>
            </a:r>
            <a:r>
              <a:rPr lang="en-US" dirty="0" err="1" smtClean="0"/>
              <a:t>dan</a:t>
            </a:r>
            <a:r>
              <a:rPr lang="en-US" dirty="0" smtClean="0"/>
              <a:t> Netscape,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(Visa </a:t>
            </a:r>
            <a:r>
              <a:rPr lang="en-US" dirty="0" err="1" smtClean="0"/>
              <a:t>dan</a:t>
            </a:r>
            <a:r>
              <a:rPr lang="en-US" dirty="0" smtClean="0"/>
              <a:t> MasterCard),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internet security (</a:t>
            </a:r>
            <a:r>
              <a:rPr lang="en-US" dirty="0" err="1" smtClean="0"/>
              <a:t>seperti</a:t>
            </a:r>
            <a:r>
              <a:rPr lang="en-US" dirty="0" smtClean="0"/>
              <a:t> VeriSign),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web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ISTILAH E-COMMERCE</a:t>
            </a:r>
            <a:b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00034" y="1071546"/>
            <a:ext cx="7858180" cy="1143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E-COMMERCE = ELECTRONIK  COMMERCE = PERDAGANGAN</a:t>
            </a:r>
            <a:r>
              <a:rPr kumimoji="0" lang="en-US" sz="28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ELEKTRONIK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4282" y="2214554"/>
            <a:ext cx="8501122" cy="3857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PERDAGANGAN</a:t>
            </a:r>
            <a:r>
              <a:rPr kumimoji="0" lang="en-US" sz="28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ELEKTRONIK 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1994 </a:t>
            </a:r>
            <a:r>
              <a:rPr lang="en-US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 Banner </a:t>
            </a:r>
            <a:r>
              <a:rPr lang="en-US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Iklan</a:t>
            </a:r>
            <a:r>
              <a:rPr lang="en-US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di</a:t>
            </a:r>
            <a:r>
              <a:rPr lang="en-US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halaman</a:t>
            </a:r>
            <a:r>
              <a:rPr lang="en-US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 website</a:t>
            </a:r>
          </a:p>
          <a:p>
            <a:pPr marL="514350" lvl="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Awalnya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,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perdagangan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elektronik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berarti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pemanfaatan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transaksi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komersial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,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seperti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penggunaan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hlinkClick r:id="rId4" tooltip="EDI"/>
              </a:rPr>
              <a:t>EDI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untuk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mengirim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dokumen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komersial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seperti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hlinkClick r:id="rId5" tooltip="Pesanan pembelian (halaman belum tersedia)"/>
              </a:rPr>
              <a:t>pesanan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hlinkClick r:id="rId5" tooltip="Pesanan pembelian (halaman belum tersedia)"/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  <a:hlinkClick r:id="rId5" tooltip="Pesanan pembelian (halaman belum tersedia)"/>
              </a:rPr>
              <a:t>pembelian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atau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hlinkClick r:id="rId6" tooltip="Invoice (halaman belum tersedia)"/>
              </a:rPr>
              <a:t>invoice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secara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elektronik</a:t>
            </a:r>
            <a:endParaRPr lang="en-US" sz="2400" b="1" dirty="0" smtClean="0">
              <a:ln>
                <a:solidFill>
                  <a:sysClr val="windowText" lastClr="000000"/>
                </a:solidFill>
              </a:ln>
            </a:endParaRPr>
          </a:p>
          <a:p>
            <a:pPr marL="514350" lvl="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berkembang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menjadi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suatu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aktivitas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yang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mempunyai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istilah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yang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lebih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tepat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"</a:t>
            </a:r>
            <a:r>
              <a:rPr lang="en-US" sz="2400" b="1" dirty="0" err="1" smtClean="0">
                <a:ln>
                  <a:solidFill>
                    <a:sysClr val="windowText" lastClr="000000"/>
                  </a:solidFill>
                </a:ln>
              </a:rPr>
              <a:t>perdagangan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</a:rPr>
              <a:t>web“</a:t>
            </a:r>
          </a:p>
          <a:p>
            <a:pPr marL="514350" lvl="0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Kegiatan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e-commerce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ini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merupakan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aplikasi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dan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penerapan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dari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e-</a:t>
            </a:r>
            <a:r>
              <a:rPr lang="en-US" sz="2400" b="1" dirty="0" err="1" smtClean="0">
                <a:ln>
                  <a:solidFill>
                    <a:schemeClr val="tx1"/>
                  </a:solidFill>
                </a:ln>
              </a:rPr>
              <a:t>bisnis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 (e-business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</a:rPr>
              <a:t>) 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929486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KEAMANAN TRANSAKSI </a:t>
            </a:r>
            <a:b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E-COMMERCE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85860"/>
            <a:ext cx="8643998" cy="5000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marL="457200" lvl="0" indent="-457200" algn="just"/>
            <a:r>
              <a:rPr lang="en-US" sz="2400" dirty="0" smtClean="0"/>
              <a:t>Private </a:t>
            </a:r>
            <a:r>
              <a:rPr lang="en-US" sz="2400" dirty="0" smtClean="0"/>
              <a:t>key,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public </a:t>
            </a:r>
            <a:r>
              <a:rPr lang="en-US" sz="2400" dirty="0" smtClean="0"/>
              <a:t>key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browser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form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,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public key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web </a:t>
            </a:r>
            <a:r>
              <a:rPr lang="en-US" sz="2400" dirty="0" err="1" smtClean="0"/>
              <a:t>browsernya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Orang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private key </a:t>
            </a:r>
            <a:r>
              <a:rPr lang="en-US" sz="2400" dirty="0" err="1" smtClean="0"/>
              <a:t>pasangannya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men-</a:t>
            </a:r>
            <a:r>
              <a:rPr lang="en-US" sz="2400" dirty="0" err="1" smtClean="0"/>
              <a:t>dekripsi</a:t>
            </a:r>
            <a:r>
              <a:rPr lang="en-US" sz="2400" dirty="0" smtClean="0"/>
              <a:t> data form yang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public key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Setelah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</a:t>
            </a:r>
            <a:r>
              <a:rPr lang="en-US" sz="2400" dirty="0" smtClean="0"/>
              <a:t> e-com, 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di-dekripsi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private key.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Artinya</a:t>
            </a:r>
            <a:r>
              <a:rPr lang="en-US" sz="2400" dirty="0" smtClean="0"/>
              <a:t>,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</a:t>
            </a:r>
            <a:r>
              <a:rPr lang="en-US" sz="2400" dirty="0" smtClean="0"/>
              <a:t> e-com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kredit</a:t>
            </a:r>
            <a:r>
              <a:rPr lang="en-US" sz="2400" dirty="0" smtClean="0"/>
              <a:t> customer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jatuh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berhak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6929486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PEMAHAMAN MAHASISWA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85860"/>
            <a:ext cx="8643998" cy="32861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marL="457200" lvl="0" indent="-457200" algn="just">
              <a:buAutoNum type="arabicPeriod"/>
            </a:pPr>
            <a:r>
              <a:rPr lang="en-US" sz="2400" dirty="0" err="1" smtClean="0"/>
              <a:t>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E-Commerce ? </a:t>
            </a:r>
            <a:r>
              <a:rPr lang="en-US" sz="2400" dirty="0" err="1" smtClean="0"/>
              <a:t>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E-</a:t>
            </a:r>
            <a:r>
              <a:rPr lang="en-US" sz="2400" dirty="0" err="1" smtClean="0"/>
              <a:t>Bisnis</a:t>
            </a:r>
            <a:r>
              <a:rPr lang="en-US" sz="2400" dirty="0" smtClean="0"/>
              <a:t> !</a:t>
            </a:r>
          </a:p>
          <a:p>
            <a:pPr marL="914400" lvl="1" indent="-457200" algn="just"/>
            <a:r>
              <a:rPr lang="en-US" sz="2400" dirty="0" err="1" smtClean="0"/>
              <a:t>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E-commerce </a:t>
            </a:r>
            <a:r>
              <a:rPr lang="en-US" sz="2400" dirty="0" err="1" smtClean="0"/>
              <a:t>dgn</a:t>
            </a:r>
            <a:r>
              <a:rPr lang="en-US" sz="2400" dirty="0" smtClean="0"/>
              <a:t> E-</a:t>
            </a:r>
            <a:r>
              <a:rPr lang="en-US" sz="2400" dirty="0" err="1" smtClean="0"/>
              <a:t>Bisnis</a:t>
            </a:r>
            <a:endParaRPr lang="en-US" sz="2400" dirty="0" smtClean="0"/>
          </a:p>
          <a:p>
            <a:pPr marL="457200" indent="-457200" algn="just">
              <a:buAutoNum type="arabicPeriod" startAt="2"/>
            </a:pP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Keabsahan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Elektronik</a:t>
            </a:r>
            <a:r>
              <a:rPr lang="en-US" sz="2400" dirty="0" smtClean="0"/>
              <a:t> ? </a:t>
            </a:r>
            <a:r>
              <a:rPr lang="en-US" sz="2400" dirty="0" err="1" smtClean="0"/>
              <a:t>Jelaskan</a:t>
            </a:r>
            <a:endParaRPr lang="en-US" sz="2400" dirty="0" smtClean="0"/>
          </a:p>
          <a:p>
            <a:pPr marL="457200" indent="-457200" algn="just">
              <a:buAutoNum type="arabicPeriod" startAt="2"/>
            </a:pPr>
            <a:r>
              <a:rPr lang="en-US" sz="2400" dirty="0" err="1" smtClean="0"/>
              <a:t>Sebutkan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E-Commerce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penanganannya</a:t>
            </a:r>
            <a:r>
              <a:rPr lang="en-US" sz="2400" dirty="0" smtClean="0"/>
              <a:t> ?</a:t>
            </a:r>
          </a:p>
          <a:p>
            <a:pPr marL="457200" indent="-457200" algn="just">
              <a:buAutoNum type="arabicPeriod" startAt="2"/>
            </a:pPr>
            <a:r>
              <a:rPr lang="en-US" sz="2400" dirty="0" err="1" smtClean="0"/>
              <a:t>Bagaiamana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E-Commerce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Pembayararan</a:t>
            </a:r>
            <a:r>
              <a:rPr lang="en-US" sz="2400" dirty="0" smtClean="0"/>
              <a:t>  , Privacy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Kerahasiaan</a:t>
            </a:r>
            <a:r>
              <a:rPr lang="en-US" sz="2400" dirty="0" smtClean="0"/>
              <a:t> data ?</a:t>
            </a:r>
          </a:p>
          <a:p>
            <a:pPr marL="457200" indent="-457200" algn="just">
              <a:buAutoNum type="arabicPeriod" startAt="2"/>
            </a:pP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57422" y="4929198"/>
            <a:ext cx="48365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TERIMA KASIH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PENGERTIAN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E-COMMERCE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57158" y="1071546"/>
            <a:ext cx="8501122" cy="178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en-US" sz="2800" dirty="0" smtClean="0"/>
              <a:t>E-Commerce </a:t>
            </a:r>
            <a:r>
              <a:rPr lang="id-ID" sz="2800" dirty="0" smtClean="0"/>
              <a:t>dapat diartikan sebagai proses transaksi jual beli secara elektronik melalui media internet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definisi</a:t>
            </a:r>
            <a:r>
              <a:rPr lang="en-US" sz="2800" dirty="0" smtClean="0"/>
              <a:t> E-commerce  yang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ahli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</a:t>
            </a:r>
            <a:r>
              <a:rPr lang="en-US" sz="2800" dirty="0" smtClean="0"/>
              <a:t>:</a:t>
            </a:r>
            <a:endParaRPr kumimoji="0" lang="en-US" sz="2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7158" y="3071810"/>
            <a:ext cx="8501122" cy="3429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Hidayat</a:t>
            </a:r>
            <a:r>
              <a:rPr lang="en-US" sz="2000" dirty="0" smtClean="0"/>
              <a:t>, 2008 : </a:t>
            </a:r>
            <a:r>
              <a:rPr lang="en-US" sz="2000" dirty="0" err="1" smtClean="0"/>
              <a:t>Perdagangan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(E-Commerce = electronic commerce 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e-lifestyle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jual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online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sudut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smtClean="0"/>
              <a:t>pun</a:t>
            </a:r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Munawar</a:t>
            </a:r>
            <a:r>
              <a:rPr lang="en-US" sz="2000" dirty="0" smtClean="0"/>
              <a:t>, 2009 </a:t>
            </a:r>
            <a:r>
              <a:rPr lang="en-US" sz="2000" dirty="0" smtClean="0"/>
              <a:t>: E-Commerce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diartikan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berbisnis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,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pertukaran</a:t>
            </a:r>
            <a:r>
              <a:rPr lang="en-US" sz="2000" dirty="0" smtClean="0"/>
              <a:t>/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en-US" sz="2000" dirty="0" err="1" smtClean="0"/>
              <a:t>servis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endParaRPr lang="en-US" sz="2000" dirty="0" smtClean="0"/>
          </a:p>
          <a:p>
            <a:pPr marL="514350" indent="-514350" algn="just">
              <a:buAutoNum type="arabicPeriod"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Jony</a:t>
            </a:r>
            <a:r>
              <a:rPr lang="en-US" sz="2000" dirty="0" smtClean="0"/>
              <a:t> </a:t>
            </a:r>
            <a:r>
              <a:rPr lang="en-US" sz="2000" dirty="0" smtClean="0"/>
              <a:t>Wong , 2010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pembelian</a:t>
            </a:r>
            <a:r>
              <a:rPr lang="en-US" sz="2000" dirty="0" smtClean="0"/>
              <a:t>,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.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internet.</a:t>
            </a:r>
            <a:endParaRPr kumimoji="0" lang="en-US" sz="2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2976" y="428604"/>
            <a:ext cx="6143668" cy="7143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PENGERTIAN E-COMMERCE</a:t>
            </a:r>
            <a:b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4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5720" y="1357298"/>
            <a:ext cx="8501122" cy="44291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marL="457200" lvl="0" indent="-457200"/>
            <a:r>
              <a:rPr lang="en-US" sz="2000" dirty="0" smtClean="0"/>
              <a:t>4.    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Kalakota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Winston (</a:t>
            </a:r>
            <a:r>
              <a:rPr lang="en-US" sz="2000" dirty="0" err="1" smtClean="0"/>
              <a:t>Suyanto</a:t>
            </a:r>
            <a:r>
              <a:rPr lang="en-US" sz="2000" dirty="0" smtClean="0"/>
              <a:t>, 2003:11), </a:t>
            </a:r>
            <a:r>
              <a:rPr lang="en-US" sz="2000" dirty="0" err="1" smtClean="0"/>
              <a:t>definisi</a:t>
            </a:r>
            <a:r>
              <a:rPr lang="en-US" sz="2000" dirty="0" smtClean="0"/>
              <a:t> E-Commerce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ditinjau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 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perspektif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Dari </a:t>
            </a:r>
            <a:r>
              <a:rPr lang="en-US" sz="2000" dirty="0" err="1" smtClean="0"/>
              <a:t>perspektif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, e-commerce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,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Dari </a:t>
            </a:r>
            <a:r>
              <a:rPr lang="en-US" sz="2000" dirty="0" err="1" smtClean="0"/>
              <a:t>perspektif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, e-commerce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Dari </a:t>
            </a:r>
            <a:r>
              <a:rPr lang="en-US" sz="2000" dirty="0" err="1" smtClean="0"/>
              <a:t>perspektif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, e-commerce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,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memangkas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(service cost)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Dari </a:t>
            </a:r>
            <a:r>
              <a:rPr lang="en-US" sz="2000" dirty="0" err="1" smtClean="0"/>
              <a:t>perspektif</a:t>
            </a:r>
            <a:r>
              <a:rPr lang="en-US" sz="2000" dirty="0" smtClean="0"/>
              <a:t> online, e-commerce </a:t>
            </a:r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internet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sarana</a:t>
            </a:r>
            <a:r>
              <a:rPr lang="en-US" sz="2000" dirty="0" smtClean="0"/>
              <a:t> online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2976" y="428604"/>
            <a:ext cx="6143668" cy="7143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PENGERTIAN E-COMMERCE</a:t>
            </a:r>
            <a:br>
              <a:rPr kumimoji="0" lang="en-US" sz="40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4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5720" y="1357298"/>
            <a:ext cx="8501122" cy="5143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marL="457200" lvl="0" indent="-457200">
              <a:buAutoNum type="arabicPeriod" startAt="5"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id-ID" sz="2000" dirty="0" smtClean="0"/>
              <a:t>David Baum</a:t>
            </a:r>
            <a:r>
              <a:rPr lang="en-US" sz="2000" dirty="0" smtClean="0"/>
              <a:t>,</a:t>
            </a:r>
            <a:r>
              <a:rPr lang="id-ID" sz="2000" dirty="0" smtClean="0"/>
              <a:t> pengertian e-commerce adalah: “E-Commerce is a dynamic set of technologies, applications, and business process that link enterprise, consumers, and communities through electronic transactions and the electronic exchange of goods, services, and information”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457200" lvl="0" indent="-457200">
              <a:buAutoNum type="arabicPeriod" startAt="5"/>
            </a:pPr>
            <a:r>
              <a:rPr lang="id-ID" sz="2000" dirty="0" smtClean="0"/>
              <a:t>E-Commerce </a:t>
            </a:r>
            <a:r>
              <a:rPr lang="id-ID" sz="2000" dirty="0" smtClean="0"/>
              <a:t>merupakan satu set dinamis teknologi, aplikasi, dan proses bisnis yang menghubungkan perusahaan, konsumen, dan komunitas tertentu melalui transaksi elektronik dan perdagangan barang, pelayanan, dan informasi yang dilakukan secara elektronik (</a:t>
            </a:r>
            <a:r>
              <a:rPr lang="en-US" sz="2000" dirty="0" smtClean="0"/>
              <a:t>David Baum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id-ID" sz="2000" dirty="0" smtClean="0"/>
              <a:t>Onno W. Purbo, 2000 : 2) </a:t>
            </a:r>
            <a:endParaRPr lang="en-US" sz="2000" dirty="0" smtClean="0"/>
          </a:p>
          <a:p>
            <a:pPr marL="457200" lvl="0" indent="-457200">
              <a:buAutoNum type="arabicPeriod" startAt="5"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Fingar</a:t>
            </a:r>
            <a:r>
              <a:rPr lang="en-US" sz="2000" dirty="0" smtClean="0"/>
              <a:t> (2000), </a:t>
            </a:r>
            <a:r>
              <a:rPr lang="en-US" sz="2000" i="1" dirty="0" smtClean="0"/>
              <a:t>e-Commerce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ekspansi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internal </a:t>
            </a:r>
            <a:r>
              <a:rPr lang="en-US" sz="2000" dirty="0" err="1" smtClean="0"/>
              <a:t>menuju</a:t>
            </a:r>
            <a:r>
              <a:rPr lang="en-US" sz="2000" dirty="0" smtClean="0"/>
              <a:t> </a:t>
            </a:r>
            <a:r>
              <a:rPr lang="en-US" sz="2000" dirty="0" err="1" smtClean="0"/>
              <a:t>eksternal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menghadapi</a:t>
            </a:r>
            <a:r>
              <a:rPr lang="en-US" sz="2000" dirty="0" smtClean="0"/>
              <a:t> </a:t>
            </a:r>
            <a:r>
              <a:rPr lang="en-US" sz="2000" dirty="0" err="1" smtClean="0"/>
              <a:t>rintangan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marL="457200" lvl="0" indent="-457200">
              <a:buAutoNum type="arabicPeriod" startAt="5"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smtClean="0"/>
              <a:t>Coulter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Buddemeir</a:t>
            </a:r>
            <a:r>
              <a:rPr lang="en-US" sz="2000" dirty="0" smtClean="0"/>
              <a:t> (2005), </a:t>
            </a:r>
            <a:r>
              <a:rPr lang="en-US" sz="2000" i="1" dirty="0" smtClean="0"/>
              <a:t>e-Commerce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,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, </a:t>
            </a:r>
            <a:r>
              <a:rPr lang="en-US" sz="2000" dirty="0" err="1" smtClean="0"/>
              <a:t>pemesanan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semuanya</a:t>
            </a:r>
            <a:r>
              <a:rPr lang="en-US" sz="2000" dirty="0" smtClean="0"/>
              <a:t> </a:t>
            </a:r>
            <a:r>
              <a:rPr lang="en-US" sz="2000" dirty="0" err="1" smtClean="0"/>
              <a:t>dikerjakan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internet.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i="1" dirty="0" smtClean="0"/>
              <a:t>e-Commerce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konvensional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JENIS E-COMMERCE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357298"/>
            <a:ext cx="8501122" cy="5143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algn="just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i="1" dirty="0" smtClean="0"/>
              <a:t>e-Commerce, </a:t>
            </a:r>
            <a:r>
              <a:rPr lang="en-US" sz="2400" dirty="0" err="1" smtClean="0"/>
              <a:t>Kotler</a:t>
            </a:r>
            <a:r>
              <a:rPr lang="en-US" sz="2400" dirty="0" smtClean="0"/>
              <a:t> (2007)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/>
              <a:t>B2B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i="1" dirty="0" smtClean="0"/>
              <a:t>online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/>
              <a:t>B2C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i="1" dirty="0" smtClean="0"/>
              <a:t>online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individual,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retail </a:t>
            </a:r>
            <a:r>
              <a:rPr lang="en-US" sz="2400" dirty="0" smtClean="0"/>
              <a:t>(</a:t>
            </a:r>
            <a:r>
              <a:rPr lang="en-US" sz="2400" dirty="0" err="1" smtClean="0"/>
              <a:t>eceran</a:t>
            </a:r>
            <a:r>
              <a:rPr lang="en-US" sz="2400" dirty="0" smtClean="0"/>
              <a:t>). </a:t>
            </a:r>
            <a:endParaRPr lang="en-US" sz="2400" dirty="0" smtClean="0"/>
          </a:p>
          <a:p>
            <a:pPr marL="457200" indent="-457200" algn="just">
              <a:buFontTx/>
              <a:buAutoNum type="arabicPeriod"/>
            </a:pPr>
            <a:r>
              <a:rPr lang="en-US" sz="2400" i="1" dirty="0" smtClean="0"/>
              <a:t>Consumer to Consumer </a:t>
            </a:r>
            <a:r>
              <a:rPr lang="en-US" sz="2400" dirty="0" smtClean="0"/>
              <a:t>(C2C)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i="1" dirty="0" smtClean="0"/>
              <a:t>online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. </a:t>
            </a:r>
          </a:p>
          <a:p>
            <a:pPr marL="457200" indent="-457200" algn="just">
              <a:buFontTx/>
              <a:buAutoNum type="arabicPeriod"/>
            </a:pPr>
            <a:r>
              <a:rPr lang="en-US" sz="2400" i="1" dirty="0" smtClean="0"/>
              <a:t>Consumer to Business </a:t>
            </a:r>
            <a:r>
              <a:rPr lang="en-US" sz="2400" dirty="0" smtClean="0"/>
              <a:t>(C2B)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i="1" dirty="0" smtClean="0"/>
              <a:t>online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. </a:t>
            </a:r>
          </a:p>
          <a:p>
            <a:pPr marL="457200" lvl="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 2 B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lvl="0" algn="just"/>
            <a:r>
              <a:rPr lang="id-ID" sz="2400" i="1" dirty="0" smtClean="0"/>
              <a:t>Busines to Busines </a:t>
            </a:r>
            <a:r>
              <a:rPr lang="id-ID" sz="2400" dirty="0" smtClean="0"/>
              <a:t>(B2B) juga dapat diartikan sebagai sistem komunikasi bisnis </a:t>
            </a:r>
            <a:r>
              <a:rPr lang="id-ID" sz="2400" i="1" dirty="0" smtClean="0"/>
              <a:t>online</a:t>
            </a:r>
            <a:r>
              <a:rPr lang="id-ID" sz="2400" dirty="0" smtClean="0"/>
              <a:t> antar </a:t>
            </a:r>
            <a:r>
              <a:rPr lang="id-ID" sz="2400" dirty="0" smtClean="0"/>
              <a:t>pelaku</a:t>
            </a:r>
            <a:r>
              <a:rPr lang="en-US" sz="2400" dirty="0" smtClean="0"/>
              <a:t>,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:</a:t>
            </a:r>
          </a:p>
          <a:p>
            <a:pPr lvl="0"/>
            <a:r>
              <a:rPr lang="id-ID" sz="2000" dirty="0" smtClean="0"/>
              <a:t>Transaksi </a:t>
            </a:r>
            <a:r>
              <a:rPr lang="id-ID" sz="2000" i="1" dirty="0" smtClean="0"/>
              <a:t>Inter-Organizational System</a:t>
            </a:r>
            <a:r>
              <a:rPr lang="id-ID" sz="2000" dirty="0" smtClean="0"/>
              <a:t> (IOS), misalnya transaksi </a:t>
            </a:r>
            <a:r>
              <a:rPr lang="id-ID" sz="2000" i="1" dirty="0" smtClean="0"/>
              <a:t>electronic funds transfer, electronic forms, intrgrated messaging, share data based, supply chain management,</a:t>
            </a:r>
            <a:r>
              <a:rPr lang="id-ID" sz="2000" dirty="0" smtClean="0"/>
              <a:t> dan lain-lain.</a:t>
            </a:r>
            <a:endParaRPr lang="en-US" sz="2000" dirty="0" smtClean="0"/>
          </a:p>
          <a:p>
            <a:pPr lvl="0"/>
            <a:r>
              <a:rPr lang="id-ID" sz="2000" dirty="0" smtClean="0"/>
              <a:t>Transaksi pasar elektronik </a:t>
            </a:r>
            <a:r>
              <a:rPr lang="id-ID" sz="2000" i="1" dirty="0" smtClean="0"/>
              <a:t>(electronic market transfer) </a:t>
            </a:r>
            <a:r>
              <a:rPr lang="id-ID" sz="2000" dirty="0" smtClean="0"/>
              <a:t>(Munir Fuady, 2005 : 408).</a:t>
            </a:r>
            <a:endParaRPr lang="en-US" sz="2000" dirty="0" smtClean="0"/>
          </a:p>
          <a:p>
            <a:pPr lvl="0"/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B2B :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i="1" dirty="0" smtClean="0"/>
              <a:t>Trading Partners</a:t>
            </a:r>
            <a:r>
              <a:rPr lang="id-ID" sz="2000" dirty="0" smtClean="0"/>
              <a:t> yang sudah diketahui </a:t>
            </a:r>
            <a:r>
              <a:rPr lang="en-US" sz="2000" dirty="0" smtClean="0"/>
              <a:t>,</a:t>
            </a:r>
            <a:r>
              <a:rPr lang="id-ID" sz="2000" dirty="0" smtClean="0"/>
              <a:t>umumnya memiliki hubungan (</a:t>
            </a:r>
            <a:r>
              <a:rPr lang="id-ID" sz="2000" i="1" dirty="0" smtClean="0"/>
              <a:t>relationship</a:t>
            </a:r>
            <a:r>
              <a:rPr lang="id-ID" sz="2000" dirty="0" smtClean="0"/>
              <a:t>) yang cukup lama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/>
              <a:t>Informasi hanya dipertukarkan dengan </a:t>
            </a:r>
            <a:r>
              <a:rPr lang="id-ID" sz="2000" i="1" dirty="0" smtClean="0"/>
              <a:t>partner</a:t>
            </a:r>
            <a:r>
              <a:rPr lang="id-ID" sz="2000" dirty="0" smtClean="0"/>
              <a:t> tersebut.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jenis informasi yang dikirimkan dapat disusun sesuai kebutuhan dan kepercayaan (</a:t>
            </a:r>
            <a:r>
              <a:rPr lang="id-ID" sz="2000" i="1" dirty="0" smtClean="0"/>
              <a:t>trust</a:t>
            </a:r>
            <a:r>
              <a:rPr lang="id-ID" sz="2000" dirty="0" smtClean="0"/>
              <a:t>).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/>
              <a:t>Pertukaran data (</a:t>
            </a:r>
            <a:r>
              <a:rPr lang="id-ID" sz="2000" i="1" dirty="0" smtClean="0"/>
              <a:t>data exchange</a:t>
            </a:r>
            <a:r>
              <a:rPr lang="id-ID" sz="2000" dirty="0" smtClean="0"/>
              <a:t>) berlangsung berulang-ulang dan secara berkala, format data yang sudah disepakati bersama.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Sehingga memudahkan pertukaran data untuk dua entiti yang menggunakan standar yang sama</a:t>
            </a:r>
            <a:r>
              <a:rPr lang="en-US" sz="2000" dirty="0" smtClean="0"/>
              <a:t> (</a:t>
            </a:r>
            <a:r>
              <a:rPr lang="en-US" sz="2000" dirty="0" err="1" smtClean="0"/>
              <a:t>sistim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disepakati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 2 C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52864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lvl="0" algn="just"/>
            <a:r>
              <a:rPr lang="id-ID" sz="2400" i="1" dirty="0" smtClean="0"/>
              <a:t>Bussines to Cunsumer</a:t>
            </a:r>
            <a:r>
              <a:rPr lang="id-ID" sz="2400" dirty="0" smtClean="0"/>
              <a:t> (B2C) merupakan transaksi ritel dengan pembeli individual</a:t>
            </a:r>
            <a:r>
              <a:rPr lang="en-US" sz="2400" dirty="0" smtClean="0"/>
              <a:t>. </a:t>
            </a:r>
            <a:r>
              <a:rPr lang="id-ID" sz="2400" dirty="0" smtClean="0"/>
              <a:t>Selain itu </a:t>
            </a:r>
            <a:r>
              <a:rPr lang="id-ID" sz="2400" i="1" dirty="0" smtClean="0"/>
              <a:t>Bussines to Cunsumer</a:t>
            </a:r>
            <a:r>
              <a:rPr lang="id-ID" sz="2400" dirty="0" smtClean="0"/>
              <a:t> (B2C) juga dapat berarti mekanisme toko </a:t>
            </a:r>
            <a:r>
              <a:rPr lang="id-ID" sz="2400" i="1" dirty="0" smtClean="0"/>
              <a:t>online</a:t>
            </a:r>
            <a:r>
              <a:rPr lang="id-ID" sz="2400" dirty="0" smtClean="0"/>
              <a:t> </a:t>
            </a:r>
            <a:r>
              <a:rPr lang="id-ID" sz="2400" i="1" dirty="0" smtClean="0"/>
              <a:t>(electronic shoping mall)</a:t>
            </a:r>
            <a:r>
              <a:rPr lang="id-ID" sz="2400" dirty="0" smtClean="0"/>
              <a:t> yaitu transaksi antara </a:t>
            </a:r>
            <a:r>
              <a:rPr lang="id-ID" sz="2400" i="1" dirty="0" smtClean="0"/>
              <a:t>e-merchant</a:t>
            </a:r>
            <a:r>
              <a:rPr lang="id-ID" sz="2400" dirty="0" smtClean="0"/>
              <a:t> dengan </a:t>
            </a:r>
            <a:r>
              <a:rPr lang="id-ID" sz="2400" i="1" dirty="0" smtClean="0"/>
              <a:t>e-customer</a:t>
            </a:r>
            <a:r>
              <a:rPr lang="en-US" sz="2400" i="1" dirty="0" smtClean="0"/>
              <a:t>.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lvl="0"/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B2C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400" dirty="0" smtClean="0"/>
              <a:t>Terbuka untuk umum, dimana informasi disebarkan ke umum.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400" dirty="0" smtClean="0"/>
              <a:t>Servis yang diberikan bersifat umum </a:t>
            </a:r>
            <a:r>
              <a:rPr lang="id-ID" sz="2400" i="1" dirty="0" smtClean="0"/>
              <a:t>(generic)</a:t>
            </a:r>
            <a:r>
              <a:rPr lang="id-ID" sz="2400" dirty="0" smtClean="0"/>
              <a:t> dengan mekanisme yang dapat digunakan oleh khayalak ramai. </a:t>
            </a:r>
            <a:r>
              <a:rPr lang="en-US" sz="2400" dirty="0" smtClean="0"/>
              <a:t>c/o: </a:t>
            </a:r>
            <a:r>
              <a:rPr lang="id-ID" sz="2400" dirty="0" smtClean="0"/>
              <a:t>servis diberikan dengan menggunakan basis </a:t>
            </a:r>
            <a:r>
              <a:rPr lang="id-ID" sz="2400" i="1" dirty="0" smtClean="0"/>
              <a:t>web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400" dirty="0" smtClean="0"/>
              <a:t>Servis diberikan berdasarkan permohonan </a:t>
            </a:r>
            <a:r>
              <a:rPr lang="id-ID" sz="2400" i="1" dirty="0" smtClean="0"/>
              <a:t>(on demand)</a:t>
            </a:r>
            <a:r>
              <a:rPr lang="id-ID" sz="2400" dirty="0" smtClean="0"/>
              <a:t>. </a:t>
            </a:r>
            <a:r>
              <a:rPr lang="id-ID" sz="2400" i="1" dirty="0" smtClean="0"/>
              <a:t>Consumer</a:t>
            </a:r>
            <a:r>
              <a:rPr lang="id-ID" sz="2400" dirty="0" smtClean="0"/>
              <a:t> melakukan inisiatif dan produser harus siap memberikan respon sesuai dengan permohonan.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6143668" cy="7143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2 C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85758" y="5862622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Hukum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Telematika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UEU ©2015 by : Men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ue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242" y="5938822"/>
            <a:ext cx="533400" cy="53706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5720" y="1214422"/>
            <a:ext cx="8501122" cy="192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id-ID" sz="2400" i="1" dirty="0" smtClean="0"/>
              <a:t>Consumer to Consumer</a:t>
            </a:r>
            <a:r>
              <a:rPr lang="id-ID" sz="2400" dirty="0" smtClean="0"/>
              <a:t> (C2C) merupakan transaksi dimana </a:t>
            </a:r>
            <a:r>
              <a:rPr lang="id-ID" sz="2400" i="1" dirty="0" smtClean="0"/>
              <a:t>konsumen</a:t>
            </a:r>
            <a:r>
              <a:rPr lang="id-ID" sz="2400" dirty="0" smtClean="0"/>
              <a:t> menjual produk secara langsung kepada konsumen lainnya. </a:t>
            </a:r>
            <a:r>
              <a:rPr lang="en-US" sz="2400" dirty="0" smtClean="0"/>
              <a:t>J</a:t>
            </a:r>
            <a:r>
              <a:rPr lang="id-ID" sz="2400" dirty="0" smtClean="0"/>
              <a:t>uga seorang individu yang mengiklankan produk barang atau jasa, pengetahuan, maupun keahliannya di salah satu situs lelang (Munir Fuady, 2005 : 408). 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28728" y="3286124"/>
            <a:ext cx="6143668" cy="7143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 2 B</a:t>
            </a:r>
            <a:endParaRPr kumimoji="0" lang="en-US" sz="4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7158" y="4143380"/>
            <a:ext cx="8501122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numCol="1" rtlCol="0" anchor="ctr">
            <a:noAutofit/>
          </a:bodyPr>
          <a:lstStyle/>
          <a:p>
            <a:pPr lvl="0" algn="just"/>
            <a:r>
              <a:rPr lang="id-ID" sz="2400" i="1" dirty="0" smtClean="0"/>
              <a:t>Consumer to Bussines</a:t>
            </a:r>
            <a:r>
              <a:rPr lang="id-ID" sz="2400" dirty="0" smtClean="0"/>
              <a:t> (C2B) merupakan individu yang menjual produk atau jasa kepada organisasi dan individu yang mencari penjual dan melakukan transaksi  (Munir Fuady, 2005:408).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1690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ASPEK HUKUM  TENTANG E-COMMERCE </vt:lpstr>
      <vt:lpstr> ISTILAH E-COMMERCE </vt:lpstr>
      <vt:lpstr> PENGERTIAN E-COMMERCE </vt:lpstr>
      <vt:lpstr>Slide 4</vt:lpstr>
      <vt:lpstr>Slide 5</vt:lpstr>
      <vt:lpstr>JENIS E-COMMERCE</vt:lpstr>
      <vt:lpstr> B 2 B </vt:lpstr>
      <vt:lpstr>B 2 C</vt:lpstr>
      <vt:lpstr>C 2 C</vt:lpstr>
      <vt:lpstr>KEUNTUNGAN E-COM</vt:lpstr>
      <vt:lpstr>KEUNTUNGAN E-COM</vt:lpstr>
      <vt:lpstr>RESIKO E-COMMERCE</vt:lpstr>
      <vt:lpstr>MEKANISME E-COMMERCE</vt:lpstr>
      <vt:lpstr>KESEPAKATAN E-COMMERCE</vt:lpstr>
      <vt:lpstr>KESEPAKATAN E-COMMERCE</vt:lpstr>
      <vt:lpstr>TEORI  E-COMMERCE</vt:lpstr>
      <vt:lpstr>PERMASALAHAN HUKUM   E-COMMERCE</vt:lpstr>
      <vt:lpstr>PENYELESAIAN MASALAHAN HUKUM   E-COMMERCE</vt:lpstr>
      <vt:lpstr>KEAMANAN TRANSAKSI  E-COMMERCE</vt:lpstr>
      <vt:lpstr>KEAMANAN TRANSAKSI  E-COMMERCE</vt:lpstr>
      <vt:lpstr>PEMAHAMAN MAHASISWA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PEMBUKTIAN DALAM KONVERGENSI TELEMATIKA</dc:title>
  <dc:creator>MenWih</dc:creator>
  <cp:lastModifiedBy>MenWih</cp:lastModifiedBy>
  <cp:revision>22</cp:revision>
  <dcterms:created xsi:type="dcterms:W3CDTF">2015-06-02T21:51:32Z</dcterms:created>
  <dcterms:modified xsi:type="dcterms:W3CDTF">2015-06-11T23:42:53Z</dcterms:modified>
</cp:coreProperties>
</file>