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5" r:id="rId10"/>
    <p:sldId id="257" r:id="rId11"/>
    <p:sldId id="266" r:id="rId12"/>
    <p:sldId id="267" r:id="rId13"/>
    <p:sldId id="263" r:id="rId14"/>
    <p:sldId id="269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315DA5-0688-47D6-BD4A-5FDF0016F56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200224-E76D-4F82-92A6-4D638EEA02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0224-E76D-4F82-92A6-4D638EEA02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C965-92E8-4A1B-8A20-6074F01F22B5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CF564-E511-43F2-A4EF-26241DA1DE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077200" cy="1752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Dasar</a:t>
            </a:r>
            <a:r>
              <a:rPr lang="en-US" sz="6000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– </a:t>
            </a:r>
            <a:r>
              <a:rPr lang="en-US" sz="6000" b="1" cap="all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Dasar</a:t>
            </a:r>
            <a:r>
              <a:rPr lang="en-US" sz="6000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000" b="1" cap="all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Teknologi</a:t>
            </a:r>
            <a:r>
              <a:rPr lang="en-US" sz="6000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000" b="1" cap="all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Telematika</a:t>
            </a:r>
            <a:endParaRPr lang="en-US" sz="6000" b="1" cap="all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DAMPAK KONVERGENSI TELEMATIKA</a:t>
            </a:r>
            <a:br>
              <a:rPr lang="en-US" dirty="0" smtClean="0">
                <a:latin typeface="+mn-lt"/>
              </a:rPr>
            </a:br>
            <a:r>
              <a:rPr lang="en-US" dirty="0" smtClean="0"/>
              <a:t>PADA MASYARAKAT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676400"/>
            <a:ext cx="17526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POSITIF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038600"/>
            <a:ext cx="17526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NEGATIF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1676400"/>
            <a:ext cx="59436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Akses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Informasi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Mudah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Cepat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Efisiensi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Waktu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Tenaga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Informasi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dengan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Jangkau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Tanpa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Batas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Ruang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Batas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Waktu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Semakin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Ekonomis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Terjangkau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4038600"/>
            <a:ext cx="6324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Perkembangan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Teknologi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terlalu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cepat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sedangkan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ada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hal-hal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yang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membuat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kondisi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masyarakat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belum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siap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menerima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Pemanfaatan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perkembangan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Teknologi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oleh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segelintir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orang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untuk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berbuat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kejahatan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melalui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media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telematika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( cybercrime 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Callout 17"/>
          <p:cNvSpPr/>
          <p:nvPr/>
        </p:nvSpPr>
        <p:spPr>
          <a:xfrm>
            <a:off x="304800" y="1600200"/>
            <a:ext cx="5867400" cy="3352800"/>
          </a:xfrm>
          <a:prstGeom prst="rightArrowCallout">
            <a:avLst>
              <a:gd name="adj1" fmla="val 25000"/>
              <a:gd name="adj2" fmla="val 19635"/>
              <a:gd name="adj3" fmla="val 13376"/>
              <a:gd name="adj4" fmla="val 48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Telematika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 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133600"/>
            <a:ext cx="2438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Komunikasi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14800"/>
            <a:ext cx="239976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INFORMATIKA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124200"/>
            <a:ext cx="2438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MEDIA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0" y="3048000"/>
            <a:ext cx="22098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Telematika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2286000"/>
            <a:ext cx="2209800" cy="523220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Dampak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2438400"/>
            <a:ext cx="2514600" cy="18158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Kebutuhan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Pengaturan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Pengawasan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Kebijakan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5257800"/>
            <a:ext cx="1447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Publik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5257800"/>
            <a:ext cx="2590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ADMINISTRATIF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5257800"/>
            <a:ext cx="1905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PRIVATE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5867400"/>
            <a:ext cx="6705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Menuntut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kebijakan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dan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peraturan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Right Arrow 26"/>
          <p:cNvSpPr/>
          <p:nvPr/>
        </p:nvSpPr>
        <p:spPr>
          <a:xfrm rot="9976715">
            <a:off x="3209540" y="4486340"/>
            <a:ext cx="315937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9514284">
            <a:off x="4828636" y="4620822"/>
            <a:ext cx="160520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867247">
            <a:off x="6507118" y="4658798"/>
            <a:ext cx="8484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324600" y="4267200"/>
            <a:ext cx="2286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1692057"/>
            <a:ext cx="2895600" cy="31085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TELEMATIKA :</a:t>
            </a: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Konvergensi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Essensi</a:t>
            </a:r>
            <a:r>
              <a:rPr lang="en-US" dirty="0" smtClean="0"/>
              <a:t> </a:t>
            </a:r>
            <a:r>
              <a:rPr lang="en-US" dirty="0" err="1" smtClean="0"/>
              <a:t>Konvergensi</a:t>
            </a:r>
            <a:r>
              <a:rPr lang="en-US" dirty="0" smtClean="0"/>
              <a:t> </a:t>
            </a:r>
            <a:r>
              <a:rPr lang="en-US" dirty="0" err="1" smtClean="0"/>
              <a:t>Telematika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895600"/>
            <a:ext cx="2438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Komunikasi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114800"/>
            <a:ext cx="239976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INFORMATIKA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2438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MEDIA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3352800" y="2743200"/>
            <a:ext cx="2362200" cy="10668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 </a:t>
            </a:r>
            <a:r>
              <a:rPr lang="en-US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komuikasi</a:t>
            </a:r>
            <a:endParaRPr lang="en-US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Elektronik</a:t>
            </a:r>
            <a:r>
              <a:rPr lang="en-US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1200" y="1828800"/>
            <a:ext cx="3124200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 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 smtClean="0"/>
              <a:t>Telematika</a:t>
            </a:r>
            <a:r>
              <a:rPr lang="en-US" dirty="0" smtClean="0"/>
              <a:t> Indonesia (TKTI)</a:t>
            </a:r>
          </a:p>
          <a:p>
            <a:r>
              <a:rPr lang="en-US" dirty="0" smtClean="0"/>
              <a:t>1997 – </a:t>
            </a:r>
            <a:r>
              <a:rPr lang="en-US" dirty="0" err="1" smtClean="0"/>
              <a:t>Kepres</a:t>
            </a:r>
            <a:r>
              <a:rPr lang="en-US" dirty="0" smtClean="0"/>
              <a:t> No. 30/1997</a:t>
            </a:r>
          </a:p>
          <a:p>
            <a:r>
              <a:rPr lang="en-US" dirty="0" smtClean="0"/>
              <a:t>2001 – </a:t>
            </a:r>
            <a:r>
              <a:rPr lang="en-US" dirty="0" err="1" smtClean="0"/>
              <a:t>Inpres</a:t>
            </a:r>
            <a:r>
              <a:rPr lang="en-US" dirty="0" smtClean="0"/>
              <a:t> No. 6 / 2001</a:t>
            </a:r>
          </a:p>
          <a:p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telematika</a:t>
            </a:r>
            <a:r>
              <a:rPr lang="en-US" dirty="0" smtClean="0"/>
              <a:t> :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Infastruktur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Aplikasi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9600" y="4919008"/>
            <a:ext cx="7772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/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Essensi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Konvergensi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Telematika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: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Informasi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secara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Elektronik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dengan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MultiMedia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Komunikasi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secara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Elektronik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berupa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Digital media</a:t>
            </a:r>
          </a:p>
          <a:p>
            <a:pPr marL="457200" indent="-457200">
              <a:buAutoNum type="arabicPeriod"/>
            </a:pP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Transaksi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Elektronik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Tingkat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Pemahaman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Mahasiswa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24000"/>
            <a:ext cx="883920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 err="1" smtClean="0">
                <a:sym typeface="Wingdings" pitchFamily="2" charset="2"/>
              </a:rPr>
              <a:t>Bagaimana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Bangsa</a:t>
            </a:r>
            <a:r>
              <a:rPr lang="en-US" sz="2800" b="1" dirty="0" smtClean="0">
                <a:sym typeface="Wingdings" pitchFamily="2" charset="2"/>
              </a:rPr>
              <a:t> Indonesia </a:t>
            </a:r>
            <a:r>
              <a:rPr lang="en-US" sz="2800" b="1" dirty="0" err="1" smtClean="0">
                <a:sym typeface="Wingdings" pitchFamily="2" charset="2"/>
              </a:rPr>
              <a:t>menyigapi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perkembangan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Telematika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didunia</a:t>
            </a:r>
            <a:r>
              <a:rPr lang="en-US" sz="2800" b="1" dirty="0" smtClean="0">
                <a:sym typeface="Wingdings" pitchFamily="2" charset="2"/>
              </a:rPr>
              <a:t> yang </a:t>
            </a:r>
            <a:r>
              <a:rPr lang="en-US" sz="2800" b="1" dirty="0" err="1" smtClean="0">
                <a:sym typeface="Wingdings" pitchFamily="2" charset="2"/>
              </a:rPr>
              <a:t>sangat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pesat</a:t>
            </a:r>
            <a:r>
              <a:rPr lang="en-US" sz="2800" b="1" dirty="0" smtClean="0">
                <a:sym typeface="Wingdings" pitchFamily="2" charset="2"/>
              </a:rPr>
              <a:t> ?</a:t>
            </a:r>
          </a:p>
          <a:p>
            <a:pPr marL="457200" indent="-457200">
              <a:buAutoNum type="arabicPeriod"/>
            </a:pPr>
            <a:r>
              <a:rPr lang="en-US" sz="2800" b="1" dirty="0" err="1" smtClean="0">
                <a:sym typeface="Wingdings" pitchFamily="2" charset="2"/>
              </a:rPr>
              <a:t>Mengapa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perkembangan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Teknologi</a:t>
            </a:r>
            <a:r>
              <a:rPr lang="en-US" sz="2800" b="1" dirty="0" smtClean="0">
                <a:sym typeface="Wingdings" pitchFamily="2" charset="2"/>
              </a:rPr>
              <a:t>  </a:t>
            </a:r>
            <a:r>
              <a:rPr lang="en-US" sz="2800" b="1" dirty="0" err="1" smtClean="0">
                <a:sym typeface="Wingdings" pitchFamily="2" charset="2"/>
              </a:rPr>
              <a:t>Informasi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memerlukan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Konvergensi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Telematika</a:t>
            </a:r>
            <a:r>
              <a:rPr lang="en-US" sz="2800" b="1" dirty="0" smtClean="0">
                <a:sym typeface="Wingdings" pitchFamily="2" charset="2"/>
              </a:rPr>
              <a:t> ?</a:t>
            </a:r>
          </a:p>
          <a:p>
            <a:pPr marL="457200" indent="-457200">
              <a:buAutoNum type="arabicPeriod"/>
            </a:pPr>
            <a:r>
              <a:rPr lang="en-US" sz="2800" b="1" dirty="0" err="1" smtClean="0">
                <a:sym typeface="Wingdings" pitchFamily="2" charset="2"/>
              </a:rPr>
              <a:t>Apakah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Essensi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Konvergensi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Telematika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mencakup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semua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aspek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komunikasi</a:t>
            </a:r>
            <a:r>
              <a:rPr lang="en-US" sz="2800" b="1" dirty="0" smtClean="0">
                <a:sym typeface="Wingdings" pitchFamily="2" charset="2"/>
              </a:rPr>
              <a:t> , media </a:t>
            </a:r>
            <a:r>
              <a:rPr lang="en-US" sz="2800" b="1" dirty="0" err="1" smtClean="0">
                <a:sym typeface="Wingdings" pitchFamily="2" charset="2"/>
              </a:rPr>
              <a:t>dan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informatika</a:t>
            </a:r>
            <a:r>
              <a:rPr lang="en-US" sz="2800" b="1" dirty="0" smtClean="0">
                <a:sym typeface="Wingdings" pitchFamily="2" charset="2"/>
              </a:rPr>
              <a:t> ? </a:t>
            </a:r>
            <a:r>
              <a:rPr lang="en-US" sz="2800" b="1" dirty="0" err="1" smtClean="0">
                <a:sym typeface="Wingdings" pitchFamily="2" charset="2"/>
              </a:rPr>
              <a:t>Jelaskan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jawaban</a:t>
            </a:r>
            <a:r>
              <a:rPr lang="en-US" sz="2800" b="1" dirty="0" smtClean="0">
                <a:sym typeface="Wingdings" pitchFamily="2" charset="2"/>
              </a:rPr>
              <a:t> </a:t>
            </a:r>
            <a:r>
              <a:rPr lang="en-US" sz="2800" b="1" dirty="0" err="1" smtClean="0">
                <a:sym typeface="Wingdings" pitchFamily="2" charset="2"/>
              </a:rPr>
              <a:t>saudara</a:t>
            </a:r>
            <a:r>
              <a:rPr lang="en-US" sz="2800" b="1" dirty="0" smtClean="0">
                <a:sym typeface="Wingdings" pitchFamily="2" charset="2"/>
              </a:rPr>
              <a:t> ?</a:t>
            </a:r>
          </a:p>
          <a:p>
            <a:pPr marL="457200" indent="-457200">
              <a:buAutoNum type="arabicPeriod"/>
            </a:pPr>
            <a:endParaRPr lang="en-US" sz="2800" b="1" dirty="0" smtClean="0">
              <a:sym typeface="Wingdings" pitchFamily="2" charset="2"/>
            </a:endParaRPr>
          </a:p>
          <a:p>
            <a:pPr marL="457200" indent="-457200"/>
            <a:endParaRPr lang="en-US" sz="2800" b="1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82296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</a:p>
          <a:p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590800"/>
            <a:ext cx="1651414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/>
              <a:t>Manusia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3810000"/>
            <a:ext cx="45720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Gambar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bentuk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lukisan</a:t>
            </a:r>
            <a:r>
              <a:rPr lang="en-US" sz="2400" b="1" dirty="0" smtClean="0"/>
              <a:t>)</a:t>
            </a:r>
          </a:p>
          <a:p>
            <a:r>
              <a:rPr lang="en-US" sz="2400" b="1" dirty="0" err="1" smtClean="0"/>
              <a:t>Isyarat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tangan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asap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bunyi</a:t>
            </a:r>
            <a:r>
              <a:rPr lang="en-US" sz="2400" b="1" dirty="0" smtClean="0"/>
              <a:t>),</a:t>
            </a:r>
          </a:p>
          <a:p>
            <a:r>
              <a:rPr lang="en-US" sz="2400" b="1" dirty="0" err="1" smtClean="0"/>
              <a:t>huruf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kata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kalimat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tulisan</a:t>
            </a:r>
            <a:r>
              <a:rPr lang="en-US" sz="2400" b="1" dirty="0" smtClean="0"/>
              <a:t>, </a:t>
            </a:r>
          </a:p>
          <a:p>
            <a:r>
              <a:rPr lang="en-US" sz="2400" b="1" dirty="0" err="1" smtClean="0"/>
              <a:t>surat</a:t>
            </a:r>
            <a:r>
              <a:rPr lang="en-US" sz="2400" b="1" dirty="0" smtClean="0"/>
              <a:t>, </a:t>
            </a:r>
          </a:p>
          <a:p>
            <a:r>
              <a:rPr lang="en-US" sz="2400" b="1" dirty="0" err="1" smtClean="0"/>
              <a:t>telepon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internet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1905000"/>
            <a:ext cx="1568058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/>
              <a:t>Individu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048000"/>
            <a:ext cx="16002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Sosial</a:t>
            </a:r>
            <a:endParaRPr lang="en-US" sz="3200" b="1" dirty="0"/>
          </a:p>
        </p:txBody>
      </p:sp>
      <p:sp>
        <p:nvSpPr>
          <p:cNvPr id="13" name="Right Arrow 12"/>
          <p:cNvSpPr/>
          <p:nvPr/>
        </p:nvSpPr>
        <p:spPr>
          <a:xfrm rot="706144">
            <a:off x="2299465" y="2987162"/>
            <a:ext cx="1676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24600" y="3048000"/>
            <a:ext cx="24384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Komunikasi</a:t>
            </a:r>
            <a:endParaRPr lang="en-US" sz="3200" b="1" dirty="0"/>
          </a:p>
        </p:txBody>
      </p:sp>
      <p:sp>
        <p:nvSpPr>
          <p:cNvPr id="15" name="Right Arrow 14"/>
          <p:cNvSpPr/>
          <p:nvPr/>
        </p:nvSpPr>
        <p:spPr>
          <a:xfrm rot="20795627">
            <a:off x="2299422" y="2411530"/>
            <a:ext cx="1676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486401" y="3200400"/>
            <a:ext cx="838200" cy="242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4038600"/>
            <a:ext cx="320040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 smtClean="0"/>
              <a:t>mencari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mencipta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sistem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alat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untuk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saling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berinteraksi</a:t>
            </a:r>
            <a:endParaRPr lang="en-US" sz="2800" b="1" i="1" dirty="0"/>
          </a:p>
        </p:txBody>
      </p:sp>
      <p:sp>
        <p:nvSpPr>
          <p:cNvPr id="18" name="Down Arrow 17"/>
          <p:cNvSpPr/>
          <p:nvPr/>
        </p:nvSpPr>
        <p:spPr>
          <a:xfrm>
            <a:off x="1066800" y="32004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3429000" y="4572000"/>
            <a:ext cx="838200" cy="381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057400"/>
            <a:ext cx="783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Prasejarah</a:t>
            </a:r>
            <a:r>
              <a:rPr lang="en-US" sz="3600" b="1" dirty="0" smtClean="0"/>
              <a:t> ( </a:t>
            </a:r>
            <a:r>
              <a:rPr lang="en-US" sz="3600" b="1" dirty="0" err="1" smtClean="0"/>
              <a:t>sebelum</a:t>
            </a:r>
            <a:r>
              <a:rPr lang="en-US" sz="3600" b="1" dirty="0" smtClean="0"/>
              <a:t> 3000 SM 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746999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/>
              <a:t>Manusia</a:t>
            </a:r>
            <a:r>
              <a:rPr lang="en-US" sz="2400" b="1" dirty="0" smtClean="0"/>
              <a:t> 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err="1" smtClean="0">
                <a:sym typeface="Wingdings" pitchFamily="2" charset="2"/>
              </a:rPr>
              <a:t>Pikiran</a:t>
            </a:r>
            <a:r>
              <a:rPr lang="en-US" sz="2400" b="1" dirty="0" smtClean="0">
                <a:sym typeface="Wingdings" pitchFamily="2" charset="2"/>
              </a:rPr>
              <a:t> , </a:t>
            </a:r>
            <a:r>
              <a:rPr lang="en-US" sz="2400" b="1" dirty="0" err="1" smtClean="0">
                <a:sym typeface="Wingdings" pitchFamily="2" charset="2"/>
              </a:rPr>
              <a:t>Gagasan</a:t>
            </a:r>
            <a:r>
              <a:rPr lang="en-US" sz="2400" b="1" dirty="0" smtClean="0">
                <a:sym typeface="Wingdings" pitchFamily="2" charset="2"/>
              </a:rPr>
              <a:t> , </a:t>
            </a:r>
            <a:r>
              <a:rPr lang="en-US" sz="2400" b="1" dirty="0" err="1" smtClean="0">
                <a:sym typeface="Wingdings" pitchFamily="2" charset="2"/>
              </a:rPr>
              <a:t>Pengetahuan</a:t>
            </a:r>
            <a:r>
              <a:rPr lang="en-US" sz="2400" b="1" dirty="0" smtClean="0">
                <a:sym typeface="Wingdings" pitchFamily="2" charset="2"/>
              </a:rPr>
              <a:t> 	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ym typeface="Wingdings" pitchFamily="2" charset="2"/>
              </a:rPr>
              <a:t>Komunikasi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Secara</a:t>
            </a:r>
            <a:r>
              <a:rPr lang="en-US" sz="2400" b="1" dirty="0" smtClean="0">
                <a:sym typeface="Wingdings" pitchFamily="2" charset="2"/>
              </a:rPr>
              <a:t> Verbal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ym typeface="Wingdings" pitchFamily="2" charset="2"/>
              </a:rPr>
              <a:t>Komunikasi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Secara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Simbol</a:t>
            </a:r>
            <a:endParaRPr lang="en-US" sz="2400" b="1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	</a:t>
            </a:r>
            <a:r>
              <a:rPr lang="en-US" sz="2400" b="1" dirty="0" err="1" smtClean="0">
                <a:sym typeface="Wingdings" pitchFamily="2" charset="2"/>
              </a:rPr>
              <a:t>Gambar</a:t>
            </a:r>
            <a:r>
              <a:rPr lang="en-US" sz="2400" b="1" dirty="0" smtClean="0">
                <a:sym typeface="Wingdings" pitchFamily="2" charset="2"/>
              </a:rPr>
              <a:t> , </a:t>
            </a:r>
            <a:r>
              <a:rPr lang="en-US" sz="2400" b="1" dirty="0" err="1" smtClean="0">
                <a:sym typeface="Wingdings" pitchFamily="2" charset="2"/>
              </a:rPr>
              <a:t>Lukisan</a:t>
            </a:r>
            <a:r>
              <a:rPr lang="en-US" sz="2400" b="1" dirty="0" smtClean="0">
                <a:sym typeface="Wingdings" pitchFamily="2" charset="2"/>
              </a:rPr>
              <a:t> , </a:t>
            </a:r>
            <a:r>
              <a:rPr lang="en-US" sz="2400" b="1" dirty="0" err="1" smtClean="0">
                <a:sym typeface="Wingdings" pitchFamily="2" charset="2"/>
              </a:rPr>
              <a:t>simbol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simbol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dinding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gua</a:t>
            </a:r>
            <a:endParaRPr lang="en-US" sz="2400" b="1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ym typeface="Wingdings" pitchFamily="2" charset="2"/>
              </a:rPr>
              <a:t>Alat-alat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komunikasi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berupa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bunyi-bunyian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isyarat</a:t>
            </a:r>
            <a:r>
              <a:rPr lang="en-US" sz="2400" b="1" dirty="0" smtClean="0">
                <a:sym typeface="Wingdings" pitchFamily="2" charset="2"/>
              </a:rPr>
              <a:t> </a:t>
            </a:r>
          </a:p>
          <a:p>
            <a:r>
              <a:rPr lang="en-US" sz="2400" b="1" dirty="0" smtClean="0">
                <a:sym typeface="Wingdings" pitchFamily="2" charset="2"/>
              </a:rPr>
              <a:t>	</a:t>
            </a:r>
            <a:r>
              <a:rPr lang="en-US" sz="2400" b="1" dirty="0" err="1" smtClean="0">
                <a:sym typeface="Wingdings" pitchFamily="2" charset="2"/>
              </a:rPr>
              <a:t>Bunyi</a:t>
            </a:r>
            <a:r>
              <a:rPr lang="en-US" sz="2400" b="1" dirty="0" smtClean="0">
                <a:sym typeface="Wingdings" pitchFamily="2" charset="2"/>
              </a:rPr>
              <a:t> : </a:t>
            </a:r>
            <a:r>
              <a:rPr lang="en-US" sz="2400" b="1" dirty="0" err="1" smtClean="0">
                <a:sym typeface="Wingdings" pitchFamily="2" charset="2"/>
              </a:rPr>
              <a:t>Gendang</a:t>
            </a:r>
            <a:r>
              <a:rPr lang="en-US" sz="2400" b="1" dirty="0" smtClean="0">
                <a:sym typeface="Wingdings" pitchFamily="2" charset="2"/>
              </a:rPr>
              <a:t> , </a:t>
            </a:r>
            <a:r>
              <a:rPr lang="en-US" sz="2400" b="1" dirty="0" err="1" smtClean="0">
                <a:sym typeface="Wingdings" pitchFamily="2" charset="2"/>
              </a:rPr>
              <a:t>terompet</a:t>
            </a:r>
            <a:r>
              <a:rPr lang="en-US" sz="2400" b="1" dirty="0" smtClean="0">
                <a:sym typeface="Wingdings" pitchFamily="2" charset="2"/>
              </a:rPr>
              <a:t>  </a:t>
            </a:r>
            <a:r>
              <a:rPr lang="en-US" sz="2400" b="1" dirty="0" err="1" smtClean="0">
                <a:sym typeface="Wingdings" pitchFamily="2" charset="2"/>
              </a:rPr>
              <a:t>dari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tanduk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rusa</a:t>
            </a:r>
            <a:r>
              <a:rPr lang="en-US" sz="2400" b="1" dirty="0" smtClean="0">
                <a:sym typeface="Wingdings" pitchFamily="2" charset="2"/>
              </a:rPr>
              <a:t>  </a:t>
            </a:r>
          </a:p>
          <a:p>
            <a:r>
              <a:rPr lang="en-US" sz="2400" b="1" dirty="0" smtClean="0">
                <a:sym typeface="Wingdings" pitchFamily="2" charset="2"/>
              </a:rPr>
              <a:t>	</a:t>
            </a:r>
            <a:r>
              <a:rPr lang="en-US" sz="2400" b="1" dirty="0" err="1" smtClean="0">
                <a:sym typeface="Wingdings" pitchFamily="2" charset="2"/>
              </a:rPr>
              <a:t>Isyarat</a:t>
            </a:r>
            <a:r>
              <a:rPr lang="en-US" sz="2400" b="1" dirty="0" smtClean="0">
                <a:sym typeface="Wingdings" pitchFamily="2" charset="2"/>
              </a:rPr>
              <a:t>  : </a:t>
            </a:r>
            <a:r>
              <a:rPr lang="en-US" sz="2400" b="1" dirty="0" err="1" smtClean="0">
                <a:sym typeface="Wingdings" pitchFamily="2" charset="2"/>
              </a:rPr>
              <a:t>asap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tanda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bahaya</a:t>
            </a:r>
            <a:r>
              <a:rPr lang="en-US" sz="2400" b="1" dirty="0" smtClean="0">
                <a:sym typeface="Wingdings" pitchFamily="2" charset="2"/>
              </a:rPr>
              <a:t>     </a:t>
            </a:r>
          </a:p>
          <a:p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057400"/>
            <a:ext cx="7389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Sejarah</a:t>
            </a:r>
            <a:r>
              <a:rPr lang="en-US" sz="3600" b="1" dirty="0" smtClean="0"/>
              <a:t> (  3000 SM – 1400 M)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86339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ym typeface="Wingdings" pitchFamily="2" charset="2"/>
              </a:rPr>
              <a:t>3000 SM -  </a:t>
            </a:r>
            <a:r>
              <a:rPr lang="en-US" sz="2400" b="1" dirty="0" err="1" smtClean="0">
                <a:sym typeface="Wingdings" pitchFamily="2" charset="2"/>
              </a:rPr>
              <a:t>Pengenalan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Huruf</a:t>
            </a:r>
            <a:endParaRPr lang="en-US" sz="2400" b="1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                     </a:t>
            </a:r>
            <a:r>
              <a:rPr lang="en-US" sz="2400" b="1" dirty="0" err="1" smtClean="0">
                <a:sym typeface="Wingdings" pitchFamily="2" charset="2"/>
              </a:rPr>
              <a:t>Bangsa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Sumaria</a:t>
            </a:r>
            <a:r>
              <a:rPr lang="en-US" sz="2400" b="1" dirty="0" smtClean="0">
                <a:sym typeface="Wingdings" pitchFamily="2" charset="2"/>
              </a:rPr>
              <a:t>  </a:t>
            </a:r>
            <a:r>
              <a:rPr lang="en-US" sz="2400" b="1" dirty="0" err="1" smtClean="0">
                <a:sym typeface="Wingdings" pitchFamily="2" charset="2"/>
              </a:rPr>
              <a:t>Pictograf</a:t>
            </a:r>
            <a:r>
              <a:rPr lang="en-US" sz="2400" b="1" dirty="0" smtClean="0">
                <a:sym typeface="Wingdings" pitchFamily="2" charset="2"/>
              </a:rPr>
              <a:t>  ( </a:t>
            </a:r>
            <a:r>
              <a:rPr lang="en-US" sz="2400" b="1" dirty="0" err="1" smtClean="0">
                <a:sym typeface="Wingdings" pitchFamily="2" charset="2"/>
              </a:rPr>
              <a:t>Simbol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dengan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bentuk</a:t>
            </a:r>
            <a:r>
              <a:rPr lang="en-US" sz="2400" b="1" dirty="0" smtClean="0">
                <a:sym typeface="Wingdings" pitchFamily="2" charset="2"/>
              </a:rPr>
              <a:t> </a:t>
            </a:r>
          </a:p>
          <a:p>
            <a:r>
              <a:rPr lang="en-US" sz="2400" b="1" dirty="0" smtClean="0">
                <a:sym typeface="Wingdings" pitchFamily="2" charset="2"/>
              </a:rPr>
              <a:t>                                                                              </a:t>
            </a:r>
            <a:r>
              <a:rPr lang="en-US" sz="2400" b="1" dirty="0" err="1" smtClean="0">
                <a:sym typeface="Wingdings" pitchFamily="2" charset="2"/>
              </a:rPr>
              <a:t>bunyi</a:t>
            </a:r>
            <a:r>
              <a:rPr lang="en-US" sz="2400" b="1" dirty="0" smtClean="0">
                <a:sym typeface="Wingdings" pitchFamily="2" charset="2"/>
              </a:rPr>
              <a:t> yang </a:t>
            </a:r>
            <a:r>
              <a:rPr lang="en-US" sz="2400" b="1" dirty="0" err="1" smtClean="0">
                <a:sym typeface="Wingdings" pitchFamily="2" charset="2"/>
              </a:rPr>
              <a:t>berbeda</a:t>
            </a:r>
            <a:r>
              <a:rPr lang="en-US" sz="2400" b="1" dirty="0" smtClean="0">
                <a:sym typeface="Wingdings" pitchFamily="2" charset="2"/>
              </a:rPr>
              <a:t> )</a:t>
            </a:r>
          </a:p>
          <a:p>
            <a:r>
              <a:rPr lang="en-US" sz="2400" b="1" dirty="0" smtClean="0">
                <a:sym typeface="Wingdings" pitchFamily="2" charset="2"/>
              </a:rPr>
              <a:t>2900 SM -   </a:t>
            </a:r>
            <a:r>
              <a:rPr lang="en-US" sz="2400" b="1" dirty="0" err="1" smtClean="0">
                <a:sym typeface="Wingdings" pitchFamily="2" charset="2"/>
              </a:rPr>
              <a:t>Pengenalan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Tulisan</a:t>
            </a:r>
            <a:endParaRPr lang="en-US" sz="2400" b="1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                      </a:t>
            </a:r>
            <a:r>
              <a:rPr lang="en-US" sz="2400" b="1" dirty="0" err="1" smtClean="0">
                <a:sym typeface="Wingdings" pitchFamily="2" charset="2"/>
              </a:rPr>
              <a:t>Bangsa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Mesir</a:t>
            </a:r>
            <a:r>
              <a:rPr lang="en-US" sz="2400" b="1" dirty="0" smtClean="0">
                <a:sym typeface="Wingdings" pitchFamily="2" charset="2"/>
              </a:rPr>
              <a:t>  </a:t>
            </a:r>
            <a:r>
              <a:rPr lang="en-US" sz="2400" b="1" dirty="0" err="1" smtClean="0">
                <a:sym typeface="Wingdings" pitchFamily="2" charset="2"/>
              </a:rPr>
              <a:t>Kuno</a:t>
            </a:r>
            <a:r>
              <a:rPr lang="en-US" sz="2400" b="1" dirty="0" smtClean="0">
                <a:sym typeface="Wingdings" pitchFamily="2" charset="2"/>
              </a:rPr>
              <a:t>  </a:t>
            </a:r>
            <a:r>
              <a:rPr lang="en-US" sz="2400" b="1" dirty="0" err="1" smtClean="0">
                <a:sym typeface="Wingdings" pitchFamily="2" charset="2"/>
              </a:rPr>
              <a:t>Hierogliph</a:t>
            </a:r>
            <a:r>
              <a:rPr lang="en-US" sz="2400" b="1" dirty="0" smtClean="0">
                <a:sym typeface="Wingdings" pitchFamily="2" charset="2"/>
              </a:rPr>
              <a:t> (</a:t>
            </a:r>
            <a:r>
              <a:rPr lang="en-US" sz="2400" b="1" dirty="0" err="1" smtClean="0">
                <a:sym typeface="Wingdings" pitchFamily="2" charset="2"/>
              </a:rPr>
              <a:t>Huruf</a:t>
            </a:r>
            <a:r>
              <a:rPr lang="en-US" sz="2400" b="1" dirty="0" smtClean="0">
                <a:sym typeface="Wingdings" pitchFamily="2" charset="2"/>
              </a:rPr>
              <a:t> yang </a:t>
            </a:r>
            <a:r>
              <a:rPr lang="en-US" sz="2400" b="1" dirty="0" err="1" smtClean="0">
                <a:sym typeface="Wingdings" pitchFamily="2" charset="2"/>
              </a:rPr>
              <a:t>dapat</a:t>
            </a:r>
            <a:r>
              <a:rPr lang="en-US" sz="2400" b="1" dirty="0" smtClean="0">
                <a:sym typeface="Wingdings" pitchFamily="2" charset="2"/>
              </a:rPr>
              <a:t> </a:t>
            </a:r>
          </a:p>
          <a:p>
            <a:r>
              <a:rPr lang="en-US" sz="2400" b="1" dirty="0" smtClean="0">
                <a:sym typeface="Wingdings" pitchFamily="2" charset="2"/>
              </a:rPr>
              <a:t>                                                                 </a:t>
            </a:r>
            <a:r>
              <a:rPr lang="en-US" sz="2400" b="1" dirty="0" err="1" smtClean="0">
                <a:sym typeface="Wingdings" pitchFamily="2" charset="2"/>
              </a:rPr>
              <a:t>digabung</a:t>
            </a:r>
            <a:r>
              <a:rPr lang="en-US" sz="2400" b="1" dirty="0" smtClean="0">
                <a:sym typeface="Wingdings" pitchFamily="2" charset="2"/>
              </a:rPr>
              <a:t>  </a:t>
            </a:r>
            <a:r>
              <a:rPr lang="en-US" sz="2400" b="1" dirty="0" err="1" smtClean="0">
                <a:sym typeface="Wingdings" pitchFamily="2" charset="2"/>
              </a:rPr>
              <a:t>membentuk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tulisan</a:t>
            </a:r>
            <a:r>
              <a:rPr lang="en-US" sz="2400" b="1" dirty="0" smtClean="0">
                <a:sym typeface="Wingdings" pitchFamily="2" charset="2"/>
              </a:rPr>
              <a:t> )</a:t>
            </a:r>
          </a:p>
          <a:p>
            <a:endParaRPr lang="en-US" sz="2400" b="1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500 M – </a:t>
            </a:r>
            <a:r>
              <a:rPr lang="en-US" sz="2400" b="1" dirty="0" err="1" smtClean="0">
                <a:sym typeface="Wingdings" pitchFamily="2" charset="2"/>
              </a:rPr>
              <a:t>Pengenalan</a:t>
            </a:r>
            <a:r>
              <a:rPr lang="en-US" sz="2400" b="1" dirty="0" smtClean="0">
                <a:sym typeface="Wingdings" pitchFamily="2" charset="2"/>
              </a:rPr>
              <a:t> media </a:t>
            </a:r>
            <a:r>
              <a:rPr lang="en-US" sz="2400" b="1" dirty="0" err="1" smtClean="0">
                <a:sym typeface="Wingdings" pitchFamily="2" charset="2"/>
              </a:rPr>
              <a:t>tulis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dari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Serat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Kayu</a:t>
            </a:r>
            <a:r>
              <a:rPr lang="en-US" sz="2400" b="1" dirty="0" smtClean="0">
                <a:sym typeface="Wingdings" pitchFamily="2" charset="2"/>
              </a:rPr>
              <a:t> Papyrus ( </a:t>
            </a:r>
            <a:r>
              <a:rPr lang="en-US" sz="2400" b="1" dirty="0" err="1" smtClean="0">
                <a:sym typeface="Wingdings" pitchFamily="2" charset="2"/>
              </a:rPr>
              <a:t>Mesir</a:t>
            </a:r>
            <a:r>
              <a:rPr lang="en-US" sz="2400" b="1" dirty="0" smtClean="0">
                <a:sym typeface="Wingdings" pitchFamily="2" charset="2"/>
              </a:rPr>
              <a:t> )</a:t>
            </a:r>
          </a:p>
          <a:p>
            <a:r>
              <a:rPr lang="en-US" sz="2400" b="1" dirty="0" smtClean="0">
                <a:sym typeface="Wingdings" pitchFamily="2" charset="2"/>
              </a:rPr>
              <a:t>150 M 	- </a:t>
            </a:r>
            <a:r>
              <a:rPr lang="en-US" sz="2400" b="1" dirty="0" err="1" smtClean="0">
                <a:sym typeface="Wingdings" pitchFamily="2" charset="2"/>
              </a:rPr>
              <a:t>Pengenalan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kertas</a:t>
            </a:r>
            <a:r>
              <a:rPr lang="en-US" sz="2400" b="1" dirty="0" smtClean="0">
                <a:sym typeface="Wingdings" pitchFamily="2" charset="2"/>
              </a:rPr>
              <a:t> ( China )  </a:t>
            </a:r>
            <a:r>
              <a:rPr lang="en-US" sz="2400" b="1" dirty="0" err="1" smtClean="0">
                <a:sym typeface="Wingdings" pitchFamily="2" charset="2"/>
              </a:rPr>
              <a:t>dibuat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dari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serat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bambu</a:t>
            </a:r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828800"/>
            <a:ext cx="7659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Modern (  1400 M –  </a:t>
            </a:r>
            <a:r>
              <a:rPr lang="en-US" sz="3600" b="1" dirty="0" err="1" smtClean="0"/>
              <a:t>sekarang</a:t>
            </a:r>
            <a:r>
              <a:rPr lang="en-US" sz="3600" b="1" dirty="0" smtClean="0"/>
              <a:t>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1400"/>
            </a:pPr>
            <a:r>
              <a:rPr lang="en-US" sz="2400" b="1" dirty="0" smtClean="0">
                <a:sym typeface="Wingdings" pitchFamily="2" charset="2"/>
              </a:rPr>
              <a:t> -  </a:t>
            </a:r>
            <a:r>
              <a:rPr lang="en-US" sz="2400" b="1" dirty="0" err="1" smtClean="0">
                <a:sym typeface="Wingdings" pitchFamily="2" charset="2"/>
              </a:rPr>
              <a:t>Terapan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Teknologi</a:t>
            </a:r>
            <a:r>
              <a:rPr lang="en-US" sz="2400" b="1" dirty="0" smtClean="0">
                <a:sym typeface="Wingdings" pitchFamily="2" charset="2"/>
              </a:rPr>
              <a:t> / </a:t>
            </a:r>
            <a:r>
              <a:rPr lang="en-US" sz="2400" b="1" dirty="0" err="1" smtClean="0">
                <a:sym typeface="Wingdings" pitchFamily="2" charset="2"/>
              </a:rPr>
              <a:t>Kebebasan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Penelitian</a:t>
            </a:r>
            <a:endParaRPr lang="en-US" sz="2400" b="1" dirty="0" smtClean="0">
              <a:sym typeface="Wingdings" pitchFamily="2" charset="2"/>
            </a:endParaRP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1830 -  </a:t>
            </a:r>
            <a:r>
              <a:rPr lang="en-US" sz="2400" b="1" dirty="0" err="1" smtClean="0">
                <a:sym typeface="Wingdings" pitchFamily="2" charset="2"/>
              </a:rPr>
              <a:t>Pemogram</a:t>
            </a:r>
            <a:r>
              <a:rPr lang="en-US" sz="2400" b="1" dirty="0" smtClean="0">
                <a:sym typeface="Wingdings" pitchFamily="2" charset="2"/>
              </a:rPr>
              <a:t>  Digital ( </a:t>
            </a:r>
            <a:r>
              <a:rPr lang="en-US" sz="2400" b="1" dirty="0" err="1" smtClean="0">
                <a:sym typeface="Wingdings" pitchFamily="2" charset="2"/>
              </a:rPr>
              <a:t>Kartu</a:t>
            </a:r>
            <a:r>
              <a:rPr lang="en-US" sz="2400" b="1" dirty="0" smtClean="0">
                <a:sym typeface="Wingdings" pitchFamily="2" charset="2"/>
              </a:rPr>
              <a:t> )   </a:t>
            </a:r>
            <a:r>
              <a:rPr lang="en-US" sz="2400" b="1" dirty="0" err="1" smtClean="0">
                <a:sym typeface="Wingdings" pitchFamily="2" charset="2"/>
              </a:rPr>
              <a:t>Mesin</a:t>
            </a:r>
            <a:r>
              <a:rPr lang="en-US" sz="2400" b="1" dirty="0" smtClean="0">
                <a:sym typeface="Wingdings" pitchFamily="2" charset="2"/>
              </a:rPr>
              <a:t> analytical    </a:t>
            </a: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              </a:t>
            </a:r>
            <a:r>
              <a:rPr lang="en-US" sz="2400" b="1" dirty="0" err="1" smtClean="0">
                <a:sym typeface="Wingdings" pitchFamily="2" charset="2"/>
              </a:rPr>
              <a:t>Oleh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smtClean="0"/>
              <a:t>Augusta Lady Byron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 Charles Babbage</a:t>
            </a:r>
          </a:p>
          <a:p>
            <a:pPr marL="457200" indent="-457200"/>
            <a:r>
              <a:rPr lang="en-US" sz="2400" b="1" dirty="0" smtClean="0"/>
              <a:t>1837 -  Telegram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Kode</a:t>
            </a:r>
            <a:r>
              <a:rPr lang="en-US" sz="2400" b="1" dirty="0" smtClean="0"/>
              <a:t> Morse 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err="1" smtClean="0">
                <a:sym typeface="Wingdings" pitchFamily="2" charset="2"/>
              </a:rPr>
              <a:t>Informasi</a:t>
            </a:r>
            <a:r>
              <a:rPr lang="en-US" sz="2400" b="1" dirty="0" smtClean="0">
                <a:sym typeface="Wingdings" pitchFamily="2" charset="2"/>
              </a:rPr>
              <a:t> 2 </a:t>
            </a:r>
            <a:r>
              <a:rPr lang="en-US" sz="2400" b="1" dirty="0" err="1" smtClean="0">
                <a:sym typeface="Wingdings" pitchFamily="2" charset="2"/>
              </a:rPr>
              <a:t>tempat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dgn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kabel</a:t>
            </a:r>
            <a:endParaRPr lang="en-US" sz="2400" b="1" dirty="0" smtClean="0">
              <a:sym typeface="Wingdings" pitchFamily="2" charset="2"/>
            </a:endParaRP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              </a:t>
            </a:r>
            <a:r>
              <a:rPr lang="en-US" sz="2400" b="1" dirty="0" err="1" smtClean="0">
                <a:sym typeface="Wingdings" pitchFamily="2" charset="2"/>
              </a:rPr>
              <a:t>Oleh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000" b="1" dirty="0" smtClean="0"/>
              <a:t>Samuel Morse , Sir William Cook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Sir Charles Wheatstone </a:t>
            </a:r>
          </a:p>
          <a:p>
            <a:pPr marL="457200" indent="-457200"/>
            <a:r>
              <a:rPr lang="en-US" sz="2400" b="1" dirty="0" smtClean="0"/>
              <a:t>1861 -  </a:t>
            </a:r>
            <a:r>
              <a:rPr lang="en-US" sz="2400" b="1" dirty="0" err="1" smtClean="0"/>
              <a:t>Gambar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Proyektor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Layar</a:t>
            </a:r>
            <a:r>
              <a:rPr lang="en-US" sz="2400" b="1" dirty="0" smtClean="0"/>
              <a:t>  ( </a:t>
            </a:r>
            <a:r>
              <a:rPr lang="en-US" sz="2400" b="1" dirty="0" err="1" smtClean="0"/>
              <a:t>Cikal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Bakal</a:t>
            </a:r>
            <a:r>
              <a:rPr lang="en-US" sz="2400" b="1" dirty="0" smtClean="0"/>
              <a:t> Film )</a:t>
            </a:r>
          </a:p>
          <a:p>
            <a:pPr marL="457200" indent="-457200"/>
            <a:r>
              <a:rPr lang="en-US" sz="2400" b="1" dirty="0" smtClean="0"/>
              <a:t>1876 - 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Penulisan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Desimal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Melvyl</a:t>
            </a:r>
            <a:r>
              <a:rPr lang="en-US" sz="2400" b="1" dirty="0" smtClean="0"/>
              <a:t> Dewey</a:t>
            </a:r>
            <a:r>
              <a:rPr lang="en-US" sz="2400" dirty="0" smtClean="0"/>
              <a:t> ) </a:t>
            </a:r>
          </a:p>
          <a:p>
            <a:pPr marL="457200" indent="-457200"/>
            <a:r>
              <a:rPr lang="en-US" sz="2400" b="1" dirty="0" smtClean="0"/>
              <a:t>1877 -  Telephone (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Graham Bell )</a:t>
            </a:r>
          </a:p>
          <a:p>
            <a:pPr marL="457200" indent="-457200"/>
            <a:r>
              <a:rPr lang="en-US" sz="2400" b="1" dirty="0" smtClean="0"/>
              <a:t>1899 - 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Penyimpan</a:t>
            </a:r>
            <a:r>
              <a:rPr lang="en-US" sz="2400" b="1" dirty="0" smtClean="0"/>
              <a:t> Pita </a:t>
            </a:r>
            <a:r>
              <a:rPr lang="en-US" sz="2400" b="1" dirty="0" err="1" smtClean="0"/>
              <a:t>Magnetik</a:t>
            </a:r>
            <a:r>
              <a:rPr lang="en-US" sz="2400" b="1" dirty="0" smtClean="0"/>
              <a:t> </a:t>
            </a:r>
          </a:p>
          <a:p>
            <a:pPr marL="457200" indent="-457200"/>
            <a:r>
              <a:rPr lang="en-US" sz="2400" b="1" dirty="0" smtClean="0"/>
              <a:t>1923 -  </a:t>
            </a:r>
            <a:r>
              <a:rPr lang="en-US" sz="2400" b="1" dirty="0" err="1" smtClean="0"/>
              <a:t>Tv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Tabung</a:t>
            </a:r>
            <a:r>
              <a:rPr lang="en-US" sz="2400" b="1" dirty="0" smtClean="0"/>
              <a:t>  (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Zvorkyn</a:t>
            </a:r>
            <a:r>
              <a:rPr lang="en-US" sz="2400" dirty="0" smtClean="0"/>
              <a:t> )</a:t>
            </a:r>
            <a:endParaRPr lang="en-US" sz="2400" b="1" dirty="0" smtClean="0"/>
          </a:p>
          <a:p>
            <a:pPr marL="457200" indent="-457200"/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828800"/>
            <a:ext cx="7659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Modern (  1400 M –  </a:t>
            </a:r>
            <a:r>
              <a:rPr lang="en-US" sz="3600" b="1" dirty="0" err="1" smtClean="0"/>
              <a:t>sekarang</a:t>
            </a:r>
            <a:r>
              <a:rPr lang="en-US" sz="3600" b="1" dirty="0" smtClean="0"/>
              <a:t>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1940 -  </a:t>
            </a:r>
            <a:r>
              <a:rPr lang="en-US" sz="2400" b="1" dirty="0" err="1" smtClean="0">
                <a:sym typeface="Wingdings" pitchFamily="2" charset="2"/>
              </a:rPr>
              <a:t>Pengembangan</a:t>
            </a:r>
            <a:r>
              <a:rPr lang="en-US" sz="2400" b="1" dirty="0" smtClean="0">
                <a:sym typeface="Wingdings" pitchFamily="2" charset="2"/>
              </a:rPr>
              <a:t>  </a:t>
            </a:r>
            <a:r>
              <a:rPr lang="en-US" sz="2400" b="1" dirty="0" err="1" smtClean="0">
                <a:sym typeface="Wingdings" pitchFamily="2" charset="2"/>
              </a:rPr>
              <a:t>Informasi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Perang</a:t>
            </a:r>
            <a:r>
              <a:rPr lang="en-US" sz="2400" b="1" dirty="0" smtClean="0">
                <a:sym typeface="Wingdings" pitchFamily="2" charset="2"/>
              </a:rPr>
              <a:t> / </a:t>
            </a:r>
            <a:r>
              <a:rPr lang="en-US" sz="2400" b="1" dirty="0" err="1" smtClean="0">
                <a:sym typeface="Wingdings" pitchFamily="2" charset="2"/>
              </a:rPr>
              <a:t>Militer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dgn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magnetik</a:t>
            </a:r>
            <a:r>
              <a:rPr lang="en-US" sz="2400" b="1" dirty="0" smtClean="0">
                <a:sym typeface="Wingdings" pitchFamily="2" charset="2"/>
              </a:rPr>
              <a:t> </a:t>
            </a: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1945 -  </a:t>
            </a:r>
            <a:r>
              <a:rPr lang="en-US" sz="2400" b="1" dirty="0" err="1" smtClean="0">
                <a:sym typeface="Wingdings" pitchFamily="2" charset="2"/>
              </a:rPr>
              <a:t>Hypertex</a:t>
            </a:r>
            <a:r>
              <a:rPr lang="en-US" sz="2400" b="1" dirty="0" smtClean="0">
                <a:sym typeface="Wingdings" pitchFamily="2" charset="2"/>
              </a:rPr>
              <a:t> ( </a:t>
            </a:r>
            <a:r>
              <a:rPr lang="en-US" sz="2400" b="1" dirty="0" err="1" smtClean="0">
                <a:sym typeface="Wingdings" pitchFamily="2" charset="2"/>
              </a:rPr>
              <a:t>Sistem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Pengkodean</a:t>
            </a:r>
            <a:r>
              <a:rPr lang="en-US" sz="2400" b="1" dirty="0" smtClean="0">
                <a:sym typeface="Wingdings" pitchFamily="2" charset="2"/>
              </a:rPr>
              <a:t> )  </a:t>
            </a:r>
            <a:r>
              <a:rPr lang="en-US" sz="2400" b="1" dirty="0" err="1" smtClean="0">
                <a:sym typeface="Wingdings" pitchFamily="2" charset="2"/>
              </a:rPr>
              <a:t>oleh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dirty="0" err="1" smtClean="0"/>
              <a:t>Vannevar</a:t>
            </a:r>
            <a:r>
              <a:rPr lang="en-US" sz="2400" dirty="0" smtClean="0"/>
              <a:t> Bush </a:t>
            </a: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1946 -  </a:t>
            </a:r>
            <a:r>
              <a:rPr lang="en-US" sz="2400" b="1" dirty="0" err="1" smtClean="0">
                <a:sym typeface="Wingdings" pitchFamily="2" charset="2"/>
              </a:rPr>
              <a:t>Komputer</a:t>
            </a:r>
            <a:r>
              <a:rPr lang="en-US" sz="2400" b="1" dirty="0" smtClean="0">
                <a:sym typeface="Wingdings" pitchFamily="2" charset="2"/>
              </a:rPr>
              <a:t> Digital ENIAC </a:t>
            </a:r>
            <a:r>
              <a:rPr lang="en-US" sz="2400" b="1" dirty="0" err="1" smtClean="0">
                <a:sym typeface="Wingdings" pitchFamily="2" charset="2"/>
              </a:rPr>
              <a:t>dikembangkan</a:t>
            </a:r>
            <a:endParaRPr lang="en-US" sz="2400" b="1" dirty="0" smtClean="0">
              <a:sym typeface="Wingdings" pitchFamily="2" charset="2"/>
            </a:endParaRP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1947 -  </a:t>
            </a:r>
            <a:r>
              <a:rPr lang="en-US" sz="2400" b="1" dirty="0" err="1" smtClean="0">
                <a:sym typeface="Wingdings" pitchFamily="2" charset="2"/>
              </a:rPr>
              <a:t>Pengembangan</a:t>
            </a:r>
            <a:r>
              <a:rPr lang="en-US" sz="2400" b="1" dirty="0" smtClean="0">
                <a:sym typeface="Wingdings" pitchFamily="2" charset="2"/>
              </a:rPr>
              <a:t> Transistor   </a:t>
            </a:r>
            <a:r>
              <a:rPr lang="en-US" sz="2400" b="1" dirty="0" err="1" smtClean="0">
                <a:sym typeface="Wingdings" pitchFamily="2" charset="2"/>
              </a:rPr>
              <a:t>oleh</a:t>
            </a:r>
            <a:r>
              <a:rPr lang="en-US" sz="2400" b="1" dirty="0" smtClean="0">
                <a:sym typeface="Wingdings" pitchFamily="2" charset="2"/>
              </a:rPr>
              <a:t> Bell Telephone</a:t>
            </a: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1957 -  Transistor Planar ( </a:t>
            </a:r>
            <a:r>
              <a:rPr lang="en-US" sz="2400" b="1" dirty="0" err="1" smtClean="0">
                <a:sym typeface="Wingdings" pitchFamily="2" charset="2"/>
              </a:rPr>
              <a:t>Milyaran</a:t>
            </a:r>
            <a:r>
              <a:rPr lang="en-US" sz="2400" b="1" dirty="0" smtClean="0">
                <a:sym typeface="Wingdings" pitchFamily="2" charset="2"/>
              </a:rPr>
              <a:t> Transistor </a:t>
            </a:r>
            <a:r>
              <a:rPr lang="en-US" sz="2400" b="1" dirty="0" err="1" smtClean="0">
                <a:sym typeface="Wingdings" pitchFamily="2" charset="2"/>
              </a:rPr>
              <a:t>ke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b="1" dirty="0" err="1" smtClean="0">
                <a:sym typeface="Wingdings" pitchFamily="2" charset="2"/>
              </a:rPr>
              <a:t>dalam</a:t>
            </a:r>
            <a:r>
              <a:rPr lang="en-US" sz="2400" b="1" dirty="0" smtClean="0">
                <a:sym typeface="Wingdings" pitchFamily="2" charset="2"/>
              </a:rPr>
              <a:t> crystal    </a:t>
            </a:r>
          </a:p>
          <a:p>
            <a:pPr marL="457200" indent="-457200"/>
            <a:r>
              <a:rPr lang="en-US" sz="2400" b="1" dirty="0" smtClean="0">
                <a:sym typeface="Wingdings" pitchFamily="2" charset="2"/>
              </a:rPr>
              <a:t>              silicon) </a:t>
            </a:r>
            <a:r>
              <a:rPr lang="en-US" sz="2400" b="1" dirty="0" err="1" smtClean="0">
                <a:sym typeface="Wingdings" pitchFamily="2" charset="2"/>
              </a:rPr>
              <a:t>oleh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dirty="0" smtClean="0"/>
              <a:t>Jean </a:t>
            </a:r>
            <a:r>
              <a:rPr lang="en-US" sz="2400" dirty="0" err="1" smtClean="0"/>
              <a:t>Hoerni</a:t>
            </a:r>
            <a:r>
              <a:rPr lang="en-US" sz="2400" dirty="0" smtClean="0"/>
              <a:t> </a:t>
            </a:r>
          </a:p>
          <a:p>
            <a:pPr marL="457200" indent="-457200"/>
            <a:r>
              <a:rPr lang="en-US" sz="2400" b="1" dirty="0" smtClean="0"/>
              <a:t>1957 -  </a:t>
            </a:r>
            <a:r>
              <a:rPr lang="en-US" sz="2400" b="1" dirty="0" err="1" smtClean="0"/>
              <a:t>Satelit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USSR </a:t>
            </a:r>
            <a:r>
              <a:rPr lang="en-US" sz="2400" b="1" dirty="0" err="1" smtClean="0"/>
              <a:t>Rusia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informasi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Militer</a:t>
            </a:r>
            <a:r>
              <a:rPr lang="en-US" sz="2400" b="1" dirty="0" smtClean="0"/>
              <a:t>    </a:t>
            </a:r>
          </a:p>
          <a:p>
            <a:pPr marL="457200" indent="-457200"/>
            <a:r>
              <a:rPr lang="en-US" sz="2400" b="1" dirty="0" smtClean="0"/>
              <a:t>            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US</a:t>
            </a:r>
          </a:p>
          <a:p>
            <a:pPr marL="457200" indent="-457200"/>
            <a:r>
              <a:rPr lang="en-US" sz="2400" b="1" dirty="0" smtClean="0"/>
              <a:t>1962 -  RAND ( </a:t>
            </a:r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Jaringan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Desentralisasi</a:t>
            </a:r>
            <a:r>
              <a:rPr lang="en-US" sz="2400" b="1" dirty="0" smtClean="0"/>
              <a:t> – Remote </a:t>
            </a:r>
            <a:r>
              <a:rPr lang="en-US" sz="2400" b="1" dirty="0" err="1" smtClean="0"/>
              <a:t>Nuklir</a:t>
            </a:r>
            <a:r>
              <a:rPr lang="en-US" sz="2400" b="1" dirty="0" smtClean="0"/>
              <a:t>)</a:t>
            </a:r>
          </a:p>
          <a:p>
            <a:pPr marL="457200" indent="-457200"/>
            <a:r>
              <a:rPr lang="en-US" sz="2400" b="1" dirty="0" smtClean="0"/>
              <a:t>             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Rand Paul </a:t>
            </a:r>
            <a:r>
              <a:rPr lang="en-US" sz="2400" b="1" dirty="0" err="1" smtClean="0"/>
              <a:t>Barand</a:t>
            </a:r>
            <a:r>
              <a:rPr lang="en-US" sz="2400" b="1" dirty="0" smtClean="0"/>
              <a:t> </a:t>
            </a:r>
          </a:p>
          <a:p>
            <a:pPr marL="457200" indent="-457200"/>
            <a:endParaRPr lang="en-US" sz="2400" b="1" dirty="0" smtClean="0">
              <a:sym typeface="Wingdings" pitchFamily="2" charset="2"/>
            </a:endParaRPr>
          </a:p>
          <a:p>
            <a:pPr marL="457200" indent="-457200"/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828800"/>
            <a:ext cx="7659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Modern (  1400 M –  </a:t>
            </a:r>
            <a:r>
              <a:rPr lang="en-US" sz="3600" b="1" dirty="0" err="1" smtClean="0"/>
              <a:t>sekarang</a:t>
            </a:r>
            <a:r>
              <a:rPr lang="en-US" sz="3600" b="1" dirty="0" smtClean="0"/>
              <a:t>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333685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1969 -  Intranet 4 node (</a:t>
            </a:r>
            <a:r>
              <a:rPr lang="en-US" sz="2400" b="1" dirty="0" err="1" smtClean="0"/>
              <a:t>antara</a:t>
            </a:r>
            <a:r>
              <a:rPr lang="en-US" sz="2400" b="1" dirty="0" smtClean="0"/>
              <a:t> University of California, SRI    </a:t>
            </a:r>
          </a:p>
          <a:p>
            <a:pPr marL="457200" indent="-457200"/>
            <a:r>
              <a:rPr lang="en-US" sz="2400" b="1" dirty="0" smtClean="0"/>
              <a:t>              (Stanford), University California of Santa Barbara )</a:t>
            </a:r>
            <a:endParaRPr lang="en-US" sz="2400" b="1" dirty="0" smtClean="0">
              <a:sym typeface="Wingdings" pitchFamily="2" charset="2"/>
            </a:endParaRPr>
          </a:p>
          <a:p>
            <a:pPr marL="457200" indent="-457200"/>
            <a:r>
              <a:rPr lang="en-US" sz="2400" b="1" dirty="0" smtClean="0"/>
              <a:t>1972 -  Email 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Ray </a:t>
            </a:r>
            <a:r>
              <a:rPr lang="en-US" sz="2400" b="1" dirty="0" err="1" smtClean="0"/>
              <a:t>Tomlison</a:t>
            </a:r>
            <a:r>
              <a:rPr lang="en-US" sz="2400" b="1" dirty="0" smtClean="0"/>
              <a:t> </a:t>
            </a:r>
          </a:p>
          <a:p>
            <a:pPr marL="457200" indent="-457200"/>
            <a:r>
              <a:rPr lang="en-US" sz="2400" b="1" dirty="0" smtClean="0"/>
              <a:t>1973 -  Internet </a:t>
            </a:r>
            <a:r>
              <a:rPr lang="en-US" sz="2400" b="1" dirty="0" smtClean="0">
                <a:sym typeface="Wingdings" pitchFamily="2" charset="2"/>
              </a:rPr>
              <a:t> CSNET  Server </a:t>
            </a:r>
            <a:r>
              <a:rPr lang="en-US" sz="2400" b="1" dirty="0" err="1" smtClean="0">
                <a:sym typeface="Wingdings" pitchFamily="2" charset="2"/>
              </a:rPr>
              <a:t>Koordinator</a:t>
            </a:r>
            <a:r>
              <a:rPr lang="en-US" sz="2400" b="1" dirty="0" smtClean="0">
                <a:sym typeface="Wingdings" pitchFamily="2" charset="2"/>
              </a:rPr>
              <a:t> (</a:t>
            </a:r>
            <a:r>
              <a:rPr lang="en-US" sz="2400" b="1" dirty="0" smtClean="0"/>
              <a:t>DARPA,  </a:t>
            </a:r>
          </a:p>
          <a:p>
            <a:pPr marL="457200" indent="-457200"/>
            <a:r>
              <a:rPr lang="en-US" sz="2400" b="1" dirty="0" smtClean="0"/>
              <a:t>		ARPANET, DDN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Internet Gateway )</a:t>
            </a:r>
          </a:p>
          <a:p>
            <a:pPr marL="457200" indent="-457200"/>
            <a:r>
              <a:rPr lang="en-US" sz="2400" b="1" dirty="0" smtClean="0"/>
              <a:t>              </a:t>
            </a:r>
            <a:r>
              <a:rPr lang="en-US" sz="2400" b="1" dirty="0" err="1" smtClean="0"/>
              <a:t>Handphone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Martin Cooper</a:t>
            </a:r>
          </a:p>
          <a:p>
            <a:pPr marL="457200" indent="-457200"/>
            <a:r>
              <a:rPr lang="en-US" sz="2400" b="1" dirty="0" smtClean="0"/>
              <a:t>1992 -  World Wide Web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CERN</a:t>
            </a:r>
          </a:p>
          <a:p>
            <a:pPr marL="457200" indent="-457200"/>
            <a:r>
              <a:rPr lang="en-US" sz="2400" b="1" dirty="0" smtClean="0"/>
              <a:t>1993 -  SMS ( </a:t>
            </a:r>
            <a:r>
              <a:rPr lang="en-US" sz="2400" b="1" dirty="0" err="1" smtClean="0"/>
              <a:t>Finlandia</a:t>
            </a:r>
            <a:r>
              <a:rPr lang="en-US" sz="2400" b="1" dirty="0" smtClean="0"/>
              <a:t> )</a:t>
            </a:r>
          </a:p>
          <a:p>
            <a:pPr marL="457200" indent="-457200"/>
            <a:r>
              <a:rPr lang="en-US" sz="2400" b="1" dirty="0" smtClean="0"/>
              <a:t>1999 -  </a:t>
            </a:r>
            <a:r>
              <a:rPr lang="en-US" sz="2400" b="1" dirty="0" err="1" smtClean="0"/>
              <a:t>Perpaduan</a:t>
            </a:r>
            <a:r>
              <a:rPr lang="en-US" sz="2400" b="1" dirty="0" smtClean="0"/>
              <a:t> Internet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Handphone</a:t>
            </a:r>
            <a:endParaRPr lang="en-US" sz="2400" b="1" dirty="0" smtClean="0"/>
          </a:p>
          <a:p>
            <a:pPr marL="457200" indent="-457200"/>
            <a:r>
              <a:rPr lang="en-US" sz="2400" b="1" dirty="0" smtClean="0"/>
              <a:t>2008 – </a:t>
            </a:r>
            <a:r>
              <a:rPr lang="en-US" sz="2400" b="1" dirty="0" err="1" smtClean="0"/>
              <a:t>Perpaduan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Teknologi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Komputer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Handphone</a:t>
            </a:r>
            <a:endParaRPr lang="en-US" sz="2400" b="1" dirty="0" smtClean="0"/>
          </a:p>
          <a:p>
            <a:pPr marL="457200" indent="-457200"/>
            <a:r>
              <a:rPr lang="en-US" sz="2400" b="1" dirty="0" smtClean="0"/>
              <a:t>    ( Android) </a:t>
            </a:r>
          </a:p>
          <a:p>
            <a:pPr marL="457200" indent="-457200"/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8229600" cy="8382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Teknologi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828800"/>
            <a:ext cx="7659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Zaman</a:t>
            </a:r>
            <a:r>
              <a:rPr lang="en-US" sz="3600" b="1" dirty="0" smtClean="0"/>
              <a:t> Modern (  1400 M –  </a:t>
            </a:r>
            <a:r>
              <a:rPr lang="en-US" sz="3600" b="1" dirty="0" err="1" smtClean="0"/>
              <a:t>sekarang</a:t>
            </a:r>
            <a:r>
              <a:rPr lang="en-US" sz="3600" b="1" dirty="0" smtClean="0"/>
              <a:t>) :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333685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ym typeface="Wingdings" pitchFamily="2" charset="2"/>
              </a:rPr>
              <a:t>1969 -  Intranet 4 node (</a:t>
            </a:r>
            <a:r>
              <a:rPr lang="en-US" sz="2400" b="1" dirty="0" err="1" smtClean="0"/>
              <a:t>antara</a:t>
            </a:r>
            <a:r>
              <a:rPr lang="en-US" sz="2400" b="1" dirty="0" smtClean="0"/>
              <a:t> University of California, SRI    </a:t>
            </a:r>
          </a:p>
          <a:p>
            <a:pPr marL="457200" indent="-457200"/>
            <a:r>
              <a:rPr lang="en-US" sz="2400" b="1" dirty="0" smtClean="0"/>
              <a:t>              (Stanford), University California of Santa Barbara )</a:t>
            </a:r>
            <a:endParaRPr lang="en-US" sz="2400" b="1" dirty="0" smtClean="0">
              <a:sym typeface="Wingdings" pitchFamily="2" charset="2"/>
            </a:endParaRPr>
          </a:p>
          <a:p>
            <a:pPr marL="457200" indent="-457200"/>
            <a:r>
              <a:rPr lang="en-US" sz="2400" b="1" dirty="0" smtClean="0"/>
              <a:t>1972 -  Email 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Ray </a:t>
            </a:r>
            <a:r>
              <a:rPr lang="en-US" sz="2400" b="1" dirty="0" err="1" smtClean="0"/>
              <a:t>Tomlison</a:t>
            </a:r>
            <a:r>
              <a:rPr lang="en-US" sz="2400" b="1" dirty="0" smtClean="0"/>
              <a:t> </a:t>
            </a:r>
          </a:p>
          <a:p>
            <a:pPr marL="457200" indent="-457200"/>
            <a:r>
              <a:rPr lang="en-US" sz="2400" b="1" dirty="0" smtClean="0"/>
              <a:t>1973 -  Internet </a:t>
            </a:r>
            <a:r>
              <a:rPr lang="en-US" sz="2400" b="1" dirty="0" smtClean="0">
                <a:sym typeface="Wingdings" pitchFamily="2" charset="2"/>
              </a:rPr>
              <a:t> CSNET  Server </a:t>
            </a:r>
            <a:r>
              <a:rPr lang="en-US" sz="2400" b="1" dirty="0" err="1" smtClean="0">
                <a:sym typeface="Wingdings" pitchFamily="2" charset="2"/>
              </a:rPr>
              <a:t>Koordinator</a:t>
            </a:r>
            <a:r>
              <a:rPr lang="en-US" sz="2400" b="1" dirty="0" smtClean="0">
                <a:sym typeface="Wingdings" pitchFamily="2" charset="2"/>
              </a:rPr>
              <a:t> (</a:t>
            </a:r>
            <a:r>
              <a:rPr lang="en-US" sz="2400" b="1" dirty="0" smtClean="0"/>
              <a:t>DARPA,  </a:t>
            </a:r>
          </a:p>
          <a:p>
            <a:pPr marL="457200" indent="-457200"/>
            <a:r>
              <a:rPr lang="en-US" sz="2400" b="1" dirty="0" smtClean="0"/>
              <a:t>		ARPANET, DDN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Internet Gateway )</a:t>
            </a:r>
          </a:p>
          <a:p>
            <a:pPr marL="457200" indent="-457200"/>
            <a:r>
              <a:rPr lang="en-US" sz="2400" b="1" dirty="0" smtClean="0"/>
              <a:t>              </a:t>
            </a:r>
            <a:r>
              <a:rPr lang="en-US" sz="2400" b="1" dirty="0" err="1" smtClean="0"/>
              <a:t>Handphone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Martin Cooper</a:t>
            </a:r>
          </a:p>
          <a:p>
            <a:pPr marL="457200" indent="-457200"/>
            <a:r>
              <a:rPr lang="en-US" sz="2400" b="1" dirty="0" smtClean="0"/>
              <a:t>1992 -  World Wide Web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CERN</a:t>
            </a:r>
          </a:p>
          <a:p>
            <a:pPr marL="457200" indent="-457200"/>
            <a:r>
              <a:rPr lang="en-US" sz="2400" b="1" dirty="0" smtClean="0"/>
              <a:t>1993 -  SMS ( </a:t>
            </a:r>
            <a:r>
              <a:rPr lang="en-US" sz="2400" b="1" dirty="0" err="1" smtClean="0"/>
              <a:t>Finlandia</a:t>
            </a:r>
            <a:r>
              <a:rPr lang="en-US" sz="2400" b="1" dirty="0" smtClean="0"/>
              <a:t> )</a:t>
            </a:r>
          </a:p>
          <a:p>
            <a:pPr marL="457200" indent="-457200"/>
            <a:r>
              <a:rPr lang="en-US" sz="2400" b="1" dirty="0" smtClean="0"/>
              <a:t>1999 -  </a:t>
            </a:r>
            <a:r>
              <a:rPr lang="en-US" sz="2400" b="1" dirty="0" err="1" smtClean="0"/>
              <a:t>Perpaduan</a:t>
            </a:r>
            <a:r>
              <a:rPr lang="en-US" sz="2400" b="1" dirty="0" smtClean="0"/>
              <a:t> Internet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Handphone</a:t>
            </a:r>
            <a:endParaRPr lang="en-US" sz="2400" b="1" dirty="0" smtClean="0"/>
          </a:p>
          <a:p>
            <a:pPr marL="457200" indent="-457200"/>
            <a:r>
              <a:rPr lang="en-US" sz="2400" b="1" dirty="0" smtClean="0"/>
              <a:t>2008 – </a:t>
            </a:r>
            <a:r>
              <a:rPr lang="en-US" sz="2400" b="1" dirty="0" err="1" smtClean="0"/>
              <a:t>Perpaduan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Teknologi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Komputer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Handphone</a:t>
            </a:r>
            <a:endParaRPr lang="en-US" sz="2400" b="1" dirty="0" smtClean="0"/>
          </a:p>
          <a:p>
            <a:pPr marL="457200" indent="-457200"/>
            <a:r>
              <a:rPr lang="en-US" sz="2400" b="1" dirty="0" smtClean="0"/>
              <a:t>    ( Android) </a:t>
            </a:r>
          </a:p>
          <a:p>
            <a:pPr marL="457200" indent="-457200"/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Hukum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Telematika</a:t>
            </a:r>
            <a:r>
              <a:rPr lang="en-US" sz="2400" b="1" dirty="0" smtClean="0">
                <a:solidFill>
                  <a:srgbClr val="FF0000"/>
                </a:solidFill>
              </a:rPr>
              <a:t> UEU ©2015 by Men </a:t>
            </a:r>
            <a:r>
              <a:rPr lang="en-US" sz="2400" b="1" dirty="0" err="1" smtClean="0">
                <a:solidFill>
                  <a:srgbClr val="FF0000"/>
                </a:solidFill>
              </a:rPr>
              <a:t>Wih</a:t>
            </a:r>
            <a:r>
              <a:rPr lang="en-US" sz="2400" b="1" dirty="0" smtClean="0">
                <a:solidFill>
                  <a:srgbClr val="FF0000"/>
                </a:solidFill>
              </a:rPr>
              <a:t> W.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ue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172200"/>
            <a:ext cx="533400" cy="537062"/>
          </a:xfrm>
          <a:prstGeom prst="rect">
            <a:avLst/>
          </a:prstGeom>
        </p:spPr>
      </p:pic>
      <p:sp>
        <p:nvSpPr>
          <p:cNvPr id="10" name="Right Arrow Callout 9"/>
          <p:cNvSpPr/>
          <p:nvPr/>
        </p:nvSpPr>
        <p:spPr>
          <a:xfrm rot="5400000">
            <a:off x="3276600" y="-1524000"/>
            <a:ext cx="2590800" cy="8686800"/>
          </a:xfrm>
          <a:prstGeom prst="rightArrowCallout">
            <a:avLst>
              <a:gd name="adj1" fmla="val 9467"/>
              <a:gd name="adj2" fmla="val 20595"/>
              <a:gd name="adj3" fmla="val 25000"/>
              <a:gd name="adj4" fmla="val 7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Perkembangan</a:t>
            </a:r>
            <a:r>
              <a:rPr kumimoji="0" lang="en-US" sz="44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Teknologi</a:t>
            </a:r>
            <a:r>
              <a:rPr kumimoji="0" lang="en-US" sz="44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Sehingga</a:t>
            </a:r>
            <a:r>
              <a:rPr kumimoji="0" lang="en-US" sz="44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Melahirkan</a:t>
            </a:r>
            <a:r>
              <a:rPr kumimoji="0" lang="en-US" sz="44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Konvergensi</a:t>
            </a:r>
            <a:r>
              <a:rPr kumimoji="0" lang="en-US" sz="4400" b="1" i="0" u="none" strike="noStrike" kern="1200" spc="50" normalizeH="0" baseline="0" noProof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spc="50" normalizeH="0" baseline="0" noProof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Telematika</a:t>
            </a:r>
            <a:endParaRPr kumimoji="0" lang="en-US" sz="4400" b="1" i="0" u="none" strike="noStrike" kern="1200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1600200"/>
            <a:ext cx="374724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TEKNOLOGI INFORMASI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819400"/>
            <a:ext cx="2171044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Komunikasi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2743200"/>
            <a:ext cx="239976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INFORMATIKA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2743200"/>
            <a:ext cx="129554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MEDIA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4191000"/>
            <a:ext cx="7239000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MANUSIA INFORMATIF : KOMUNIKASI , INFORMASI ELEKTRONIK ,  INFORMASI MEDIA DAN TRANSAKSI ELEKTRONIK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6096000"/>
            <a:ext cx="68291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Perlu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adanya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konvergensi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TELEMATIKA 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191000" y="5410200"/>
            <a:ext cx="685800" cy="685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772</Words>
  <Application>Microsoft Office PowerPoint</Application>
  <PresentationFormat>On-screen Show (4:3)</PresentationFormat>
  <Paragraphs>164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      Hukum Telematika UEU ©2015 by Men Wih W. </vt:lpstr>
      <vt:lpstr>           Hukum Telematika UEU ©2015 by Men Wih W. </vt:lpstr>
      <vt:lpstr>           Hukum Telematika UEU ©2015 by Men Wih W. </vt:lpstr>
      <vt:lpstr>           Hukum Telematika UEU ©2015 by Men Wih W. </vt:lpstr>
      <vt:lpstr>           Hukum Telematika UEU ©2015 by Men Wih W. </vt:lpstr>
      <vt:lpstr>           Hukum Telematika UEU ©2015 by Men Wih W. </vt:lpstr>
      <vt:lpstr>           Hukum Telematika UEU ©2015 by Men Wih W. </vt:lpstr>
      <vt:lpstr>           Hukum Telematika UEU ©2015 by Men Wih W. </vt:lpstr>
      <vt:lpstr>           Hukum Telematika UEU ©2015 by Men Wih W. </vt:lpstr>
      <vt:lpstr>DAMPAK KONVERGENSI TELEMATIKA PADA MASYARAKAT</vt:lpstr>
      <vt:lpstr>Perkembangan Telematika Terhadap Masyarakat  </vt:lpstr>
      <vt:lpstr>Essensi Konvergensi Telematika</vt:lpstr>
      <vt:lpstr>           Hukum Telematika UEU©2015 by Men Wih W. </vt:lpstr>
      <vt:lpstr>           Hukum Telematika UEU©2015 by Men Wih W.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Hukum Telematika UEU ©2015 by Men Wih W. </dc:title>
  <dc:creator>MenWih</dc:creator>
  <cp:lastModifiedBy>MenWih</cp:lastModifiedBy>
  <cp:revision>18</cp:revision>
  <dcterms:created xsi:type="dcterms:W3CDTF">2015-03-15T21:45:08Z</dcterms:created>
  <dcterms:modified xsi:type="dcterms:W3CDTF">2015-03-19T02:47:49Z</dcterms:modified>
</cp:coreProperties>
</file>