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21" autoAdjust="0"/>
    <p:restoredTop sz="94660"/>
  </p:normalViewPr>
  <p:slideViewPr>
    <p:cSldViewPr>
      <p:cViewPr varScale="1">
        <p:scale>
          <a:sx n="64" d="100"/>
          <a:sy n="64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A9905-5B57-4B60-A2C1-829DB7443EE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0804-6482-4B62-8257-F527359C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engertianahli.com/2013/07/pengertian-komunikasi-menurut-para-ahli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engertianahli.com/2013/10/pengertian-multimedia-menurut-para-ahli.html" TargetMode="External"/><Relationship Id="rId4" Type="http://schemas.openxmlformats.org/officeDocument/2006/relationships/hyperlink" Target="http://www.pengertianahli.com/2013/11/pengertian-internet-terupdat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etik.com/" TargetMode="External"/><Relationship Id="rId4" Type="http://schemas.openxmlformats.org/officeDocument/2006/relationships/hyperlink" Target="http://www.kompas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Aspek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Hukum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Media </a:t>
            </a:r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dan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b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</a:br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Komunikasi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Masa</a:t>
            </a:r>
            <a:endParaRPr lang="en-US" sz="5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Konvergensi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Telematika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dalam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Arsip</a:t>
            </a:r>
            <a:endParaRPr lang="en-US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914400"/>
            <a:ext cx="8610600" cy="541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kearsipan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 (SKN)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berkelanjutan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fi-FI" sz="2000" dirty="0" smtClean="0"/>
              <a:t>dan tugas tertentu, interaksi antarpelaku serta </a:t>
            </a:r>
            <a:r>
              <a:rPr lang="en-US" sz="2000" dirty="0" err="1" smtClean="0"/>
              <a:t>unsur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kearsipan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kearsipan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(SIKN)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dikelola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nn-NO" sz="2000" dirty="0" smtClean="0"/>
              <a:t>ANRI yang menggunakan sarana jaringan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kearsipan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kearsipan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 (JIKN)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dikelola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ANRI.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pencarian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 (DPA)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guna</a:t>
            </a:r>
            <a:r>
              <a:rPr lang="en-US" sz="2000" dirty="0" smtClean="0"/>
              <a:t> </a:t>
            </a:r>
            <a:r>
              <a:rPr lang="en-US" sz="2000" dirty="0" err="1" smtClean="0"/>
              <a:t>kesejarahan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pt-BR" sz="2000" dirty="0" smtClean="0"/>
              <a:t>lembaga kearsipan dan dicari oleh lembaga </a:t>
            </a:r>
            <a:r>
              <a:rPr lang="en-US" sz="2000" dirty="0" err="1" smtClean="0"/>
              <a:t>kearsipan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diumumkan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.</a:t>
            </a:r>
          </a:p>
          <a:p>
            <a:pPr marL="457200" indent="-457200" algn="just"/>
            <a:r>
              <a:rPr lang="en-US" sz="2400" dirty="0" err="1" smtClean="0"/>
              <a:t>Arsip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b="1" dirty="0" err="1" smtClean="0"/>
              <a:t>Penyelenggaraan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Kearsipan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tujuannya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menjamin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ketersediaan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autentik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terpercaya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bukti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sah</a:t>
            </a:r>
            <a:endParaRPr 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Dokumen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Perusahaan</a:t>
            </a:r>
            <a:endParaRPr lang="en-US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914400"/>
            <a:ext cx="8610600" cy="541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/>
            <a:r>
              <a:rPr lang="en-US" sz="2400" b="1" dirty="0" err="1" smtClean="0"/>
              <a:t>Dokumen</a:t>
            </a:r>
            <a:r>
              <a:rPr lang="en-US" sz="2400" b="1" dirty="0" smtClean="0"/>
              <a:t> Perusahaan </a:t>
            </a:r>
            <a:r>
              <a:rPr lang="en-US" sz="2400" b="1" dirty="0" smtClean="0">
                <a:sym typeface="Wingdings" pitchFamily="2" charset="2"/>
              </a:rPr>
              <a:t> UU No. 8 </a:t>
            </a:r>
            <a:r>
              <a:rPr lang="en-US" sz="2400" b="1" dirty="0" err="1" smtClean="0">
                <a:sym typeface="Wingdings" pitchFamily="2" charset="2"/>
              </a:rPr>
              <a:t>Tahun</a:t>
            </a:r>
            <a:r>
              <a:rPr lang="en-US" sz="2400" b="1" dirty="0" smtClean="0">
                <a:sym typeface="Wingdings" pitchFamily="2" charset="2"/>
              </a:rPr>
              <a:t> 1997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data, </a:t>
            </a:r>
            <a:r>
              <a:rPr lang="en-US" sz="2400" b="1" dirty="0" err="1" smtClean="0"/>
              <a:t>catatan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keterangan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diterima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pelaksanaan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tertulis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sarana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terekam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apapun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dilihat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dibaca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didengar</a:t>
            </a:r>
            <a:r>
              <a:rPr lang="en-US" sz="2400" b="1" dirty="0" smtClean="0"/>
              <a:t>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wajib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catatan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Catatan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neraca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laba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rekening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jurnal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transaksi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harian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tulisan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keterangan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mengenai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kewajiban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hal-hal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berkaitan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Telematika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dalam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Dokumen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Perusahaan </a:t>
            </a:r>
            <a:endParaRPr lang="en-US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914400"/>
            <a:ext cx="8610600" cy="541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dialihkan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mikrofilm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lainnya</a:t>
            </a:r>
            <a:r>
              <a:rPr lang="en-US" sz="2400" b="1" dirty="0" smtClean="0"/>
              <a:t> 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dialihkan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mikrofilm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lainnya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naskah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asli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mempunyai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kekuatan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pembuktian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otentik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mengandung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kepentingan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pimpinan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wajib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menyimpan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naskah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wajib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dilegalisasi</a:t>
            </a:r>
            <a:r>
              <a:rPr lang="en-US" sz="2400" b="1" dirty="0" smtClean="0"/>
              <a:t> 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mikrofilm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lainnya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cetaknya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bukti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sah</a:t>
            </a:r>
            <a:r>
              <a:rPr lang="en-US" sz="2400" b="1" dirty="0" smtClean="0"/>
              <a:t>.  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Pemahaman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Mahasiswa</a:t>
            </a:r>
            <a:endParaRPr lang="en-US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914400"/>
            <a:ext cx="8610600" cy="541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>
              <a:buAutoNum type="arabicPeriod"/>
            </a:pP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Utama</a:t>
            </a:r>
            <a:r>
              <a:rPr lang="en-US" sz="2400" b="1" dirty="0" smtClean="0"/>
              <a:t> Media 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sarana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penyampaian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pilar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demokrasi</a:t>
            </a:r>
            <a:r>
              <a:rPr lang="en-US" sz="2400" b="1" dirty="0" smtClean="0"/>
              <a:t>  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terlepas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penyiaran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jelaskan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singkat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bagaimana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penyiaran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kepentingan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memperoleh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membatasi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supaya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publik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dilanggar</a:t>
            </a:r>
            <a:r>
              <a:rPr lang="en-US" sz="2400" b="1" dirty="0" smtClean="0"/>
              <a:t> ?</a:t>
            </a:r>
          </a:p>
          <a:p>
            <a:pPr marL="457200" indent="-457200" algn="just">
              <a:buAutoNum type="arabicPeriod"/>
            </a:pPr>
            <a:r>
              <a:rPr lang="en-US" sz="2400" b="1" dirty="0" err="1" smtClean="0"/>
              <a:t>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konvergensi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Telematika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Media , </a:t>
            </a:r>
            <a:r>
              <a:rPr lang="en-US" sz="2400" b="1" dirty="0" err="1" smtClean="0"/>
              <a:t>bagaimana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konvergensi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Telematika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?</a:t>
            </a:r>
          </a:p>
          <a:p>
            <a:pPr marL="457200" indent="-457200" algn="just">
              <a:buAutoNum type="arabicPeriod"/>
            </a:pP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konvergensi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Telematika</a:t>
            </a:r>
            <a:r>
              <a:rPr lang="en-US" sz="2400" b="1" dirty="0" smtClean="0"/>
              <a:t> ,  </a:t>
            </a:r>
            <a:r>
              <a:rPr lang="en-US" sz="2400" b="1" dirty="0" err="1" smtClean="0"/>
              <a:t>coba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uraikan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keterkaitan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telematika</a:t>
            </a:r>
            <a:r>
              <a:rPr lang="en-US" sz="2400" b="1" dirty="0" smtClean="0"/>
              <a:t> ? </a:t>
            </a:r>
            <a:endParaRPr lang="en-US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28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TERIMA KASIH</a:t>
            </a:r>
            <a:endParaRPr lang="en-US" sz="5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848600" cy="761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Pengertian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Media</a:t>
            </a:r>
            <a:endParaRPr lang="en-US" sz="5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1143000"/>
            <a:ext cx="83820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Media = The middle (  </a:t>
            </a:r>
            <a:r>
              <a:rPr lang="en-US" sz="32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latin</a:t>
            </a:r>
            <a:r>
              <a:rPr lang="en-US" sz="32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2">
              <a:spcBef>
                <a:spcPct val="0"/>
              </a:spcBef>
            </a:pP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Penghubung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atau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perantara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atau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sarana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saluran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resmi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sebagai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alat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komunikasi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untuk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menyebarluaskan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berita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pesan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kepada</a:t>
            </a:r>
            <a:r>
              <a:rPr lang="en-US" sz="2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masyarakat</a:t>
            </a:r>
            <a:endParaRPr kumimoji="0" lang="en-US" sz="3200" b="1" i="0" u="none" strike="noStrike" kern="1200" cap="none" spc="0" normalizeH="0" baseline="0" noProof="0" dirty="0" smtClean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2819400"/>
            <a:ext cx="8382000" cy="381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1600" b="1" dirty="0" err="1" smtClean="0"/>
              <a:t>Syaiful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Bahri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Djamarah</a:t>
            </a:r>
            <a:r>
              <a:rPr lang="en-US" sz="1600" b="1" dirty="0" smtClean="0"/>
              <a:t>:</a:t>
            </a:r>
            <a:r>
              <a:rPr lang="en-US" sz="1600" dirty="0" smtClean="0"/>
              <a:t> Media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bantu </a:t>
            </a:r>
            <a:r>
              <a:rPr lang="en-US" sz="1600" dirty="0" err="1" smtClean="0"/>
              <a:t>apa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dijadikan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penyalur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</a:t>
            </a:r>
            <a:r>
              <a:rPr lang="en-US" sz="1600" dirty="0" err="1" smtClean="0"/>
              <a:t>guna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b="1" dirty="0" err="1" smtClean="0"/>
              <a:t>Schram</a:t>
            </a:r>
            <a:r>
              <a:rPr lang="en-US" sz="1600" b="1" dirty="0" smtClean="0"/>
              <a:t>: </a:t>
            </a:r>
            <a:r>
              <a:rPr lang="en-US" sz="1600" dirty="0" smtClean="0"/>
              <a:t>Media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pembawa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dimanfaatkan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keperluan</a:t>
            </a:r>
            <a:r>
              <a:rPr lang="en-US" sz="1600" dirty="0" smtClean="0"/>
              <a:t> </a:t>
            </a:r>
            <a:r>
              <a:rPr lang="en-US" sz="1600" dirty="0" err="1" smtClean="0"/>
              <a:t>pembelajaran</a:t>
            </a:r>
            <a:r>
              <a:rPr lang="en-US" sz="16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b="1" dirty="0" smtClean="0"/>
              <a:t>National Education </a:t>
            </a:r>
            <a:r>
              <a:rPr lang="en-US" sz="1600" b="1" dirty="0" err="1" smtClean="0"/>
              <a:t>Asociation</a:t>
            </a:r>
            <a:r>
              <a:rPr lang="en-US" sz="1600" b="1" dirty="0" smtClean="0"/>
              <a:t> (NEA): </a:t>
            </a:r>
            <a:r>
              <a:rPr lang="en-US" sz="1600" dirty="0" smtClean="0"/>
              <a:t>Media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sarana</a:t>
            </a:r>
            <a:r>
              <a:rPr lang="en-US" sz="1600" dirty="0" smtClean="0"/>
              <a:t> </a:t>
            </a:r>
            <a:r>
              <a:rPr lang="en-US" sz="1600" b="1" dirty="0" err="1" smtClean="0">
                <a:hlinkClick r:id="rId4"/>
              </a:rPr>
              <a:t>komunikasi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cetak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audio visual,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kerasnya</a:t>
            </a:r>
            <a:r>
              <a:rPr lang="en-US" sz="16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smtClean="0"/>
              <a:t>Briggs: Media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perangsang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r>
              <a:rPr lang="en-US" sz="1600" dirty="0" smtClean="0"/>
              <a:t> </a:t>
            </a:r>
            <a:r>
              <a:rPr lang="en-US" sz="1600" dirty="0" err="1" smtClean="0"/>
              <a:t>supaya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b="1" dirty="0" err="1" smtClean="0"/>
              <a:t>Asociation</a:t>
            </a:r>
            <a:r>
              <a:rPr lang="en-US" sz="1600" b="1" dirty="0" smtClean="0"/>
              <a:t> of Education </a:t>
            </a:r>
            <a:r>
              <a:rPr lang="en-US" sz="1600" b="1" dirty="0" err="1" smtClean="0"/>
              <a:t>Comunication</a:t>
            </a:r>
            <a:r>
              <a:rPr lang="en-US" sz="1600" b="1" dirty="0" smtClean="0"/>
              <a:t> Technology (AECT):</a:t>
            </a:r>
            <a:r>
              <a:rPr lang="en-US" sz="1600" dirty="0" smtClean="0"/>
              <a:t> Media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saluran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penyaluran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b="1" dirty="0" smtClean="0"/>
              <a:t>Gagne: </a:t>
            </a:r>
            <a:r>
              <a:rPr lang="en-US" sz="1600" dirty="0" smtClean="0"/>
              <a:t>Media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lingkungan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merangsang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b="1" dirty="0" err="1" smtClean="0"/>
              <a:t>Miarso</a:t>
            </a:r>
            <a:r>
              <a:rPr lang="en-US" sz="1600" b="1" dirty="0" smtClean="0"/>
              <a:t>: </a:t>
            </a:r>
            <a:r>
              <a:rPr lang="en-US" sz="1600" dirty="0" smtClean="0"/>
              <a:t>Media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menyalurkan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merangsang</a:t>
            </a:r>
            <a:r>
              <a:rPr lang="en-US" sz="1600" dirty="0" smtClean="0"/>
              <a:t> </a:t>
            </a:r>
            <a:r>
              <a:rPr lang="en-US" sz="1600" dirty="0" err="1" smtClean="0"/>
              <a:t>pikiran</a:t>
            </a:r>
            <a:r>
              <a:rPr lang="en-US" sz="1600" dirty="0" smtClean="0"/>
              <a:t>,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, </a:t>
            </a:r>
            <a:r>
              <a:rPr lang="en-US" sz="1600" dirty="0" err="1" smtClean="0"/>
              <a:t>perhatian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kemauan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.</a:t>
            </a:r>
            <a:endParaRPr kumimoji="0" lang="en-US" b="1" i="0" u="none" strike="noStrike" kern="1200" cap="none" spc="0" normalizeH="0" baseline="0" noProof="0" dirty="0" smtClean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48600" cy="761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Jenis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Media</a:t>
            </a:r>
            <a:endParaRPr lang="en-US" sz="5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1295400"/>
            <a:ext cx="8382000" cy="403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b="1" dirty="0" err="1" smtClean="0"/>
              <a:t>Jenis-jenis</a:t>
            </a:r>
            <a:r>
              <a:rPr lang="en-US" sz="2000" b="1" dirty="0" smtClean="0"/>
              <a:t> 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1.  </a:t>
            </a:r>
            <a:r>
              <a:rPr lang="en-US" sz="2000" b="1" dirty="0" smtClean="0"/>
              <a:t>Media Visual</a:t>
            </a:r>
          </a:p>
          <a:p>
            <a:pPr marL="284163"/>
            <a:r>
              <a:rPr lang="en-US" sz="2000" b="1" dirty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: media </a:t>
            </a:r>
            <a:r>
              <a:rPr lang="en-US" sz="2000" dirty="0" err="1" smtClean="0"/>
              <a:t>foto</a:t>
            </a:r>
            <a:r>
              <a:rPr lang="en-US" sz="2000" dirty="0" smtClean="0"/>
              <a:t>,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komik</a:t>
            </a:r>
            <a:r>
              <a:rPr lang="en-US" sz="2000" dirty="0" smtClean="0"/>
              <a:t>,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tempel</a:t>
            </a:r>
            <a:r>
              <a:rPr lang="en-US" sz="2000" dirty="0" smtClean="0"/>
              <a:t>, poster,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, </a:t>
            </a:r>
            <a:r>
              <a:rPr lang="en-US" sz="2000" dirty="0" err="1" smtClean="0"/>
              <a:t>buku</a:t>
            </a:r>
            <a:r>
              <a:rPr lang="en-US" sz="2000" dirty="0" smtClean="0"/>
              <a:t>, </a:t>
            </a:r>
            <a:r>
              <a:rPr lang="en-US" sz="2000" dirty="0" err="1" smtClean="0"/>
              <a:t>miniatur</a:t>
            </a:r>
            <a:r>
              <a:rPr lang="en-US" sz="2000" dirty="0" smtClean="0"/>
              <a:t>,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peraga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 startAt="2"/>
            </a:pPr>
            <a:r>
              <a:rPr lang="en-US" sz="2000" b="1" dirty="0" smtClean="0"/>
              <a:t>Media Audio: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/>
              <a:t>	</a:t>
            </a:r>
            <a:r>
              <a:rPr lang="en-US" sz="2000" dirty="0" err="1" smtClean="0"/>
              <a:t>Contohnya</a:t>
            </a:r>
            <a:r>
              <a:rPr lang="en-US" sz="2000" dirty="0" smtClean="0"/>
              <a:t>: </a:t>
            </a:r>
            <a:r>
              <a:rPr lang="en-US" sz="2000" dirty="0" err="1" smtClean="0"/>
              <a:t>suara</a:t>
            </a:r>
            <a:r>
              <a:rPr lang="en-US" sz="2000" dirty="0" smtClean="0"/>
              <a:t>, </a:t>
            </a:r>
            <a:r>
              <a:rPr lang="en-US" sz="2000" dirty="0" err="1" smtClean="0"/>
              <a:t>musik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lagu</a:t>
            </a:r>
            <a:r>
              <a:rPr lang="en-US" sz="2000" dirty="0" smtClean="0"/>
              <a:t>,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musik</a:t>
            </a:r>
            <a:r>
              <a:rPr lang="en-US" sz="2000" dirty="0" smtClean="0"/>
              <a:t>, </a:t>
            </a:r>
            <a:r>
              <a:rPr lang="en-US" sz="2000" dirty="0" err="1" smtClean="0"/>
              <a:t>siaran</a:t>
            </a:r>
            <a:r>
              <a:rPr lang="en-US" sz="2000" dirty="0" smtClean="0"/>
              <a:t> radio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kaset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CD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 startAt="3"/>
            </a:pPr>
            <a:r>
              <a:rPr lang="en-US" sz="2000" b="1" dirty="0" smtClean="0"/>
              <a:t>Media Audio Visual: </a:t>
            </a:r>
          </a:p>
          <a:p>
            <a:pPr marL="342900" indent="-342900"/>
            <a:r>
              <a:rPr lang="en-US" sz="2000" dirty="0" smtClean="0"/>
              <a:t>	</a:t>
            </a:r>
            <a:r>
              <a:rPr lang="en-US" sz="2000" dirty="0" err="1" smtClean="0"/>
              <a:t>Contohnya</a:t>
            </a:r>
            <a:r>
              <a:rPr lang="en-US" sz="2000" dirty="0" smtClean="0"/>
              <a:t>:  media drama, </a:t>
            </a:r>
            <a:r>
              <a:rPr lang="en-US" sz="2000" dirty="0" err="1" smtClean="0"/>
              <a:t>pementasan</a:t>
            </a:r>
            <a:r>
              <a:rPr lang="en-US" sz="2000" dirty="0" smtClean="0"/>
              <a:t>, film,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 </a:t>
            </a:r>
          </a:p>
          <a:p>
            <a:pPr marL="342900" indent="-342900"/>
            <a:endParaRPr lang="en-US" sz="2000" b="1" dirty="0">
              <a:hlinkClick r:id="rId4"/>
            </a:endParaRPr>
          </a:p>
          <a:p>
            <a:r>
              <a:rPr lang="en-US" sz="2000" b="1" dirty="0" smtClean="0">
                <a:hlinkClick r:id="rId4"/>
              </a:rPr>
              <a:t>Internet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media audio visual,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m</a:t>
            </a:r>
            <a:r>
              <a:rPr lang="en-US" sz="2000" dirty="0" err="1" smtClean="0"/>
              <a:t>enyatukan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format media,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b="1" dirty="0" smtClean="0">
                <a:hlinkClick r:id="rId5"/>
              </a:rPr>
              <a:t>Multimedia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format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internet.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48600" cy="761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Hukum</a:t>
            </a:r>
            <a:r>
              <a:rPr lang="en-US" sz="54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Media</a:t>
            </a:r>
            <a:endParaRPr lang="en-US" sz="5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1295400"/>
            <a:ext cx="8382000" cy="2895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err="1" smtClean="0"/>
              <a:t>Hukum</a:t>
            </a:r>
            <a:r>
              <a:rPr lang="en-US" sz="2000" dirty="0" smtClean="0"/>
              <a:t> Media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hak-hak</a:t>
            </a:r>
            <a:r>
              <a:rPr lang="en-US" sz="2000" dirty="0" smtClean="0"/>
              <a:t> </a:t>
            </a:r>
            <a:r>
              <a:rPr lang="en-US" sz="2000" dirty="0" err="1" smtClean="0"/>
              <a:t>kebebasan</a:t>
            </a:r>
            <a:r>
              <a:rPr lang="en-US" sz="2000" dirty="0" smtClean="0"/>
              <a:t> </a:t>
            </a:r>
            <a:r>
              <a:rPr lang="en-US" sz="2000" dirty="0" err="1" smtClean="0"/>
              <a:t>berekspresi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endParaRPr lang="en-US" sz="2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asasi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= </a:t>
            </a:r>
            <a:r>
              <a:rPr lang="en-US" sz="2000" dirty="0" err="1" smtClean="0"/>
              <a:t>kebebasan</a:t>
            </a:r>
            <a:r>
              <a:rPr lang="en-US" sz="2000" dirty="0" smtClean="0"/>
              <a:t> </a:t>
            </a:r>
            <a:r>
              <a:rPr lang="en-US" sz="2000" dirty="0" err="1" smtClean="0"/>
              <a:t>berekspresi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dijamin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( </a:t>
            </a:r>
            <a:r>
              <a:rPr lang="en-US" sz="2000" dirty="0" err="1" smtClean="0"/>
              <a:t>Pasal</a:t>
            </a:r>
            <a:r>
              <a:rPr lang="en-US" sz="2000" dirty="0" smtClean="0"/>
              <a:t> 28F UUD 1945 )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 smtClean="0"/>
              <a:t>Berekspresi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didepan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dibatasi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343400"/>
            <a:ext cx="8382000" cy="1905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err="1" smtClean="0"/>
              <a:t>Bagian</a:t>
            </a:r>
            <a:r>
              <a:rPr lang="en-US" sz="2000" dirty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Media  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TeleKomunikasi</a:t>
            </a:r>
            <a:r>
              <a:rPr lang="en-US" sz="2000" dirty="0" smtClean="0"/>
              <a:t>  	:  </a:t>
            </a:r>
            <a:r>
              <a:rPr lang="en-US" sz="2000" dirty="0" err="1" smtClean="0"/>
              <a:t>Telepon</a:t>
            </a:r>
            <a:r>
              <a:rPr lang="en-US" sz="2000" dirty="0" smtClean="0"/>
              <a:t> , fax , voice , </a:t>
            </a:r>
            <a:r>
              <a:rPr lang="en-US" sz="2000" dirty="0" err="1" smtClean="0"/>
              <a:t>VoIp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Penyiaran</a:t>
            </a:r>
            <a:r>
              <a:rPr lang="en-US" sz="2000" dirty="0" smtClean="0"/>
              <a:t> 		:  Radio ,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Streaming  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Pers</a:t>
            </a:r>
            <a:r>
              <a:rPr lang="en-US" sz="2000" dirty="0" smtClean="0"/>
              <a:t>			:  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Jurnalistik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Perfilman</a:t>
            </a:r>
            <a:r>
              <a:rPr lang="en-US" sz="2000" dirty="0" smtClean="0"/>
              <a:t>		:   Film , Drama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Internet / ITE 	:  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, Multimedia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Hukum</a:t>
            </a:r>
            <a:r>
              <a:rPr lang="en-US" sz="40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Media</a:t>
            </a:r>
            <a:endParaRPr lang="en-US" sz="40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914400"/>
            <a:ext cx="8382000" cy="541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err="1" smtClean="0"/>
              <a:t>Penyiaran</a:t>
            </a:r>
            <a:r>
              <a:rPr lang="en-US" sz="2000" dirty="0" smtClean="0"/>
              <a:t>  ( UU No. 32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2002 )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/>
              <a:t>Penyiaran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pemancarluasan</a:t>
            </a:r>
            <a:r>
              <a:rPr lang="en-US" sz="2000" dirty="0"/>
              <a:t> </a:t>
            </a:r>
            <a:r>
              <a:rPr lang="en-US" sz="2000" dirty="0" err="1"/>
              <a:t>siaran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pemancaran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transmisi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darat</a:t>
            </a:r>
            <a:r>
              <a:rPr lang="en-US" sz="2000" dirty="0"/>
              <a:t>,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 smtClean="0"/>
              <a:t>laut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antariksa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 smtClean="0"/>
              <a:t>spektrum</a:t>
            </a:r>
            <a:r>
              <a:rPr lang="en-US" sz="2000" dirty="0" smtClean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radio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, </a:t>
            </a:r>
            <a:r>
              <a:rPr lang="en-US" sz="2000" dirty="0" err="1"/>
              <a:t>kabel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/</a:t>
            </a:r>
            <a:r>
              <a:rPr lang="en-US" sz="2000" dirty="0" err="1"/>
              <a:t>atau</a:t>
            </a:r>
            <a:r>
              <a:rPr lang="en-US" sz="2000" dirty="0"/>
              <a:t> media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serentak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bersamaan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 </a:t>
            </a:r>
            <a:r>
              <a:rPr lang="en-US" sz="2000" dirty="0" err="1" smtClean="0"/>
              <a:t>siaran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Penyiaran</a:t>
            </a:r>
            <a:r>
              <a:rPr lang="en-US" sz="2000" dirty="0" smtClean="0"/>
              <a:t> 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:</a:t>
            </a:r>
          </a:p>
          <a:p>
            <a:pPr marL="914400" lvl="1" indent="-457200" algn="just">
              <a:buAutoNum type="arabicPeriod"/>
            </a:pPr>
            <a:r>
              <a:rPr lang="en-US" sz="2000" dirty="0" smtClean="0"/>
              <a:t>Negara</a:t>
            </a:r>
          </a:p>
          <a:p>
            <a:pPr marL="914400" lvl="1" indent="-457200" algn="just">
              <a:buAutoNum type="arabicPeriod"/>
            </a:pP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Penyiaran</a:t>
            </a:r>
            <a:r>
              <a:rPr lang="en-US" sz="2000" dirty="0" smtClean="0"/>
              <a:t> </a:t>
            </a:r>
            <a:r>
              <a:rPr lang="en-US" sz="2000" dirty="0" err="1" smtClean="0"/>
              <a:t>Swasta</a:t>
            </a:r>
            <a:endParaRPr lang="en-US" sz="2000" dirty="0" smtClean="0"/>
          </a:p>
          <a:p>
            <a:pPr marL="914400" lvl="1" indent="-457200" algn="just">
              <a:buAutoNum type="arabicPeriod"/>
            </a:pP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Penyiaran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endParaRPr lang="en-US" sz="20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/>
              <a:t>siaran</a:t>
            </a:r>
            <a:r>
              <a:rPr lang="en-US" sz="2000" dirty="0"/>
              <a:t> yang </a:t>
            </a:r>
            <a:r>
              <a:rPr lang="en-US" sz="2000" dirty="0" err="1"/>
              <a:t>dipancarkan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bersamaan</a:t>
            </a:r>
            <a:r>
              <a:rPr lang="en-US" sz="2000" dirty="0"/>
              <a:t>, </a:t>
            </a:r>
            <a:r>
              <a:rPr lang="en-US" sz="2000" dirty="0" err="1" smtClean="0"/>
              <a:t>serentak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,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pengaruh</a:t>
            </a:r>
            <a:r>
              <a:rPr lang="en-US" sz="2000" dirty="0"/>
              <a:t> yang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pembentukan</a:t>
            </a:r>
            <a:r>
              <a:rPr lang="en-US" sz="2000" dirty="0"/>
              <a:t> </a:t>
            </a:r>
            <a:r>
              <a:rPr lang="en-US" sz="2000" dirty="0" err="1" smtClean="0"/>
              <a:t>pendapat</a:t>
            </a:r>
            <a:r>
              <a:rPr lang="en-US" sz="2000" dirty="0"/>
              <a:t>, </a:t>
            </a:r>
            <a:r>
              <a:rPr lang="en-US" sz="2000" dirty="0" err="1"/>
              <a:t>sikap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 smtClean="0"/>
              <a:t>khalayak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penyiaran</a:t>
            </a:r>
            <a:r>
              <a:rPr lang="en-US" sz="2000" dirty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/>
              <a:t>bertanggung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moral,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susila</a:t>
            </a:r>
            <a:r>
              <a:rPr lang="en-US" sz="2000" dirty="0"/>
              <a:t>, </a:t>
            </a:r>
            <a:r>
              <a:rPr lang="en-US" sz="2000" dirty="0" err="1" smtClean="0"/>
              <a:t>budaya</a:t>
            </a:r>
            <a:r>
              <a:rPr lang="en-US" sz="2000" dirty="0"/>
              <a:t>,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kesatuan</a:t>
            </a:r>
            <a:r>
              <a:rPr lang="en-US" sz="2000" dirty="0"/>
              <a:t> </a:t>
            </a:r>
            <a:r>
              <a:rPr lang="en-US" sz="2000" dirty="0" err="1"/>
              <a:t>bangsa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berlandaskan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Ketuhanan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Maha</a:t>
            </a:r>
            <a:r>
              <a:rPr lang="en-US" sz="2000" dirty="0"/>
              <a:t> </a:t>
            </a:r>
            <a:r>
              <a:rPr lang="en-US" sz="2000" dirty="0" err="1"/>
              <a:t>Esa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Kemanusiaan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Adil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Beradab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Hukum</a:t>
            </a:r>
            <a:r>
              <a:rPr lang="en-US" sz="40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Media</a:t>
            </a:r>
            <a:endParaRPr lang="en-US" sz="40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762000"/>
            <a:ext cx="8382000" cy="6019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err="1" smtClean="0"/>
              <a:t>Pers</a:t>
            </a:r>
            <a:r>
              <a:rPr lang="en-US" sz="2000" dirty="0" smtClean="0"/>
              <a:t>  ( UU No. 40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1999 )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/>
              <a:t>Pers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lembaga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wahana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jurnalistik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, </a:t>
            </a:r>
            <a:r>
              <a:rPr lang="en-US" sz="2000" dirty="0" err="1"/>
              <a:t>memperoleh</a:t>
            </a:r>
            <a:r>
              <a:rPr lang="en-US" sz="2000" dirty="0"/>
              <a:t>, </a:t>
            </a:r>
            <a:r>
              <a:rPr lang="en-US" sz="2000" dirty="0" err="1"/>
              <a:t>memiliki</a:t>
            </a:r>
            <a:r>
              <a:rPr lang="en-US" sz="2000" dirty="0"/>
              <a:t>, </a:t>
            </a:r>
            <a:r>
              <a:rPr lang="en-US" sz="2000" dirty="0" err="1" smtClean="0"/>
              <a:t>menyimpan</a:t>
            </a:r>
            <a:r>
              <a:rPr lang="en-US" sz="2000" dirty="0"/>
              <a:t>, </a:t>
            </a:r>
            <a:r>
              <a:rPr lang="en-US" sz="2000" dirty="0" err="1"/>
              <a:t>mengolah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menyampaikan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r>
              <a:rPr lang="en-US" sz="2000" dirty="0"/>
              <a:t>, </a:t>
            </a:r>
            <a:r>
              <a:rPr lang="en-US" sz="2000" dirty="0" err="1" smtClean="0"/>
              <a:t>suara</a:t>
            </a:r>
            <a:r>
              <a:rPr lang="en-US" sz="2000" dirty="0"/>
              <a:t>, </a:t>
            </a:r>
            <a:r>
              <a:rPr lang="en-US" sz="2000" dirty="0" err="1"/>
              <a:t>gambar</a:t>
            </a:r>
            <a:r>
              <a:rPr lang="en-US" sz="2000" dirty="0"/>
              <a:t>, </a:t>
            </a:r>
            <a:r>
              <a:rPr lang="en-US" sz="2000" dirty="0" err="1"/>
              <a:t>suara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grafik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media </a:t>
            </a:r>
            <a:r>
              <a:rPr lang="en-US" sz="2000" dirty="0" err="1"/>
              <a:t>cetak</a:t>
            </a:r>
            <a:r>
              <a:rPr lang="en-US" sz="2000" dirty="0"/>
              <a:t>, media </a:t>
            </a:r>
            <a:r>
              <a:rPr lang="en-US" sz="2000" dirty="0" err="1"/>
              <a:t>elektronik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tersedia</a:t>
            </a:r>
            <a:r>
              <a:rPr lang="en-US" sz="2000" dirty="0"/>
              <a:t>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 smtClean="0"/>
              <a:t>Kemerdekaan</a:t>
            </a:r>
            <a:r>
              <a:rPr lang="en-US" sz="2000" dirty="0" smtClean="0"/>
              <a:t> </a:t>
            </a:r>
            <a:r>
              <a:rPr lang="en-US" sz="2000" dirty="0" err="1"/>
              <a:t>pers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wujud</a:t>
            </a:r>
            <a:r>
              <a:rPr lang="en-US" sz="2000" dirty="0"/>
              <a:t> </a:t>
            </a:r>
            <a:r>
              <a:rPr lang="en-US" sz="2000" dirty="0" err="1"/>
              <a:t>kedaulatan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 yang </a:t>
            </a:r>
            <a:r>
              <a:rPr lang="en-US" sz="2000" dirty="0" err="1"/>
              <a:t>berasaskan</a:t>
            </a:r>
            <a:r>
              <a:rPr lang="en-US" sz="2000" dirty="0"/>
              <a:t> </a:t>
            </a:r>
            <a:r>
              <a:rPr lang="en-US" sz="2000" dirty="0" err="1" smtClean="0"/>
              <a:t>prinsip-prinsip</a:t>
            </a:r>
            <a:r>
              <a:rPr lang="en-US" sz="2000" dirty="0" smtClean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, </a:t>
            </a:r>
            <a:r>
              <a:rPr lang="en-US" sz="2000" dirty="0" err="1"/>
              <a:t>keadilan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supremasi</a:t>
            </a:r>
            <a:r>
              <a:rPr lang="en-US" sz="2000" dirty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(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righ</a:t>
            </a:r>
            <a:r>
              <a:rPr lang="en-US" sz="2000" dirty="0" smtClean="0"/>
              <a:t> to know 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 smtClean="0"/>
              <a:t>Pers</a:t>
            </a:r>
            <a:r>
              <a:rPr lang="en-US" sz="2000" dirty="0" smtClean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media </a:t>
            </a:r>
            <a:r>
              <a:rPr lang="en-US" sz="2000" dirty="0" err="1"/>
              <a:t>informasi</a:t>
            </a:r>
            <a:r>
              <a:rPr lang="en-US" sz="2000" dirty="0"/>
              <a:t>, </a:t>
            </a:r>
            <a:r>
              <a:rPr lang="en-US" sz="2000" dirty="0" err="1"/>
              <a:t>pendidikan</a:t>
            </a:r>
            <a:r>
              <a:rPr lang="en-US" sz="2000" dirty="0"/>
              <a:t>, </a:t>
            </a:r>
            <a:r>
              <a:rPr lang="en-US" sz="2000" dirty="0" err="1"/>
              <a:t>hiburan</a:t>
            </a:r>
            <a:r>
              <a:rPr lang="en-US" sz="2000" dirty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err="1" smtClean="0"/>
              <a:t>Hak</a:t>
            </a:r>
            <a:r>
              <a:rPr lang="en-US" sz="2000" dirty="0" smtClean="0"/>
              <a:t>  </a:t>
            </a:r>
            <a:r>
              <a:rPr lang="en-US" sz="2000" dirty="0" err="1" smtClean="0"/>
              <a:t>istimewa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</a:t>
            </a:r>
            <a:r>
              <a:rPr lang="en-US" sz="2000" dirty="0" err="1" smtClean="0"/>
              <a:t>Pers</a:t>
            </a:r>
            <a:r>
              <a:rPr lang="en-US" sz="2000" dirty="0" smtClean="0"/>
              <a:t> 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Kemerdekaan</a:t>
            </a:r>
            <a:r>
              <a:rPr lang="en-US" sz="2000" dirty="0" smtClean="0"/>
              <a:t> </a:t>
            </a:r>
            <a:r>
              <a:rPr lang="en-US" sz="2000" dirty="0" err="1"/>
              <a:t>pers</a:t>
            </a:r>
            <a:r>
              <a:rPr lang="en-US" sz="2000" dirty="0"/>
              <a:t> </a:t>
            </a:r>
            <a:r>
              <a:rPr lang="en-US" sz="2000" dirty="0" err="1"/>
              <a:t>dijamin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asasi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/>
              <a:t>pers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dikenakan</a:t>
            </a:r>
            <a:r>
              <a:rPr lang="en-US" sz="2000" dirty="0"/>
              <a:t> </a:t>
            </a:r>
            <a:r>
              <a:rPr lang="en-US" sz="2000" dirty="0" err="1"/>
              <a:t>penyensoran</a:t>
            </a:r>
            <a:r>
              <a:rPr lang="en-US" sz="2000" dirty="0"/>
              <a:t>, </a:t>
            </a:r>
            <a:r>
              <a:rPr lang="en-US" sz="2000" dirty="0" err="1"/>
              <a:t>pembredelan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 smtClean="0"/>
              <a:t>pelarangan</a:t>
            </a:r>
            <a:r>
              <a:rPr lang="en-US" sz="2000" dirty="0" smtClean="0"/>
              <a:t> </a:t>
            </a:r>
            <a:r>
              <a:rPr lang="en-US" sz="2000" dirty="0" err="1"/>
              <a:t>penyiaran</a:t>
            </a:r>
            <a:r>
              <a:rPr lang="en-US" sz="2000" dirty="0"/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menjamin</a:t>
            </a:r>
            <a:r>
              <a:rPr lang="en-US" sz="2000" dirty="0"/>
              <a:t> </a:t>
            </a:r>
            <a:r>
              <a:rPr lang="en-US" sz="2000" dirty="0" err="1"/>
              <a:t>kemerdekaan</a:t>
            </a:r>
            <a:r>
              <a:rPr lang="en-US" sz="2000" dirty="0"/>
              <a:t> </a:t>
            </a:r>
            <a:r>
              <a:rPr lang="en-US" sz="2000" dirty="0" err="1"/>
              <a:t>pers</a:t>
            </a:r>
            <a:r>
              <a:rPr lang="en-US" sz="2000" dirty="0"/>
              <a:t>, </a:t>
            </a:r>
            <a:r>
              <a:rPr lang="en-US" sz="2000" dirty="0" err="1"/>
              <a:t>pers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 smtClean="0"/>
              <a:t>mencari</a:t>
            </a:r>
            <a:r>
              <a:rPr lang="en-US" sz="2000" dirty="0"/>
              <a:t>, </a:t>
            </a:r>
            <a:r>
              <a:rPr lang="en-US" sz="2000" dirty="0" err="1"/>
              <a:t>memperoleh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menyebarluaskan</a:t>
            </a:r>
            <a:r>
              <a:rPr lang="en-US" sz="2000" dirty="0"/>
              <a:t> </a:t>
            </a:r>
            <a:r>
              <a:rPr lang="en-US" sz="2000" dirty="0" err="1"/>
              <a:t>gagasan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mempertanggungjawabkan</a:t>
            </a:r>
            <a:r>
              <a:rPr lang="en-US" sz="2000" dirty="0"/>
              <a:t> </a:t>
            </a:r>
            <a:r>
              <a:rPr lang="en-US" sz="2000" dirty="0" err="1"/>
              <a:t>pemberitaan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, </a:t>
            </a:r>
            <a:r>
              <a:rPr lang="en-US" sz="2000" dirty="0" err="1"/>
              <a:t>wartawan</a:t>
            </a:r>
            <a:r>
              <a:rPr lang="en-US" sz="2000" dirty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Tolak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Konvergensi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Telematika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dalam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Media</a:t>
            </a:r>
            <a:endParaRPr lang="en-US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762000"/>
            <a:ext cx="83820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b="1" dirty="0" smtClean="0"/>
              <a:t>Platform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komunikasi</a:t>
            </a:r>
            <a:r>
              <a:rPr lang="en-US" sz="2400" b="1" dirty="0" smtClean="0"/>
              <a:t> Global </a:t>
            </a:r>
            <a:r>
              <a:rPr lang="en-US" sz="2400" b="1" dirty="0" err="1" smtClean="0"/>
              <a:t>berbasis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Komputer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Teknologi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)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melahirkan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konvergensi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telematika</a:t>
            </a:r>
            <a:endParaRPr lang="en-US" sz="2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2133600"/>
            <a:ext cx="8382000" cy="304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2400" b="1" dirty="0" err="1" smtClean="0"/>
              <a:t>Pemanfaatan</a:t>
            </a:r>
            <a:r>
              <a:rPr lang="en-US" sz="2400" b="1" dirty="0" smtClean="0"/>
              <a:t> Internet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Media  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err="1" smtClean="0"/>
              <a:t>Revolusi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Internet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media </a:t>
            </a:r>
            <a:r>
              <a:rPr lang="en-US" sz="2400" b="1" dirty="0" err="1" smtClean="0"/>
              <a:t>massa</a:t>
            </a:r>
            <a:r>
              <a:rPr lang="en-US" sz="2400" b="1" dirty="0" smtClean="0"/>
              <a:t> internet ( Media online )</a:t>
            </a:r>
          </a:p>
          <a:p>
            <a:pPr marL="457200" indent="-457200" algn="just"/>
            <a:r>
              <a:rPr lang="en-US" sz="2400" b="1" dirty="0"/>
              <a:t>	</a:t>
            </a:r>
            <a:r>
              <a:rPr lang="en-US" sz="2400" b="1" dirty="0" err="1" smtClean="0"/>
              <a:t>contoh</a:t>
            </a:r>
            <a:r>
              <a:rPr lang="en-US" sz="2400" b="1" dirty="0" smtClean="0"/>
              <a:t> : </a:t>
            </a:r>
            <a:r>
              <a:rPr lang="en-US" sz="2400" b="1" dirty="0" smtClean="0">
                <a:hlinkClick r:id="rId4"/>
              </a:rPr>
              <a:t>www.kompas.com</a:t>
            </a:r>
            <a:r>
              <a:rPr lang="en-US" sz="2400" b="1" dirty="0" smtClean="0"/>
              <a:t>  , </a:t>
            </a:r>
            <a:r>
              <a:rPr lang="en-US" sz="2400" b="1" dirty="0" smtClean="0">
                <a:hlinkClick r:id="rId5"/>
              </a:rPr>
              <a:t>www.detik.com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dll</a:t>
            </a:r>
            <a:endParaRPr lang="en-US" sz="24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smtClean="0"/>
              <a:t>Media online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UU </a:t>
            </a:r>
            <a:r>
              <a:rPr lang="en-US" sz="2400" b="1" dirty="0" err="1" smtClean="0"/>
              <a:t>Pers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kemerdekaan</a:t>
            </a:r>
            <a:r>
              <a:rPr lang="en-US" sz="2400" b="1" dirty="0" smtClean="0"/>
              <a:t> pers.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b="1" dirty="0" smtClean="0"/>
              <a:t>Media Online </a:t>
            </a:r>
            <a:r>
              <a:rPr lang="en-US" sz="2400" b="1" dirty="0" smtClean="0">
                <a:sym typeface="Wingdings" pitchFamily="2" charset="2"/>
              </a:rPr>
              <a:t> trust , </a:t>
            </a:r>
            <a:r>
              <a:rPr lang="en-US" sz="2400" b="1" dirty="0" err="1" smtClean="0">
                <a:sym typeface="Wingdings" pitchFamily="2" charset="2"/>
              </a:rPr>
              <a:t>validitas</a:t>
            </a:r>
            <a:r>
              <a:rPr lang="en-US" sz="2400" b="1" dirty="0" smtClean="0">
                <a:sym typeface="Wingdings" pitchFamily="2" charset="2"/>
              </a:rPr>
              <a:t>  </a:t>
            </a:r>
            <a:r>
              <a:rPr lang="en-US" sz="2400" b="1" dirty="0" err="1" smtClean="0">
                <a:sym typeface="Wingdings" pitchFamily="2" charset="2"/>
              </a:rPr>
              <a:t>informasi</a:t>
            </a:r>
            <a:r>
              <a:rPr lang="en-US" sz="2400" b="1" dirty="0" smtClean="0">
                <a:sym typeface="Wingdings" pitchFamily="2" charset="2"/>
              </a:rPr>
              <a:t>  </a:t>
            </a:r>
            <a:r>
              <a:rPr lang="en-US" sz="2400" b="1" dirty="0" err="1" smtClean="0">
                <a:sym typeface="Wingdings" pitchFamily="2" charset="2"/>
              </a:rPr>
              <a:t>menentukan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pertanggungjawaban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hukum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Hukum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Kearsipan</a:t>
            </a:r>
            <a:endParaRPr lang="en-US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990600"/>
            <a:ext cx="8382000" cy="533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 err="1"/>
              <a:t>Arsip</a:t>
            </a:r>
            <a:r>
              <a:rPr lang="en-US" sz="2400" dirty="0"/>
              <a:t> </a:t>
            </a:r>
            <a:r>
              <a:rPr lang="en-US" sz="2400" dirty="0" smtClean="0"/>
              <a:t> ( UU No. 43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2009 )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rekaman</a:t>
            </a:r>
            <a:r>
              <a:rPr lang="en-US" sz="2400" dirty="0" smtClean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media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,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 smtClean="0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perusahaan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/>
              <a:t>kemasyarakatan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perseorangan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bermasyarakat</a:t>
            </a:r>
            <a:r>
              <a:rPr lang="en-US" sz="2400" dirty="0"/>
              <a:t>, </a:t>
            </a:r>
            <a:r>
              <a:rPr lang="en-US" sz="2400" dirty="0" err="1" smtClean="0"/>
              <a:t>berbangsa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bernegara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Sifatnya</a:t>
            </a:r>
            <a:r>
              <a:rPr lang="en-US" sz="2400" dirty="0" smtClean="0"/>
              <a:t> 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Terjaga</a:t>
            </a:r>
            <a:endParaRPr lang="en-US" sz="2000" dirty="0" smtClean="0"/>
          </a:p>
          <a:p>
            <a:pPr marL="914400" lvl="1" indent="-457200"/>
            <a:r>
              <a:rPr lang="en-US" sz="2000" dirty="0" smtClean="0"/>
              <a:t>	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nl-NL" sz="2000" dirty="0" smtClean="0"/>
              <a:t>dengan keberadaan dan kelangsungan hidup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dijaga</a:t>
            </a:r>
            <a:r>
              <a:rPr lang="en-US" sz="2000" dirty="0" smtClean="0"/>
              <a:t> </a:t>
            </a:r>
            <a:r>
              <a:rPr lang="en-US" sz="2000" dirty="0" err="1" smtClean="0"/>
              <a:t>keutuhan,keamanan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keselamatannya</a:t>
            </a:r>
            <a:endParaRPr lang="en-US" sz="2000" dirty="0" smtClean="0"/>
          </a:p>
          <a:p>
            <a:pPr marL="914400" lvl="1" indent="-457200"/>
            <a:r>
              <a:rPr lang="en-US" sz="2000" dirty="0" smtClean="0"/>
              <a:t>2.   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endParaRPr lang="en-US" sz="2000" dirty="0" smtClean="0"/>
          </a:p>
          <a:p>
            <a:pPr marL="914400" lvl="1" indent="-457200"/>
            <a:r>
              <a:rPr lang="en-US" sz="2000" dirty="0" smtClean="0"/>
              <a:t>	</a:t>
            </a:r>
            <a:r>
              <a:rPr lang="en-US" sz="2000" dirty="0" err="1" smtClean="0"/>
              <a:t>Arsip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terjaga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8486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Autentikasi</a:t>
            </a:r>
            <a:r>
              <a:rPr lang="en-US" sz="3600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Arsipan</a:t>
            </a:r>
            <a:endParaRPr lang="en-US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0"/>
            <a:ext cx="9144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 by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6172200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914400"/>
            <a:ext cx="8610600" cy="563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 err="1" smtClean="0"/>
              <a:t>Autentikasi</a:t>
            </a:r>
            <a:r>
              <a:rPr lang="en-US" sz="2400" dirty="0" smtClean="0"/>
              <a:t> </a:t>
            </a:r>
            <a:r>
              <a:rPr lang="en-US" sz="2400" dirty="0" err="1" smtClean="0"/>
              <a:t>Arsip</a:t>
            </a:r>
            <a:r>
              <a:rPr lang="en-US" sz="2400" dirty="0" smtClean="0"/>
              <a:t>  ( UU No. 43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2009 )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Autentikasi adalah suatu langkah untuk menentukan atau mengonfirmasi bahwa seseorang (atau sesuatu) adalah autentik atau asli.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400" dirty="0" err="1" smtClean="0"/>
              <a:t>Pencipta</a:t>
            </a:r>
            <a:r>
              <a:rPr lang="es-ES" sz="2400" dirty="0" smtClean="0"/>
              <a:t> </a:t>
            </a:r>
            <a:r>
              <a:rPr lang="es-ES" sz="2400" dirty="0" err="1" smtClean="0"/>
              <a:t>arsip</a:t>
            </a:r>
            <a:r>
              <a:rPr lang="es-ES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provenance)</a:t>
            </a:r>
            <a:r>
              <a:rPr lang="es-ES" sz="2400" dirty="0" smtClean="0"/>
              <a:t> dan/</a:t>
            </a:r>
            <a:r>
              <a:rPr lang="es-ES" sz="2400" dirty="0" err="1" smtClean="0"/>
              <a:t>atau</a:t>
            </a:r>
            <a:r>
              <a:rPr lang="es-ES" sz="2400" dirty="0" smtClean="0"/>
              <a:t> </a:t>
            </a:r>
            <a:r>
              <a:rPr lang="es-ES" sz="2400" dirty="0" err="1" smtClean="0"/>
              <a:t>lembaga</a:t>
            </a:r>
            <a:r>
              <a:rPr lang="es-ES" sz="2400" dirty="0" smtClean="0"/>
              <a:t> </a:t>
            </a:r>
            <a:r>
              <a:rPr lang="es-ES" sz="2400" dirty="0" err="1" smtClean="0"/>
              <a:t>kearsipan</a:t>
            </a:r>
            <a:r>
              <a:rPr lang="es-E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arsip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fi-FI" sz="2400" dirty="0" smtClean="0"/>
              <a:t>dan/atau melakukan alih media meliputi </a:t>
            </a:r>
            <a:r>
              <a:rPr lang="en-US" sz="2400" dirty="0" smtClean="0"/>
              <a:t>media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media lain. ( </a:t>
            </a:r>
            <a:r>
              <a:rPr lang="en-US" sz="2400" dirty="0" err="1" smtClean="0"/>
              <a:t>Pasal</a:t>
            </a:r>
            <a:r>
              <a:rPr lang="en-US" sz="2400" dirty="0" smtClean="0"/>
              <a:t> 68)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Arsip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dinamis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pencipta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 smtClean="0"/>
              <a:t>Arsip statis adalah arsip yang dihasilkan oleh </a:t>
            </a:r>
            <a:r>
              <a:rPr lang="en-US" sz="2000" dirty="0" err="1" smtClean="0"/>
              <a:t>pencipta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guna</a:t>
            </a:r>
            <a:r>
              <a:rPr lang="en-US" sz="2000" dirty="0" smtClean="0"/>
              <a:t> </a:t>
            </a:r>
            <a:r>
              <a:rPr lang="es-ES" sz="2000" dirty="0" err="1" smtClean="0"/>
              <a:t>kesejarahan</a:t>
            </a:r>
            <a:r>
              <a:rPr lang="es-ES" sz="2000" dirty="0" smtClean="0"/>
              <a:t>, </a:t>
            </a:r>
            <a:r>
              <a:rPr lang="es-ES" sz="2000" dirty="0" err="1" smtClean="0"/>
              <a:t>telah</a:t>
            </a:r>
            <a:r>
              <a:rPr lang="es-ES" sz="2000" dirty="0" smtClean="0"/>
              <a:t> </a:t>
            </a:r>
            <a:r>
              <a:rPr lang="es-ES" sz="2000" dirty="0" err="1" smtClean="0"/>
              <a:t>habis</a:t>
            </a:r>
            <a:r>
              <a:rPr lang="es-ES" sz="2000" dirty="0" smtClean="0"/>
              <a:t> </a:t>
            </a:r>
            <a:r>
              <a:rPr lang="es-ES" sz="2000" dirty="0" err="1" smtClean="0"/>
              <a:t>retensinya</a:t>
            </a:r>
            <a:r>
              <a:rPr lang="es-ES" sz="2000" dirty="0" smtClean="0"/>
              <a:t>, dan </a:t>
            </a:r>
            <a:r>
              <a:rPr lang="en-US" sz="2000" dirty="0" err="1" smtClean="0"/>
              <a:t>berketerangan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dipermanenkan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Republik</a:t>
            </a:r>
            <a:r>
              <a:rPr lang="en-US" sz="2000" dirty="0" smtClean="0"/>
              <a:t> </a:t>
            </a:r>
            <a:r>
              <a:rPr lang="en-US" sz="2000" dirty="0" err="1" smtClean="0"/>
              <a:t>Indonesiadan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kearsipan</a:t>
            </a:r>
            <a:r>
              <a:rPr lang="en-US" sz="2000" dirty="0" smtClean="0"/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1327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Aspek Hukum Media dan  Komunikasi Masa</vt:lpstr>
      <vt:lpstr>Pengertian Media</vt:lpstr>
      <vt:lpstr>Jenis Media</vt:lpstr>
      <vt:lpstr>Hukum Media</vt:lpstr>
      <vt:lpstr>Hukum Media</vt:lpstr>
      <vt:lpstr>Hukum Media</vt:lpstr>
      <vt:lpstr>Konvergensi Telematika dalam Media</vt:lpstr>
      <vt:lpstr>Hukum Kearsipan</vt:lpstr>
      <vt:lpstr>Autentikasi Arsipan</vt:lpstr>
      <vt:lpstr>Konvergensi Telematika dalam Arsip</vt:lpstr>
      <vt:lpstr>Dokumen Perusahaan</vt:lpstr>
      <vt:lpstr>Telematika dalam Dokumen Perusahaan </vt:lpstr>
      <vt:lpstr>Pemahaman Mahasiswa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Media dan  Komunikasi Masa</dc:title>
  <dc:creator>MenWih</dc:creator>
  <cp:lastModifiedBy>MenWih</cp:lastModifiedBy>
  <cp:revision>19</cp:revision>
  <dcterms:created xsi:type="dcterms:W3CDTF">2015-03-31T08:16:34Z</dcterms:created>
  <dcterms:modified xsi:type="dcterms:W3CDTF">2015-04-09T14:08:52Z</dcterms:modified>
</cp:coreProperties>
</file>