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CF4D-9561-4B88-A587-7CD2AA65FF66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8AD2-19CF-46B5-A631-3AF4D528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Aspek</a:t>
            </a:r>
            <a:r>
              <a:rPr lang="en-US" sz="6600" b="1" baseline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600" b="1" baseline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Hukum</a:t>
            </a:r>
            <a: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b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66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Teknologi</a:t>
            </a:r>
            <a: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Informatika</a:t>
            </a:r>
            <a: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sz="66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Pemahaman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Mahasiswa</a:t>
            </a:r>
            <a:endParaRPr lang="en-US" sz="4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1676400"/>
            <a:ext cx="82296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just"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Bagaimana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proses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suatu</a:t>
            </a:r>
            <a:r>
              <a:rPr lang="en-US" sz="2000" dirty="0" smtClean="0">
                <a:solidFill>
                  <a:srgbClr val="FF0000"/>
                </a:solidFill>
              </a:rPr>
              <a:t> data </a:t>
            </a:r>
            <a:r>
              <a:rPr lang="en-US" sz="2000" dirty="0" err="1" smtClean="0">
                <a:solidFill>
                  <a:srgbClr val="FF0000"/>
                </a:solidFill>
              </a:rPr>
              <a:t>menjadi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informasi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menurut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teknologi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informatika</a:t>
            </a:r>
            <a:r>
              <a:rPr lang="en-US" sz="2000" dirty="0" smtClean="0">
                <a:solidFill>
                  <a:srgbClr val="FF0000"/>
                </a:solidFill>
              </a:rPr>
              <a:t> ?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Bagaimana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Peranan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pembuktian</a:t>
            </a:r>
            <a:r>
              <a:rPr lang="en-US" sz="2000" dirty="0" smtClean="0">
                <a:solidFill>
                  <a:srgbClr val="FF0000"/>
                </a:solidFill>
              </a:rPr>
              <a:t> data </a:t>
            </a:r>
            <a:r>
              <a:rPr lang="en-US" sz="2000" dirty="0" err="1" smtClean="0">
                <a:solidFill>
                  <a:srgbClr val="FF0000"/>
                </a:solidFill>
              </a:rPr>
              <a:t>elektronik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dalam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konvergensi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telematika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</a:t>
            </a:r>
            <a:r>
              <a:rPr lang="en-US" sz="2000" dirty="0" smtClean="0">
                <a:solidFill>
                  <a:srgbClr val="FF0000"/>
                </a:solidFill>
              </a:rPr>
              <a:t> Indonesia ?  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Bagaimana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Pengelolaan</a:t>
            </a:r>
            <a:r>
              <a:rPr lang="en-US" sz="2000" dirty="0" smtClean="0">
                <a:solidFill>
                  <a:srgbClr val="FF0000"/>
                </a:solidFill>
              </a:rPr>
              <a:t> data </a:t>
            </a:r>
            <a:r>
              <a:rPr lang="en-US" sz="2000" dirty="0" err="1" smtClean="0">
                <a:solidFill>
                  <a:srgbClr val="FF0000"/>
                </a:solidFill>
              </a:rPr>
              <a:t>elektronik</a:t>
            </a:r>
            <a:r>
              <a:rPr lang="en-US" sz="2000" dirty="0" smtClean="0">
                <a:solidFill>
                  <a:srgbClr val="FF0000"/>
                </a:solidFill>
              </a:rPr>
              <a:t>  yang </a:t>
            </a:r>
            <a:r>
              <a:rPr lang="en-US" sz="2000" dirty="0" err="1" smtClean="0">
                <a:solidFill>
                  <a:srgbClr val="FF0000"/>
                </a:solidFill>
              </a:rPr>
              <a:t>berkembang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ini</a:t>
            </a:r>
            <a:r>
              <a:rPr lang="en-US" sz="2000" dirty="0" smtClean="0">
                <a:solidFill>
                  <a:srgbClr val="FF0000"/>
                </a:solidFill>
              </a:rPr>
              <a:t> 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495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TERIMA KASIH</a:t>
            </a:r>
            <a:endParaRPr kumimoji="0" lang="en-US" sz="4800" b="1" i="0" u="none" strike="noStrike" kern="1200" cap="none" spc="0" normalizeH="0" baseline="0" noProof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Teknologi</a:t>
            </a:r>
            <a: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Informatika</a:t>
            </a:r>
            <a: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sz="66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447800"/>
            <a:ext cx="784860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Pengertian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Informasi</a:t>
            </a:r>
            <a:r>
              <a:rPr lang="en-US" sz="2000" b="1" dirty="0" smtClean="0"/>
              <a:t>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err="1" smtClean="0"/>
              <a:t>Informasi</a:t>
            </a:r>
            <a:r>
              <a:rPr lang="en-US" sz="2000" b="1" dirty="0" smtClean="0"/>
              <a:t> </a:t>
            </a:r>
            <a:r>
              <a:rPr lang="en-US" sz="2000" b="1" dirty="0" smtClean="0">
                <a:sym typeface="Wingdings" pitchFamily="2" charset="2"/>
              </a:rPr>
              <a:t> Information </a:t>
            </a:r>
            <a:endParaRPr lang="en-US" sz="2000" b="1" dirty="0"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err="1" smtClean="0">
                <a:sym typeface="Wingdings" pitchFamily="2" charset="2"/>
              </a:rPr>
              <a:t>Shanon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dan</a:t>
            </a:r>
            <a:r>
              <a:rPr lang="en-US" sz="2000" b="1" dirty="0" smtClean="0">
                <a:sym typeface="Wingdings" pitchFamily="2" charset="2"/>
              </a:rPr>
              <a:t> Weaver : information is the amount of uncertainly that is reduced when a received.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Gregory Bateson : information that a difference makes difference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Gordon B. Davis : information is data that has been processed into a form that is meaningful to the </a:t>
            </a:r>
            <a:r>
              <a:rPr lang="en-US" sz="2000" b="1" dirty="0" err="1" smtClean="0">
                <a:sym typeface="Wingdings" pitchFamily="2" charset="2"/>
              </a:rPr>
              <a:t>the</a:t>
            </a:r>
            <a:r>
              <a:rPr lang="en-US" sz="2000" b="1" dirty="0" smtClean="0">
                <a:sym typeface="Wingdings" pitchFamily="2" charset="2"/>
              </a:rPr>
              <a:t> recipient and is used of real or perceived value in current or </a:t>
            </a:r>
            <a:r>
              <a:rPr lang="en-US" sz="2000" b="1" dirty="0" err="1" smtClean="0">
                <a:sym typeface="Wingdings" pitchFamily="2" charset="2"/>
              </a:rPr>
              <a:t>prospectiveaction</a:t>
            </a:r>
            <a:r>
              <a:rPr lang="en-US" sz="2000" b="1" dirty="0" smtClean="0">
                <a:sym typeface="Wingdings" pitchFamily="2" charset="2"/>
              </a:rPr>
              <a:t> or </a:t>
            </a:r>
            <a:r>
              <a:rPr lang="en-US" sz="2000" b="1" dirty="0" err="1" smtClean="0">
                <a:sym typeface="Wingdings" pitchFamily="2" charset="2"/>
              </a:rPr>
              <a:t>decissions</a:t>
            </a:r>
            <a:r>
              <a:rPr lang="en-US" sz="2000" b="1" dirty="0" smtClean="0">
                <a:sym typeface="Wingdings" pitchFamily="2" charset="2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err="1" smtClean="0">
                <a:sym typeface="Wingdings" pitchFamily="2" charset="2"/>
              </a:rPr>
              <a:t>Pengertian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umum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Informasi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suatu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keterangan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ataupun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berita</a:t>
            </a:r>
            <a:r>
              <a:rPr lang="en-US" sz="2000" b="1" dirty="0" smtClean="0">
                <a:sym typeface="Wingdings" pitchFamily="2" charset="2"/>
              </a:rPr>
              <a:t> yang </a:t>
            </a:r>
            <a:r>
              <a:rPr lang="en-US" sz="2000" b="1" dirty="0" err="1" smtClean="0">
                <a:sym typeface="Wingdings" pitchFamily="2" charset="2"/>
              </a:rPr>
              <a:t>diolah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secara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validitas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dalam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pemrosesannya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berdasarkan</a:t>
            </a:r>
            <a:r>
              <a:rPr lang="en-US" sz="2000" b="1" dirty="0" smtClean="0">
                <a:sym typeface="Wingdings" pitchFamily="2" charset="2"/>
              </a:rPr>
              <a:t> data yang </a:t>
            </a:r>
            <a:r>
              <a:rPr lang="en-US" sz="2000" b="1" dirty="0" err="1" smtClean="0">
                <a:sym typeface="Wingdings" pitchFamily="2" charset="2"/>
              </a:rPr>
              <a:t>ada</a:t>
            </a:r>
            <a:r>
              <a:rPr lang="en-US" sz="2000" b="1" dirty="0" smtClean="0">
                <a:sym typeface="Wingdings" pitchFamily="2" charset="2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err="1" smtClean="0">
                <a:sym typeface="Wingdings" pitchFamily="2" charset="2"/>
              </a:rPr>
              <a:t>Informasi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tidak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akan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terlepas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dari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komunikasi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karena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merupakan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isi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dari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proses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komunikasi</a:t>
            </a:r>
            <a:endParaRPr lang="en-US" sz="2000" b="1" dirty="0" smtClean="0">
              <a:sym typeface="Wingdings" pitchFamily="2" charset="2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1066800" y="5410200"/>
            <a:ext cx="1295400" cy="1066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Right Arrow Callout 7"/>
          <p:cNvSpPr/>
          <p:nvPr/>
        </p:nvSpPr>
        <p:spPr>
          <a:xfrm>
            <a:off x="2590800" y="5562600"/>
            <a:ext cx="2133600" cy="838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diolah</a:t>
            </a:r>
            <a:endParaRPr lang="en-US" dirty="0"/>
          </a:p>
        </p:txBody>
      </p:sp>
      <p:sp>
        <p:nvSpPr>
          <p:cNvPr id="9" name="Flowchart: Document 8"/>
          <p:cNvSpPr/>
          <p:nvPr/>
        </p:nvSpPr>
        <p:spPr>
          <a:xfrm>
            <a:off x="5181600" y="5562600"/>
            <a:ext cx="1676400" cy="9906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Informasi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Teknologi</a:t>
            </a:r>
            <a: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6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Informatika</a:t>
            </a:r>
            <a: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sz="66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381000" y="1295400"/>
            <a:ext cx="1905000" cy="838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ight Arrow Callout 9"/>
          <p:cNvSpPr/>
          <p:nvPr/>
        </p:nvSpPr>
        <p:spPr>
          <a:xfrm>
            <a:off x="2362200" y="1295400"/>
            <a:ext cx="1905000" cy="838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11" name="Right Arrow Callout 10"/>
          <p:cNvSpPr/>
          <p:nvPr/>
        </p:nvSpPr>
        <p:spPr>
          <a:xfrm>
            <a:off x="4343400" y="1219200"/>
            <a:ext cx="1905000" cy="838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17" name="U-Turn Arrow 16"/>
          <p:cNvSpPr/>
          <p:nvPr/>
        </p:nvSpPr>
        <p:spPr>
          <a:xfrm rot="5400000">
            <a:off x="7277100" y="1485900"/>
            <a:ext cx="1752600" cy="1524000"/>
          </a:xfrm>
          <a:prstGeom prst="uturnArrow">
            <a:avLst>
              <a:gd name="adj1" fmla="val 28689"/>
              <a:gd name="adj2" fmla="val 22541"/>
              <a:gd name="adj3" fmla="val 35656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12192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Wisdom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0" y="24384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Dicision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05200" y="24384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5257800" y="26670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3581400"/>
            <a:ext cx="75438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 smtClean="0"/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 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data-data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fakta-fakta</a:t>
            </a:r>
            <a:r>
              <a:rPr lang="en-US" dirty="0" smtClean="0"/>
              <a:t> yang </a:t>
            </a:r>
            <a:r>
              <a:rPr lang="en-US" dirty="0" err="1" smtClean="0"/>
              <a:t>diolah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smtClean="0"/>
              <a:t>informasi.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457200" y="5334000"/>
            <a:ext cx="1905000" cy="838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90800" y="5181600"/>
            <a:ext cx="3733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/>
              <a:t>Softcopy  ( Data </a:t>
            </a:r>
            <a:r>
              <a:rPr lang="en-US" dirty="0" err="1" smtClean="0"/>
              <a:t>Elektronik</a:t>
            </a:r>
            <a:r>
              <a:rPr lang="en-US" dirty="0" smtClean="0"/>
              <a:t> )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Hardcopy ( Data </a:t>
            </a:r>
            <a:r>
              <a:rPr lang="en-US" dirty="0" err="1" smtClean="0"/>
              <a:t>fisik</a:t>
            </a:r>
            <a:r>
              <a:rPr lang="en-US" dirty="0" smtClean="0"/>
              <a:t> / </a:t>
            </a:r>
            <a:r>
              <a:rPr lang="en-US" dirty="0" err="1" smtClean="0"/>
              <a:t>Kertas</a:t>
            </a:r>
            <a:r>
              <a:rPr lang="en-US" dirty="0" smtClean="0"/>
              <a:t> 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Data </a:t>
            </a:r>
            <a:r>
              <a:rPr lang="en-US" sz="66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Elektronik</a:t>
            </a:r>
            <a:endParaRPr lang="en-US" sz="66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8200" y="16764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 rot="10800000">
            <a:off x="2514600" y="19050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371600"/>
            <a:ext cx="1795882" cy="1833372"/>
          </a:xfrm>
          <a:prstGeom prst="rect">
            <a:avLst/>
          </a:prstGeom>
          <a:noFill/>
        </p:spPr>
      </p:pic>
      <p:sp>
        <p:nvSpPr>
          <p:cNvPr id="15" name="Left Arrow 14"/>
          <p:cNvSpPr/>
          <p:nvPr/>
        </p:nvSpPr>
        <p:spPr>
          <a:xfrm rot="10800000">
            <a:off x="5181600" y="19050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16764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</a:t>
            </a:r>
            <a:r>
              <a:rPr lang="en-US" dirty="0" err="1" smtClean="0"/>
              <a:t>Elektronik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34290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</a:t>
            </a:r>
            <a:r>
              <a:rPr lang="en-US" dirty="0" err="1" smtClean="0"/>
              <a:t>Elektronik</a:t>
            </a:r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 rot="10800000">
            <a:off x="2362200" y="37338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29000" y="3352800"/>
            <a:ext cx="502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hal</a:t>
            </a:r>
            <a:r>
              <a:rPr lang="en-US" dirty="0" smtClean="0"/>
              <a:t> 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 </a:t>
            </a:r>
            <a:r>
              <a:rPr lang="en-US" dirty="0" err="1" smtClean="0"/>
              <a:t>elektronik</a:t>
            </a:r>
            <a:r>
              <a:rPr lang="en-US" dirty="0" smtClean="0"/>
              <a:t>  :</a:t>
            </a:r>
          </a:p>
          <a:p>
            <a:pPr marL="800100" lvl="1" indent="-342900" algn="just">
              <a:buAutoNum type="alphaLcPeriod"/>
            </a:pPr>
            <a:r>
              <a:rPr lang="en-US" dirty="0" err="1" smtClean="0"/>
              <a:t>Substansi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800100" lvl="1" indent="-342900" algn="just">
              <a:buAutoNum type="alphaL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Fiksasi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 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800100" lvl="1" indent="-342900" algn="just">
              <a:buAutoNum type="alphaLcPeriod"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subjektifnya</a:t>
            </a:r>
            <a:r>
              <a:rPr lang="en-US" dirty="0" smtClean="0"/>
              <a:t> ( Legal Identity )</a:t>
            </a:r>
          </a:p>
          <a:p>
            <a:pPr marL="342900" lvl="1" indent="-342900" algn="just"/>
            <a:r>
              <a:rPr lang="en-US" dirty="0" smtClean="0"/>
              <a:t>3.  </a:t>
            </a:r>
            <a:r>
              <a:rPr lang="en-US" dirty="0" err="1" smtClean="0"/>
              <a:t>Keberadaan</a:t>
            </a:r>
            <a:r>
              <a:rPr lang="en-US" dirty="0" smtClean="0"/>
              <a:t> ( </a:t>
            </a:r>
            <a:r>
              <a:rPr lang="en-US" dirty="0" err="1" smtClean="0"/>
              <a:t>Validasi</a:t>
            </a:r>
            <a:r>
              <a:rPr lang="en-US" dirty="0" smtClean="0"/>
              <a:t> ) </a:t>
            </a:r>
            <a:r>
              <a:rPr lang="en-US" dirty="0" err="1" smtClean="0"/>
              <a:t>suatu</a:t>
            </a:r>
            <a:r>
              <a:rPr lang="en-US" dirty="0" smtClean="0"/>
              <a:t> data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Nilai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Hukum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Data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Elektronik</a:t>
            </a:r>
            <a:endParaRPr lang="en-US" sz="4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3400" y="16002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Suatu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 rot="10800000">
            <a:off x="2209800" y="19050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76600" y="1295400"/>
            <a:ext cx="5562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dirty="0" err="1" smtClean="0"/>
              <a:t>Memiliki</a:t>
            </a:r>
            <a:r>
              <a:rPr lang="en-US" dirty="0" smtClean="0"/>
              <a:t> 3 </a:t>
            </a:r>
            <a:r>
              <a:rPr lang="en-US" dirty="0" err="1" smtClean="0"/>
              <a:t>fungsi</a:t>
            </a:r>
            <a:r>
              <a:rPr lang="en-US" dirty="0" smtClean="0"/>
              <a:t> :</a:t>
            </a:r>
          </a:p>
          <a:p>
            <a:pPr marL="342900" indent="-342900" algn="just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	Dari data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, </a:t>
            </a:r>
            <a:r>
              <a:rPr lang="en-US" dirty="0" err="1" smtClean="0"/>
              <a:t>siapa</a:t>
            </a:r>
            <a:r>
              <a:rPr lang="en-US" dirty="0" smtClean="0"/>
              <a:t> 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342900" indent="-342900" algn="just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Pembuktian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Pembuktian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yang</a:t>
            </a:r>
            <a:r>
              <a:rPr lang="en-US" dirty="0" smtClean="0"/>
              <a:t> </a:t>
            </a:r>
            <a:r>
              <a:rPr lang="en-US" dirty="0" err="1" smtClean="0"/>
              <a:t>tersangkut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342900" indent="-342900" algn="just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4800600"/>
            <a:ext cx="4572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Keunggulan</a:t>
            </a:r>
            <a:r>
              <a:rPr lang="en-US" dirty="0" smtClean="0"/>
              <a:t> data </a:t>
            </a:r>
            <a:r>
              <a:rPr lang="en-US" dirty="0" err="1" smtClean="0"/>
              <a:t>elektronik</a:t>
            </a:r>
            <a:r>
              <a:rPr lang="en-US" dirty="0" smtClean="0"/>
              <a:t> :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Media </a:t>
            </a:r>
            <a:r>
              <a:rPr lang="en-US" dirty="0" err="1" smtClean="0"/>
              <a:t>penyimpanan</a:t>
            </a:r>
            <a:r>
              <a:rPr lang="en-US" dirty="0" smtClean="0"/>
              <a:t> yang </a:t>
            </a:r>
            <a:r>
              <a:rPr lang="en-US" dirty="0" err="1" smtClean="0"/>
              <a:t>berkapasitas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terjamin</a:t>
            </a:r>
            <a:r>
              <a:rPr lang="en-US" dirty="0" smtClean="0"/>
              <a:t> </a:t>
            </a:r>
            <a:r>
              <a:rPr lang="en-US" dirty="0" err="1" smtClean="0"/>
              <a:t>keutuhannya</a:t>
            </a:r>
            <a:r>
              <a:rPr lang="en-US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9200" y="4800600"/>
            <a:ext cx="3352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Kelemahan</a:t>
            </a:r>
            <a:r>
              <a:rPr lang="en-US" dirty="0" smtClean="0"/>
              <a:t>  data </a:t>
            </a:r>
            <a:r>
              <a:rPr lang="en-US" dirty="0" err="1" smtClean="0"/>
              <a:t>elektronik</a:t>
            </a:r>
            <a:r>
              <a:rPr lang="en-US" dirty="0" smtClean="0"/>
              <a:t> :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dimanipulasi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en-US" dirty="0" err="1" smtClean="0"/>
              <a:t>Pembuktian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Pembuktian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Data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Elektronik</a:t>
            </a:r>
            <a:endParaRPr lang="en-US" sz="4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3400" y="16002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Pembuktian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Data </a:t>
            </a:r>
            <a:r>
              <a:rPr lang="en-US" dirty="0" err="1" smtClean="0"/>
              <a:t>Elektronik</a:t>
            </a:r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 rot="10800000">
            <a:off x="2209800" y="19050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76600" y="1295400"/>
            <a:ext cx="55626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dirty="0" err="1" smtClean="0"/>
              <a:t>Unsur-unsur</a:t>
            </a:r>
            <a:r>
              <a:rPr lang="en-US" dirty="0" smtClean="0"/>
              <a:t> data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 :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Netral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data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terlahir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mestinya</a:t>
            </a:r>
            <a:r>
              <a:rPr lang="en-US" dirty="0" smtClean="0"/>
              <a:t> 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terganggung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input </a:t>
            </a:r>
            <a:r>
              <a:rPr lang="en-US" dirty="0" err="1" smtClean="0"/>
              <a:t>dan</a:t>
            </a:r>
            <a:r>
              <a:rPr lang="en-US" dirty="0" smtClean="0"/>
              <a:t> output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mestinya</a:t>
            </a:r>
            <a:r>
              <a:rPr lang="en-US" dirty="0" smtClean="0"/>
              <a:t>.</a:t>
            </a:r>
          </a:p>
          <a:p>
            <a:pPr marL="342900" indent="-342900" algn="just">
              <a:buAutoNum type="arabicPeriod" startAt="2"/>
            </a:pPr>
            <a:r>
              <a:rPr lang="en-US" dirty="0" err="1" smtClean="0"/>
              <a:t>Akuntanbilitas</a:t>
            </a:r>
            <a:r>
              <a:rPr lang="en-US" dirty="0" smtClean="0"/>
              <a:t> </a:t>
            </a:r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artinya</a:t>
            </a:r>
            <a:r>
              <a:rPr lang="en-US" dirty="0" smtClean="0"/>
              <a:t>   Valid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Valid , 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dipercaya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dibuktikan</a:t>
            </a:r>
            <a:r>
              <a:rPr lang="en-US" dirty="0" smtClean="0"/>
              <a:t> lain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lain.</a:t>
            </a:r>
          </a:p>
          <a:p>
            <a:pPr marL="342900" indent="-342900" algn="just">
              <a:buAutoNum type="arabicPeriod" startAt="3"/>
            </a:pPr>
            <a:r>
              <a:rPr lang="en-US" dirty="0" err="1" smtClean="0"/>
              <a:t>Autentik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Subtansi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artinya</a:t>
            </a:r>
            <a:r>
              <a:rPr lang="en-US" dirty="0" smtClean="0"/>
              <a:t>  </a:t>
            </a:r>
            <a:r>
              <a:rPr lang="en-US" dirty="0" err="1" smtClean="0"/>
              <a:t>informasi</a:t>
            </a:r>
            <a:r>
              <a:rPr lang="en-US" dirty="0" smtClean="0"/>
              <a:t> data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dipersidangan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dipersamakan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066800" y="2514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3528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Aspek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Etika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pada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Informasi</a:t>
            </a:r>
            <a:endParaRPr lang="en-US" sz="4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" y="13716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</a:t>
            </a:r>
            <a:r>
              <a:rPr lang="en-US" dirty="0" err="1" smtClean="0"/>
              <a:t>Elektronik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85800" y="2514600"/>
            <a:ext cx="74676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 </a:t>
            </a:r>
            <a:r>
              <a:rPr lang="en-US" dirty="0" err="1" smtClean="0"/>
              <a:t>terdapat</a:t>
            </a:r>
            <a:r>
              <a:rPr lang="en-US" dirty="0" smtClean="0"/>
              <a:t> 4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</a:p>
          <a:p>
            <a:pPr marL="342900" indent="-342900" algn="just">
              <a:buAutoNum type="arabicPeriod"/>
            </a:pPr>
            <a:r>
              <a:rPr lang="en-US" dirty="0" smtClean="0"/>
              <a:t>Privacy</a:t>
            </a:r>
          </a:p>
          <a:p>
            <a:pPr marL="342900" indent="-342900" algn="just"/>
            <a:r>
              <a:rPr lang="en-US" dirty="0" smtClean="0"/>
              <a:t> 	</a:t>
            </a:r>
            <a:r>
              <a:rPr lang="en-US" dirty="0" err="1" smtClean="0"/>
              <a:t>Mengenai</a:t>
            </a:r>
            <a:r>
              <a:rPr lang="en-US" dirty="0" smtClean="0"/>
              <a:t>  </a:t>
            </a:r>
            <a:r>
              <a:rPr lang="en-US" dirty="0" err="1" smtClean="0"/>
              <a:t>objek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,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,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2.   Accuracy</a:t>
            </a:r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Ketepatan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dipercaya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3.    Property</a:t>
            </a:r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4.    </a:t>
            </a:r>
            <a:r>
              <a:rPr lang="en-US" dirty="0" err="1" smtClean="0"/>
              <a:t>Accesibility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342900" indent="-342900" algn="just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12954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Pengelola</a:t>
            </a:r>
            <a:r>
              <a:rPr lang="en-US" dirty="0" smtClean="0"/>
              <a:t> data </a:t>
            </a:r>
            <a:r>
              <a:rPr lang="en-US" dirty="0" err="1" smtClean="0"/>
              <a:t>elektronik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0" y="15240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5562600"/>
            <a:ext cx="7543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Informasi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diharuskan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menjaga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keseimbangan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dengan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kepentingan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publik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Pertanggungjawaban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informasi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kepada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Publik</a:t>
            </a:r>
            <a:endParaRPr lang="en-US" sz="4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7200" y="1676400"/>
            <a:ext cx="8382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:</a:t>
            </a:r>
          </a:p>
          <a:p>
            <a:pPr marL="342900" indent="-342900" algn="just">
              <a:buAutoNum type="arabicPeriod"/>
            </a:pPr>
            <a:r>
              <a:rPr lang="en-US" dirty="0" err="1" smtClean="0"/>
              <a:t>Pemerintah</a:t>
            </a:r>
            <a:r>
              <a:rPr lang="en-US" dirty="0" smtClean="0"/>
              <a:t> </a:t>
            </a:r>
          </a:p>
          <a:p>
            <a:pPr marL="342900" indent="-342900" algn="just"/>
            <a:r>
              <a:rPr lang="en-US" dirty="0" smtClean="0"/>
              <a:t>	a. 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keterbukaan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 </a:t>
            </a:r>
            <a:r>
              <a:rPr lang="en-US" dirty="0" smtClean="0"/>
              <a:t>t</a:t>
            </a:r>
            <a:r>
              <a:rPr lang="en-US" dirty="0" err="1" smtClean="0"/>
              <a:t>ransparan.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	b.   P</a:t>
            </a:r>
            <a:r>
              <a:rPr lang="en-US" dirty="0" err="1" smtClean="0"/>
              <a:t>elayanan </a:t>
            </a:r>
            <a:r>
              <a:rPr lang="en-US" dirty="0" smtClean="0"/>
              <a:t>p</a:t>
            </a:r>
            <a:r>
              <a:rPr lang="en-US" dirty="0" err="1" smtClean="0"/>
              <a:t>ublik </a:t>
            </a:r>
            <a:r>
              <a:rPr lang="en-US" dirty="0" smtClean="0"/>
              <a:t>s</a:t>
            </a:r>
            <a:r>
              <a:rPr lang="en-US" dirty="0" err="1" smtClean="0"/>
              <a:t>ecara </a:t>
            </a:r>
            <a:r>
              <a:rPr lang="en-US" dirty="0" smtClean="0"/>
              <a:t>online </a:t>
            </a:r>
          </a:p>
          <a:p>
            <a:pPr marL="342900" indent="-342900" algn="just"/>
            <a:r>
              <a:rPr lang="en-US" dirty="0" smtClean="0"/>
              <a:t>	c.   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online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 </a:t>
            </a:r>
          </a:p>
          <a:p>
            <a:pPr marL="342900" indent="-342900" algn="just">
              <a:buAutoNum type="arabicPeriod" startAt="2"/>
            </a:pPr>
            <a:r>
              <a:rPr lang="en-US" dirty="0" err="1" smtClean="0"/>
              <a:t>Swasta</a:t>
            </a:r>
            <a:endParaRPr lang="en-US" dirty="0" smtClean="0"/>
          </a:p>
          <a:p>
            <a:pPr marL="342900" indent="-342900" algn="just"/>
            <a:r>
              <a:rPr lang="en-US" dirty="0" smtClean="0"/>
              <a:t>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bersinggungan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 </a:t>
            </a:r>
          </a:p>
          <a:p>
            <a:pPr marL="342900" indent="-342900" algn="just"/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81000" y="4419600"/>
            <a:ext cx="85344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pertanggungjawaban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publik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Sangat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diperlukan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Pemerintah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komunitas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mengakomodasi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kepentingan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kewajiban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berkenaan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komunikasi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Perlunya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regulasi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pemerintah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peraturan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mengatur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tanggung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jawab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publik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Teknologi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Informasi</a:t>
            </a:r>
            <a:r>
              <a:rPr lang="en-US" sz="4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sz="4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Hukum Telematika UEU ©2015  by Men Wih 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9600" y="17526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Offline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2819400"/>
            <a:ext cx="43434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</a:rPr>
              <a:t>Informasi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Secara</a:t>
            </a:r>
            <a:r>
              <a:rPr lang="en-US" sz="2000" dirty="0" smtClean="0">
                <a:solidFill>
                  <a:srgbClr val="FF0000"/>
                </a:solidFill>
              </a:rPr>
              <a:t> Offline :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Bersifat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tertutup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2000" dirty="0" err="1" smtClean="0">
                <a:solidFill>
                  <a:srgbClr val="FF0000"/>
                </a:solidFill>
              </a:rPr>
              <a:t>Hanya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dapat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diakses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oleh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pihak</a:t>
            </a:r>
            <a:r>
              <a:rPr lang="en-US" sz="2000" dirty="0" smtClean="0">
                <a:solidFill>
                  <a:srgbClr val="FF0000"/>
                </a:solidFill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</a:rPr>
              <a:t>berkepentingan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 startAt="2"/>
            </a:pPr>
            <a:r>
              <a:rPr lang="en-US" sz="2000" dirty="0" err="1" smtClean="0">
                <a:solidFill>
                  <a:srgbClr val="FF0000"/>
                </a:solidFill>
              </a:rPr>
              <a:t>Diperuntukan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untuk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kalangan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sendiri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AutoNum type="arabicPeriod" startAt="2"/>
            </a:pPr>
            <a:r>
              <a:rPr lang="en-US" sz="2000" dirty="0" err="1" smtClean="0">
                <a:solidFill>
                  <a:srgbClr val="FF0000"/>
                </a:solidFill>
              </a:rPr>
              <a:t>Contoh</a:t>
            </a:r>
            <a:r>
              <a:rPr lang="en-US" sz="2000" dirty="0" smtClean="0">
                <a:solidFill>
                  <a:srgbClr val="FF0000"/>
                </a:solidFill>
              </a:rPr>
              <a:t> :</a:t>
            </a: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</a:rPr>
              <a:t>	-  </a:t>
            </a:r>
            <a:r>
              <a:rPr lang="en-US" sz="2000" dirty="0" err="1" smtClean="0">
                <a:solidFill>
                  <a:srgbClr val="FF0000"/>
                </a:solidFill>
              </a:rPr>
              <a:t>Dokumen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dalam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komputer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pribadi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</a:rPr>
              <a:t>	-  File </a:t>
            </a:r>
            <a:r>
              <a:rPr lang="en-US" sz="2000" dirty="0" err="1" smtClean="0">
                <a:solidFill>
                  <a:srgbClr val="FF0000"/>
                </a:solidFill>
              </a:rPr>
              <a:t>perusahaan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1676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dirty="0" err="1" smtClean="0"/>
              <a:t>Informasi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Online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2819400"/>
            <a:ext cx="43434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</a:rPr>
              <a:t>Informasi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Secara</a:t>
            </a:r>
            <a:r>
              <a:rPr lang="en-US" sz="2000" dirty="0" smtClean="0">
                <a:solidFill>
                  <a:srgbClr val="FF0000"/>
                </a:solidFill>
              </a:rPr>
              <a:t> Online: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Bersifat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terbuka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2.   </a:t>
            </a:r>
            <a:r>
              <a:rPr lang="en-US" sz="2000" dirty="0" err="1" smtClean="0">
                <a:solidFill>
                  <a:srgbClr val="FF0000"/>
                </a:solidFill>
              </a:rPr>
              <a:t>Diperuntukan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untuk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kalangan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luas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     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atau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publik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2000" dirty="0" smtClean="0">
                <a:solidFill>
                  <a:srgbClr val="FF0000"/>
                </a:solidFill>
              </a:rPr>
              <a:t>3. Online </a:t>
            </a:r>
            <a:r>
              <a:rPr lang="en-US" sz="2000" dirty="0" err="1" smtClean="0">
                <a:solidFill>
                  <a:srgbClr val="FF0000"/>
                </a:solidFill>
              </a:rPr>
              <a:t>secara</a:t>
            </a:r>
            <a:r>
              <a:rPr lang="en-US" sz="2000" dirty="0" smtClean="0">
                <a:solidFill>
                  <a:srgbClr val="FF0000"/>
                </a:solidFill>
              </a:rPr>
              <a:t> Internal </a:t>
            </a:r>
            <a:r>
              <a:rPr lang="en-US" sz="2000" dirty="0" err="1" smtClean="0">
                <a:solidFill>
                  <a:srgbClr val="FF0000"/>
                </a:solidFill>
              </a:rPr>
              <a:t>atau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secara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Eksternal</a:t>
            </a:r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</a:rPr>
              <a:t>Perkembangan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Informasi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secara</a:t>
            </a:r>
            <a:r>
              <a:rPr lang="en-US" sz="2000" dirty="0" smtClean="0">
                <a:solidFill>
                  <a:srgbClr val="FF0000"/>
                </a:solidFill>
              </a:rPr>
              <a:t> Online </a:t>
            </a:r>
            <a:r>
              <a:rPr lang="en-US" sz="2000" dirty="0" err="1" smtClean="0">
                <a:solidFill>
                  <a:srgbClr val="FF0000"/>
                </a:solidFill>
              </a:rPr>
              <a:t>melahirkan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err="1" smtClean="0">
                <a:solidFill>
                  <a:srgbClr val="FF0000"/>
                </a:solidFill>
              </a:rPr>
              <a:t>siber</a:t>
            </a:r>
            <a:r>
              <a:rPr lang="en-US" sz="2000" dirty="0" smtClean="0">
                <a:solidFill>
                  <a:srgbClr val="FF0000"/>
                </a:solidFill>
              </a:rPr>
              <a:t> / </a:t>
            </a:r>
            <a:r>
              <a:rPr lang="en-US" sz="2000" dirty="0" err="1" smtClean="0">
                <a:solidFill>
                  <a:srgbClr val="FF0000"/>
                </a:solidFill>
              </a:rPr>
              <a:t>dunia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maya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550</Words>
  <Application>Microsoft Office PowerPoint</Application>
  <PresentationFormat>On-screen Show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Aspek Hukum  Teknologi Informatika </vt:lpstr>
      <vt:lpstr>Teknologi Informatika </vt:lpstr>
      <vt:lpstr>Teknologi Informatika </vt:lpstr>
      <vt:lpstr>Data Elektronik</vt:lpstr>
      <vt:lpstr>Nilai Hukum Data Elektronik</vt:lpstr>
      <vt:lpstr>Pembuktian Data Elektronik</vt:lpstr>
      <vt:lpstr>Aspek Etika pada Informasi</vt:lpstr>
      <vt:lpstr>Pertanggungjawaban informasi kepada Publik</vt:lpstr>
      <vt:lpstr>Teknologi Informasi </vt:lpstr>
      <vt:lpstr>Pemahaman Mahasiswa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 Hukum  Teknologi Informatika</dc:title>
  <dc:creator>MenWih</dc:creator>
  <cp:lastModifiedBy>MenWih</cp:lastModifiedBy>
  <cp:revision>12</cp:revision>
  <dcterms:created xsi:type="dcterms:W3CDTF">2015-04-09T14:08:20Z</dcterms:created>
  <dcterms:modified xsi:type="dcterms:W3CDTF">2015-06-17T00:04:13Z</dcterms:modified>
</cp:coreProperties>
</file>