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6" r:id="rId2"/>
    <p:sldId id="260" r:id="rId3"/>
    <p:sldId id="268" r:id="rId4"/>
    <p:sldId id="276" r:id="rId5"/>
    <p:sldId id="265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4375E-6FC2-4626-B26F-20F516533DE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97119-FDE3-490C-ADD9-B5FCB4A9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90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CB7B-99F6-47AD-84E5-238D8E0857C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E8BB-D47B-4E27-8D6A-BEB949BD8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9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CB7B-99F6-47AD-84E5-238D8E0857C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E8BB-D47B-4E27-8D6A-BEB949BD8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5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CB7B-99F6-47AD-84E5-238D8E0857C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E8BB-D47B-4E27-8D6A-BEB949BD8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52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CB7B-99F6-47AD-84E5-238D8E0857C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E8BB-D47B-4E27-8D6A-BEB949BD8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02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CB7B-99F6-47AD-84E5-238D8E0857C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E8BB-D47B-4E27-8D6A-BEB949BD8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95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CB7B-99F6-47AD-84E5-238D8E0857C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E8BB-D47B-4E27-8D6A-BEB949BD8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81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CB7B-99F6-47AD-84E5-238D8E0857C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E8BB-D47B-4E27-8D6A-BEB949BD8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96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CB7B-99F6-47AD-84E5-238D8E0857C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E8BB-D47B-4E27-8D6A-BEB949BD8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9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CB7B-99F6-47AD-84E5-238D8E0857C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E8BB-D47B-4E27-8D6A-BEB949BD8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1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CB7B-99F6-47AD-84E5-238D8E0857C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2A3E8BB-D47B-4E27-8D6A-BEB949BD8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8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CB7B-99F6-47AD-84E5-238D8E0857C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E8BB-D47B-4E27-8D6A-BEB949BD8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2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CB7B-99F6-47AD-84E5-238D8E0857C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E8BB-D47B-4E27-8D6A-BEB949BD8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1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CB7B-99F6-47AD-84E5-238D8E0857C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E8BB-D47B-4E27-8D6A-BEB949BD8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4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CB7B-99F6-47AD-84E5-238D8E0857C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E8BB-D47B-4E27-8D6A-BEB949BD8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8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CB7B-99F6-47AD-84E5-238D8E0857C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E8BB-D47B-4E27-8D6A-BEB949BD8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7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CB7B-99F6-47AD-84E5-238D8E0857C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E8BB-D47B-4E27-8D6A-BEB949BD8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4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CB7B-99F6-47AD-84E5-238D8E0857C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E8BB-D47B-4E27-8D6A-BEB949BD8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4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3F9CB7B-99F6-47AD-84E5-238D8E0857C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2A3E8BB-D47B-4E27-8D6A-BEB949BD8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463" y="2147888"/>
            <a:ext cx="10131425" cy="10763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id-ID" dirty="0" smtClean="0">
                <a:latin typeface="Aparajita" panose="020B0604020202020204" pitchFamily="34" charset="0"/>
                <a:cs typeface="Aparajita" panose="020B0604020202020204" pitchFamily="34" charset="0"/>
              </a:rPr>
              <a:t>KULIAH II</a:t>
            </a:r>
            <a:br>
              <a:rPr lang="id-ID" dirty="0" smtClean="0"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id-ID" dirty="0">
                <a:latin typeface="Aparajita" panose="020B0604020202020204" pitchFamily="34" charset="0"/>
                <a:cs typeface="Aparajita" panose="020B0604020202020204" pitchFamily="34" charset="0"/>
              </a:rPr>
              <a:t/>
            </a:r>
            <a:br>
              <a:rPr lang="id-ID" dirty="0"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id-ID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Teori Pers dan Kedudukan Pers dalam Negara</a:t>
            </a: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95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968189"/>
            <a:ext cx="10018713" cy="4823012"/>
          </a:xfrm>
        </p:spPr>
        <p:txBody>
          <a:bodyPr>
            <a:normAutofit/>
          </a:bodyPr>
          <a:lstStyle/>
          <a:p>
            <a:r>
              <a:rPr lang="id-ID" dirty="0" smtClean="0"/>
              <a:t>Enam fungsi pers:</a:t>
            </a:r>
          </a:p>
          <a:p>
            <a:pPr marL="457200" indent="-457200">
              <a:buAutoNum type="arabicPeriod"/>
            </a:pPr>
            <a:r>
              <a:rPr lang="id-ID" dirty="0" smtClean="0"/>
              <a:t>Melayani sistem politik yang memungkinkan informasi, diskusi, dan konsiderasi tentang masalah-masalah publik dapat diakses masyarakat.</a:t>
            </a:r>
          </a:p>
          <a:p>
            <a:pPr marL="457200" indent="-457200">
              <a:buAutoNum type="arabicPeriod"/>
            </a:pPr>
            <a:r>
              <a:rPr lang="id-ID" dirty="0" smtClean="0"/>
              <a:t>Memberikan informasi kepada publik untuk memungkinkan publik bertindak bagi kepentingannya sendiri.</a:t>
            </a:r>
          </a:p>
          <a:p>
            <a:pPr marL="457200" indent="-457200">
              <a:buAutoNum type="arabicPeriod"/>
            </a:pPr>
            <a:r>
              <a:rPr lang="id-ID" dirty="0" smtClean="0"/>
              <a:t>Melindungi hak-hak individu dengan bertindak sebagai </a:t>
            </a:r>
            <a:r>
              <a:rPr lang="id-ID" i="1" dirty="0" smtClean="0"/>
              <a:t>watchdog </a:t>
            </a:r>
            <a:r>
              <a:rPr lang="id-ID" dirty="0" smtClean="0"/>
              <a:t>terhadap pemerintah.</a:t>
            </a:r>
          </a:p>
          <a:p>
            <a:pPr marL="457200" indent="-457200">
              <a:buAutoNum type="arabicPeriod"/>
            </a:pPr>
            <a:r>
              <a:rPr lang="id-ID" dirty="0" smtClean="0"/>
              <a:t>Melayani sistem ekonomi</a:t>
            </a:r>
          </a:p>
          <a:p>
            <a:pPr marL="457200" indent="-457200">
              <a:buAutoNum type="arabicPeriod"/>
            </a:pPr>
            <a:r>
              <a:rPr lang="id-ID" dirty="0" smtClean="0"/>
              <a:t>Memberikan hiburan</a:t>
            </a:r>
          </a:p>
          <a:p>
            <a:pPr marL="457200" indent="-457200">
              <a:buAutoNum type="arabicPeriod"/>
            </a:pPr>
            <a:r>
              <a:rPr lang="id-ID" dirty="0" smtClean="0"/>
              <a:t>Memelihara otonomi di bidang finansial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899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82389"/>
            <a:ext cx="10018713" cy="6225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u="sng" dirty="0" smtClean="0"/>
              <a:t>Ciri-ciri </a:t>
            </a:r>
            <a:r>
              <a:rPr lang="id-ID" i="1" u="sng" dirty="0"/>
              <a:t>Social Responsibility </a:t>
            </a:r>
            <a:r>
              <a:rPr lang="id-ID" i="1" u="sng" dirty="0" smtClean="0"/>
              <a:t>Theory: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i="1" dirty="0" smtClean="0"/>
              <a:t>How our press is suppose to operate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i="1" dirty="0" smtClean="0"/>
              <a:t>Don’t have a free marketplace, so press must be responsible or forced to be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i="1" dirty="0" smtClean="0"/>
              <a:t>Everyone should have access to press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i="1" dirty="0" smtClean="0"/>
              <a:t>Controlled by community opinion, ethics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i="1" dirty="0" smtClean="0"/>
              <a:t>Can’t vioalate people’s rights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i="1" dirty="0" smtClean="0"/>
              <a:t>Press can be free and comprehensive and objective</a:t>
            </a:r>
            <a:endParaRPr lang="id-ID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50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/>
              <a:t>Soviet Communist  Theory</a:t>
            </a:r>
            <a:br>
              <a:rPr lang="id-ID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27094"/>
            <a:ext cx="10018713" cy="4908177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Berakar pada </a:t>
            </a:r>
            <a:r>
              <a:rPr lang="id-ID" i="1" dirty="0" smtClean="0"/>
              <a:t>authoritarian theory </a:t>
            </a:r>
            <a:r>
              <a:rPr lang="id-ID" dirty="0" smtClean="0"/>
              <a:t>karena penganut ideologi komunis.</a:t>
            </a:r>
          </a:p>
          <a:p>
            <a:pPr marL="0" indent="0">
              <a:buNone/>
            </a:pPr>
            <a:r>
              <a:rPr lang="id-ID" i="1" dirty="0" smtClean="0"/>
              <a:t>Ciri-ciri:</a:t>
            </a:r>
          </a:p>
          <a:p>
            <a:r>
              <a:rPr lang="id-ID" i="1" dirty="0" smtClean="0"/>
              <a:t>Dihilangkannya motif profit</a:t>
            </a:r>
          </a:p>
          <a:p>
            <a:r>
              <a:rPr lang="id-ID" i="1" dirty="0" smtClean="0"/>
              <a:t>Menomorduakan topikalitas</a:t>
            </a:r>
          </a:p>
          <a:p>
            <a:r>
              <a:rPr lang="id-ID" i="1" dirty="0" smtClean="0"/>
              <a:t>Orientasinya adalah perkembangan dan perubahan masyarakat.</a:t>
            </a:r>
          </a:p>
          <a:p>
            <a:r>
              <a:rPr lang="id-ID" i="1" dirty="0" smtClean="0"/>
              <a:t>Press contributes to success of the state</a:t>
            </a:r>
          </a:p>
          <a:p>
            <a:r>
              <a:rPr lang="id-ID" i="1" dirty="0" smtClean="0"/>
              <a:t>Only legal party members can publish</a:t>
            </a:r>
          </a:p>
          <a:p>
            <a:r>
              <a:rPr lang="id-ID" i="1" dirty="0" smtClean="0"/>
              <a:t>Government has influence over the press</a:t>
            </a:r>
          </a:p>
          <a:p>
            <a:r>
              <a:rPr lang="id-ID" i="1" dirty="0" smtClean="0"/>
              <a:t>Can’t criticize party</a:t>
            </a:r>
          </a:p>
          <a:p>
            <a:r>
              <a:rPr lang="id-ID" i="1" dirty="0" smtClean="0"/>
              <a:t>Ownership was public.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89476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SISTEM PERS </a:t>
            </a:r>
            <a:r>
              <a:rPr lang="id-ID" dirty="0" smtClean="0"/>
              <a:t>DI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Dinamakan Pers Pancasila (Keputusan Sidang Pleno XXV Dewan Pers 1984), yaitu:</a:t>
            </a:r>
          </a:p>
          <a:p>
            <a:pPr marL="457200" indent="-457200">
              <a:buAutoNum type="arabicPeriod"/>
            </a:pPr>
            <a:r>
              <a:rPr lang="id-ID" dirty="0" smtClean="0"/>
              <a:t>Pers nasional adalah pers Pancasila</a:t>
            </a:r>
          </a:p>
          <a:p>
            <a:pPr marL="457200" indent="-457200">
              <a:buAutoNum type="arabicPeriod"/>
            </a:pPr>
            <a:r>
              <a:rPr lang="id-ID" dirty="0" smtClean="0"/>
              <a:t>Pers Pancasila adalah pers pembangunan</a:t>
            </a:r>
          </a:p>
          <a:p>
            <a:pPr marL="457200" indent="-457200">
              <a:buAutoNum type="arabicPeriod"/>
            </a:pPr>
            <a:r>
              <a:rPr lang="id-ID" dirty="0" smtClean="0"/>
              <a:t>Hakikat Pers Pancasila adalah Pers yang sehat, yaitu yang bebas dan bertanggungjawab.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815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5">
                    <a:lumMod val="10000"/>
                  </a:schemeClr>
                </a:solidFill>
              </a:rPr>
              <a:t>PERS </a:t>
            </a:r>
            <a:r>
              <a:rPr lang="en-US" sz="3200" b="1" dirty="0" smtClean="0">
                <a:solidFill>
                  <a:schemeClr val="accent5">
                    <a:lumMod val="10000"/>
                  </a:schemeClr>
                </a:solidFill>
              </a:rPr>
              <a:t>SEBAGAI</a:t>
            </a:r>
            <a:r>
              <a:rPr lang="id-ID" sz="3200" b="1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id-ID" sz="3200" b="1" i="1" dirty="0" smtClean="0">
                <a:solidFill>
                  <a:schemeClr val="accent5">
                    <a:lumMod val="10000"/>
                  </a:schemeClr>
                </a:solidFill>
              </a:rPr>
              <a:t>THE FOURTH ESTATE</a:t>
            </a:r>
            <a:endParaRPr lang="en-US" sz="3200" b="1" i="1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60563"/>
            <a:ext cx="9569824" cy="3149319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>
              <a:solidFill>
                <a:schemeClr val="accent5">
                  <a:lumMod val="10000"/>
                </a:schemeClr>
              </a:solidFill>
              <a:latin typeface="Aparajita" panose="020B0604020202020204" pitchFamily="34" charset="0"/>
              <a:cs typeface="Aparajita" panose="020B0604020202020204" pitchFamily="34" charset="0"/>
              <a:sym typeface="Wingdings" pitchFamily="2" charset="2"/>
            </a:endParaRPr>
          </a:p>
          <a:p>
            <a:pPr marL="444500" indent="-4445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	</a:t>
            </a:r>
            <a:r>
              <a:rPr lang="en-US" u="sng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Eksistensi</a:t>
            </a:r>
            <a:r>
              <a:rPr lang="en-US" u="sng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u="sng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pers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pada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posisi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dan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fungsinya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sebgai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pengendali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sekaligus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kontrol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sosial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pada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hakikatnya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dianggap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sebagai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the fourth estate</a:t>
            </a:r>
            <a:r>
              <a:rPr lang="id-ID" i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.</a:t>
            </a:r>
          </a:p>
          <a:p>
            <a:pPr marL="444500" indent="-444500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i="1" dirty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the fourth estate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setelah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3 </a:t>
            </a:r>
            <a:r>
              <a:rPr lang="en-US" dirty="0" err="1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lembaga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kekuasaan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berputar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dalam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proses </a:t>
            </a:r>
            <a:r>
              <a:rPr lang="en-US" dirty="0" err="1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pemerintahan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: </a:t>
            </a:r>
            <a:r>
              <a:rPr lang="en-US" dirty="0" err="1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eksekutif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, </a:t>
            </a:r>
            <a:r>
              <a:rPr lang="en-US" dirty="0" err="1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legislatif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, </a:t>
            </a:r>
            <a:r>
              <a:rPr lang="en-US" dirty="0" err="1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dan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yudikatif</a:t>
            </a:r>
            <a:r>
              <a:rPr lang="id-ID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. (Ciri-Ciri Negara Hukum)</a:t>
            </a:r>
          </a:p>
          <a:p>
            <a:pPr marL="444500" indent="-444500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Pers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(media </a:t>
            </a:r>
            <a:r>
              <a:rPr lang="en-US" dirty="0" err="1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informasi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)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 </a:t>
            </a:r>
            <a:r>
              <a:rPr lang="en-US" dirty="0" err="1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kekuatan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yang </a:t>
            </a:r>
            <a:r>
              <a:rPr lang="en-US" dirty="0" err="1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mampu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mempengaruhi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sekaligus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merubah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perilaku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masyarakatnya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.</a:t>
            </a:r>
          </a:p>
          <a:p>
            <a:pPr marL="91440" indent="-91440">
              <a:spcAft>
                <a:spcPts val="0"/>
              </a:spcAft>
              <a:buNone/>
              <a:defRPr/>
            </a:pPr>
            <a:endParaRPr lang="en-US" dirty="0">
              <a:solidFill>
                <a:schemeClr val="accent5">
                  <a:lumMod val="10000"/>
                </a:schemeClr>
              </a:solidFill>
              <a:latin typeface="Aparajita" panose="020B0604020202020204" pitchFamily="34" charset="0"/>
              <a:cs typeface="Aparajita" panose="020B0604020202020204" pitchFamily="34" charset="0"/>
              <a:sym typeface="Wingdings" pitchFamily="2" charset="2"/>
            </a:endParaRPr>
          </a:p>
          <a:p>
            <a:pPr marL="91440" indent="-9144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solidFill>
                <a:schemeClr val="accent5">
                  <a:lumMod val="10000"/>
                </a:schemeClr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55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322729"/>
            <a:ext cx="10018713" cy="5468471"/>
          </a:xfrm>
        </p:spPr>
        <p:txBody>
          <a:bodyPr>
            <a:normAutofit/>
          </a:bodyPr>
          <a:lstStyle/>
          <a:p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Thomas Jefferson (1743-1826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)</a:t>
            </a:r>
            <a:r>
              <a:rPr lang="id-ID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:</a:t>
            </a:r>
            <a:r>
              <a:rPr lang="id-ID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id-ID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"</a:t>
            </a:r>
            <a:r>
              <a:rPr lang="id-ID" i="1" dirty="0">
                <a:latin typeface="Aparajita" panose="020B0604020202020204" pitchFamily="34" charset="0"/>
                <a:cs typeface="Aparajita" panose="020B0604020202020204" pitchFamily="34" charset="0"/>
              </a:rPr>
              <a:t>Saya memilih memiliki pers tanpa negara, daripada negara tanpa pers</a:t>
            </a:r>
            <a:r>
              <a:rPr lang="en-US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.</a:t>
            </a:r>
            <a:r>
              <a:rPr lang="id-ID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“</a:t>
            </a:r>
          </a:p>
          <a:p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Napoleon Bonaparte (1769-1821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)</a:t>
            </a:r>
            <a:r>
              <a:rPr lang="id-ID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: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“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Senjata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api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dan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pena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adalah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kekuatan-kekuatan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yang paling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dahsyat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di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dunia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.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Tetapi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,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kekuatan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pena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akan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bertahan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lebih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lama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dibandingkan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dengan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senjata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api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.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Saya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lebih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takut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pada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sebuah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pena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daripada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seratus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meriam</a:t>
            </a:r>
            <a:r>
              <a:rPr lang="en-US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.”</a:t>
            </a:r>
            <a:endParaRPr lang="id-ID" i="1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Winston Churchill (1874-1965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)</a:t>
            </a:r>
            <a:r>
              <a:rPr lang="id-ID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:</a:t>
            </a:r>
            <a:r>
              <a:rPr lang="id-ID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"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Pena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lebih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tajam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daripada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pedang</a:t>
            </a:r>
            <a:r>
              <a:rPr lang="en-US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.“</a:t>
            </a:r>
            <a:endParaRPr lang="id-ID" i="1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Benjamin Franklin (1706-1790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)</a:t>
            </a:r>
            <a:r>
              <a:rPr lang="id-ID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: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“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Bila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saja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Anda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memberi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26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serdadu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,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maka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saya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akan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menaklukkan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dunia</a:t>
            </a:r>
            <a:r>
              <a:rPr lang="en-US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.”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Franklin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menegaskan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26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serdadu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itu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ialah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: 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“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Huruf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A </a:t>
            </a:r>
            <a:r>
              <a:rPr lang="en-US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sampai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 Z</a:t>
            </a:r>
            <a:r>
              <a:rPr lang="en-US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.”</a:t>
            </a: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57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The Universal Declaration of Human Rights 1945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Pasal 19: </a:t>
            </a:r>
            <a:r>
              <a:rPr lang="en-US" dirty="0" smtClean="0"/>
              <a:t>“</a:t>
            </a:r>
            <a:r>
              <a:rPr lang="en-US" i="1" dirty="0"/>
              <a:t>everyone has the right to the protection of the moral and material interests resulting from any scientific, literary or artistic production of which he is the author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940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05038"/>
            <a:ext cx="9144000" cy="4392612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Pada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prakteknya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, Ralph D. Casey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 </a:t>
            </a: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Jurnalistik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memiliki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dua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sisi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penting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: </a:t>
            </a:r>
          </a:p>
          <a:p>
            <a:pPr marL="91440" indent="-91440"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Pada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sisi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Editorial </a:t>
            </a: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diterapkan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aspek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u="sng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Seni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dan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u="sng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Idealisme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. </a:t>
            </a:r>
          </a:p>
          <a:p>
            <a:pPr marL="91440" indent="-91440"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Pada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sisi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Publikasi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melibatkan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aspek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u="sng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Bisnis</a:t>
            </a:r>
            <a:r>
              <a:rPr lang="en-US" b="1" u="sng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dan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u="sng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Ekonomi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. </a:t>
            </a:r>
            <a:endParaRPr lang="id-ID" b="1" dirty="0" smtClean="0">
              <a:solidFill>
                <a:schemeClr val="accent5">
                  <a:lumMod val="10000"/>
                </a:schemeClr>
              </a:solidFill>
              <a:latin typeface="Aparajita" panose="020B0604020202020204" pitchFamily="34" charset="0"/>
              <a:cs typeface="Aparajita" panose="020B0604020202020204" pitchFamily="34" charset="0"/>
              <a:sym typeface="Wingdings" pitchFamily="2" charset="2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id-ID" b="1" dirty="0">
              <a:solidFill>
                <a:schemeClr val="accent5">
                  <a:lumMod val="10000"/>
                </a:schemeClr>
              </a:solidFill>
              <a:latin typeface="Aparajita" panose="020B0604020202020204" pitchFamily="34" charset="0"/>
              <a:cs typeface="Aparajita" panose="020B0604020202020204" pitchFamily="34" charset="0"/>
              <a:sym typeface="Wingdings" pitchFamily="2" charset="2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Sebaliknya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dalam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pendekatan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Profesi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, </a:t>
            </a: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seorang</a:t>
            </a:r>
            <a:r>
              <a:rPr lang="en-US" b="1" dirty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jurnalis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akan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menghindari</a:t>
            </a:r>
            <a:r>
              <a:rPr lang="id-ID" b="1" dirty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“</a:t>
            </a:r>
            <a:r>
              <a:rPr lang="en-US" b="1" u="sng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Keterikatannya</a:t>
            </a:r>
            <a:r>
              <a:rPr lang="en-US" b="1" u="sng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u="sng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dengan</a:t>
            </a:r>
            <a:r>
              <a:rPr lang="en-US" b="1" u="sng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u="sng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aspek</a:t>
            </a:r>
            <a:r>
              <a:rPr lang="en-US" b="1" u="sng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u="sng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bisnis</a:t>
            </a:r>
            <a:r>
              <a:rPr lang="en-US" b="1" u="sng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u="sng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dan</a:t>
            </a:r>
            <a:r>
              <a:rPr lang="en-US" b="1" u="sng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 </a:t>
            </a:r>
            <a:r>
              <a:rPr lang="en-US" b="1" u="sng" dirty="0" err="1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ekonomi</a:t>
            </a:r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  <a:sym typeface="Wingdings" pitchFamily="2" charset="2"/>
              </a:rPr>
              <a:t>”. </a:t>
            </a:r>
            <a:endParaRPr lang="en-US" b="1" dirty="0" smtClean="0">
              <a:solidFill>
                <a:schemeClr val="accent5">
                  <a:lumMod val="10000"/>
                </a:schemeClr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771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TEORI 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buFont typeface="Arial"/>
              <a:buChar char="•"/>
              <a:defRPr/>
            </a:pPr>
            <a:r>
              <a:rPr lang="id-ID" i="1" dirty="0" smtClean="0"/>
              <a:t>FOUR THEORIES OF THE PRESS</a:t>
            </a:r>
          </a:p>
          <a:p>
            <a:pPr marL="342900" indent="-342900" eaLnBrk="1" fontAlgn="auto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id-ID" i="1" dirty="0" smtClean="0"/>
              <a:t>Authoritarian Theory</a:t>
            </a:r>
          </a:p>
          <a:p>
            <a:pPr marL="342900" indent="-342900" eaLnBrk="1" fontAlgn="auto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id-ID" i="1" dirty="0" smtClean="0"/>
              <a:t>Libertarian Theory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id-ID" i="1" dirty="0" smtClean="0"/>
              <a:t>Social Responsibility Theory = melahirkan teori responsibility in mass communication</a:t>
            </a:r>
            <a:endParaRPr lang="en-US" i="1" dirty="0" smtClean="0"/>
          </a:p>
          <a:p>
            <a:pPr marL="342900" indent="-342900" eaLnBrk="1" fontAlgn="auto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id-ID" i="1" dirty="0" smtClean="0"/>
              <a:t>Soviet Communist  Theory</a:t>
            </a:r>
          </a:p>
        </p:txBody>
      </p:sp>
    </p:spTree>
    <p:extLst>
      <p:ext uri="{BB962C8B-B14F-4D97-AF65-F5344CB8AC3E}">
        <p14:creationId xmlns:p14="http://schemas.microsoft.com/office/powerpoint/2010/main" val="227874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87506"/>
          </a:xfrm>
        </p:spPr>
        <p:txBody>
          <a:bodyPr>
            <a:normAutofit/>
          </a:bodyPr>
          <a:lstStyle/>
          <a:p>
            <a:r>
              <a:rPr lang="id-ID" i="1" dirty="0"/>
              <a:t>Authoritarian </a:t>
            </a:r>
            <a:r>
              <a:rPr lang="id-ID" i="1" dirty="0" smtClean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48117"/>
            <a:ext cx="10018713" cy="4639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Ciri-ciri:</a:t>
            </a:r>
          </a:p>
          <a:p>
            <a:r>
              <a:rPr lang="id-ID" i="1" dirty="0" smtClean="0"/>
              <a:t>Developed in the 16th and 17th centuries</a:t>
            </a:r>
          </a:p>
          <a:p>
            <a:r>
              <a:rPr lang="id-ID" i="1" dirty="0" smtClean="0"/>
              <a:t>Absolute power of the monarchy</a:t>
            </a:r>
          </a:p>
          <a:p>
            <a:r>
              <a:rPr lang="id-ID" i="1" dirty="0" smtClean="0"/>
              <a:t>Press supports monarchy</a:t>
            </a:r>
          </a:p>
          <a:p>
            <a:r>
              <a:rPr lang="id-ID" i="1" dirty="0" smtClean="0"/>
              <a:t>Press must be licensed</a:t>
            </a:r>
          </a:p>
          <a:p>
            <a:r>
              <a:rPr lang="id-ID" i="1" dirty="0" smtClean="0"/>
              <a:t>Can’t critisize monarchy</a:t>
            </a:r>
          </a:p>
          <a:p>
            <a:r>
              <a:rPr lang="id-ID" i="1" dirty="0" smtClean="0"/>
              <a:t>Supports and advances the policies of the goverment in power</a:t>
            </a:r>
          </a:p>
          <a:p>
            <a:r>
              <a:rPr lang="id-ID" i="1" dirty="0" smtClean="0"/>
              <a:t>Ownership can be either private or public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37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/>
              <a:t>Libertarian Theory</a:t>
            </a:r>
            <a:br>
              <a:rPr lang="id-ID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748117"/>
            <a:ext cx="10467599" cy="489473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d-ID" dirty="0" smtClean="0"/>
              <a:t>Ciri-ciri:</a:t>
            </a:r>
          </a:p>
          <a:p>
            <a:pPr marL="457200" indent="-457200">
              <a:buAutoNum type="arabicPeriod"/>
            </a:pPr>
            <a:r>
              <a:rPr lang="id-ID" dirty="0" smtClean="0"/>
              <a:t>Muncul karena perkembangan manusia dan berpuncak pada abad 19</a:t>
            </a:r>
          </a:p>
          <a:p>
            <a:pPr marL="457200" indent="-457200">
              <a:buAutoNum type="arabicPeriod"/>
            </a:pPr>
            <a:r>
              <a:rPr lang="id-ID" dirty="0" smtClean="0"/>
              <a:t>Pers Sebagai </a:t>
            </a:r>
            <a:r>
              <a:rPr lang="id-ID" i="1" dirty="0" smtClean="0"/>
              <a:t>the fourth estate</a:t>
            </a:r>
          </a:p>
          <a:p>
            <a:pPr marL="457200" indent="-457200">
              <a:buAutoNum type="arabicPeriod"/>
            </a:pPr>
            <a:r>
              <a:rPr lang="id-ID" i="1" dirty="0" smtClean="0"/>
              <a:t>Anyone can publish</a:t>
            </a:r>
          </a:p>
          <a:p>
            <a:pPr marL="457200" indent="-457200">
              <a:buAutoNum type="arabicPeriod"/>
            </a:pPr>
            <a:r>
              <a:rPr lang="id-ID" i="1" dirty="0" smtClean="0"/>
              <a:t>Checks government</a:t>
            </a:r>
          </a:p>
          <a:p>
            <a:pPr marL="457200" indent="-457200">
              <a:buAutoNum type="arabicPeriod"/>
            </a:pPr>
            <a:r>
              <a:rPr lang="id-ID" i="1" dirty="0" smtClean="0"/>
              <a:t>Purpose is to inform, entertain, sell as well as discover truth and check on government.</a:t>
            </a:r>
          </a:p>
          <a:p>
            <a:pPr marL="457200" indent="-457200">
              <a:buAutoNum type="arabicPeriod"/>
            </a:pPr>
            <a:r>
              <a:rPr lang="id-ID" i="1" dirty="0" smtClean="0"/>
              <a:t>Ownership is chiefly </a:t>
            </a:r>
            <a:r>
              <a:rPr lang="id-ID" i="1" dirty="0" smtClean="0"/>
              <a:t>private</a:t>
            </a:r>
          </a:p>
          <a:p>
            <a:pPr marL="457200" indent="-457200">
              <a:buAutoNum type="arabicPeriod"/>
            </a:pPr>
            <a:r>
              <a:rPr lang="id-ID" i="1" dirty="0" smtClean="0"/>
              <a:t>Can’t defame or be obscene</a:t>
            </a:r>
            <a:endParaRPr lang="id-ID" i="1" dirty="0" smtClean="0"/>
          </a:p>
          <a:p>
            <a:pPr marL="457200" indent="-457200">
              <a:buAutoNum type="arabicPeriod"/>
            </a:pPr>
            <a:r>
              <a:rPr lang="id-ID" dirty="0" smtClean="0"/>
              <a:t>Pers dikontrol oleh </a:t>
            </a:r>
            <a:r>
              <a:rPr lang="id-ID" i="1" dirty="0" smtClean="0"/>
              <a:t>self righting process of truth dan free market of ideas, </a:t>
            </a:r>
            <a:r>
              <a:rPr lang="id-ID" dirty="0" smtClean="0"/>
              <a:t>juga oleh lembaga pengadilan.</a:t>
            </a:r>
            <a:endParaRPr lang="id-ID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47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/>
              <a:t>Social Responsibility </a:t>
            </a:r>
            <a:r>
              <a:rPr lang="id-ID" i="1" dirty="0" smtClean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28800"/>
            <a:ext cx="10018713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5 syarat pers yang bertanggung jawab:</a:t>
            </a:r>
          </a:p>
          <a:p>
            <a:pPr marL="457200" indent="-457200">
              <a:buAutoNum type="arabicPeriod"/>
            </a:pPr>
            <a:r>
              <a:rPr lang="id-ID" dirty="0" smtClean="0"/>
              <a:t>Media menyajikan berita-berita peristiwa sehari-hari yang dapat dipercaya, lengkap, dan cerdas.</a:t>
            </a:r>
          </a:p>
          <a:p>
            <a:pPr marL="457200" indent="-457200">
              <a:buAutoNum type="arabicPeriod"/>
            </a:pPr>
            <a:r>
              <a:rPr lang="id-ID" dirty="0" smtClean="0"/>
              <a:t>Media berfungsi sebagai forum untuk pertukaran komentar dan kritik.</a:t>
            </a:r>
          </a:p>
          <a:p>
            <a:pPr marL="457200" indent="-457200">
              <a:buAutoNum type="arabicPeriod"/>
            </a:pPr>
            <a:r>
              <a:rPr lang="id-ID" dirty="0" smtClean="0"/>
              <a:t>Media memproyeksikan gambaran yang benar-benar mewakili dari kelompok masyarakat.</a:t>
            </a:r>
          </a:p>
          <a:p>
            <a:pPr marL="457200" indent="-457200">
              <a:buAutoNum type="arabicPeriod"/>
            </a:pPr>
            <a:r>
              <a:rPr lang="id-ID" dirty="0" smtClean="0"/>
              <a:t>Media menjelaskan dan menyajikan tujuan dan nilai-nilai masyarakat.</a:t>
            </a:r>
          </a:p>
          <a:p>
            <a:pPr marL="457200" indent="-457200">
              <a:buAutoNum type="arabicPeriod"/>
            </a:pPr>
            <a:r>
              <a:rPr lang="id-ID" dirty="0" smtClean="0"/>
              <a:t>Media menyediakan akses penuh terhadap informasi-informasi yang tersembunyi pada suatu saat.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212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109</TotalTime>
  <Words>598</Words>
  <Application>Microsoft Office PowerPoint</Application>
  <PresentationFormat>Widescreen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Aparajita</vt:lpstr>
      <vt:lpstr>Arial</vt:lpstr>
      <vt:lpstr>Calibri</vt:lpstr>
      <vt:lpstr>Corbel</vt:lpstr>
      <vt:lpstr>Wingdings</vt:lpstr>
      <vt:lpstr>Parallax</vt:lpstr>
      <vt:lpstr>KULIAH II  Teori Pers dan Kedudukan Pers dalam Negara</vt:lpstr>
      <vt:lpstr>PERS SEBAGAI THE FOURTH ESTATE</vt:lpstr>
      <vt:lpstr>PowerPoint Presentation</vt:lpstr>
      <vt:lpstr>The Universal Declaration of Human Rights 1945</vt:lpstr>
      <vt:lpstr>PowerPoint Presentation</vt:lpstr>
      <vt:lpstr>TEORI PERS</vt:lpstr>
      <vt:lpstr>Authoritarian Theory</vt:lpstr>
      <vt:lpstr>Libertarian Theory </vt:lpstr>
      <vt:lpstr>Social Responsibility Theory</vt:lpstr>
      <vt:lpstr>PowerPoint Presentation</vt:lpstr>
      <vt:lpstr>PowerPoint Presentation</vt:lpstr>
      <vt:lpstr>Soviet Communist  Theory </vt:lpstr>
      <vt:lpstr>SISTEM PERS DI INDONESIA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II  Asas, Fungsi, Hak, Kewajiban dan Peranan Pers</dc:title>
  <dc:creator>DEVICA RULLY</dc:creator>
  <cp:lastModifiedBy>DEVICA RULLY</cp:lastModifiedBy>
  <cp:revision>13</cp:revision>
  <dcterms:created xsi:type="dcterms:W3CDTF">2017-09-18T06:02:54Z</dcterms:created>
  <dcterms:modified xsi:type="dcterms:W3CDTF">2017-09-20T08:02:58Z</dcterms:modified>
</cp:coreProperties>
</file>