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86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33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6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57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2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0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19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6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1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570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E7D8518-3427-4B86-934E-565B6D952555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4DC09A4-C19D-4BEE-9D01-3E2EA6BD37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52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ASPEK HUKUM PERIZINAN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KULIAH 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95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err="1"/>
              <a:t>Perizinan</a:t>
            </a:r>
            <a:r>
              <a:rPr lang="es-ES" sz="2400" dirty="0"/>
              <a:t> </a:t>
            </a:r>
            <a:r>
              <a:rPr lang="es-ES" sz="2400" dirty="0" err="1"/>
              <a:t>untuk</a:t>
            </a:r>
            <a:r>
              <a:rPr lang="es-ES" sz="2400" dirty="0"/>
              <a:t> </a:t>
            </a:r>
            <a:r>
              <a:rPr lang="es-ES" sz="2400" dirty="0" err="1"/>
              <a:t>penyelenggaraan</a:t>
            </a:r>
            <a:r>
              <a:rPr lang="es-ES" sz="2400" dirty="0"/>
              <a:t> radio </a:t>
            </a:r>
            <a:r>
              <a:rPr lang="es-ES" sz="2400" dirty="0" err="1"/>
              <a:t>siaran</a:t>
            </a:r>
            <a:r>
              <a:rPr lang="es-ES" sz="2400" dirty="0"/>
              <a:t> </a:t>
            </a:r>
            <a:r>
              <a:rPr lang="es-ES" sz="2400" dirty="0" err="1"/>
              <a:t>swasta</a:t>
            </a:r>
            <a:r>
              <a:rPr lang="es-ES" sz="2400" dirty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5353"/>
            <a:ext cx="9720073" cy="4494007"/>
          </a:xfrm>
        </p:spPr>
        <p:txBody>
          <a:bodyPr>
            <a:normAutofit fontScale="92500"/>
          </a:bodyPr>
          <a:lstStyle/>
          <a:p>
            <a:pPr marL="363538" indent="-363538">
              <a:buFont typeface="Wingdings" panose="05000000000000000000" pitchFamily="2" charset="2"/>
              <a:buChar char="ü"/>
            </a:pPr>
            <a:r>
              <a:rPr lang="id-ID" dirty="0" err="1" smtClean="0"/>
              <a:t>T</a:t>
            </a:r>
            <a:r>
              <a:rPr lang="es-ES" dirty="0" err="1" smtClean="0"/>
              <a:t>erdiri</a:t>
            </a:r>
            <a:r>
              <a:rPr lang="es-ES" dirty="0" smtClean="0"/>
              <a:t> </a:t>
            </a:r>
            <a:r>
              <a:rPr lang="es-ES" dirty="0" err="1"/>
              <a:t>dari</a:t>
            </a:r>
            <a:r>
              <a:rPr lang="es-ES" dirty="0"/>
              <a:t> </a:t>
            </a:r>
            <a:r>
              <a:rPr lang="es-ES" dirty="0" err="1"/>
              <a:t>dua</a:t>
            </a:r>
            <a:r>
              <a:rPr lang="es-ES" dirty="0"/>
              <a:t> </a:t>
            </a:r>
            <a:r>
              <a:rPr lang="es-ES" dirty="0" err="1"/>
              <a:t>tahap</a:t>
            </a:r>
            <a:r>
              <a:rPr lang="es-ES" dirty="0"/>
              <a:t> </a:t>
            </a:r>
            <a:r>
              <a:rPr lang="es-ES" dirty="0" err="1"/>
              <a:t>yaitu</a:t>
            </a:r>
            <a:r>
              <a:rPr lang="es-ES" dirty="0"/>
              <a:t> </a:t>
            </a:r>
            <a:r>
              <a:rPr lang="es-ES" dirty="0" err="1"/>
              <a:t>izin</a:t>
            </a:r>
            <a:r>
              <a:rPr lang="es-ES" dirty="0"/>
              <a:t> </a:t>
            </a:r>
            <a:r>
              <a:rPr lang="es-ES" dirty="0" err="1"/>
              <a:t>untuk</a:t>
            </a:r>
            <a:r>
              <a:rPr lang="es-ES" dirty="0"/>
              <a:t> </a:t>
            </a:r>
            <a:r>
              <a:rPr lang="es-ES" dirty="0" err="1"/>
              <a:t>penyelenggaraan</a:t>
            </a:r>
            <a:r>
              <a:rPr lang="es-ES" dirty="0"/>
              <a:t> dan </a:t>
            </a:r>
            <a:r>
              <a:rPr lang="es-ES" dirty="0" err="1"/>
              <a:t>izin</a:t>
            </a:r>
            <a:r>
              <a:rPr lang="es-ES" dirty="0"/>
              <a:t> </a:t>
            </a:r>
            <a:r>
              <a:rPr lang="es-ES" dirty="0" err="1"/>
              <a:t>alokasi</a:t>
            </a:r>
            <a:r>
              <a:rPr lang="es-ES" dirty="0"/>
              <a:t> </a:t>
            </a:r>
            <a:r>
              <a:rPr lang="es-ES" dirty="0" err="1"/>
              <a:t>serta</a:t>
            </a:r>
            <a:r>
              <a:rPr lang="es-ES" dirty="0"/>
              <a:t> </a:t>
            </a:r>
            <a:r>
              <a:rPr lang="es-ES" dirty="0" err="1"/>
              <a:t>penggunaan</a:t>
            </a:r>
            <a:r>
              <a:rPr lang="es-ES" dirty="0"/>
              <a:t> </a:t>
            </a:r>
            <a:r>
              <a:rPr lang="es-ES" dirty="0" err="1"/>
              <a:t>spektrum</a:t>
            </a:r>
            <a:r>
              <a:rPr lang="es-ES" dirty="0"/>
              <a:t> </a:t>
            </a:r>
            <a:r>
              <a:rPr lang="es-ES" dirty="0" err="1"/>
              <a:t>frekuensi</a:t>
            </a:r>
            <a:r>
              <a:rPr lang="es-ES" dirty="0"/>
              <a:t> radio yang </a:t>
            </a:r>
            <a:r>
              <a:rPr lang="es-ES" dirty="0" err="1"/>
              <a:t>diberikan</a:t>
            </a:r>
            <a:r>
              <a:rPr lang="es-ES" dirty="0"/>
              <a:t> </a:t>
            </a:r>
            <a:r>
              <a:rPr lang="es-ES" dirty="0" err="1"/>
              <a:t>oleh</a:t>
            </a:r>
            <a:r>
              <a:rPr lang="es-ES" dirty="0"/>
              <a:t> negara </a:t>
            </a:r>
            <a:r>
              <a:rPr lang="es-ES" dirty="0" err="1"/>
              <a:t>setelah</a:t>
            </a:r>
            <a:r>
              <a:rPr lang="es-ES" dirty="0"/>
              <a:t> </a:t>
            </a:r>
            <a:r>
              <a:rPr lang="es-ES" dirty="0" err="1"/>
              <a:t>memperoleh</a:t>
            </a:r>
            <a:r>
              <a:rPr lang="es-ES" dirty="0"/>
              <a:t> </a:t>
            </a:r>
            <a:r>
              <a:rPr lang="es-ES" dirty="0" err="1"/>
              <a:t>masukan</a:t>
            </a:r>
            <a:r>
              <a:rPr lang="es-ES" dirty="0"/>
              <a:t> dan </a:t>
            </a:r>
            <a:r>
              <a:rPr lang="es-ES" dirty="0" err="1"/>
              <a:t>hasil</a:t>
            </a:r>
            <a:r>
              <a:rPr lang="es-ES" dirty="0"/>
              <a:t> </a:t>
            </a:r>
            <a:r>
              <a:rPr lang="es-ES" dirty="0" err="1"/>
              <a:t>evaluasi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pendapat</a:t>
            </a:r>
            <a:r>
              <a:rPr lang="es-ES" dirty="0"/>
              <a:t> antara </a:t>
            </a:r>
            <a:r>
              <a:rPr lang="es-ES" dirty="0" err="1"/>
              <a:t>pemohon</a:t>
            </a:r>
            <a:r>
              <a:rPr lang="es-ES" dirty="0"/>
              <a:t> dan </a:t>
            </a:r>
            <a:r>
              <a:rPr lang="es-ES" dirty="0" err="1"/>
              <a:t>Komisi</a:t>
            </a:r>
            <a:r>
              <a:rPr lang="es-ES" dirty="0"/>
              <a:t> </a:t>
            </a:r>
            <a:r>
              <a:rPr lang="es-ES" dirty="0" err="1"/>
              <a:t>Penyiaran</a:t>
            </a:r>
            <a:r>
              <a:rPr lang="es-ES" dirty="0"/>
              <a:t> Indonesia (KPI</a:t>
            </a:r>
            <a:r>
              <a:rPr lang="es-ES" dirty="0" smtClean="0"/>
              <a:t>).</a:t>
            </a:r>
            <a:endParaRPr lang="id-ID" dirty="0" smtClean="0"/>
          </a:p>
          <a:p>
            <a:pPr marL="363538" indent="-363538">
              <a:buFont typeface="Wingdings" panose="05000000000000000000" pitchFamily="2" charset="2"/>
              <a:buChar char="ü"/>
            </a:pPr>
            <a:r>
              <a:rPr lang="es-ES" dirty="0" err="1" smtClean="0"/>
              <a:t>Selanjutnya</a:t>
            </a:r>
            <a:r>
              <a:rPr lang="es-ES" dirty="0" smtClean="0"/>
              <a:t> </a:t>
            </a:r>
            <a:r>
              <a:rPr lang="es-ES" dirty="0"/>
              <a:t>secara </a:t>
            </a:r>
            <a:r>
              <a:rPr lang="es-ES" dirty="0" err="1"/>
              <a:t>administratif</a:t>
            </a:r>
            <a:r>
              <a:rPr lang="es-ES" dirty="0"/>
              <a:t>  </a:t>
            </a:r>
            <a:r>
              <a:rPr lang="es-ES" dirty="0" err="1"/>
              <a:t>izin</a:t>
            </a:r>
            <a:r>
              <a:rPr lang="es-ES" dirty="0"/>
              <a:t> </a:t>
            </a:r>
            <a:r>
              <a:rPr lang="es-ES" dirty="0" err="1"/>
              <a:t>penyelenggaraan</a:t>
            </a:r>
            <a:r>
              <a:rPr lang="es-ES" dirty="0"/>
              <a:t> </a:t>
            </a:r>
            <a:r>
              <a:rPr lang="es-ES" dirty="0" err="1"/>
              <a:t>penyiaran</a:t>
            </a:r>
            <a:r>
              <a:rPr lang="es-ES" dirty="0"/>
              <a:t> </a:t>
            </a:r>
            <a:r>
              <a:rPr lang="es-ES" dirty="0" err="1"/>
              <a:t>diberikan</a:t>
            </a:r>
            <a:r>
              <a:rPr lang="es-ES" dirty="0"/>
              <a:t> </a:t>
            </a:r>
            <a:r>
              <a:rPr lang="es-ES" dirty="0" err="1"/>
              <a:t>oleh</a:t>
            </a:r>
            <a:r>
              <a:rPr lang="es-ES" dirty="0"/>
              <a:t> Negara </a:t>
            </a:r>
            <a:r>
              <a:rPr lang="es-ES" dirty="0" err="1"/>
              <a:t>melalui</a:t>
            </a:r>
            <a:r>
              <a:rPr lang="es-ES" dirty="0"/>
              <a:t> KPI.  </a:t>
            </a:r>
            <a:endParaRPr lang="id-ID" dirty="0" smtClean="0"/>
          </a:p>
          <a:p>
            <a:pPr marL="363538" indent="-363538">
              <a:buFont typeface="Wingdings" panose="05000000000000000000" pitchFamily="2" charset="2"/>
              <a:buChar char="ü"/>
            </a:pPr>
            <a:r>
              <a:rPr lang="es-ES" dirty="0" err="1" smtClean="0"/>
              <a:t>Untuk</a:t>
            </a:r>
            <a:r>
              <a:rPr lang="es-ES" dirty="0" smtClean="0"/>
              <a:t> </a:t>
            </a:r>
            <a:r>
              <a:rPr lang="es-ES" dirty="0" err="1"/>
              <a:t>pendiriannya</a:t>
            </a:r>
            <a:r>
              <a:rPr lang="es-ES" dirty="0"/>
              <a:t>, radio </a:t>
            </a:r>
            <a:r>
              <a:rPr lang="es-ES" dirty="0" err="1"/>
              <a:t>siaran</a:t>
            </a:r>
            <a:r>
              <a:rPr lang="es-ES" dirty="0"/>
              <a:t> </a:t>
            </a:r>
            <a:r>
              <a:rPr lang="es-ES" dirty="0" err="1"/>
              <a:t>swasta</a:t>
            </a:r>
            <a:r>
              <a:rPr lang="es-ES" dirty="0"/>
              <a:t> </a:t>
            </a:r>
            <a:r>
              <a:rPr lang="es-ES" dirty="0" err="1"/>
              <a:t>harus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modal </a:t>
            </a:r>
            <a:r>
              <a:rPr lang="es-ES" dirty="0" err="1"/>
              <a:t>awal</a:t>
            </a:r>
            <a:r>
              <a:rPr lang="es-ES" dirty="0"/>
              <a:t> yang </a:t>
            </a:r>
            <a:r>
              <a:rPr lang="es-ES" dirty="0" err="1"/>
              <a:t>seluruhnya</a:t>
            </a:r>
            <a:r>
              <a:rPr lang="es-ES" dirty="0"/>
              <a:t> </a:t>
            </a:r>
            <a:r>
              <a:rPr lang="es-ES" dirty="0" err="1"/>
              <a:t>milik</a:t>
            </a:r>
            <a:r>
              <a:rPr lang="es-ES" dirty="0"/>
              <a:t> </a:t>
            </a:r>
            <a:r>
              <a:rPr lang="es-ES" dirty="0" err="1"/>
              <a:t>warga</a:t>
            </a:r>
            <a:r>
              <a:rPr lang="es-ES" dirty="0"/>
              <a:t> negara Indonesia 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badan</a:t>
            </a:r>
            <a:r>
              <a:rPr lang="es-ES" dirty="0"/>
              <a:t> </a:t>
            </a:r>
            <a:r>
              <a:rPr lang="es-ES" dirty="0" err="1"/>
              <a:t>hukum</a:t>
            </a:r>
            <a:r>
              <a:rPr lang="es-ES" dirty="0"/>
              <a:t> Indonesia, </a:t>
            </a:r>
            <a:r>
              <a:rPr lang="es-ES" dirty="0" err="1"/>
              <a:t>hal</a:t>
            </a:r>
            <a:r>
              <a:rPr lang="es-ES" dirty="0"/>
              <a:t> </a:t>
            </a:r>
            <a:r>
              <a:rPr lang="es-ES" dirty="0" err="1"/>
              <a:t>ini</a:t>
            </a:r>
            <a:r>
              <a:rPr lang="es-ES" dirty="0"/>
              <a:t> </a:t>
            </a:r>
            <a:r>
              <a:rPr lang="es-ES" dirty="0" err="1"/>
              <a:t>diatur</a:t>
            </a:r>
            <a:r>
              <a:rPr lang="es-ES" dirty="0"/>
              <a:t> </a:t>
            </a:r>
            <a:r>
              <a:rPr lang="es-ES" dirty="0" err="1"/>
              <a:t>dalam</a:t>
            </a:r>
            <a:r>
              <a:rPr lang="es-ES" dirty="0"/>
              <a:t> </a:t>
            </a:r>
            <a:r>
              <a:rPr lang="es-ES" dirty="0" err="1"/>
              <a:t>pasal</a:t>
            </a:r>
            <a:r>
              <a:rPr lang="es-ES" dirty="0"/>
              <a:t> 17 </a:t>
            </a:r>
            <a:r>
              <a:rPr lang="es-ES" dirty="0" err="1"/>
              <a:t>ayat</a:t>
            </a:r>
            <a:r>
              <a:rPr lang="es-ES" dirty="0"/>
              <a:t> (1) UU </a:t>
            </a:r>
            <a:r>
              <a:rPr lang="es-ES" dirty="0" err="1"/>
              <a:t>Penyiaran</a:t>
            </a:r>
            <a:r>
              <a:rPr lang="es-ES" dirty="0"/>
              <a:t>. </a:t>
            </a:r>
            <a:endParaRPr lang="id-ID" dirty="0" smtClean="0"/>
          </a:p>
          <a:p>
            <a:pPr marL="363538" indent="-363538">
              <a:buFont typeface="Wingdings" panose="05000000000000000000" pitchFamily="2" charset="2"/>
              <a:buChar char="ü"/>
            </a:pPr>
            <a:r>
              <a:rPr lang="es-ES" dirty="0" err="1" smtClean="0"/>
              <a:t>Untuk</a:t>
            </a:r>
            <a:r>
              <a:rPr lang="es-ES" dirty="0" smtClean="0"/>
              <a:t> </a:t>
            </a:r>
            <a:r>
              <a:rPr lang="es-ES" dirty="0" err="1"/>
              <a:t>hal</a:t>
            </a:r>
            <a:r>
              <a:rPr lang="es-ES" dirty="0"/>
              <a:t> </a:t>
            </a:r>
            <a:r>
              <a:rPr lang="es-ES" dirty="0" err="1"/>
              <a:t>cakupan</a:t>
            </a:r>
            <a:r>
              <a:rPr lang="es-ES" dirty="0"/>
              <a:t> </a:t>
            </a:r>
            <a:r>
              <a:rPr lang="es-ES" dirty="0" err="1"/>
              <a:t>wilayah</a:t>
            </a:r>
            <a:r>
              <a:rPr lang="es-ES" dirty="0"/>
              <a:t> </a:t>
            </a:r>
            <a:r>
              <a:rPr lang="es-ES" dirty="0" err="1"/>
              <a:t>siaran</a:t>
            </a:r>
            <a:r>
              <a:rPr lang="es-ES" dirty="0"/>
              <a:t>, </a:t>
            </a:r>
            <a:r>
              <a:rPr lang="es-ES" dirty="0" err="1"/>
              <a:t>satu</a:t>
            </a:r>
            <a:r>
              <a:rPr lang="es-ES" dirty="0"/>
              <a:t> </a:t>
            </a:r>
            <a:r>
              <a:rPr lang="es-ES" dirty="0" err="1"/>
              <a:t>penyelenggaraan</a:t>
            </a:r>
            <a:r>
              <a:rPr lang="es-ES" dirty="0"/>
              <a:t> radio </a:t>
            </a:r>
            <a:r>
              <a:rPr lang="es-ES" dirty="0" err="1"/>
              <a:t>siaran</a:t>
            </a:r>
            <a:r>
              <a:rPr lang="es-ES" dirty="0"/>
              <a:t> </a:t>
            </a:r>
            <a:r>
              <a:rPr lang="es-ES" dirty="0" err="1"/>
              <a:t>swasta</a:t>
            </a:r>
            <a:r>
              <a:rPr lang="es-ES" dirty="0"/>
              <a:t> </a:t>
            </a:r>
            <a:r>
              <a:rPr lang="es-ES" dirty="0" err="1"/>
              <a:t>hanya</a:t>
            </a:r>
            <a:r>
              <a:rPr lang="es-ES" dirty="0"/>
              <a:t> </a:t>
            </a:r>
            <a:r>
              <a:rPr lang="es-ES" dirty="0" err="1"/>
              <a:t>dapat</a:t>
            </a:r>
            <a:r>
              <a:rPr lang="es-ES" dirty="0"/>
              <a:t> </a:t>
            </a:r>
            <a:r>
              <a:rPr lang="es-ES" dirty="0" err="1"/>
              <a:t>beroperasi</a:t>
            </a:r>
            <a:r>
              <a:rPr lang="es-ES" dirty="0"/>
              <a:t> </a:t>
            </a:r>
            <a:r>
              <a:rPr lang="es-ES" dirty="0" err="1"/>
              <a:t>dengan</a:t>
            </a:r>
            <a:r>
              <a:rPr lang="es-ES" dirty="0"/>
              <a:t> </a:t>
            </a:r>
            <a:r>
              <a:rPr lang="es-ES" dirty="0" err="1"/>
              <a:t>satu</a:t>
            </a:r>
            <a:r>
              <a:rPr lang="es-ES" dirty="0"/>
              <a:t> </a:t>
            </a:r>
            <a:r>
              <a:rPr lang="es-ES" dirty="0" err="1"/>
              <a:t>saluran</a:t>
            </a:r>
            <a:r>
              <a:rPr lang="es-ES" dirty="0"/>
              <a:t> </a:t>
            </a:r>
            <a:r>
              <a:rPr lang="es-ES" dirty="0" err="1"/>
              <a:t>siaran</a:t>
            </a:r>
            <a:r>
              <a:rPr lang="es-ES" dirty="0"/>
              <a:t> pada </a:t>
            </a:r>
            <a:r>
              <a:rPr lang="es-ES" dirty="0" err="1"/>
              <a:t>satu</a:t>
            </a:r>
            <a:r>
              <a:rPr lang="es-ES" dirty="0"/>
              <a:t> </a:t>
            </a:r>
            <a:r>
              <a:rPr lang="es-ES" dirty="0" err="1"/>
              <a:t>cakupan</a:t>
            </a:r>
            <a:r>
              <a:rPr lang="es-ES" dirty="0"/>
              <a:t> </a:t>
            </a:r>
            <a:r>
              <a:rPr lang="es-ES" dirty="0" err="1"/>
              <a:t>wilayah</a:t>
            </a:r>
            <a:r>
              <a:rPr lang="es-ES" dirty="0"/>
              <a:t> </a:t>
            </a:r>
            <a:r>
              <a:rPr lang="es-ES" dirty="0" err="1"/>
              <a:t>siaran</a:t>
            </a:r>
            <a:r>
              <a:rPr lang="es-ES" dirty="0"/>
              <a:t>.</a:t>
            </a:r>
            <a:endParaRPr lang="en-US" dirty="0"/>
          </a:p>
          <a:p>
            <a:r>
              <a:rPr lang="en-US" dirty="0" err="1"/>
              <a:t>Pasal</a:t>
            </a:r>
            <a:r>
              <a:rPr lang="en-US" dirty="0"/>
              <a:t> 33 </a:t>
            </a:r>
            <a:r>
              <a:rPr lang="en-US" dirty="0" err="1"/>
              <a:t>ayat</a:t>
            </a:r>
            <a:r>
              <a:rPr lang="en-US" dirty="0"/>
              <a:t>  (4) UU </a:t>
            </a:r>
            <a:r>
              <a:rPr lang="en-US" dirty="0" err="1"/>
              <a:t>Penyiaran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95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b="1" dirty="0" smtClean="0"/>
              <a:t>Pasal 33 ayat (1) UU No. 32 Tahun 2002 ttg Penyiaran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kegiatannya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izin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id-ID" dirty="0" smtClean="0"/>
              <a:t>IPP (Izin Penyelenggaraan Penyiaran) bersifat wajib.</a:t>
            </a:r>
          </a:p>
          <a:p>
            <a:r>
              <a:rPr lang="id-ID" dirty="0" smtClean="0"/>
              <a:t>Ancaman pidana penjara maksimal dua tahun dan/atau denda 500juta bagi radio dan dua tahun dan/atau denda 5M bagi televisi yang tidak memiliki IPP.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03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JASA PENYIARAN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Jasa Penyiaran terdiri atas: radio dan televisi</a:t>
            </a:r>
          </a:p>
          <a:p>
            <a:r>
              <a:rPr lang="id-ID" sz="2400" dirty="0" smtClean="0"/>
              <a:t>Lembaga </a:t>
            </a:r>
            <a:r>
              <a:rPr lang="id-ID" sz="2400" smtClean="0"/>
              <a:t>Penyiaran diselenggarakan </a:t>
            </a:r>
            <a:r>
              <a:rPr lang="id-ID" sz="2400" dirty="0" smtClean="0"/>
              <a:t>oleh: lembaga penyiaran publik, lembaga penyiaran swasta, lembaga penyiaran komunitas, dan lembaga penyiaran berlangganan.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979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Lembaga Penyiaran Publik (LPP)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Badan Hukum yang didirikan oleh Negara</a:t>
            </a:r>
          </a:p>
          <a:p>
            <a:r>
              <a:rPr lang="id-ID" dirty="0" smtClean="0"/>
              <a:t>Bersifat Independen, netral, tidak komersial dan melayani kepentingan masyarakat.</a:t>
            </a:r>
          </a:p>
          <a:p>
            <a:r>
              <a:rPr lang="id-ID" dirty="0" smtClean="0"/>
              <a:t>RRI dan TVRI</a:t>
            </a:r>
          </a:p>
          <a:p>
            <a:r>
              <a:rPr lang="id-ID" dirty="0" smtClean="0"/>
              <a:t>LPP Lokal dapat dibentuk sepanjang tidak dilayani oleh RRI da TVRI.</a:t>
            </a:r>
          </a:p>
          <a:p>
            <a:r>
              <a:rPr lang="id-ID" dirty="0" smtClean="0"/>
              <a:t>LPP lokal dibentuk dengan Perda oleh Pemda dan DPRD atas usul masyarakat.</a:t>
            </a:r>
          </a:p>
          <a:p>
            <a:r>
              <a:rPr lang="id-ID" dirty="0" smtClean="0"/>
              <a:t>Dana bersumber dari APBN dan APBD, sumbangan masyarakat, siaran iklan, dan usaha lain yang sah.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3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Lembaga Penyiaran </a:t>
            </a:r>
            <a:r>
              <a:rPr lang="id-ID" dirty="0" smtClean="0"/>
              <a:t>Swasta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4625" indent="-174625">
              <a:buFont typeface="Courier New" panose="02070309020205020404" pitchFamily="49" charset="0"/>
              <a:buChar char="o"/>
            </a:pPr>
            <a:r>
              <a:rPr lang="id-ID" dirty="0"/>
              <a:t> </a:t>
            </a:r>
            <a:r>
              <a:rPr lang="id-ID" dirty="0" smtClean="0"/>
              <a:t>Berbentuk Badan Hukum Indonesia yang bersifat komersial</a:t>
            </a:r>
          </a:p>
          <a:p>
            <a:pPr marL="174625" indent="-174625">
              <a:buFont typeface="Courier New" panose="02070309020205020404" pitchFamily="49" charset="0"/>
              <a:buChar char="o"/>
            </a:pPr>
            <a:r>
              <a:rPr lang="id-ID" dirty="0"/>
              <a:t> </a:t>
            </a:r>
            <a:r>
              <a:rPr lang="id-ID" dirty="0" smtClean="0"/>
              <a:t>LPS bersifat profit oriented dengan modal awal dan pemegang sahamnya harus dari modal dalam negeri.</a:t>
            </a:r>
          </a:p>
          <a:p>
            <a:pPr marL="174625" indent="-174625">
              <a:buFont typeface="Courier New" panose="02070309020205020404" pitchFamily="49" charset="0"/>
              <a:buChar char="o"/>
            </a:pPr>
            <a:r>
              <a:rPr lang="id-ID" dirty="0"/>
              <a:t> </a:t>
            </a:r>
            <a:r>
              <a:rPr lang="id-ID" dirty="0" smtClean="0"/>
              <a:t>LPS masing-masing hanya dapat menyelenggarakan 1 siaran, satu saluran pada 1 cakupan wilayah siaran.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88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Lembaga Penyiaran </a:t>
            </a:r>
            <a:r>
              <a:rPr lang="id-ID" dirty="0" smtClean="0"/>
              <a:t>Komunitas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5353"/>
            <a:ext cx="9720073" cy="4494007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Berbentuk badan hukum Indonesia</a:t>
            </a:r>
          </a:p>
          <a:p>
            <a:r>
              <a:rPr lang="id-ID" dirty="0" smtClean="0"/>
              <a:t>Didirikan oleh komunitas tertentu yang bersifat independen, tidak komersial, dengan daya pancar rendah, luas jangkauan wilayah terbatas, untuk melayani kepentingan komunitasnya.</a:t>
            </a:r>
          </a:p>
          <a:p>
            <a:r>
              <a:rPr lang="id-ID" dirty="0" smtClean="0"/>
              <a:t>Tidak mencari laba, mendidik dan memajukan masyarakat untuk mencapai kesejahteraan.</a:t>
            </a:r>
          </a:p>
          <a:p>
            <a:r>
              <a:rPr lang="id-ID" dirty="0" smtClean="0"/>
              <a:t>Biaya berasal dari sumbangan, hibah, sponsor, dan sumber lain yang sah dan tidak mengikat. </a:t>
            </a:r>
          </a:p>
          <a:p>
            <a:r>
              <a:rPr lang="id-ID" dirty="0" smtClean="0"/>
              <a:t>LPK dilarang menerima dana awal mendirikan dan dana operasional dari pihak asing</a:t>
            </a:r>
          </a:p>
          <a:p>
            <a:r>
              <a:rPr lang="id-ID" dirty="0" smtClean="0"/>
              <a:t>LPK dilarang melakukan siaran dan/atau siaran komersial lainnya, kecuali iklan layanan masyarakat.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8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Lembaga Penyiaran </a:t>
            </a:r>
            <a:r>
              <a:rPr lang="id-ID" dirty="0" smtClean="0"/>
              <a:t>Berlangganan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Courier New" panose="02070309020205020404" pitchFamily="49" charset="0"/>
              <a:buChar char="o"/>
            </a:pPr>
            <a:r>
              <a:rPr lang="id-ID" dirty="0" smtClean="0"/>
              <a:t>Berbentuk Badan Hukum Indonesia dan Bersifat komersial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id-ID" dirty="0" smtClean="0"/>
              <a:t>LPB harus: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id-ID" dirty="0" smtClean="0"/>
              <a:t>Mempunyai izin atas setiap program siaran atas setiap saluran.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id-ID" dirty="0" smtClean="0"/>
              <a:t>Melakukan sensor internal terhadap semua isi siaran.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id-ID" dirty="0" smtClean="0"/>
              <a:t>Menyediakan paling sedikit 10% dari kapasitas saluran untuk menyalurkan program dari LPP dan LPS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r>
              <a:rPr lang="id-ID" dirty="0" smtClean="0"/>
              <a:t>Menyediakan 1 saluran </a:t>
            </a:r>
            <a:r>
              <a:rPr lang="id-ID" dirty="0"/>
              <a:t>siaran produksi</a:t>
            </a:r>
            <a:r>
              <a:rPr lang="id-ID" dirty="0" smtClean="0"/>
              <a:t> DN berbanding 10 saluran siaran produksi LN. Atau minimal 1 </a:t>
            </a:r>
            <a:r>
              <a:rPr lang="id-ID" dirty="0"/>
              <a:t>siaran </a:t>
            </a:r>
            <a:r>
              <a:rPr lang="id-ID" dirty="0" smtClean="0"/>
              <a:t>produksi produksi DN.</a:t>
            </a:r>
          </a:p>
          <a:p>
            <a:pPr marL="363538" indent="-363538">
              <a:buFont typeface="Courier New" panose="02070309020205020404" pitchFamily="49" charset="0"/>
              <a:buChar char="o"/>
            </a:pPr>
            <a:endParaRPr lang="id-ID" dirty="0" smtClean="0"/>
          </a:p>
          <a:p>
            <a:endParaRPr lang="id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1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Mekanisme perijinan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Sebelum Memasuki Tahap Perijinan:</a:t>
            </a:r>
          </a:p>
          <a:p>
            <a:pPr marL="174625" indent="-174625">
              <a:buFont typeface="Wingdings" panose="05000000000000000000" pitchFamily="2" charset="2"/>
              <a:buChar char="Ø"/>
              <a:tabLst>
                <a:tab pos="174625" algn="l"/>
              </a:tabLst>
            </a:pPr>
            <a:r>
              <a:rPr lang="id-ID" dirty="0" smtClean="0"/>
              <a:t>Kemenkominfo mengumumkan melalui media cetak dan/atau elektronik peluang penyelenggaraan LPS dan LPB melalui teresterial (untuk radio 5 tahun sekali, untuk televisi 10 tahun sekali).</a:t>
            </a:r>
          </a:p>
          <a:p>
            <a:pPr marL="0" indent="0">
              <a:buNone/>
              <a:tabLst>
                <a:tab pos="174625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8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perizinan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36376"/>
            <a:ext cx="9720073" cy="437298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Pembentukan Badan Hukum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Membuat Permohonan dan Studi Kelayakan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Proses Verifikasi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Proses Evaluasi Dengar Pendapat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Rekomendasi Kelayakan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Proses forum rapat bersama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Masa uji coba siaran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Penetapan izin penyelenggaraan penyiaran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Peyelenggaraan penyiaran dan perpanjangan izin penyelenggaraan penyiaran.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20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156</TotalTime>
  <Words>561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Courier New</vt:lpstr>
      <vt:lpstr>Tw Cen MT</vt:lpstr>
      <vt:lpstr>Tw Cen MT Condensed</vt:lpstr>
      <vt:lpstr>Wingdings</vt:lpstr>
      <vt:lpstr>Wingdings 3</vt:lpstr>
      <vt:lpstr>Integral</vt:lpstr>
      <vt:lpstr>ASPEK HUKUM PERIZINAN</vt:lpstr>
      <vt:lpstr>Pasal 33 ayat (1) UU No. 32 Tahun 2002 ttg Penyiaran</vt:lpstr>
      <vt:lpstr>JASA PENYIARAN</vt:lpstr>
      <vt:lpstr>Lembaga Penyiaran Publik (LPP)</vt:lpstr>
      <vt:lpstr>Lembaga Penyiaran Swasta</vt:lpstr>
      <vt:lpstr>Lembaga Penyiaran Komunitas</vt:lpstr>
      <vt:lpstr>Lembaga Penyiaran Berlangganan</vt:lpstr>
      <vt:lpstr>Mekanisme perijinan</vt:lpstr>
      <vt:lpstr>Tahapan perizinan</vt:lpstr>
      <vt:lpstr>Perizinan untuk penyelenggaraan radio siaran swasta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HUKUM PERIZINAN DAN PROGRAM SIARAN</dc:title>
  <dc:creator>DEVICA RULLY</dc:creator>
  <cp:lastModifiedBy>DEVICA RULLY</cp:lastModifiedBy>
  <cp:revision>19</cp:revision>
  <dcterms:created xsi:type="dcterms:W3CDTF">2017-11-13T06:56:01Z</dcterms:created>
  <dcterms:modified xsi:type="dcterms:W3CDTF">2017-11-29T23:35:39Z</dcterms:modified>
</cp:coreProperties>
</file>