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9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F889-0292-4E6A-95C7-132C14F6434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FF4-5CFA-4951-B1F6-398A1A8CB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486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F889-0292-4E6A-95C7-132C14F6434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FF4-5CFA-4951-B1F6-398A1A8CB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3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F889-0292-4E6A-95C7-132C14F6434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FF4-5CFA-4951-B1F6-398A1A8CB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23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F889-0292-4E6A-95C7-132C14F6434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FF4-5CFA-4951-B1F6-398A1A8CB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04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F889-0292-4E6A-95C7-132C14F6434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FF4-5CFA-4951-B1F6-398A1A8CB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78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F889-0292-4E6A-95C7-132C14F6434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FF4-5CFA-4951-B1F6-398A1A8CB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01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F889-0292-4E6A-95C7-132C14F6434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FF4-5CFA-4951-B1F6-398A1A8CB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7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F889-0292-4E6A-95C7-132C14F6434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FF4-5CFA-4951-B1F6-398A1A8CB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1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F889-0292-4E6A-95C7-132C14F6434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FF4-5CFA-4951-B1F6-398A1A8CB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F889-0292-4E6A-95C7-132C14F6434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FF4-5CFA-4951-B1F6-398A1A8CB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8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F889-0292-4E6A-95C7-132C14F6434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FF4-5CFA-4951-B1F6-398A1A8CB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F889-0292-4E6A-95C7-132C14F6434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FF4-5CFA-4951-B1F6-398A1A8CB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326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F889-0292-4E6A-95C7-132C14F6434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FF4-5CFA-4951-B1F6-398A1A8CB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892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6DBEF889-0292-4E6A-95C7-132C14F6434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7A42EFF4-5CFA-4951-B1F6-398A1A8CB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5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DBEF889-0292-4E6A-95C7-132C14F6434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7A42EFF4-5CFA-4951-B1F6-398A1A8CB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338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wanpers.or.id/index.php?option=com_content&amp;view=article&amp;id=908:pedoman-pemberitaan-media-siber&amp;catid=55:pedoman&amp;Itemid=113" TargetMode="External"/><Relationship Id="rId2" Type="http://schemas.openxmlformats.org/officeDocument/2006/relationships/hyperlink" Target="http://dewanpers.or.id/index.php?option=com_content&amp;view=article&amp;id=778:kode-etik-jurnalistik&amp;catid=54:peraturan&amp;Itemid=12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wanpers.or.id/index.php?option=com_content&amp;view=article&amp;id=676:standar-organisasi-perusahaan-pers&amp;catid=54:peraturan&amp;Itemid=121" TargetMode="External"/><Relationship Id="rId4" Type="http://schemas.openxmlformats.org/officeDocument/2006/relationships/hyperlink" Target="http://dewanpers.or.id/index.php?option=com_content&amp;view=article&amp;id=675:standar-perusahaan-pers&amp;catid=54:peraturan&amp;Itemid=121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iki/Indonesia" TargetMode="External"/><Relationship Id="rId2" Type="http://schemas.openxmlformats.org/officeDocument/2006/relationships/hyperlink" Target="https://id.wikipedia.org/wiki/Lembaga_independe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d.wikipedia.org/wiki/Hak_Asasi_Manusia" TargetMode="External"/><Relationship Id="rId4" Type="http://schemas.openxmlformats.org/officeDocument/2006/relationships/hyperlink" Target="https://id.wikipedia.org/wiki/Per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iki/Ex-officio" TargetMode="External"/><Relationship Id="rId2" Type="http://schemas.openxmlformats.org/officeDocument/2006/relationships/hyperlink" Target="https://id.wikipedia.org/wiki/Menteri_Penerangan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iki/Dewan_Pers#cite_note-Fungsi2-4" TargetMode="External"/><Relationship Id="rId2" Type="http://schemas.openxmlformats.org/officeDocument/2006/relationships/hyperlink" Target="https://id.wikipedia.org/wiki/Dewan_Pers#cite_note-Fungsi-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d.wikipedia.org/wiki/Redaksi" TargetMode="External"/><Relationship Id="rId4" Type="http://schemas.openxmlformats.org/officeDocument/2006/relationships/hyperlink" Target="https://id.wikipedia.org/w/index.php?title=Kode_Etik_Jurnalistik&amp;action=edit&amp;redlink=1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iki/Demokratis" TargetMode="External"/><Relationship Id="rId2" Type="http://schemas.openxmlformats.org/officeDocument/2006/relationships/hyperlink" Target="https://id.wikipedia.org/wiki/Dewan_Pers#cite_note-Fungsi-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d.wikipedia.org/wiki/Komunikasi" TargetMode="External"/><Relationship Id="rId5" Type="http://schemas.openxmlformats.org/officeDocument/2006/relationships/hyperlink" Target="https://id.wikipedia.org/w/index.php?title=Organisasi_wartawan&amp;action=edit&amp;redlink=1" TargetMode="External"/><Relationship Id="rId4" Type="http://schemas.openxmlformats.org/officeDocument/2006/relationships/hyperlink" Target="https://id.wikipedia.org/wiki/Wartawa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Perusahaan Pers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KULIAH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025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Dari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pemberitaan</a:t>
            </a:r>
            <a:r>
              <a:rPr lang="en-US" dirty="0"/>
              <a:t>, media online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jurnalistik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tunduk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 </a:t>
            </a:r>
            <a:r>
              <a:rPr lang="en-US" b="1" dirty="0" err="1">
                <a:hlinkClick r:id="rId2"/>
              </a:rPr>
              <a:t>Kode</a:t>
            </a:r>
            <a:r>
              <a:rPr lang="en-US" b="1" dirty="0">
                <a:hlinkClick r:id="rId2"/>
              </a:rPr>
              <a:t> </a:t>
            </a:r>
            <a:r>
              <a:rPr lang="en-US" b="1" dirty="0" err="1">
                <a:hlinkClick r:id="rId2"/>
              </a:rPr>
              <a:t>Etik</a:t>
            </a:r>
            <a:r>
              <a:rPr lang="en-US" b="1" dirty="0">
                <a:hlinkClick r:id="rId2"/>
              </a:rPr>
              <a:t> </a:t>
            </a:r>
            <a:r>
              <a:rPr lang="en-US" b="1" dirty="0" err="1">
                <a:hlinkClick r:id="rId2"/>
              </a:rPr>
              <a:t>jurnalistik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berpegang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 </a:t>
            </a:r>
            <a:r>
              <a:rPr lang="en-US" b="1" dirty="0" err="1">
                <a:hlinkClick r:id="rId3"/>
              </a:rPr>
              <a:t>Pedoman</a:t>
            </a:r>
            <a:r>
              <a:rPr lang="en-US" b="1" dirty="0">
                <a:hlinkClick r:id="rId3"/>
              </a:rPr>
              <a:t> </a:t>
            </a:r>
            <a:r>
              <a:rPr lang="en-US" b="1" dirty="0" err="1">
                <a:hlinkClick r:id="rId3"/>
              </a:rPr>
              <a:t>Pemberitaan</a:t>
            </a:r>
            <a:r>
              <a:rPr lang="en-US" b="1" dirty="0">
                <a:hlinkClick r:id="rId3"/>
              </a:rPr>
              <a:t> Media </a:t>
            </a:r>
            <a:r>
              <a:rPr lang="en-US" b="1" dirty="0" err="1">
                <a:hlinkClick r:id="rId3"/>
              </a:rPr>
              <a:t>Siber</a:t>
            </a:r>
            <a:r>
              <a:rPr lang="en-US" dirty="0"/>
              <a:t>. 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 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 </a:t>
            </a:r>
            <a:r>
              <a:rPr lang="en-US" b="1" dirty="0" err="1">
                <a:hlinkClick r:id="rId4"/>
              </a:rPr>
              <a:t>Standar</a:t>
            </a:r>
            <a:r>
              <a:rPr lang="en-US" b="1" dirty="0">
                <a:hlinkClick r:id="rId4"/>
              </a:rPr>
              <a:t> Perusahaan </a:t>
            </a:r>
            <a:r>
              <a:rPr lang="en-US" b="1" dirty="0" err="1">
                <a:hlinkClick r:id="rId4"/>
              </a:rPr>
              <a:t>Pers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b="1" dirty="0" err="1">
                <a:hlinkClick r:id="rId5"/>
              </a:rPr>
              <a:t>Standar</a:t>
            </a:r>
            <a:r>
              <a:rPr lang="en-US" b="1" dirty="0">
                <a:hlinkClick r:id="rId5"/>
              </a:rPr>
              <a:t> </a:t>
            </a:r>
            <a:r>
              <a:rPr lang="en-US" b="1" dirty="0" err="1">
                <a:hlinkClick r:id="rId5"/>
              </a:rPr>
              <a:t>Organisasi</a:t>
            </a:r>
            <a:r>
              <a:rPr lang="en-US" b="1" dirty="0">
                <a:hlinkClick r:id="rId5"/>
              </a:rPr>
              <a:t> Perusahaan Pers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441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Pedoman pemberitaan Siber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Media </a:t>
            </a:r>
            <a:r>
              <a:rPr lang="en-US" dirty="0" err="1"/>
              <a:t>Siber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media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wahana</a:t>
            </a:r>
            <a:r>
              <a:rPr lang="en-US" dirty="0"/>
              <a:t> internet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jurnalistik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Perusahaan </a:t>
            </a:r>
            <a:r>
              <a:rPr lang="en-US" dirty="0" err="1"/>
              <a:t>Pers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Pers.</a:t>
            </a:r>
          </a:p>
          <a:p>
            <a:r>
              <a:rPr lang="en-US" dirty="0"/>
              <a:t>Isi </a:t>
            </a:r>
            <a:r>
              <a:rPr lang="en-US" dirty="0" err="1"/>
              <a:t>Buatan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(User Generated Content)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dipublikasikan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media </a:t>
            </a:r>
            <a:r>
              <a:rPr lang="en-US" dirty="0" err="1"/>
              <a:t>siber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lain, </a:t>
            </a:r>
            <a:r>
              <a:rPr lang="en-US" dirty="0" err="1"/>
              <a:t>artikel</a:t>
            </a:r>
            <a:r>
              <a:rPr lang="en-US" dirty="0"/>
              <a:t>, </a:t>
            </a:r>
            <a:r>
              <a:rPr lang="en-US" dirty="0" err="1"/>
              <a:t>gambar</a:t>
            </a:r>
            <a:r>
              <a:rPr lang="en-US" dirty="0"/>
              <a:t>, </a:t>
            </a:r>
            <a:r>
              <a:rPr lang="en-US" dirty="0" err="1"/>
              <a:t>komentar</a:t>
            </a:r>
            <a:r>
              <a:rPr lang="en-US" dirty="0"/>
              <a:t>, </a:t>
            </a:r>
            <a:r>
              <a:rPr lang="en-US" dirty="0" err="1"/>
              <a:t>suara</a:t>
            </a:r>
            <a:r>
              <a:rPr lang="en-US" dirty="0"/>
              <a:t>, video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unggahan</a:t>
            </a:r>
            <a:r>
              <a:rPr lang="en-US" dirty="0"/>
              <a:t> yang </a:t>
            </a:r>
            <a:r>
              <a:rPr lang="en-US" dirty="0" err="1"/>
              <a:t>melekat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media </a:t>
            </a:r>
            <a:r>
              <a:rPr lang="en-US" dirty="0" err="1"/>
              <a:t>siber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blog, forum, </a:t>
            </a:r>
            <a:r>
              <a:rPr lang="en-US" dirty="0" err="1"/>
              <a:t>komentar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pemirsa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lain.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852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003613"/>
            <a:ext cx="10947464" cy="46392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User </a:t>
            </a:r>
            <a:r>
              <a:rPr lang="en-US" dirty="0"/>
              <a:t>Generated Content 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M</a:t>
            </a:r>
            <a:r>
              <a:rPr lang="en-US" dirty="0" err="1" smtClean="0"/>
              <a:t>edia</a:t>
            </a:r>
            <a:r>
              <a:rPr lang="en-US" dirty="0" smtClean="0"/>
              <a:t> </a:t>
            </a:r>
            <a:r>
              <a:rPr lang="en-US" dirty="0" err="1"/>
              <a:t>siber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mencantumkan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Isi </a:t>
            </a:r>
            <a:r>
              <a:rPr lang="en-US" dirty="0" err="1"/>
              <a:t>Buatan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No. 40 </a:t>
            </a:r>
            <a:r>
              <a:rPr lang="en-US" dirty="0" err="1"/>
              <a:t>tahun</a:t>
            </a:r>
            <a:r>
              <a:rPr lang="en-US" dirty="0"/>
              <a:t> 1999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Jurnalistik</a:t>
            </a:r>
            <a:r>
              <a:rPr lang="en-US" dirty="0"/>
              <a:t>, yang </a:t>
            </a:r>
            <a:r>
              <a:rPr lang="en-US" dirty="0" err="1"/>
              <a:t>ditempatkan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.</a:t>
            </a:r>
          </a:p>
          <a:p>
            <a:pPr>
              <a:buFont typeface="+mj-lt"/>
              <a:buAutoNum type="alphaLcPeriod"/>
            </a:pPr>
            <a:r>
              <a:rPr lang="en-US" dirty="0" smtClean="0"/>
              <a:t>Media </a:t>
            </a:r>
            <a:r>
              <a:rPr lang="en-US" dirty="0" err="1"/>
              <a:t>siber</a:t>
            </a:r>
            <a:r>
              <a:rPr lang="en-US" dirty="0"/>
              <a:t> </a:t>
            </a:r>
            <a:r>
              <a:rPr lang="en-US" dirty="0" err="1"/>
              <a:t>mewajibkan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keanggotaan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proses log-in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mempublikasikan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Isi </a:t>
            </a:r>
            <a:r>
              <a:rPr lang="en-US" dirty="0" err="1"/>
              <a:t>Buatan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.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log-in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Font typeface="+mj-lt"/>
              <a:buAutoNum type="alphaLcPeriod"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media </a:t>
            </a:r>
            <a:r>
              <a:rPr lang="en-US" dirty="0" err="1"/>
              <a:t>siber</a:t>
            </a:r>
            <a:r>
              <a:rPr lang="en-US" dirty="0"/>
              <a:t> </a:t>
            </a:r>
            <a:r>
              <a:rPr lang="en-US" dirty="0" err="1"/>
              <a:t>mewajibkan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Isi </a:t>
            </a:r>
            <a:r>
              <a:rPr lang="en-US" dirty="0" err="1"/>
              <a:t>Buatan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yang </a:t>
            </a:r>
            <a:r>
              <a:rPr lang="en-US" dirty="0" err="1"/>
              <a:t>dipublikasikan</a:t>
            </a:r>
            <a:r>
              <a:rPr lang="en-US" dirty="0"/>
              <a:t>:</a:t>
            </a:r>
          </a:p>
          <a:p>
            <a:pPr lvl="1">
              <a:buAutoNum type="arabicParenR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bohong</a:t>
            </a:r>
            <a:r>
              <a:rPr lang="en-US" dirty="0"/>
              <a:t>, </a:t>
            </a:r>
            <a:r>
              <a:rPr lang="en-US" dirty="0" err="1"/>
              <a:t>fitnah</a:t>
            </a:r>
            <a:r>
              <a:rPr lang="en-US" dirty="0"/>
              <a:t>, </a:t>
            </a:r>
            <a:r>
              <a:rPr lang="en-US" dirty="0" err="1"/>
              <a:t>sadis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cabul</a:t>
            </a:r>
            <a:r>
              <a:rPr lang="en-US" dirty="0" smtClean="0"/>
              <a:t>;</a:t>
            </a:r>
            <a:endParaRPr lang="id-ID" dirty="0" smtClean="0"/>
          </a:p>
          <a:p>
            <a:pPr lvl="1">
              <a:buAutoNum type="arabicParenR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prasangka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kebencian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, agama, </a:t>
            </a:r>
            <a:r>
              <a:rPr lang="en-US" dirty="0" err="1"/>
              <a:t>ras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antargolongan</a:t>
            </a:r>
            <a:r>
              <a:rPr lang="en-US" dirty="0"/>
              <a:t> (SARA),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menganjurkan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;</a:t>
            </a:r>
            <a:endParaRPr lang="id-ID" dirty="0" smtClean="0"/>
          </a:p>
          <a:p>
            <a:pPr lvl="1">
              <a:buAutoNum type="arabicParenR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diskriminatif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merendahkan</a:t>
            </a:r>
            <a:r>
              <a:rPr lang="en-US" dirty="0"/>
              <a:t> </a:t>
            </a:r>
            <a:r>
              <a:rPr lang="en-US" dirty="0" err="1"/>
              <a:t>martabat</a:t>
            </a:r>
            <a:r>
              <a:rPr lang="en-US" dirty="0"/>
              <a:t> orang </a:t>
            </a:r>
            <a:r>
              <a:rPr lang="en-US" dirty="0" err="1"/>
              <a:t>lemah</a:t>
            </a:r>
            <a:r>
              <a:rPr lang="en-US" dirty="0"/>
              <a:t>, </a:t>
            </a:r>
            <a:r>
              <a:rPr lang="en-US" dirty="0" err="1"/>
              <a:t>miskin</a:t>
            </a:r>
            <a:r>
              <a:rPr lang="en-US" dirty="0"/>
              <a:t>, 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cacat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cacat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89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87795"/>
          </a:xfrm>
        </p:spPr>
        <p:txBody>
          <a:bodyPr>
            <a:normAutofit/>
          </a:bodyPr>
          <a:lstStyle/>
          <a:p>
            <a:r>
              <a:rPr lang="en-US" dirty="0"/>
              <a:t>Media </a:t>
            </a:r>
            <a:r>
              <a:rPr lang="en-US" dirty="0" err="1"/>
              <a:t>siber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mutlak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mengedit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menghapus</a:t>
            </a:r>
            <a:r>
              <a:rPr lang="en-US" dirty="0"/>
              <a:t> Isi </a:t>
            </a:r>
            <a:r>
              <a:rPr lang="en-US" dirty="0" err="1"/>
              <a:t>Buatan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yang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butir</a:t>
            </a:r>
            <a:r>
              <a:rPr lang="en-US" dirty="0"/>
              <a:t> (c).</a:t>
            </a:r>
          </a:p>
          <a:p>
            <a:r>
              <a:rPr lang="en-US" dirty="0" smtClean="0"/>
              <a:t>Media </a:t>
            </a:r>
            <a:r>
              <a:rPr lang="en-US" dirty="0" err="1"/>
              <a:t>siber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pengaduan</a:t>
            </a:r>
            <a:r>
              <a:rPr lang="en-US" dirty="0"/>
              <a:t> Isi </a:t>
            </a:r>
            <a:r>
              <a:rPr lang="en-US" dirty="0" err="1"/>
              <a:t>Buatan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yang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butir</a:t>
            </a:r>
            <a:r>
              <a:rPr lang="en-US" dirty="0"/>
              <a:t> (c).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yang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.</a:t>
            </a:r>
          </a:p>
          <a:p>
            <a:r>
              <a:rPr lang="en-US" dirty="0" smtClean="0"/>
              <a:t>Media </a:t>
            </a:r>
            <a:r>
              <a:rPr lang="en-US" dirty="0" err="1"/>
              <a:t>siber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menyunting</a:t>
            </a:r>
            <a:r>
              <a:rPr lang="en-US" dirty="0"/>
              <a:t>, </a:t>
            </a:r>
            <a:r>
              <a:rPr lang="en-US" dirty="0" err="1"/>
              <a:t>menghapus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koreksi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Isi </a:t>
            </a:r>
            <a:r>
              <a:rPr lang="en-US" dirty="0" err="1"/>
              <a:t>Buatan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yang </a:t>
            </a:r>
            <a:r>
              <a:rPr lang="en-US" dirty="0" err="1"/>
              <a:t>dilaporkan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butir</a:t>
            </a:r>
            <a:r>
              <a:rPr lang="en-US" dirty="0"/>
              <a:t> (c), </a:t>
            </a:r>
            <a:r>
              <a:rPr lang="en-US" dirty="0" err="1"/>
              <a:t>sesegera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proporsional</a:t>
            </a:r>
            <a:r>
              <a:rPr lang="en-US" dirty="0"/>
              <a:t> </a:t>
            </a:r>
            <a:r>
              <a:rPr lang="en-US" dirty="0" err="1"/>
              <a:t>selambat-lambatnya</a:t>
            </a:r>
            <a:r>
              <a:rPr lang="en-US" dirty="0"/>
              <a:t> 2 x 24 jam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pengaduan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.</a:t>
            </a:r>
          </a:p>
          <a:p>
            <a:r>
              <a:rPr lang="en-US" dirty="0" smtClean="0"/>
              <a:t>Media </a:t>
            </a:r>
            <a:r>
              <a:rPr lang="en-US" dirty="0" err="1"/>
              <a:t>siber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butir</a:t>
            </a:r>
            <a:r>
              <a:rPr lang="en-US" dirty="0"/>
              <a:t> (a), (b), (c), </a:t>
            </a:r>
            <a:r>
              <a:rPr lang="en-US" dirty="0" err="1"/>
              <a:t>dan</a:t>
            </a:r>
            <a:r>
              <a:rPr lang="en-US" dirty="0"/>
              <a:t> (f)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dibebani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pemuatan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yang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butir</a:t>
            </a:r>
            <a:r>
              <a:rPr lang="en-US" dirty="0"/>
              <a:t> (c).</a:t>
            </a:r>
          </a:p>
          <a:p>
            <a:r>
              <a:rPr lang="en-US" dirty="0" smtClean="0"/>
              <a:t>Media </a:t>
            </a:r>
            <a:r>
              <a:rPr lang="en-US" dirty="0" err="1"/>
              <a:t>siber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Isi </a:t>
            </a:r>
            <a:r>
              <a:rPr lang="en-US" dirty="0" err="1"/>
              <a:t>Buatan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yang </a:t>
            </a:r>
            <a:r>
              <a:rPr lang="en-US" dirty="0" err="1"/>
              <a:t>dilaporkan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koreksi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butir</a:t>
            </a:r>
            <a:r>
              <a:rPr lang="en-US" dirty="0"/>
              <a:t> (f).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389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cap="all" dirty="0"/>
              <a:t>PEDOMAN PENYEBARAN MEDIA CETAK KHUSUS </a:t>
            </a:r>
            <a:r>
              <a:rPr lang="en-US" sz="2400" b="0" cap="all" dirty="0" smtClean="0"/>
              <a:t>DEWASA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Media </a:t>
            </a:r>
            <a:r>
              <a:rPr lang="en-US" dirty="0" err="1"/>
              <a:t>cetak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penerbitan</a:t>
            </a:r>
            <a:r>
              <a:rPr lang="en-US" dirty="0"/>
              <a:t> yang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, yang </a:t>
            </a:r>
            <a:r>
              <a:rPr lang="en-US" dirty="0" err="1"/>
              <a:t>berkandungan</a:t>
            </a:r>
            <a:r>
              <a:rPr lang="en-US" dirty="0"/>
              <a:t> </a:t>
            </a:r>
            <a:r>
              <a:rPr lang="en-US" dirty="0" err="1"/>
              <a:t>seks</a:t>
            </a:r>
            <a:r>
              <a:rPr lang="en-US" dirty="0"/>
              <a:t>, </a:t>
            </a:r>
            <a:r>
              <a:rPr lang="en-US" dirty="0" err="1"/>
              <a:t>kekerasan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mistik</a:t>
            </a:r>
            <a:r>
              <a:rPr lang="en-US" dirty="0"/>
              <a:t> yang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patut</a:t>
            </a:r>
            <a:r>
              <a:rPr lang="en-US" dirty="0"/>
              <a:t> </a:t>
            </a:r>
            <a:r>
              <a:rPr lang="en-US" dirty="0" err="1"/>
              <a:t>dikonsumsi</a:t>
            </a:r>
            <a:r>
              <a:rPr lang="en-US" dirty="0"/>
              <a:t> orang </a:t>
            </a:r>
            <a:r>
              <a:rPr lang="en-US" dirty="0" err="1"/>
              <a:t>dewasa</a:t>
            </a:r>
            <a:r>
              <a:rPr lang="en-US" dirty="0"/>
              <a:t> yang </a:t>
            </a:r>
            <a:r>
              <a:rPr lang="en-US" dirty="0" err="1"/>
              <a:t>berusia</a:t>
            </a:r>
            <a:r>
              <a:rPr lang="en-US" dirty="0"/>
              <a:t> 21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Penyebaran</a:t>
            </a:r>
            <a:r>
              <a:rPr lang="en-US" dirty="0"/>
              <a:t> media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yang </a:t>
            </a:r>
            <a:r>
              <a:rPr lang="en-US" dirty="0" err="1"/>
              <a:t>terjangkau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,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ibadah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Pengelola</a:t>
            </a:r>
            <a:r>
              <a:rPr lang="en-US" dirty="0"/>
              <a:t> media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penerbitannya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yang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media,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edisi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label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 21+.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926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Pemasangan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media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poin</a:t>
            </a:r>
            <a:r>
              <a:rPr lang="en-US" dirty="0"/>
              <a:t> 3.</a:t>
            </a:r>
          </a:p>
          <a:p>
            <a:pPr lvl="0"/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media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 yang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mematuhi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mengadukan</a:t>
            </a:r>
            <a:r>
              <a:rPr lang="en-US" dirty="0"/>
              <a:t> </a:t>
            </a:r>
            <a:r>
              <a:rPr lang="en-US" dirty="0" err="1"/>
              <a:t>pengelola</a:t>
            </a:r>
            <a:r>
              <a:rPr lang="en-US" dirty="0"/>
              <a:t> media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 yang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Pers.</a:t>
            </a:r>
          </a:p>
          <a:p>
            <a:pPr lvl="0"/>
            <a:r>
              <a:rPr lang="en-US" dirty="0" err="1"/>
              <a:t>Pengelola</a:t>
            </a:r>
            <a:r>
              <a:rPr lang="en-US" dirty="0"/>
              <a:t>, </a:t>
            </a:r>
            <a:r>
              <a:rPr lang="en-US" dirty="0" err="1"/>
              <a:t>agen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penjual</a:t>
            </a:r>
            <a:r>
              <a:rPr lang="en-US" dirty="0"/>
              <a:t> media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mematuhi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dikenakan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UU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lain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197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Dewan 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Dewan</a:t>
            </a:r>
            <a:r>
              <a:rPr lang="en-US" b="1" dirty="0"/>
              <a:t> </a:t>
            </a:r>
            <a:r>
              <a:rPr lang="en-US" b="1" dirty="0" err="1"/>
              <a:t>Pers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 </a:t>
            </a:r>
            <a:r>
              <a:rPr lang="en-US" dirty="0" err="1">
                <a:hlinkClick r:id="rId2" tooltip="Lembaga independen"/>
              </a:rPr>
              <a:t>lembaga</a:t>
            </a:r>
            <a:r>
              <a:rPr lang="en-US" dirty="0">
                <a:hlinkClick r:id="rId2" tooltip="Lembaga independen"/>
              </a:rPr>
              <a:t> </a:t>
            </a:r>
            <a:r>
              <a:rPr lang="en-US" dirty="0" err="1">
                <a:hlinkClick r:id="rId2" tooltip="Lembaga independen"/>
              </a:rPr>
              <a:t>independen</a:t>
            </a:r>
            <a:r>
              <a:rPr lang="en-US" dirty="0"/>
              <a:t> di </a:t>
            </a:r>
            <a:r>
              <a:rPr lang="en-US" dirty="0">
                <a:hlinkClick r:id="rId3" tooltip="Indonesia"/>
              </a:rPr>
              <a:t>Indonesia</a:t>
            </a:r>
            <a:r>
              <a:rPr lang="en-US" dirty="0"/>
              <a:t> 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 </a:t>
            </a:r>
            <a:r>
              <a:rPr lang="en-US" dirty="0" err="1">
                <a:hlinkClick r:id="rId4" tooltip="Pers"/>
              </a:rPr>
              <a:t>pers</a:t>
            </a:r>
            <a:r>
              <a:rPr lang="en-US" dirty="0"/>
              <a:t> di Indonesia.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1966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No. 11 </a:t>
            </a:r>
            <a:r>
              <a:rPr lang="en-US" dirty="0" err="1"/>
              <a:t>Tahun</a:t>
            </a:r>
            <a:r>
              <a:rPr lang="en-US" dirty="0"/>
              <a:t> 1966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Ketentuan-ketentuan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penasehat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struktural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Penerangan</a:t>
            </a:r>
            <a:r>
              <a:rPr lang="en-US" dirty="0"/>
              <a:t>. </a:t>
            </a:r>
            <a:endParaRPr lang="id-ID" dirty="0" smtClean="0"/>
          </a:p>
          <a:p>
            <a:r>
              <a:rPr lang="id-ID" dirty="0" smtClean="0"/>
              <a:t>Sejak lahir UU </a:t>
            </a:r>
            <a:r>
              <a:rPr lang="en-US" dirty="0" smtClean="0"/>
              <a:t>No</a:t>
            </a:r>
            <a:r>
              <a:rPr lang="en-US" dirty="0"/>
              <a:t>. 40 </a:t>
            </a:r>
            <a:r>
              <a:rPr lang="en-US" dirty="0" err="1"/>
              <a:t>Tahun</a:t>
            </a:r>
            <a:r>
              <a:rPr lang="en-US" dirty="0"/>
              <a:t> 1999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 smtClean="0"/>
              <a:t>Pers</a:t>
            </a:r>
            <a:r>
              <a:rPr lang="id-ID" dirty="0"/>
              <a:t>,</a:t>
            </a:r>
            <a:r>
              <a:rPr lang="en-US" dirty="0" smtClean="0"/>
              <a:t>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.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dimaksudkan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 </a:t>
            </a:r>
            <a:r>
              <a:rPr lang="en-US" dirty="0" err="1">
                <a:hlinkClick r:id="rId5" tooltip="Hak Asasi Manusia"/>
              </a:rPr>
              <a:t>Hak</a:t>
            </a:r>
            <a:r>
              <a:rPr lang="en-US" dirty="0">
                <a:hlinkClick r:id="rId5" tooltip="Hak Asasi Manusia"/>
              </a:rPr>
              <a:t> </a:t>
            </a:r>
            <a:r>
              <a:rPr lang="en-US" dirty="0" err="1">
                <a:hlinkClick r:id="rId5" tooltip="Hak Asasi Manusia"/>
              </a:rPr>
              <a:t>Asasi</a:t>
            </a:r>
            <a:r>
              <a:rPr lang="en-US" dirty="0">
                <a:hlinkClick r:id="rId5" tooltip="Hak Asasi Manusia"/>
              </a:rPr>
              <a:t> </a:t>
            </a:r>
            <a:r>
              <a:rPr lang="en-US" dirty="0" err="1">
                <a:hlinkClick r:id="rId5" tooltip="Hak Asasi Manusia"/>
              </a:rPr>
              <a:t>Manusia</a:t>
            </a:r>
            <a:r>
              <a:rPr lang="en-US" dirty="0"/>
              <a:t> (HAM),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kemerdekaan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HAM.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jurnalistik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,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jajaran</a:t>
            </a:r>
            <a:r>
              <a:rPr lang="en-US" dirty="0"/>
              <a:t> </a:t>
            </a:r>
            <a:r>
              <a:rPr lang="en-US" dirty="0" err="1"/>
              <a:t>anggotanya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617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177" y="2003612"/>
            <a:ext cx="11645152" cy="4854387"/>
          </a:xfrm>
        </p:spPr>
        <p:txBody>
          <a:bodyPr>
            <a:normAutofit/>
          </a:bodyPr>
          <a:lstStyle/>
          <a:p>
            <a:r>
              <a:rPr lang="id-ID" dirty="0" smtClean="0"/>
              <a:t>Dewan Pers pada Masa Orde Lama</a:t>
            </a:r>
          </a:p>
          <a:p>
            <a:pPr marL="400050" lvl="1" indent="0">
              <a:buNone/>
            </a:pP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1966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No.11 </a:t>
            </a:r>
            <a:r>
              <a:rPr lang="en-US" dirty="0" err="1"/>
              <a:t>Tahun</a:t>
            </a:r>
            <a:r>
              <a:rPr lang="en-US" dirty="0"/>
              <a:t> 1966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Ketentuan-ketentuan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Pers.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pendamping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membina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di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.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 </a:t>
            </a:r>
            <a:r>
              <a:rPr lang="en-US" dirty="0" err="1">
                <a:hlinkClick r:id="rId2" tooltip="Menteri Penerangan"/>
              </a:rPr>
              <a:t>Menteri</a:t>
            </a:r>
            <a:r>
              <a:rPr lang="en-US" dirty="0">
                <a:hlinkClick r:id="rId2" tooltip="Menteri Penerangan"/>
              </a:rPr>
              <a:t> </a:t>
            </a:r>
            <a:r>
              <a:rPr lang="en-US" dirty="0" err="1">
                <a:hlinkClick r:id="rId2" tooltip="Menteri Penerangan"/>
              </a:rPr>
              <a:t>Penerangan</a:t>
            </a:r>
            <a:r>
              <a:rPr lang="en-US" dirty="0"/>
              <a:t> </a:t>
            </a:r>
            <a:r>
              <a:rPr lang="en-US" dirty="0" err="1"/>
              <a:t>secara</a:t>
            </a:r>
            <a:r>
              <a:rPr lang="en-US" dirty="0"/>
              <a:t> </a:t>
            </a:r>
            <a:r>
              <a:rPr lang="en-US" dirty="0">
                <a:hlinkClick r:id="rId3" tooltip="Ex-officio"/>
              </a:rPr>
              <a:t>ex-officio</a:t>
            </a:r>
            <a:r>
              <a:rPr lang="en-US" dirty="0"/>
              <a:t> </a:t>
            </a:r>
            <a:r>
              <a:rPr lang="en-US" dirty="0" err="1"/>
              <a:t>menjabat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Pers.</a:t>
            </a:r>
            <a:endParaRPr lang="id-ID" dirty="0" smtClean="0"/>
          </a:p>
          <a:p>
            <a:r>
              <a:rPr lang="id-ID" dirty="0" smtClean="0"/>
              <a:t>Dewan Pers </a:t>
            </a:r>
            <a:r>
              <a:rPr lang="id-ID" dirty="0"/>
              <a:t>pada Masa </a:t>
            </a:r>
            <a:r>
              <a:rPr lang="id-ID" dirty="0" smtClean="0"/>
              <a:t>Orde Baru</a:t>
            </a:r>
          </a:p>
          <a:p>
            <a:pPr marL="400050" lvl="1" indent="0">
              <a:buNone/>
            </a:pPr>
            <a:r>
              <a:rPr lang="en-US" dirty="0" err="1"/>
              <a:t>Pada</a:t>
            </a:r>
            <a:r>
              <a:rPr lang="en-US" dirty="0"/>
              <a:t> era </a:t>
            </a:r>
            <a:r>
              <a:rPr lang="en-US" dirty="0" err="1"/>
              <a:t>orde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, </a:t>
            </a:r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penasehat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Penerangan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didasari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No. 21 </a:t>
            </a:r>
            <a:r>
              <a:rPr lang="en-US" dirty="0" err="1"/>
              <a:t>Tahun</a:t>
            </a:r>
            <a:r>
              <a:rPr lang="en-US" dirty="0"/>
              <a:t> 1982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11 </a:t>
            </a:r>
            <a:r>
              <a:rPr lang="en-US" dirty="0" err="1"/>
              <a:t>Tahun</a:t>
            </a:r>
            <a:r>
              <a:rPr lang="en-US" dirty="0"/>
              <a:t> 1966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Ketentuan-Ketentuan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Pers.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perihal</a:t>
            </a:r>
            <a:r>
              <a:rPr lang="en-US" dirty="0"/>
              <a:t> </a:t>
            </a:r>
            <a:r>
              <a:rPr lang="en-US" dirty="0" err="1"/>
              <a:t>keterwakilan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keanggotaan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6 </a:t>
            </a:r>
            <a:r>
              <a:rPr lang="en-US" dirty="0" err="1"/>
              <a:t>ayat</a:t>
            </a:r>
            <a:r>
              <a:rPr lang="en-US" dirty="0"/>
              <a:t> (2) UU No. 21 </a:t>
            </a:r>
            <a:r>
              <a:rPr lang="en-US" dirty="0" err="1"/>
              <a:t>Tahun</a:t>
            </a:r>
            <a:r>
              <a:rPr lang="en-US" dirty="0"/>
              <a:t> 1982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Ketentuan-Ketentuan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No. 4 </a:t>
            </a:r>
            <a:r>
              <a:rPr lang="en-US" dirty="0" err="1"/>
              <a:t>Tahun</a:t>
            </a:r>
            <a:r>
              <a:rPr lang="en-US" dirty="0"/>
              <a:t> 1967 </a:t>
            </a:r>
            <a:r>
              <a:rPr lang="id-ID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157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353235"/>
            <a:ext cx="10554574" cy="42492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15 </a:t>
            </a:r>
            <a:r>
              <a:rPr lang="en-US" dirty="0" err="1"/>
              <a:t>ayat</a:t>
            </a:r>
            <a:r>
              <a:rPr lang="en-US" dirty="0"/>
              <a:t> (2)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,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  <a:r>
              <a:rPr lang="en-US" baseline="30000" dirty="0">
                <a:hlinkClick r:id="rId2"/>
              </a:rPr>
              <a:t>[3]</a:t>
            </a:r>
            <a:r>
              <a:rPr lang="en-US" baseline="30000" dirty="0">
                <a:hlinkClick r:id="rId3"/>
              </a:rPr>
              <a:t>[4]</a:t>
            </a:r>
            <a:endParaRPr lang="en-US" dirty="0"/>
          </a:p>
          <a:p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kemerdekaan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campur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lain;</a:t>
            </a:r>
          </a:p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pengkajian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;</a:t>
            </a:r>
          </a:p>
          <a:p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mengawasi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 </a:t>
            </a:r>
            <a:r>
              <a:rPr lang="en-US" dirty="0" err="1">
                <a:hlinkClick r:id="rId4" tooltip="Kode Etik Jurnalistik (halaman belum tersedia)"/>
              </a:rPr>
              <a:t>Kode</a:t>
            </a:r>
            <a:r>
              <a:rPr lang="en-US" dirty="0">
                <a:hlinkClick r:id="rId4" tooltip="Kode Etik Jurnalistik (halaman belum tersedia)"/>
              </a:rPr>
              <a:t> </a:t>
            </a:r>
            <a:r>
              <a:rPr lang="en-US" dirty="0" err="1">
                <a:hlinkClick r:id="rId4" tooltip="Kode Etik Jurnalistik (halaman belum tersedia)"/>
              </a:rPr>
              <a:t>Etik</a:t>
            </a:r>
            <a:r>
              <a:rPr lang="en-US" dirty="0">
                <a:hlinkClick r:id="rId4" tooltip="Kode Etik Jurnalistik (halaman belum tersedia)"/>
              </a:rPr>
              <a:t> </a:t>
            </a:r>
            <a:r>
              <a:rPr lang="en-US" dirty="0" err="1">
                <a:hlinkClick r:id="rId4" tooltip="Kode Etik Jurnalistik (halaman belum tersedia)"/>
              </a:rPr>
              <a:t>Jurnalistik</a:t>
            </a:r>
            <a:r>
              <a:rPr lang="en-US" dirty="0"/>
              <a:t>;</a:t>
            </a:r>
          </a:p>
          <a:p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mengupayakan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pengaduan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kasus-kasus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pemberitaan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;</a:t>
            </a:r>
          </a:p>
          <a:p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,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;</a:t>
            </a:r>
          </a:p>
          <a:p>
            <a:r>
              <a:rPr lang="en-US" dirty="0" err="1"/>
              <a:t>Memfasilitasi</a:t>
            </a:r>
            <a:r>
              <a:rPr lang="en-US" dirty="0"/>
              <a:t> </a:t>
            </a:r>
            <a:r>
              <a:rPr lang="en-US" dirty="0" err="1"/>
              <a:t>organisasi-organisasi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peraturan-peraturan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kewartawanan</a:t>
            </a:r>
            <a:r>
              <a:rPr lang="en-US" dirty="0"/>
              <a:t>;</a:t>
            </a:r>
          </a:p>
          <a:p>
            <a:r>
              <a:rPr lang="en-US" dirty="0" err="1"/>
              <a:t>Mendata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pers.</a:t>
            </a:r>
          </a:p>
          <a:p>
            <a:pPr marL="0" indent="0">
              <a:buNone/>
            </a:pPr>
            <a:r>
              <a:rPr lang="id-ID" dirty="0" smtClean="0"/>
              <a:t>*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pengurusannya</a:t>
            </a:r>
            <a:r>
              <a:rPr lang="en-US" dirty="0"/>
              <a:t>. </a:t>
            </a:r>
            <a:r>
              <a:rPr lang="en-US" dirty="0" err="1"/>
              <a:t>Otoritas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 </a:t>
            </a:r>
            <a:r>
              <a:rPr lang="en-US" dirty="0" err="1">
                <a:hlinkClick r:id="rId5" tooltip="Redaksi"/>
              </a:rPr>
              <a:t>redaksi</a:t>
            </a:r>
            <a:r>
              <a:rPr lang="en-US" dirty="0"/>
              <a:t> 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media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menghargai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mematuhi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jurnalistik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mengakui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61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15 </a:t>
            </a:r>
            <a:r>
              <a:rPr lang="en-US" dirty="0" err="1"/>
              <a:t>ayat</a:t>
            </a:r>
            <a:r>
              <a:rPr lang="en-US" dirty="0"/>
              <a:t> (3)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 </a:t>
            </a:r>
            <a:r>
              <a:rPr lang="en-US" baseline="30000" dirty="0">
                <a:hlinkClick r:id="rId2"/>
              </a:rPr>
              <a:t>[3]</a:t>
            </a:r>
            <a:r>
              <a:rPr lang="en-US" dirty="0"/>
              <a:t> ,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 </a:t>
            </a:r>
            <a:r>
              <a:rPr lang="en-US" dirty="0" err="1">
                <a:hlinkClick r:id="rId3" tooltip="Demokratis"/>
              </a:rPr>
              <a:t>demokratis</a:t>
            </a:r>
            <a:r>
              <a:rPr lang="en-US" dirty="0"/>
              <a:t> 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.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 :</a:t>
            </a:r>
          </a:p>
          <a:p>
            <a:pPr>
              <a:buFont typeface="+mj-lt"/>
              <a:buAutoNum type="arabicPeriod"/>
            </a:pPr>
            <a:r>
              <a:rPr lang="en-US" dirty="0" err="1">
                <a:hlinkClick r:id="rId4" tooltip="Wartawan"/>
              </a:rPr>
              <a:t>Wartawan</a:t>
            </a:r>
            <a:r>
              <a:rPr lang="en-US" dirty="0"/>
              <a:t> yang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 </a:t>
            </a:r>
            <a:r>
              <a:rPr lang="en-US" dirty="0" err="1">
                <a:hlinkClick r:id="rId5" tooltip="Organisasi wartawan (halaman belum tersedia)"/>
              </a:rPr>
              <a:t>organisasi</a:t>
            </a:r>
            <a:r>
              <a:rPr lang="en-US" dirty="0">
                <a:hlinkClick r:id="rId5" tooltip="Organisasi wartawan (halaman belum tersedia)"/>
              </a:rPr>
              <a:t> </a:t>
            </a:r>
            <a:r>
              <a:rPr lang="en-US" dirty="0" err="1">
                <a:hlinkClick r:id="rId5" tooltip="Organisasi wartawan (halaman belum tersedia)"/>
              </a:rPr>
              <a:t>wartawan</a:t>
            </a:r>
            <a:r>
              <a:rPr lang="en-US" dirty="0"/>
              <a:t>;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; </a:t>
            </a:r>
            <a:r>
              <a:rPr lang="en-US" dirty="0" err="1"/>
              <a:t>dan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ahli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 </a:t>
            </a:r>
            <a:r>
              <a:rPr lang="en-US" dirty="0" err="1">
                <a:hlinkClick r:id="rId6" tooltip="Komunikasi"/>
              </a:rPr>
              <a:t>komunikasi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wartawan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pers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6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PERUSAHAAN 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Pasal 9 UU Pers:</a:t>
            </a:r>
          </a:p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Indonesia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mendirikan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pers.</a:t>
            </a:r>
          </a:p>
          <a:p>
            <a:r>
              <a:rPr lang="sv-SE" dirty="0" smtClean="0"/>
              <a:t>Setiap </a:t>
            </a:r>
            <a:r>
              <a:rPr lang="sv-SE" dirty="0"/>
              <a:t>perusahaan pers harus berbentuk badan hukum Indonesia.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236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Larangan Iklan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Perusahaan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:</a:t>
            </a:r>
          </a:p>
          <a:p>
            <a:r>
              <a:rPr lang="en-US" dirty="0" smtClean="0"/>
              <a:t>yang </a:t>
            </a:r>
            <a:r>
              <a:rPr lang="en-US" dirty="0" err="1"/>
              <a:t>berakibat</a:t>
            </a:r>
            <a:r>
              <a:rPr lang="en-US" dirty="0"/>
              <a:t> </a:t>
            </a:r>
            <a:r>
              <a:rPr lang="en-US" dirty="0" err="1"/>
              <a:t>merendahkan</a:t>
            </a:r>
            <a:r>
              <a:rPr lang="en-US" dirty="0"/>
              <a:t> </a:t>
            </a:r>
            <a:r>
              <a:rPr lang="en-US" dirty="0" err="1"/>
              <a:t>martabat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agama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mengganggu</a:t>
            </a:r>
            <a:r>
              <a:rPr lang="en-US" dirty="0"/>
              <a:t> </a:t>
            </a:r>
            <a:r>
              <a:rPr lang="en-US" dirty="0" err="1" smtClean="0"/>
              <a:t>kerukunan</a:t>
            </a:r>
            <a:r>
              <a:rPr lang="id-ID" dirty="0"/>
              <a:t> </a:t>
            </a:r>
            <a:r>
              <a:rPr lang="sv-SE" dirty="0" smtClean="0"/>
              <a:t>hidup </a:t>
            </a:r>
            <a:r>
              <a:rPr lang="sv-SE" dirty="0"/>
              <a:t>antar umat beragama, serta bertentangan dengan rasa kesusilaan masyarakat;</a:t>
            </a:r>
          </a:p>
          <a:p>
            <a:r>
              <a:rPr lang="en-US" dirty="0" err="1" smtClean="0"/>
              <a:t>minuman</a:t>
            </a:r>
            <a:r>
              <a:rPr lang="en-US" dirty="0" smtClean="0"/>
              <a:t> </a:t>
            </a:r>
            <a:r>
              <a:rPr lang="en-US" dirty="0" err="1"/>
              <a:t>keras</a:t>
            </a:r>
            <a:r>
              <a:rPr lang="en-US" dirty="0"/>
              <a:t>, </a:t>
            </a:r>
            <a:r>
              <a:rPr lang="en-US" dirty="0" err="1"/>
              <a:t>narkotika</a:t>
            </a:r>
            <a:r>
              <a:rPr lang="en-US" dirty="0"/>
              <a:t>, </a:t>
            </a:r>
            <a:r>
              <a:rPr lang="en-US" dirty="0" err="1"/>
              <a:t>psikotropika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aditif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ketentuan</a:t>
            </a:r>
            <a:r>
              <a:rPr lang="id-ID" dirty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/>
              <a:t>perundang-undangan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;</a:t>
            </a:r>
          </a:p>
          <a:p>
            <a:r>
              <a:rPr lang="nl-NL" dirty="0"/>
              <a:t>c. peragaan wujud rokok dan atau penggunaan rokok.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76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Pendirian Kantor Berita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pemberitaan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,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 smtClean="0"/>
              <a:t>negara</a:t>
            </a:r>
            <a:r>
              <a:rPr lang="id-ID" dirty="0"/>
              <a:t> </a:t>
            </a:r>
            <a:r>
              <a:rPr lang="en-US" dirty="0" smtClean="0"/>
              <a:t>Indonesia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mendirikan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5656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Standar Perusahaan 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358153"/>
            <a:ext cx="10044301" cy="525779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Indonesia yang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media </a:t>
            </a:r>
            <a:r>
              <a:rPr lang="en-US" dirty="0" err="1"/>
              <a:t>cetak</a:t>
            </a:r>
            <a:r>
              <a:rPr lang="en-US" dirty="0"/>
              <a:t>, media </a:t>
            </a:r>
            <a:r>
              <a:rPr lang="en-US" dirty="0" err="1"/>
              <a:t>elektronik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media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, </a:t>
            </a:r>
            <a:r>
              <a:rPr lang="en-US" dirty="0" err="1"/>
              <a:t>menyiarkan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menyalurkan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Perusahaan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berbadan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perseroan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badan-badan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Perusahaan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pengesahan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HAM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lain yang </a:t>
            </a:r>
            <a:r>
              <a:rPr lang="en-US" dirty="0" err="1"/>
              <a:t>berwenang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Perusahaan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mencerdaskan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Perusahaan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modal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Rp.50.000.000 (lima </a:t>
            </a:r>
            <a:r>
              <a:rPr lang="en-US" dirty="0" err="1"/>
              <a:t>puluh</a:t>
            </a:r>
            <a:r>
              <a:rPr lang="en-US" dirty="0"/>
              <a:t> </a:t>
            </a:r>
            <a:r>
              <a:rPr lang="en-US" dirty="0" err="1"/>
              <a:t>juta</a:t>
            </a:r>
            <a:r>
              <a:rPr lang="en-US" dirty="0"/>
              <a:t> rupiah)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Pers.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967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906" y="2232212"/>
            <a:ext cx="10932459" cy="462578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Perusahaan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6 (</a:t>
            </a:r>
            <a:r>
              <a:rPr lang="en-US" dirty="0" err="1"/>
              <a:t>enam</a:t>
            </a:r>
            <a:r>
              <a:rPr lang="en-US" dirty="0"/>
              <a:t>) </a:t>
            </a:r>
            <a:r>
              <a:rPr lang="en-US" dirty="0" err="1"/>
              <a:t>bulan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Penambahan</a:t>
            </a:r>
            <a:r>
              <a:rPr lang="en-US" dirty="0"/>
              <a:t> modal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media </a:t>
            </a:r>
            <a:r>
              <a:rPr lang="en-US" dirty="0" err="1"/>
              <a:t>cetak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modal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mayoritas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media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20%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modal.</a:t>
            </a:r>
          </a:p>
          <a:p>
            <a:pPr lvl="0"/>
            <a:r>
              <a:rPr lang="en-US" dirty="0"/>
              <a:t>Perusahaan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wartawan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karyawannya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minimum </a:t>
            </a:r>
            <a:r>
              <a:rPr lang="en-US" dirty="0" err="1"/>
              <a:t>provinsi</a:t>
            </a:r>
            <a:r>
              <a:rPr lang="en-US" dirty="0"/>
              <a:t> minimal 13 kali </a:t>
            </a:r>
            <a:r>
              <a:rPr lang="en-US" dirty="0" err="1"/>
              <a:t>setahun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Perusahaan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lain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wartawan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karyawannya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, bonus, </a:t>
            </a:r>
            <a:r>
              <a:rPr lang="en-US" dirty="0" err="1"/>
              <a:t>asuransi</a:t>
            </a:r>
            <a:r>
              <a:rPr lang="en-US" dirty="0"/>
              <a:t>,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kepemilikan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, yang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Perusahaan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wartawan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karyawannya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Perusahaan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dikelola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agar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para </a:t>
            </a:r>
            <a:r>
              <a:rPr lang="en-US" dirty="0" err="1"/>
              <a:t>wartawan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karyawannya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meninggalkan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sosialnya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003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43952"/>
            <a:ext cx="10824229" cy="466612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Perusahaan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wartawan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karyawannya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profesionalisme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Pemutusan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wartawan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kemerdekaan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Ketenagakerjaan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Perusahaan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mengumumkan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, </a:t>
            </a:r>
            <a:r>
              <a:rPr lang="en-US" dirty="0" err="1"/>
              <a:t>alamat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media yang </a:t>
            </a:r>
            <a:r>
              <a:rPr lang="en-US" dirty="0" err="1"/>
              <a:t>bersangkutan</a:t>
            </a:r>
            <a:r>
              <a:rPr lang="en-US" dirty="0"/>
              <a:t>;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media </a:t>
            </a:r>
            <a:r>
              <a:rPr lang="en-US" dirty="0" err="1"/>
              <a:t>cetak</a:t>
            </a:r>
            <a:r>
              <a:rPr lang="en-US" dirty="0"/>
              <a:t> </a:t>
            </a:r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percetakan</a:t>
            </a:r>
            <a:r>
              <a:rPr lang="en-US" dirty="0"/>
              <a:t>. </a:t>
            </a:r>
            <a:r>
              <a:rPr lang="en-US" dirty="0" err="1"/>
              <a:t>Pengumuman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dimaksudkan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wujud</a:t>
            </a:r>
            <a:r>
              <a:rPr lang="en-US" dirty="0"/>
              <a:t> </a:t>
            </a:r>
            <a:r>
              <a:rPr lang="en-US" dirty="0" err="1"/>
              <a:t>pertanggungjawaban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jurnalistik</a:t>
            </a:r>
            <a:r>
              <a:rPr lang="en-US" dirty="0"/>
              <a:t> yang </a:t>
            </a:r>
            <a:r>
              <a:rPr lang="en-US" dirty="0" err="1"/>
              <a:t>diterbitkan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disiarkan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Perusahaan </a:t>
            </a:r>
            <a:r>
              <a:rPr lang="en-US" dirty="0" err="1"/>
              <a:t>pers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6 (</a:t>
            </a:r>
            <a:r>
              <a:rPr lang="en-US" dirty="0" err="1"/>
              <a:t>enam</a:t>
            </a:r>
            <a:r>
              <a:rPr lang="en-US" dirty="0"/>
              <a:t>)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berturut-turut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yang </a:t>
            </a:r>
            <a:r>
              <a:rPr lang="en-US" dirty="0" err="1"/>
              <a:t>dikeluarkannya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pornografi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format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media </a:t>
            </a:r>
            <a:r>
              <a:rPr lang="en-US" dirty="0" err="1"/>
              <a:t>massa</a:t>
            </a:r>
            <a:r>
              <a:rPr lang="en-US" dirty="0"/>
              <a:t> yang </a:t>
            </a:r>
            <a:r>
              <a:rPr lang="en-US" dirty="0" err="1"/>
              <a:t>semata-mata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membangkitkan</a:t>
            </a:r>
            <a:r>
              <a:rPr lang="en-US" dirty="0"/>
              <a:t> </a:t>
            </a:r>
            <a:r>
              <a:rPr lang="en-US" dirty="0" err="1"/>
              <a:t>nafsu</a:t>
            </a:r>
            <a:r>
              <a:rPr lang="en-US" dirty="0"/>
              <a:t> </a:t>
            </a:r>
            <a:r>
              <a:rPr lang="en-US" dirty="0" err="1"/>
              <a:t>birahi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pers.</a:t>
            </a:r>
          </a:p>
          <a:p>
            <a:pPr lvl="0"/>
            <a:r>
              <a:rPr lang="en-US" dirty="0"/>
              <a:t>Perusahaan </a:t>
            </a:r>
            <a:r>
              <a:rPr lang="en-US" dirty="0" err="1"/>
              <a:t>pers</a:t>
            </a:r>
            <a:r>
              <a:rPr lang="en-US" dirty="0"/>
              <a:t> media </a:t>
            </a:r>
            <a:r>
              <a:rPr lang="en-US" dirty="0" err="1"/>
              <a:t>cetak</a:t>
            </a:r>
            <a:r>
              <a:rPr lang="en-US" dirty="0"/>
              <a:t> </a:t>
            </a:r>
            <a:r>
              <a:rPr lang="en-US" dirty="0" err="1"/>
              <a:t>diverifikasi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media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diverifikasi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Indonesia.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15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MEDIA MASSA ONLINE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Media </a:t>
            </a:r>
            <a:r>
              <a:rPr lang="en-US" dirty="0" err="1"/>
              <a:t>massa</a:t>
            </a:r>
            <a:r>
              <a:rPr lang="en-US" dirty="0"/>
              <a:t> </a:t>
            </a:r>
            <a:r>
              <a:rPr lang="en-US" i="1" dirty="0"/>
              <a:t>online</a:t>
            </a:r>
            <a:r>
              <a:rPr lang="en-US" dirty="0"/>
              <a:t> di Indonesia </a:t>
            </a:r>
            <a:r>
              <a:rPr lang="en-US" dirty="0" err="1"/>
              <a:t>kian</a:t>
            </a:r>
            <a:r>
              <a:rPr lang="en-US" dirty="0"/>
              <a:t> </a:t>
            </a:r>
            <a:r>
              <a:rPr lang="en-US" dirty="0" err="1"/>
              <a:t>menjamur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semuanya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.</a:t>
            </a:r>
          </a:p>
          <a:p>
            <a:r>
              <a:rPr lang="id-ID" dirty="0" smtClean="0"/>
              <a:t>T</a:t>
            </a:r>
            <a:r>
              <a:rPr lang="en-US" dirty="0" err="1" smtClean="0"/>
              <a:t>idak</a:t>
            </a:r>
            <a:r>
              <a:rPr lang="en-US" dirty="0" smtClean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setengah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media </a:t>
            </a:r>
            <a:r>
              <a:rPr lang="en-US" dirty="0" err="1"/>
              <a:t>massa</a:t>
            </a:r>
            <a:r>
              <a:rPr lang="en-US" dirty="0"/>
              <a:t> </a:t>
            </a:r>
            <a:r>
              <a:rPr lang="en-US" i="1" dirty="0"/>
              <a:t>online</a:t>
            </a:r>
            <a:r>
              <a:rPr lang="en-US" dirty="0"/>
              <a:t> yang </a:t>
            </a:r>
            <a:r>
              <a:rPr lang="en-US" dirty="0" err="1"/>
              <a:t>ada</a:t>
            </a:r>
            <a:r>
              <a:rPr lang="en-US" dirty="0"/>
              <a:t> di Tanah Air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disyaratkan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perundangan</a:t>
            </a:r>
            <a:r>
              <a:rPr lang="en-US" dirty="0"/>
              <a:t>.</a:t>
            </a:r>
          </a:p>
          <a:p>
            <a:r>
              <a:rPr lang="en-US" dirty="0" smtClean="0"/>
              <a:t>Media </a:t>
            </a:r>
            <a:r>
              <a:rPr lang="en-US" dirty="0"/>
              <a:t>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jumlahnya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43.400, </a:t>
            </a:r>
            <a:r>
              <a:rPr lang="en-US" dirty="0" err="1"/>
              <a:t>tetapi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terdaftar</a:t>
            </a:r>
            <a:r>
              <a:rPr lang="en-US" dirty="0"/>
              <a:t> di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234 </a:t>
            </a:r>
            <a:r>
              <a:rPr lang="en-US" dirty="0" smtClean="0"/>
              <a:t>media</a:t>
            </a:r>
            <a:r>
              <a:rPr lang="id-ID" dirty="0" smtClean="0"/>
              <a:t>.</a:t>
            </a:r>
            <a:endParaRPr lang="en-US" dirty="0"/>
          </a:p>
          <a:p>
            <a:pPr marL="0" indent="0">
              <a:buNone/>
            </a:pPr>
            <a:endParaRPr lang="id-ID" b="1" dirty="0" smtClean="0"/>
          </a:p>
          <a:p>
            <a:pPr marL="0" indent="0">
              <a:buNone/>
            </a:pPr>
            <a:r>
              <a:rPr lang="id-ID" b="1" dirty="0" smtClean="0"/>
              <a:t>*Diatur dalam </a:t>
            </a:r>
            <a:r>
              <a:rPr lang="en-US" b="1" dirty="0" smtClean="0"/>
              <a:t>PEDOMAN </a:t>
            </a:r>
            <a:r>
              <a:rPr lang="en-US" b="1" dirty="0"/>
              <a:t>PEMBERITAAN MEDIA </a:t>
            </a:r>
            <a:r>
              <a:rPr lang="en-US" b="1" dirty="0" smtClean="0"/>
              <a:t>SIBER</a:t>
            </a:r>
            <a:r>
              <a:rPr lang="id-ID" b="1" dirty="0" smtClean="0"/>
              <a:t> yang dibuat oleh Dewan Pers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050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Syarat Media Massa Online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Pasal 1 angka 2 </a:t>
            </a:r>
          </a:p>
          <a:p>
            <a:pPr marL="0" indent="0">
              <a:buNone/>
            </a:pPr>
            <a:r>
              <a:rPr lang="en-US" dirty="0" smtClean="0"/>
              <a:t>Perusahaan</a:t>
            </a:r>
            <a:r>
              <a:rPr lang="en-US" dirty="0"/>
              <a:t> 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 </a:t>
            </a:r>
            <a:r>
              <a:rPr lang="en-US" u="sng" dirty="0" err="1"/>
              <a:t>badan</a:t>
            </a:r>
            <a:r>
              <a:rPr lang="en-US" u="sng" dirty="0"/>
              <a:t> </a:t>
            </a:r>
            <a:r>
              <a:rPr lang="en-US" u="sng" dirty="0" err="1"/>
              <a:t>hukum</a:t>
            </a:r>
            <a:r>
              <a:rPr lang="en-US" u="sng" dirty="0"/>
              <a:t> Indonesia</a:t>
            </a:r>
            <a:r>
              <a:rPr lang="en-US" dirty="0"/>
              <a:t> yang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media </a:t>
            </a:r>
            <a:r>
              <a:rPr lang="en-US" dirty="0" err="1"/>
              <a:t>cetak</a:t>
            </a:r>
            <a:r>
              <a:rPr lang="en-US" dirty="0"/>
              <a:t>, media </a:t>
            </a:r>
            <a:r>
              <a:rPr lang="en-US" dirty="0" err="1"/>
              <a:t>elektronik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media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, </a:t>
            </a:r>
            <a:r>
              <a:rPr lang="en-US" dirty="0" err="1"/>
              <a:t>menyiarkan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menyalurkan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b="1" dirty="0" err="1"/>
              <a:t>Pasal</a:t>
            </a:r>
            <a:r>
              <a:rPr lang="en-US" b="1" dirty="0"/>
              <a:t> 9 </a:t>
            </a:r>
            <a:r>
              <a:rPr lang="en-US" b="1" dirty="0" err="1"/>
              <a:t>ayat</a:t>
            </a:r>
            <a:r>
              <a:rPr lang="en-US" b="1" dirty="0"/>
              <a:t> (2) UU </a:t>
            </a:r>
            <a:r>
              <a:rPr lang="en-US" b="1" dirty="0" err="1"/>
              <a:t>Pers</a:t>
            </a:r>
            <a:r>
              <a:rPr lang="en-US" b="1" dirty="0"/>
              <a:t> </a:t>
            </a:r>
            <a:r>
              <a:rPr lang="en-US" dirty="0" err="1"/>
              <a:t>bahwa</a:t>
            </a:r>
            <a:r>
              <a:rPr lang="en-US" dirty="0"/>
              <a:t> </a:t>
            </a:r>
            <a:r>
              <a:rPr lang="en-US" dirty="0" err="1"/>
              <a:t>setiap</a:t>
            </a:r>
            <a:r>
              <a:rPr lang="en-US" dirty="0"/>
              <a:t> Perusahaan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Indonesia. </a:t>
            </a:r>
            <a:endParaRPr lang="id-ID" dirty="0" smtClean="0"/>
          </a:p>
          <a:p>
            <a:r>
              <a:rPr lang="en-US" b="1" dirty="0" err="1"/>
              <a:t>Pasal</a:t>
            </a:r>
            <a:r>
              <a:rPr lang="en-US" b="1" dirty="0"/>
              <a:t> 12 UU </a:t>
            </a:r>
            <a:r>
              <a:rPr lang="en-US" b="1" dirty="0" err="1"/>
              <a:t>Pers</a:t>
            </a:r>
            <a:r>
              <a:rPr lang="en-US" dirty="0"/>
              <a:t> Perusahaan </a:t>
            </a:r>
            <a:r>
              <a:rPr lang="en-US" dirty="0" err="1"/>
              <a:t>Pers</a:t>
            </a:r>
            <a:r>
              <a:rPr lang="en-US" dirty="0"/>
              <a:t> </a:t>
            </a:r>
            <a:r>
              <a:rPr lang="en-US" dirty="0" err="1"/>
              <a:t>diwajibkan</a:t>
            </a:r>
            <a:r>
              <a:rPr lang="en-US" dirty="0"/>
              <a:t> </a:t>
            </a:r>
            <a:r>
              <a:rPr lang="en-US" dirty="0" err="1"/>
              <a:t>untukmengumumkan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,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media yang </a:t>
            </a:r>
            <a:r>
              <a:rPr lang="en-US" dirty="0" err="1"/>
              <a:t>bersangkutan</a:t>
            </a:r>
            <a:r>
              <a:rPr lang="en-US" dirty="0"/>
              <a:t>;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penerbitan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percetakan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7778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32</TotalTime>
  <Words>1191</Words>
  <Application>Microsoft Office PowerPoint</Application>
  <PresentationFormat>Widescreen</PresentationFormat>
  <Paragraphs>86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2</vt:lpstr>
      <vt:lpstr>Quotable</vt:lpstr>
      <vt:lpstr>Perusahaan Pers</vt:lpstr>
      <vt:lpstr>PERUSAHAAN PERS</vt:lpstr>
      <vt:lpstr>Larangan Iklan</vt:lpstr>
      <vt:lpstr>Pendirian Kantor Berita</vt:lpstr>
      <vt:lpstr>Standar Perusahaan Pers</vt:lpstr>
      <vt:lpstr>PowerPoint Presentation</vt:lpstr>
      <vt:lpstr>PowerPoint Presentation</vt:lpstr>
      <vt:lpstr>MEDIA MASSA ONLINE</vt:lpstr>
      <vt:lpstr>Syarat Media Massa Online</vt:lpstr>
      <vt:lpstr>PowerPoint Presentation</vt:lpstr>
      <vt:lpstr>Pedoman pemberitaan Siber</vt:lpstr>
      <vt:lpstr>PowerPoint Presentation</vt:lpstr>
      <vt:lpstr>PowerPoint Presentation</vt:lpstr>
      <vt:lpstr>PEDOMAN PENYEBARAN MEDIA CETAK KHUSUS DEWASA</vt:lpstr>
      <vt:lpstr>PowerPoint Presentation</vt:lpstr>
      <vt:lpstr>Dewan Pers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Perusahaan Pers</dc:title>
  <dc:creator>DEVICA RULLY</dc:creator>
  <cp:lastModifiedBy>DEVICA RULLY</cp:lastModifiedBy>
  <cp:revision>5</cp:revision>
  <dcterms:created xsi:type="dcterms:W3CDTF">2017-10-09T13:42:12Z</dcterms:created>
  <dcterms:modified xsi:type="dcterms:W3CDTF">2017-10-09T14:14:57Z</dcterms:modified>
</cp:coreProperties>
</file>