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60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1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4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5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3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9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2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8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84914AF-BECE-4A22-98EE-184390C577DE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5F5C433-7ACF-4010-8F34-FC4362AD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7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PENYIARAN DAN HUKUM PENYIARAN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1600" b="1" dirty="0" smtClean="0">
                <a:solidFill>
                  <a:schemeClr val="accent1"/>
                </a:solidFill>
              </a:rPr>
              <a:t>KULIAH VIII</a:t>
            </a:r>
          </a:p>
          <a:p>
            <a:r>
              <a:rPr lang="id-ID" b="1" dirty="0" smtClean="0">
                <a:solidFill>
                  <a:schemeClr val="accent1"/>
                </a:solidFill>
              </a:rPr>
              <a:t>DEVICA RULLY, SH., MH., LLM.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97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JASA 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Jasa Penyiaran terdiri atas: radio dan televisi</a:t>
            </a:r>
          </a:p>
          <a:p>
            <a:r>
              <a:rPr lang="id-ID" sz="2400" dirty="0" smtClean="0"/>
              <a:t>Lembaga </a:t>
            </a:r>
            <a:r>
              <a:rPr lang="id-ID" sz="2400" smtClean="0"/>
              <a:t>Penyiaran diselenggarakan </a:t>
            </a:r>
            <a:r>
              <a:rPr lang="id-ID" sz="2400" dirty="0" smtClean="0"/>
              <a:t>oleh: lembaga penyiaran publik, lembaga penyiaran swasta, lembaga penyiaran komunitas, dan lembaga penyiaran berlangganan.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9155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Adalah lembaga negara yang bersifat independen yang ada di pusat maupun di daerah yang tugas dan wewenangnya diatur dalam UU ini sebagai wujud peran serta masyarakat di bidang penyiaran.</a:t>
            </a:r>
          </a:p>
          <a:p>
            <a:r>
              <a:rPr lang="id-ID" dirty="0" smtClean="0"/>
              <a:t>Memiliki kewenangan (otoritas) menyusun dan mengawasi berbagai peraturan penyiaran yang menghubungkan antara lembaga penyiaran, pemerintah dan masyarakat.</a:t>
            </a:r>
          </a:p>
          <a:p>
            <a:r>
              <a:rPr lang="id-ID" dirty="0" smtClean="0"/>
              <a:t>KPI mengatur mulai dari pendirian, operasionalisasi, pertanggungjawaban, dan evaluasi.</a:t>
            </a:r>
          </a:p>
          <a:p>
            <a:r>
              <a:rPr lang="id-ID" dirty="0" smtClean="0"/>
              <a:t>KPI Terdiri dari: KPI Pusat (9 orang) dan KPI Daerah (7 orang).</a:t>
            </a:r>
          </a:p>
          <a:p>
            <a:r>
              <a:rPr lang="id-ID" dirty="0" smtClean="0"/>
              <a:t>Masa Jabatan 3 Tahun dan dapat dipilih kembali hanya untuk 1 kali masa jabatan.</a:t>
            </a:r>
          </a:p>
          <a:p>
            <a:r>
              <a:rPr lang="id-ID" dirty="0" smtClean="0"/>
              <a:t>Dibiayai APBN dan APBD.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57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Wewenang kpi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(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/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KPI)</a:t>
            </a:r>
          </a:p>
          <a:p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endParaRPr lang="en-US" dirty="0"/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02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dan kewajiban kpi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penyiaran</a:t>
            </a:r>
            <a:endParaRPr lang="en-US" dirty="0"/>
          </a:p>
          <a:p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antarlembaga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terkait</a:t>
            </a:r>
            <a:endParaRPr lang="en-US" dirty="0"/>
          </a:p>
          <a:p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yang </a:t>
            </a:r>
            <a:r>
              <a:rPr lang="en-US" dirty="0" err="1"/>
              <a:t>adil</a:t>
            </a:r>
            <a:r>
              <a:rPr lang="en-US" dirty="0"/>
              <a:t>, </a:t>
            </a:r>
            <a:r>
              <a:rPr lang="en-US" dirty="0" err="1"/>
              <a:t>merata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seimbang</a:t>
            </a:r>
            <a:endParaRPr lang="en-US" dirty="0"/>
          </a:p>
          <a:p>
            <a:r>
              <a:rPr lang="en-US" dirty="0" err="1"/>
              <a:t>Menampung</a:t>
            </a:r>
            <a:r>
              <a:rPr lang="en-US" dirty="0"/>
              <a:t>, </a:t>
            </a:r>
            <a:r>
              <a:rPr lang="en-US" dirty="0" err="1"/>
              <a:t>meneliti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aduan</a:t>
            </a:r>
            <a:r>
              <a:rPr lang="en-US" dirty="0"/>
              <a:t>, </a:t>
            </a:r>
            <a:r>
              <a:rPr lang="en-US" dirty="0" err="1"/>
              <a:t>sanggahan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apresiasi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endParaRPr lang="en-US" dirty="0"/>
          </a:p>
          <a:p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profesionalitas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penyiaran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271" y="349624"/>
            <a:ext cx="9834641" cy="4343400"/>
          </a:xfrm>
        </p:spPr>
        <p:txBody>
          <a:bodyPr>
            <a:normAutofit fontScale="90000"/>
          </a:bodyPr>
          <a:lstStyle/>
          <a:p>
            <a:r>
              <a:rPr lang="id-ID" sz="2000" b="1" u="sng" dirty="0" smtClean="0"/>
              <a:t>DOWNLOAD:</a:t>
            </a:r>
            <a:r>
              <a:rPr lang="id-ID" sz="2400" u="sng" dirty="0" smtClean="0"/>
              <a:t/>
            </a:r>
            <a:br>
              <a:rPr lang="id-ID" sz="2400" u="sng" dirty="0" smtClean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UU NO. 32 TAHUN 2002 TENTANG </a:t>
            </a:r>
            <a:r>
              <a:rPr lang="id-ID" sz="3200" dirty="0" smtClean="0"/>
              <a:t>PENYIARAN</a:t>
            </a:r>
            <a:br>
              <a:rPr lang="id-ID" sz="3200" dirty="0" smtClean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dirty="0"/>
              <a:t>PERATURAN KOMISI PENYIARAN INDONESIA </a:t>
            </a:r>
            <a:r>
              <a:rPr lang="en-US" sz="3200" dirty="0" err="1"/>
              <a:t>Nomor</a:t>
            </a:r>
            <a:r>
              <a:rPr lang="en-US" sz="3200" dirty="0"/>
              <a:t> 01/P/KPI/03/2012 </a:t>
            </a:r>
            <a:r>
              <a:rPr lang="en-US" sz="3200" dirty="0" err="1"/>
              <a:t>tentang</a:t>
            </a:r>
            <a:r>
              <a:rPr lang="en-US" sz="3200" dirty="0"/>
              <a:t> PEDOMAN PERILAKU </a:t>
            </a:r>
            <a:r>
              <a:rPr lang="en-US" sz="3200" dirty="0" smtClean="0"/>
              <a:t>PENYIARAN</a:t>
            </a:r>
            <a:r>
              <a:rPr lang="id-ID" sz="3200" dirty="0" smtClean="0"/>
              <a:t> dan STANDAR PROGRAM SIARAN</a:t>
            </a:r>
            <a:br>
              <a:rPr lang="id-ID" sz="3200" dirty="0" smtClean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2200" strike="sngStrike" dirty="0" smtClean="0"/>
              <a:t>PERATURAN </a:t>
            </a:r>
            <a:r>
              <a:rPr lang="id-ID" sz="2200" strike="sngStrike" dirty="0"/>
              <a:t>KPI NO. </a:t>
            </a:r>
            <a:r>
              <a:rPr lang="id-ID" sz="2200" strike="sngStrike" dirty="0" smtClean="0"/>
              <a:t>2/P/KPI/12/2009 </a:t>
            </a:r>
            <a:r>
              <a:rPr lang="id-ID" sz="2200" strike="sngStrike" dirty="0"/>
              <a:t>TENTANG </a:t>
            </a:r>
            <a:r>
              <a:rPr lang="id-ID" sz="2200" strike="sngStrike" dirty="0" smtClean="0"/>
              <a:t>PEDOMAN PERILAKU </a:t>
            </a:r>
            <a:r>
              <a:rPr lang="id-ID" sz="2200" strike="sngStrike" dirty="0" smtClean="0"/>
              <a:t>PENYIARAN</a:t>
            </a:r>
            <a:r>
              <a:rPr lang="id-ID" sz="2200" dirty="0" smtClean="0"/>
              <a:t/>
            </a:r>
            <a:br>
              <a:rPr lang="id-ID" sz="2200" dirty="0" smtClean="0"/>
            </a:br>
            <a:r>
              <a:rPr lang="id-ID" sz="2200" strike="sngStrike" dirty="0" smtClean="0"/>
              <a:t>PERATURAN </a:t>
            </a:r>
            <a:r>
              <a:rPr lang="id-ID" sz="2200" strike="sngStrike" dirty="0" smtClean="0"/>
              <a:t>KPI NO. 3/P/KPI/12/2009 TENTANG STANDAR PROGRAM SIARAN</a:t>
            </a:r>
            <a:endParaRPr lang="en-US" sz="2200" strike="sngStrike" dirty="0"/>
          </a:p>
        </p:txBody>
      </p:sp>
    </p:spTree>
    <p:extLst>
      <p:ext uri="{BB962C8B-B14F-4D97-AF65-F5344CB8AC3E}">
        <p14:creationId xmlns:p14="http://schemas.microsoft.com/office/powerpoint/2010/main" val="102104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PENYIARAN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454589" y="2272553"/>
            <a:ext cx="5351930" cy="379207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pemancarluasan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pemancaran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di </a:t>
            </a:r>
            <a:r>
              <a:rPr lang="en-US" dirty="0" err="1" smtClean="0"/>
              <a:t>darat</a:t>
            </a:r>
            <a:r>
              <a:rPr lang="en-US" dirty="0" smtClean="0"/>
              <a:t>, di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 </a:t>
            </a:r>
            <a:r>
              <a:rPr lang="en-US" dirty="0" err="1" smtClean="0"/>
              <a:t>antariksa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radio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kabel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media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. “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97242" y="2383894"/>
            <a:ext cx="4383741" cy="3792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dirty="0" smtClean="0"/>
              <a:t>“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, </a:t>
            </a:r>
            <a:r>
              <a:rPr lang="en-US" dirty="0" err="1" smtClean="0"/>
              <a:t>karakter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.</a:t>
            </a:r>
            <a:endParaRPr lang="id-ID" dirty="0" smtClean="0"/>
          </a:p>
          <a:p>
            <a:pPr fontAlgn="base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3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PENYIARAN MENURUT UU 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716306"/>
            <a:ext cx="10058400" cy="194982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Penyiaran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diselenggarakan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tujuan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memperkukuh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integrasi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nasional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terbinanya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watak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jati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diri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bangsa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beriman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bertakwa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mencerdaskan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kehidupan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bangsa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memajukan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kesejahteraan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umum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rangka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membangun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masyarakat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mandiri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demokratis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adil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sejahtera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serta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menumbuhkan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industri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  <a:cs typeface="Arial" panose="020B0604020202020204" pitchFamily="34" charset="0"/>
              </a:rPr>
              <a:t>penyiaran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Indonesia</a:t>
            </a:r>
            <a:r>
              <a:rPr lang="id-ID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0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HUKUM 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Broadcasting Law: merupakan bagian dari Hukum Teekomunikasi.</a:t>
            </a:r>
          </a:p>
          <a:p>
            <a:r>
              <a:rPr lang="id-ID" dirty="0" smtClean="0"/>
              <a:t>Hukum Telekomunikasi: mengacu pada konvensi-konvensi, perjanjian-perjanjian internasional, customary international law. (menjadi pedoman aturan hukum telekomunikasi nasional)</a:t>
            </a:r>
          </a:p>
          <a:p>
            <a:r>
              <a:rPr lang="id-ID" dirty="0" smtClean="0"/>
              <a:t>International Telecommunication Union (ITU): organ khusus PBB yang mengatur masalah komunikasi.</a:t>
            </a:r>
          </a:p>
          <a:p>
            <a:r>
              <a:rPr lang="id-ID" dirty="0" smtClean="0"/>
              <a:t>ITU mengakui </a:t>
            </a:r>
            <a:r>
              <a:rPr lang="id-ID" i="1" dirty="0" smtClean="0"/>
              <a:t>state souvereignty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RUANG LINGKUP HUKUM PENYIARAN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base">
              <a:lnSpc>
                <a:spcPct val="200000"/>
              </a:lnSpc>
              <a:buFont typeface="+mj-lt"/>
              <a:buAutoNum type="arabicPeriod"/>
            </a:pPr>
            <a:r>
              <a:rPr lang="id-ID" dirty="0" smtClean="0">
                <a:solidFill>
                  <a:schemeClr val="accent1"/>
                </a:solidFill>
              </a:rPr>
              <a:t>Aspek Hukum Teknologi Penyiaran</a:t>
            </a:r>
          </a:p>
          <a:p>
            <a:pPr marL="457200" indent="-457200" fontAlgn="base">
              <a:lnSpc>
                <a:spcPct val="200000"/>
              </a:lnSpc>
              <a:buFont typeface="+mj-lt"/>
              <a:buAutoNum type="arabicPeriod"/>
            </a:pPr>
            <a:r>
              <a:rPr lang="id-ID" dirty="0" smtClean="0">
                <a:solidFill>
                  <a:schemeClr val="accent1"/>
                </a:solidFill>
              </a:rPr>
              <a:t>Aspek Hukum Perijinan</a:t>
            </a:r>
          </a:p>
          <a:p>
            <a:pPr marL="457200" indent="-457200" fontAlgn="base">
              <a:lnSpc>
                <a:spcPct val="200000"/>
              </a:lnSpc>
              <a:buFont typeface="+mj-lt"/>
              <a:buAutoNum type="arabicPeriod"/>
            </a:pPr>
            <a:r>
              <a:rPr lang="id-ID" dirty="0" smtClean="0">
                <a:solidFill>
                  <a:schemeClr val="accent1"/>
                </a:solidFill>
              </a:rPr>
              <a:t>Aspek Hukum Program Siaran </a:t>
            </a:r>
          </a:p>
          <a:p>
            <a:pPr marL="457200" indent="-457200" fontAlgn="base">
              <a:lnSpc>
                <a:spcPct val="200000"/>
              </a:lnSpc>
              <a:buFont typeface="+mj-lt"/>
              <a:buAutoNum type="arabicPeriod"/>
            </a:pPr>
            <a:r>
              <a:rPr lang="id-ID" dirty="0" smtClean="0">
                <a:solidFill>
                  <a:schemeClr val="accent1"/>
                </a:solidFill>
              </a:rPr>
              <a:t>Aspek Hukum Pidana dan Administrasi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0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hukum 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 Narrow" panose="020B0606020202030204" pitchFamily="34" charset="0"/>
              </a:rPr>
              <a:t>Pengaturan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tentang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penyiaran</a:t>
            </a:r>
            <a:r>
              <a:rPr lang="en-US" sz="2800" dirty="0">
                <a:latin typeface="Arial Narrow" panose="020B0606020202030204" pitchFamily="34" charset="0"/>
              </a:rPr>
              <a:t> di Indonesia </a:t>
            </a:r>
            <a:r>
              <a:rPr lang="en-US" sz="2800" dirty="0" err="1">
                <a:latin typeface="Arial Narrow" panose="020B0606020202030204" pitchFamily="34" charset="0"/>
              </a:rPr>
              <a:t>bermula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sejak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sebelum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kemerdekaan</a:t>
            </a:r>
            <a:r>
              <a:rPr lang="en-US" sz="2800" dirty="0">
                <a:latin typeface="Arial Narrow" panose="020B0606020202030204" pitchFamily="34" charset="0"/>
              </a:rPr>
              <a:t>, </a:t>
            </a:r>
            <a:r>
              <a:rPr lang="en-US" sz="2800" dirty="0" err="1">
                <a:latin typeface="Arial Narrow" panose="020B0606020202030204" pitchFamily="34" charset="0"/>
              </a:rPr>
              <a:t>dengan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dikeluarkannya</a:t>
            </a:r>
            <a:r>
              <a:rPr lang="en-US" sz="2800" dirty="0">
                <a:latin typeface="Arial Narrow" panose="020B0606020202030204" pitchFamily="34" charset="0"/>
              </a:rPr>
              <a:t> </a:t>
            </a:r>
            <a:r>
              <a:rPr lang="en-US" sz="2800" i="1" dirty="0" err="1">
                <a:latin typeface="Arial Narrow" panose="020B0606020202030204" pitchFamily="34" charset="0"/>
              </a:rPr>
              <a:t>Radiowet</a:t>
            </a:r>
            <a:r>
              <a:rPr lang="en-US" sz="2800" dirty="0">
                <a:latin typeface="Arial Narrow" panose="020B0606020202030204" pitchFamily="34" charset="0"/>
              </a:rPr>
              <a:t> </a:t>
            </a:r>
            <a:r>
              <a:rPr lang="en-US" sz="2800" dirty="0" err="1">
                <a:latin typeface="Arial Narrow" panose="020B0606020202030204" pitchFamily="34" charset="0"/>
              </a:rPr>
              <a:t>oleh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pemerintah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Hindia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Belanda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pada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tahun</a:t>
            </a:r>
            <a:r>
              <a:rPr lang="en-US" sz="2800" dirty="0">
                <a:latin typeface="Arial Narrow" panose="020B0606020202030204" pitchFamily="34" charset="0"/>
              </a:rPr>
              <a:t> 1934. </a:t>
            </a:r>
            <a:endParaRPr lang="id-ID" sz="2800" dirty="0" smtClean="0">
              <a:latin typeface="Arial Narrow" panose="020B0606020202030204" pitchFamily="34" charset="0"/>
            </a:endParaRPr>
          </a:p>
          <a:p>
            <a:r>
              <a:rPr lang="en-US" sz="2800" dirty="0" err="1" smtClean="0">
                <a:latin typeface="Arial Narrow" panose="020B0606020202030204" pitchFamily="34" charset="0"/>
              </a:rPr>
              <a:t>Secara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tidak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langsung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peraturan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tersebut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dijadikan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pijakan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untuk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pendirian</a:t>
            </a:r>
            <a:r>
              <a:rPr lang="en-US" sz="2800" dirty="0">
                <a:latin typeface="Arial Narrow" panose="020B0606020202030204" pitchFamily="34" charset="0"/>
              </a:rPr>
              <a:t> NIROM (</a:t>
            </a:r>
            <a:r>
              <a:rPr lang="en-US" sz="2800" i="1" dirty="0" err="1">
                <a:latin typeface="Arial Narrow" panose="020B0606020202030204" pitchFamily="34" charset="0"/>
              </a:rPr>
              <a:t>Nederlands</a:t>
            </a:r>
            <a:r>
              <a:rPr lang="en-US" sz="2800" i="1" dirty="0">
                <a:latin typeface="Arial Narrow" panose="020B0606020202030204" pitchFamily="34" charset="0"/>
              </a:rPr>
              <a:t> </a:t>
            </a:r>
            <a:r>
              <a:rPr lang="en-US" sz="2800" i="1" dirty="0" err="1">
                <a:latin typeface="Arial Narrow" panose="020B0606020202030204" pitchFamily="34" charset="0"/>
              </a:rPr>
              <a:t>Indische</a:t>
            </a:r>
            <a:r>
              <a:rPr lang="en-US" sz="2800" i="1" dirty="0">
                <a:latin typeface="Arial Narrow" panose="020B0606020202030204" pitchFamily="34" charset="0"/>
              </a:rPr>
              <a:t> Radio </a:t>
            </a:r>
            <a:r>
              <a:rPr lang="en-US" sz="2800" i="1" dirty="0" err="1">
                <a:latin typeface="Arial Narrow" panose="020B0606020202030204" pitchFamily="34" charset="0"/>
              </a:rPr>
              <a:t>Omroep</a:t>
            </a:r>
            <a:r>
              <a:rPr lang="en-US" sz="2800" i="1" dirty="0">
                <a:latin typeface="Arial Narrow" panose="020B0606020202030204" pitchFamily="34" charset="0"/>
              </a:rPr>
              <a:t> </a:t>
            </a:r>
            <a:r>
              <a:rPr lang="en-US" sz="2800" i="1" dirty="0" err="1">
                <a:latin typeface="Arial Narrow" panose="020B0606020202030204" pitchFamily="34" charset="0"/>
              </a:rPr>
              <a:t>Maatschaapij</a:t>
            </a:r>
            <a:r>
              <a:rPr lang="en-US" sz="2800" dirty="0">
                <a:latin typeface="Arial Narrow" panose="020B0606020202030204" pitchFamily="34" charset="0"/>
              </a:rPr>
              <a:t>)  yang </a:t>
            </a:r>
            <a:r>
              <a:rPr lang="en-US" sz="2800" dirty="0" err="1">
                <a:latin typeface="Arial Narrow" panose="020B0606020202030204" pitchFamily="34" charset="0"/>
              </a:rPr>
              <a:t>memperoleh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hak-hak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istimewa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dari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pemerintah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Hindia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Belanda</a:t>
            </a:r>
            <a:r>
              <a:rPr lang="en-US" sz="2800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6822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766482"/>
            <a:ext cx="10058400" cy="5405718"/>
          </a:xfrm>
        </p:spPr>
        <p:txBody>
          <a:bodyPr>
            <a:normAutofit/>
          </a:bodyPr>
          <a:lstStyle/>
          <a:p>
            <a:pPr marL="174625" indent="-174625">
              <a:lnSpc>
                <a:spcPct val="100000"/>
              </a:lnSpc>
            </a:pPr>
            <a:r>
              <a:rPr lang="en-US" sz="2400" dirty="0" err="1">
                <a:latin typeface="Arial Narrow" panose="020B0606020202030204" pitchFamily="34" charset="0"/>
              </a:rPr>
              <a:t>Peraturan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Pemerintah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Nomor</a:t>
            </a:r>
            <a:r>
              <a:rPr lang="en-US" sz="2400" dirty="0">
                <a:latin typeface="Arial Narrow" panose="020B0606020202030204" pitchFamily="34" charset="0"/>
              </a:rPr>
              <a:t> 55 </a:t>
            </a:r>
            <a:r>
              <a:rPr lang="en-US" sz="2400" dirty="0" err="1">
                <a:latin typeface="Arial Narrow" panose="020B0606020202030204" pitchFamily="34" charset="0"/>
              </a:rPr>
              <a:t>Tahun</a:t>
            </a:r>
            <a:r>
              <a:rPr lang="en-US" sz="2400" dirty="0">
                <a:latin typeface="Arial Narrow" panose="020B0606020202030204" pitchFamily="34" charset="0"/>
              </a:rPr>
              <a:t> 1970 </a:t>
            </a:r>
            <a:r>
              <a:rPr lang="en-US" sz="2400" dirty="0" err="1">
                <a:latin typeface="Arial Narrow" panose="020B0606020202030204" pitchFamily="34" charset="0"/>
              </a:rPr>
              <a:t>tentang</a:t>
            </a:r>
            <a:r>
              <a:rPr lang="en-US" sz="2400" dirty="0">
                <a:latin typeface="Arial Narrow" panose="020B0606020202030204" pitchFamily="34" charset="0"/>
              </a:rPr>
              <a:t> Radio </a:t>
            </a:r>
            <a:r>
              <a:rPr lang="en-US" sz="2400" dirty="0" err="1">
                <a:latin typeface="Arial Narrow" panose="020B0606020202030204" pitchFamily="34" charset="0"/>
              </a:rPr>
              <a:t>Siaran</a:t>
            </a:r>
            <a:r>
              <a:rPr lang="en-US" sz="2400" dirty="0">
                <a:latin typeface="Arial Narrow" panose="020B0606020202030204" pitchFamily="34" charset="0"/>
              </a:rPr>
              <a:t> Non </a:t>
            </a:r>
            <a:r>
              <a:rPr lang="en-US" sz="2400" dirty="0" err="1">
                <a:latin typeface="Arial Narrow" panose="020B0606020202030204" pitchFamily="34" charset="0"/>
              </a:rPr>
              <a:t>Pemerintah</a:t>
            </a:r>
            <a:r>
              <a:rPr lang="en-US" sz="2400" dirty="0">
                <a:latin typeface="Arial Narrow" panose="020B0606020202030204" pitchFamily="34" charset="0"/>
              </a:rPr>
              <a:t>. </a:t>
            </a:r>
            <a:endParaRPr lang="id-ID" sz="2400" dirty="0">
              <a:latin typeface="Arial Narrow" panose="020B0606020202030204" pitchFamily="34" charset="0"/>
            </a:endParaRPr>
          </a:p>
          <a:p>
            <a:pPr marL="174625" indent="-174625">
              <a:lnSpc>
                <a:spcPct val="100000"/>
              </a:lnSpc>
            </a:pPr>
            <a:r>
              <a:rPr lang="en-US" sz="2400" dirty="0" err="1" smtClean="0">
                <a:latin typeface="Arial Narrow" panose="020B0606020202030204" pitchFamily="34" charset="0"/>
              </a:rPr>
              <a:t>Undang-Undang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Nomor</a:t>
            </a:r>
            <a:r>
              <a:rPr lang="en-US" sz="2400" dirty="0">
                <a:latin typeface="Arial Narrow" panose="020B0606020202030204" pitchFamily="34" charset="0"/>
              </a:rPr>
              <a:t> 24 </a:t>
            </a:r>
            <a:r>
              <a:rPr lang="en-US" sz="2400" dirty="0" err="1">
                <a:latin typeface="Arial Narrow" panose="020B0606020202030204" pitchFamily="34" charset="0"/>
              </a:rPr>
              <a:t>Tahun</a:t>
            </a:r>
            <a:r>
              <a:rPr lang="en-US" sz="2400" dirty="0">
                <a:latin typeface="Arial Narrow" panose="020B0606020202030204" pitchFamily="34" charset="0"/>
              </a:rPr>
              <a:t> 1997 </a:t>
            </a:r>
            <a:r>
              <a:rPr lang="en-US" sz="2400" dirty="0" err="1">
                <a:latin typeface="Arial Narrow" panose="020B0606020202030204" pitchFamily="34" charset="0"/>
              </a:rPr>
              <a:t>Tentang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Penyiaran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endParaRPr lang="id-ID" sz="2400" dirty="0" smtClean="0">
              <a:latin typeface="Arial Narrow" panose="020B0606020202030204" pitchFamily="34" charset="0"/>
            </a:endParaRPr>
          </a:p>
          <a:p>
            <a:pPr marL="174625" lvl="1" indent="0">
              <a:lnSpc>
                <a:spcPct val="100000"/>
              </a:lnSpc>
              <a:buNone/>
            </a:pPr>
            <a:r>
              <a:rPr lang="id-ID" sz="2400" dirty="0" smtClean="0">
                <a:latin typeface="Arial Narrow" panose="020B0606020202030204" pitchFamily="34" charset="0"/>
              </a:rPr>
              <a:t>UU ini </a:t>
            </a:r>
            <a:r>
              <a:rPr lang="en-US" sz="2400" dirty="0" err="1" smtClean="0">
                <a:latin typeface="Arial Narrow" panose="020B0606020202030204" pitchFamily="34" charset="0"/>
              </a:rPr>
              <a:t>diwarnai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dengan</a:t>
            </a:r>
            <a:r>
              <a:rPr lang="en-US" sz="2400" dirty="0">
                <a:latin typeface="Arial Narrow" panose="020B0606020202030204" pitchFamily="34" charset="0"/>
              </a:rPr>
              <a:t> pro </a:t>
            </a:r>
            <a:r>
              <a:rPr lang="en-US" sz="2400" dirty="0" err="1">
                <a:latin typeface="Arial Narrow" panose="020B0606020202030204" pitchFamily="34" charset="0"/>
              </a:rPr>
              <a:t>kontra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terutama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berkaitan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dengan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lembaga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pengawas</a:t>
            </a:r>
            <a:r>
              <a:rPr lang="en-US" sz="2400" dirty="0">
                <a:latin typeface="Arial Narrow" panose="020B0606020202030204" pitchFamily="34" charset="0"/>
              </a:rPr>
              <a:t> (BP3N), </a:t>
            </a:r>
            <a:r>
              <a:rPr lang="en-US" sz="2400" dirty="0" err="1">
                <a:latin typeface="Arial Narrow" panose="020B0606020202030204" pitchFamily="34" charset="0"/>
              </a:rPr>
              <a:t>selain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dengan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penghapusan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Departemen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Penerangan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oleh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Presiden</a:t>
            </a:r>
            <a:r>
              <a:rPr lang="en-US" sz="2400" dirty="0">
                <a:latin typeface="Arial Narrow" panose="020B0606020202030204" pitchFamily="34" charset="0"/>
              </a:rPr>
              <a:t> (</a:t>
            </a:r>
            <a:r>
              <a:rPr lang="en-US" sz="2400" dirty="0" err="1">
                <a:latin typeface="Arial Narrow" panose="020B0606020202030204" pitchFamily="34" charset="0"/>
              </a:rPr>
              <a:t>saat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Presiden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Abdurahman</a:t>
            </a:r>
            <a:r>
              <a:rPr lang="en-US" sz="2400" dirty="0">
                <a:latin typeface="Arial Narrow" panose="020B0606020202030204" pitchFamily="34" charset="0"/>
              </a:rPr>
              <a:t> Wahid), </a:t>
            </a:r>
            <a:r>
              <a:rPr lang="en-US" sz="2400" dirty="0" err="1">
                <a:latin typeface="Arial Narrow" panose="020B0606020202030204" pitchFamily="34" charset="0"/>
              </a:rPr>
              <a:t>membuat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substansi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dari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Undang-Undang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Nomor</a:t>
            </a:r>
            <a:r>
              <a:rPr lang="en-US" sz="2400" dirty="0">
                <a:latin typeface="Arial Narrow" panose="020B0606020202030204" pitchFamily="34" charset="0"/>
              </a:rPr>
              <a:t> 24 </a:t>
            </a:r>
            <a:r>
              <a:rPr lang="en-US" sz="2400" dirty="0" err="1">
                <a:latin typeface="Arial Narrow" panose="020B0606020202030204" pitchFamily="34" charset="0"/>
              </a:rPr>
              <a:t>Tahun</a:t>
            </a:r>
            <a:r>
              <a:rPr lang="en-US" sz="2400" dirty="0">
                <a:latin typeface="Arial Narrow" panose="020B0606020202030204" pitchFamily="34" charset="0"/>
              </a:rPr>
              <a:t> 1997 </a:t>
            </a:r>
            <a:r>
              <a:rPr lang="en-US" sz="2400" dirty="0" err="1">
                <a:latin typeface="Arial Narrow" panose="020B0606020202030204" pitchFamily="34" charset="0"/>
              </a:rPr>
              <a:t>Tentang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Penyiaran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tidak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lagi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sesuai</a:t>
            </a:r>
            <a:r>
              <a:rPr lang="id-ID" sz="2400" dirty="0" smtClean="0">
                <a:latin typeface="Arial Narrow" panose="020B0606020202030204" pitchFamily="34" charset="0"/>
              </a:rPr>
              <a:t>.</a:t>
            </a:r>
          </a:p>
          <a:p>
            <a:pPr marL="174625" indent="-174625">
              <a:lnSpc>
                <a:spcPct val="100000"/>
              </a:lnSpc>
            </a:pPr>
            <a:r>
              <a:rPr lang="en-US" sz="2400" dirty="0" err="1" smtClean="0">
                <a:latin typeface="Arial Narrow" panose="020B0606020202030204" pitchFamily="34" charset="0"/>
              </a:rPr>
              <a:t>Oleh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sebab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itu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pada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tahun</a:t>
            </a:r>
            <a:r>
              <a:rPr lang="en-US" sz="2400" dirty="0">
                <a:latin typeface="Arial Narrow" panose="020B0606020202030204" pitchFamily="34" charset="0"/>
              </a:rPr>
              <a:t> 2002, </a:t>
            </a:r>
            <a:r>
              <a:rPr lang="en-US" sz="2400" dirty="0" err="1">
                <a:latin typeface="Arial Narrow" panose="020B0606020202030204" pitchFamily="34" charset="0"/>
              </a:rPr>
              <a:t>Undang-Undang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Nomor</a:t>
            </a:r>
            <a:r>
              <a:rPr lang="en-US" sz="2400" dirty="0">
                <a:latin typeface="Arial Narrow" panose="020B0606020202030204" pitchFamily="34" charset="0"/>
              </a:rPr>
              <a:t> 24 </a:t>
            </a:r>
            <a:r>
              <a:rPr lang="en-US" sz="2400" dirty="0" err="1">
                <a:latin typeface="Arial Narrow" panose="020B0606020202030204" pitchFamily="34" charset="0"/>
              </a:rPr>
              <a:t>Tahun</a:t>
            </a:r>
            <a:r>
              <a:rPr lang="en-US" sz="2400" dirty="0">
                <a:latin typeface="Arial Narrow" panose="020B0606020202030204" pitchFamily="34" charset="0"/>
              </a:rPr>
              <a:t> 1997 </a:t>
            </a:r>
            <a:r>
              <a:rPr lang="en-US" sz="2400" dirty="0" err="1">
                <a:latin typeface="Arial Narrow" panose="020B0606020202030204" pitchFamily="34" charset="0"/>
              </a:rPr>
              <a:t>Tentang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Penyiaran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dicabut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dengan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diundangkanya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Undang-Undang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Nomor</a:t>
            </a:r>
            <a:r>
              <a:rPr lang="en-US" sz="2400" dirty="0">
                <a:latin typeface="Arial Narrow" panose="020B0606020202030204" pitchFamily="34" charset="0"/>
              </a:rPr>
              <a:t> 32 </a:t>
            </a:r>
            <a:r>
              <a:rPr lang="en-US" sz="2400" dirty="0" err="1">
                <a:latin typeface="Arial Narrow" panose="020B0606020202030204" pitchFamily="34" charset="0"/>
              </a:rPr>
              <a:t>Tahun</a:t>
            </a:r>
            <a:r>
              <a:rPr lang="en-US" sz="2400" dirty="0">
                <a:latin typeface="Arial Narrow" panose="020B0606020202030204" pitchFamily="34" charset="0"/>
              </a:rPr>
              <a:t> 2002 </a:t>
            </a:r>
            <a:r>
              <a:rPr lang="en-US" sz="2400" dirty="0" err="1">
                <a:latin typeface="Arial Narrow" panose="020B0606020202030204" pitchFamily="34" charset="0"/>
              </a:rPr>
              <a:t>Tentang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Penyiaran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801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Uu no. </a:t>
            </a:r>
            <a:r>
              <a:rPr lang="en-US" sz="2800" dirty="0" smtClean="0">
                <a:latin typeface="Arial Narrow" panose="020B0606020202030204" pitchFamily="34" charset="0"/>
              </a:rPr>
              <a:t>32 </a:t>
            </a:r>
            <a:r>
              <a:rPr lang="en-US" sz="2800" dirty="0" err="1">
                <a:latin typeface="Arial Narrow" panose="020B0606020202030204" pitchFamily="34" charset="0"/>
              </a:rPr>
              <a:t>Tahun</a:t>
            </a:r>
            <a:r>
              <a:rPr lang="en-US" sz="2800" dirty="0">
                <a:latin typeface="Arial Narrow" panose="020B0606020202030204" pitchFamily="34" charset="0"/>
              </a:rPr>
              <a:t> 2002 </a:t>
            </a:r>
            <a:r>
              <a:rPr lang="en-US" sz="2800" dirty="0" err="1">
                <a:latin typeface="Arial Narrow" panose="020B0606020202030204" pitchFamily="34" charset="0"/>
              </a:rPr>
              <a:t>Tentang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latin typeface="Arial Narrow" panose="020B0606020202030204" pitchFamily="34" charset="0"/>
              </a:rPr>
              <a:t>Penyiaran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15353"/>
            <a:ext cx="10058400" cy="4356847"/>
          </a:xfrm>
        </p:spPr>
        <p:txBody>
          <a:bodyPr/>
          <a:lstStyle/>
          <a:p>
            <a:r>
              <a:rPr lang="id-ID" dirty="0" smtClean="0"/>
              <a:t>Adanya Komisi Penyiaran Indonesia (KPI) sebagai lembaga negara yang bersifat independen.</a:t>
            </a:r>
          </a:p>
          <a:p>
            <a:r>
              <a:rPr lang="id-ID" dirty="0" smtClean="0"/>
              <a:t>Pengelolaan sistem penyiaran oleh suatu badan yang bebas dari campur tangan pemodal dan kepentingan penguasa. Harus diserahkan ke publik.</a:t>
            </a:r>
          </a:p>
          <a:p>
            <a:r>
              <a:rPr lang="id-ID" dirty="0" smtClean="0"/>
              <a:t>UU Penyiaran sebelumnya tegas menyatakan bahwa penyiaran dikuasai oleh negara.</a:t>
            </a:r>
          </a:p>
          <a:p>
            <a:r>
              <a:rPr lang="id-ID" dirty="0" smtClean="0"/>
              <a:t>Dua semangant: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Sistem penyiaran yang bebas dari berbagai kepentingan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Penguatan entitas lokal dalam semangat otonomi daerah.</a:t>
            </a:r>
          </a:p>
          <a:p>
            <a:r>
              <a:rPr lang="id-ID" i="1" dirty="0"/>
              <a:t>Limited Transfer of Authority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8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158</TotalTime>
  <Words>546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Rockwell</vt:lpstr>
      <vt:lpstr>Rockwell Condensed</vt:lpstr>
      <vt:lpstr>Wingdings</vt:lpstr>
      <vt:lpstr>Wood Type</vt:lpstr>
      <vt:lpstr>PENYIARAN DAN HUKUM PENYIARAN</vt:lpstr>
      <vt:lpstr>DOWNLOAD:  UU NO. 32 TAHUN 2002 TENTANG PENYIARAN  PERATURAN KOMISI PENYIARAN INDONESIA Nomor 01/P/KPI/03/2012 tentang PEDOMAN PERILAKU PENYIARAN dan STANDAR PROGRAM SIARAN  PERATURAN KPI NO. 2/P/KPI/12/2009 TENTANG PEDOMAN PERILAKU PENYIARAN PERATURAN KPI NO. 3/P/KPI/12/2009 TENTANG STANDAR PROGRAM SIARAN</vt:lpstr>
      <vt:lpstr>PENYIARAN</vt:lpstr>
      <vt:lpstr>TUJUAN PENYIARAN MENURUT UU PENYIARAN</vt:lpstr>
      <vt:lpstr>HUKUM PENYIARAN</vt:lpstr>
      <vt:lpstr>RUANG LINGKUP HUKUM PENYIARAN</vt:lpstr>
      <vt:lpstr>Sejarah hukum penyiaran</vt:lpstr>
      <vt:lpstr>PowerPoint Presentation</vt:lpstr>
      <vt:lpstr>Uu no. 32 Tahun 2002 Tentang Penyiaran</vt:lpstr>
      <vt:lpstr>JASA PENYIARAN</vt:lpstr>
      <vt:lpstr>kpi</vt:lpstr>
      <vt:lpstr>Wewenang kpi</vt:lpstr>
      <vt:lpstr>Tugas dan kewajiban kpi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DEVICA RULLY</dc:creator>
  <cp:lastModifiedBy>DEVICA RULLY</cp:lastModifiedBy>
  <cp:revision>16</cp:revision>
  <dcterms:created xsi:type="dcterms:W3CDTF">2017-11-13T06:22:10Z</dcterms:created>
  <dcterms:modified xsi:type="dcterms:W3CDTF">2017-11-29T23:28:58Z</dcterms:modified>
</cp:coreProperties>
</file>