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9" r:id="rId3"/>
    <p:sldId id="260" r:id="rId4"/>
    <p:sldId id="261" r:id="rId5"/>
    <p:sldId id="262" r:id="rId6"/>
    <p:sldId id="263" r:id="rId7"/>
    <p:sldId id="264" r:id="rId8"/>
    <p:sldId id="266" r:id="rId9"/>
    <p:sldId id="267" r:id="rId10"/>
    <p:sldId id="269" r:id="rId11"/>
    <p:sldId id="268" r:id="rId12"/>
    <p:sldId id="270" r:id="rId13"/>
    <p:sldId id="271" r:id="rId14"/>
    <p:sldId id="272" r:id="rId15"/>
    <p:sldId id="273" r:id="rId16"/>
    <p:sldId id="274" r:id="rId17"/>
    <p:sldId id="275"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66529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FB3DA-8297-40AB-9EFB-6CC24260A11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333765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34831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31132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1005781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3652833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4158808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2178122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3729172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14570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42826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CFB3DA-8297-40AB-9EFB-6CC24260A11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211583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CFB3DA-8297-40AB-9EFB-6CC24260A115}" type="datetimeFigureOut">
              <a:rPr lang="en-US" smtClean="0"/>
              <a:t>10/9/2017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101942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344978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198679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3CFB3DA-8297-40AB-9EFB-6CC24260A115}" type="datetimeFigureOut">
              <a:rPr lang="en-US" smtClean="0"/>
              <a:t>10/9/2017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1615307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CFB3DA-8297-40AB-9EFB-6CC24260A115}" type="datetimeFigureOut">
              <a:rPr lang="en-US" smtClean="0"/>
              <a:t>10/9/2017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C5ADC-28B5-4129-82C0-5A04B5B3FC86}" type="slidenum">
              <a:rPr lang="en-US" smtClean="0"/>
              <a:t>‹#›</a:t>
            </a:fld>
            <a:endParaRPr lang="en-US"/>
          </a:p>
        </p:txBody>
      </p:sp>
    </p:spTree>
    <p:extLst>
      <p:ext uri="{BB962C8B-B14F-4D97-AF65-F5344CB8AC3E}">
        <p14:creationId xmlns:p14="http://schemas.microsoft.com/office/powerpoint/2010/main" val="410461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CFB3DA-8297-40AB-9EFB-6CC24260A115}" type="datetimeFigureOut">
              <a:rPr lang="en-US" smtClean="0"/>
              <a:t>10/9/2017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75C5ADC-28B5-4129-82C0-5A04B5B3FC86}" type="slidenum">
              <a:rPr lang="en-US" smtClean="0"/>
              <a:t>‹#›</a:t>
            </a:fld>
            <a:endParaRPr lang="en-US"/>
          </a:p>
        </p:txBody>
      </p:sp>
    </p:spTree>
    <p:extLst>
      <p:ext uri="{BB962C8B-B14F-4D97-AF65-F5344CB8AC3E}">
        <p14:creationId xmlns:p14="http://schemas.microsoft.com/office/powerpoint/2010/main" val="275571823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000" b="1" dirty="0" smtClean="0">
                <a:solidFill>
                  <a:schemeClr val="bg1"/>
                </a:solidFill>
                <a:latin typeface="Algerian" panose="04020705040A02060702" pitchFamily="82" charset="0"/>
              </a:rPr>
              <a:t>Kuliah IV</a:t>
            </a:r>
            <a:endParaRPr lang="en-US" sz="4000" b="1" dirty="0">
              <a:solidFill>
                <a:schemeClr val="bg1"/>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id-ID" sz="4000" dirty="0" smtClean="0">
                <a:solidFill>
                  <a:schemeClr val="bg1"/>
                </a:solidFill>
              </a:rPr>
              <a:t>KODE ETIK JURNALISTIK</a:t>
            </a:r>
            <a:endParaRPr lang="en-US" sz="4000" dirty="0">
              <a:solidFill>
                <a:schemeClr val="bg1"/>
              </a:solidFill>
            </a:endParaRPr>
          </a:p>
        </p:txBody>
      </p:sp>
    </p:spTree>
    <p:extLst>
      <p:ext uri="{BB962C8B-B14F-4D97-AF65-F5344CB8AC3E}">
        <p14:creationId xmlns:p14="http://schemas.microsoft.com/office/powerpoint/2010/main" val="74244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909830" cy="1819835"/>
          </a:xfrm>
          <a:ln>
            <a:solidFill>
              <a:srgbClr val="FFC000"/>
            </a:solidFill>
          </a:ln>
        </p:spPr>
        <p:txBody>
          <a:bodyPr>
            <a:noAutofit/>
          </a:bodyPr>
          <a:lstStyle/>
          <a:p>
            <a:r>
              <a:rPr lang="en-US" sz="2400" b="1" dirty="0" err="1" smtClean="0"/>
              <a:t>Pasal</a:t>
            </a:r>
            <a:r>
              <a:rPr lang="en-US" sz="2400" b="1" dirty="0" smtClean="0"/>
              <a:t> 5</a:t>
            </a:r>
            <a:r>
              <a:rPr lang="en-US" sz="2400" dirty="0" smtClean="0"/>
              <a:t/>
            </a:r>
            <a:br>
              <a:rPr lang="en-US" sz="2400" dirty="0" smtClean="0"/>
            </a:br>
            <a:r>
              <a:rPr lang="en-US" sz="2400" dirty="0" err="1" smtClean="0"/>
              <a:t>Wartawan</a:t>
            </a:r>
            <a:r>
              <a:rPr lang="en-US" sz="2400" dirty="0" smtClean="0"/>
              <a:t> Indonesia </a:t>
            </a:r>
            <a:r>
              <a:rPr lang="en-US" sz="2400" dirty="0" err="1" smtClean="0"/>
              <a:t>tidak</a:t>
            </a:r>
            <a:r>
              <a:rPr lang="en-US" sz="2400" dirty="0" smtClean="0"/>
              <a:t> </a:t>
            </a:r>
            <a:r>
              <a:rPr lang="en-US" sz="2400" dirty="0" err="1" smtClean="0"/>
              <a:t>menyebutkan</a:t>
            </a:r>
            <a:r>
              <a:rPr lang="en-US" sz="2400" dirty="0" smtClean="0"/>
              <a:t> </a:t>
            </a:r>
            <a:r>
              <a:rPr lang="en-US" sz="2400" dirty="0" err="1" smtClean="0"/>
              <a:t>dan</a:t>
            </a:r>
            <a:r>
              <a:rPr lang="en-US" sz="2400" dirty="0" smtClean="0"/>
              <a:t> </a:t>
            </a:r>
            <a:r>
              <a:rPr lang="en-US" sz="2400" dirty="0" err="1" smtClean="0"/>
              <a:t>menyiarkan</a:t>
            </a:r>
            <a:r>
              <a:rPr lang="en-US" sz="2400" dirty="0" smtClean="0"/>
              <a:t> </a:t>
            </a:r>
            <a:r>
              <a:rPr lang="en-US" sz="2400" dirty="0" err="1" smtClean="0"/>
              <a:t>identitas</a:t>
            </a:r>
            <a:r>
              <a:rPr lang="en-US" sz="2400" dirty="0" smtClean="0"/>
              <a:t> </a:t>
            </a:r>
            <a:r>
              <a:rPr lang="en-US" sz="2400" dirty="0" err="1" smtClean="0"/>
              <a:t>korban</a:t>
            </a:r>
            <a:r>
              <a:rPr lang="en-US" sz="2400" dirty="0" smtClean="0"/>
              <a:t> </a:t>
            </a:r>
            <a:r>
              <a:rPr lang="en-US" sz="2400" dirty="0" err="1" smtClean="0"/>
              <a:t>kejahatan</a:t>
            </a:r>
            <a:r>
              <a:rPr lang="en-US" sz="2400" dirty="0" smtClean="0"/>
              <a:t> </a:t>
            </a:r>
            <a:r>
              <a:rPr lang="en-US" sz="2400" dirty="0" err="1" smtClean="0"/>
              <a:t>susila</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menyebutkan</a:t>
            </a:r>
            <a:r>
              <a:rPr lang="en-US" sz="2400" dirty="0" smtClean="0"/>
              <a:t> </a:t>
            </a:r>
            <a:r>
              <a:rPr lang="en-US" sz="2400" dirty="0" err="1" smtClean="0"/>
              <a:t>identitas</a:t>
            </a:r>
            <a:r>
              <a:rPr lang="en-US" sz="2400" dirty="0" smtClean="0"/>
              <a:t> </a:t>
            </a:r>
            <a:r>
              <a:rPr lang="en-US" sz="2400" dirty="0" err="1" smtClean="0"/>
              <a:t>anak</a:t>
            </a:r>
            <a:r>
              <a:rPr lang="en-US" sz="2400" dirty="0" smtClean="0"/>
              <a:t> yang </a:t>
            </a:r>
            <a:r>
              <a:rPr lang="en-US" sz="2400" dirty="0" err="1" smtClean="0"/>
              <a:t>menjadi</a:t>
            </a:r>
            <a:r>
              <a:rPr lang="en-US" sz="2400" dirty="0" smtClean="0"/>
              <a:t> </a:t>
            </a:r>
            <a:r>
              <a:rPr lang="en-US" sz="2400" dirty="0" err="1" smtClean="0"/>
              <a:t>pelaku</a:t>
            </a:r>
            <a:r>
              <a:rPr lang="en-US" sz="2400" dirty="0" smtClean="0"/>
              <a:t> </a:t>
            </a:r>
            <a:r>
              <a:rPr lang="en-US" sz="2400" dirty="0" err="1" smtClean="0"/>
              <a:t>kejahatan</a:t>
            </a:r>
            <a:r>
              <a:rPr lang="en-US" sz="2400" dirty="0" smtClean="0"/>
              <a:t>.</a:t>
            </a:r>
            <a:br>
              <a:rPr lang="en-US" sz="2400" dirty="0" smtClean="0"/>
            </a:br>
            <a:endParaRPr lang="en-US" sz="2400" dirty="0"/>
          </a:p>
        </p:txBody>
      </p:sp>
      <p:sp>
        <p:nvSpPr>
          <p:cNvPr id="3" name="Content Placeholder 2"/>
          <p:cNvSpPr>
            <a:spLocks noGrp="1"/>
          </p:cNvSpPr>
          <p:nvPr>
            <p:ph idx="1"/>
          </p:nvPr>
        </p:nvSpPr>
        <p:spPr/>
        <p:txBody>
          <a:bodyPr>
            <a:normAutofit/>
          </a:bodyPr>
          <a:lstStyle/>
          <a:p>
            <a:pPr marL="0" indent="0">
              <a:buNone/>
            </a:pPr>
            <a:r>
              <a:rPr lang="en-US" dirty="0"/>
              <a:t/>
            </a:r>
            <a:br>
              <a:rPr lang="en-US" dirty="0"/>
            </a:br>
            <a:r>
              <a:rPr lang="en-US" dirty="0"/>
              <a:t/>
            </a:r>
            <a:br>
              <a:rPr lang="en-US" dirty="0"/>
            </a:br>
            <a:r>
              <a:rPr lang="en-US" dirty="0" err="1" smtClean="0"/>
              <a:t>Penafsiran</a:t>
            </a:r>
            <a:endParaRPr lang="id-ID" dirty="0" smtClean="0"/>
          </a:p>
          <a:p>
            <a:pPr marL="514350" indent="-514350">
              <a:buFont typeface="+mj-lt"/>
              <a:buAutoNum type="alphaLcPeriod"/>
            </a:pPr>
            <a:r>
              <a:rPr lang="en-US" dirty="0" err="1" smtClean="0"/>
              <a:t>Identitas</a:t>
            </a:r>
            <a:r>
              <a:rPr lang="en-US" dirty="0" smtClean="0"/>
              <a:t> </a:t>
            </a:r>
            <a:r>
              <a:rPr lang="en-US" dirty="0" err="1" smtClean="0"/>
              <a:t>adalah</a:t>
            </a:r>
            <a:r>
              <a:rPr lang="en-US" dirty="0" smtClean="0"/>
              <a:t> </a:t>
            </a:r>
            <a:r>
              <a:rPr lang="en-US" dirty="0" err="1" smtClean="0"/>
              <a:t>semua</a:t>
            </a:r>
            <a:r>
              <a:rPr lang="en-US" dirty="0" smtClean="0"/>
              <a:t> data </a:t>
            </a:r>
            <a:r>
              <a:rPr lang="en-US" dirty="0" err="1" smtClean="0"/>
              <a:t>dan</a:t>
            </a:r>
            <a:r>
              <a:rPr lang="en-US" dirty="0" smtClean="0"/>
              <a:t> </a:t>
            </a:r>
            <a:r>
              <a:rPr lang="en-US" dirty="0" err="1" smtClean="0"/>
              <a:t>informasi</a:t>
            </a:r>
            <a:r>
              <a:rPr lang="en-US" dirty="0" smtClean="0"/>
              <a:t> yang </a:t>
            </a:r>
            <a:r>
              <a:rPr lang="en-US" dirty="0" err="1" smtClean="0"/>
              <a:t>menyangkut</a:t>
            </a:r>
            <a:r>
              <a:rPr lang="en-US" dirty="0" smtClean="0"/>
              <a:t> </a:t>
            </a:r>
            <a:r>
              <a:rPr lang="en-US" dirty="0" err="1" smtClean="0"/>
              <a:t>diri</a:t>
            </a:r>
            <a:r>
              <a:rPr lang="en-US" dirty="0" smtClean="0"/>
              <a:t> </a:t>
            </a:r>
            <a:r>
              <a:rPr lang="en-US" dirty="0" err="1" smtClean="0"/>
              <a:t>seseorang</a:t>
            </a:r>
            <a:r>
              <a:rPr lang="en-US" dirty="0" smtClean="0"/>
              <a:t> yang </a:t>
            </a:r>
            <a:r>
              <a:rPr lang="en-US" dirty="0" err="1" smtClean="0"/>
              <a:t>memudahkan</a:t>
            </a:r>
            <a:r>
              <a:rPr lang="en-US" dirty="0" smtClean="0"/>
              <a:t> orang lain </a:t>
            </a:r>
            <a:r>
              <a:rPr lang="en-US" dirty="0" err="1" smtClean="0"/>
              <a:t>untuk</a:t>
            </a:r>
            <a:r>
              <a:rPr lang="en-US" dirty="0" smtClean="0"/>
              <a:t> </a:t>
            </a:r>
            <a:r>
              <a:rPr lang="en-US" dirty="0" err="1" smtClean="0"/>
              <a:t>melacak</a:t>
            </a:r>
            <a:r>
              <a:rPr lang="en-US" dirty="0" smtClean="0"/>
              <a:t>.</a:t>
            </a:r>
            <a:br>
              <a:rPr lang="en-US" dirty="0" smtClean="0"/>
            </a:br>
            <a:endParaRPr lang="id-ID" dirty="0"/>
          </a:p>
          <a:p>
            <a:pPr marL="514350" indent="-514350">
              <a:buFont typeface="+mj-lt"/>
              <a:buAutoNum type="alphaLcPeriod"/>
            </a:pPr>
            <a:r>
              <a:rPr lang="en-US" dirty="0" err="1" smtClean="0"/>
              <a:t>Anak</a:t>
            </a:r>
            <a:r>
              <a:rPr lang="en-US" dirty="0" smtClean="0"/>
              <a:t> </a:t>
            </a:r>
            <a:r>
              <a:rPr lang="en-US" dirty="0" err="1" smtClean="0"/>
              <a:t>adalah</a:t>
            </a:r>
            <a:r>
              <a:rPr lang="en-US" dirty="0" smtClean="0"/>
              <a:t> </a:t>
            </a:r>
            <a:r>
              <a:rPr lang="en-US" dirty="0" err="1" smtClean="0"/>
              <a:t>seorang</a:t>
            </a:r>
            <a:r>
              <a:rPr lang="en-US" dirty="0" smtClean="0"/>
              <a:t> yang </a:t>
            </a:r>
            <a:r>
              <a:rPr lang="en-US" dirty="0" err="1" smtClean="0"/>
              <a:t>berusia</a:t>
            </a:r>
            <a:r>
              <a:rPr lang="en-US" dirty="0" smtClean="0"/>
              <a:t> </a:t>
            </a:r>
            <a:r>
              <a:rPr lang="en-US" dirty="0" err="1" smtClean="0"/>
              <a:t>kurang</a:t>
            </a:r>
            <a:r>
              <a:rPr lang="en-US" dirty="0" smtClean="0"/>
              <a:t> </a:t>
            </a:r>
            <a:r>
              <a:rPr lang="en-US" dirty="0" err="1" smtClean="0"/>
              <a:t>dari</a:t>
            </a:r>
            <a:r>
              <a:rPr lang="en-US" dirty="0" smtClean="0"/>
              <a:t> 16 </a:t>
            </a:r>
            <a:r>
              <a:rPr lang="en-US" dirty="0" err="1" smtClean="0"/>
              <a:t>tahun</a:t>
            </a:r>
            <a:r>
              <a:rPr lang="en-US" dirty="0" smtClean="0"/>
              <a:t> </a:t>
            </a:r>
            <a:r>
              <a:rPr lang="en-US" dirty="0" err="1" smtClean="0"/>
              <a:t>dan</a:t>
            </a:r>
            <a:r>
              <a:rPr lang="en-US" dirty="0" smtClean="0"/>
              <a:t> </a:t>
            </a:r>
            <a:r>
              <a:rPr lang="en-US" dirty="0" err="1" smtClean="0"/>
              <a:t>belum</a:t>
            </a:r>
            <a:r>
              <a:rPr lang="en-US" dirty="0" smtClean="0"/>
              <a:t> </a:t>
            </a:r>
            <a:r>
              <a:rPr lang="en-US" dirty="0" err="1" smtClean="0"/>
              <a:t>menikah</a:t>
            </a:r>
            <a:r>
              <a:rPr lang="en-US" dirty="0" smtClean="0"/>
              <a:t>.</a:t>
            </a:r>
          </a:p>
          <a:p>
            <a:pPr marL="0" indent="0">
              <a:buNone/>
            </a:pPr>
            <a:r>
              <a:rPr lang="en-US" dirty="0"/>
              <a:t/>
            </a:r>
            <a:br>
              <a:rPr lang="en-US" dirty="0"/>
            </a:br>
            <a:endParaRPr lang="en-US" dirty="0"/>
          </a:p>
        </p:txBody>
      </p:sp>
    </p:spTree>
    <p:extLst>
      <p:ext uri="{BB962C8B-B14F-4D97-AF65-F5344CB8AC3E}">
        <p14:creationId xmlns:p14="http://schemas.microsoft.com/office/powerpoint/2010/main" val="4084387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normAutofit/>
          </a:bodyPr>
          <a:lstStyle/>
          <a:p>
            <a:r>
              <a:rPr lang="id-ID" sz="2400" dirty="0" smtClean="0"/>
              <a:t>Pasal 6</a:t>
            </a:r>
            <a:br>
              <a:rPr lang="id-ID" sz="2400" dirty="0" smtClean="0"/>
            </a:br>
            <a:r>
              <a:rPr lang="en-US" sz="2400" dirty="0" err="1"/>
              <a:t>Wartawan</a:t>
            </a:r>
            <a:r>
              <a:rPr lang="en-US" sz="2400" dirty="0"/>
              <a:t> Indonesia </a:t>
            </a:r>
            <a:r>
              <a:rPr lang="en-US" sz="2400" dirty="0" err="1"/>
              <a:t>tidak</a:t>
            </a:r>
            <a:r>
              <a:rPr lang="en-US" sz="2400" dirty="0"/>
              <a:t> </a:t>
            </a:r>
            <a:r>
              <a:rPr lang="en-US" sz="2400" dirty="0" err="1"/>
              <a:t>menyalahgunakan</a:t>
            </a:r>
            <a:r>
              <a:rPr lang="en-US" sz="2400" dirty="0"/>
              <a:t> </a:t>
            </a:r>
            <a:r>
              <a:rPr lang="en-US" sz="2400" dirty="0" err="1"/>
              <a:t>profesi</a:t>
            </a:r>
            <a:r>
              <a:rPr lang="en-US" sz="2400" dirty="0"/>
              <a:t> </a:t>
            </a:r>
            <a:r>
              <a:rPr lang="en-US" sz="2400" dirty="0" err="1"/>
              <a:t>dan</a:t>
            </a:r>
            <a:r>
              <a:rPr lang="en-US" sz="2400" dirty="0"/>
              <a:t> </a:t>
            </a:r>
            <a:r>
              <a:rPr lang="en-US" sz="2400" dirty="0" err="1"/>
              <a:t>tidak</a:t>
            </a:r>
            <a:r>
              <a:rPr lang="en-US" sz="2400" dirty="0"/>
              <a:t> </a:t>
            </a:r>
            <a:r>
              <a:rPr lang="en-US" sz="2400" dirty="0" err="1"/>
              <a:t>menerima</a:t>
            </a:r>
            <a:r>
              <a:rPr lang="en-US" sz="2400" dirty="0"/>
              <a:t> </a:t>
            </a:r>
            <a:r>
              <a:rPr lang="en-US" sz="2400" dirty="0" err="1"/>
              <a:t>suap</a:t>
            </a:r>
            <a:r>
              <a:rPr lang="en-US" sz="2400" dirty="0" smtClean="0"/>
              <a:t>.</a:t>
            </a:r>
            <a:endParaRPr lang="en-US" sz="2400" dirty="0"/>
          </a:p>
        </p:txBody>
      </p:sp>
      <p:sp>
        <p:nvSpPr>
          <p:cNvPr id="3" name="Content Placeholder 2"/>
          <p:cNvSpPr>
            <a:spLocks noGrp="1"/>
          </p:cNvSpPr>
          <p:nvPr>
            <p:ph idx="1"/>
          </p:nvPr>
        </p:nvSpPr>
        <p:spPr/>
        <p:txBody>
          <a:bodyPr/>
          <a:lstStyle/>
          <a:p>
            <a:pPr marL="0" indent="0">
              <a:buNone/>
            </a:pPr>
            <a:r>
              <a:rPr lang="en-US" dirty="0" err="1" smtClean="0"/>
              <a:t>Penafsiran</a:t>
            </a:r>
            <a:endParaRPr lang="id-ID" dirty="0" smtClean="0"/>
          </a:p>
          <a:p>
            <a:pPr marL="514350" indent="-514350">
              <a:buFont typeface="+mj-lt"/>
              <a:buAutoNum type="alphaLcPeriod"/>
            </a:pPr>
            <a:r>
              <a:rPr lang="en-US" dirty="0" err="1" smtClean="0"/>
              <a:t>Menyalahgunakan</a:t>
            </a:r>
            <a:r>
              <a:rPr lang="en-US" dirty="0" smtClean="0"/>
              <a:t> </a:t>
            </a:r>
            <a:r>
              <a:rPr lang="en-US" dirty="0" err="1"/>
              <a:t>profesi</a:t>
            </a:r>
            <a:r>
              <a:rPr lang="en-US" dirty="0"/>
              <a:t> </a:t>
            </a:r>
            <a:r>
              <a:rPr lang="en-US" dirty="0" err="1"/>
              <a:t>adalah</a:t>
            </a:r>
            <a:r>
              <a:rPr lang="en-US" dirty="0"/>
              <a:t> </a:t>
            </a:r>
            <a:r>
              <a:rPr lang="en-US" dirty="0" err="1"/>
              <a:t>segala</a:t>
            </a:r>
            <a:r>
              <a:rPr lang="en-US" dirty="0"/>
              <a:t> </a:t>
            </a:r>
            <a:r>
              <a:rPr lang="en-US" dirty="0" err="1"/>
              <a:t>tindakan</a:t>
            </a:r>
            <a:r>
              <a:rPr lang="en-US" dirty="0"/>
              <a:t> yang </a:t>
            </a:r>
            <a:r>
              <a:rPr lang="en-US" dirty="0" err="1"/>
              <a:t>mengambil</a:t>
            </a:r>
            <a:r>
              <a:rPr lang="en-US" dirty="0"/>
              <a:t> </a:t>
            </a:r>
            <a:r>
              <a:rPr lang="en-US" dirty="0" err="1"/>
              <a:t>keuntungan</a:t>
            </a:r>
            <a:r>
              <a:rPr lang="en-US" dirty="0"/>
              <a:t> </a:t>
            </a:r>
            <a:r>
              <a:rPr lang="en-US" dirty="0" err="1"/>
              <a:t>pribadi</a:t>
            </a:r>
            <a:r>
              <a:rPr lang="en-US" dirty="0"/>
              <a:t>  </a:t>
            </a:r>
            <a:r>
              <a:rPr lang="en-US" dirty="0" err="1"/>
              <a:t>atas</a:t>
            </a:r>
            <a:r>
              <a:rPr lang="en-US" dirty="0"/>
              <a:t> </a:t>
            </a:r>
            <a:r>
              <a:rPr lang="en-US" dirty="0" err="1"/>
              <a:t>informasi</a:t>
            </a:r>
            <a:r>
              <a:rPr lang="en-US" dirty="0"/>
              <a:t> yang </a:t>
            </a:r>
            <a:r>
              <a:rPr lang="en-US" dirty="0" err="1"/>
              <a:t>diperoleh</a:t>
            </a:r>
            <a:r>
              <a:rPr lang="en-US" dirty="0"/>
              <a:t> </a:t>
            </a:r>
            <a:r>
              <a:rPr lang="en-US" dirty="0" err="1"/>
              <a:t>saat</a:t>
            </a:r>
            <a:r>
              <a:rPr lang="en-US" dirty="0"/>
              <a:t> </a:t>
            </a:r>
            <a:r>
              <a:rPr lang="en-US" dirty="0" err="1"/>
              <a:t>bertugas</a:t>
            </a:r>
            <a:r>
              <a:rPr lang="en-US" dirty="0"/>
              <a:t> </a:t>
            </a:r>
            <a:r>
              <a:rPr lang="en-US" dirty="0" err="1"/>
              <a:t>sebelum</a:t>
            </a:r>
            <a:r>
              <a:rPr lang="en-US" dirty="0"/>
              <a:t> </a:t>
            </a:r>
            <a:r>
              <a:rPr lang="en-US" dirty="0" err="1"/>
              <a:t>informasi</a:t>
            </a:r>
            <a:r>
              <a:rPr lang="en-US" dirty="0"/>
              <a:t> </a:t>
            </a:r>
            <a:r>
              <a:rPr lang="en-US" dirty="0" err="1"/>
              <a:t>tersebut</a:t>
            </a:r>
            <a:r>
              <a:rPr lang="en-US" dirty="0"/>
              <a:t> </a:t>
            </a:r>
            <a:r>
              <a:rPr lang="en-US" dirty="0" err="1"/>
              <a:t>menjadi</a:t>
            </a:r>
            <a:r>
              <a:rPr lang="en-US" dirty="0"/>
              <a:t> </a:t>
            </a:r>
            <a:r>
              <a:rPr lang="en-US" dirty="0" err="1"/>
              <a:t>pengetahuan</a:t>
            </a:r>
            <a:r>
              <a:rPr lang="en-US" dirty="0"/>
              <a:t> </a:t>
            </a:r>
            <a:r>
              <a:rPr lang="en-US" dirty="0" err="1" smtClean="0"/>
              <a:t>umum</a:t>
            </a:r>
            <a:r>
              <a:rPr lang="en-US" dirty="0" smtClean="0"/>
              <a:t>.</a:t>
            </a:r>
            <a:endParaRPr lang="id-ID" dirty="0" smtClean="0"/>
          </a:p>
          <a:p>
            <a:pPr marL="514350" indent="-514350">
              <a:buFont typeface="+mj-lt"/>
              <a:buAutoNum type="alphaLcPeriod"/>
            </a:pPr>
            <a:r>
              <a:rPr lang="en-US" dirty="0" err="1" smtClean="0"/>
              <a:t>Suap</a:t>
            </a:r>
            <a:r>
              <a:rPr lang="en-US" dirty="0" smtClean="0"/>
              <a:t> </a:t>
            </a:r>
            <a:r>
              <a:rPr lang="en-US" dirty="0" err="1"/>
              <a:t>adalah</a:t>
            </a:r>
            <a:r>
              <a:rPr lang="en-US" dirty="0"/>
              <a:t> </a:t>
            </a:r>
            <a:r>
              <a:rPr lang="en-US" dirty="0" err="1"/>
              <a:t>segala</a:t>
            </a:r>
            <a:r>
              <a:rPr lang="en-US" dirty="0"/>
              <a:t> </a:t>
            </a:r>
            <a:r>
              <a:rPr lang="en-US" dirty="0" err="1"/>
              <a:t>pemberian</a:t>
            </a:r>
            <a:r>
              <a:rPr lang="en-US" dirty="0"/>
              <a:t> </a:t>
            </a:r>
            <a:r>
              <a:rPr lang="en-US" dirty="0" err="1"/>
              <a:t>dalam</a:t>
            </a:r>
            <a:r>
              <a:rPr lang="en-US" dirty="0"/>
              <a:t> </a:t>
            </a:r>
            <a:r>
              <a:rPr lang="en-US" dirty="0" err="1"/>
              <a:t>bentuk</a:t>
            </a:r>
            <a:r>
              <a:rPr lang="en-US" dirty="0"/>
              <a:t> </a:t>
            </a:r>
            <a:r>
              <a:rPr lang="en-US" dirty="0" err="1"/>
              <a:t>uang</a:t>
            </a:r>
            <a:r>
              <a:rPr lang="en-US" dirty="0"/>
              <a:t>, </a:t>
            </a:r>
            <a:r>
              <a:rPr lang="en-US" dirty="0" err="1"/>
              <a:t>benda</a:t>
            </a:r>
            <a:r>
              <a:rPr lang="en-US" dirty="0"/>
              <a:t> </a:t>
            </a:r>
            <a:r>
              <a:rPr lang="en-US" dirty="0" err="1"/>
              <a:t>atau</a:t>
            </a:r>
            <a:r>
              <a:rPr lang="en-US" dirty="0"/>
              <a:t> </a:t>
            </a:r>
            <a:r>
              <a:rPr lang="en-US" dirty="0" err="1"/>
              <a:t>fasilitas</a:t>
            </a:r>
            <a:r>
              <a:rPr lang="en-US" dirty="0"/>
              <a:t> </a:t>
            </a:r>
            <a:r>
              <a:rPr lang="en-US" dirty="0" err="1"/>
              <a:t>dari</a:t>
            </a:r>
            <a:r>
              <a:rPr lang="en-US" dirty="0"/>
              <a:t> </a:t>
            </a:r>
            <a:r>
              <a:rPr lang="en-US" dirty="0" err="1"/>
              <a:t>pihak</a:t>
            </a:r>
            <a:r>
              <a:rPr lang="en-US" dirty="0"/>
              <a:t> lain yang </a:t>
            </a:r>
            <a:r>
              <a:rPr lang="en-US" dirty="0" err="1"/>
              <a:t>mempengaruhi</a:t>
            </a:r>
            <a:r>
              <a:rPr lang="en-US" dirty="0"/>
              <a:t> </a:t>
            </a:r>
            <a:r>
              <a:rPr lang="en-US" dirty="0" err="1"/>
              <a:t>independensi</a:t>
            </a:r>
            <a:r>
              <a:rPr lang="en-US" dirty="0"/>
              <a:t>.</a:t>
            </a:r>
          </a:p>
        </p:txBody>
      </p:sp>
    </p:spTree>
    <p:extLst>
      <p:ext uri="{BB962C8B-B14F-4D97-AF65-F5344CB8AC3E}">
        <p14:creationId xmlns:p14="http://schemas.microsoft.com/office/powerpoint/2010/main" val="405818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normAutofit fontScale="90000"/>
          </a:bodyPr>
          <a:lstStyle/>
          <a:p>
            <a:r>
              <a:rPr lang="en-US" sz="2000" b="1" dirty="0" err="1" smtClean="0"/>
              <a:t>Pasal</a:t>
            </a:r>
            <a:r>
              <a:rPr lang="en-US" sz="2000" b="1" dirty="0" smtClean="0"/>
              <a:t> 7</a:t>
            </a:r>
            <a:r>
              <a:rPr lang="en-US" sz="2000" dirty="0" smtClean="0"/>
              <a:t/>
            </a:r>
            <a:br>
              <a:rPr lang="en-US" sz="2000" dirty="0" smtClean="0"/>
            </a:br>
            <a:r>
              <a:rPr lang="en-US" sz="2000" dirty="0" err="1" smtClean="0"/>
              <a:t>Wartawan</a:t>
            </a:r>
            <a:r>
              <a:rPr lang="en-US" sz="2000" dirty="0" smtClean="0"/>
              <a:t> Indonesia </a:t>
            </a:r>
            <a:r>
              <a:rPr lang="en-US" sz="2000" dirty="0" err="1" smtClean="0"/>
              <a:t>memiliki</a:t>
            </a:r>
            <a:r>
              <a:rPr lang="en-US" sz="2000" dirty="0" smtClean="0"/>
              <a:t> </a:t>
            </a:r>
            <a:r>
              <a:rPr lang="en-US" sz="2000" dirty="0" err="1" smtClean="0"/>
              <a:t>hak</a:t>
            </a:r>
            <a:r>
              <a:rPr lang="en-US" sz="2000" dirty="0" smtClean="0"/>
              <a:t> </a:t>
            </a:r>
            <a:r>
              <a:rPr lang="en-US" sz="2000" dirty="0" err="1" smtClean="0"/>
              <a:t>tolak</a:t>
            </a:r>
            <a:r>
              <a:rPr lang="en-US" sz="2000" dirty="0" smtClean="0"/>
              <a:t> </a:t>
            </a:r>
            <a:r>
              <a:rPr lang="en-US" sz="2000" dirty="0" err="1" smtClean="0"/>
              <a:t>untuk</a:t>
            </a:r>
            <a:r>
              <a:rPr lang="en-US" sz="2000" dirty="0" smtClean="0"/>
              <a:t> </a:t>
            </a:r>
            <a:r>
              <a:rPr lang="en-US" sz="2000" dirty="0" err="1" smtClean="0"/>
              <a:t>melindungi</a:t>
            </a:r>
            <a:r>
              <a:rPr lang="en-US" sz="2000" dirty="0" smtClean="0"/>
              <a:t> </a:t>
            </a:r>
            <a:r>
              <a:rPr lang="en-US" sz="2000" dirty="0" err="1" smtClean="0"/>
              <a:t>narasumber</a:t>
            </a:r>
            <a:r>
              <a:rPr lang="en-US" sz="2000" dirty="0" smtClean="0"/>
              <a:t> yang </a:t>
            </a:r>
            <a:r>
              <a:rPr lang="en-US" sz="2000" dirty="0" err="1" smtClean="0"/>
              <a:t>tidak</a:t>
            </a:r>
            <a:r>
              <a:rPr lang="en-US" sz="2000" dirty="0" smtClean="0"/>
              <a:t> </a:t>
            </a:r>
            <a:r>
              <a:rPr lang="en-US" sz="2000" dirty="0" err="1" smtClean="0"/>
              <a:t>bersedia</a:t>
            </a:r>
            <a:r>
              <a:rPr lang="en-US" sz="2000" dirty="0" smtClean="0"/>
              <a:t> </a:t>
            </a:r>
            <a:r>
              <a:rPr lang="en-US" sz="2000" dirty="0" err="1" smtClean="0"/>
              <a:t>diketahui</a:t>
            </a:r>
            <a:r>
              <a:rPr lang="en-US" sz="2000" dirty="0" smtClean="0"/>
              <a:t> </a:t>
            </a:r>
            <a:r>
              <a:rPr lang="en-US" sz="2000" dirty="0" err="1" smtClean="0"/>
              <a:t>identitas</a:t>
            </a:r>
            <a:r>
              <a:rPr lang="en-US" sz="2000" dirty="0" smtClean="0"/>
              <a:t> </a:t>
            </a:r>
            <a:r>
              <a:rPr lang="en-US" sz="2000" dirty="0" err="1" smtClean="0"/>
              <a:t>maupun</a:t>
            </a:r>
            <a:r>
              <a:rPr lang="en-US" sz="2000" dirty="0" smtClean="0"/>
              <a:t> </a:t>
            </a:r>
            <a:r>
              <a:rPr lang="en-US" sz="2000" dirty="0" err="1" smtClean="0"/>
              <a:t>keberadaannya</a:t>
            </a:r>
            <a:r>
              <a:rPr lang="en-US" sz="2000" dirty="0" smtClean="0"/>
              <a:t>, </a:t>
            </a:r>
            <a:r>
              <a:rPr lang="en-US" sz="2000" dirty="0" err="1" smtClean="0"/>
              <a:t>menghargai</a:t>
            </a:r>
            <a:r>
              <a:rPr lang="en-US" sz="2000" dirty="0" smtClean="0"/>
              <a:t> </a:t>
            </a:r>
            <a:r>
              <a:rPr lang="en-US" sz="2000" dirty="0" err="1" smtClean="0"/>
              <a:t>ketentuan</a:t>
            </a:r>
            <a:r>
              <a:rPr lang="en-US" sz="2000" dirty="0" smtClean="0"/>
              <a:t> embargo, </a:t>
            </a:r>
            <a:r>
              <a:rPr lang="en-US" sz="2000" dirty="0" err="1" smtClean="0"/>
              <a:t>informasi</a:t>
            </a:r>
            <a:r>
              <a:rPr lang="en-US" sz="2000" dirty="0" smtClean="0"/>
              <a:t> </a:t>
            </a:r>
            <a:r>
              <a:rPr lang="en-US" sz="2000" dirty="0" err="1" smtClean="0"/>
              <a:t>latar</a:t>
            </a:r>
            <a:r>
              <a:rPr lang="en-US" sz="2000" dirty="0" smtClean="0"/>
              <a:t> </a:t>
            </a:r>
            <a:r>
              <a:rPr lang="en-US" sz="2000" dirty="0" err="1" smtClean="0"/>
              <a:t>belakang</a:t>
            </a:r>
            <a:r>
              <a:rPr lang="en-US" sz="2000" dirty="0" smtClean="0"/>
              <a:t>, </a:t>
            </a:r>
            <a:r>
              <a:rPr lang="en-US" sz="2000" dirty="0" err="1" smtClean="0"/>
              <a:t>dan</a:t>
            </a:r>
            <a:r>
              <a:rPr lang="en-US" sz="2000" dirty="0" smtClean="0"/>
              <a:t> “off the record” </a:t>
            </a:r>
            <a:r>
              <a:rPr lang="en-US" sz="2000" dirty="0" err="1" smtClean="0"/>
              <a:t>sesuai</a:t>
            </a:r>
            <a:r>
              <a:rPr lang="en-US" sz="2000" dirty="0" smtClean="0"/>
              <a:t> </a:t>
            </a:r>
            <a:r>
              <a:rPr lang="en-US" sz="2000" dirty="0" err="1" smtClean="0"/>
              <a:t>dengan</a:t>
            </a:r>
            <a:r>
              <a:rPr lang="en-US" sz="2000" dirty="0" smtClean="0"/>
              <a:t> </a:t>
            </a:r>
            <a:r>
              <a:rPr lang="en-US" sz="2000" dirty="0" err="1" smtClean="0"/>
              <a:t>kesepakatan</a:t>
            </a:r>
            <a:r>
              <a:rPr lang="en-US" sz="2000" dirty="0" smtClean="0"/>
              <a:t>.</a:t>
            </a:r>
            <a:endParaRPr lang="en-US" sz="2000" dirty="0"/>
          </a:p>
        </p:txBody>
      </p:sp>
      <p:sp>
        <p:nvSpPr>
          <p:cNvPr id="3" name="Content Placeholder 2"/>
          <p:cNvSpPr>
            <a:spLocks noGrp="1"/>
          </p:cNvSpPr>
          <p:nvPr>
            <p:ph idx="1"/>
          </p:nvPr>
        </p:nvSpPr>
        <p:spPr>
          <a:xfrm>
            <a:off x="646111" y="2052918"/>
            <a:ext cx="10461159" cy="4195481"/>
          </a:xfrm>
        </p:spPr>
        <p:txBody>
          <a:bodyPr>
            <a:normAutofit/>
          </a:bodyPr>
          <a:lstStyle/>
          <a:p>
            <a:pPr marL="0" indent="0">
              <a:buNone/>
            </a:pPr>
            <a:r>
              <a:rPr lang="en-US" u="sng" dirty="0" err="1" smtClean="0"/>
              <a:t>Penafsiran</a:t>
            </a:r>
            <a:r>
              <a:rPr lang="en-US" dirty="0"/>
              <a:t/>
            </a:r>
            <a:br>
              <a:rPr lang="en-US" dirty="0"/>
            </a:br>
            <a:endParaRPr lang="id-ID" dirty="0" smtClean="0"/>
          </a:p>
          <a:p>
            <a:pPr marL="457200" indent="-457200">
              <a:buFont typeface="+mj-lt"/>
              <a:buAutoNum type="alphaLcPeriod"/>
            </a:pPr>
            <a:r>
              <a:rPr lang="en-US" dirty="0" err="1" smtClean="0"/>
              <a:t>Hak</a:t>
            </a:r>
            <a:r>
              <a:rPr lang="en-US" dirty="0" smtClean="0"/>
              <a:t> </a:t>
            </a:r>
            <a:r>
              <a:rPr lang="en-US" dirty="0" err="1" smtClean="0"/>
              <a:t>tolak</a:t>
            </a:r>
            <a:r>
              <a:rPr lang="en-US" dirty="0" smtClean="0"/>
              <a:t> </a:t>
            </a:r>
            <a:r>
              <a:rPr lang="en-US" dirty="0" err="1" smtClean="0"/>
              <a:t>adalak</a:t>
            </a:r>
            <a:r>
              <a:rPr lang="en-US" dirty="0" smtClean="0"/>
              <a:t> </a:t>
            </a:r>
            <a:r>
              <a:rPr lang="en-US" dirty="0" err="1" smtClean="0"/>
              <a:t>hak</a:t>
            </a:r>
            <a:r>
              <a:rPr lang="en-US" dirty="0" smtClean="0"/>
              <a:t> </a:t>
            </a:r>
            <a:r>
              <a:rPr lang="en-US" dirty="0" err="1" smtClean="0"/>
              <a:t>untuk</a:t>
            </a:r>
            <a:r>
              <a:rPr lang="en-US" dirty="0" smtClean="0"/>
              <a:t> </a:t>
            </a:r>
            <a:r>
              <a:rPr lang="en-US" dirty="0" err="1" smtClean="0"/>
              <a:t>tidak</a:t>
            </a:r>
            <a:r>
              <a:rPr lang="en-US" dirty="0" smtClean="0"/>
              <a:t> </a:t>
            </a:r>
            <a:r>
              <a:rPr lang="en-US" dirty="0" err="1" smtClean="0"/>
              <a:t>mengungkapkan</a:t>
            </a:r>
            <a:r>
              <a:rPr lang="en-US" dirty="0" smtClean="0"/>
              <a:t> </a:t>
            </a:r>
            <a:r>
              <a:rPr lang="en-US" dirty="0" err="1" smtClean="0"/>
              <a:t>identitas</a:t>
            </a:r>
            <a:r>
              <a:rPr lang="en-US" dirty="0" smtClean="0"/>
              <a:t> </a:t>
            </a:r>
            <a:r>
              <a:rPr lang="en-US" dirty="0" err="1" smtClean="0"/>
              <a:t>dan</a:t>
            </a:r>
            <a:r>
              <a:rPr lang="en-US" dirty="0" smtClean="0"/>
              <a:t> </a:t>
            </a:r>
            <a:r>
              <a:rPr lang="en-US" dirty="0" err="1" smtClean="0"/>
              <a:t>keberadaan</a:t>
            </a:r>
            <a:r>
              <a:rPr lang="en-US" dirty="0" smtClean="0"/>
              <a:t> </a:t>
            </a:r>
            <a:r>
              <a:rPr lang="en-US" dirty="0" err="1" smtClean="0"/>
              <a:t>narasumber</a:t>
            </a:r>
            <a:r>
              <a:rPr lang="en-US" dirty="0" smtClean="0"/>
              <a:t> demi </a:t>
            </a:r>
            <a:r>
              <a:rPr lang="en-US" dirty="0" err="1" smtClean="0"/>
              <a:t>keamanan</a:t>
            </a:r>
            <a:r>
              <a:rPr lang="en-US" dirty="0" smtClean="0"/>
              <a:t> </a:t>
            </a:r>
            <a:r>
              <a:rPr lang="en-US" dirty="0" err="1" smtClean="0"/>
              <a:t>narasumber</a:t>
            </a:r>
            <a:r>
              <a:rPr lang="en-US" dirty="0" smtClean="0"/>
              <a:t> </a:t>
            </a:r>
            <a:r>
              <a:rPr lang="en-US" dirty="0" err="1" smtClean="0"/>
              <a:t>dan</a:t>
            </a:r>
            <a:r>
              <a:rPr lang="en-US" dirty="0" smtClean="0"/>
              <a:t> </a:t>
            </a:r>
            <a:r>
              <a:rPr lang="en-US" dirty="0" err="1" smtClean="0"/>
              <a:t>keluarganya</a:t>
            </a:r>
            <a:r>
              <a:rPr lang="en-US" dirty="0" smtClean="0"/>
              <a:t>.</a:t>
            </a:r>
            <a:endParaRPr lang="id-ID" dirty="0" smtClean="0"/>
          </a:p>
          <a:p>
            <a:pPr marL="457200" indent="-457200">
              <a:buFont typeface="+mj-lt"/>
              <a:buAutoNum type="alphaLcPeriod"/>
            </a:pPr>
            <a:r>
              <a:rPr lang="en-US" dirty="0" smtClean="0"/>
              <a:t>Embargo </a:t>
            </a:r>
            <a:r>
              <a:rPr lang="en-US" dirty="0" err="1"/>
              <a:t>adalah</a:t>
            </a:r>
            <a:r>
              <a:rPr lang="en-US" dirty="0"/>
              <a:t> </a:t>
            </a:r>
            <a:r>
              <a:rPr lang="en-US" dirty="0" err="1"/>
              <a:t>penundaan</a:t>
            </a:r>
            <a:r>
              <a:rPr lang="en-US" dirty="0"/>
              <a:t> </a:t>
            </a:r>
            <a:r>
              <a:rPr lang="en-US" dirty="0" err="1"/>
              <a:t>pemuatan</a:t>
            </a:r>
            <a:r>
              <a:rPr lang="en-US" dirty="0"/>
              <a:t> </a:t>
            </a:r>
            <a:r>
              <a:rPr lang="en-US" dirty="0" err="1"/>
              <a:t>atau</a:t>
            </a:r>
            <a:r>
              <a:rPr lang="en-US" dirty="0"/>
              <a:t> </a:t>
            </a:r>
            <a:r>
              <a:rPr lang="en-US" dirty="0" err="1"/>
              <a:t>penyiaran</a:t>
            </a:r>
            <a:r>
              <a:rPr lang="en-US" dirty="0"/>
              <a:t> </a:t>
            </a:r>
            <a:r>
              <a:rPr lang="en-US" dirty="0" err="1"/>
              <a:t>berita</a:t>
            </a:r>
            <a:r>
              <a:rPr lang="en-US" dirty="0"/>
              <a:t> </a:t>
            </a:r>
            <a:r>
              <a:rPr lang="en-US" dirty="0" err="1"/>
              <a:t>sesuai</a:t>
            </a:r>
            <a:r>
              <a:rPr lang="en-US" dirty="0"/>
              <a:t> </a:t>
            </a:r>
            <a:r>
              <a:rPr lang="en-US" dirty="0" err="1"/>
              <a:t>dengan</a:t>
            </a:r>
            <a:r>
              <a:rPr lang="en-US" dirty="0"/>
              <a:t> </a:t>
            </a:r>
            <a:r>
              <a:rPr lang="en-US" dirty="0" err="1"/>
              <a:t>permintaan</a:t>
            </a:r>
            <a:r>
              <a:rPr lang="en-US" dirty="0"/>
              <a:t> </a:t>
            </a:r>
            <a:r>
              <a:rPr lang="en-US" dirty="0" err="1" smtClean="0"/>
              <a:t>narasumber</a:t>
            </a:r>
            <a:r>
              <a:rPr lang="en-US" dirty="0" smtClean="0"/>
              <a:t>.</a:t>
            </a:r>
            <a:endParaRPr lang="id-ID" dirty="0" smtClean="0"/>
          </a:p>
          <a:p>
            <a:pPr marL="457200" indent="-457200">
              <a:buFont typeface="+mj-lt"/>
              <a:buAutoNum type="alphaLcPeriod"/>
            </a:pPr>
            <a:r>
              <a:rPr lang="en-US" dirty="0" err="1" smtClean="0"/>
              <a:t>Informasi</a:t>
            </a:r>
            <a:r>
              <a:rPr lang="en-US" dirty="0" smtClean="0"/>
              <a:t> </a:t>
            </a:r>
            <a:r>
              <a:rPr lang="en-US" dirty="0" err="1"/>
              <a:t>latar</a:t>
            </a:r>
            <a:r>
              <a:rPr lang="en-US" dirty="0"/>
              <a:t> </a:t>
            </a:r>
            <a:r>
              <a:rPr lang="en-US" dirty="0" err="1"/>
              <a:t>belakang</a:t>
            </a:r>
            <a:r>
              <a:rPr lang="en-US" dirty="0"/>
              <a:t> </a:t>
            </a:r>
            <a:r>
              <a:rPr lang="en-US" dirty="0" err="1"/>
              <a:t>adalah</a:t>
            </a:r>
            <a:r>
              <a:rPr lang="en-US" dirty="0"/>
              <a:t> </a:t>
            </a:r>
            <a:r>
              <a:rPr lang="en-US" dirty="0" err="1"/>
              <a:t>segala</a:t>
            </a:r>
            <a:r>
              <a:rPr lang="en-US" dirty="0"/>
              <a:t> </a:t>
            </a:r>
            <a:r>
              <a:rPr lang="en-US" dirty="0" err="1"/>
              <a:t>informasi</a:t>
            </a:r>
            <a:r>
              <a:rPr lang="en-US" dirty="0"/>
              <a:t> </a:t>
            </a:r>
            <a:r>
              <a:rPr lang="en-US" dirty="0" err="1"/>
              <a:t>atau</a:t>
            </a:r>
            <a:r>
              <a:rPr lang="en-US" dirty="0"/>
              <a:t> data </a:t>
            </a:r>
            <a:r>
              <a:rPr lang="en-US" dirty="0" err="1"/>
              <a:t>dari</a:t>
            </a:r>
            <a:r>
              <a:rPr lang="en-US" dirty="0"/>
              <a:t> </a:t>
            </a:r>
            <a:r>
              <a:rPr lang="en-US" dirty="0" err="1"/>
              <a:t>narasumber</a:t>
            </a:r>
            <a:r>
              <a:rPr lang="en-US" dirty="0"/>
              <a:t> yang </a:t>
            </a:r>
            <a:r>
              <a:rPr lang="en-US" dirty="0" err="1"/>
              <a:t>disiarkan</a:t>
            </a:r>
            <a:r>
              <a:rPr lang="en-US" dirty="0"/>
              <a:t> </a:t>
            </a:r>
            <a:r>
              <a:rPr lang="en-US" dirty="0" err="1"/>
              <a:t>atau</a:t>
            </a:r>
            <a:r>
              <a:rPr lang="en-US" dirty="0"/>
              <a:t> </a:t>
            </a:r>
            <a:r>
              <a:rPr lang="en-US" dirty="0" err="1"/>
              <a:t>diberitakan</a:t>
            </a:r>
            <a:r>
              <a:rPr lang="en-US" dirty="0"/>
              <a:t> </a:t>
            </a:r>
            <a:r>
              <a:rPr lang="en-US" dirty="0" err="1"/>
              <a:t>tanpa</a:t>
            </a:r>
            <a:r>
              <a:rPr lang="en-US" dirty="0"/>
              <a:t> </a:t>
            </a:r>
            <a:r>
              <a:rPr lang="en-US" dirty="0" err="1"/>
              <a:t>menyebutkan</a:t>
            </a:r>
            <a:r>
              <a:rPr lang="en-US" dirty="0"/>
              <a:t> </a:t>
            </a:r>
            <a:r>
              <a:rPr lang="en-US" dirty="0" err="1"/>
              <a:t>narasumbernya</a:t>
            </a:r>
            <a:r>
              <a:rPr lang="en-US" dirty="0" smtClean="0"/>
              <a:t>.</a:t>
            </a:r>
            <a:endParaRPr lang="id-ID" dirty="0" smtClean="0"/>
          </a:p>
          <a:p>
            <a:pPr marL="457200" indent="-457200">
              <a:buFont typeface="+mj-lt"/>
              <a:buAutoNum type="alphaLcPeriod"/>
            </a:pPr>
            <a:r>
              <a:rPr lang="en-US" dirty="0" smtClean="0"/>
              <a:t>“</a:t>
            </a:r>
            <a:r>
              <a:rPr lang="en-US" dirty="0"/>
              <a:t>Off the record” </a:t>
            </a:r>
            <a:r>
              <a:rPr lang="en-US" dirty="0" err="1"/>
              <a:t>adalah</a:t>
            </a:r>
            <a:r>
              <a:rPr lang="en-US" dirty="0"/>
              <a:t> </a:t>
            </a:r>
            <a:r>
              <a:rPr lang="en-US" dirty="0" err="1"/>
              <a:t>segala</a:t>
            </a:r>
            <a:r>
              <a:rPr lang="en-US" dirty="0"/>
              <a:t> </a:t>
            </a:r>
            <a:r>
              <a:rPr lang="en-US" dirty="0" err="1"/>
              <a:t>informasi</a:t>
            </a:r>
            <a:r>
              <a:rPr lang="en-US" dirty="0"/>
              <a:t> </a:t>
            </a:r>
            <a:r>
              <a:rPr lang="en-US" dirty="0" err="1"/>
              <a:t>atau</a:t>
            </a:r>
            <a:r>
              <a:rPr lang="en-US" dirty="0"/>
              <a:t> data </a:t>
            </a:r>
            <a:r>
              <a:rPr lang="en-US" dirty="0" err="1"/>
              <a:t>dari</a:t>
            </a:r>
            <a:r>
              <a:rPr lang="en-US" dirty="0"/>
              <a:t> </a:t>
            </a:r>
            <a:r>
              <a:rPr lang="en-US" dirty="0" err="1"/>
              <a:t>narasumber</a:t>
            </a:r>
            <a:r>
              <a:rPr lang="en-US" dirty="0"/>
              <a:t> yang </a:t>
            </a:r>
            <a:r>
              <a:rPr lang="en-US" dirty="0" err="1"/>
              <a:t>tidak</a:t>
            </a:r>
            <a:r>
              <a:rPr lang="en-US" dirty="0"/>
              <a:t> </a:t>
            </a:r>
            <a:r>
              <a:rPr lang="en-US" dirty="0" err="1"/>
              <a:t>boleh</a:t>
            </a:r>
            <a:r>
              <a:rPr lang="en-US" dirty="0"/>
              <a:t> </a:t>
            </a:r>
            <a:r>
              <a:rPr lang="en-US" dirty="0" err="1"/>
              <a:t>disiarkan</a:t>
            </a:r>
            <a:r>
              <a:rPr lang="en-US" dirty="0"/>
              <a:t> </a:t>
            </a:r>
            <a:r>
              <a:rPr lang="en-US" dirty="0" err="1"/>
              <a:t>atau</a:t>
            </a:r>
            <a:r>
              <a:rPr lang="en-US" dirty="0"/>
              <a:t> </a:t>
            </a:r>
            <a:r>
              <a:rPr lang="en-US" dirty="0" err="1"/>
              <a:t>diberitakan</a:t>
            </a:r>
            <a:r>
              <a:rPr lang="en-US" dirty="0"/>
              <a:t>.</a:t>
            </a:r>
            <a:br>
              <a:rPr lang="en-US" dirty="0"/>
            </a:br>
            <a:endParaRPr lang="en-US" dirty="0"/>
          </a:p>
        </p:txBody>
      </p:sp>
    </p:spTree>
    <p:extLst>
      <p:ext uri="{BB962C8B-B14F-4D97-AF65-F5344CB8AC3E}">
        <p14:creationId xmlns:p14="http://schemas.microsoft.com/office/powerpoint/2010/main" val="122860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2303929"/>
          </a:xfrm>
          <a:ln>
            <a:solidFill>
              <a:srgbClr val="FFC000"/>
            </a:solidFill>
          </a:ln>
        </p:spPr>
        <p:txBody>
          <a:bodyPr/>
          <a:lstStyle/>
          <a:p>
            <a:r>
              <a:rPr lang="id-ID" sz="2000" dirty="0" smtClean="0"/>
              <a:t>Pasal 8</a:t>
            </a:r>
            <a:br>
              <a:rPr lang="id-ID" sz="2000" dirty="0" smtClean="0"/>
            </a:br>
            <a:r>
              <a:rPr lang="en-US" sz="2000" dirty="0" err="1"/>
              <a:t>Wartawan</a:t>
            </a:r>
            <a:r>
              <a:rPr lang="en-US" sz="2000" dirty="0"/>
              <a:t> Indonesia </a:t>
            </a:r>
            <a:r>
              <a:rPr lang="en-US" sz="2000" dirty="0" err="1"/>
              <a:t>tidak</a:t>
            </a:r>
            <a:r>
              <a:rPr lang="en-US" sz="2000" dirty="0"/>
              <a:t> </a:t>
            </a:r>
            <a:r>
              <a:rPr lang="en-US" sz="2000" dirty="0" err="1"/>
              <a:t>menulis</a:t>
            </a:r>
            <a:r>
              <a:rPr lang="en-US" sz="2000" dirty="0"/>
              <a:t> </a:t>
            </a:r>
            <a:r>
              <a:rPr lang="en-US" sz="2000" dirty="0" err="1"/>
              <a:t>atau</a:t>
            </a:r>
            <a:r>
              <a:rPr lang="en-US" sz="2000" dirty="0"/>
              <a:t> </a:t>
            </a:r>
            <a:r>
              <a:rPr lang="en-US" sz="2000" dirty="0" err="1"/>
              <a:t>menyiarkan</a:t>
            </a:r>
            <a:r>
              <a:rPr lang="en-US" sz="2000" dirty="0"/>
              <a:t> </a:t>
            </a:r>
            <a:r>
              <a:rPr lang="en-US" sz="2000" dirty="0" err="1"/>
              <a:t>berita</a:t>
            </a:r>
            <a:r>
              <a:rPr lang="en-US" sz="2000" dirty="0"/>
              <a:t> </a:t>
            </a:r>
            <a:r>
              <a:rPr lang="en-US" sz="2000" dirty="0" err="1"/>
              <a:t>berdasarkan</a:t>
            </a:r>
            <a:r>
              <a:rPr lang="en-US" sz="2000" dirty="0"/>
              <a:t> </a:t>
            </a:r>
            <a:r>
              <a:rPr lang="en-US" sz="2000" dirty="0" err="1"/>
              <a:t>prasangka</a:t>
            </a:r>
            <a:r>
              <a:rPr lang="en-US" sz="2000" dirty="0"/>
              <a:t> </a:t>
            </a:r>
            <a:r>
              <a:rPr lang="en-US" sz="2000" dirty="0" err="1"/>
              <a:t>atau</a:t>
            </a:r>
            <a:r>
              <a:rPr lang="en-US" sz="2000" dirty="0"/>
              <a:t> </a:t>
            </a:r>
            <a:r>
              <a:rPr lang="en-US" sz="2000" dirty="0" err="1"/>
              <a:t>diskriminasi</a:t>
            </a:r>
            <a:r>
              <a:rPr lang="en-US" sz="2000" dirty="0"/>
              <a:t> </a:t>
            </a:r>
            <a:r>
              <a:rPr lang="en-US" sz="2000" dirty="0" err="1"/>
              <a:t>terhadap</a:t>
            </a:r>
            <a:r>
              <a:rPr lang="en-US" sz="2000" dirty="0"/>
              <a:t> </a:t>
            </a:r>
            <a:r>
              <a:rPr lang="en-US" sz="2000" dirty="0" err="1"/>
              <a:t>seseorang</a:t>
            </a:r>
            <a:r>
              <a:rPr lang="en-US" sz="2000" dirty="0"/>
              <a:t> </a:t>
            </a:r>
            <a:r>
              <a:rPr lang="en-US" sz="2000" dirty="0" err="1"/>
              <a:t>atas</a:t>
            </a:r>
            <a:r>
              <a:rPr lang="en-US" sz="2000" dirty="0"/>
              <a:t> </a:t>
            </a:r>
            <a:r>
              <a:rPr lang="en-US" sz="2000" dirty="0" err="1"/>
              <a:t>dasar</a:t>
            </a:r>
            <a:r>
              <a:rPr lang="en-US" sz="2000" dirty="0"/>
              <a:t> </a:t>
            </a:r>
            <a:r>
              <a:rPr lang="en-US" sz="2000" dirty="0" err="1"/>
              <a:t>perbedaan</a:t>
            </a:r>
            <a:r>
              <a:rPr lang="en-US" sz="2000" dirty="0"/>
              <a:t> </a:t>
            </a:r>
            <a:r>
              <a:rPr lang="en-US" sz="2000" dirty="0" err="1"/>
              <a:t>suku</a:t>
            </a:r>
            <a:r>
              <a:rPr lang="en-US" sz="2000" dirty="0"/>
              <a:t>, </a:t>
            </a:r>
            <a:r>
              <a:rPr lang="en-US" sz="2000" dirty="0" err="1"/>
              <a:t>ras</a:t>
            </a:r>
            <a:r>
              <a:rPr lang="en-US" sz="2000" dirty="0"/>
              <a:t>, </a:t>
            </a:r>
            <a:r>
              <a:rPr lang="en-US" sz="2000" dirty="0" err="1"/>
              <a:t>warna</a:t>
            </a:r>
            <a:r>
              <a:rPr lang="en-US" sz="2000" dirty="0"/>
              <a:t> </a:t>
            </a:r>
            <a:r>
              <a:rPr lang="en-US" sz="2000" dirty="0" err="1"/>
              <a:t>kulit</a:t>
            </a:r>
            <a:r>
              <a:rPr lang="en-US" sz="2000" dirty="0"/>
              <a:t>, agama, </a:t>
            </a:r>
            <a:r>
              <a:rPr lang="en-US" sz="2000" dirty="0" err="1"/>
              <a:t>jenis</a:t>
            </a:r>
            <a:r>
              <a:rPr lang="en-US" sz="2000" dirty="0"/>
              <a:t> </a:t>
            </a:r>
            <a:r>
              <a:rPr lang="en-US" sz="2000" dirty="0" err="1"/>
              <a:t>kelamin</a:t>
            </a:r>
            <a:r>
              <a:rPr lang="en-US" sz="2000" dirty="0"/>
              <a:t>, </a:t>
            </a:r>
            <a:r>
              <a:rPr lang="en-US" sz="2000" dirty="0" err="1"/>
              <a:t>dan</a:t>
            </a:r>
            <a:r>
              <a:rPr lang="en-US" sz="2000" dirty="0"/>
              <a:t> </a:t>
            </a:r>
            <a:r>
              <a:rPr lang="en-US" sz="2000" dirty="0" err="1"/>
              <a:t>bahasa</a:t>
            </a:r>
            <a:r>
              <a:rPr lang="en-US" sz="2000" dirty="0"/>
              <a:t> </a:t>
            </a:r>
            <a:r>
              <a:rPr lang="en-US" sz="2000" dirty="0" err="1"/>
              <a:t>serta</a:t>
            </a:r>
            <a:r>
              <a:rPr lang="en-US" sz="2000" dirty="0"/>
              <a:t> </a:t>
            </a:r>
            <a:r>
              <a:rPr lang="en-US" sz="2000" dirty="0" err="1"/>
              <a:t>tidak</a:t>
            </a:r>
            <a:r>
              <a:rPr lang="en-US" sz="2000" dirty="0"/>
              <a:t> </a:t>
            </a:r>
            <a:r>
              <a:rPr lang="en-US" sz="2000" dirty="0" err="1"/>
              <a:t>merendahkan</a:t>
            </a:r>
            <a:r>
              <a:rPr lang="en-US" sz="2000" dirty="0"/>
              <a:t> </a:t>
            </a:r>
            <a:r>
              <a:rPr lang="en-US" sz="2000" dirty="0" err="1"/>
              <a:t>martabat</a:t>
            </a:r>
            <a:r>
              <a:rPr lang="en-US" sz="2000" dirty="0"/>
              <a:t> orang </a:t>
            </a:r>
            <a:r>
              <a:rPr lang="en-US" sz="2000" dirty="0" err="1"/>
              <a:t>lemah</a:t>
            </a:r>
            <a:r>
              <a:rPr lang="en-US" sz="2000" dirty="0"/>
              <a:t>, </a:t>
            </a:r>
            <a:r>
              <a:rPr lang="en-US" sz="2000" dirty="0" err="1"/>
              <a:t>miskin</a:t>
            </a:r>
            <a:r>
              <a:rPr lang="en-US" sz="2000" dirty="0"/>
              <a:t>, </a:t>
            </a:r>
            <a:r>
              <a:rPr lang="en-US" sz="2000" dirty="0" err="1"/>
              <a:t>sakit</a:t>
            </a:r>
            <a:r>
              <a:rPr lang="en-US" sz="2000" dirty="0"/>
              <a:t>, </a:t>
            </a:r>
            <a:r>
              <a:rPr lang="en-US" sz="2000" dirty="0" err="1"/>
              <a:t>cacat</a:t>
            </a:r>
            <a:r>
              <a:rPr lang="en-US" sz="2000" dirty="0"/>
              <a:t> </a:t>
            </a:r>
            <a:r>
              <a:rPr lang="en-US" sz="2000" dirty="0" err="1"/>
              <a:t>jiwa</a:t>
            </a:r>
            <a:r>
              <a:rPr lang="en-US" sz="2000" dirty="0"/>
              <a:t> </a:t>
            </a:r>
            <a:r>
              <a:rPr lang="en-US" sz="2000" dirty="0" err="1"/>
              <a:t>atau</a:t>
            </a:r>
            <a:r>
              <a:rPr lang="en-US" sz="2000" dirty="0"/>
              <a:t> </a:t>
            </a:r>
            <a:r>
              <a:rPr lang="en-US" sz="2000" dirty="0" err="1"/>
              <a:t>cacat</a:t>
            </a:r>
            <a:r>
              <a:rPr lang="en-US" sz="2000" dirty="0"/>
              <a:t> </a:t>
            </a:r>
            <a:r>
              <a:rPr lang="en-US" sz="2000" dirty="0" err="1"/>
              <a:t>jasmani</a:t>
            </a:r>
            <a:r>
              <a:rPr lang="en-US" sz="2000" dirty="0"/>
              <a:t>. </a:t>
            </a:r>
          </a:p>
        </p:txBody>
      </p:sp>
      <p:sp>
        <p:nvSpPr>
          <p:cNvPr id="3" name="Content Placeholder 2"/>
          <p:cNvSpPr>
            <a:spLocks noGrp="1"/>
          </p:cNvSpPr>
          <p:nvPr>
            <p:ph idx="1"/>
          </p:nvPr>
        </p:nvSpPr>
        <p:spPr>
          <a:xfrm>
            <a:off x="646112" y="3375212"/>
            <a:ext cx="9403742" cy="2873187"/>
          </a:xfrm>
        </p:spPr>
        <p:txBody>
          <a:bodyPr/>
          <a:lstStyle/>
          <a:p>
            <a:pPr marL="0" indent="0">
              <a:buNone/>
            </a:pPr>
            <a:r>
              <a:rPr lang="en-US" dirty="0" err="1" smtClean="0"/>
              <a:t>Penafsiran</a:t>
            </a:r>
            <a:r>
              <a:rPr lang="en-US" dirty="0"/>
              <a:t/>
            </a:r>
            <a:br>
              <a:rPr lang="en-US" dirty="0"/>
            </a:br>
            <a:endParaRPr lang="id-ID" dirty="0" smtClean="0"/>
          </a:p>
          <a:p>
            <a:pPr marL="457200" indent="-457200">
              <a:buFont typeface="+mj-lt"/>
              <a:buAutoNum type="alphaLcPeriod"/>
            </a:pPr>
            <a:r>
              <a:rPr lang="en-US" dirty="0" err="1" smtClean="0"/>
              <a:t>Prasangka</a:t>
            </a:r>
            <a:r>
              <a:rPr lang="en-US" dirty="0" smtClean="0"/>
              <a:t> </a:t>
            </a:r>
            <a:r>
              <a:rPr lang="en-US" dirty="0" err="1"/>
              <a:t>adalah</a:t>
            </a:r>
            <a:r>
              <a:rPr lang="en-US" dirty="0"/>
              <a:t> </a:t>
            </a:r>
            <a:r>
              <a:rPr lang="en-US" dirty="0" err="1"/>
              <a:t>anggapan</a:t>
            </a:r>
            <a:r>
              <a:rPr lang="en-US" dirty="0"/>
              <a:t> yang </a:t>
            </a:r>
            <a:r>
              <a:rPr lang="en-US" dirty="0" err="1"/>
              <a:t>kurang</a:t>
            </a:r>
            <a:r>
              <a:rPr lang="en-US" dirty="0"/>
              <a:t> </a:t>
            </a:r>
            <a:r>
              <a:rPr lang="en-US" dirty="0" err="1"/>
              <a:t>baik</a:t>
            </a:r>
            <a:r>
              <a:rPr lang="en-US" dirty="0"/>
              <a:t> </a:t>
            </a:r>
            <a:r>
              <a:rPr lang="en-US" dirty="0" err="1"/>
              <a:t>mengenai</a:t>
            </a:r>
            <a:r>
              <a:rPr lang="en-US" dirty="0"/>
              <a:t> </a:t>
            </a:r>
            <a:r>
              <a:rPr lang="en-US" dirty="0" err="1"/>
              <a:t>sesuatu</a:t>
            </a:r>
            <a:r>
              <a:rPr lang="en-US" dirty="0"/>
              <a:t> </a:t>
            </a:r>
            <a:r>
              <a:rPr lang="en-US" dirty="0" err="1"/>
              <a:t>sebelum</a:t>
            </a:r>
            <a:r>
              <a:rPr lang="en-US" dirty="0"/>
              <a:t> </a:t>
            </a:r>
            <a:r>
              <a:rPr lang="en-US" dirty="0" err="1"/>
              <a:t>mengetahui</a:t>
            </a:r>
            <a:r>
              <a:rPr lang="en-US" dirty="0"/>
              <a:t> </a:t>
            </a:r>
            <a:r>
              <a:rPr lang="en-US" dirty="0" err="1"/>
              <a:t>secara</a:t>
            </a:r>
            <a:r>
              <a:rPr lang="en-US" dirty="0"/>
              <a:t> </a:t>
            </a:r>
            <a:r>
              <a:rPr lang="en-US" dirty="0" err="1" smtClean="0"/>
              <a:t>jelas</a:t>
            </a:r>
            <a:r>
              <a:rPr lang="en-US" dirty="0" smtClean="0"/>
              <a:t>.</a:t>
            </a:r>
            <a:endParaRPr lang="id-ID" dirty="0" smtClean="0"/>
          </a:p>
          <a:p>
            <a:pPr marL="457200" indent="-457200">
              <a:buFont typeface="+mj-lt"/>
              <a:buAutoNum type="alphaLcPeriod"/>
            </a:pPr>
            <a:r>
              <a:rPr lang="en-US" dirty="0" err="1" smtClean="0"/>
              <a:t>Diskriminasi</a:t>
            </a:r>
            <a:r>
              <a:rPr lang="en-US" dirty="0" smtClean="0"/>
              <a:t> </a:t>
            </a:r>
            <a:r>
              <a:rPr lang="en-US" dirty="0" err="1"/>
              <a:t>adalah</a:t>
            </a:r>
            <a:r>
              <a:rPr lang="en-US" dirty="0"/>
              <a:t> </a:t>
            </a:r>
            <a:r>
              <a:rPr lang="en-US" dirty="0" err="1"/>
              <a:t>pembedaan</a:t>
            </a:r>
            <a:r>
              <a:rPr lang="en-US" dirty="0"/>
              <a:t> </a:t>
            </a:r>
            <a:r>
              <a:rPr lang="en-US" dirty="0" err="1"/>
              <a:t>perlakuan</a:t>
            </a:r>
            <a:r>
              <a:rPr lang="en-US" dirty="0"/>
              <a:t>.</a:t>
            </a:r>
            <a:br>
              <a:rPr lang="en-US" dirty="0"/>
            </a:br>
            <a:endParaRPr lang="en-US" dirty="0"/>
          </a:p>
        </p:txBody>
      </p:sp>
    </p:spTree>
    <p:extLst>
      <p:ext uri="{BB962C8B-B14F-4D97-AF65-F5344CB8AC3E}">
        <p14:creationId xmlns:p14="http://schemas.microsoft.com/office/powerpoint/2010/main" val="2355250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lstStyle/>
          <a:p>
            <a:r>
              <a:rPr lang="id-ID" sz="2400" dirty="0" smtClean="0"/>
              <a:t>Pasal 9 </a:t>
            </a:r>
            <a:br>
              <a:rPr lang="id-ID" sz="2400" dirty="0" smtClean="0"/>
            </a:br>
            <a:r>
              <a:rPr lang="en-US" sz="2400" dirty="0" err="1" smtClean="0"/>
              <a:t>Wartawan</a:t>
            </a:r>
            <a:r>
              <a:rPr lang="en-US" sz="2400" dirty="0" smtClean="0"/>
              <a:t> </a:t>
            </a:r>
            <a:r>
              <a:rPr lang="en-US" sz="2400" dirty="0"/>
              <a:t>Indonesia </a:t>
            </a:r>
            <a:r>
              <a:rPr lang="en-US" sz="2400" dirty="0" err="1"/>
              <a:t>menghormati</a:t>
            </a:r>
            <a:r>
              <a:rPr lang="en-US" sz="2400" dirty="0"/>
              <a:t> </a:t>
            </a:r>
            <a:r>
              <a:rPr lang="en-US" sz="2400" dirty="0" err="1"/>
              <a:t>hak</a:t>
            </a:r>
            <a:r>
              <a:rPr lang="en-US" sz="2400" dirty="0"/>
              <a:t> </a:t>
            </a:r>
            <a:r>
              <a:rPr lang="en-US" sz="2400" dirty="0" err="1"/>
              <a:t>narasumber</a:t>
            </a:r>
            <a:r>
              <a:rPr lang="en-US" sz="2400" dirty="0"/>
              <a:t> </a:t>
            </a:r>
            <a:r>
              <a:rPr lang="en-US" sz="2400" dirty="0" err="1"/>
              <a:t>tentang</a:t>
            </a:r>
            <a:r>
              <a:rPr lang="en-US" sz="2400" dirty="0"/>
              <a:t> </a:t>
            </a:r>
            <a:r>
              <a:rPr lang="en-US" sz="2400" dirty="0" err="1"/>
              <a:t>kehidupan</a:t>
            </a:r>
            <a:r>
              <a:rPr lang="en-US" sz="2400" dirty="0"/>
              <a:t> </a:t>
            </a:r>
            <a:r>
              <a:rPr lang="en-US" sz="2400" dirty="0" err="1"/>
              <a:t>pribadinya</a:t>
            </a:r>
            <a:r>
              <a:rPr lang="en-US" sz="2400" dirty="0"/>
              <a:t>, </a:t>
            </a:r>
            <a:r>
              <a:rPr lang="en-US" sz="2400" dirty="0" err="1"/>
              <a:t>kecuali</a:t>
            </a:r>
            <a:r>
              <a:rPr lang="en-US" sz="2400" dirty="0"/>
              <a:t> </a:t>
            </a:r>
            <a:r>
              <a:rPr lang="en-US" sz="2400" dirty="0" err="1"/>
              <a:t>untuk</a:t>
            </a:r>
            <a:r>
              <a:rPr lang="en-US" sz="2400" dirty="0"/>
              <a:t> </a:t>
            </a:r>
            <a:r>
              <a:rPr lang="en-US" sz="2400" dirty="0" err="1"/>
              <a:t>kepentingan</a:t>
            </a:r>
            <a:r>
              <a:rPr lang="en-US" sz="2400" dirty="0"/>
              <a:t> </a:t>
            </a:r>
            <a:r>
              <a:rPr lang="en-US" sz="2400" dirty="0" err="1"/>
              <a:t>publik</a:t>
            </a:r>
            <a:r>
              <a:rPr lang="en-US" sz="2400" dirty="0"/>
              <a:t>.</a:t>
            </a:r>
          </a:p>
        </p:txBody>
      </p:sp>
      <p:sp>
        <p:nvSpPr>
          <p:cNvPr id="3" name="Content Placeholder 2"/>
          <p:cNvSpPr>
            <a:spLocks noGrp="1"/>
          </p:cNvSpPr>
          <p:nvPr>
            <p:ph idx="1"/>
          </p:nvPr>
        </p:nvSpPr>
        <p:spPr>
          <a:xfrm>
            <a:off x="646112" y="2052918"/>
            <a:ext cx="9403742" cy="4195481"/>
          </a:xfrm>
        </p:spPr>
        <p:txBody>
          <a:bodyPr/>
          <a:lstStyle/>
          <a:p>
            <a:pPr marL="0" indent="0">
              <a:buNone/>
            </a:pPr>
            <a:r>
              <a:rPr lang="en-US" dirty="0" err="1" smtClean="0"/>
              <a:t>Penafsiran</a:t>
            </a:r>
            <a:endParaRPr lang="id-ID" dirty="0" smtClean="0"/>
          </a:p>
          <a:p>
            <a:pPr marL="457200" indent="-457200">
              <a:buFont typeface="+mj-lt"/>
              <a:buAutoNum type="alphaLcPeriod"/>
            </a:pPr>
            <a:r>
              <a:rPr lang="en-US" dirty="0" err="1" smtClean="0"/>
              <a:t>Menghormati</a:t>
            </a:r>
            <a:r>
              <a:rPr lang="en-US" dirty="0" smtClean="0"/>
              <a:t> </a:t>
            </a:r>
            <a:r>
              <a:rPr lang="en-US" dirty="0" err="1"/>
              <a:t>hak</a:t>
            </a:r>
            <a:r>
              <a:rPr lang="en-US" dirty="0"/>
              <a:t> </a:t>
            </a:r>
            <a:r>
              <a:rPr lang="en-US" dirty="0" err="1"/>
              <a:t>narasumber</a:t>
            </a:r>
            <a:r>
              <a:rPr lang="en-US" dirty="0"/>
              <a:t> </a:t>
            </a:r>
            <a:r>
              <a:rPr lang="en-US" dirty="0" err="1"/>
              <a:t>adalah</a:t>
            </a:r>
            <a:r>
              <a:rPr lang="en-US" dirty="0"/>
              <a:t> </a:t>
            </a:r>
            <a:r>
              <a:rPr lang="en-US" dirty="0" err="1"/>
              <a:t>sikap</a:t>
            </a:r>
            <a:r>
              <a:rPr lang="en-US" dirty="0"/>
              <a:t> </a:t>
            </a:r>
            <a:r>
              <a:rPr lang="en-US" dirty="0" err="1"/>
              <a:t>menahan</a:t>
            </a:r>
            <a:r>
              <a:rPr lang="en-US" dirty="0"/>
              <a:t> </a:t>
            </a:r>
            <a:r>
              <a:rPr lang="en-US" dirty="0" err="1"/>
              <a:t>diri</a:t>
            </a:r>
            <a:r>
              <a:rPr lang="en-US" dirty="0"/>
              <a:t> </a:t>
            </a:r>
            <a:r>
              <a:rPr lang="en-US" dirty="0" err="1"/>
              <a:t>dan</a:t>
            </a:r>
            <a:r>
              <a:rPr lang="en-US" dirty="0"/>
              <a:t> </a:t>
            </a:r>
            <a:r>
              <a:rPr lang="en-US" dirty="0" err="1" smtClean="0"/>
              <a:t>berhati-hati</a:t>
            </a:r>
            <a:r>
              <a:rPr lang="en-US" dirty="0" smtClean="0"/>
              <a:t>.</a:t>
            </a:r>
            <a:endParaRPr lang="id-ID" dirty="0" smtClean="0"/>
          </a:p>
          <a:p>
            <a:pPr marL="457200" indent="-457200">
              <a:buFont typeface="+mj-lt"/>
              <a:buAutoNum type="alphaLcPeriod"/>
            </a:pPr>
            <a:r>
              <a:rPr lang="en-US" dirty="0" err="1" smtClean="0"/>
              <a:t>Kehidupan</a:t>
            </a:r>
            <a:r>
              <a:rPr lang="en-US" dirty="0" smtClean="0"/>
              <a:t> </a:t>
            </a:r>
            <a:r>
              <a:rPr lang="en-US" dirty="0" err="1"/>
              <a:t>pribadi</a:t>
            </a:r>
            <a:r>
              <a:rPr lang="en-US" dirty="0"/>
              <a:t> </a:t>
            </a:r>
            <a:r>
              <a:rPr lang="en-US" dirty="0" err="1"/>
              <a:t>adalah</a:t>
            </a:r>
            <a:r>
              <a:rPr lang="en-US" dirty="0"/>
              <a:t> </a:t>
            </a:r>
            <a:r>
              <a:rPr lang="en-US" dirty="0" err="1"/>
              <a:t>segala</a:t>
            </a:r>
            <a:r>
              <a:rPr lang="en-US" dirty="0"/>
              <a:t> </a:t>
            </a:r>
            <a:r>
              <a:rPr lang="en-US" dirty="0" err="1"/>
              <a:t>segi</a:t>
            </a:r>
            <a:r>
              <a:rPr lang="en-US" dirty="0"/>
              <a:t> </a:t>
            </a:r>
            <a:r>
              <a:rPr lang="en-US" dirty="0" err="1"/>
              <a:t>kehidupan</a:t>
            </a:r>
            <a:r>
              <a:rPr lang="en-US" dirty="0"/>
              <a:t> </a:t>
            </a:r>
            <a:r>
              <a:rPr lang="en-US" dirty="0" err="1"/>
              <a:t>seseorang</a:t>
            </a:r>
            <a:r>
              <a:rPr lang="en-US" dirty="0"/>
              <a:t> </a:t>
            </a:r>
            <a:r>
              <a:rPr lang="en-US" dirty="0" err="1"/>
              <a:t>dan</a:t>
            </a:r>
            <a:r>
              <a:rPr lang="en-US" dirty="0"/>
              <a:t> </a:t>
            </a:r>
            <a:r>
              <a:rPr lang="en-US" dirty="0" err="1"/>
              <a:t>keluarganya</a:t>
            </a:r>
            <a:r>
              <a:rPr lang="en-US" dirty="0"/>
              <a:t> </a:t>
            </a:r>
            <a:r>
              <a:rPr lang="en-US" dirty="0" err="1"/>
              <a:t>selain</a:t>
            </a:r>
            <a:r>
              <a:rPr lang="en-US" dirty="0"/>
              <a:t> yang </a:t>
            </a:r>
            <a:r>
              <a:rPr lang="en-US" dirty="0" err="1"/>
              <a:t>terkait</a:t>
            </a:r>
            <a:r>
              <a:rPr lang="en-US" dirty="0"/>
              <a:t> </a:t>
            </a:r>
            <a:r>
              <a:rPr lang="en-US" dirty="0" err="1"/>
              <a:t>dengan</a:t>
            </a:r>
            <a:r>
              <a:rPr lang="en-US" dirty="0"/>
              <a:t> </a:t>
            </a:r>
            <a:r>
              <a:rPr lang="en-US" dirty="0" err="1"/>
              <a:t>kepentingan</a:t>
            </a:r>
            <a:r>
              <a:rPr lang="en-US" dirty="0"/>
              <a:t> </a:t>
            </a:r>
            <a:r>
              <a:rPr lang="en-US" dirty="0" err="1"/>
              <a:t>publik</a:t>
            </a:r>
            <a:r>
              <a:rPr lang="en-US" dirty="0"/>
              <a:t>.</a:t>
            </a:r>
            <a:br>
              <a:rPr lang="en-US" dirty="0"/>
            </a:br>
            <a:endParaRPr lang="en-US" dirty="0"/>
          </a:p>
        </p:txBody>
      </p:sp>
    </p:spTree>
    <p:extLst>
      <p:ext uri="{BB962C8B-B14F-4D97-AF65-F5344CB8AC3E}">
        <p14:creationId xmlns:p14="http://schemas.microsoft.com/office/powerpoint/2010/main" val="200593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lstStyle/>
          <a:p>
            <a:r>
              <a:rPr lang="en-US" sz="2000" b="1" dirty="0" err="1"/>
              <a:t>Pasal</a:t>
            </a:r>
            <a:r>
              <a:rPr lang="en-US" sz="2000" b="1" dirty="0"/>
              <a:t> 10</a:t>
            </a:r>
            <a:r>
              <a:rPr lang="en-US" sz="2000" dirty="0"/>
              <a:t/>
            </a:r>
            <a:br>
              <a:rPr lang="en-US" sz="2000" dirty="0"/>
            </a:br>
            <a:r>
              <a:rPr lang="en-US" sz="2000" dirty="0" err="1"/>
              <a:t>Wartawan</a:t>
            </a:r>
            <a:r>
              <a:rPr lang="en-US" sz="2000" dirty="0"/>
              <a:t> Indonesia </a:t>
            </a:r>
            <a:r>
              <a:rPr lang="en-US" sz="2000" dirty="0" err="1"/>
              <a:t>segera</a:t>
            </a:r>
            <a:r>
              <a:rPr lang="en-US" sz="2000" dirty="0"/>
              <a:t> </a:t>
            </a:r>
            <a:r>
              <a:rPr lang="en-US" sz="2000" dirty="0" err="1"/>
              <a:t>mencabut</a:t>
            </a:r>
            <a:r>
              <a:rPr lang="en-US" sz="2000" dirty="0"/>
              <a:t>, </a:t>
            </a:r>
            <a:r>
              <a:rPr lang="en-US" sz="2000" dirty="0" err="1"/>
              <a:t>meralat</a:t>
            </a:r>
            <a:r>
              <a:rPr lang="en-US" sz="2000" dirty="0"/>
              <a:t>, </a:t>
            </a:r>
            <a:r>
              <a:rPr lang="en-US" sz="2000" dirty="0" err="1"/>
              <a:t>dan</a:t>
            </a:r>
            <a:r>
              <a:rPr lang="en-US" sz="2000" dirty="0"/>
              <a:t> </a:t>
            </a:r>
            <a:r>
              <a:rPr lang="en-US" sz="2000" dirty="0" err="1"/>
              <a:t>memperbaiki</a:t>
            </a:r>
            <a:r>
              <a:rPr lang="en-US" sz="2000" dirty="0"/>
              <a:t> </a:t>
            </a:r>
            <a:r>
              <a:rPr lang="en-US" sz="2000" dirty="0" err="1"/>
              <a:t>berita</a:t>
            </a:r>
            <a:r>
              <a:rPr lang="en-US" sz="2000" dirty="0"/>
              <a:t> yang </a:t>
            </a:r>
            <a:r>
              <a:rPr lang="en-US" sz="2000" dirty="0" err="1"/>
              <a:t>keliru</a:t>
            </a:r>
            <a:r>
              <a:rPr lang="en-US" sz="2000" dirty="0"/>
              <a:t> </a:t>
            </a:r>
            <a:r>
              <a:rPr lang="en-US" sz="2000" dirty="0" err="1"/>
              <a:t>dan</a:t>
            </a:r>
            <a:r>
              <a:rPr lang="en-US" sz="2000" dirty="0"/>
              <a:t> </a:t>
            </a:r>
            <a:r>
              <a:rPr lang="en-US" sz="2000" dirty="0" err="1"/>
              <a:t>tidak</a:t>
            </a:r>
            <a:r>
              <a:rPr lang="en-US" sz="2000" dirty="0"/>
              <a:t> </a:t>
            </a:r>
            <a:r>
              <a:rPr lang="en-US" sz="2000" dirty="0" err="1"/>
              <a:t>akurat</a:t>
            </a:r>
            <a:r>
              <a:rPr lang="en-US" sz="2000" dirty="0"/>
              <a:t> </a:t>
            </a:r>
            <a:r>
              <a:rPr lang="en-US" sz="2000" dirty="0" err="1"/>
              <a:t>disertai</a:t>
            </a:r>
            <a:r>
              <a:rPr lang="en-US" sz="2000" dirty="0"/>
              <a:t> </a:t>
            </a:r>
            <a:r>
              <a:rPr lang="en-US" sz="2000" dirty="0" err="1"/>
              <a:t>dengan</a:t>
            </a:r>
            <a:r>
              <a:rPr lang="en-US" sz="2000" dirty="0"/>
              <a:t> </a:t>
            </a:r>
            <a:r>
              <a:rPr lang="en-US" sz="2000" dirty="0" err="1"/>
              <a:t>permintaan</a:t>
            </a:r>
            <a:r>
              <a:rPr lang="en-US" sz="2000" dirty="0"/>
              <a:t> </a:t>
            </a:r>
            <a:r>
              <a:rPr lang="en-US" sz="2000" dirty="0" err="1"/>
              <a:t>maaf</a:t>
            </a:r>
            <a:r>
              <a:rPr lang="en-US" sz="2000" dirty="0"/>
              <a:t> </a:t>
            </a:r>
            <a:r>
              <a:rPr lang="en-US" sz="2000" dirty="0" err="1"/>
              <a:t>kepada</a:t>
            </a:r>
            <a:r>
              <a:rPr lang="en-US" sz="2000" dirty="0"/>
              <a:t> </a:t>
            </a:r>
            <a:r>
              <a:rPr lang="en-US" sz="2000" dirty="0" err="1"/>
              <a:t>pembaca</a:t>
            </a:r>
            <a:r>
              <a:rPr lang="en-US" sz="2000" dirty="0"/>
              <a:t>, </a:t>
            </a:r>
            <a:r>
              <a:rPr lang="en-US" sz="2000" dirty="0" err="1"/>
              <a:t>pendengar</a:t>
            </a:r>
            <a:r>
              <a:rPr lang="en-US" sz="2000" dirty="0"/>
              <a:t>, </a:t>
            </a:r>
            <a:r>
              <a:rPr lang="en-US" sz="2000" dirty="0" err="1"/>
              <a:t>dan</a:t>
            </a:r>
            <a:r>
              <a:rPr lang="en-US" sz="2000" dirty="0"/>
              <a:t> </a:t>
            </a:r>
            <a:r>
              <a:rPr lang="en-US" sz="2000" dirty="0" err="1"/>
              <a:t>atau</a:t>
            </a:r>
            <a:r>
              <a:rPr lang="en-US" sz="2000" dirty="0"/>
              <a:t> </a:t>
            </a:r>
            <a:r>
              <a:rPr lang="en-US" sz="2000" dirty="0" err="1"/>
              <a:t>pemirsa</a:t>
            </a:r>
            <a:r>
              <a:rPr lang="en-US" sz="2000" dirty="0"/>
              <a:t>.</a:t>
            </a:r>
          </a:p>
        </p:txBody>
      </p:sp>
      <p:sp>
        <p:nvSpPr>
          <p:cNvPr id="3" name="Content Placeholder 2"/>
          <p:cNvSpPr>
            <a:spLocks noGrp="1"/>
          </p:cNvSpPr>
          <p:nvPr>
            <p:ph idx="1"/>
          </p:nvPr>
        </p:nvSpPr>
        <p:spPr>
          <a:xfrm>
            <a:off x="646112" y="2052918"/>
            <a:ext cx="9403742" cy="4195481"/>
          </a:xfrm>
        </p:spPr>
        <p:txBody>
          <a:bodyPr/>
          <a:lstStyle/>
          <a:p>
            <a:pPr marL="0" indent="0">
              <a:buNone/>
            </a:pPr>
            <a:r>
              <a:rPr lang="en-US" dirty="0"/>
              <a:t/>
            </a:r>
            <a:br>
              <a:rPr lang="en-US" dirty="0"/>
            </a:br>
            <a:r>
              <a:rPr lang="en-US" dirty="0" err="1" smtClean="0"/>
              <a:t>Penafsiran</a:t>
            </a:r>
            <a:endParaRPr lang="id-ID" dirty="0" smtClean="0"/>
          </a:p>
          <a:p>
            <a:pPr marL="457200" indent="-457200">
              <a:buFont typeface="+mj-lt"/>
              <a:buAutoNum type="alphaLcPeriod"/>
            </a:pPr>
            <a:r>
              <a:rPr lang="en-US" dirty="0" err="1" smtClean="0"/>
              <a:t>Segera</a:t>
            </a:r>
            <a:r>
              <a:rPr lang="en-US" dirty="0" smtClean="0"/>
              <a:t> </a:t>
            </a:r>
            <a:r>
              <a:rPr lang="en-US" dirty="0" err="1"/>
              <a:t>berarti</a:t>
            </a:r>
            <a:r>
              <a:rPr lang="en-US" dirty="0"/>
              <a:t> </a:t>
            </a:r>
            <a:r>
              <a:rPr lang="en-US" dirty="0" err="1"/>
              <a:t>tindakan</a:t>
            </a:r>
            <a:r>
              <a:rPr lang="en-US" dirty="0"/>
              <a:t> </a:t>
            </a:r>
            <a:r>
              <a:rPr lang="en-US" dirty="0" err="1"/>
              <a:t>dalam</a:t>
            </a:r>
            <a:r>
              <a:rPr lang="en-US" dirty="0"/>
              <a:t> </a:t>
            </a:r>
            <a:r>
              <a:rPr lang="en-US" dirty="0" err="1"/>
              <a:t>waktu</a:t>
            </a:r>
            <a:r>
              <a:rPr lang="en-US" dirty="0"/>
              <a:t> </a:t>
            </a:r>
            <a:r>
              <a:rPr lang="en-US" dirty="0" err="1"/>
              <a:t>secepat</a:t>
            </a:r>
            <a:r>
              <a:rPr lang="en-US" dirty="0"/>
              <a:t> </a:t>
            </a:r>
            <a:r>
              <a:rPr lang="en-US" dirty="0" err="1"/>
              <a:t>mungkin</a:t>
            </a:r>
            <a:r>
              <a:rPr lang="en-US" dirty="0"/>
              <a:t>, </a:t>
            </a:r>
            <a:r>
              <a:rPr lang="en-US" dirty="0" err="1"/>
              <a:t>baik</a:t>
            </a:r>
            <a:r>
              <a:rPr lang="en-US" dirty="0"/>
              <a:t> </a:t>
            </a:r>
            <a:r>
              <a:rPr lang="en-US" dirty="0" err="1"/>
              <a:t>karena</a:t>
            </a:r>
            <a:r>
              <a:rPr lang="en-US" dirty="0"/>
              <a:t> </a:t>
            </a:r>
            <a:r>
              <a:rPr lang="en-US" dirty="0" err="1"/>
              <a:t>ada</a:t>
            </a:r>
            <a:r>
              <a:rPr lang="en-US" dirty="0"/>
              <a:t> </a:t>
            </a:r>
            <a:r>
              <a:rPr lang="en-US" dirty="0" err="1"/>
              <a:t>maupun</a:t>
            </a:r>
            <a:r>
              <a:rPr lang="en-US" dirty="0"/>
              <a:t> </a:t>
            </a:r>
            <a:r>
              <a:rPr lang="en-US" dirty="0" err="1"/>
              <a:t>tidak</a:t>
            </a:r>
            <a:r>
              <a:rPr lang="en-US" dirty="0"/>
              <a:t> </a:t>
            </a:r>
            <a:r>
              <a:rPr lang="en-US" dirty="0" err="1"/>
              <a:t>ada</a:t>
            </a:r>
            <a:r>
              <a:rPr lang="en-US" dirty="0"/>
              <a:t> </a:t>
            </a:r>
            <a:r>
              <a:rPr lang="en-US" dirty="0" err="1"/>
              <a:t>teguran</a:t>
            </a:r>
            <a:r>
              <a:rPr lang="en-US" dirty="0"/>
              <a:t> </a:t>
            </a:r>
            <a:r>
              <a:rPr lang="en-US" dirty="0" err="1"/>
              <a:t>dari</a:t>
            </a:r>
            <a:r>
              <a:rPr lang="en-US" dirty="0"/>
              <a:t> </a:t>
            </a:r>
            <a:r>
              <a:rPr lang="en-US" dirty="0" err="1"/>
              <a:t>pihak</a:t>
            </a:r>
            <a:r>
              <a:rPr lang="en-US" dirty="0"/>
              <a:t> </a:t>
            </a:r>
            <a:r>
              <a:rPr lang="en-US" dirty="0" err="1" smtClean="0"/>
              <a:t>luar</a:t>
            </a:r>
            <a:r>
              <a:rPr lang="en-US" dirty="0" smtClean="0"/>
              <a:t>.</a:t>
            </a:r>
            <a:endParaRPr lang="id-ID" dirty="0" smtClean="0"/>
          </a:p>
          <a:p>
            <a:pPr marL="457200" indent="-457200">
              <a:buFont typeface="+mj-lt"/>
              <a:buAutoNum type="alphaLcPeriod"/>
            </a:pPr>
            <a:r>
              <a:rPr lang="en-US" dirty="0" err="1" smtClean="0"/>
              <a:t>Permintaan</a:t>
            </a:r>
            <a:r>
              <a:rPr lang="en-US" dirty="0" smtClean="0"/>
              <a:t> </a:t>
            </a:r>
            <a:r>
              <a:rPr lang="en-US" dirty="0" err="1"/>
              <a:t>maaf</a:t>
            </a:r>
            <a:r>
              <a:rPr lang="en-US" dirty="0"/>
              <a:t> </a:t>
            </a:r>
            <a:r>
              <a:rPr lang="en-US" dirty="0" err="1"/>
              <a:t>disampaikan</a:t>
            </a:r>
            <a:r>
              <a:rPr lang="en-US" dirty="0"/>
              <a:t> </a:t>
            </a:r>
            <a:r>
              <a:rPr lang="en-US" dirty="0" err="1"/>
              <a:t>apabila</a:t>
            </a:r>
            <a:r>
              <a:rPr lang="en-US" dirty="0"/>
              <a:t> </a:t>
            </a:r>
            <a:r>
              <a:rPr lang="en-US" dirty="0" err="1"/>
              <a:t>kesalahan</a:t>
            </a:r>
            <a:r>
              <a:rPr lang="en-US" dirty="0"/>
              <a:t> </a:t>
            </a:r>
            <a:r>
              <a:rPr lang="en-US" dirty="0" err="1"/>
              <a:t>terkait</a:t>
            </a:r>
            <a:r>
              <a:rPr lang="en-US" dirty="0"/>
              <a:t> </a:t>
            </a:r>
            <a:r>
              <a:rPr lang="en-US" dirty="0" err="1"/>
              <a:t>dengan</a:t>
            </a:r>
            <a:r>
              <a:rPr lang="en-US" dirty="0"/>
              <a:t> </a:t>
            </a:r>
            <a:r>
              <a:rPr lang="en-US" dirty="0" err="1"/>
              <a:t>substansi</a:t>
            </a:r>
            <a:r>
              <a:rPr lang="en-US" dirty="0"/>
              <a:t> </a:t>
            </a:r>
            <a:r>
              <a:rPr lang="en-US" dirty="0" err="1"/>
              <a:t>pokok</a:t>
            </a:r>
            <a:r>
              <a:rPr lang="en-US" dirty="0"/>
              <a:t>.</a:t>
            </a:r>
            <a:br>
              <a:rPr lang="en-US" dirty="0"/>
            </a:br>
            <a:endParaRPr lang="en-US" dirty="0"/>
          </a:p>
        </p:txBody>
      </p:sp>
    </p:spTree>
    <p:extLst>
      <p:ext uri="{BB962C8B-B14F-4D97-AF65-F5344CB8AC3E}">
        <p14:creationId xmlns:p14="http://schemas.microsoft.com/office/powerpoint/2010/main" val="219013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lstStyle/>
          <a:p>
            <a:r>
              <a:rPr lang="en-US" sz="2400" b="1" dirty="0" err="1"/>
              <a:t>Pasal</a:t>
            </a:r>
            <a:r>
              <a:rPr lang="en-US" sz="2400" b="1" dirty="0"/>
              <a:t> 11</a:t>
            </a:r>
            <a:r>
              <a:rPr lang="en-US" sz="2400" dirty="0"/>
              <a:t/>
            </a:r>
            <a:br>
              <a:rPr lang="en-US" sz="2400" dirty="0"/>
            </a:br>
            <a:r>
              <a:rPr lang="en-US" sz="2400" dirty="0" err="1"/>
              <a:t>Wartawan</a:t>
            </a:r>
            <a:r>
              <a:rPr lang="en-US" sz="2400" dirty="0"/>
              <a:t> Indonesia </a:t>
            </a:r>
            <a:r>
              <a:rPr lang="en-US" sz="2400" dirty="0" err="1"/>
              <a:t>melayani</a:t>
            </a:r>
            <a:r>
              <a:rPr lang="en-US" sz="2400" dirty="0"/>
              <a:t> </a:t>
            </a:r>
            <a:r>
              <a:rPr lang="en-US" sz="2400" dirty="0" err="1"/>
              <a:t>hak</a:t>
            </a:r>
            <a:r>
              <a:rPr lang="en-US" sz="2400" dirty="0"/>
              <a:t> </a:t>
            </a:r>
            <a:r>
              <a:rPr lang="en-US" sz="2400" dirty="0" err="1"/>
              <a:t>jawab</a:t>
            </a:r>
            <a:r>
              <a:rPr lang="en-US" sz="2400" dirty="0"/>
              <a:t> </a:t>
            </a:r>
            <a:r>
              <a:rPr lang="en-US" sz="2400" dirty="0" err="1"/>
              <a:t>dan</a:t>
            </a:r>
            <a:r>
              <a:rPr lang="en-US" sz="2400" dirty="0"/>
              <a:t> </a:t>
            </a:r>
            <a:r>
              <a:rPr lang="en-US" sz="2400" dirty="0" err="1"/>
              <a:t>hak</a:t>
            </a:r>
            <a:r>
              <a:rPr lang="en-US" sz="2400" dirty="0"/>
              <a:t> </a:t>
            </a:r>
            <a:r>
              <a:rPr lang="en-US" sz="2400" dirty="0" err="1"/>
              <a:t>koreksi</a:t>
            </a:r>
            <a:r>
              <a:rPr lang="en-US" sz="2400" dirty="0"/>
              <a:t> </a:t>
            </a:r>
            <a:r>
              <a:rPr lang="en-US" sz="2400" dirty="0" err="1"/>
              <a:t>secara</a:t>
            </a:r>
            <a:r>
              <a:rPr lang="en-US" sz="2400" dirty="0"/>
              <a:t> </a:t>
            </a:r>
            <a:r>
              <a:rPr lang="en-US" sz="2400" dirty="0" err="1"/>
              <a:t>proporsional</a:t>
            </a:r>
            <a:r>
              <a:rPr lang="en-US" sz="2400" dirty="0"/>
              <a:t>.</a:t>
            </a:r>
          </a:p>
        </p:txBody>
      </p:sp>
      <p:sp>
        <p:nvSpPr>
          <p:cNvPr id="3" name="Content Placeholder 2"/>
          <p:cNvSpPr>
            <a:spLocks noGrp="1"/>
          </p:cNvSpPr>
          <p:nvPr>
            <p:ph idx="1"/>
          </p:nvPr>
        </p:nvSpPr>
        <p:spPr/>
        <p:txBody>
          <a:bodyPr>
            <a:normAutofit/>
          </a:bodyPr>
          <a:lstStyle/>
          <a:p>
            <a:pPr marL="0" indent="0">
              <a:buNone/>
            </a:pPr>
            <a:r>
              <a:rPr lang="en-US" dirty="0"/>
              <a:t/>
            </a:r>
            <a:br>
              <a:rPr lang="en-US" dirty="0"/>
            </a:br>
            <a:r>
              <a:rPr lang="en-US" dirty="0"/>
              <a:t/>
            </a:r>
            <a:br>
              <a:rPr lang="en-US" dirty="0"/>
            </a:br>
            <a:r>
              <a:rPr lang="en-US" dirty="0" err="1" smtClean="0"/>
              <a:t>Penafsiran</a:t>
            </a:r>
            <a:endParaRPr lang="id-ID" dirty="0"/>
          </a:p>
          <a:p>
            <a:pPr marL="457200" indent="-457200">
              <a:buFont typeface="+mj-lt"/>
              <a:buAutoNum type="alphaLcPeriod"/>
            </a:pPr>
            <a:r>
              <a:rPr lang="en-US" dirty="0" err="1" smtClean="0"/>
              <a:t>Hak</a:t>
            </a:r>
            <a:r>
              <a:rPr lang="en-US" dirty="0" smtClean="0"/>
              <a:t> </a:t>
            </a:r>
            <a:r>
              <a:rPr lang="en-US" dirty="0" err="1"/>
              <a:t>jawab</a:t>
            </a:r>
            <a:r>
              <a:rPr lang="en-US" dirty="0"/>
              <a:t> </a:t>
            </a:r>
            <a:r>
              <a:rPr lang="en-US" dirty="0" err="1"/>
              <a:t>adalah</a:t>
            </a:r>
            <a:r>
              <a:rPr lang="en-US" dirty="0"/>
              <a:t> </a:t>
            </a:r>
            <a:r>
              <a:rPr lang="en-US" dirty="0" err="1"/>
              <a:t>hak</a:t>
            </a:r>
            <a:r>
              <a:rPr lang="en-US" dirty="0"/>
              <a:t> </a:t>
            </a:r>
            <a:r>
              <a:rPr lang="en-US" dirty="0" err="1"/>
              <a:t>seseorang</a:t>
            </a:r>
            <a:r>
              <a:rPr lang="en-US" dirty="0"/>
              <a:t> </a:t>
            </a:r>
            <a:r>
              <a:rPr lang="en-US" dirty="0" err="1"/>
              <a:t>atau</a:t>
            </a:r>
            <a:r>
              <a:rPr lang="en-US" dirty="0"/>
              <a:t> </a:t>
            </a:r>
            <a:r>
              <a:rPr lang="en-US" dirty="0" err="1"/>
              <a:t>sekelompok</a:t>
            </a:r>
            <a:r>
              <a:rPr lang="en-US" dirty="0"/>
              <a:t> orang </a:t>
            </a:r>
            <a:r>
              <a:rPr lang="en-US" dirty="0" err="1"/>
              <a:t>untuk</a:t>
            </a:r>
            <a:r>
              <a:rPr lang="en-US" dirty="0"/>
              <a:t> </a:t>
            </a:r>
            <a:r>
              <a:rPr lang="en-US" dirty="0" err="1"/>
              <a:t>memberikan</a:t>
            </a:r>
            <a:r>
              <a:rPr lang="en-US" dirty="0"/>
              <a:t> </a:t>
            </a:r>
            <a:r>
              <a:rPr lang="en-US" dirty="0" err="1"/>
              <a:t>tanggapan</a:t>
            </a:r>
            <a:r>
              <a:rPr lang="en-US" dirty="0"/>
              <a:t> </a:t>
            </a:r>
            <a:r>
              <a:rPr lang="en-US" dirty="0" err="1"/>
              <a:t>atau</a:t>
            </a:r>
            <a:r>
              <a:rPr lang="en-US" dirty="0"/>
              <a:t> </a:t>
            </a:r>
            <a:r>
              <a:rPr lang="en-US" dirty="0" err="1"/>
              <a:t>sanggahan</a:t>
            </a:r>
            <a:r>
              <a:rPr lang="en-US" dirty="0"/>
              <a:t> </a:t>
            </a:r>
            <a:r>
              <a:rPr lang="en-US" dirty="0" err="1"/>
              <a:t>terhadap</a:t>
            </a:r>
            <a:r>
              <a:rPr lang="en-US" dirty="0"/>
              <a:t> </a:t>
            </a:r>
            <a:r>
              <a:rPr lang="en-US" dirty="0" err="1"/>
              <a:t>pemberitaan</a:t>
            </a:r>
            <a:r>
              <a:rPr lang="en-US" dirty="0"/>
              <a:t> </a:t>
            </a:r>
            <a:r>
              <a:rPr lang="en-US" dirty="0" err="1"/>
              <a:t>berupa</a:t>
            </a:r>
            <a:r>
              <a:rPr lang="en-US" dirty="0"/>
              <a:t> </a:t>
            </a:r>
            <a:r>
              <a:rPr lang="en-US" dirty="0" err="1"/>
              <a:t>fakta</a:t>
            </a:r>
            <a:r>
              <a:rPr lang="en-US" dirty="0"/>
              <a:t> yang </a:t>
            </a:r>
            <a:r>
              <a:rPr lang="en-US" dirty="0" err="1"/>
              <a:t>merugikan</a:t>
            </a:r>
            <a:r>
              <a:rPr lang="en-US" dirty="0"/>
              <a:t> </a:t>
            </a:r>
            <a:r>
              <a:rPr lang="en-US" dirty="0" err="1"/>
              <a:t>nama</a:t>
            </a:r>
            <a:r>
              <a:rPr lang="en-US" dirty="0"/>
              <a:t> </a:t>
            </a:r>
            <a:r>
              <a:rPr lang="en-US" dirty="0" err="1" smtClean="0"/>
              <a:t>baiknya</a:t>
            </a:r>
            <a:r>
              <a:rPr lang="en-US" dirty="0" smtClean="0"/>
              <a:t>.</a:t>
            </a:r>
            <a:endParaRPr lang="id-ID" dirty="0" smtClean="0"/>
          </a:p>
          <a:p>
            <a:pPr marL="457200" indent="-457200">
              <a:buFont typeface="+mj-lt"/>
              <a:buAutoNum type="alphaLcPeriod"/>
            </a:pPr>
            <a:r>
              <a:rPr lang="en-US" dirty="0" err="1" smtClean="0"/>
              <a:t>Hak</a:t>
            </a:r>
            <a:r>
              <a:rPr lang="en-US" dirty="0" smtClean="0"/>
              <a:t> </a:t>
            </a:r>
            <a:r>
              <a:rPr lang="en-US" dirty="0" err="1"/>
              <a:t>koreksi</a:t>
            </a:r>
            <a:r>
              <a:rPr lang="en-US" dirty="0"/>
              <a:t> </a:t>
            </a:r>
            <a:r>
              <a:rPr lang="en-US" dirty="0" err="1"/>
              <a:t>adalah</a:t>
            </a:r>
            <a:r>
              <a:rPr lang="en-US" dirty="0"/>
              <a:t> </a:t>
            </a:r>
            <a:r>
              <a:rPr lang="en-US" dirty="0" err="1"/>
              <a:t>hak</a:t>
            </a:r>
            <a:r>
              <a:rPr lang="en-US" dirty="0"/>
              <a:t> </a:t>
            </a:r>
            <a:r>
              <a:rPr lang="en-US" dirty="0" err="1"/>
              <a:t>setiap</a:t>
            </a:r>
            <a:r>
              <a:rPr lang="en-US" dirty="0"/>
              <a:t> orang </a:t>
            </a:r>
            <a:r>
              <a:rPr lang="en-US" dirty="0" err="1"/>
              <a:t>untuk</a:t>
            </a:r>
            <a:r>
              <a:rPr lang="en-US" dirty="0"/>
              <a:t> </a:t>
            </a:r>
            <a:r>
              <a:rPr lang="en-US" dirty="0" err="1"/>
              <a:t>membetulkan</a:t>
            </a:r>
            <a:r>
              <a:rPr lang="en-US" dirty="0"/>
              <a:t> </a:t>
            </a:r>
            <a:r>
              <a:rPr lang="en-US" dirty="0" err="1"/>
              <a:t>kekeliruan</a:t>
            </a:r>
            <a:r>
              <a:rPr lang="en-US" dirty="0"/>
              <a:t> </a:t>
            </a:r>
            <a:r>
              <a:rPr lang="en-US" dirty="0" err="1"/>
              <a:t>informasi</a:t>
            </a:r>
            <a:r>
              <a:rPr lang="en-US" dirty="0"/>
              <a:t> yang </a:t>
            </a:r>
            <a:r>
              <a:rPr lang="en-US" dirty="0" err="1"/>
              <a:t>diberitakan</a:t>
            </a:r>
            <a:r>
              <a:rPr lang="en-US" dirty="0"/>
              <a:t> </a:t>
            </a:r>
            <a:r>
              <a:rPr lang="en-US" dirty="0" err="1"/>
              <a:t>oleh</a:t>
            </a:r>
            <a:r>
              <a:rPr lang="en-US" dirty="0"/>
              <a:t> </a:t>
            </a:r>
            <a:r>
              <a:rPr lang="en-US" dirty="0" err="1"/>
              <a:t>pers</a:t>
            </a:r>
            <a:r>
              <a:rPr lang="en-US" dirty="0"/>
              <a:t>, </a:t>
            </a:r>
            <a:r>
              <a:rPr lang="en-US" dirty="0" err="1"/>
              <a:t>baik</a:t>
            </a:r>
            <a:r>
              <a:rPr lang="en-US" dirty="0"/>
              <a:t> </a:t>
            </a:r>
            <a:r>
              <a:rPr lang="en-US" dirty="0" err="1"/>
              <a:t>tentang</a:t>
            </a:r>
            <a:r>
              <a:rPr lang="en-US" dirty="0"/>
              <a:t> </a:t>
            </a:r>
            <a:r>
              <a:rPr lang="en-US" dirty="0" err="1"/>
              <a:t>dirinya</a:t>
            </a:r>
            <a:r>
              <a:rPr lang="en-US" dirty="0"/>
              <a:t> </a:t>
            </a:r>
            <a:r>
              <a:rPr lang="en-US" dirty="0" err="1"/>
              <a:t>maupun</a:t>
            </a:r>
            <a:r>
              <a:rPr lang="en-US" dirty="0"/>
              <a:t> </a:t>
            </a:r>
            <a:r>
              <a:rPr lang="en-US" dirty="0" err="1"/>
              <a:t>tentang</a:t>
            </a:r>
            <a:r>
              <a:rPr lang="en-US" dirty="0"/>
              <a:t> orang </a:t>
            </a:r>
            <a:r>
              <a:rPr lang="en-US" dirty="0" smtClean="0"/>
              <a:t>lain.</a:t>
            </a:r>
            <a:endParaRPr lang="id-ID" dirty="0" smtClean="0"/>
          </a:p>
          <a:p>
            <a:pPr marL="457200" indent="-457200">
              <a:buFont typeface="+mj-lt"/>
              <a:buAutoNum type="alphaLcPeriod"/>
            </a:pPr>
            <a:r>
              <a:rPr lang="en-US" dirty="0" err="1" smtClean="0"/>
              <a:t>Proporsional</a:t>
            </a:r>
            <a:r>
              <a:rPr lang="en-US" dirty="0" smtClean="0"/>
              <a:t> </a:t>
            </a:r>
            <a:r>
              <a:rPr lang="en-US" dirty="0" err="1"/>
              <a:t>berarti</a:t>
            </a:r>
            <a:r>
              <a:rPr lang="en-US" dirty="0"/>
              <a:t> </a:t>
            </a:r>
            <a:r>
              <a:rPr lang="en-US" dirty="0" err="1"/>
              <a:t>setara</a:t>
            </a:r>
            <a:r>
              <a:rPr lang="en-US" dirty="0"/>
              <a:t> </a:t>
            </a:r>
            <a:r>
              <a:rPr lang="en-US" dirty="0" err="1"/>
              <a:t>dengan</a:t>
            </a:r>
            <a:r>
              <a:rPr lang="en-US" dirty="0"/>
              <a:t> </a:t>
            </a:r>
            <a:r>
              <a:rPr lang="en-US" dirty="0" err="1"/>
              <a:t>bagian</a:t>
            </a:r>
            <a:r>
              <a:rPr lang="en-US" dirty="0"/>
              <a:t> </a:t>
            </a:r>
            <a:r>
              <a:rPr lang="en-US" dirty="0" err="1"/>
              <a:t>berita</a:t>
            </a:r>
            <a:r>
              <a:rPr lang="en-US" dirty="0"/>
              <a:t> yang </a:t>
            </a:r>
            <a:r>
              <a:rPr lang="en-US" dirty="0" err="1"/>
              <a:t>perlu</a:t>
            </a:r>
            <a:r>
              <a:rPr lang="en-US" dirty="0"/>
              <a:t> </a:t>
            </a:r>
            <a:r>
              <a:rPr lang="en-US" dirty="0" err="1"/>
              <a:t>diperbaiki</a:t>
            </a:r>
            <a:r>
              <a:rPr lang="en-US" dirty="0"/>
              <a:t>.</a:t>
            </a:r>
            <a:br>
              <a:rPr lang="en-US" dirty="0"/>
            </a:br>
            <a:endParaRPr lang="en-US" dirty="0"/>
          </a:p>
        </p:txBody>
      </p:sp>
    </p:spTree>
    <p:extLst>
      <p:ext uri="{BB962C8B-B14F-4D97-AF65-F5344CB8AC3E}">
        <p14:creationId xmlns:p14="http://schemas.microsoft.com/office/powerpoint/2010/main" val="2284247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6482" y="2052918"/>
            <a:ext cx="9283371" cy="4195481"/>
          </a:xfrm>
          <a:ln>
            <a:solidFill>
              <a:srgbClr val="FFC000"/>
            </a:solidFill>
          </a:ln>
        </p:spPr>
        <p:txBody>
          <a:bodyPr>
            <a:normAutofit/>
          </a:bodyPr>
          <a:lstStyle/>
          <a:p>
            <a:r>
              <a:rPr lang="en-US" sz="3200" dirty="0" err="1">
                <a:latin typeface="Aparajita" panose="020B0604020202020204" pitchFamily="34" charset="0"/>
                <a:cs typeface="Aparajita" panose="020B0604020202020204" pitchFamily="34" charset="0"/>
              </a:rPr>
              <a:t>Penilaian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akhir</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atas</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pelanggaran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kode</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etik</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jurnalistik</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dilakukan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Dewan</a:t>
            </a:r>
            <a:r>
              <a:rPr lang="en-US" sz="3200" dirty="0">
                <a:latin typeface="Aparajita" panose="020B0604020202020204" pitchFamily="34" charset="0"/>
                <a:cs typeface="Aparajita" panose="020B0604020202020204" pitchFamily="34" charset="0"/>
              </a:rPr>
              <a:t> </a:t>
            </a:r>
            <a:r>
              <a:rPr lang="en-US" sz="3200" dirty="0" smtClean="0">
                <a:latin typeface="Aparajita" panose="020B0604020202020204" pitchFamily="34" charset="0"/>
                <a:cs typeface="Aparajita" panose="020B0604020202020204" pitchFamily="34" charset="0"/>
              </a:rPr>
              <a:t>Pers.</a:t>
            </a:r>
            <a:endParaRPr lang="id-ID" sz="3200" dirty="0" smtClean="0">
              <a:latin typeface="Aparajita" panose="020B0604020202020204" pitchFamily="34" charset="0"/>
              <a:cs typeface="Aparajita" panose="020B0604020202020204" pitchFamily="34" charset="0"/>
            </a:endParaRPr>
          </a:p>
          <a:p>
            <a:r>
              <a:rPr lang="en-US" sz="3200" dirty="0" err="1" smtClean="0">
                <a:latin typeface="Aparajita" panose="020B0604020202020204" pitchFamily="34" charset="0"/>
                <a:cs typeface="Aparajita" panose="020B0604020202020204" pitchFamily="34" charset="0"/>
              </a:rPr>
              <a:t>Sanksi</a:t>
            </a:r>
            <a:r>
              <a:rPr lang="en-US" sz="3200" dirty="0" smtClean="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atas</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pelanggaran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kode</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etik</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jurnalistik</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dilakukan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oleh</a:t>
            </a:r>
            <a:r>
              <a:rPr lang="en-US" sz="3200" dirty="0">
                <a:latin typeface="Aparajita" panose="020B0604020202020204" pitchFamily="34" charset="0"/>
                <a:cs typeface="Aparajita" panose="020B0604020202020204" pitchFamily="34" charset="0"/>
              </a:rPr>
              <a:t/>
            </a:r>
            <a:br>
              <a:rPr lang="en-US" sz="3200" dirty="0">
                <a:latin typeface="Aparajita" panose="020B0604020202020204" pitchFamily="34" charset="0"/>
                <a:cs typeface="Aparajita" panose="020B0604020202020204" pitchFamily="34" charset="0"/>
              </a:rPr>
            </a:br>
            <a:r>
              <a:rPr lang="en-US" sz="3200" dirty="0" err="1">
                <a:latin typeface="Aparajita" panose="020B0604020202020204" pitchFamily="34" charset="0"/>
                <a:cs typeface="Aparajita" panose="020B0604020202020204" pitchFamily="34" charset="0"/>
              </a:rPr>
              <a:t>organisasi</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wartawan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dan</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atau</a:t>
            </a:r>
            <a:r>
              <a:rPr lang="en-US" sz="3200" dirty="0">
                <a:latin typeface="Aparajita" panose="020B0604020202020204" pitchFamily="34" charset="0"/>
                <a:cs typeface="Aparajita" panose="020B0604020202020204" pitchFamily="34" charset="0"/>
              </a:rPr>
              <a:t> </a:t>
            </a:r>
            <a:r>
              <a:rPr lang="en-US" sz="3200" dirty="0" err="1">
                <a:latin typeface="Aparajita" panose="020B0604020202020204" pitchFamily="34" charset="0"/>
                <a:cs typeface="Aparajita" panose="020B0604020202020204" pitchFamily="34" charset="0"/>
              </a:rPr>
              <a:t>perusahaan</a:t>
            </a:r>
            <a:r>
              <a:rPr lang="en-US" sz="3200" dirty="0">
                <a:latin typeface="Aparajita" panose="020B0604020202020204" pitchFamily="34" charset="0"/>
                <a:cs typeface="Aparajita" panose="020B0604020202020204" pitchFamily="34" charset="0"/>
              </a:rPr>
              <a:t> pers.</a:t>
            </a:r>
          </a:p>
        </p:txBody>
      </p:sp>
    </p:spTree>
    <p:extLst>
      <p:ext uri="{BB962C8B-B14F-4D97-AF65-F5344CB8AC3E}">
        <p14:creationId xmlns:p14="http://schemas.microsoft.com/office/powerpoint/2010/main" val="3872270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70964"/>
          </a:xfrm>
        </p:spPr>
        <p:txBody>
          <a:bodyPr/>
          <a:lstStyle/>
          <a:p>
            <a:r>
              <a:rPr lang="en-US" sz="2000" dirty="0"/>
              <a:t>Kami </a:t>
            </a:r>
            <a:r>
              <a:rPr lang="en-US" sz="2000" dirty="0" err="1"/>
              <a:t>atas</a:t>
            </a:r>
            <a:r>
              <a:rPr lang="en-US" sz="2000" dirty="0"/>
              <a:t> </a:t>
            </a:r>
            <a:r>
              <a:rPr lang="en-US" sz="2000" dirty="0" err="1"/>
              <a:t>nama</a:t>
            </a:r>
            <a:r>
              <a:rPr lang="en-US" sz="2000" dirty="0"/>
              <a:t> </a:t>
            </a:r>
            <a:r>
              <a:rPr lang="en-US" sz="2000" dirty="0" err="1"/>
              <a:t>organisasi</a:t>
            </a:r>
            <a:r>
              <a:rPr lang="en-US" sz="2000" dirty="0"/>
              <a:t> </a:t>
            </a:r>
            <a:r>
              <a:rPr lang="en-US" sz="2000" dirty="0" err="1"/>
              <a:t>wartawan</a:t>
            </a:r>
            <a:r>
              <a:rPr lang="en-US" sz="2000" dirty="0"/>
              <a:t> </a:t>
            </a:r>
            <a:r>
              <a:rPr lang="en-US" sz="2000" dirty="0" err="1"/>
              <a:t>dan</a:t>
            </a:r>
            <a:r>
              <a:rPr lang="en-US" sz="2000" dirty="0"/>
              <a:t> </a:t>
            </a:r>
            <a:r>
              <a:rPr lang="en-US" sz="2000" dirty="0" err="1"/>
              <a:t>organisasi</a:t>
            </a:r>
            <a:r>
              <a:rPr lang="en-US" sz="2000" dirty="0"/>
              <a:t> </a:t>
            </a:r>
            <a:r>
              <a:rPr lang="en-US" sz="2000" dirty="0" err="1"/>
              <a:t>perusahaan</a:t>
            </a:r>
            <a:r>
              <a:rPr lang="en-US" sz="2000" dirty="0"/>
              <a:t> </a:t>
            </a:r>
            <a:r>
              <a:rPr lang="en-US" sz="2000" dirty="0" err="1"/>
              <a:t>pers</a:t>
            </a:r>
            <a:r>
              <a:rPr lang="en-US" sz="2000" dirty="0"/>
              <a:t> Indonesia:</a:t>
            </a:r>
          </a:p>
        </p:txBody>
      </p:sp>
      <p:sp>
        <p:nvSpPr>
          <p:cNvPr id="3" name="Content Placeholder 2"/>
          <p:cNvSpPr>
            <a:spLocks noGrp="1"/>
          </p:cNvSpPr>
          <p:nvPr>
            <p:ph idx="1"/>
          </p:nvPr>
        </p:nvSpPr>
        <p:spPr>
          <a:xfrm>
            <a:off x="646111" y="1317812"/>
            <a:ext cx="11106617" cy="5432612"/>
          </a:xfrm>
          <a:ln>
            <a:solidFill>
              <a:srgbClr val="FFC000"/>
            </a:solidFill>
          </a:ln>
        </p:spPr>
        <p:txBody>
          <a:bodyPr>
            <a:normAutofit fontScale="70000" lnSpcReduction="20000"/>
          </a:bodyPr>
          <a:lstStyle/>
          <a:p>
            <a:pPr marL="457200" indent="-457200">
              <a:lnSpc>
                <a:spcPct val="120000"/>
              </a:lnSpc>
              <a:buFont typeface="+mj-lt"/>
              <a:buAutoNum type="arabicPeriod"/>
            </a:pPr>
            <a:r>
              <a:rPr lang="en-US" dirty="0" err="1" smtClean="0"/>
              <a:t>Aliansi</a:t>
            </a:r>
            <a:r>
              <a:rPr lang="en-US" dirty="0" smtClean="0"/>
              <a:t> </a:t>
            </a:r>
            <a:r>
              <a:rPr lang="en-US" dirty="0" err="1"/>
              <a:t>Jurnalis</a:t>
            </a:r>
            <a:r>
              <a:rPr lang="en-US" dirty="0"/>
              <a:t> </a:t>
            </a:r>
            <a:r>
              <a:rPr lang="en-US" dirty="0" err="1"/>
              <a:t>Independen</a:t>
            </a:r>
            <a:r>
              <a:rPr lang="en-US" dirty="0"/>
              <a:t> (AJI);  Abdul </a:t>
            </a:r>
            <a:r>
              <a:rPr lang="en-US" dirty="0" err="1" smtClean="0"/>
              <a:t>Manan</a:t>
            </a:r>
            <a:endParaRPr lang="id-ID" dirty="0"/>
          </a:p>
          <a:p>
            <a:pPr marL="457200" indent="-457200">
              <a:lnSpc>
                <a:spcPct val="120000"/>
              </a:lnSpc>
              <a:buFont typeface="+mj-lt"/>
              <a:buAutoNum type="arabicPeriod"/>
            </a:pPr>
            <a:r>
              <a:rPr lang="en-US" dirty="0" err="1" smtClean="0"/>
              <a:t>Aliansi</a:t>
            </a:r>
            <a:r>
              <a:rPr lang="en-US" dirty="0" smtClean="0"/>
              <a:t> </a:t>
            </a:r>
            <a:r>
              <a:rPr lang="en-US" dirty="0" err="1"/>
              <a:t>Wartawan</a:t>
            </a:r>
            <a:r>
              <a:rPr lang="en-US" dirty="0"/>
              <a:t> </a:t>
            </a:r>
            <a:r>
              <a:rPr lang="en-US" dirty="0" err="1"/>
              <a:t>Independen</a:t>
            </a:r>
            <a:r>
              <a:rPr lang="en-US" dirty="0"/>
              <a:t> (AWI);  Alex </a:t>
            </a:r>
            <a:r>
              <a:rPr lang="en-US" dirty="0" err="1" smtClean="0"/>
              <a:t>Sutejo</a:t>
            </a:r>
            <a:endParaRPr lang="id-ID" dirty="0"/>
          </a:p>
          <a:p>
            <a:pPr marL="457200" indent="-457200">
              <a:lnSpc>
                <a:spcPct val="120000"/>
              </a:lnSpc>
              <a:buFont typeface="+mj-lt"/>
              <a:buAutoNum type="arabicPeriod"/>
            </a:pPr>
            <a:r>
              <a:rPr lang="en-US" dirty="0" err="1" smtClean="0"/>
              <a:t>Asosiasi</a:t>
            </a:r>
            <a:r>
              <a:rPr lang="en-US" dirty="0" smtClean="0"/>
              <a:t> </a:t>
            </a:r>
            <a:r>
              <a:rPr lang="en-US" dirty="0" err="1"/>
              <a:t>Televisi</a:t>
            </a:r>
            <a:r>
              <a:rPr lang="en-US" dirty="0"/>
              <a:t> </a:t>
            </a:r>
            <a:r>
              <a:rPr lang="en-US" dirty="0" err="1"/>
              <a:t>Swasta</a:t>
            </a:r>
            <a:r>
              <a:rPr lang="en-US" dirty="0"/>
              <a:t> Indonesia (ATVSI);  </a:t>
            </a:r>
            <a:r>
              <a:rPr lang="en-US" dirty="0" err="1"/>
              <a:t>Uni</a:t>
            </a:r>
            <a:r>
              <a:rPr lang="en-US" dirty="0"/>
              <a:t> Z </a:t>
            </a:r>
            <a:r>
              <a:rPr lang="en-US" dirty="0" err="1" smtClean="0"/>
              <a:t>Lubis</a:t>
            </a:r>
            <a:endParaRPr lang="id-ID" dirty="0"/>
          </a:p>
          <a:p>
            <a:pPr marL="457200" indent="-457200">
              <a:lnSpc>
                <a:spcPct val="120000"/>
              </a:lnSpc>
              <a:buFont typeface="+mj-lt"/>
              <a:buAutoNum type="arabicPeriod"/>
            </a:pPr>
            <a:r>
              <a:rPr lang="en-US" dirty="0" err="1" smtClean="0"/>
              <a:t>Asosiasi</a:t>
            </a:r>
            <a:r>
              <a:rPr lang="en-US" dirty="0" smtClean="0"/>
              <a:t> </a:t>
            </a:r>
            <a:r>
              <a:rPr lang="en-US" dirty="0" err="1"/>
              <a:t>Wartawan</a:t>
            </a:r>
            <a:r>
              <a:rPr lang="en-US" dirty="0"/>
              <a:t> </a:t>
            </a:r>
            <a:r>
              <a:rPr lang="en-US" dirty="0" err="1"/>
              <a:t>Demokrasi</a:t>
            </a:r>
            <a:r>
              <a:rPr lang="en-US" dirty="0"/>
              <a:t> Indonesia (AWDI);  OK. </a:t>
            </a:r>
            <a:r>
              <a:rPr lang="en-US" dirty="0" err="1"/>
              <a:t>Syahyan</a:t>
            </a:r>
            <a:r>
              <a:rPr lang="en-US" dirty="0"/>
              <a:t> </a:t>
            </a:r>
            <a:r>
              <a:rPr lang="en-US" dirty="0" err="1" smtClean="0"/>
              <a:t>Budiwahyu</a:t>
            </a:r>
            <a:endParaRPr lang="id-ID" dirty="0"/>
          </a:p>
          <a:p>
            <a:pPr marL="457200" indent="-457200">
              <a:lnSpc>
                <a:spcPct val="120000"/>
              </a:lnSpc>
              <a:buFont typeface="+mj-lt"/>
              <a:buAutoNum type="arabicPeriod"/>
            </a:pPr>
            <a:r>
              <a:rPr lang="en-US" dirty="0" err="1" smtClean="0"/>
              <a:t>Asosiasi</a:t>
            </a:r>
            <a:r>
              <a:rPr lang="en-US" dirty="0" smtClean="0"/>
              <a:t> </a:t>
            </a:r>
            <a:r>
              <a:rPr lang="en-US" dirty="0" err="1"/>
              <a:t>Wartawan</a:t>
            </a:r>
            <a:r>
              <a:rPr lang="en-US" dirty="0"/>
              <a:t> Kota (AWK);  </a:t>
            </a:r>
            <a:r>
              <a:rPr lang="en-US" dirty="0" err="1"/>
              <a:t>Dasmir</a:t>
            </a:r>
            <a:r>
              <a:rPr lang="en-US" dirty="0"/>
              <a:t> Ali </a:t>
            </a:r>
            <a:r>
              <a:rPr lang="en-US" dirty="0" err="1" smtClean="0"/>
              <a:t>Malayoe</a:t>
            </a:r>
            <a:endParaRPr lang="id-ID" dirty="0"/>
          </a:p>
          <a:p>
            <a:pPr marL="457200" indent="-457200">
              <a:lnSpc>
                <a:spcPct val="120000"/>
              </a:lnSpc>
              <a:buFont typeface="+mj-lt"/>
              <a:buAutoNum type="arabicPeriod"/>
            </a:pPr>
            <a:r>
              <a:rPr lang="en-US" dirty="0" err="1" smtClean="0"/>
              <a:t>Federasi</a:t>
            </a:r>
            <a:r>
              <a:rPr lang="en-US" dirty="0" smtClean="0"/>
              <a:t> </a:t>
            </a:r>
            <a:r>
              <a:rPr lang="en-US" dirty="0" err="1"/>
              <a:t>Serikat</a:t>
            </a:r>
            <a:r>
              <a:rPr lang="en-US" dirty="0"/>
              <a:t> </a:t>
            </a:r>
            <a:r>
              <a:rPr lang="en-US" dirty="0" err="1"/>
              <a:t>Pewarta</a:t>
            </a:r>
            <a:r>
              <a:rPr lang="en-US" dirty="0"/>
              <a:t>;  </a:t>
            </a:r>
            <a:r>
              <a:rPr lang="en-US" dirty="0" err="1" smtClean="0"/>
              <a:t>Masfendi</a:t>
            </a:r>
            <a:endParaRPr lang="id-ID" dirty="0" smtClean="0"/>
          </a:p>
          <a:p>
            <a:pPr marL="457200" indent="-457200">
              <a:lnSpc>
                <a:spcPct val="120000"/>
              </a:lnSpc>
              <a:buFont typeface="+mj-lt"/>
              <a:buAutoNum type="arabicPeriod"/>
            </a:pPr>
            <a:r>
              <a:rPr lang="en-US" dirty="0" err="1" smtClean="0"/>
              <a:t>Gabungan</a:t>
            </a:r>
            <a:r>
              <a:rPr lang="en-US" dirty="0" smtClean="0"/>
              <a:t> </a:t>
            </a:r>
            <a:r>
              <a:rPr lang="en-US" dirty="0" err="1"/>
              <a:t>Wartawan</a:t>
            </a:r>
            <a:r>
              <a:rPr lang="en-US" dirty="0"/>
              <a:t> Indonesia (GWI);  </a:t>
            </a:r>
            <a:r>
              <a:rPr lang="en-US" dirty="0" err="1"/>
              <a:t>Fowa’a</a:t>
            </a:r>
            <a:r>
              <a:rPr lang="en-US" dirty="0"/>
              <a:t> </a:t>
            </a:r>
            <a:r>
              <a:rPr lang="en-US" dirty="0" err="1" smtClean="0"/>
              <a:t>Hia</a:t>
            </a:r>
            <a:endParaRPr lang="id-ID" dirty="0"/>
          </a:p>
          <a:p>
            <a:pPr marL="457200" indent="-457200">
              <a:lnSpc>
                <a:spcPct val="120000"/>
              </a:lnSpc>
              <a:buFont typeface="+mj-lt"/>
              <a:buAutoNum type="arabicPeriod"/>
            </a:pPr>
            <a:r>
              <a:rPr lang="en-US" dirty="0" err="1" smtClean="0"/>
              <a:t>Himpunan</a:t>
            </a:r>
            <a:r>
              <a:rPr lang="en-US" dirty="0" smtClean="0"/>
              <a:t> </a:t>
            </a:r>
            <a:r>
              <a:rPr lang="en-US" dirty="0" err="1"/>
              <a:t>Penulis</a:t>
            </a:r>
            <a:r>
              <a:rPr lang="en-US" dirty="0"/>
              <a:t> </a:t>
            </a:r>
            <a:r>
              <a:rPr lang="en-US" dirty="0" err="1"/>
              <a:t>dan</a:t>
            </a:r>
            <a:r>
              <a:rPr lang="en-US" dirty="0"/>
              <a:t> </a:t>
            </a:r>
            <a:r>
              <a:rPr lang="en-US" dirty="0" err="1"/>
              <a:t>Wartawan</a:t>
            </a:r>
            <a:r>
              <a:rPr lang="en-US" dirty="0"/>
              <a:t> Indonesia (HIPWI);  RE </a:t>
            </a:r>
            <a:r>
              <a:rPr lang="en-US" dirty="0" err="1"/>
              <a:t>Hermawan</a:t>
            </a:r>
            <a:r>
              <a:rPr lang="en-US" dirty="0"/>
              <a:t> </a:t>
            </a:r>
            <a:r>
              <a:rPr lang="en-US" dirty="0" smtClean="0"/>
              <a:t>S</a:t>
            </a:r>
            <a:endParaRPr lang="id-ID" dirty="0" smtClean="0"/>
          </a:p>
          <a:p>
            <a:pPr marL="457200" indent="-457200">
              <a:lnSpc>
                <a:spcPct val="120000"/>
              </a:lnSpc>
              <a:buFont typeface="+mj-lt"/>
              <a:buAutoNum type="arabicPeriod"/>
            </a:pPr>
            <a:r>
              <a:rPr lang="en-US" dirty="0" err="1" smtClean="0"/>
              <a:t>Himpunan</a:t>
            </a:r>
            <a:r>
              <a:rPr lang="en-US" dirty="0" smtClean="0"/>
              <a:t> </a:t>
            </a:r>
            <a:r>
              <a:rPr lang="en-US" dirty="0" err="1"/>
              <a:t>Insan</a:t>
            </a:r>
            <a:r>
              <a:rPr lang="en-US" dirty="0"/>
              <a:t> </a:t>
            </a:r>
            <a:r>
              <a:rPr lang="en-US" dirty="0" err="1"/>
              <a:t>Pers</a:t>
            </a:r>
            <a:r>
              <a:rPr lang="en-US" dirty="0"/>
              <a:t> </a:t>
            </a:r>
            <a:r>
              <a:rPr lang="en-US" dirty="0" err="1"/>
              <a:t>Seluruh</a:t>
            </a:r>
            <a:r>
              <a:rPr lang="en-US" dirty="0"/>
              <a:t> Indonesia (HIPSI);  </a:t>
            </a:r>
            <a:r>
              <a:rPr lang="en-US" dirty="0" err="1" smtClean="0"/>
              <a:t>Syahril</a:t>
            </a:r>
            <a:endParaRPr lang="id-ID" dirty="0" smtClean="0"/>
          </a:p>
          <a:p>
            <a:pPr marL="457200" indent="-457200">
              <a:lnSpc>
                <a:spcPct val="120000"/>
              </a:lnSpc>
              <a:buFont typeface="+mj-lt"/>
              <a:buAutoNum type="arabicPeriod"/>
            </a:pPr>
            <a:r>
              <a:rPr lang="en-US" dirty="0" err="1" smtClean="0"/>
              <a:t>Ikatan</a:t>
            </a:r>
            <a:r>
              <a:rPr lang="en-US" dirty="0" smtClean="0"/>
              <a:t> </a:t>
            </a:r>
            <a:r>
              <a:rPr lang="en-US" dirty="0" err="1"/>
              <a:t>Jurnalis</a:t>
            </a:r>
            <a:r>
              <a:rPr lang="en-US" dirty="0"/>
              <a:t> </a:t>
            </a:r>
            <a:r>
              <a:rPr lang="en-US" dirty="0" err="1"/>
              <a:t>Televisi</a:t>
            </a:r>
            <a:r>
              <a:rPr lang="en-US" dirty="0"/>
              <a:t> Indonesia (IJTI);  </a:t>
            </a:r>
            <a:r>
              <a:rPr lang="en-US" dirty="0" err="1"/>
              <a:t>Bekti</a:t>
            </a:r>
            <a:r>
              <a:rPr lang="en-US" dirty="0"/>
              <a:t> </a:t>
            </a:r>
            <a:r>
              <a:rPr lang="en-US" dirty="0" err="1" smtClean="0"/>
              <a:t>Nugroho</a:t>
            </a:r>
            <a:endParaRPr lang="id-ID" dirty="0" smtClean="0"/>
          </a:p>
          <a:p>
            <a:pPr marL="457200" indent="-457200">
              <a:lnSpc>
                <a:spcPct val="120000"/>
              </a:lnSpc>
              <a:buFont typeface="+mj-lt"/>
              <a:buAutoNum type="arabicPeriod"/>
            </a:pPr>
            <a:r>
              <a:rPr lang="en-US" dirty="0" err="1" smtClean="0"/>
              <a:t>Ikatan</a:t>
            </a:r>
            <a:r>
              <a:rPr lang="en-US" dirty="0" smtClean="0"/>
              <a:t> </a:t>
            </a:r>
            <a:r>
              <a:rPr lang="en-US" dirty="0" err="1"/>
              <a:t>Jurnalis</a:t>
            </a:r>
            <a:r>
              <a:rPr lang="en-US" dirty="0"/>
              <a:t> </a:t>
            </a:r>
            <a:r>
              <a:rPr lang="en-US" dirty="0" err="1"/>
              <a:t>Penegak</a:t>
            </a:r>
            <a:r>
              <a:rPr lang="en-US" dirty="0"/>
              <a:t> </a:t>
            </a:r>
            <a:r>
              <a:rPr lang="en-US" dirty="0" err="1"/>
              <a:t>Harkat</a:t>
            </a:r>
            <a:r>
              <a:rPr lang="en-US" dirty="0"/>
              <a:t> </a:t>
            </a:r>
            <a:r>
              <a:rPr lang="en-US" dirty="0" err="1"/>
              <a:t>dan</a:t>
            </a:r>
            <a:r>
              <a:rPr lang="en-US" dirty="0"/>
              <a:t> </a:t>
            </a:r>
            <a:r>
              <a:rPr lang="en-US" dirty="0" err="1"/>
              <a:t>Martabat</a:t>
            </a:r>
            <a:r>
              <a:rPr lang="en-US" dirty="0"/>
              <a:t> </a:t>
            </a:r>
            <a:r>
              <a:rPr lang="en-US" dirty="0" err="1"/>
              <a:t>Bangsa</a:t>
            </a:r>
            <a:r>
              <a:rPr lang="en-US" dirty="0"/>
              <a:t> (IJAP HAMBA);  </a:t>
            </a:r>
            <a:r>
              <a:rPr lang="en-US" dirty="0" err="1"/>
              <a:t>Boyke</a:t>
            </a:r>
            <a:r>
              <a:rPr lang="en-US" dirty="0"/>
              <a:t> M. </a:t>
            </a:r>
            <a:r>
              <a:rPr lang="en-US" dirty="0" err="1" smtClean="0"/>
              <a:t>Nainggolan</a:t>
            </a:r>
            <a:endParaRPr lang="id-ID" dirty="0" smtClean="0"/>
          </a:p>
          <a:p>
            <a:pPr marL="457200" indent="-457200">
              <a:lnSpc>
                <a:spcPct val="120000"/>
              </a:lnSpc>
              <a:buFont typeface="+mj-lt"/>
              <a:buAutoNum type="arabicPeriod"/>
            </a:pPr>
            <a:r>
              <a:rPr lang="en-US" dirty="0" err="1" smtClean="0"/>
              <a:t>Ikatan</a:t>
            </a:r>
            <a:r>
              <a:rPr lang="en-US" dirty="0" smtClean="0"/>
              <a:t> </a:t>
            </a:r>
            <a:r>
              <a:rPr lang="en-US" dirty="0" err="1"/>
              <a:t>Pers</a:t>
            </a:r>
            <a:r>
              <a:rPr lang="en-US" dirty="0"/>
              <a:t> </a:t>
            </a:r>
            <a:r>
              <a:rPr lang="en-US" dirty="0" err="1"/>
              <a:t>dan</a:t>
            </a:r>
            <a:r>
              <a:rPr lang="en-US" dirty="0"/>
              <a:t> </a:t>
            </a:r>
            <a:r>
              <a:rPr lang="en-US" dirty="0" err="1"/>
              <a:t>Penulis</a:t>
            </a:r>
            <a:r>
              <a:rPr lang="en-US" dirty="0"/>
              <a:t> Indonesia (IPPI);  </a:t>
            </a:r>
            <a:r>
              <a:rPr lang="en-US" dirty="0" err="1"/>
              <a:t>Kasmarios</a:t>
            </a:r>
            <a:r>
              <a:rPr lang="en-US" dirty="0"/>
              <a:t> </a:t>
            </a:r>
            <a:r>
              <a:rPr lang="en-US" dirty="0" err="1" smtClean="0"/>
              <a:t>SmHk</a:t>
            </a:r>
            <a:endParaRPr lang="id-ID" dirty="0" smtClean="0"/>
          </a:p>
          <a:p>
            <a:pPr marL="457200" indent="-457200">
              <a:lnSpc>
                <a:spcPct val="120000"/>
              </a:lnSpc>
              <a:buFont typeface="+mj-lt"/>
              <a:buAutoNum type="arabicPeriod"/>
            </a:pPr>
            <a:r>
              <a:rPr lang="en-US" dirty="0" err="1" smtClean="0"/>
              <a:t>Kesatuan</a:t>
            </a:r>
            <a:r>
              <a:rPr lang="en-US" dirty="0" smtClean="0"/>
              <a:t> </a:t>
            </a:r>
            <a:r>
              <a:rPr lang="en-US" dirty="0" err="1"/>
              <a:t>Wartawan</a:t>
            </a:r>
            <a:r>
              <a:rPr lang="en-US" dirty="0"/>
              <a:t> </a:t>
            </a:r>
            <a:r>
              <a:rPr lang="en-US" dirty="0" err="1"/>
              <a:t>Demokrasi</a:t>
            </a:r>
            <a:r>
              <a:rPr lang="en-US" dirty="0"/>
              <a:t> Indonesia (KEWADI);  M. </a:t>
            </a:r>
            <a:r>
              <a:rPr lang="en-US" dirty="0" err="1" smtClean="0"/>
              <a:t>Suprapto</a:t>
            </a:r>
            <a:endParaRPr lang="id-ID" dirty="0" smtClean="0"/>
          </a:p>
          <a:p>
            <a:pPr marL="457200" indent="-457200">
              <a:lnSpc>
                <a:spcPct val="120000"/>
              </a:lnSpc>
              <a:buFont typeface="+mj-lt"/>
              <a:buAutoNum type="arabicPeriod"/>
            </a:pPr>
            <a:r>
              <a:rPr lang="en-US" dirty="0" err="1" smtClean="0"/>
              <a:t>Komite</a:t>
            </a:r>
            <a:r>
              <a:rPr lang="en-US" dirty="0" smtClean="0"/>
              <a:t> </a:t>
            </a:r>
            <a:r>
              <a:rPr lang="en-US" dirty="0" err="1"/>
              <a:t>Wartawan</a:t>
            </a:r>
            <a:r>
              <a:rPr lang="en-US" dirty="0"/>
              <a:t> </a:t>
            </a:r>
            <a:r>
              <a:rPr lang="en-US" dirty="0" err="1"/>
              <a:t>Reformasi</a:t>
            </a:r>
            <a:r>
              <a:rPr lang="en-US" dirty="0"/>
              <a:t> Indonesia (KWRI);  Sakata </a:t>
            </a:r>
            <a:r>
              <a:rPr lang="en-US" dirty="0" err="1" smtClean="0"/>
              <a:t>Barus</a:t>
            </a:r>
            <a:endParaRPr lang="id-ID" dirty="0" smtClean="0"/>
          </a:p>
          <a:p>
            <a:pPr marL="457200" indent="-457200">
              <a:lnSpc>
                <a:spcPct val="120000"/>
              </a:lnSpc>
              <a:buFont typeface="+mj-lt"/>
              <a:buAutoNum type="arabicPeriod"/>
            </a:pPr>
            <a:r>
              <a:rPr lang="en-US" dirty="0" err="1" smtClean="0"/>
              <a:t>Komite</a:t>
            </a:r>
            <a:r>
              <a:rPr lang="en-US" dirty="0" smtClean="0"/>
              <a:t> </a:t>
            </a:r>
            <a:r>
              <a:rPr lang="en-US" dirty="0" err="1"/>
              <a:t>Wartawan</a:t>
            </a:r>
            <a:r>
              <a:rPr lang="en-US" dirty="0"/>
              <a:t> Indonesia (KWI);  Herman </a:t>
            </a:r>
            <a:r>
              <a:rPr lang="en-US" dirty="0" err="1" smtClean="0"/>
              <a:t>Sanggam</a:t>
            </a:r>
            <a:endParaRPr lang="en-US" dirty="0"/>
          </a:p>
        </p:txBody>
      </p:sp>
    </p:spTree>
    <p:extLst>
      <p:ext uri="{BB962C8B-B14F-4D97-AF65-F5344CB8AC3E}">
        <p14:creationId xmlns:p14="http://schemas.microsoft.com/office/powerpoint/2010/main" val="1129048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541" y="739588"/>
            <a:ext cx="10179423" cy="5795683"/>
          </a:xfrm>
          <a:ln>
            <a:solidFill>
              <a:srgbClr val="FFC000"/>
            </a:solidFill>
          </a:ln>
        </p:spPr>
        <p:txBody>
          <a:bodyPr>
            <a:normAutofit fontScale="62500" lnSpcReduction="20000"/>
          </a:bodyPr>
          <a:lstStyle/>
          <a:p>
            <a:pPr marL="457200" indent="-457200">
              <a:buFont typeface="+mj-lt"/>
              <a:buAutoNum type="arabicPeriod" startAt="16"/>
            </a:pPr>
            <a:r>
              <a:rPr lang="en-US" dirty="0" err="1" smtClean="0"/>
              <a:t>Komite</a:t>
            </a:r>
            <a:r>
              <a:rPr lang="en-US" dirty="0" smtClean="0"/>
              <a:t> </a:t>
            </a:r>
            <a:r>
              <a:rPr lang="en-US" dirty="0" err="1"/>
              <a:t>Nasional</a:t>
            </a:r>
            <a:r>
              <a:rPr lang="en-US" dirty="0"/>
              <a:t> </a:t>
            </a:r>
            <a:r>
              <a:rPr lang="en-US" dirty="0" err="1"/>
              <a:t>Wartawan</a:t>
            </a:r>
            <a:r>
              <a:rPr lang="en-US" dirty="0"/>
              <a:t> Indonesia (KOMNAS-WI);  A.M. </a:t>
            </a:r>
            <a:r>
              <a:rPr lang="en-US" dirty="0" err="1" smtClean="0"/>
              <a:t>Syarifuddin</a:t>
            </a:r>
            <a:endParaRPr lang="id-ID" dirty="0" smtClean="0"/>
          </a:p>
          <a:p>
            <a:pPr marL="457200" indent="-457200">
              <a:buFont typeface="+mj-lt"/>
              <a:buAutoNum type="arabicPeriod" startAt="16"/>
            </a:pPr>
            <a:r>
              <a:rPr lang="en-US" dirty="0" err="1" smtClean="0"/>
              <a:t>Komite</a:t>
            </a:r>
            <a:r>
              <a:rPr lang="en-US" dirty="0" smtClean="0"/>
              <a:t> </a:t>
            </a:r>
            <a:r>
              <a:rPr lang="en-US" dirty="0" err="1"/>
              <a:t>Wartawan</a:t>
            </a:r>
            <a:r>
              <a:rPr lang="en-US" dirty="0"/>
              <a:t> </a:t>
            </a:r>
            <a:r>
              <a:rPr lang="en-US" dirty="0" err="1"/>
              <a:t>Pelacak</a:t>
            </a:r>
            <a:r>
              <a:rPr lang="en-US" dirty="0"/>
              <a:t> </a:t>
            </a:r>
            <a:r>
              <a:rPr lang="en-US" dirty="0" err="1"/>
              <a:t>Profesional</a:t>
            </a:r>
            <a:r>
              <a:rPr lang="en-US" dirty="0"/>
              <a:t> Indonesia (KOWAPPI);  Hans Max </a:t>
            </a:r>
            <a:r>
              <a:rPr lang="en-US" dirty="0" err="1" smtClean="0"/>
              <a:t>Kawengian</a:t>
            </a:r>
            <a:endParaRPr lang="id-ID" dirty="0" smtClean="0"/>
          </a:p>
          <a:p>
            <a:pPr marL="457200" indent="-457200">
              <a:buFont typeface="+mj-lt"/>
              <a:buAutoNum type="arabicPeriod" startAt="16"/>
            </a:pPr>
            <a:r>
              <a:rPr lang="en-US" dirty="0" err="1" smtClean="0"/>
              <a:t>Korp</a:t>
            </a:r>
            <a:r>
              <a:rPr lang="en-US" dirty="0" smtClean="0"/>
              <a:t> </a:t>
            </a:r>
            <a:r>
              <a:rPr lang="en-US" dirty="0" err="1"/>
              <a:t>Wartawan</a:t>
            </a:r>
            <a:r>
              <a:rPr lang="en-US" dirty="0"/>
              <a:t> </a:t>
            </a:r>
            <a:r>
              <a:rPr lang="en-US" dirty="0" err="1"/>
              <a:t>Republik</a:t>
            </a:r>
            <a:r>
              <a:rPr lang="en-US" dirty="0"/>
              <a:t> Indonesia (KOWRI);  </a:t>
            </a:r>
            <a:r>
              <a:rPr lang="en-US" dirty="0" err="1"/>
              <a:t>Hasnul</a:t>
            </a:r>
            <a:r>
              <a:rPr lang="en-US" dirty="0"/>
              <a:t> Amar</a:t>
            </a:r>
            <a:br>
              <a:rPr lang="en-US" dirty="0"/>
            </a:br>
            <a:endParaRPr lang="id-ID" dirty="0" smtClean="0"/>
          </a:p>
          <a:p>
            <a:pPr marL="457200" indent="-457200">
              <a:buFont typeface="+mj-lt"/>
              <a:buAutoNum type="arabicPeriod" startAt="16"/>
            </a:pPr>
            <a:r>
              <a:rPr lang="en-US" dirty="0" err="1" smtClean="0"/>
              <a:t>Perhimpunan</a:t>
            </a:r>
            <a:r>
              <a:rPr lang="en-US" dirty="0" smtClean="0"/>
              <a:t> </a:t>
            </a:r>
            <a:r>
              <a:rPr lang="en-US" dirty="0" err="1"/>
              <a:t>Jurnalis</a:t>
            </a:r>
            <a:r>
              <a:rPr lang="en-US" dirty="0"/>
              <a:t> Indonesia (PJI);  </a:t>
            </a:r>
            <a:r>
              <a:rPr lang="en-US" dirty="0" err="1"/>
              <a:t>Ismed</a:t>
            </a:r>
            <a:r>
              <a:rPr lang="en-US" dirty="0"/>
              <a:t> </a:t>
            </a:r>
            <a:r>
              <a:rPr lang="en-US" dirty="0" err="1"/>
              <a:t>Hasan</a:t>
            </a:r>
            <a:r>
              <a:rPr lang="en-US" dirty="0"/>
              <a:t> </a:t>
            </a:r>
            <a:r>
              <a:rPr lang="en-US" dirty="0" err="1"/>
              <a:t>Putro</a:t>
            </a:r>
            <a:r>
              <a:rPr lang="en-US" dirty="0"/>
              <a:t/>
            </a:r>
            <a:br>
              <a:rPr lang="en-US" dirty="0"/>
            </a:br>
            <a:endParaRPr lang="id-ID" dirty="0" smtClean="0"/>
          </a:p>
          <a:p>
            <a:pPr marL="457200" indent="-457200">
              <a:buFont typeface="+mj-lt"/>
              <a:buAutoNum type="arabicPeriod" startAt="16"/>
            </a:pPr>
            <a:r>
              <a:rPr lang="en-US" dirty="0" err="1" smtClean="0"/>
              <a:t>Persatuan</a:t>
            </a:r>
            <a:r>
              <a:rPr lang="en-US" dirty="0" smtClean="0"/>
              <a:t> </a:t>
            </a:r>
            <a:r>
              <a:rPr lang="en-US" dirty="0" err="1"/>
              <a:t>Wartawan</a:t>
            </a:r>
            <a:r>
              <a:rPr lang="en-US" dirty="0"/>
              <a:t> Indonesia (PWI);  </a:t>
            </a:r>
            <a:r>
              <a:rPr lang="en-US" dirty="0" err="1"/>
              <a:t>Wina</a:t>
            </a:r>
            <a:r>
              <a:rPr lang="en-US" dirty="0"/>
              <a:t> Armada </a:t>
            </a:r>
            <a:r>
              <a:rPr lang="en-US" dirty="0" err="1"/>
              <a:t>Sukardi</a:t>
            </a:r>
            <a:r>
              <a:rPr lang="en-US" dirty="0"/>
              <a:t/>
            </a:r>
            <a:br>
              <a:rPr lang="en-US" dirty="0"/>
            </a:br>
            <a:endParaRPr lang="id-ID" dirty="0" smtClean="0"/>
          </a:p>
          <a:p>
            <a:pPr marL="457200" indent="-457200">
              <a:buFont typeface="+mj-lt"/>
              <a:buAutoNum type="arabicPeriod" startAt="16"/>
            </a:pPr>
            <a:r>
              <a:rPr lang="en-US" dirty="0" err="1" smtClean="0"/>
              <a:t>Persatuan</a:t>
            </a:r>
            <a:r>
              <a:rPr lang="en-US" dirty="0" smtClean="0"/>
              <a:t> </a:t>
            </a:r>
            <a:r>
              <a:rPr lang="en-US" dirty="0" err="1"/>
              <a:t>Wartawan</a:t>
            </a:r>
            <a:r>
              <a:rPr lang="en-US" dirty="0"/>
              <a:t> </a:t>
            </a:r>
            <a:r>
              <a:rPr lang="en-US" dirty="0" err="1"/>
              <a:t>Pelacak</a:t>
            </a:r>
            <a:r>
              <a:rPr lang="en-US" dirty="0"/>
              <a:t> Indonesia (PEWARPI);  </a:t>
            </a:r>
            <a:r>
              <a:rPr lang="en-US" dirty="0" err="1"/>
              <a:t>Andi</a:t>
            </a:r>
            <a:r>
              <a:rPr lang="en-US" dirty="0"/>
              <a:t> A. </a:t>
            </a:r>
            <a:r>
              <a:rPr lang="en-US" dirty="0" err="1"/>
              <a:t>Mallarangan</a:t>
            </a:r>
            <a:r>
              <a:rPr lang="en-US" dirty="0"/>
              <a:t/>
            </a:r>
            <a:br>
              <a:rPr lang="en-US" dirty="0"/>
            </a:br>
            <a:endParaRPr lang="id-ID" dirty="0" smtClean="0"/>
          </a:p>
          <a:p>
            <a:pPr marL="457200" indent="-457200">
              <a:buFont typeface="+mj-lt"/>
              <a:buAutoNum type="arabicPeriod" startAt="16"/>
            </a:pPr>
            <a:r>
              <a:rPr lang="en-US" dirty="0" err="1" smtClean="0"/>
              <a:t>Persatuan</a:t>
            </a:r>
            <a:r>
              <a:rPr lang="en-US" dirty="0" smtClean="0"/>
              <a:t> </a:t>
            </a:r>
            <a:r>
              <a:rPr lang="en-US" dirty="0" err="1"/>
              <a:t>Wartawan</a:t>
            </a:r>
            <a:r>
              <a:rPr lang="en-US" dirty="0"/>
              <a:t> </a:t>
            </a:r>
            <a:r>
              <a:rPr lang="en-US" dirty="0" err="1"/>
              <a:t>Reaksi</a:t>
            </a:r>
            <a:r>
              <a:rPr lang="en-US" dirty="0"/>
              <a:t> </a:t>
            </a:r>
            <a:r>
              <a:rPr lang="en-US" dirty="0" err="1"/>
              <a:t>Cepat</a:t>
            </a:r>
            <a:r>
              <a:rPr lang="en-US" dirty="0"/>
              <a:t> </a:t>
            </a:r>
            <a:r>
              <a:rPr lang="en-US" dirty="0" err="1"/>
              <a:t>Pelacak</a:t>
            </a:r>
            <a:r>
              <a:rPr lang="en-US" dirty="0"/>
              <a:t> </a:t>
            </a:r>
            <a:r>
              <a:rPr lang="en-US" dirty="0" err="1"/>
              <a:t>Kasus</a:t>
            </a:r>
            <a:r>
              <a:rPr lang="en-US" dirty="0"/>
              <a:t> (PWRCPK);  </a:t>
            </a:r>
            <a:r>
              <a:rPr lang="en-US" dirty="0" err="1"/>
              <a:t>Jaja</a:t>
            </a:r>
            <a:r>
              <a:rPr lang="en-US" dirty="0"/>
              <a:t> </a:t>
            </a:r>
            <a:r>
              <a:rPr lang="en-US" dirty="0" err="1"/>
              <a:t>Suparja</a:t>
            </a:r>
            <a:r>
              <a:rPr lang="en-US" dirty="0"/>
              <a:t> </a:t>
            </a:r>
            <a:r>
              <a:rPr lang="en-US" dirty="0" err="1"/>
              <a:t>Ramli</a:t>
            </a:r>
            <a:r>
              <a:rPr lang="en-US" dirty="0"/>
              <a:t/>
            </a:r>
            <a:br>
              <a:rPr lang="en-US" dirty="0"/>
            </a:br>
            <a:endParaRPr lang="id-ID" dirty="0" smtClean="0"/>
          </a:p>
          <a:p>
            <a:pPr marL="457200" indent="-457200">
              <a:buFont typeface="+mj-lt"/>
              <a:buAutoNum type="arabicPeriod" startAt="16"/>
            </a:pPr>
            <a:r>
              <a:rPr lang="en-US" dirty="0" err="1" smtClean="0"/>
              <a:t>Persatuan</a:t>
            </a:r>
            <a:r>
              <a:rPr lang="en-US" dirty="0" smtClean="0"/>
              <a:t> </a:t>
            </a:r>
            <a:r>
              <a:rPr lang="en-US" dirty="0" err="1"/>
              <a:t>Wartawan</a:t>
            </a:r>
            <a:r>
              <a:rPr lang="en-US" dirty="0"/>
              <a:t> </a:t>
            </a:r>
            <a:r>
              <a:rPr lang="en-US" dirty="0" err="1"/>
              <a:t>Independen</a:t>
            </a:r>
            <a:r>
              <a:rPr lang="en-US" dirty="0"/>
              <a:t> </a:t>
            </a:r>
            <a:r>
              <a:rPr lang="en-US" dirty="0" err="1"/>
              <a:t>Reformasi</a:t>
            </a:r>
            <a:r>
              <a:rPr lang="en-US" dirty="0"/>
              <a:t> Indonesia (PWIRI);  Ramses Ramona S.</a:t>
            </a:r>
            <a:br>
              <a:rPr lang="en-US" dirty="0"/>
            </a:br>
            <a:endParaRPr lang="id-ID" dirty="0" smtClean="0"/>
          </a:p>
          <a:p>
            <a:pPr marL="457200" indent="-457200">
              <a:buFont typeface="+mj-lt"/>
              <a:buAutoNum type="arabicPeriod" startAt="16"/>
            </a:pPr>
            <a:r>
              <a:rPr lang="en-US" dirty="0" err="1" smtClean="0"/>
              <a:t>Perkumpulan</a:t>
            </a:r>
            <a:r>
              <a:rPr lang="en-US" dirty="0" smtClean="0"/>
              <a:t> </a:t>
            </a:r>
            <a:r>
              <a:rPr lang="en-US" dirty="0" err="1"/>
              <a:t>Jurnalis</a:t>
            </a:r>
            <a:r>
              <a:rPr lang="en-US" dirty="0"/>
              <a:t> </a:t>
            </a:r>
            <a:r>
              <a:rPr lang="en-US" dirty="0" err="1"/>
              <a:t>Nasrani</a:t>
            </a:r>
            <a:r>
              <a:rPr lang="en-US" dirty="0"/>
              <a:t> Indonesia (PJNI);   </a:t>
            </a:r>
            <a:r>
              <a:rPr lang="en-US" dirty="0" err="1"/>
              <a:t>Ev</a:t>
            </a:r>
            <a:r>
              <a:rPr lang="en-US" dirty="0"/>
              <a:t>. Robinson </a:t>
            </a:r>
            <a:r>
              <a:rPr lang="en-US" dirty="0" err="1"/>
              <a:t>Togap</a:t>
            </a:r>
            <a:r>
              <a:rPr lang="en-US" dirty="0"/>
              <a:t> </a:t>
            </a:r>
            <a:r>
              <a:rPr lang="en-US" dirty="0" err="1"/>
              <a:t>Siagian</a:t>
            </a:r>
            <a:r>
              <a:rPr lang="en-US" dirty="0"/>
              <a:t/>
            </a:r>
            <a:br>
              <a:rPr lang="en-US" dirty="0"/>
            </a:br>
            <a:endParaRPr lang="id-ID" dirty="0" smtClean="0"/>
          </a:p>
          <a:p>
            <a:pPr marL="457200" indent="-457200">
              <a:buFont typeface="+mj-lt"/>
              <a:buAutoNum type="arabicPeriod" startAt="16"/>
            </a:pPr>
            <a:r>
              <a:rPr lang="en-US" dirty="0" err="1" smtClean="0"/>
              <a:t>Persatuan</a:t>
            </a:r>
            <a:r>
              <a:rPr lang="en-US" dirty="0" smtClean="0"/>
              <a:t> </a:t>
            </a:r>
            <a:r>
              <a:rPr lang="en-US" dirty="0" err="1"/>
              <a:t>Wartawan</a:t>
            </a:r>
            <a:r>
              <a:rPr lang="en-US" dirty="0"/>
              <a:t> </a:t>
            </a:r>
            <a:r>
              <a:rPr lang="en-US" dirty="0" err="1"/>
              <a:t>Nasional</a:t>
            </a:r>
            <a:r>
              <a:rPr lang="en-US" dirty="0"/>
              <a:t> Indonesia (PWNI);  </a:t>
            </a:r>
            <a:r>
              <a:rPr lang="en-US" dirty="0" err="1"/>
              <a:t>Rusli</a:t>
            </a:r>
            <a:r>
              <a:rPr lang="en-US" dirty="0"/>
              <a:t/>
            </a:r>
            <a:br>
              <a:rPr lang="en-US" dirty="0"/>
            </a:br>
            <a:endParaRPr lang="id-ID" dirty="0" smtClean="0"/>
          </a:p>
          <a:p>
            <a:pPr marL="457200" indent="-457200">
              <a:buFont typeface="+mj-lt"/>
              <a:buAutoNum type="arabicPeriod" startAt="16"/>
            </a:pPr>
            <a:r>
              <a:rPr lang="en-US" dirty="0" err="1" smtClean="0"/>
              <a:t>Serikat</a:t>
            </a:r>
            <a:r>
              <a:rPr lang="en-US" dirty="0" smtClean="0"/>
              <a:t> </a:t>
            </a:r>
            <a:r>
              <a:rPr lang="en-US" dirty="0" err="1"/>
              <a:t>Penerbit</a:t>
            </a:r>
            <a:r>
              <a:rPr lang="en-US" dirty="0"/>
              <a:t> </a:t>
            </a:r>
            <a:r>
              <a:rPr lang="en-US" dirty="0" err="1"/>
              <a:t>Suratkabar</a:t>
            </a:r>
            <a:r>
              <a:rPr lang="en-US" dirty="0"/>
              <a:t> (SPS) </a:t>
            </a:r>
            <a:r>
              <a:rPr lang="en-US" dirty="0" err="1"/>
              <a:t>Pusat</a:t>
            </a:r>
            <a:r>
              <a:rPr lang="en-US" dirty="0"/>
              <a:t>;  </a:t>
            </a:r>
            <a:r>
              <a:rPr lang="en-US" dirty="0" err="1"/>
              <a:t>Mahtum</a:t>
            </a:r>
            <a:r>
              <a:rPr lang="en-US" dirty="0"/>
              <a:t> </a:t>
            </a:r>
            <a:r>
              <a:rPr lang="en-US" dirty="0" err="1"/>
              <a:t>Mastoem</a:t>
            </a:r>
            <a:r>
              <a:rPr lang="en-US" dirty="0"/>
              <a:t/>
            </a:r>
            <a:br>
              <a:rPr lang="en-US" dirty="0"/>
            </a:br>
            <a:endParaRPr lang="id-ID" dirty="0" smtClean="0"/>
          </a:p>
          <a:p>
            <a:pPr marL="457200" indent="-457200">
              <a:buFont typeface="+mj-lt"/>
              <a:buAutoNum type="arabicPeriod" startAt="16"/>
            </a:pPr>
            <a:r>
              <a:rPr lang="en-US" dirty="0" err="1" smtClean="0"/>
              <a:t>Serikat</a:t>
            </a:r>
            <a:r>
              <a:rPr lang="en-US" dirty="0" smtClean="0"/>
              <a:t> </a:t>
            </a:r>
            <a:r>
              <a:rPr lang="en-US" dirty="0" err="1"/>
              <a:t>Pers</a:t>
            </a:r>
            <a:r>
              <a:rPr lang="en-US" dirty="0"/>
              <a:t> </a:t>
            </a:r>
            <a:r>
              <a:rPr lang="en-US" dirty="0" err="1"/>
              <a:t>Reformasi</a:t>
            </a:r>
            <a:r>
              <a:rPr lang="en-US" dirty="0"/>
              <a:t> </a:t>
            </a:r>
            <a:r>
              <a:rPr lang="en-US" dirty="0" err="1"/>
              <a:t>Nasional</a:t>
            </a:r>
            <a:r>
              <a:rPr lang="en-US" dirty="0"/>
              <a:t> (SEPERNAS);  </a:t>
            </a:r>
            <a:r>
              <a:rPr lang="en-US" dirty="0" err="1"/>
              <a:t>Laode</a:t>
            </a:r>
            <a:r>
              <a:rPr lang="en-US" dirty="0"/>
              <a:t> </a:t>
            </a:r>
            <a:r>
              <a:rPr lang="en-US" dirty="0" err="1"/>
              <a:t>Hazirun</a:t>
            </a:r>
            <a:r>
              <a:rPr lang="en-US" dirty="0"/>
              <a:t/>
            </a:r>
            <a:br>
              <a:rPr lang="en-US" dirty="0"/>
            </a:br>
            <a:endParaRPr lang="id-ID" dirty="0" smtClean="0"/>
          </a:p>
          <a:p>
            <a:pPr marL="457200" indent="-457200">
              <a:buFont typeface="+mj-lt"/>
              <a:buAutoNum type="arabicPeriod" startAt="16"/>
            </a:pPr>
            <a:r>
              <a:rPr lang="en-US" dirty="0" err="1" smtClean="0"/>
              <a:t>Serikat</a:t>
            </a:r>
            <a:r>
              <a:rPr lang="en-US" dirty="0" smtClean="0"/>
              <a:t> </a:t>
            </a:r>
            <a:r>
              <a:rPr lang="en-US" dirty="0" err="1"/>
              <a:t>Wartawan</a:t>
            </a:r>
            <a:r>
              <a:rPr lang="en-US" dirty="0"/>
              <a:t> Indonesia (SWI);  Daniel Chandra</a:t>
            </a:r>
            <a:br>
              <a:rPr lang="en-US" dirty="0"/>
            </a:br>
            <a:endParaRPr lang="id-ID" dirty="0" smtClean="0"/>
          </a:p>
          <a:p>
            <a:pPr marL="457200" indent="-457200">
              <a:buFont typeface="+mj-lt"/>
              <a:buAutoNum type="arabicPeriod" startAt="16"/>
            </a:pPr>
            <a:r>
              <a:rPr lang="en-US" dirty="0" err="1" smtClean="0"/>
              <a:t>Serikat</a:t>
            </a:r>
            <a:r>
              <a:rPr lang="en-US" dirty="0" smtClean="0"/>
              <a:t> </a:t>
            </a:r>
            <a:r>
              <a:rPr lang="en-US" dirty="0" err="1"/>
              <a:t>Wartawan</a:t>
            </a:r>
            <a:r>
              <a:rPr lang="en-US" dirty="0"/>
              <a:t> </a:t>
            </a:r>
            <a:r>
              <a:rPr lang="en-US" dirty="0" err="1"/>
              <a:t>Independen</a:t>
            </a:r>
            <a:r>
              <a:rPr lang="en-US" dirty="0"/>
              <a:t> Indonesia (SWII);  </a:t>
            </a:r>
            <a:r>
              <a:rPr lang="en-US" dirty="0" err="1"/>
              <a:t>Gunarso</a:t>
            </a:r>
            <a:r>
              <a:rPr lang="en-US" dirty="0"/>
              <a:t> </a:t>
            </a:r>
            <a:r>
              <a:rPr lang="en-US" dirty="0" err="1"/>
              <a:t>Kusumodiningrat</a:t>
            </a:r>
            <a:r>
              <a:rPr lang="en-US" dirty="0"/>
              <a:t>.</a:t>
            </a:r>
          </a:p>
          <a:p>
            <a:pPr marL="457200" indent="-457200">
              <a:buFont typeface="+mj-lt"/>
              <a:buAutoNum type="arabicPeriod" startAt="16"/>
            </a:pPr>
            <a:endParaRPr lang="en-US" dirty="0"/>
          </a:p>
        </p:txBody>
      </p:sp>
    </p:spTree>
    <p:extLst>
      <p:ext uri="{BB962C8B-B14F-4D97-AF65-F5344CB8AC3E}">
        <p14:creationId xmlns:p14="http://schemas.microsoft.com/office/powerpoint/2010/main" val="269889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62365"/>
          </a:xfrm>
        </p:spPr>
        <p:txBody>
          <a:bodyPr/>
          <a:lstStyle/>
          <a:p>
            <a:r>
              <a:rPr lang="id-ID" dirty="0" smtClean="0"/>
              <a:t>wartawan</a:t>
            </a:r>
            <a:endParaRPr lang="en-US" dirty="0"/>
          </a:p>
        </p:txBody>
      </p:sp>
      <p:sp>
        <p:nvSpPr>
          <p:cNvPr id="3" name="Content Placeholder 2"/>
          <p:cNvSpPr>
            <a:spLocks noGrp="1"/>
          </p:cNvSpPr>
          <p:nvPr>
            <p:ph idx="1"/>
          </p:nvPr>
        </p:nvSpPr>
        <p:spPr>
          <a:xfrm>
            <a:off x="913774" y="1573306"/>
            <a:ext cx="10363826" cy="4217893"/>
          </a:xfrm>
          <a:prstGeom prst="rect">
            <a:avLst/>
          </a:prstGeom>
        </p:spPr>
        <p:txBody>
          <a:bodyPr>
            <a:normAutofit/>
          </a:bodyPr>
          <a:lstStyle/>
          <a:p>
            <a:r>
              <a:rPr lang="en-US" sz="2400" dirty="0" err="1"/>
              <a:t>Wartawan</a:t>
            </a:r>
            <a:r>
              <a:rPr lang="en-US" sz="2400" dirty="0"/>
              <a:t> </a:t>
            </a:r>
            <a:r>
              <a:rPr lang="en-US" sz="2400" dirty="0" err="1"/>
              <a:t>adalah</a:t>
            </a:r>
            <a:r>
              <a:rPr lang="en-US" sz="2400" dirty="0"/>
              <a:t> orang yang </a:t>
            </a:r>
            <a:r>
              <a:rPr lang="en-US" sz="2400" dirty="0" err="1"/>
              <a:t>secara</a:t>
            </a:r>
            <a:r>
              <a:rPr lang="en-US" sz="2400" dirty="0"/>
              <a:t> </a:t>
            </a:r>
            <a:r>
              <a:rPr lang="en-US" sz="2400" dirty="0" err="1"/>
              <a:t>teratur</a:t>
            </a:r>
            <a:r>
              <a:rPr lang="en-US" sz="2400" dirty="0"/>
              <a:t> </a:t>
            </a:r>
            <a:r>
              <a:rPr lang="en-US" sz="2400" dirty="0" err="1"/>
              <a:t>melaksanakan</a:t>
            </a:r>
            <a:r>
              <a:rPr lang="en-US" sz="2400" dirty="0"/>
              <a:t> </a:t>
            </a:r>
            <a:r>
              <a:rPr lang="en-US" sz="2400" dirty="0" err="1"/>
              <a:t>kegiatan</a:t>
            </a:r>
            <a:r>
              <a:rPr lang="en-US" sz="2400" dirty="0"/>
              <a:t> </a:t>
            </a:r>
            <a:r>
              <a:rPr lang="en-US" sz="2400" dirty="0" err="1"/>
              <a:t>jurnalistik</a:t>
            </a:r>
            <a:r>
              <a:rPr lang="en-US" sz="2400" dirty="0" smtClean="0"/>
              <a:t>.</a:t>
            </a:r>
            <a:r>
              <a:rPr lang="id-ID" sz="2400" dirty="0" smtClean="0"/>
              <a:t> ( Pasal 1 ANGKA 4 UU NO. 40 TAHUN 1999 TENTANG PERS)</a:t>
            </a:r>
          </a:p>
          <a:p>
            <a:r>
              <a:rPr lang="id-ID" sz="2400" dirty="0" smtClean="0"/>
              <a:t>WARTAWAN IALAH ORANG YANG PEKERJAANNYA MENCARI DAN MENYUSUN BERITA UNTUK DIMUAT DI SURAT KABAR, MAJALAH, RADIO, DAN TELEVISI.</a:t>
            </a:r>
            <a:endParaRPr lang="en-US" sz="2400" dirty="0"/>
          </a:p>
        </p:txBody>
      </p:sp>
    </p:spTree>
    <p:extLst>
      <p:ext uri="{BB962C8B-B14F-4D97-AF65-F5344CB8AC3E}">
        <p14:creationId xmlns:p14="http://schemas.microsoft.com/office/powerpoint/2010/main" val="2383152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ORGANISASI WARTAWAN</a:t>
            </a:r>
            <a:endParaRPr lang="en-US" dirty="0"/>
          </a:p>
        </p:txBody>
      </p:sp>
      <p:sp>
        <p:nvSpPr>
          <p:cNvPr id="3" name="Content Placeholder 2"/>
          <p:cNvSpPr>
            <a:spLocks noGrp="1"/>
          </p:cNvSpPr>
          <p:nvPr>
            <p:ph idx="1"/>
          </p:nvPr>
        </p:nvSpPr>
        <p:spPr>
          <a:xfrm>
            <a:off x="913774" y="1936376"/>
            <a:ext cx="10363826" cy="3854823"/>
          </a:xfrm>
          <a:prstGeom prst="rect">
            <a:avLst/>
          </a:prstGeom>
        </p:spPr>
        <p:txBody>
          <a:bodyPr/>
          <a:lstStyle/>
          <a:p>
            <a:pPr marL="0" indent="0">
              <a:buNone/>
            </a:pPr>
            <a:r>
              <a:rPr lang="en-US" sz="2400" b="1" dirty="0" err="1"/>
              <a:t>Pasal</a:t>
            </a:r>
            <a:r>
              <a:rPr lang="en-US" sz="2400" b="1" dirty="0"/>
              <a:t> </a:t>
            </a:r>
            <a:r>
              <a:rPr lang="en-US" sz="2400" b="1" dirty="0" smtClean="0"/>
              <a:t>7</a:t>
            </a:r>
            <a:r>
              <a:rPr lang="id-ID" sz="2400" b="1" dirty="0" smtClean="0"/>
              <a:t> UU NO. 40 TAHUN 1999</a:t>
            </a:r>
            <a:endParaRPr lang="en-US" sz="2400" b="1" dirty="0"/>
          </a:p>
          <a:p>
            <a:pPr marL="457200" indent="-457200">
              <a:buAutoNum type="arabicPeriod"/>
            </a:pPr>
            <a:r>
              <a:rPr lang="en-US" sz="2400" dirty="0" err="1" smtClean="0"/>
              <a:t>Wartawan</a:t>
            </a:r>
            <a:r>
              <a:rPr lang="en-US" sz="2400" dirty="0" smtClean="0"/>
              <a:t> </a:t>
            </a:r>
            <a:r>
              <a:rPr lang="en-US" sz="2400" dirty="0" err="1"/>
              <a:t>bebas</a:t>
            </a:r>
            <a:r>
              <a:rPr lang="en-US" sz="2400" dirty="0"/>
              <a:t> </a:t>
            </a:r>
            <a:r>
              <a:rPr lang="en-US" sz="2400" dirty="0" err="1"/>
              <a:t>memilih</a:t>
            </a:r>
            <a:r>
              <a:rPr lang="en-US" sz="2400" dirty="0"/>
              <a:t> </a:t>
            </a:r>
            <a:r>
              <a:rPr lang="en-US" sz="2400" dirty="0" err="1"/>
              <a:t>organisasi</a:t>
            </a:r>
            <a:r>
              <a:rPr lang="en-US" sz="2400" dirty="0"/>
              <a:t> </a:t>
            </a:r>
            <a:r>
              <a:rPr lang="en-US" sz="2400" dirty="0" err="1" smtClean="0"/>
              <a:t>wartawan</a:t>
            </a:r>
            <a:r>
              <a:rPr lang="en-US" sz="2400" dirty="0" smtClean="0"/>
              <a:t>.</a:t>
            </a:r>
            <a:endParaRPr lang="id-ID" sz="2400" dirty="0" smtClean="0"/>
          </a:p>
          <a:p>
            <a:pPr marL="457200" indent="-457200">
              <a:buAutoNum type="arabicPeriod"/>
            </a:pPr>
            <a:r>
              <a:rPr lang="en-US" sz="2400" dirty="0" err="1" smtClean="0"/>
              <a:t>Wartawan</a:t>
            </a:r>
            <a:r>
              <a:rPr lang="en-US" sz="2400" dirty="0" smtClean="0"/>
              <a:t> </a:t>
            </a:r>
            <a:r>
              <a:rPr lang="en-US" sz="2400" dirty="0" err="1"/>
              <a:t>memiliki</a:t>
            </a:r>
            <a:r>
              <a:rPr lang="en-US" sz="2400" dirty="0"/>
              <a:t> </a:t>
            </a:r>
            <a:r>
              <a:rPr lang="en-US" sz="2400" dirty="0" err="1"/>
              <a:t>dan</a:t>
            </a:r>
            <a:r>
              <a:rPr lang="en-US" sz="2400" dirty="0"/>
              <a:t> </a:t>
            </a:r>
            <a:r>
              <a:rPr lang="en-US" sz="2400" dirty="0" err="1"/>
              <a:t>menaati</a:t>
            </a:r>
            <a:r>
              <a:rPr lang="en-US" sz="2400" dirty="0"/>
              <a:t> </a:t>
            </a:r>
            <a:r>
              <a:rPr lang="en-US" sz="2400" dirty="0" err="1"/>
              <a:t>Kode</a:t>
            </a:r>
            <a:r>
              <a:rPr lang="en-US" sz="2400" dirty="0"/>
              <a:t> </a:t>
            </a:r>
            <a:r>
              <a:rPr lang="en-US" sz="2400" dirty="0" err="1"/>
              <a:t>Etik</a:t>
            </a:r>
            <a:r>
              <a:rPr lang="en-US" sz="2400" dirty="0"/>
              <a:t> </a:t>
            </a:r>
            <a:r>
              <a:rPr lang="en-US" sz="2400" dirty="0" err="1"/>
              <a:t>Jurnalistik</a:t>
            </a:r>
            <a:r>
              <a:rPr lang="en-US" sz="2400" dirty="0" smtClean="0"/>
              <a:t>.</a:t>
            </a:r>
            <a:endParaRPr lang="id-ID" sz="2400" dirty="0" smtClean="0"/>
          </a:p>
          <a:p>
            <a:pPr marL="0" indent="0">
              <a:buNone/>
            </a:pPr>
            <a:r>
              <a:rPr lang="id-ID" sz="2400" dirty="0" smtClean="0"/>
              <a:t>TAHUN 2008 TERDAPAT 29 ORGANISASI WARTAWAN YANG TURUT MENYUSUN KODE ETIK JURNALISTIK</a:t>
            </a:r>
          </a:p>
          <a:p>
            <a:pPr marL="0" indent="0">
              <a:buNone/>
            </a:pPr>
            <a:endParaRPr lang="en-US" dirty="0"/>
          </a:p>
        </p:txBody>
      </p:sp>
    </p:spTree>
    <p:extLst>
      <p:ext uri="{BB962C8B-B14F-4D97-AF65-F5344CB8AC3E}">
        <p14:creationId xmlns:p14="http://schemas.microsoft.com/office/powerpoint/2010/main" val="158164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KODE ETIK JURNALISTIK</a:t>
            </a:r>
            <a:endParaRPr lang="en-US" dirty="0"/>
          </a:p>
        </p:txBody>
      </p:sp>
      <p:sp>
        <p:nvSpPr>
          <p:cNvPr id="3" name="Content Placeholder 2"/>
          <p:cNvSpPr>
            <a:spLocks noGrp="1"/>
          </p:cNvSpPr>
          <p:nvPr>
            <p:ph idx="1"/>
          </p:nvPr>
        </p:nvSpPr>
        <p:spPr>
          <a:xfrm>
            <a:off x="913774" y="2367092"/>
            <a:ext cx="10363826" cy="3424107"/>
          </a:xfrm>
          <a:prstGeom prst="rect">
            <a:avLst/>
          </a:prstGeom>
        </p:spPr>
        <p:txBody>
          <a:bodyPr>
            <a:normAutofit/>
          </a:bodyPr>
          <a:lstStyle/>
          <a:p>
            <a:r>
              <a:rPr lang="id-ID" sz="2400" dirty="0" smtClean="0"/>
              <a:t>DEWAN PERS MENGELUARKAN PERATURAN DEWAN PERS NOMOR 6/PERATURAN-DP/V/2008 TENTANG PENGESAHAN SURAT KEPUTUSAN DEWAN PERS NOMOR 03/SK-DP/III/2006 TENTANG KODE ETIK JURNALISTIK SEBAGAI PERATURAN DEAN PERS.</a:t>
            </a:r>
            <a:endParaRPr lang="en-US" sz="2400" dirty="0"/>
          </a:p>
        </p:txBody>
      </p:sp>
    </p:spTree>
    <p:extLst>
      <p:ext uri="{BB962C8B-B14F-4D97-AF65-F5344CB8AC3E}">
        <p14:creationId xmlns:p14="http://schemas.microsoft.com/office/powerpoint/2010/main" val="4240766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62365"/>
          </a:xfrm>
        </p:spPr>
        <p:txBody>
          <a:bodyPr/>
          <a:lstStyle/>
          <a:p>
            <a:r>
              <a:rPr lang="id-ID" dirty="0" smtClean="0"/>
              <a:t>PEMBUKAAN </a:t>
            </a:r>
            <a:endParaRPr lang="en-US" dirty="0"/>
          </a:p>
        </p:txBody>
      </p:sp>
      <p:sp>
        <p:nvSpPr>
          <p:cNvPr id="3" name="Content Placeholder 2"/>
          <p:cNvSpPr>
            <a:spLocks noGrp="1"/>
          </p:cNvSpPr>
          <p:nvPr>
            <p:ph idx="1"/>
          </p:nvPr>
        </p:nvSpPr>
        <p:spPr>
          <a:xfrm>
            <a:off x="913774" y="1425388"/>
            <a:ext cx="10363826" cy="5163671"/>
          </a:xfrm>
          <a:prstGeom prst="rect">
            <a:avLst/>
          </a:prstGeom>
        </p:spPr>
        <p:txBody>
          <a:bodyPr>
            <a:normAutofit lnSpcReduction="10000"/>
          </a:bodyPr>
          <a:lstStyle/>
          <a:p>
            <a:r>
              <a:rPr lang="en-US" dirty="0" err="1"/>
              <a:t>Kemerdekaan</a:t>
            </a:r>
            <a:r>
              <a:rPr lang="en-US" dirty="0"/>
              <a:t> </a:t>
            </a:r>
            <a:r>
              <a:rPr lang="en-US" dirty="0" err="1"/>
              <a:t>berpendapat</a:t>
            </a:r>
            <a:r>
              <a:rPr lang="en-US" dirty="0"/>
              <a:t>, </a:t>
            </a:r>
            <a:r>
              <a:rPr lang="en-US" dirty="0" err="1"/>
              <a:t>berekspresi</a:t>
            </a:r>
            <a:r>
              <a:rPr lang="en-US" dirty="0"/>
              <a:t>, </a:t>
            </a:r>
            <a:r>
              <a:rPr lang="en-US" dirty="0" err="1"/>
              <a:t>dan</a:t>
            </a:r>
            <a:r>
              <a:rPr lang="en-US" dirty="0"/>
              <a:t> </a:t>
            </a:r>
            <a:r>
              <a:rPr lang="en-US" dirty="0" err="1"/>
              <a:t>pers</a:t>
            </a:r>
            <a:r>
              <a:rPr lang="en-US" dirty="0"/>
              <a:t> </a:t>
            </a:r>
            <a:r>
              <a:rPr lang="en-US" dirty="0" err="1"/>
              <a:t>adalah</a:t>
            </a:r>
            <a:r>
              <a:rPr lang="en-US" dirty="0"/>
              <a:t> </a:t>
            </a:r>
            <a:r>
              <a:rPr lang="en-US" dirty="0" err="1"/>
              <a:t>hak</a:t>
            </a:r>
            <a:r>
              <a:rPr lang="en-US" dirty="0"/>
              <a:t> </a:t>
            </a:r>
            <a:r>
              <a:rPr lang="en-US" dirty="0" err="1"/>
              <a:t>asasi</a:t>
            </a:r>
            <a:r>
              <a:rPr lang="en-US" dirty="0"/>
              <a:t> </a:t>
            </a:r>
            <a:r>
              <a:rPr lang="en-US" dirty="0" err="1"/>
              <a:t>manusia</a:t>
            </a:r>
            <a:r>
              <a:rPr lang="en-US" dirty="0"/>
              <a:t> yang </a:t>
            </a:r>
            <a:r>
              <a:rPr lang="en-US" dirty="0" err="1"/>
              <a:t>dilindungi</a:t>
            </a:r>
            <a:r>
              <a:rPr lang="en-US" dirty="0"/>
              <a:t> </a:t>
            </a:r>
            <a:r>
              <a:rPr lang="en-US" dirty="0" err="1"/>
              <a:t>Pancasila</a:t>
            </a:r>
            <a:r>
              <a:rPr lang="en-US" dirty="0"/>
              <a:t>, </a:t>
            </a:r>
            <a:r>
              <a:rPr lang="en-US" dirty="0" err="1"/>
              <a:t>Undang-Undang</a:t>
            </a:r>
            <a:r>
              <a:rPr lang="en-US" dirty="0"/>
              <a:t> </a:t>
            </a:r>
            <a:r>
              <a:rPr lang="en-US" dirty="0" err="1"/>
              <a:t>Dasar</a:t>
            </a:r>
            <a:r>
              <a:rPr lang="en-US" dirty="0"/>
              <a:t> 1945, </a:t>
            </a:r>
            <a:r>
              <a:rPr lang="en-US" dirty="0" err="1"/>
              <a:t>dan</a:t>
            </a:r>
            <a:r>
              <a:rPr lang="en-US" dirty="0"/>
              <a:t> </a:t>
            </a:r>
            <a:r>
              <a:rPr lang="en-US" dirty="0" err="1"/>
              <a:t>Deklarasi</a:t>
            </a:r>
            <a:r>
              <a:rPr lang="en-US" dirty="0"/>
              <a:t> Universal </a:t>
            </a:r>
            <a:r>
              <a:rPr lang="en-US" dirty="0" err="1"/>
              <a:t>Hak</a:t>
            </a:r>
            <a:r>
              <a:rPr lang="en-US" dirty="0"/>
              <a:t> </a:t>
            </a:r>
            <a:r>
              <a:rPr lang="en-US" dirty="0" err="1"/>
              <a:t>Asasi</a:t>
            </a:r>
            <a:r>
              <a:rPr lang="en-US" dirty="0"/>
              <a:t> </a:t>
            </a:r>
            <a:r>
              <a:rPr lang="en-US" dirty="0" err="1"/>
              <a:t>Manusia</a:t>
            </a:r>
            <a:r>
              <a:rPr lang="en-US" dirty="0"/>
              <a:t> PBB. </a:t>
            </a:r>
            <a:r>
              <a:rPr lang="en-US" dirty="0" err="1"/>
              <a:t>Kemerdekaan</a:t>
            </a:r>
            <a:r>
              <a:rPr lang="en-US" dirty="0"/>
              <a:t> </a:t>
            </a:r>
            <a:r>
              <a:rPr lang="en-US" dirty="0" err="1"/>
              <a:t>pers</a:t>
            </a:r>
            <a:r>
              <a:rPr lang="en-US" dirty="0"/>
              <a:t> </a:t>
            </a:r>
            <a:r>
              <a:rPr lang="en-US" dirty="0" err="1"/>
              <a:t>adalah</a:t>
            </a:r>
            <a:r>
              <a:rPr lang="en-US" dirty="0"/>
              <a:t> </a:t>
            </a:r>
            <a:r>
              <a:rPr lang="en-US" dirty="0" err="1"/>
              <a:t>sarana</a:t>
            </a:r>
            <a:r>
              <a:rPr lang="en-US" dirty="0"/>
              <a:t> </a:t>
            </a:r>
            <a:r>
              <a:rPr lang="en-US" dirty="0" err="1"/>
              <a:t>masyarakat</a:t>
            </a:r>
            <a:r>
              <a:rPr lang="en-US" dirty="0"/>
              <a:t> </a:t>
            </a:r>
            <a:r>
              <a:rPr lang="en-US" dirty="0" err="1"/>
              <a:t>untuk</a:t>
            </a:r>
            <a:r>
              <a:rPr lang="en-US" dirty="0"/>
              <a:t> </a:t>
            </a:r>
            <a:r>
              <a:rPr lang="en-US" dirty="0" err="1"/>
              <a:t>memperoleh</a:t>
            </a:r>
            <a:r>
              <a:rPr lang="en-US" dirty="0"/>
              <a:t> </a:t>
            </a:r>
            <a:r>
              <a:rPr lang="en-US" dirty="0" err="1"/>
              <a:t>informasi</a:t>
            </a:r>
            <a:r>
              <a:rPr lang="en-US" dirty="0"/>
              <a:t> </a:t>
            </a:r>
            <a:r>
              <a:rPr lang="en-US" dirty="0" err="1"/>
              <a:t>dan</a:t>
            </a:r>
            <a:r>
              <a:rPr lang="en-US" dirty="0"/>
              <a:t> </a:t>
            </a:r>
            <a:r>
              <a:rPr lang="en-US" dirty="0" err="1"/>
              <a:t>berkomunikasi</a:t>
            </a:r>
            <a:r>
              <a:rPr lang="en-US" dirty="0"/>
              <a:t>, </a:t>
            </a:r>
            <a:r>
              <a:rPr lang="en-US" dirty="0" err="1"/>
              <a:t>guna</a:t>
            </a:r>
            <a:r>
              <a:rPr lang="en-US" dirty="0"/>
              <a:t> </a:t>
            </a:r>
            <a:r>
              <a:rPr lang="en-US" dirty="0" err="1"/>
              <a:t>memenuhi</a:t>
            </a:r>
            <a:r>
              <a:rPr lang="en-US" dirty="0"/>
              <a:t> </a:t>
            </a:r>
            <a:r>
              <a:rPr lang="en-US" dirty="0" err="1"/>
              <a:t>kebutuhan</a:t>
            </a:r>
            <a:r>
              <a:rPr lang="en-US" dirty="0"/>
              <a:t> </a:t>
            </a:r>
            <a:r>
              <a:rPr lang="en-US" dirty="0" err="1"/>
              <a:t>hakiki</a:t>
            </a:r>
            <a:r>
              <a:rPr lang="en-US" dirty="0"/>
              <a:t> </a:t>
            </a:r>
            <a:r>
              <a:rPr lang="en-US" dirty="0" err="1"/>
              <a:t>dan</a:t>
            </a:r>
            <a:r>
              <a:rPr lang="en-US" dirty="0"/>
              <a:t> </a:t>
            </a:r>
            <a:r>
              <a:rPr lang="en-US" dirty="0" err="1"/>
              <a:t>meningkatkan</a:t>
            </a:r>
            <a:r>
              <a:rPr lang="en-US" dirty="0"/>
              <a:t> </a:t>
            </a:r>
            <a:r>
              <a:rPr lang="en-US" dirty="0" err="1"/>
              <a:t>kualitas</a:t>
            </a:r>
            <a:r>
              <a:rPr lang="en-US" dirty="0"/>
              <a:t> </a:t>
            </a:r>
            <a:r>
              <a:rPr lang="en-US" dirty="0" err="1"/>
              <a:t>kehidupan</a:t>
            </a:r>
            <a:r>
              <a:rPr lang="en-US" dirty="0"/>
              <a:t> </a:t>
            </a:r>
            <a:r>
              <a:rPr lang="en-US" dirty="0" err="1"/>
              <a:t>manusia</a:t>
            </a:r>
            <a:r>
              <a:rPr lang="en-US" dirty="0"/>
              <a:t>. </a:t>
            </a:r>
            <a:r>
              <a:rPr lang="en-US" dirty="0" err="1"/>
              <a:t>Dalam</a:t>
            </a:r>
            <a:r>
              <a:rPr lang="en-US" dirty="0"/>
              <a:t> </a:t>
            </a:r>
            <a:r>
              <a:rPr lang="en-US" dirty="0" err="1"/>
              <a:t>mewujudkan</a:t>
            </a:r>
            <a:r>
              <a:rPr lang="en-US" dirty="0"/>
              <a:t> </a:t>
            </a:r>
            <a:r>
              <a:rPr lang="en-US" dirty="0" err="1"/>
              <a:t>kemerdekaan</a:t>
            </a:r>
            <a:r>
              <a:rPr lang="en-US" dirty="0"/>
              <a:t> </a:t>
            </a:r>
            <a:r>
              <a:rPr lang="en-US" dirty="0" err="1"/>
              <a:t>pers</a:t>
            </a:r>
            <a:r>
              <a:rPr lang="en-US" dirty="0"/>
              <a:t> </a:t>
            </a:r>
            <a:r>
              <a:rPr lang="en-US" dirty="0" err="1"/>
              <a:t>itu</a:t>
            </a:r>
            <a:r>
              <a:rPr lang="en-US" dirty="0"/>
              <a:t>, </a:t>
            </a:r>
            <a:r>
              <a:rPr lang="en-US" dirty="0" err="1"/>
              <a:t>wartawan</a:t>
            </a:r>
            <a:r>
              <a:rPr lang="en-US" dirty="0"/>
              <a:t> Indonesia </a:t>
            </a:r>
            <a:r>
              <a:rPr lang="en-US" dirty="0" err="1"/>
              <a:t>juga</a:t>
            </a:r>
            <a:r>
              <a:rPr lang="en-US" dirty="0"/>
              <a:t> </a:t>
            </a:r>
            <a:r>
              <a:rPr lang="en-US" dirty="0" err="1"/>
              <a:t>menyadari</a:t>
            </a:r>
            <a:r>
              <a:rPr lang="en-US" dirty="0"/>
              <a:t> </a:t>
            </a:r>
            <a:r>
              <a:rPr lang="en-US" dirty="0" err="1"/>
              <a:t>adanya</a:t>
            </a:r>
            <a:r>
              <a:rPr lang="en-US" dirty="0"/>
              <a:t> </a:t>
            </a:r>
            <a:r>
              <a:rPr lang="en-US" dirty="0" err="1"/>
              <a:t>kepentingan</a:t>
            </a:r>
            <a:r>
              <a:rPr lang="en-US" dirty="0"/>
              <a:t> </a:t>
            </a:r>
            <a:r>
              <a:rPr lang="en-US" dirty="0" err="1"/>
              <a:t>bangsa</a:t>
            </a:r>
            <a:r>
              <a:rPr lang="en-US" dirty="0"/>
              <a:t>, </a:t>
            </a:r>
            <a:r>
              <a:rPr lang="en-US" dirty="0" err="1"/>
              <a:t>tanggung</a:t>
            </a:r>
            <a:r>
              <a:rPr lang="en-US" dirty="0"/>
              <a:t> </a:t>
            </a:r>
            <a:r>
              <a:rPr lang="en-US" dirty="0" err="1"/>
              <a:t>jawab</a:t>
            </a:r>
            <a:r>
              <a:rPr lang="en-US" dirty="0"/>
              <a:t> </a:t>
            </a:r>
            <a:r>
              <a:rPr lang="en-US" dirty="0" err="1"/>
              <a:t>sosial</a:t>
            </a:r>
            <a:r>
              <a:rPr lang="en-US" dirty="0"/>
              <a:t>, </a:t>
            </a:r>
            <a:r>
              <a:rPr lang="en-US" dirty="0" err="1"/>
              <a:t>keberagaman</a:t>
            </a:r>
            <a:r>
              <a:rPr lang="en-US" dirty="0"/>
              <a:t> </a:t>
            </a:r>
            <a:r>
              <a:rPr lang="en-US" dirty="0" err="1"/>
              <a:t>masyarakat</a:t>
            </a:r>
            <a:r>
              <a:rPr lang="en-US" dirty="0"/>
              <a:t>, </a:t>
            </a:r>
            <a:r>
              <a:rPr lang="en-US" dirty="0" err="1"/>
              <a:t>dan</a:t>
            </a:r>
            <a:r>
              <a:rPr lang="en-US" dirty="0"/>
              <a:t> </a:t>
            </a:r>
            <a:r>
              <a:rPr lang="en-US" dirty="0" err="1"/>
              <a:t>norma-norma</a:t>
            </a:r>
            <a:r>
              <a:rPr lang="en-US" dirty="0"/>
              <a:t> agama.</a:t>
            </a:r>
            <a:br>
              <a:rPr lang="en-US" dirty="0"/>
            </a:br>
            <a:r>
              <a:rPr lang="en-US" dirty="0"/>
              <a:t/>
            </a:r>
            <a:br>
              <a:rPr lang="en-US" dirty="0"/>
            </a:br>
            <a:r>
              <a:rPr lang="en-US" dirty="0" err="1"/>
              <a:t>Dalam</a:t>
            </a:r>
            <a:r>
              <a:rPr lang="en-US" dirty="0"/>
              <a:t> </a:t>
            </a:r>
            <a:r>
              <a:rPr lang="en-US" dirty="0" err="1"/>
              <a:t>melaksanakan</a:t>
            </a:r>
            <a:r>
              <a:rPr lang="en-US" dirty="0"/>
              <a:t> </a:t>
            </a:r>
            <a:r>
              <a:rPr lang="en-US" dirty="0" err="1"/>
              <a:t>fungsi</a:t>
            </a:r>
            <a:r>
              <a:rPr lang="en-US" dirty="0"/>
              <a:t>, </a:t>
            </a:r>
            <a:r>
              <a:rPr lang="en-US" dirty="0" err="1"/>
              <a:t>hak</a:t>
            </a:r>
            <a:r>
              <a:rPr lang="en-US" dirty="0"/>
              <a:t>, </a:t>
            </a:r>
            <a:r>
              <a:rPr lang="en-US" dirty="0" err="1"/>
              <a:t>kewajiban</a:t>
            </a:r>
            <a:r>
              <a:rPr lang="en-US" dirty="0"/>
              <a:t> </a:t>
            </a:r>
            <a:r>
              <a:rPr lang="en-US" dirty="0" err="1"/>
              <a:t>dan</a:t>
            </a:r>
            <a:r>
              <a:rPr lang="en-US" dirty="0"/>
              <a:t> </a:t>
            </a:r>
            <a:r>
              <a:rPr lang="en-US" dirty="0" err="1"/>
              <a:t>peranannya</a:t>
            </a:r>
            <a:r>
              <a:rPr lang="en-US" dirty="0"/>
              <a:t>, </a:t>
            </a:r>
            <a:r>
              <a:rPr lang="en-US" dirty="0" err="1"/>
              <a:t>pers</a:t>
            </a:r>
            <a:r>
              <a:rPr lang="en-US" dirty="0"/>
              <a:t> </a:t>
            </a:r>
            <a:r>
              <a:rPr lang="en-US" dirty="0" err="1"/>
              <a:t>menghormati</a:t>
            </a:r>
            <a:r>
              <a:rPr lang="en-US" dirty="0"/>
              <a:t> </a:t>
            </a:r>
            <a:r>
              <a:rPr lang="en-US" dirty="0" err="1"/>
              <a:t>hak</a:t>
            </a:r>
            <a:r>
              <a:rPr lang="en-US" dirty="0"/>
              <a:t> </a:t>
            </a:r>
            <a:r>
              <a:rPr lang="en-US" dirty="0" err="1"/>
              <a:t>asasi</a:t>
            </a:r>
            <a:r>
              <a:rPr lang="en-US" dirty="0"/>
              <a:t> </a:t>
            </a:r>
            <a:r>
              <a:rPr lang="en-US" dirty="0" err="1"/>
              <a:t>setiap</a:t>
            </a:r>
            <a:r>
              <a:rPr lang="en-US" dirty="0"/>
              <a:t> orang, </a:t>
            </a:r>
            <a:r>
              <a:rPr lang="en-US" dirty="0" err="1"/>
              <a:t>karena</a:t>
            </a:r>
            <a:r>
              <a:rPr lang="en-US" dirty="0"/>
              <a:t> </a:t>
            </a:r>
            <a:r>
              <a:rPr lang="en-US" dirty="0" err="1"/>
              <a:t>itu</a:t>
            </a:r>
            <a:r>
              <a:rPr lang="en-US" dirty="0"/>
              <a:t> </a:t>
            </a:r>
            <a:r>
              <a:rPr lang="en-US" dirty="0" err="1"/>
              <a:t>pers</a:t>
            </a:r>
            <a:r>
              <a:rPr lang="en-US" dirty="0"/>
              <a:t> </a:t>
            </a:r>
            <a:r>
              <a:rPr lang="en-US" dirty="0" err="1"/>
              <a:t>dituntut</a:t>
            </a:r>
            <a:r>
              <a:rPr lang="en-US" dirty="0"/>
              <a:t> </a:t>
            </a:r>
            <a:r>
              <a:rPr lang="en-US" dirty="0" err="1"/>
              <a:t>profesional</a:t>
            </a:r>
            <a:r>
              <a:rPr lang="en-US" dirty="0"/>
              <a:t> </a:t>
            </a:r>
            <a:r>
              <a:rPr lang="en-US" dirty="0" err="1"/>
              <a:t>dan</a:t>
            </a:r>
            <a:r>
              <a:rPr lang="en-US" dirty="0"/>
              <a:t> </a:t>
            </a:r>
            <a:r>
              <a:rPr lang="en-US" dirty="0" err="1"/>
              <a:t>terbuka</a:t>
            </a:r>
            <a:r>
              <a:rPr lang="en-US" dirty="0"/>
              <a:t> </a:t>
            </a:r>
            <a:r>
              <a:rPr lang="en-US" dirty="0" err="1"/>
              <a:t>untuk</a:t>
            </a:r>
            <a:r>
              <a:rPr lang="en-US" dirty="0"/>
              <a:t> </a:t>
            </a:r>
            <a:r>
              <a:rPr lang="en-US" dirty="0" err="1"/>
              <a:t>dikontrol</a:t>
            </a:r>
            <a:r>
              <a:rPr lang="en-US" dirty="0"/>
              <a:t> </a:t>
            </a:r>
            <a:r>
              <a:rPr lang="en-US" dirty="0" err="1"/>
              <a:t>oleh</a:t>
            </a:r>
            <a:r>
              <a:rPr lang="en-US" dirty="0"/>
              <a:t> </a:t>
            </a:r>
            <a:r>
              <a:rPr lang="en-US" dirty="0" err="1"/>
              <a:t>masyarakat</a:t>
            </a:r>
            <a:r>
              <a:rPr lang="en-US" dirty="0"/>
              <a:t>.</a:t>
            </a:r>
            <a:br>
              <a:rPr lang="en-US" dirty="0"/>
            </a:br>
            <a:r>
              <a:rPr lang="en-US" dirty="0"/>
              <a:t/>
            </a:r>
            <a:br>
              <a:rPr lang="en-US" dirty="0"/>
            </a:br>
            <a:r>
              <a:rPr lang="en-US" dirty="0" err="1"/>
              <a:t>Untuk</a:t>
            </a:r>
            <a:r>
              <a:rPr lang="en-US" dirty="0"/>
              <a:t> </a:t>
            </a:r>
            <a:r>
              <a:rPr lang="en-US" dirty="0" err="1"/>
              <a:t>menjamin</a:t>
            </a:r>
            <a:r>
              <a:rPr lang="en-US" dirty="0"/>
              <a:t> </a:t>
            </a:r>
            <a:r>
              <a:rPr lang="en-US" dirty="0" err="1"/>
              <a:t>kemerdekaan</a:t>
            </a:r>
            <a:r>
              <a:rPr lang="en-US" dirty="0"/>
              <a:t> </a:t>
            </a:r>
            <a:r>
              <a:rPr lang="en-US" dirty="0" err="1"/>
              <a:t>pers</a:t>
            </a:r>
            <a:r>
              <a:rPr lang="en-US" dirty="0"/>
              <a:t> </a:t>
            </a:r>
            <a:r>
              <a:rPr lang="en-US" dirty="0" err="1"/>
              <a:t>dan</a:t>
            </a:r>
            <a:r>
              <a:rPr lang="en-US" dirty="0"/>
              <a:t> </a:t>
            </a:r>
            <a:r>
              <a:rPr lang="en-US" dirty="0" err="1"/>
              <a:t>memenuhi</a:t>
            </a:r>
            <a:r>
              <a:rPr lang="en-US" dirty="0"/>
              <a:t> </a:t>
            </a:r>
            <a:r>
              <a:rPr lang="en-US" dirty="0" err="1"/>
              <a:t>hak</a:t>
            </a:r>
            <a:r>
              <a:rPr lang="en-US" dirty="0"/>
              <a:t> </a:t>
            </a:r>
            <a:r>
              <a:rPr lang="en-US" dirty="0" err="1"/>
              <a:t>publik</a:t>
            </a:r>
            <a:r>
              <a:rPr lang="en-US" dirty="0"/>
              <a:t> </a:t>
            </a:r>
            <a:r>
              <a:rPr lang="en-US" dirty="0" err="1"/>
              <a:t>untuk</a:t>
            </a:r>
            <a:r>
              <a:rPr lang="en-US" dirty="0"/>
              <a:t> </a:t>
            </a:r>
            <a:r>
              <a:rPr lang="en-US" dirty="0" err="1"/>
              <a:t>memperoleh</a:t>
            </a:r>
            <a:r>
              <a:rPr lang="en-US" dirty="0"/>
              <a:t> </a:t>
            </a:r>
            <a:r>
              <a:rPr lang="en-US" dirty="0" err="1"/>
              <a:t>informasi</a:t>
            </a:r>
            <a:r>
              <a:rPr lang="en-US" dirty="0"/>
              <a:t> yang </a:t>
            </a:r>
            <a:r>
              <a:rPr lang="en-US" dirty="0" err="1"/>
              <a:t>benar</a:t>
            </a:r>
            <a:r>
              <a:rPr lang="en-US" dirty="0"/>
              <a:t>, </a:t>
            </a:r>
            <a:r>
              <a:rPr lang="en-US" dirty="0" err="1"/>
              <a:t>wartawan</a:t>
            </a:r>
            <a:r>
              <a:rPr lang="en-US" dirty="0"/>
              <a:t> Indonesia </a:t>
            </a:r>
            <a:r>
              <a:rPr lang="en-US" dirty="0" err="1"/>
              <a:t>memerlukan</a:t>
            </a:r>
            <a:r>
              <a:rPr lang="en-US" dirty="0"/>
              <a:t> </a:t>
            </a:r>
            <a:r>
              <a:rPr lang="en-US" dirty="0" err="1"/>
              <a:t>landasan</a:t>
            </a:r>
            <a:r>
              <a:rPr lang="en-US" dirty="0"/>
              <a:t> moral </a:t>
            </a:r>
            <a:r>
              <a:rPr lang="en-US" dirty="0" err="1"/>
              <a:t>dan</a:t>
            </a:r>
            <a:r>
              <a:rPr lang="en-US" dirty="0"/>
              <a:t> </a:t>
            </a:r>
            <a:r>
              <a:rPr lang="en-US" dirty="0" err="1"/>
              <a:t>etika</a:t>
            </a:r>
            <a:r>
              <a:rPr lang="en-US" dirty="0"/>
              <a:t> </a:t>
            </a:r>
            <a:r>
              <a:rPr lang="en-US" dirty="0" err="1"/>
              <a:t>profesi</a:t>
            </a:r>
            <a:r>
              <a:rPr lang="en-US" dirty="0"/>
              <a:t> </a:t>
            </a:r>
            <a:r>
              <a:rPr lang="en-US" dirty="0" err="1"/>
              <a:t>sebagai</a:t>
            </a:r>
            <a:r>
              <a:rPr lang="en-US" dirty="0"/>
              <a:t> </a:t>
            </a:r>
            <a:r>
              <a:rPr lang="en-US" dirty="0" err="1"/>
              <a:t>pedoman</a:t>
            </a:r>
            <a:r>
              <a:rPr lang="en-US" dirty="0"/>
              <a:t> </a:t>
            </a:r>
            <a:r>
              <a:rPr lang="en-US" dirty="0" err="1"/>
              <a:t>operasional</a:t>
            </a:r>
            <a:r>
              <a:rPr lang="en-US" dirty="0"/>
              <a:t> </a:t>
            </a:r>
            <a:r>
              <a:rPr lang="en-US" dirty="0" err="1"/>
              <a:t>dalam</a:t>
            </a:r>
            <a:r>
              <a:rPr lang="en-US" dirty="0"/>
              <a:t> </a:t>
            </a:r>
            <a:r>
              <a:rPr lang="en-US" dirty="0" err="1"/>
              <a:t>menjaga</a:t>
            </a:r>
            <a:r>
              <a:rPr lang="en-US" dirty="0"/>
              <a:t> </a:t>
            </a:r>
            <a:r>
              <a:rPr lang="en-US" dirty="0" err="1"/>
              <a:t>kepercayaan</a:t>
            </a:r>
            <a:r>
              <a:rPr lang="en-US" dirty="0"/>
              <a:t> </a:t>
            </a:r>
            <a:r>
              <a:rPr lang="en-US" dirty="0" err="1"/>
              <a:t>publik</a:t>
            </a:r>
            <a:r>
              <a:rPr lang="en-US" dirty="0"/>
              <a:t> </a:t>
            </a:r>
            <a:r>
              <a:rPr lang="en-US" dirty="0" err="1"/>
              <a:t>dan</a:t>
            </a:r>
            <a:r>
              <a:rPr lang="en-US" dirty="0"/>
              <a:t> </a:t>
            </a:r>
            <a:r>
              <a:rPr lang="en-US" dirty="0" err="1"/>
              <a:t>menegakkan</a:t>
            </a:r>
            <a:r>
              <a:rPr lang="en-US" dirty="0"/>
              <a:t> </a:t>
            </a:r>
            <a:r>
              <a:rPr lang="en-US" dirty="0" err="1"/>
              <a:t>integritas</a:t>
            </a:r>
            <a:r>
              <a:rPr lang="en-US" dirty="0"/>
              <a:t> </a:t>
            </a:r>
            <a:r>
              <a:rPr lang="en-US" dirty="0" err="1"/>
              <a:t>serta</a:t>
            </a:r>
            <a:r>
              <a:rPr lang="en-US" dirty="0"/>
              <a:t> </a:t>
            </a:r>
            <a:r>
              <a:rPr lang="en-US" dirty="0" err="1"/>
              <a:t>profesionalisme</a:t>
            </a:r>
            <a:r>
              <a:rPr lang="en-US" dirty="0"/>
              <a:t>. </a:t>
            </a:r>
            <a:r>
              <a:rPr lang="en-US" dirty="0" err="1"/>
              <a:t>Atas</a:t>
            </a:r>
            <a:r>
              <a:rPr lang="en-US" dirty="0"/>
              <a:t> </a:t>
            </a:r>
            <a:r>
              <a:rPr lang="en-US" dirty="0" err="1"/>
              <a:t>dasar</a:t>
            </a:r>
            <a:r>
              <a:rPr lang="en-US" dirty="0"/>
              <a:t> </a:t>
            </a:r>
            <a:r>
              <a:rPr lang="en-US" dirty="0" err="1"/>
              <a:t>itu</a:t>
            </a:r>
            <a:r>
              <a:rPr lang="en-US" dirty="0"/>
              <a:t>, </a:t>
            </a:r>
            <a:r>
              <a:rPr lang="en-US" dirty="0" err="1"/>
              <a:t>wartawan</a:t>
            </a:r>
            <a:r>
              <a:rPr lang="en-US" dirty="0"/>
              <a:t> Indonesia </a:t>
            </a:r>
            <a:r>
              <a:rPr lang="en-US" dirty="0" err="1"/>
              <a:t>menetapkan</a:t>
            </a:r>
            <a:r>
              <a:rPr lang="en-US" dirty="0"/>
              <a:t> </a:t>
            </a:r>
            <a:r>
              <a:rPr lang="en-US" dirty="0" err="1"/>
              <a:t>dan</a:t>
            </a:r>
            <a:r>
              <a:rPr lang="en-US" dirty="0"/>
              <a:t> </a:t>
            </a:r>
            <a:r>
              <a:rPr lang="en-US" dirty="0" err="1"/>
              <a:t>menaati</a:t>
            </a:r>
            <a:r>
              <a:rPr lang="en-US" dirty="0"/>
              <a:t> </a:t>
            </a:r>
            <a:r>
              <a:rPr lang="en-US" dirty="0" err="1"/>
              <a:t>Kode</a:t>
            </a:r>
            <a:r>
              <a:rPr lang="en-US" dirty="0"/>
              <a:t> </a:t>
            </a:r>
            <a:r>
              <a:rPr lang="en-US" dirty="0" err="1"/>
              <a:t>Etik</a:t>
            </a:r>
            <a:r>
              <a:rPr lang="en-US" dirty="0"/>
              <a:t> </a:t>
            </a:r>
            <a:r>
              <a:rPr lang="en-US" dirty="0" err="1"/>
              <a:t>Jurnalistik</a:t>
            </a:r>
            <a:r>
              <a:rPr lang="en-US" dirty="0" smtClean="0"/>
              <a:t>:</a:t>
            </a:r>
            <a:endParaRPr lang="en-US" dirty="0"/>
          </a:p>
        </p:txBody>
      </p:sp>
    </p:spTree>
    <p:extLst>
      <p:ext uri="{BB962C8B-B14F-4D97-AF65-F5344CB8AC3E}">
        <p14:creationId xmlns:p14="http://schemas.microsoft.com/office/powerpoint/2010/main" val="1544082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627142"/>
          </a:xfrm>
          <a:ln>
            <a:solidFill>
              <a:srgbClr val="FFC000"/>
            </a:solidFill>
          </a:ln>
        </p:spPr>
        <p:txBody>
          <a:bodyPr>
            <a:normAutofit/>
          </a:bodyPr>
          <a:lstStyle/>
          <a:p>
            <a:r>
              <a:rPr lang="id-ID" sz="2400" dirty="0" smtClean="0"/>
              <a:t>PASAL 1</a:t>
            </a:r>
            <a:br>
              <a:rPr lang="id-ID" sz="2400" dirty="0" smtClean="0"/>
            </a:br>
            <a:r>
              <a:rPr lang="en-US" sz="2400" dirty="0" err="1"/>
              <a:t>Wartawan</a:t>
            </a:r>
            <a:r>
              <a:rPr lang="en-US" sz="2400" dirty="0"/>
              <a:t> Indonesia </a:t>
            </a:r>
            <a:r>
              <a:rPr lang="en-US" sz="2400" dirty="0" err="1"/>
              <a:t>bersikap</a:t>
            </a:r>
            <a:r>
              <a:rPr lang="en-US" sz="2400" dirty="0"/>
              <a:t> </a:t>
            </a:r>
            <a:r>
              <a:rPr lang="en-US" sz="2400" dirty="0" err="1"/>
              <a:t>independen</a:t>
            </a:r>
            <a:r>
              <a:rPr lang="en-US" sz="2400" dirty="0"/>
              <a:t>, </a:t>
            </a:r>
            <a:r>
              <a:rPr lang="en-US" sz="2400" dirty="0" err="1"/>
              <a:t>menghasilkan</a:t>
            </a:r>
            <a:r>
              <a:rPr lang="en-US" sz="2400" dirty="0"/>
              <a:t> </a:t>
            </a:r>
            <a:r>
              <a:rPr lang="en-US" sz="2400" dirty="0" err="1"/>
              <a:t>berita</a:t>
            </a:r>
            <a:r>
              <a:rPr lang="en-US" sz="2400" dirty="0"/>
              <a:t> yang </a:t>
            </a:r>
            <a:r>
              <a:rPr lang="en-US" sz="2400" dirty="0" err="1"/>
              <a:t>akurat</a:t>
            </a:r>
            <a:r>
              <a:rPr lang="en-US" sz="2400" dirty="0"/>
              <a:t>, </a:t>
            </a:r>
            <a:r>
              <a:rPr lang="en-US" sz="2400" dirty="0" err="1"/>
              <a:t>berimbang</a:t>
            </a:r>
            <a:r>
              <a:rPr lang="en-US" sz="2400" dirty="0"/>
              <a:t>, </a:t>
            </a:r>
            <a:r>
              <a:rPr lang="en-US" sz="2400" dirty="0" err="1"/>
              <a:t>dan</a:t>
            </a:r>
            <a:r>
              <a:rPr lang="en-US" sz="2400" dirty="0"/>
              <a:t> </a:t>
            </a:r>
            <a:r>
              <a:rPr lang="en-US" sz="2400" dirty="0" err="1"/>
              <a:t>tidak</a:t>
            </a:r>
            <a:r>
              <a:rPr lang="en-US" sz="2400" dirty="0"/>
              <a:t> </a:t>
            </a:r>
            <a:r>
              <a:rPr lang="en-US" sz="2400" dirty="0" err="1"/>
              <a:t>beritikad</a:t>
            </a:r>
            <a:r>
              <a:rPr lang="en-US" sz="2400" dirty="0"/>
              <a:t> </a:t>
            </a:r>
            <a:r>
              <a:rPr lang="en-US" sz="2400" dirty="0" err="1"/>
              <a:t>buruk</a:t>
            </a:r>
            <a:r>
              <a:rPr lang="en-US" sz="2400" dirty="0"/>
              <a:t>.</a:t>
            </a:r>
          </a:p>
        </p:txBody>
      </p:sp>
      <p:sp>
        <p:nvSpPr>
          <p:cNvPr id="3" name="Content Placeholder 2"/>
          <p:cNvSpPr>
            <a:spLocks noGrp="1"/>
          </p:cNvSpPr>
          <p:nvPr>
            <p:ph idx="1"/>
          </p:nvPr>
        </p:nvSpPr>
        <p:spPr>
          <a:xfrm>
            <a:off x="913774" y="2367092"/>
            <a:ext cx="10363826" cy="3912684"/>
          </a:xfrm>
          <a:prstGeom prst="rect">
            <a:avLst/>
          </a:prstGeom>
        </p:spPr>
        <p:txBody>
          <a:bodyPr>
            <a:normAutofit fontScale="92500" lnSpcReduction="10000"/>
          </a:bodyPr>
          <a:lstStyle/>
          <a:p>
            <a:pPr marL="0" indent="0">
              <a:buNone/>
            </a:pPr>
            <a:r>
              <a:rPr lang="en-US" dirty="0"/>
              <a:t/>
            </a:r>
            <a:br>
              <a:rPr lang="en-US" dirty="0"/>
            </a:br>
            <a:r>
              <a:rPr lang="en-US" dirty="0"/>
              <a:t/>
            </a:r>
            <a:br>
              <a:rPr lang="en-US" dirty="0"/>
            </a:br>
            <a:r>
              <a:rPr lang="en-US" dirty="0" err="1" smtClean="0"/>
              <a:t>Penafsiran</a:t>
            </a:r>
            <a:r>
              <a:rPr lang="id-ID" dirty="0" smtClean="0"/>
              <a:t>:</a:t>
            </a:r>
            <a:endParaRPr lang="id-ID" dirty="0"/>
          </a:p>
          <a:p>
            <a:pPr marL="457200" indent="-457200">
              <a:buFont typeface="+mj-lt"/>
              <a:buAutoNum type="alphaUcPeriod"/>
            </a:pPr>
            <a:r>
              <a:rPr lang="en-US" dirty="0" err="1" smtClean="0"/>
              <a:t>Independen</a:t>
            </a:r>
            <a:r>
              <a:rPr lang="en-US" dirty="0" smtClean="0"/>
              <a:t> </a:t>
            </a:r>
            <a:r>
              <a:rPr lang="en-US" dirty="0" err="1"/>
              <a:t>berarti</a:t>
            </a:r>
            <a:r>
              <a:rPr lang="en-US" dirty="0"/>
              <a:t> </a:t>
            </a:r>
            <a:r>
              <a:rPr lang="en-US" dirty="0" err="1"/>
              <a:t>memberitakan</a:t>
            </a:r>
            <a:r>
              <a:rPr lang="en-US" dirty="0"/>
              <a:t> </a:t>
            </a:r>
            <a:r>
              <a:rPr lang="en-US" dirty="0" err="1"/>
              <a:t>peristiwa</a:t>
            </a:r>
            <a:r>
              <a:rPr lang="en-US" dirty="0"/>
              <a:t> </a:t>
            </a:r>
            <a:r>
              <a:rPr lang="en-US" dirty="0" err="1"/>
              <a:t>atau</a:t>
            </a:r>
            <a:r>
              <a:rPr lang="en-US" dirty="0"/>
              <a:t> </a:t>
            </a:r>
            <a:r>
              <a:rPr lang="en-US" dirty="0" err="1"/>
              <a:t>fakta</a:t>
            </a:r>
            <a:r>
              <a:rPr lang="en-US" dirty="0"/>
              <a:t> </a:t>
            </a:r>
            <a:r>
              <a:rPr lang="en-US" dirty="0" err="1"/>
              <a:t>sesuai</a:t>
            </a:r>
            <a:r>
              <a:rPr lang="en-US" dirty="0"/>
              <a:t> </a:t>
            </a:r>
            <a:r>
              <a:rPr lang="en-US" dirty="0" err="1"/>
              <a:t>dengan</a:t>
            </a:r>
            <a:r>
              <a:rPr lang="en-US" dirty="0"/>
              <a:t> </a:t>
            </a:r>
            <a:r>
              <a:rPr lang="en-US" dirty="0" err="1"/>
              <a:t>suara</a:t>
            </a:r>
            <a:r>
              <a:rPr lang="en-US" dirty="0"/>
              <a:t> </a:t>
            </a:r>
            <a:r>
              <a:rPr lang="en-US" dirty="0" err="1"/>
              <a:t>hati</a:t>
            </a:r>
            <a:r>
              <a:rPr lang="en-US" dirty="0"/>
              <a:t> </a:t>
            </a:r>
            <a:r>
              <a:rPr lang="en-US" dirty="0" err="1"/>
              <a:t>nurani</a:t>
            </a:r>
            <a:r>
              <a:rPr lang="en-US" dirty="0"/>
              <a:t> </a:t>
            </a:r>
            <a:r>
              <a:rPr lang="en-US" dirty="0" err="1"/>
              <a:t>tanpa</a:t>
            </a:r>
            <a:r>
              <a:rPr lang="en-US" dirty="0"/>
              <a:t> </a:t>
            </a:r>
            <a:r>
              <a:rPr lang="en-US" dirty="0" err="1"/>
              <a:t>campur</a:t>
            </a:r>
            <a:r>
              <a:rPr lang="en-US" dirty="0"/>
              <a:t> </a:t>
            </a:r>
            <a:r>
              <a:rPr lang="en-US" dirty="0" err="1"/>
              <a:t>tangan</a:t>
            </a:r>
            <a:r>
              <a:rPr lang="en-US" dirty="0"/>
              <a:t>, </a:t>
            </a:r>
            <a:r>
              <a:rPr lang="en-US" dirty="0" err="1"/>
              <a:t>paksaan</a:t>
            </a:r>
            <a:r>
              <a:rPr lang="en-US" dirty="0"/>
              <a:t>, </a:t>
            </a:r>
            <a:r>
              <a:rPr lang="en-US" dirty="0" err="1"/>
              <a:t>dan</a:t>
            </a:r>
            <a:r>
              <a:rPr lang="en-US" dirty="0"/>
              <a:t> </a:t>
            </a:r>
            <a:r>
              <a:rPr lang="en-US" dirty="0" err="1"/>
              <a:t>intervensi</a:t>
            </a:r>
            <a:r>
              <a:rPr lang="en-US" dirty="0"/>
              <a:t> </a:t>
            </a:r>
            <a:r>
              <a:rPr lang="en-US" dirty="0" err="1"/>
              <a:t>dari</a:t>
            </a:r>
            <a:r>
              <a:rPr lang="en-US" dirty="0"/>
              <a:t> </a:t>
            </a:r>
            <a:r>
              <a:rPr lang="en-US" dirty="0" err="1"/>
              <a:t>pihak</a:t>
            </a:r>
            <a:r>
              <a:rPr lang="en-US" dirty="0"/>
              <a:t> lain </a:t>
            </a:r>
            <a:r>
              <a:rPr lang="en-US" dirty="0" err="1"/>
              <a:t>termasuk</a:t>
            </a:r>
            <a:r>
              <a:rPr lang="en-US" dirty="0"/>
              <a:t> </a:t>
            </a:r>
            <a:r>
              <a:rPr lang="en-US" dirty="0" err="1"/>
              <a:t>pemilik</a:t>
            </a:r>
            <a:r>
              <a:rPr lang="en-US" dirty="0"/>
              <a:t> </a:t>
            </a:r>
            <a:r>
              <a:rPr lang="en-US" dirty="0" err="1"/>
              <a:t>perusahaan</a:t>
            </a:r>
            <a:r>
              <a:rPr lang="en-US" dirty="0"/>
              <a:t> </a:t>
            </a:r>
            <a:r>
              <a:rPr lang="en-US" dirty="0" smtClean="0"/>
              <a:t>pers.</a:t>
            </a:r>
            <a:endParaRPr lang="id-ID" dirty="0" smtClean="0"/>
          </a:p>
          <a:p>
            <a:pPr marL="457200" indent="-457200">
              <a:buFont typeface="+mj-lt"/>
              <a:buAutoNum type="alphaUcPeriod"/>
            </a:pPr>
            <a:r>
              <a:rPr lang="en-US" dirty="0" err="1" smtClean="0"/>
              <a:t>Akurat</a:t>
            </a:r>
            <a:r>
              <a:rPr lang="en-US" dirty="0" smtClean="0"/>
              <a:t> </a:t>
            </a:r>
            <a:r>
              <a:rPr lang="en-US" dirty="0" err="1"/>
              <a:t>berarti</a:t>
            </a:r>
            <a:r>
              <a:rPr lang="en-US" dirty="0"/>
              <a:t> </a:t>
            </a:r>
            <a:r>
              <a:rPr lang="en-US" dirty="0" err="1"/>
              <a:t>dipercaya</a:t>
            </a:r>
            <a:r>
              <a:rPr lang="en-US" dirty="0"/>
              <a:t> </a:t>
            </a:r>
            <a:r>
              <a:rPr lang="en-US" dirty="0" err="1"/>
              <a:t>benar</a:t>
            </a:r>
            <a:r>
              <a:rPr lang="en-US" dirty="0"/>
              <a:t> </a:t>
            </a:r>
            <a:r>
              <a:rPr lang="en-US" dirty="0" err="1"/>
              <a:t>sesuai</a:t>
            </a:r>
            <a:r>
              <a:rPr lang="en-US" dirty="0"/>
              <a:t> </a:t>
            </a:r>
            <a:r>
              <a:rPr lang="en-US" dirty="0" err="1"/>
              <a:t>keadaan</a:t>
            </a:r>
            <a:r>
              <a:rPr lang="en-US" dirty="0"/>
              <a:t> </a:t>
            </a:r>
            <a:r>
              <a:rPr lang="en-US" dirty="0" err="1"/>
              <a:t>objektif</a:t>
            </a:r>
            <a:r>
              <a:rPr lang="en-US" dirty="0"/>
              <a:t> </a:t>
            </a:r>
            <a:r>
              <a:rPr lang="en-US" dirty="0" err="1"/>
              <a:t>ketika</a:t>
            </a:r>
            <a:r>
              <a:rPr lang="en-US" dirty="0"/>
              <a:t> </a:t>
            </a:r>
            <a:r>
              <a:rPr lang="en-US" dirty="0" err="1"/>
              <a:t>peristiwa</a:t>
            </a:r>
            <a:r>
              <a:rPr lang="en-US" dirty="0"/>
              <a:t> </a:t>
            </a:r>
            <a:r>
              <a:rPr lang="en-US" dirty="0" err="1" smtClean="0"/>
              <a:t>terjadi</a:t>
            </a:r>
            <a:r>
              <a:rPr lang="en-US" dirty="0" smtClean="0"/>
              <a:t>.</a:t>
            </a:r>
            <a:endParaRPr lang="id-ID" dirty="0" smtClean="0"/>
          </a:p>
          <a:p>
            <a:pPr marL="457200" indent="-457200">
              <a:buFont typeface="+mj-lt"/>
              <a:buAutoNum type="alphaUcPeriod"/>
            </a:pPr>
            <a:r>
              <a:rPr lang="en-US" dirty="0" err="1" smtClean="0"/>
              <a:t>Berimbang</a:t>
            </a:r>
            <a:r>
              <a:rPr lang="en-US" dirty="0" smtClean="0"/>
              <a:t> </a:t>
            </a:r>
            <a:r>
              <a:rPr lang="en-US" dirty="0" err="1"/>
              <a:t>berarti</a:t>
            </a:r>
            <a:r>
              <a:rPr lang="en-US" dirty="0"/>
              <a:t> </a:t>
            </a:r>
            <a:r>
              <a:rPr lang="en-US" dirty="0" err="1"/>
              <a:t>semua</a:t>
            </a:r>
            <a:r>
              <a:rPr lang="en-US" dirty="0"/>
              <a:t> </a:t>
            </a:r>
            <a:r>
              <a:rPr lang="en-US" dirty="0" err="1"/>
              <a:t>pihak</a:t>
            </a:r>
            <a:r>
              <a:rPr lang="en-US" dirty="0"/>
              <a:t> </a:t>
            </a:r>
            <a:r>
              <a:rPr lang="en-US" dirty="0" err="1"/>
              <a:t>mendapat</a:t>
            </a:r>
            <a:r>
              <a:rPr lang="en-US" dirty="0"/>
              <a:t> </a:t>
            </a:r>
            <a:r>
              <a:rPr lang="en-US" dirty="0" err="1"/>
              <a:t>kesempatan</a:t>
            </a:r>
            <a:r>
              <a:rPr lang="en-US" dirty="0"/>
              <a:t> </a:t>
            </a:r>
            <a:r>
              <a:rPr lang="en-US" dirty="0" err="1" smtClean="0"/>
              <a:t>setara</a:t>
            </a:r>
            <a:r>
              <a:rPr lang="en-US" dirty="0" smtClean="0"/>
              <a:t>.</a:t>
            </a:r>
            <a:endParaRPr lang="id-ID" dirty="0" smtClean="0"/>
          </a:p>
          <a:p>
            <a:pPr marL="457200" indent="-457200">
              <a:buFont typeface="+mj-lt"/>
              <a:buAutoNum type="alphaUcPeriod"/>
            </a:pPr>
            <a:r>
              <a:rPr lang="en-US" dirty="0" err="1" smtClean="0"/>
              <a:t>Tidak</a:t>
            </a:r>
            <a:r>
              <a:rPr lang="en-US" dirty="0" smtClean="0"/>
              <a:t> </a:t>
            </a:r>
            <a:r>
              <a:rPr lang="en-US" dirty="0" err="1"/>
              <a:t>beritikad</a:t>
            </a:r>
            <a:r>
              <a:rPr lang="en-US" dirty="0"/>
              <a:t> </a:t>
            </a:r>
            <a:r>
              <a:rPr lang="en-US" dirty="0" err="1"/>
              <a:t>buruk</a:t>
            </a:r>
            <a:r>
              <a:rPr lang="en-US" dirty="0"/>
              <a:t> </a:t>
            </a:r>
            <a:r>
              <a:rPr lang="en-US" dirty="0" err="1"/>
              <a:t>berarti</a:t>
            </a:r>
            <a:r>
              <a:rPr lang="en-US" dirty="0"/>
              <a:t> </a:t>
            </a:r>
            <a:r>
              <a:rPr lang="en-US" dirty="0" err="1"/>
              <a:t>tidak</a:t>
            </a:r>
            <a:r>
              <a:rPr lang="en-US" dirty="0"/>
              <a:t> </a:t>
            </a:r>
            <a:r>
              <a:rPr lang="en-US" dirty="0" err="1"/>
              <a:t>ada</a:t>
            </a:r>
            <a:r>
              <a:rPr lang="en-US" dirty="0"/>
              <a:t> </a:t>
            </a:r>
            <a:r>
              <a:rPr lang="en-US" dirty="0" err="1"/>
              <a:t>niat</a:t>
            </a:r>
            <a:r>
              <a:rPr lang="en-US" dirty="0"/>
              <a:t> </a:t>
            </a:r>
            <a:r>
              <a:rPr lang="en-US" dirty="0" err="1"/>
              <a:t>secara</a:t>
            </a:r>
            <a:r>
              <a:rPr lang="en-US" dirty="0"/>
              <a:t> </a:t>
            </a:r>
            <a:r>
              <a:rPr lang="en-US" dirty="0" err="1"/>
              <a:t>sengaja</a:t>
            </a:r>
            <a:r>
              <a:rPr lang="en-US" dirty="0"/>
              <a:t> </a:t>
            </a:r>
            <a:r>
              <a:rPr lang="en-US" dirty="0" err="1"/>
              <a:t>dan</a:t>
            </a:r>
            <a:r>
              <a:rPr lang="en-US" dirty="0"/>
              <a:t> </a:t>
            </a:r>
            <a:r>
              <a:rPr lang="en-US" dirty="0" err="1"/>
              <a:t>semata-mata</a:t>
            </a:r>
            <a:r>
              <a:rPr lang="en-US" dirty="0"/>
              <a:t> </a:t>
            </a:r>
            <a:r>
              <a:rPr lang="en-US" dirty="0" err="1"/>
              <a:t>untuk</a:t>
            </a:r>
            <a:r>
              <a:rPr lang="en-US" dirty="0"/>
              <a:t> </a:t>
            </a:r>
            <a:r>
              <a:rPr lang="en-US" dirty="0" err="1"/>
              <a:t>menimbulkan</a:t>
            </a:r>
            <a:r>
              <a:rPr lang="en-US" dirty="0"/>
              <a:t> </a:t>
            </a:r>
            <a:r>
              <a:rPr lang="en-US" dirty="0" err="1"/>
              <a:t>kerugian</a:t>
            </a:r>
            <a:r>
              <a:rPr lang="en-US" dirty="0"/>
              <a:t> </a:t>
            </a:r>
            <a:r>
              <a:rPr lang="en-US" dirty="0" err="1"/>
              <a:t>pihak</a:t>
            </a:r>
            <a:r>
              <a:rPr lang="en-US" dirty="0"/>
              <a:t> lain.</a:t>
            </a:r>
            <a:br>
              <a:rPr lang="en-US" dirty="0"/>
            </a:br>
            <a:r>
              <a:rPr lang="en-US" dirty="0"/>
              <a:t/>
            </a:r>
            <a:br>
              <a:rPr lang="en-US" dirty="0"/>
            </a:br>
            <a:endParaRPr lang="en-US" dirty="0"/>
          </a:p>
        </p:txBody>
      </p:sp>
    </p:spTree>
    <p:extLst>
      <p:ext uri="{BB962C8B-B14F-4D97-AF65-F5344CB8AC3E}">
        <p14:creationId xmlns:p14="http://schemas.microsoft.com/office/powerpoint/2010/main" val="405912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normAutofit/>
          </a:bodyPr>
          <a:lstStyle/>
          <a:p>
            <a:r>
              <a:rPr lang="en-US" sz="2400" b="1" dirty="0" err="1"/>
              <a:t>Pasal</a:t>
            </a:r>
            <a:r>
              <a:rPr lang="en-US" sz="2400" b="1" dirty="0"/>
              <a:t> </a:t>
            </a:r>
            <a:r>
              <a:rPr lang="en-US" sz="2400" b="1" dirty="0" smtClean="0"/>
              <a:t>2</a:t>
            </a:r>
            <a:r>
              <a:rPr lang="en-US" sz="2400" dirty="0"/>
              <a:t/>
            </a:r>
            <a:br>
              <a:rPr lang="en-US" sz="2400" dirty="0"/>
            </a:br>
            <a:r>
              <a:rPr lang="en-US" sz="2400" dirty="0" err="1"/>
              <a:t>Wartawan</a:t>
            </a:r>
            <a:r>
              <a:rPr lang="en-US" sz="2400" dirty="0"/>
              <a:t> Indonesia </a:t>
            </a:r>
            <a:r>
              <a:rPr lang="en-US" sz="2400" dirty="0" err="1"/>
              <a:t>menempuh</a:t>
            </a:r>
            <a:r>
              <a:rPr lang="en-US" sz="2400" dirty="0"/>
              <a:t> </a:t>
            </a:r>
            <a:r>
              <a:rPr lang="en-US" sz="2400" dirty="0" err="1"/>
              <a:t>cara-cara</a:t>
            </a:r>
            <a:r>
              <a:rPr lang="en-US" sz="2400" dirty="0"/>
              <a:t> yang </a:t>
            </a:r>
            <a:r>
              <a:rPr lang="en-US" sz="2400" dirty="0" err="1"/>
              <a:t>profesional</a:t>
            </a:r>
            <a:r>
              <a:rPr lang="en-US" sz="2400" dirty="0"/>
              <a:t> </a:t>
            </a:r>
            <a:r>
              <a:rPr lang="en-US" sz="2400" dirty="0" err="1"/>
              <a:t>dalam</a:t>
            </a:r>
            <a:r>
              <a:rPr lang="en-US" sz="2400" dirty="0"/>
              <a:t> </a:t>
            </a:r>
            <a:r>
              <a:rPr lang="en-US" sz="2400" dirty="0" err="1"/>
              <a:t>melaksanakan</a:t>
            </a:r>
            <a:r>
              <a:rPr lang="en-US" sz="2400" dirty="0"/>
              <a:t> </a:t>
            </a:r>
            <a:r>
              <a:rPr lang="en-US" sz="2400" dirty="0" err="1"/>
              <a:t>tugas</a:t>
            </a:r>
            <a:r>
              <a:rPr lang="en-US" sz="2400" dirty="0"/>
              <a:t> </a:t>
            </a:r>
            <a:r>
              <a:rPr lang="en-US" sz="2400" dirty="0" err="1"/>
              <a:t>jurnalistik</a:t>
            </a:r>
            <a:endParaRPr lang="en-US" sz="2400" dirty="0"/>
          </a:p>
        </p:txBody>
      </p:sp>
      <p:sp>
        <p:nvSpPr>
          <p:cNvPr id="3" name="Content Placeholder 2"/>
          <p:cNvSpPr>
            <a:spLocks noGrp="1"/>
          </p:cNvSpPr>
          <p:nvPr>
            <p:ph idx="1"/>
          </p:nvPr>
        </p:nvSpPr>
        <p:spPr>
          <a:xfrm>
            <a:off x="646111" y="2367091"/>
            <a:ext cx="10631489" cy="4302649"/>
          </a:xfrm>
          <a:prstGeom prst="rect">
            <a:avLst/>
          </a:prstGeom>
        </p:spPr>
        <p:txBody>
          <a:bodyPr>
            <a:normAutofit fontScale="85000" lnSpcReduction="20000"/>
          </a:bodyPr>
          <a:lstStyle/>
          <a:p>
            <a:pPr marL="0" indent="0">
              <a:buNone/>
            </a:pPr>
            <a:r>
              <a:rPr lang="en-US" dirty="0" err="1" smtClean="0"/>
              <a:t>Penafsiran</a:t>
            </a:r>
            <a:r>
              <a:rPr lang="id-ID" dirty="0"/>
              <a:t> </a:t>
            </a:r>
            <a:endParaRPr lang="id-ID" dirty="0" smtClean="0"/>
          </a:p>
          <a:p>
            <a:pPr marL="0" indent="0">
              <a:buNone/>
            </a:pPr>
            <a:r>
              <a:rPr lang="en-US" dirty="0" smtClean="0"/>
              <a:t>Cara-</a:t>
            </a:r>
            <a:r>
              <a:rPr lang="en-US" dirty="0" err="1" smtClean="0"/>
              <a:t>cara</a:t>
            </a:r>
            <a:r>
              <a:rPr lang="en-US" dirty="0" smtClean="0"/>
              <a:t> </a:t>
            </a:r>
            <a:r>
              <a:rPr lang="en-US" dirty="0"/>
              <a:t>yang </a:t>
            </a:r>
            <a:r>
              <a:rPr lang="en-US" dirty="0" err="1"/>
              <a:t>profesional</a:t>
            </a:r>
            <a:r>
              <a:rPr lang="en-US" dirty="0"/>
              <a:t> </a:t>
            </a:r>
            <a:r>
              <a:rPr lang="en-US" dirty="0" err="1" smtClean="0"/>
              <a:t>adalah</a:t>
            </a:r>
            <a:r>
              <a:rPr lang="en-US" dirty="0" smtClean="0"/>
              <a:t>:</a:t>
            </a:r>
            <a:endParaRPr lang="id-ID" dirty="0" smtClean="0"/>
          </a:p>
          <a:p>
            <a:pPr marL="457200" indent="-457200">
              <a:buFont typeface="+mj-lt"/>
              <a:buAutoNum type="alphaUcPeriod"/>
            </a:pPr>
            <a:r>
              <a:rPr lang="en-US" dirty="0" err="1" smtClean="0"/>
              <a:t>menunjukkan</a:t>
            </a:r>
            <a:r>
              <a:rPr lang="en-US" dirty="0" smtClean="0"/>
              <a:t> </a:t>
            </a:r>
            <a:r>
              <a:rPr lang="en-US" dirty="0" err="1"/>
              <a:t>identitas</a:t>
            </a:r>
            <a:r>
              <a:rPr lang="en-US" dirty="0"/>
              <a:t> </a:t>
            </a:r>
            <a:r>
              <a:rPr lang="en-US" dirty="0" err="1"/>
              <a:t>diri</a:t>
            </a:r>
            <a:r>
              <a:rPr lang="en-US" dirty="0"/>
              <a:t> </a:t>
            </a:r>
            <a:r>
              <a:rPr lang="en-US" dirty="0" err="1"/>
              <a:t>kepada</a:t>
            </a:r>
            <a:r>
              <a:rPr lang="en-US" dirty="0"/>
              <a:t> </a:t>
            </a:r>
            <a:r>
              <a:rPr lang="en-US" dirty="0" err="1" smtClean="0"/>
              <a:t>narasumber</a:t>
            </a:r>
            <a:r>
              <a:rPr lang="en-US" dirty="0" smtClean="0"/>
              <a:t>;</a:t>
            </a:r>
            <a:endParaRPr lang="id-ID" dirty="0"/>
          </a:p>
          <a:p>
            <a:pPr marL="457200" indent="-457200">
              <a:buFont typeface="+mj-lt"/>
              <a:buAutoNum type="alphaUcPeriod"/>
            </a:pPr>
            <a:r>
              <a:rPr lang="en-US" dirty="0" err="1" smtClean="0"/>
              <a:t>menghormati</a:t>
            </a:r>
            <a:r>
              <a:rPr lang="en-US" dirty="0" smtClean="0"/>
              <a:t> </a:t>
            </a:r>
            <a:r>
              <a:rPr lang="en-US" dirty="0" err="1"/>
              <a:t>hak</a:t>
            </a:r>
            <a:r>
              <a:rPr lang="en-US" dirty="0"/>
              <a:t> </a:t>
            </a:r>
            <a:r>
              <a:rPr lang="en-US" dirty="0" err="1" smtClean="0"/>
              <a:t>privasi</a:t>
            </a:r>
            <a:r>
              <a:rPr lang="en-US" dirty="0" smtClean="0"/>
              <a:t>;</a:t>
            </a:r>
            <a:endParaRPr lang="id-ID" dirty="0"/>
          </a:p>
          <a:p>
            <a:pPr marL="457200" indent="-457200">
              <a:buFont typeface="+mj-lt"/>
              <a:buAutoNum type="alphaUcPeriod"/>
            </a:pPr>
            <a:r>
              <a:rPr lang="en-US" dirty="0" err="1" smtClean="0"/>
              <a:t>tidak</a:t>
            </a:r>
            <a:r>
              <a:rPr lang="en-US" dirty="0" smtClean="0"/>
              <a:t> </a:t>
            </a:r>
            <a:r>
              <a:rPr lang="en-US" dirty="0" err="1" smtClean="0"/>
              <a:t>menyuap</a:t>
            </a:r>
            <a:r>
              <a:rPr lang="en-US" dirty="0" smtClean="0"/>
              <a:t>;</a:t>
            </a:r>
            <a:endParaRPr lang="id-ID" dirty="0"/>
          </a:p>
          <a:p>
            <a:pPr marL="457200" indent="-457200">
              <a:buFont typeface="+mj-lt"/>
              <a:buAutoNum type="alphaUcPeriod"/>
            </a:pPr>
            <a:r>
              <a:rPr lang="en-US" dirty="0" err="1" smtClean="0"/>
              <a:t>menghasilkan</a:t>
            </a:r>
            <a:r>
              <a:rPr lang="en-US" dirty="0" smtClean="0"/>
              <a:t> </a:t>
            </a:r>
            <a:r>
              <a:rPr lang="en-US" dirty="0" err="1"/>
              <a:t>berita</a:t>
            </a:r>
            <a:r>
              <a:rPr lang="en-US" dirty="0"/>
              <a:t> yang </a:t>
            </a:r>
            <a:r>
              <a:rPr lang="en-US" dirty="0" err="1"/>
              <a:t>faktual</a:t>
            </a:r>
            <a:r>
              <a:rPr lang="en-US" dirty="0"/>
              <a:t> </a:t>
            </a:r>
            <a:r>
              <a:rPr lang="en-US" dirty="0" err="1"/>
              <a:t>dan</a:t>
            </a:r>
            <a:r>
              <a:rPr lang="en-US" dirty="0"/>
              <a:t> </a:t>
            </a:r>
            <a:r>
              <a:rPr lang="en-US" dirty="0" err="1"/>
              <a:t>jelas</a:t>
            </a:r>
            <a:r>
              <a:rPr lang="en-US" dirty="0"/>
              <a:t> </a:t>
            </a:r>
            <a:r>
              <a:rPr lang="en-US" dirty="0" err="1" smtClean="0"/>
              <a:t>sumbernya</a:t>
            </a:r>
            <a:r>
              <a:rPr lang="en-US" dirty="0" smtClean="0"/>
              <a:t>;</a:t>
            </a:r>
            <a:endParaRPr lang="id-ID" dirty="0" smtClean="0"/>
          </a:p>
          <a:p>
            <a:pPr marL="457200" indent="-457200">
              <a:buFont typeface="+mj-lt"/>
              <a:buAutoNum type="alphaUcPeriod"/>
            </a:pPr>
            <a:r>
              <a:rPr lang="en-US" dirty="0" err="1" smtClean="0"/>
              <a:t>rekayasa</a:t>
            </a:r>
            <a:r>
              <a:rPr lang="en-US" dirty="0" smtClean="0"/>
              <a:t> </a:t>
            </a:r>
            <a:r>
              <a:rPr lang="en-US" dirty="0" err="1"/>
              <a:t>pengambilan</a:t>
            </a:r>
            <a:r>
              <a:rPr lang="en-US" dirty="0"/>
              <a:t> </a:t>
            </a:r>
            <a:r>
              <a:rPr lang="en-US" dirty="0" err="1"/>
              <a:t>dan</a:t>
            </a:r>
            <a:r>
              <a:rPr lang="en-US" dirty="0"/>
              <a:t> </a:t>
            </a:r>
            <a:r>
              <a:rPr lang="en-US" dirty="0" err="1"/>
              <a:t>pemuatan</a:t>
            </a:r>
            <a:r>
              <a:rPr lang="en-US" dirty="0"/>
              <a:t> </a:t>
            </a:r>
            <a:r>
              <a:rPr lang="en-US" dirty="0" err="1"/>
              <a:t>atau</a:t>
            </a:r>
            <a:r>
              <a:rPr lang="en-US" dirty="0"/>
              <a:t> </a:t>
            </a:r>
            <a:r>
              <a:rPr lang="en-US" dirty="0" err="1"/>
              <a:t>penyiaran</a:t>
            </a:r>
            <a:r>
              <a:rPr lang="en-US" dirty="0"/>
              <a:t> </a:t>
            </a:r>
            <a:r>
              <a:rPr lang="en-US" dirty="0" err="1"/>
              <a:t>gambar</a:t>
            </a:r>
            <a:r>
              <a:rPr lang="en-US" dirty="0"/>
              <a:t>, </a:t>
            </a:r>
            <a:r>
              <a:rPr lang="en-US" dirty="0" err="1"/>
              <a:t>foto</a:t>
            </a:r>
            <a:r>
              <a:rPr lang="en-US" dirty="0"/>
              <a:t>, </a:t>
            </a:r>
            <a:r>
              <a:rPr lang="en-US" dirty="0" err="1"/>
              <a:t>suara</a:t>
            </a:r>
            <a:r>
              <a:rPr lang="en-US" dirty="0"/>
              <a:t> </a:t>
            </a:r>
            <a:r>
              <a:rPr lang="en-US" dirty="0" err="1"/>
              <a:t>dilengkapi</a:t>
            </a:r>
            <a:r>
              <a:rPr lang="en-US" dirty="0"/>
              <a:t> </a:t>
            </a:r>
            <a:r>
              <a:rPr lang="en-US" dirty="0" err="1"/>
              <a:t>dengan</a:t>
            </a:r>
            <a:r>
              <a:rPr lang="en-US" dirty="0"/>
              <a:t> </a:t>
            </a:r>
            <a:r>
              <a:rPr lang="en-US" dirty="0" err="1"/>
              <a:t>keterangan</a:t>
            </a:r>
            <a:r>
              <a:rPr lang="en-US" dirty="0"/>
              <a:t> </a:t>
            </a:r>
            <a:r>
              <a:rPr lang="en-US" dirty="0" err="1"/>
              <a:t>tentang</a:t>
            </a:r>
            <a:r>
              <a:rPr lang="en-US" dirty="0"/>
              <a:t> </a:t>
            </a:r>
            <a:r>
              <a:rPr lang="en-US" dirty="0" err="1"/>
              <a:t>sumber</a:t>
            </a:r>
            <a:r>
              <a:rPr lang="en-US" dirty="0"/>
              <a:t> </a:t>
            </a:r>
            <a:r>
              <a:rPr lang="en-US" dirty="0" err="1"/>
              <a:t>dan</a:t>
            </a:r>
            <a:r>
              <a:rPr lang="en-US" dirty="0"/>
              <a:t> </a:t>
            </a:r>
            <a:r>
              <a:rPr lang="en-US" dirty="0" err="1"/>
              <a:t>ditampilkan</a:t>
            </a:r>
            <a:r>
              <a:rPr lang="en-US" dirty="0"/>
              <a:t> </a:t>
            </a:r>
            <a:r>
              <a:rPr lang="en-US" dirty="0" err="1"/>
              <a:t>secara</a:t>
            </a:r>
            <a:r>
              <a:rPr lang="en-US" dirty="0"/>
              <a:t> </a:t>
            </a:r>
            <a:r>
              <a:rPr lang="en-US" dirty="0" err="1" smtClean="0"/>
              <a:t>berimbang</a:t>
            </a:r>
            <a:r>
              <a:rPr lang="en-US" dirty="0" smtClean="0"/>
              <a:t>;</a:t>
            </a:r>
            <a:endParaRPr lang="id-ID" dirty="0"/>
          </a:p>
          <a:p>
            <a:pPr marL="457200" indent="-457200">
              <a:buFont typeface="+mj-lt"/>
              <a:buAutoNum type="alphaUcPeriod"/>
            </a:pPr>
            <a:r>
              <a:rPr lang="en-US" dirty="0" err="1" smtClean="0"/>
              <a:t>menghormati</a:t>
            </a:r>
            <a:r>
              <a:rPr lang="en-US" dirty="0" smtClean="0"/>
              <a:t> </a:t>
            </a:r>
            <a:r>
              <a:rPr lang="en-US" dirty="0" err="1"/>
              <a:t>pengalaman</a:t>
            </a:r>
            <a:r>
              <a:rPr lang="en-US" dirty="0"/>
              <a:t> </a:t>
            </a:r>
            <a:r>
              <a:rPr lang="en-US" dirty="0" err="1"/>
              <a:t>traumatik</a:t>
            </a:r>
            <a:r>
              <a:rPr lang="en-US" dirty="0"/>
              <a:t> </a:t>
            </a:r>
            <a:r>
              <a:rPr lang="en-US" dirty="0" err="1"/>
              <a:t>narasumber</a:t>
            </a:r>
            <a:r>
              <a:rPr lang="en-US" dirty="0"/>
              <a:t> </a:t>
            </a:r>
            <a:r>
              <a:rPr lang="en-US" dirty="0" err="1"/>
              <a:t>dalam</a:t>
            </a:r>
            <a:r>
              <a:rPr lang="en-US" dirty="0"/>
              <a:t> </a:t>
            </a:r>
            <a:r>
              <a:rPr lang="en-US" dirty="0" err="1"/>
              <a:t>penyajian</a:t>
            </a:r>
            <a:r>
              <a:rPr lang="en-US" dirty="0"/>
              <a:t> </a:t>
            </a:r>
            <a:r>
              <a:rPr lang="en-US" dirty="0" err="1"/>
              <a:t>gambar</a:t>
            </a:r>
            <a:r>
              <a:rPr lang="en-US" dirty="0"/>
              <a:t>, </a:t>
            </a:r>
            <a:r>
              <a:rPr lang="en-US" dirty="0" err="1"/>
              <a:t>foto</a:t>
            </a:r>
            <a:r>
              <a:rPr lang="en-US" dirty="0"/>
              <a:t>, </a:t>
            </a:r>
            <a:r>
              <a:rPr lang="en-US" dirty="0" err="1" smtClean="0"/>
              <a:t>suara</a:t>
            </a:r>
            <a:r>
              <a:rPr lang="en-US" dirty="0" smtClean="0"/>
              <a:t>;</a:t>
            </a:r>
            <a:endParaRPr lang="id-ID" dirty="0"/>
          </a:p>
          <a:p>
            <a:pPr marL="457200" indent="-457200">
              <a:buFont typeface="+mj-lt"/>
              <a:buAutoNum type="alphaUcPeriod"/>
            </a:pPr>
            <a:r>
              <a:rPr lang="en-US" dirty="0" err="1" smtClean="0"/>
              <a:t>tidak</a:t>
            </a:r>
            <a:r>
              <a:rPr lang="en-US" dirty="0" smtClean="0"/>
              <a:t> </a:t>
            </a:r>
            <a:r>
              <a:rPr lang="en-US" dirty="0" err="1"/>
              <a:t>melakukan</a:t>
            </a:r>
            <a:r>
              <a:rPr lang="en-US" dirty="0"/>
              <a:t> </a:t>
            </a:r>
            <a:r>
              <a:rPr lang="en-US" dirty="0" err="1"/>
              <a:t>plagiat</a:t>
            </a:r>
            <a:r>
              <a:rPr lang="en-US" dirty="0"/>
              <a:t>, </a:t>
            </a:r>
            <a:r>
              <a:rPr lang="en-US" dirty="0" err="1"/>
              <a:t>termasuk</a:t>
            </a:r>
            <a:r>
              <a:rPr lang="en-US" dirty="0"/>
              <a:t> </a:t>
            </a:r>
            <a:r>
              <a:rPr lang="en-US" dirty="0" err="1"/>
              <a:t>menyatakan</a:t>
            </a:r>
            <a:r>
              <a:rPr lang="en-US" dirty="0"/>
              <a:t> </a:t>
            </a:r>
            <a:r>
              <a:rPr lang="en-US" dirty="0" err="1"/>
              <a:t>hasil</a:t>
            </a:r>
            <a:r>
              <a:rPr lang="en-US" dirty="0"/>
              <a:t> </a:t>
            </a:r>
            <a:r>
              <a:rPr lang="en-US" dirty="0" err="1"/>
              <a:t>liputan</a:t>
            </a:r>
            <a:r>
              <a:rPr lang="en-US" dirty="0"/>
              <a:t> </a:t>
            </a:r>
            <a:r>
              <a:rPr lang="en-US" dirty="0" err="1"/>
              <a:t>wartawan</a:t>
            </a:r>
            <a:r>
              <a:rPr lang="en-US" dirty="0"/>
              <a:t> lain </a:t>
            </a:r>
            <a:r>
              <a:rPr lang="en-US" dirty="0" err="1"/>
              <a:t>sebagai</a:t>
            </a:r>
            <a:r>
              <a:rPr lang="en-US" dirty="0"/>
              <a:t> </a:t>
            </a:r>
            <a:r>
              <a:rPr lang="en-US" dirty="0" err="1"/>
              <a:t>karya</a:t>
            </a:r>
            <a:r>
              <a:rPr lang="en-US" dirty="0"/>
              <a:t> </a:t>
            </a:r>
            <a:r>
              <a:rPr lang="en-US" dirty="0" err="1" smtClean="0"/>
              <a:t>sendiri</a:t>
            </a:r>
            <a:r>
              <a:rPr lang="en-US" dirty="0" smtClean="0"/>
              <a:t>;</a:t>
            </a:r>
            <a:endParaRPr lang="id-ID" dirty="0"/>
          </a:p>
          <a:p>
            <a:pPr marL="457200" indent="-457200">
              <a:buFont typeface="+mj-lt"/>
              <a:buAutoNum type="alphaUcPeriod"/>
            </a:pPr>
            <a:r>
              <a:rPr lang="en-US" dirty="0" err="1" smtClean="0"/>
              <a:t>penggunaan</a:t>
            </a:r>
            <a:r>
              <a:rPr lang="en-US" dirty="0" smtClean="0"/>
              <a:t> </a:t>
            </a:r>
            <a:r>
              <a:rPr lang="en-US" dirty="0" err="1"/>
              <a:t>cara-cara</a:t>
            </a:r>
            <a:r>
              <a:rPr lang="en-US" dirty="0"/>
              <a:t> </a:t>
            </a:r>
            <a:r>
              <a:rPr lang="en-US" dirty="0" err="1"/>
              <a:t>tertentu</a:t>
            </a:r>
            <a:r>
              <a:rPr lang="en-US" dirty="0"/>
              <a:t> </a:t>
            </a:r>
            <a:r>
              <a:rPr lang="en-US" dirty="0" err="1"/>
              <a:t>dapat</a:t>
            </a:r>
            <a:r>
              <a:rPr lang="en-US" dirty="0"/>
              <a:t> </a:t>
            </a:r>
            <a:r>
              <a:rPr lang="en-US" dirty="0" err="1"/>
              <a:t>dipertimbangkan</a:t>
            </a:r>
            <a:r>
              <a:rPr lang="en-US" dirty="0"/>
              <a:t> </a:t>
            </a:r>
            <a:r>
              <a:rPr lang="en-US" dirty="0" err="1"/>
              <a:t>untuk</a:t>
            </a:r>
            <a:r>
              <a:rPr lang="en-US" dirty="0"/>
              <a:t> </a:t>
            </a:r>
            <a:r>
              <a:rPr lang="en-US" dirty="0" err="1"/>
              <a:t>peliputan</a:t>
            </a:r>
            <a:r>
              <a:rPr lang="en-US" dirty="0"/>
              <a:t> </a:t>
            </a:r>
            <a:r>
              <a:rPr lang="en-US" dirty="0" err="1"/>
              <a:t>berita</a:t>
            </a:r>
            <a:r>
              <a:rPr lang="en-US" dirty="0"/>
              <a:t> </a:t>
            </a:r>
            <a:r>
              <a:rPr lang="en-US" dirty="0" err="1"/>
              <a:t>investigasi</a:t>
            </a:r>
            <a:r>
              <a:rPr lang="en-US" dirty="0"/>
              <a:t> </a:t>
            </a:r>
            <a:r>
              <a:rPr lang="en-US" dirty="0" err="1"/>
              <a:t>bagi</a:t>
            </a:r>
            <a:r>
              <a:rPr lang="en-US" dirty="0"/>
              <a:t> </a:t>
            </a:r>
            <a:r>
              <a:rPr lang="en-US" dirty="0" err="1"/>
              <a:t>kepentingan</a:t>
            </a:r>
            <a:r>
              <a:rPr lang="en-US" dirty="0"/>
              <a:t> </a:t>
            </a:r>
            <a:r>
              <a:rPr lang="en-US" dirty="0" err="1"/>
              <a:t>publik</a:t>
            </a:r>
            <a:r>
              <a:rPr lang="en-US" dirty="0"/>
              <a:t>.</a:t>
            </a:r>
            <a:br>
              <a:rPr lang="en-US" dirty="0"/>
            </a:br>
            <a:endParaRPr lang="en-US" dirty="0"/>
          </a:p>
        </p:txBody>
      </p:sp>
    </p:spTree>
    <p:extLst>
      <p:ext uri="{BB962C8B-B14F-4D97-AF65-F5344CB8AC3E}">
        <p14:creationId xmlns:p14="http://schemas.microsoft.com/office/powerpoint/2010/main" val="57232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829148" cy="1400530"/>
          </a:xfrm>
          <a:ln>
            <a:solidFill>
              <a:srgbClr val="FFC000"/>
            </a:solidFill>
          </a:ln>
        </p:spPr>
        <p:txBody>
          <a:bodyPr>
            <a:normAutofit/>
          </a:bodyPr>
          <a:lstStyle/>
          <a:p>
            <a:r>
              <a:rPr lang="en-US" sz="2000" b="1" dirty="0" err="1" smtClean="0"/>
              <a:t>Pasal</a:t>
            </a:r>
            <a:r>
              <a:rPr lang="en-US" sz="2000" b="1" dirty="0" smtClean="0"/>
              <a:t> 3</a:t>
            </a:r>
            <a:r>
              <a:rPr lang="en-US" sz="2000" dirty="0" smtClean="0"/>
              <a:t/>
            </a:r>
            <a:br>
              <a:rPr lang="en-US" sz="2000" dirty="0" smtClean="0"/>
            </a:br>
            <a:r>
              <a:rPr lang="en-US" sz="2000" dirty="0" err="1" smtClean="0"/>
              <a:t>Wartawan</a:t>
            </a:r>
            <a:r>
              <a:rPr lang="en-US" sz="2000" dirty="0" smtClean="0"/>
              <a:t> Indonesia </a:t>
            </a:r>
            <a:r>
              <a:rPr lang="en-US" sz="2000" dirty="0" err="1" smtClean="0"/>
              <a:t>selalu</a:t>
            </a:r>
            <a:r>
              <a:rPr lang="en-US" sz="2000" dirty="0" smtClean="0"/>
              <a:t> </a:t>
            </a:r>
            <a:r>
              <a:rPr lang="en-US" sz="2000" dirty="0" err="1" smtClean="0"/>
              <a:t>menguji</a:t>
            </a:r>
            <a:r>
              <a:rPr lang="en-US" sz="2000" dirty="0" smtClean="0"/>
              <a:t> </a:t>
            </a:r>
            <a:r>
              <a:rPr lang="en-US" sz="2000" dirty="0" err="1" smtClean="0"/>
              <a:t>informasi</a:t>
            </a:r>
            <a:r>
              <a:rPr lang="en-US" sz="2000" dirty="0" smtClean="0"/>
              <a:t>, </a:t>
            </a:r>
            <a:r>
              <a:rPr lang="en-US" sz="2000" dirty="0" err="1" smtClean="0"/>
              <a:t>memberitakan</a:t>
            </a:r>
            <a:r>
              <a:rPr lang="en-US" sz="2000" dirty="0" smtClean="0"/>
              <a:t> </a:t>
            </a:r>
            <a:r>
              <a:rPr lang="en-US" sz="2000" dirty="0" err="1" smtClean="0"/>
              <a:t>secara</a:t>
            </a:r>
            <a:r>
              <a:rPr lang="en-US" sz="2000" dirty="0" smtClean="0"/>
              <a:t> </a:t>
            </a:r>
            <a:r>
              <a:rPr lang="en-US" sz="2000" dirty="0" err="1" smtClean="0"/>
              <a:t>berimbang</a:t>
            </a:r>
            <a:r>
              <a:rPr lang="en-US" sz="2000" dirty="0" smtClean="0"/>
              <a:t>, </a:t>
            </a:r>
            <a:r>
              <a:rPr lang="en-US" sz="2000" dirty="0" err="1" smtClean="0"/>
              <a:t>tidak</a:t>
            </a:r>
            <a:r>
              <a:rPr lang="en-US" sz="2000" dirty="0" smtClean="0"/>
              <a:t> </a:t>
            </a:r>
            <a:r>
              <a:rPr lang="en-US" sz="2000" dirty="0" err="1" smtClean="0"/>
              <a:t>mencampurkan</a:t>
            </a:r>
            <a:r>
              <a:rPr lang="en-US" sz="2000" dirty="0" smtClean="0"/>
              <a:t> </a:t>
            </a:r>
            <a:r>
              <a:rPr lang="en-US" sz="2000" dirty="0" err="1" smtClean="0"/>
              <a:t>fakta</a:t>
            </a:r>
            <a:r>
              <a:rPr lang="en-US" sz="2000" dirty="0" smtClean="0"/>
              <a:t> </a:t>
            </a:r>
            <a:r>
              <a:rPr lang="en-US" sz="2000" dirty="0" err="1" smtClean="0"/>
              <a:t>dan</a:t>
            </a:r>
            <a:r>
              <a:rPr lang="en-US" sz="2000" dirty="0" smtClean="0"/>
              <a:t> </a:t>
            </a:r>
            <a:r>
              <a:rPr lang="en-US" sz="2000" dirty="0" err="1" smtClean="0"/>
              <a:t>opini</a:t>
            </a:r>
            <a:r>
              <a:rPr lang="en-US" sz="2000" dirty="0" smtClean="0"/>
              <a:t> yang </a:t>
            </a:r>
            <a:r>
              <a:rPr lang="en-US" sz="2000" dirty="0" err="1" smtClean="0"/>
              <a:t>menghakimi</a:t>
            </a:r>
            <a:r>
              <a:rPr lang="en-US" sz="2000" dirty="0" smtClean="0"/>
              <a:t>, </a:t>
            </a:r>
            <a:r>
              <a:rPr lang="en-US" sz="2000" dirty="0" err="1" smtClean="0"/>
              <a:t>serta</a:t>
            </a:r>
            <a:r>
              <a:rPr lang="en-US" sz="2000" dirty="0" smtClean="0"/>
              <a:t> </a:t>
            </a:r>
            <a:r>
              <a:rPr lang="en-US" sz="2000" dirty="0" err="1" smtClean="0"/>
              <a:t>menerapkan</a:t>
            </a:r>
            <a:r>
              <a:rPr lang="en-US" sz="2000" dirty="0" smtClean="0"/>
              <a:t> </a:t>
            </a:r>
            <a:r>
              <a:rPr lang="en-US" sz="2000" dirty="0" err="1" smtClean="0"/>
              <a:t>asas</a:t>
            </a:r>
            <a:r>
              <a:rPr lang="en-US" sz="2000" dirty="0" smtClean="0"/>
              <a:t> </a:t>
            </a:r>
            <a:r>
              <a:rPr lang="en-US" sz="2000" dirty="0" err="1" smtClean="0"/>
              <a:t>praduga</a:t>
            </a:r>
            <a:r>
              <a:rPr lang="en-US" sz="2000" dirty="0" smtClean="0"/>
              <a:t> </a:t>
            </a:r>
            <a:r>
              <a:rPr lang="en-US" sz="2000" dirty="0" err="1" smtClean="0"/>
              <a:t>tak</a:t>
            </a:r>
            <a:r>
              <a:rPr lang="en-US" sz="2000" dirty="0" smtClean="0"/>
              <a:t> </a:t>
            </a:r>
            <a:r>
              <a:rPr lang="en-US" sz="2000" dirty="0" err="1" smtClean="0"/>
              <a:t>bersalah</a:t>
            </a:r>
            <a:r>
              <a:rPr lang="en-US" sz="2000" dirty="0" smtClean="0"/>
              <a:t>.</a:t>
            </a:r>
            <a:endParaRPr lang="en-US" sz="2000" dirty="0"/>
          </a:p>
        </p:txBody>
      </p:sp>
      <p:sp>
        <p:nvSpPr>
          <p:cNvPr id="3" name="Content Placeholder 2"/>
          <p:cNvSpPr>
            <a:spLocks noGrp="1"/>
          </p:cNvSpPr>
          <p:nvPr>
            <p:ph idx="1"/>
          </p:nvPr>
        </p:nvSpPr>
        <p:spPr/>
        <p:txBody>
          <a:bodyPr>
            <a:normAutofit lnSpcReduction="10000"/>
          </a:bodyPr>
          <a:lstStyle/>
          <a:p>
            <a:pPr marL="0" indent="0">
              <a:buNone/>
            </a:pPr>
            <a:r>
              <a:rPr lang="en-US" dirty="0"/>
              <a:t/>
            </a:r>
            <a:br>
              <a:rPr lang="en-US" dirty="0"/>
            </a:br>
            <a:r>
              <a:rPr lang="en-US" dirty="0" err="1" smtClean="0"/>
              <a:t>Penafsiran</a:t>
            </a:r>
            <a:endParaRPr lang="id-ID" dirty="0" smtClean="0"/>
          </a:p>
          <a:p>
            <a:pPr marL="514350" indent="-514350">
              <a:buFont typeface="+mj-lt"/>
              <a:buAutoNum type="alphaLcPeriod"/>
            </a:pPr>
            <a:r>
              <a:rPr lang="en-US" dirty="0" err="1" smtClean="0"/>
              <a:t>Menguji</a:t>
            </a:r>
            <a:r>
              <a:rPr lang="en-US" dirty="0" smtClean="0"/>
              <a:t> </a:t>
            </a:r>
            <a:r>
              <a:rPr lang="en-US" dirty="0" err="1"/>
              <a:t>informasi</a:t>
            </a:r>
            <a:r>
              <a:rPr lang="en-US" dirty="0"/>
              <a:t> </a:t>
            </a:r>
            <a:r>
              <a:rPr lang="en-US" dirty="0" err="1"/>
              <a:t>berarti</a:t>
            </a:r>
            <a:r>
              <a:rPr lang="en-US" dirty="0"/>
              <a:t> </a:t>
            </a:r>
            <a:r>
              <a:rPr lang="en-US" dirty="0" err="1"/>
              <a:t>melakukan</a:t>
            </a:r>
            <a:r>
              <a:rPr lang="en-US" dirty="0"/>
              <a:t> check and recheck </a:t>
            </a:r>
            <a:r>
              <a:rPr lang="en-US" dirty="0" err="1"/>
              <a:t>tentang</a:t>
            </a:r>
            <a:r>
              <a:rPr lang="en-US" dirty="0"/>
              <a:t> </a:t>
            </a:r>
            <a:r>
              <a:rPr lang="en-US" dirty="0" err="1"/>
              <a:t>kebenaran</a:t>
            </a:r>
            <a:r>
              <a:rPr lang="en-US" dirty="0"/>
              <a:t> </a:t>
            </a:r>
            <a:r>
              <a:rPr lang="en-US" dirty="0" err="1"/>
              <a:t>informasi</a:t>
            </a:r>
            <a:r>
              <a:rPr lang="en-US" dirty="0"/>
              <a:t> </a:t>
            </a:r>
            <a:r>
              <a:rPr lang="en-US" dirty="0" err="1" smtClean="0"/>
              <a:t>itu</a:t>
            </a:r>
            <a:r>
              <a:rPr lang="en-US" dirty="0" smtClean="0"/>
              <a:t>.</a:t>
            </a:r>
            <a:endParaRPr lang="id-ID" dirty="0" smtClean="0"/>
          </a:p>
          <a:p>
            <a:pPr marL="514350" indent="-514350">
              <a:buFont typeface="+mj-lt"/>
              <a:buAutoNum type="alphaLcPeriod"/>
            </a:pPr>
            <a:r>
              <a:rPr lang="en-US" dirty="0" err="1" smtClean="0"/>
              <a:t>Berimbang</a:t>
            </a:r>
            <a:r>
              <a:rPr lang="en-US" dirty="0" smtClean="0"/>
              <a:t> </a:t>
            </a:r>
            <a:r>
              <a:rPr lang="en-US" dirty="0" err="1"/>
              <a:t>adalah</a:t>
            </a:r>
            <a:r>
              <a:rPr lang="en-US" dirty="0"/>
              <a:t> </a:t>
            </a:r>
            <a:r>
              <a:rPr lang="en-US" dirty="0" err="1"/>
              <a:t>memberikan</a:t>
            </a:r>
            <a:r>
              <a:rPr lang="en-US" dirty="0"/>
              <a:t> </a:t>
            </a:r>
            <a:r>
              <a:rPr lang="en-US" dirty="0" err="1"/>
              <a:t>ruang</a:t>
            </a:r>
            <a:r>
              <a:rPr lang="en-US" dirty="0"/>
              <a:t> </a:t>
            </a:r>
            <a:r>
              <a:rPr lang="en-US" dirty="0" err="1"/>
              <a:t>atau</a:t>
            </a:r>
            <a:r>
              <a:rPr lang="en-US" dirty="0"/>
              <a:t> </a:t>
            </a:r>
            <a:r>
              <a:rPr lang="en-US" dirty="0" err="1"/>
              <a:t>waktu</a:t>
            </a:r>
            <a:r>
              <a:rPr lang="en-US" dirty="0"/>
              <a:t> </a:t>
            </a:r>
            <a:r>
              <a:rPr lang="en-US" dirty="0" err="1"/>
              <a:t>pemberitaan</a:t>
            </a:r>
            <a:r>
              <a:rPr lang="en-US" dirty="0"/>
              <a:t> </a:t>
            </a:r>
            <a:r>
              <a:rPr lang="en-US" dirty="0" err="1"/>
              <a:t>kepada</a:t>
            </a:r>
            <a:r>
              <a:rPr lang="en-US" dirty="0"/>
              <a:t> </a:t>
            </a:r>
            <a:r>
              <a:rPr lang="en-US" dirty="0" err="1"/>
              <a:t>masing-masing</a:t>
            </a:r>
            <a:r>
              <a:rPr lang="en-US" dirty="0"/>
              <a:t> </a:t>
            </a:r>
            <a:r>
              <a:rPr lang="en-US" dirty="0" err="1"/>
              <a:t>pihak</a:t>
            </a:r>
            <a:r>
              <a:rPr lang="en-US" dirty="0"/>
              <a:t> </a:t>
            </a:r>
            <a:r>
              <a:rPr lang="en-US" dirty="0" err="1"/>
              <a:t>secara</a:t>
            </a:r>
            <a:r>
              <a:rPr lang="en-US" dirty="0"/>
              <a:t> </a:t>
            </a:r>
            <a:r>
              <a:rPr lang="en-US" dirty="0" err="1" smtClean="0"/>
              <a:t>proporsional</a:t>
            </a:r>
            <a:r>
              <a:rPr lang="en-US" dirty="0" smtClean="0"/>
              <a:t>.</a:t>
            </a:r>
            <a:endParaRPr lang="id-ID" dirty="0" smtClean="0"/>
          </a:p>
          <a:p>
            <a:pPr marL="514350" indent="-514350">
              <a:buFont typeface="+mj-lt"/>
              <a:buAutoNum type="alphaLcPeriod"/>
            </a:pPr>
            <a:r>
              <a:rPr lang="en-US" dirty="0" err="1" smtClean="0"/>
              <a:t>Opini</a:t>
            </a:r>
            <a:r>
              <a:rPr lang="en-US" dirty="0" smtClean="0"/>
              <a:t> </a:t>
            </a:r>
            <a:r>
              <a:rPr lang="en-US" dirty="0"/>
              <a:t>yang </a:t>
            </a:r>
            <a:r>
              <a:rPr lang="en-US" dirty="0" err="1"/>
              <a:t>menghakimi</a:t>
            </a:r>
            <a:r>
              <a:rPr lang="en-US" dirty="0"/>
              <a:t> </a:t>
            </a:r>
            <a:r>
              <a:rPr lang="en-US" dirty="0" err="1"/>
              <a:t>adalah</a:t>
            </a:r>
            <a:r>
              <a:rPr lang="en-US" dirty="0"/>
              <a:t> </a:t>
            </a:r>
            <a:r>
              <a:rPr lang="en-US" dirty="0" err="1"/>
              <a:t>pendapat</a:t>
            </a:r>
            <a:r>
              <a:rPr lang="en-US" dirty="0"/>
              <a:t> </a:t>
            </a:r>
            <a:r>
              <a:rPr lang="en-US" dirty="0" err="1"/>
              <a:t>pribadi</a:t>
            </a:r>
            <a:r>
              <a:rPr lang="en-US" dirty="0"/>
              <a:t> </a:t>
            </a:r>
            <a:r>
              <a:rPr lang="en-US" dirty="0" err="1"/>
              <a:t>wartawan</a:t>
            </a:r>
            <a:r>
              <a:rPr lang="en-US" dirty="0"/>
              <a:t>. Hal </a:t>
            </a:r>
            <a:r>
              <a:rPr lang="en-US" dirty="0" err="1"/>
              <a:t>ini</a:t>
            </a:r>
            <a:r>
              <a:rPr lang="en-US" dirty="0"/>
              <a:t> </a:t>
            </a:r>
            <a:r>
              <a:rPr lang="en-US" dirty="0" err="1"/>
              <a:t>berbeda</a:t>
            </a:r>
            <a:r>
              <a:rPr lang="en-US" dirty="0"/>
              <a:t> </a:t>
            </a:r>
            <a:r>
              <a:rPr lang="en-US" dirty="0" err="1"/>
              <a:t>dengan</a:t>
            </a:r>
            <a:r>
              <a:rPr lang="en-US" dirty="0"/>
              <a:t> </a:t>
            </a:r>
            <a:r>
              <a:rPr lang="en-US" dirty="0" err="1"/>
              <a:t>opini</a:t>
            </a:r>
            <a:r>
              <a:rPr lang="en-US" dirty="0"/>
              <a:t> </a:t>
            </a:r>
            <a:r>
              <a:rPr lang="en-US" dirty="0" err="1"/>
              <a:t>interpretatif</a:t>
            </a:r>
            <a:r>
              <a:rPr lang="en-US" dirty="0"/>
              <a:t>, </a:t>
            </a:r>
            <a:r>
              <a:rPr lang="en-US" dirty="0" err="1"/>
              <a:t>yaitu</a:t>
            </a:r>
            <a:r>
              <a:rPr lang="en-US" dirty="0"/>
              <a:t> </a:t>
            </a:r>
            <a:r>
              <a:rPr lang="en-US" dirty="0" err="1"/>
              <a:t>pendapat</a:t>
            </a:r>
            <a:r>
              <a:rPr lang="en-US" dirty="0"/>
              <a:t> yang </a:t>
            </a:r>
            <a:r>
              <a:rPr lang="en-US" dirty="0" err="1"/>
              <a:t>berupa</a:t>
            </a:r>
            <a:r>
              <a:rPr lang="en-US" dirty="0"/>
              <a:t> </a:t>
            </a:r>
            <a:r>
              <a:rPr lang="en-US" dirty="0" err="1"/>
              <a:t>interpretasi</a:t>
            </a:r>
            <a:r>
              <a:rPr lang="en-US" dirty="0"/>
              <a:t> </a:t>
            </a:r>
            <a:r>
              <a:rPr lang="en-US" dirty="0" err="1"/>
              <a:t>wartawan</a:t>
            </a:r>
            <a:r>
              <a:rPr lang="en-US" dirty="0"/>
              <a:t> </a:t>
            </a:r>
            <a:r>
              <a:rPr lang="en-US" dirty="0" err="1"/>
              <a:t>atas</a:t>
            </a:r>
            <a:r>
              <a:rPr lang="en-US" dirty="0"/>
              <a:t> </a:t>
            </a:r>
            <a:r>
              <a:rPr lang="en-US" dirty="0" err="1" smtClean="0"/>
              <a:t>fakta</a:t>
            </a:r>
            <a:r>
              <a:rPr lang="en-US" dirty="0" smtClean="0"/>
              <a:t>.</a:t>
            </a:r>
            <a:endParaRPr lang="id-ID" dirty="0" smtClean="0"/>
          </a:p>
          <a:p>
            <a:pPr marL="514350" indent="-514350">
              <a:buFont typeface="+mj-lt"/>
              <a:buAutoNum type="alphaLcPeriod"/>
            </a:pPr>
            <a:r>
              <a:rPr lang="en-US" dirty="0" err="1" smtClean="0"/>
              <a:t>Asas</a:t>
            </a:r>
            <a:r>
              <a:rPr lang="en-US" dirty="0" smtClean="0"/>
              <a:t> </a:t>
            </a:r>
            <a:r>
              <a:rPr lang="en-US" dirty="0" err="1"/>
              <a:t>praduga</a:t>
            </a:r>
            <a:r>
              <a:rPr lang="en-US" dirty="0"/>
              <a:t> </a:t>
            </a:r>
            <a:r>
              <a:rPr lang="en-US" dirty="0" err="1"/>
              <a:t>tak</a:t>
            </a:r>
            <a:r>
              <a:rPr lang="en-US" dirty="0"/>
              <a:t> </a:t>
            </a:r>
            <a:r>
              <a:rPr lang="en-US" dirty="0" err="1"/>
              <a:t>bersalah</a:t>
            </a:r>
            <a:r>
              <a:rPr lang="en-US" dirty="0"/>
              <a:t> </a:t>
            </a:r>
            <a:r>
              <a:rPr lang="en-US" dirty="0" err="1"/>
              <a:t>adalah</a:t>
            </a:r>
            <a:r>
              <a:rPr lang="en-US" dirty="0"/>
              <a:t> </a:t>
            </a:r>
            <a:r>
              <a:rPr lang="en-US" dirty="0" err="1"/>
              <a:t>prinsip</a:t>
            </a:r>
            <a:r>
              <a:rPr lang="en-US" dirty="0"/>
              <a:t> </a:t>
            </a:r>
            <a:r>
              <a:rPr lang="en-US" dirty="0" err="1"/>
              <a:t>tidak</a:t>
            </a:r>
            <a:r>
              <a:rPr lang="en-US" dirty="0"/>
              <a:t> </a:t>
            </a:r>
            <a:r>
              <a:rPr lang="en-US" dirty="0" err="1"/>
              <a:t>menghakimi</a:t>
            </a:r>
            <a:r>
              <a:rPr lang="en-US" dirty="0"/>
              <a:t> </a:t>
            </a:r>
            <a:r>
              <a:rPr lang="en-US" dirty="0" err="1"/>
              <a:t>seseorang</a:t>
            </a:r>
            <a:r>
              <a:rPr lang="en-US" dirty="0"/>
              <a:t>.</a:t>
            </a:r>
            <a:br>
              <a:rPr lang="en-US" dirty="0"/>
            </a:br>
            <a:endParaRPr lang="en-US" dirty="0"/>
          </a:p>
        </p:txBody>
      </p:sp>
    </p:spTree>
    <p:extLst>
      <p:ext uri="{BB962C8B-B14F-4D97-AF65-F5344CB8AC3E}">
        <p14:creationId xmlns:p14="http://schemas.microsoft.com/office/powerpoint/2010/main" val="1824892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normAutofit/>
          </a:bodyPr>
          <a:lstStyle/>
          <a:p>
            <a:r>
              <a:rPr lang="en-US" sz="2400" b="1" dirty="0" err="1" smtClean="0"/>
              <a:t>Pasal</a:t>
            </a:r>
            <a:r>
              <a:rPr lang="en-US" sz="2400" b="1" dirty="0" smtClean="0"/>
              <a:t> 4</a:t>
            </a:r>
            <a:r>
              <a:rPr lang="en-US" sz="2400" dirty="0" smtClean="0"/>
              <a:t/>
            </a:r>
            <a:br>
              <a:rPr lang="en-US" sz="2400" dirty="0" smtClean="0"/>
            </a:br>
            <a:r>
              <a:rPr lang="en-US" sz="2400" dirty="0" err="1" smtClean="0"/>
              <a:t>Wartawan</a:t>
            </a:r>
            <a:r>
              <a:rPr lang="en-US" sz="2400" dirty="0" smtClean="0"/>
              <a:t> Indonesia </a:t>
            </a:r>
            <a:r>
              <a:rPr lang="en-US" sz="2400" dirty="0" err="1" smtClean="0"/>
              <a:t>tidak</a:t>
            </a:r>
            <a:r>
              <a:rPr lang="en-US" sz="2400" dirty="0" smtClean="0"/>
              <a:t> </a:t>
            </a:r>
            <a:r>
              <a:rPr lang="en-US" sz="2400" dirty="0" err="1" smtClean="0"/>
              <a:t>membuat</a:t>
            </a:r>
            <a:r>
              <a:rPr lang="en-US" sz="2400" dirty="0" smtClean="0"/>
              <a:t> </a:t>
            </a:r>
            <a:r>
              <a:rPr lang="en-US" sz="2400" dirty="0" err="1" smtClean="0"/>
              <a:t>berita</a:t>
            </a:r>
            <a:r>
              <a:rPr lang="en-US" sz="2400" dirty="0" smtClean="0"/>
              <a:t> </a:t>
            </a:r>
            <a:r>
              <a:rPr lang="en-US" sz="2400" dirty="0" err="1" smtClean="0"/>
              <a:t>bohong</a:t>
            </a:r>
            <a:r>
              <a:rPr lang="en-US" sz="2400" dirty="0" smtClean="0"/>
              <a:t>, </a:t>
            </a:r>
            <a:r>
              <a:rPr lang="en-US" sz="2400" dirty="0" err="1" smtClean="0"/>
              <a:t>fitnah</a:t>
            </a:r>
            <a:r>
              <a:rPr lang="en-US" sz="2400" dirty="0" smtClean="0"/>
              <a:t>, </a:t>
            </a:r>
            <a:r>
              <a:rPr lang="en-US" sz="2400" dirty="0" err="1" smtClean="0"/>
              <a:t>sadis</a:t>
            </a:r>
            <a:r>
              <a:rPr lang="en-US" sz="2400" dirty="0" smtClean="0"/>
              <a:t>, </a:t>
            </a:r>
            <a:r>
              <a:rPr lang="en-US" sz="2400" dirty="0" err="1" smtClean="0"/>
              <a:t>dan</a:t>
            </a:r>
            <a:r>
              <a:rPr lang="en-US" sz="2400" dirty="0" smtClean="0"/>
              <a:t> </a:t>
            </a:r>
            <a:r>
              <a:rPr lang="en-US" sz="2400" dirty="0" err="1" smtClean="0"/>
              <a:t>cabul</a:t>
            </a:r>
            <a:r>
              <a:rPr lang="en-US" sz="2400" dirty="0" smtClean="0"/>
              <a:t>.</a:t>
            </a:r>
            <a:endParaRPr lang="en-US" sz="24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r>
            <a:br>
              <a:rPr lang="en-US" dirty="0"/>
            </a:br>
            <a:r>
              <a:rPr lang="en-US" dirty="0"/>
              <a:t/>
            </a:r>
            <a:br>
              <a:rPr lang="en-US" dirty="0"/>
            </a:br>
            <a:r>
              <a:rPr lang="en-US" dirty="0" err="1" smtClean="0"/>
              <a:t>Penafsiran</a:t>
            </a:r>
            <a:endParaRPr lang="id-ID" dirty="0" smtClean="0"/>
          </a:p>
          <a:p>
            <a:pPr marL="514350" indent="-514350">
              <a:buFont typeface="+mj-lt"/>
              <a:buAutoNum type="alphaLcPeriod"/>
            </a:pPr>
            <a:r>
              <a:rPr lang="en-US" dirty="0" err="1" smtClean="0"/>
              <a:t>Bohong</a:t>
            </a:r>
            <a:r>
              <a:rPr lang="en-US" dirty="0" smtClean="0"/>
              <a:t> </a:t>
            </a:r>
            <a:r>
              <a:rPr lang="en-US" dirty="0" err="1"/>
              <a:t>berarti</a:t>
            </a:r>
            <a:r>
              <a:rPr lang="en-US" dirty="0"/>
              <a:t> </a:t>
            </a:r>
            <a:r>
              <a:rPr lang="en-US" dirty="0" err="1"/>
              <a:t>sesuatu</a:t>
            </a:r>
            <a:r>
              <a:rPr lang="en-US" dirty="0"/>
              <a:t> yang </a:t>
            </a:r>
            <a:r>
              <a:rPr lang="en-US" dirty="0" err="1"/>
              <a:t>sudah</a:t>
            </a:r>
            <a:r>
              <a:rPr lang="en-US" dirty="0"/>
              <a:t> </a:t>
            </a:r>
            <a:r>
              <a:rPr lang="en-US" dirty="0" err="1"/>
              <a:t>diketahui</a:t>
            </a:r>
            <a:r>
              <a:rPr lang="en-US" dirty="0"/>
              <a:t> </a:t>
            </a:r>
            <a:r>
              <a:rPr lang="en-US" dirty="0" err="1"/>
              <a:t>sebelumnya</a:t>
            </a:r>
            <a:r>
              <a:rPr lang="en-US" dirty="0"/>
              <a:t> </a:t>
            </a:r>
            <a:r>
              <a:rPr lang="en-US" dirty="0" err="1"/>
              <a:t>oleh</a:t>
            </a:r>
            <a:r>
              <a:rPr lang="en-US" dirty="0"/>
              <a:t> </a:t>
            </a:r>
            <a:r>
              <a:rPr lang="en-US" dirty="0" err="1"/>
              <a:t>wartawan</a:t>
            </a:r>
            <a:r>
              <a:rPr lang="en-US" dirty="0"/>
              <a:t> </a:t>
            </a:r>
            <a:r>
              <a:rPr lang="en-US" dirty="0" err="1"/>
              <a:t>sebagai</a:t>
            </a:r>
            <a:r>
              <a:rPr lang="en-US" dirty="0"/>
              <a:t> </a:t>
            </a:r>
            <a:r>
              <a:rPr lang="en-US" dirty="0" err="1"/>
              <a:t>hal</a:t>
            </a:r>
            <a:r>
              <a:rPr lang="en-US" dirty="0"/>
              <a:t> yang </a:t>
            </a:r>
            <a:r>
              <a:rPr lang="en-US" dirty="0" err="1"/>
              <a:t>tidak</a:t>
            </a:r>
            <a:r>
              <a:rPr lang="en-US" dirty="0"/>
              <a:t> </a:t>
            </a:r>
            <a:r>
              <a:rPr lang="en-US" dirty="0" err="1"/>
              <a:t>sesuai</a:t>
            </a:r>
            <a:r>
              <a:rPr lang="en-US" dirty="0"/>
              <a:t> </a:t>
            </a:r>
            <a:r>
              <a:rPr lang="en-US" dirty="0" err="1"/>
              <a:t>dengan</a:t>
            </a:r>
            <a:r>
              <a:rPr lang="en-US" dirty="0"/>
              <a:t> </a:t>
            </a:r>
            <a:r>
              <a:rPr lang="en-US" dirty="0" err="1"/>
              <a:t>fakta</a:t>
            </a:r>
            <a:r>
              <a:rPr lang="en-US" dirty="0"/>
              <a:t> yang </a:t>
            </a:r>
            <a:r>
              <a:rPr lang="en-US" dirty="0" err="1" smtClean="0"/>
              <a:t>terjadi</a:t>
            </a:r>
            <a:r>
              <a:rPr lang="en-US" dirty="0" smtClean="0"/>
              <a:t>.</a:t>
            </a:r>
            <a:endParaRPr lang="id-ID" dirty="0" smtClean="0"/>
          </a:p>
          <a:p>
            <a:pPr marL="514350" indent="-514350">
              <a:buFont typeface="+mj-lt"/>
              <a:buAutoNum type="alphaLcPeriod"/>
            </a:pPr>
            <a:r>
              <a:rPr lang="en-US" dirty="0" err="1" smtClean="0"/>
              <a:t>Fitnah</a:t>
            </a:r>
            <a:r>
              <a:rPr lang="en-US" dirty="0" smtClean="0"/>
              <a:t> </a:t>
            </a:r>
            <a:r>
              <a:rPr lang="en-US" dirty="0" err="1"/>
              <a:t>berarti</a:t>
            </a:r>
            <a:r>
              <a:rPr lang="en-US" dirty="0"/>
              <a:t> </a:t>
            </a:r>
            <a:r>
              <a:rPr lang="en-US" dirty="0" err="1"/>
              <a:t>tuduhan</a:t>
            </a:r>
            <a:r>
              <a:rPr lang="en-US" dirty="0"/>
              <a:t> </a:t>
            </a:r>
            <a:r>
              <a:rPr lang="en-US" dirty="0" err="1"/>
              <a:t>tanpa</a:t>
            </a:r>
            <a:r>
              <a:rPr lang="en-US" dirty="0"/>
              <a:t> </a:t>
            </a:r>
            <a:r>
              <a:rPr lang="en-US" dirty="0" err="1"/>
              <a:t>dasar</a:t>
            </a:r>
            <a:r>
              <a:rPr lang="en-US" dirty="0"/>
              <a:t> yang </a:t>
            </a:r>
            <a:r>
              <a:rPr lang="en-US" dirty="0" err="1"/>
              <a:t>dilakukan</a:t>
            </a:r>
            <a:r>
              <a:rPr lang="en-US" dirty="0"/>
              <a:t> </a:t>
            </a:r>
            <a:r>
              <a:rPr lang="en-US" dirty="0" err="1"/>
              <a:t>secara</a:t>
            </a:r>
            <a:r>
              <a:rPr lang="en-US" dirty="0"/>
              <a:t> </a:t>
            </a:r>
            <a:r>
              <a:rPr lang="en-US" dirty="0" err="1"/>
              <a:t>sengaja</a:t>
            </a:r>
            <a:r>
              <a:rPr lang="en-US" dirty="0"/>
              <a:t> </a:t>
            </a:r>
            <a:r>
              <a:rPr lang="en-US" dirty="0" err="1"/>
              <a:t>dengan</a:t>
            </a:r>
            <a:r>
              <a:rPr lang="en-US" dirty="0"/>
              <a:t> </a:t>
            </a:r>
            <a:r>
              <a:rPr lang="en-US" dirty="0" err="1"/>
              <a:t>niat</a:t>
            </a:r>
            <a:r>
              <a:rPr lang="en-US" dirty="0"/>
              <a:t> </a:t>
            </a:r>
            <a:r>
              <a:rPr lang="en-US" dirty="0" err="1" smtClean="0"/>
              <a:t>buruk</a:t>
            </a:r>
            <a:r>
              <a:rPr lang="en-US" dirty="0" smtClean="0"/>
              <a:t>.</a:t>
            </a:r>
            <a:endParaRPr lang="id-ID" dirty="0" smtClean="0"/>
          </a:p>
          <a:p>
            <a:pPr marL="514350" indent="-514350">
              <a:buFont typeface="+mj-lt"/>
              <a:buAutoNum type="alphaLcPeriod"/>
            </a:pPr>
            <a:r>
              <a:rPr lang="en-US" dirty="0" err="1" smtClean="0"/>
              <a:t>Sadis</a:t>
            </a:r>
            <a:r>
              <a:rPr lang="en-US" dirty="0" smtClean="0"/>
              <a:t> </a:t>
            </a:r>
            <a:r>
              <a:rPr lang="en-US" dirty="0" err="1"/>
              <a:t>berarti</a:t>
            </a:r>
            <a:r>
              <a:rPr lang="en-US" dirty="0"/>
              <a:t> </a:t>
            </a:r>
            <a:r>
              <a:rPr lang="en-US" dirty="0" err="1"/>
              <a:t>kejam</a:t>
            </a:r>
            <a:r>
              <a:rPr lang="en-US" dirty="0"/>
              <a:t> </a:t>
            </a:r>
            <a:r>
              <a:rPr lang="en-US" dirty="0" err="1"/>
              <a:t>dan</a:t>
            </a:r>
            <a:r>
              <a:rPr lang="en-US" dirty="0"/>
              <a:t> </a:t>
            </a:r>
            <a:r>
              <a:rPr lang="en-US" dirty="0" err="1"/>
              <a:t>tidak</a:t>
            </a:r>
            <a:r>
              <a:rPr lang="en-US" dirty="0"/>
              <a:t> </a:t>
            </a:r>
            <a:r>
              <a:rPr lang="en-US" dirty="0" err="1"/>
              <a:t>mengenal</a:t>
            </a:r>
            <a:r>
              <a:rPr lang="en-US" dirty="0"/>
              <a:t> </a:t>
            </a:r>
            <a:r>
              <a:rPr lang="en-US" dirty="0" err="1"/>
              <a:t>belas</a:t>
            </a:r>
            <a:r>
              <a:rPr lang="en-US" dirty="0"/>
              <a:t> </a:t>
            </a:r>
            <a:r>
              <a:rPr lang="en-US" dirty="0" err="1" smtClean="0"/>
              <a:t>kasihan</a:t>
            </a:r>
            <a:r>
              <a:rPr lang="en-US" dirty="0" smtClean="0"/>
              <a:t>.</a:t>
            </a:r>
            <a:endParaRPr lang="id-ID" dirty="0" smtClean="0"/>
          </a:p>
          <a:p>
            <a:pPr marL="514350" indent="-514350">
              <a:buFont typeface="+mj-lt"/>
              <a:buAutoNum type="alphaLcPeriod"/>
            </a:pPr>
            <a:r>
              <a:rPr lang="en-US" dirty="0" err="1" smtClean="0"/>
              <a:t>Cabul</a:t>
            </a:r>
            <a:r>
              <a:rPr lang="en-US" dirty="0" smtClean="0"/>
              <a:t> </a:t>
            </a:r>
            <a:r>
              <a:rPr lang="en-US" dirty="0" err="1"/>
              <a:t>berarti</a:t>
            </a:r>
            <a:r>
              <a:rPr lang="en-US" dirty="0"/>
              <a:t> </a:t>
            </a:r>
            <a:r>
              <a:rPr lang="en-US" dirty="0" err="1"/>
              <a:t>penggambaran</a:t>
            </a:r>
            <a:r>
              <a:rPr lang="en-US" dirty="0"/>
              <a:t> </a:t>
            </a:r>
            <a:r>
              <a:rPr lang="en-US" dirty="0" err="1"/>
              <a:t>tingkah</a:t>
            </a:r>
            <a:r>
              <a:rPr lang="en-US" dirty="0"/>
              <a:t> </a:t>
            </a:r>
            <a:r>
              <a:rPr lang="en-US" dirty="0" err="1"/>
              <a:t>laku</a:t>
            </a:r>
            <a:r>
              <a:rPr lang="en-US" dirty="0"/>
              <a:t> </a:t>
            </a:r>
            <a:r>
              <a:rPr lang="en-US" dirty="0" err="1"/>
              <a:t>secara</a:t>
            </a:r>
            <a:r>
              <a:rPr lang="en-US" dirty="0"/>
              <a:t> </a:t>
            </a:r>
            <a:r>
              <a:rPr lang="en-US" dirty="0" err="1"/>
              <a:t>erotis</a:t>
            </a:r>
            <a:r>
              <a:rPr lang="en-US" dirty="0"/>
              <a:t> </a:t>
            </a:r>
            <a:r>
              <a:rPr lang="en-US" dirty="0" err="1"/>
              <a:t>dengan</a:t>
            </a:r>
            <a:r>
              <a:rPr lang="en-US" dirty="0"/>
              <a:t> </a:t>
            </a:r>
            <a:r>
              <a:rPr lang="en-US" dirty="0" err="1"/>
              <a:t>foto</a:t>
            </a:r>
            <a:r>
              <a:rPr lang="en-US" dirty="0"/>
              <a:t>, </a:t>
            </a:r>
            <a:r>
              <a:rPr lang="en-US" dirty="0" err="1"/>
              <a:t>gambar</a:t>
            </a:r>
            <a:r>
              <a:rPr lang="en-US" dirty="0"/>
              <a:t>, </a:t>
            </a:r>
            <a:r>
              <a:rPr lang="en-US" dirty="0" err="1"/>
              <a:t>suara</a:t>
            </a:r>
            <a:r>
              <a:rPr lang="en-US" dirty="0"/>
              <a:t>, </a:t>
            </a:r>
            <a:r>
              <a:rPr lang="en-US" dirty="0" err="1"/>
              <a:t>grafis</a:t>
            </a:r>
            <a:r>
              <a:rPr lang="en-US" dirty="0"/>
              <a:t> </a:t>
            </a:r>
            <a:r>
              <a:rPr lang="en-US" dirty="0" err="1"/>
              <a:t>atau</a:t>
            </a:r>
            <a:r>
              <a:rPr lang="en-US" dirty="0"/>
              <a:t> </a:t>
            </a:r>
            <a:r>
              <a:rPr lang="en-US" dirty="0" err="1"/>
              <a:t>tulisan</a:t>
            </a:r>
            <a:r>
              <a:rPr lang="en-US" dirty="0"/>
              <a:t> yang </a:t>
            </a:r>
            <a:r>
              <a:rPr lang="en-US" dirty="0" err="1"/>
              <a:t>semata-mata</a:t>
            </a:r>
            <a:r>
              <a:rPr lang="en-US" dirty="0"/>
              <a:t> </a:t>
            </a:r>
            <a:r>
              <a:rPr lang="en-US" dirty="0" err="1"/>
              <a:t>untuk</a:t>
            </a:r>
            <a:r>
              <a:rPr lang="en-US" dirty="0"/>
              <a:t> </a:t>
            </a:r>
            <a:r>
              <a:rPr lang="en-US" dirty="0" err="1"/>
              <a:t>membangkitkan</a:t>
            </a:r>
            <a:r>
              <a:rPr lang="en-US" dirty="0"/>
              <a:t> </a:t>
            </a:r>
            <a:r>
              <a:rPr lang="en-US" dirty="0" err="1"/>
              <a:t>nafsu</a:t>
            </a:r>
            <a:r>
              <a:rPr lang="en-US" dirty="0"/>
              <a:t> </a:t>
            </a:r>
            <a:r>
              <a:rPr lang="en-US" dirty="0" err="1" smtClean="0"/>
              <a:t>birahi</a:t>
            </a:r>
            <a:r>
              <a:rPr lang="en-US" dirty="0" smtClean="0"/>
              <a:t>.</a:t>
            </a:r>
            <a:endParaRPr lang="id-ID" dirty="0" smtClean="0"/>
          </a:p>
          <a:p>
            <a:pPr marL="514350" indent="-514350">
              <a:buFont typeface="+mj-lt"/>
              <a:buAutoNum type="alphaLcPeriod"/>
            </a:pPr>
            <a:r>
              <a:rPr lang="en-US" dirty="0" err="1" smtClean="0"/>
              <a:t>Dalam</a:t>
            </a:r>
            <a:r>
              <a:rPr lang="en-US" dirty="0" smtClean="0"/>
              <a:t> </a:t>
            </a:r>
            <a:r>
              <a:rPr lang="en-US" dirty="0" err="1"/>
              <a:t>penyiaran</a:t>
            </a:r>
            <a:r>
              <a:rPr lang="en-US" dirty="0"/>
              <a:t> </a:t>
            </a:r>
            <a:r>
              <a:rPr lang="en-US" dirty="0" err="1"/>
              <a:t>gambar</a:t>
            </a:r>
            <a:r>
              <a:rPr lang="en-US" dirty="0"/>
              <a:t> </a:t>
            </a:r>
            <a:r>
              <a:rPr lang="en-US" dirty="0" err="1"/>
              <a:t>dan</a:t>
            </a:r>
            <a:r>
              <a:rPr lang="en-US" dirty="0"/>
              <a:t> </a:t>
            </a:r>
            <a:r>
              <a:rPr lang="en-US" dirty="0" err="1"/>
              <a:t>suara</a:t>
            </a:r>
            <a:r>
              <a:rPr lang="en-US" dirty="0"/>
              <a:t> </a:t>
            </a:r>
            <a:r>
              <a:rPr lang="en-US" dirty="0" err="1"/>
              <a:t>dari</a:t>
            </a:r>
            <a:r>
              <a:rPr lang="en-US" dirty="0"/>
              <a:t> </a:t>
            </a:r>
            <a:r>
              <a:rPr lang="en-US" dirty="0" err="1"/>
              <a:t>arsip</a:t>
            </a:r>
            <a:r>
              <a:rPr lang="en-US" dirty="0"/>
              <a:t>, </a:t>
            </a:r>
            <a:r>
              <a:rPr lang="en-US" dirty="0" err="1"/>
              <a:t>wartawan</a:t>
            </a:r>
            <a:r>
              <a:rPr lang="en-US" dirty="0"/>
              <a:t> </a:t>
            </a:r>
            <a:r>
              <a:rPr lang="en-US" dirty="0" err="1"/>
              <a:t>mencantumkan</a:t>
            </a:r>
            <a:r>
              <a:rPr lang="en-US" dirty="0"/>
              <a:t> </a:t>
            </a:r>
            <a:r>
              <a:rPr lang="en-US" dirty="0" err="1"/>
              <a:t>waktu</a:t>
            </a:r>
            <a:r>
              <a:rPr lang="en-US" dirty="0"/>
              <a:t> </a:t>
            </a:r>
            <a:r>
              <a:rPr lang="en-US" dirty="0" err="1"/>
              <a:t>pengambilan</a:t>
            </a:r>
            <a:r>
              <a:rPr lang="en-US" dirty="0"/>
              <a:t> </a:t>
            </a:r>
            <a:r>
              <a:rPr lang="en-US" dirty="0" err="1"/>
              <a:t>gambar</a:t>
            </a:r>
            <a:r>
              <a:rPr lang="en-US" dirty="0"/>
              <a:t> </a:t>
            </a:r>
            <a:r>
              <a:rPr lang="en-US" dirty="0" err="1"/>
              <a:t>dan</a:t>
            </a:r>
            <a:r>
              <a:rPr lang="en-US" dirty="0"/>
              <a:t> </a:t>
            </a:r>
            <a:r>
              <a:rPr lang="en-US" dirty="0" err="1"/>
              <a:t>suara</a:t>
            </a:r>
            <a:r>
              <a:rPr lang="en-US" dirty="0"/>
              <a:t>.</a:t>
            </a:r>
            <a:br>
              <a:rPr lang="en-US" dirty="0"/>
            </a:br>
            <a:endParaRPr lang="en-US" dirty="0"/>
          </a:p>
        </p:txBody>
      </p:sp>
    </p:spTree>
    <p:extLst>
      <p:ext uri="{BB962C8B-B14F-4D97-AF65-F5344CB8AC3E}">
        <p14:creationId xmlns:p14="http://schemas.microsoft.com/office/powerpoint/2010/main" val="1911797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168</TotalTime>
  <Words>381</Words>
  <Application>Microsoft Office PowerPoint</Application>
  <PresentationFormat>Widescreen</PresentationFormat>
  <Paragraphs>108</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Aparajita</vt:lpstr>
      <vt:lpstr>Arial</vt:lpstr>
      <vt:lpstr>Century Gothic</vt:lpstr>
      <vt:lpstr>Wingdings 3</vt:lpstr>
      <vt:lpstr>Ion</vt:lpstr>
      <vt:lpstr>Kuliah IV</vt:lpstr>
      <vt:lpstr>wartawan</vt:lpstr>
      <vt:lpstr>ORGANISASI WARTAWAN</vt:lpstr>
      <vt:lpstr>KODE ETIK JURNALISTIK</vt:lpstr>
      <vt:lpstr>PEMBUKAAN </vt:lpstr>
      <vt:lpstr>PASAL 1 Wartawan Indonesia bersikap independen, menghasilkan berita yang akurat, berimbang, dan tidak beritikad buruk.</vt:lpstr>
      <vt:lpstr>Pasal 2 Wartawan Indonesia menempuh cara-cara yang profesional dalam melaksanakan tugas jurnalistik</vt:lpstr>
      <vt:lpstr>Pasal 3 Wartawan Indonesia selalu menguji informasi, memberitakan secara berimbang, tidak mencampurkan fakta dan opini yang menghakimi, serta menerapkan asas praduga tak bersalah.</vt:lpstr>
      <vt:lpstr>Pasal 4 Wartawan Indonesia tidak membuat berita bohong, fitnah, sadis, dan cabul.</vt:lpstr>
      <vt:lpstr>Pasal 5 Wartawan Indonesia tidak menyebutkan dan menyiarkan identitas korban kejahatan susila dan tidak menyebutkan identitas anak yang menjadi pelaku kejahatan. </vt:lpstr>
      <vt:lpstr>Pasal 6 Wartawan Indonesia tidak menyalahgunakan profesi dan tidak menerima suap.</vt:lpstr>
      <vt:lpstr>Pasal 7 Wartawan Indonesia memiliki hak tolak untuk melindungi narasumber yang tidak bersedia diketahui identitas maupun keberadaannya, menghargai ketentuan embargo, informasi latar belakang, dan “off the record” sesuai dengan kesepakatan.</vt:lpstr>
      <vt:lpstr>Pasal 8 Wartawan Indonesia tidak menulis atau menyiarkan berita berdasarkan prasangka atau diskriminasi terhadap seseorang atas dasar perbedaan suku, ras, warna kulit, agama, jenis kelamin, dan bahasa serta tidak merendahkan martabat orang lemah, miskin, sakit, cacat jiwa atau cacat jasmani. </vt:lpstr>
      <vt:lpstr>Pasal 9  Wartawan Indonesia menghormati hak narasumber tentang kehidupan pribadinya, kecuali untuk kepentingan publik.</vt:lpstr>
      <vt:lpstr>Pasal 10 Wartawan Indonesia segera mencabut, meralat, dan memperbaiki berita yang keliru dan tidak akurat disertai dengan permintaan maaf kepada pembaca, pendengar, dan atau pemirsa.</vt:lpstr>
      <vt:lpstr>Pasal 11 Wartawan Indonesia melayani hak jawab dan hak koreksi secara proporsional.</vt:lpstr>
      <vt:lpstr>PowerPoint Presentation</vt:lpstr>
      <vt:lpstr>Kami atas nama organisasi wartawan dan organisasi perusahaan pers Indonesia: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IV</dc:title>
  <dc:creator>DEVICA RULLY</dc:creator>
  <cp:lastModifiedBy>DEVICA RULLY</cp:lastModifiedBy>
  <cp:revision>10</cp:revision>
  <dcterms:created xsi:type="dcterms:W3CDTF">2017-10-02T13:17:03Z</dcterms:created>
  <dcterms:modified xsi:type="dcterms:W3CDTF">2017-10-09T14:26:02Z</dcterms:modified>
</cp:coreProperties>
</file>