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2"/>
  </p:notesMasterIdLst>
  <p:handoutMasterIdLst>
    <p:handoutMasterId r:id="rId33"/>
  </p:handoutMasterIdLst>
  <p:sldIdLst>
    <p:sldId id="256" r:id="rId2"/>
    <p:sldId id="278" r:id="rId3"/>
    <p:sldId id="305" r:id="rId4"/>
    <p:sldId id="306" r:id="rId5"/>
    <p:sldId id="282" r:id="rId6"/>
    <p:sldId id="295" r:id="rId7"/>
    <p:sldId id="296" r:id="rId8"/>
    <p:sldId id="297" r:id="rId9"/>
    <p:sldId id="298" r:id="rId10"/>
    <p:sldId id="299" r:id="rId11"/>
    <p:sldId id="300" r:id="rId12"/>
    <p:sldId id="301" r:id="rId13"/>
    <p:sldId id="302" r:id="rId14"/>
    <p:sldId id="303" r:id="rId15"/>
    <p:sldId id="304" r:id="rId16"/>
    <p:sldId id="290" r:id="rId17"/>
    <p:sldId id="291" r:id="rId18"/>
    <p:sldId id="292" r:id="rId19"/>
    <p:sldId id="293" r:id="rId20"/>
    <p:sldId id="294" r:id="rId21"/>
    <p:sldId id="314" r:id="rId22"/>
    <p:sldId id="307" r:id="rId23"/>
    <p:sldId id="308" r:id="rId24"/>
    <p:sldId id="309" r:id="rId25"/>
    <p:sldId id="310" r:id="rId26"/>
    <p:sldId id="311" r:id="rId27"/>
    <p:sldId id="312" r:id="rId28"/>
    <p:sldId id="317" r:id="rId29"/>
    <p:sldId id="313" r:id="rId30"/>
    <p:sldId id="281" r:id="rId31"/>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77" d="100"/>
          <a:sy n="77"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8/9/2018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09/08/2018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8/9/2018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8/9/2018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8/9/2018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1"/>
            <a:ext cx="6248400" cy="1200329"/>
          </a:xfrm>
          <a:prstGeom prst="rect">
            <a:avLst/>
          </a:prstGeom>
          <a:noFill/>
          <a:ln w="9525">
            <a:noFill/>
            <a:miter lim="800000"/>
            <a:headEnd/>
            <a:tailEnd/>
          </a:ln>
        </p:spPr>
        <p:txBody>
          <a:bodyPr wrap="square">
            <a:spAutoFit/>
          </a:bodyPr>
          <a:lstStyle/>
          <a:p>
            <a:pPr algn="ctr"/>
            <a:r>
              <a:rPr lang="id-ID" sz="3600" dirty="0" smtClean="0">
                <a:solidFill>
                  <a:schemeClr val="bg1"/>
                </a:solidFill>
              </a:rPr>
              <a:t>Falsafah dan Paradigma Keperawatan</a:t>
            </a:r>
            <a:endParaRPr lang="en-US" sz="3600" dirty="0">
              <a:solidFill>
                <a:schemeClr val="bg1"/>
              </a:solidFill>
              <a:latin typeface="Arial Black" pitchFamily="4" charset="0"/>
            </a:endParaRPr>
          </a:p>
        </p:txBody>
      </p:sp>
      <p:sp>
        <p:nvSpPr>
          <p:cNvPr id="5" name="TextBox 4"/>
          <p:cNvSpPr txBox="1"/>
          <p:nvPr/>
        </p:nvSpPr>
        <p:spPr>
          <a:xfrm>
            <a:off x="3429000" y="5029200"/>
            <a:ext cx="5181600" cy="1446550"/>
          </a:xfrm>
          <a:prstGeom prst="rect">
            <a:avLst/>
          </a:prstGeom>
          <a:noFill/>
        </p:spPr>
        <p:txBody>
          <a:bodyPr wrap="square" rtlCol="0">
            <a:spAutoFit/>
          </a:bodyPr>
          <a:lstStyle/>
          <a:p>
            <a:pPr algn="ctr"/>
            <a:r>
              <a:rPr lang="id-ID" sz="2200" b="1" dirty="0" smtClean="0">
                <a:solidFill>
                  <a:schemeClr val="bg1"/>
                </a:solidFill>
              </a:rPr>
              <a:t>PERTEMUAN 1</a:t>
            </a: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Algerian" pitchFamily="82" charset="0"/>
              </a:rPr>
              <a:t>Keperawatan</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lvl="0"/>
            <a:r>
              <a:rPr lang="id-ID" b="1" dirty="0" smtClean="0"/>
              <a:t>Memberikan layanan kesehatan</a:t>
            </a:r>
            <a:endParaRPr lang="id-ID" sz="2800" b="1" dirty="0" smtClean="0"/>
          </a:p>
          <a:p>
            <a:pPr lvl="0"/>
            <a:r>
              <a:rPr lang="id-ID" b="1" dirty="0" smtClean="0"/>
              <a:t>Memberikan bantuan yang paripurna dan efektif kepada klien</a:t>
            </a:r>
            <a:endParaRPr lang="id-ID" sz="2800" b="1" dirty="0" smtClean="0"/>
          </a:p>
          <a:p>
            <a:pPr lvl="0"/>
            <a:r>
              <a:rPr lang="id-ID" b="1" dirty="0" smtClean="0"/>
              <a:t>Membantu klien (dari level individu hingga masyarakat)</a:t>
            </a:r>
            <a:endParaRPr lang="id-ID" sz="2800" b="1" dirty="0" smtClean="0"/>
          </a:p>
          <a:p>
            <a:pPr lvl="0"/>
            <a:r>
              <a:rPr lang="id-ID" b="1" dirty="0" smtClean="0"/>
              <a:t>Melaksanakan intervensi keperawatan : </a:t>
            </a:r>
            <a:endParaRPr lang="id-ID" sz="2800" b="1" dirty="0" smtClean="0"/>
          </a:p>
          <a:p>
            <a:pPr lvl="1"/>
            <a:r>
              <a:rPr lang="id-ID" b="1" dirty="0" smtClean="0"/>
              <a:t>Promotif</a:t>
            </a:r>
            <a:endParaRPr lang="id-ID" sz="2400" b="1" dirty="0" smtClean="0"/>
          </a:p>
          <a:p>
            <a:pPr lvl="1"/>
            <a:r>
              <a:rPr lang="id-ID" b="1" dirty="0" smtClean="0"/>
              <a:t>Preventif</a:t>
            </a:r>
            <a:endParaRPr lang="id-ID" sz="2400" b="1" dirty="0" smtClean="0"/>
          </a:p>
          <a:p>
            <a:pPr lvl="1"/>
            <a:r>
              <a:rPr lang="id-ID" b="1" dirty="0" smtClean="0"/>
              <a:t>Kuratif</a:t>
            </a:r>
            <a:endParaRPr lang="id-ID" sz="2400" b="1" dirty="0" smtClean="0"/>
          </a:p>
          <a:p>
            <a:pPr lvl="1"/>
            <a:r>
              <a:rPr lang="id-ID" b="1" dirty="0" smtClean="0"/>
              <a:t>Rehabilitatif</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latin typeface="Algerian" pitchFamily="82" charset="0"/>
              </a:rPr>
              <a:t/>
            </a:r>
            <a:br>
              <a:rPr lang="id-ID" b="1" dirty="0" smtClean="0">
                <a:latin typeface="Algerian" pitchFamily="82" charset="0"/>
              </a:rPr>
            </a:br>
            <a:r>
              <a:rPr lang="id-ID" b="1" dirty="0" smtClean="0">
                <a:latin typeface="Algerian" pitchFamily="82" charset="0"/>
              </a:rPr>
              <a:t>Rentang </a:t>
            </a:r>
            <a:r>
              <a:rPr lang="id-ID" b="1" dirty="0" smtClean="0">
                <a:latin typeface="Algerian" pitchFamily="82" charset="0"/>
              </a:rPr>
              <a:t>Sehat Sakit</a:t>
            </a:r>
            <a:endParaRPr lang="id-ID" b="1" dirty="0">
              <a:latin typeface="Algerian" pitchFamily="82" charset="0"/>
            </a:endParaRPr>
          </a:p>
        </p:txBody>
      </p:sp>
      <p:pic>
        <p:nvPicPr>
          <p:cNvPr id="4" name="Content Placeholder 3" descr="https://beequinn.files.wordpress.com/2012/09/sehat-sakit.jpg?w=645"/>
          <p:cNvPicPr>
            <a:picLocks noGrp="1"/>
          </p:cNvPicPr>
          <p:nvPr>
            <p:ph idx="1"/>
          </p:nvPr>
        </p:nvPicPr>
        <p:blipFill>
          <a:blip r:embed="rId2"/>
          <a:srcRect/>
          <a:stretch>
            <a:fillRect/>
          </a:stretch>
        </p:blipFill>
        <p:spPr bwMode="auto">
          <a:xfrm>
            <a:off x="1676400" y="1905000"/>
            <a:ext cx="5791200" cy="3429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id-ID" sz="3200" b="1" dirty="0" smtClean="0">
                <a:latin typeface="Algerian" pitchFamily="82" charset="0"/>
              </a:rPr>
              <a:t>Faktor Yang Mempengaruhi</a:t>
            </a:r>
            <a:br>
              <a:rPr lang="id-ID" sz="3200" b="1" dirty="0" smtClean="0">
                <a:latin typeface="Algerian" pitchFamily="82" charset="0"/>
              </a:rPr>
            </a:br>
            <a:r>
              <a:rPr lang="id-ID" sz="3200" b="1" dirty="0" smtClean="0">
                <a:latin typeface="Algerian" pitchFamily="82" charset="0"/>
              </a:rPr>
              <a:t> Status Kesehatan</a:t>
            </a:r>
            <a:endParaRPr lang="id-ID" sz="3200" dirty="0">
              <a:latin typeface="Algerian" pitchFamily="82" charset="0"/>
            </a:endParaRPr>
          </a:p>
        </p:txBody>
      </p:sp>
      <p:pic>
        <p:nvPicPr>
          <p:cNvPr id="4" name="Content Placeholder 3" descr="https://beequinn.files.wordpress.com/2012/09/status-kesehatan.jpg"/>
          <p:cNvPicPr>
            <a:picLocks noGrp="1"/>
          </p:cNvPicPr>
          <p:nvPr>
            <p:ph idx="1"/>
          </p:nvPr>
        </p:nvPicPr>
        <p:blipFill>
          <a:blip r:embed="rId2"/>
          <a:srcRect/>
          <a:stretch>
            <a:fillRect/>
          </a:stretch>
        </p:blipFill>
        <p:spPr bwMode="auto">
          <a:xfrm>
            <a:off x="1828800" y="1905000"/>
            <a:ext cx="5562599" cy="3886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id-ID" sz="3600" b="1" dirty="0" smtClean="0">
                <a:latin typeface="Algerian" pitchFamily="82" charset="0"/>
              </a:rPr>
              <a:t>Faktor </a:t>
            </a:r>
            <a:r>
              <a:rPr lang="id-ID" sz="3600" b="1" dirty="0" smtClean="0">
                <a:latin typeface="Algerian" pitchFamily="82" charset="0"/>
              </a:rPr>
              <a:t>yang mem pengaruhi </a:t>
            </a:r>
            <a:br>
              <a:rPr lang="id-ID" sz="3600" b="1" dirty="0" smtClean="0">
                <a:latin typeface="Algerian" pitchFamily="82" charset="0"/>
              </a:rPr>
            </a:br>
            <a:r>
              <a:rPr lang="id-ID" sz="3600" b="1" dirty="0" smtClean="0">
                <a:latin typeface="Algerian" pitchFamily="82" charset="0"/>
              </a:rPr>
              <a:t>Prilaku sehat</a:t>
            </a:r>
            <a:endParaRPr lang="id-ID" sz="3600" dirty="0">
              <a:latin typeface="Algerian" pitchFamily="82" charset="0"/>
            </a:endParaRPr>
          </a:p>
        </p:txBody>
      </p:sp>
      <p:sp>
        <p:nvSpPr>
          <p:cNvPr id="3" name="Content Placeholder 2"/>
          <p:cNvSpPr>
            <a:spLocks noGrp="1"/>
          </p:cNvSpPr>
          <p:nvPr>
            <p:ph idx="1"/>
          </p:nvPr>
        </p:nvSpPr>
        <p:spPr>
          <a:xfrm>
            <a:off x="2286000" y="1905000"/>
            <a:ext cx="6400800" cy="4221163"/>
          </a:xfrm>
        </p:spPr>
        <p:txBody>
          <a:bodyPr/>
          <a:lstStyle/>
          <a:p>
            <a:pPr lvl="0"/>
            <a:r>
              <a:rPr lang="id-ID" b="1" dirty="0" smtClean="0"/>
              <a:t>Pendidikan</a:t>
            </a:r>
          </a:p>
          <a:p>
            <a:pPr lvl="0"/>
            <a:r>
              <a:rPr lang="id-ID" b="1" dirty="0" smtClean="0"/>
              <a:t>Adat istiadat</a:t>
            </a:r>
          </a:p>
          <a:p>
            <a:pPr lvl="0"/>
            <a:r>
              <a:rPr lang="id-ID" b="1" dirty="0" smtClean="0"/>
              <a:t>Kepercayaan</a:t>
            </a:r>
          </a:p>
          <a:p>
            <a:pPr lvl="0"/>
            <a:r>
              <a:rPr lang="id-ID" b="1" dirty="0" smtClean="0"/>
              <a:t>Kebiasaan</a:t>
            </a:r>
          </a:p>
          <a:p>
            <a:pPr lvl="0"/>
            <a:r>
              <a:rPr lang="id-ID" b="1" dirty="0" smtClean="0"/>
              <a:t>Sosial ekonomi</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Perilaku Sakit</a:t>
            </a:r>
            <a:endParaRPr lang="id-ID" sz="3200" dirty="0">
              <a:latin typeface="Algerian" pitchFamily="82" charset="0"/>
            </a:endParaRPr>
          </a:p>
        </p:txBody>
      </p:sp>
      <p:sp>
        <p:nvSpPr>
          <p:cNvPr id="3" name="Content Placeholder 2"/>
          <p:cNvSpPr>
            <a:spLocks noGrp="1"/>
          </p:cNvSpPr>
          <p:nvPr>
            <p:ph idx="1"/>
          </p:nvPr>
        </p:nvSpPr>
        <p:spPr>
          <a:xfrm>
            <a:off x="2133600" y="1600200"/>
            <a:ext cx="6553200" cy="4525963"/>
          </a:xfrm>
        </p:spPr>
        <p:txBody>
          <a:bodyPr/>
          <a:lstStyle/>
          <a:p>
            <a:pPr lvl="0"/>
            <a:r>
              <a:rPr lang="id-ID" b="1" dirty="0" smtClean="0"/>
              <a:t>Tidak memegang tanggung jawab selama sakit</a:t>
            </a:r>
          </a:p>
          <a:p>
            <a:pPr lvl="0"/>
            <a:r>
              <a:rPr lang="id-ID" b="1" dirty="0" smtClean="0"/>
              <a:t>Bebas dari tugas dan peran sosial</a:t>
            </a:r>
          </a:p>
          <a:p>
            <a:pPr lvl="0"/>
            <a:r>
              <a:rPr lang="id-ID" b="1" dirty="0" smtClean="0"/>
              <a:t>Berupaya mencapai kondisi sehat secepat mungkin</a:t>
            </a:r>
          </a:p>
          <a:p>
            <a:pPr lvl="0"/>
            <a:r>
              <a:rPr lang="id-ID" b="1" dirty="0" smtClean="0"/>
              <a:t>Bersama keluarga mencari bantuan dengan segera</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latin typeface="Algerian" pitchFamily="82" charset="0"/>
              </a:rPr>
              <a:t/>
            </a:r>
            <a:br>
              <a:rPr lang="id-ID" sz="3600" b="1" dirty="0" smtClean="0">
                <a:latin typeface="Algerian" pitchFamily="82" charset="0"/>
              </a:rPr>
            </a:br>
            <a:r>
              <a:rPr lang="id-ID" sz="3600" b="1" dirty="0" smtClean="0">
                <a:latin typeface="Algerian" pitchFamily="82" charset="0"/>
              </a:rPr>
              <a:t>Efek </a:t>
            </a:r>
            <a:r>
              <a:rPr lang="id-ID" sz="3600" b="1" dirty="0" smtClean="0">
                <a:latin typeface="Algerian" pitchFamily="82" charset="0"/>
              </a:rPr>
              <a:t>Sakit Terhadap Peran Individu</a:t>
            </a:r>
            <a:endParaRPr lang="id-ID" sz="3600" dirty="0">
              <a:latin typeface="Algerian" pitchFamily="82" charset="0"/>
            </a:endParaRPr>
          </a:p>
        </p:txBody>
      </p:sp>
      <p:sp>
        <p:nvSpPr>
          <p:cNvPr id="3" name="Content Placeholder 2"/>
          <p:cNvSpPr>
            <a:spLocks noGrp="1"/>
          </p:cNvSpPr>
          <p:nvPr>
            <p:ph idx="1"/>
          </p:nvPr>
        </p:nvSpPr>
        <p:spPr>
          <a:xfrm>
            <a:off x="1295400" y="1600200"/>
            <a:ext cx="7391400" cy="4525963"/>
          </a:xfrm>
        </p:spPr>
        <p:txBody>
          <a:bodyPr/>
          <a:lstStyle/>
          <a:p>
            <a:pPr lvl="0"/>
            <a:r>
              <a:rPr lang="id-ID" b="1" dirty="0" smtClean="0"/>
              <a:t>Perubahan Peran</a:t>
            </a:r>
          </a:p>
          <a:p>
            <a:pPr lvl="0"/>
            <a:r>
              <a:rPr lang="id-ID" b="1" dirty="0" smtClean="0"/>
              <a:t>Masalah keungan</a:t>
            </a:r>
          </a:p>
          <a:p>
            <a:pPr lvl="0"/>
            <a:r>
              <a:rPr lang="id-ID" b="1" dirty="0" smtClean="0"/>
              <a:t>Kesepian</a:t>
            </a:r>
          </a:p>
          <a:p>
            <a:pPr lvl="0"/>
            <a:r>
              <a:rPr lang="id-ID" b="1" dirty="0" smtClean="0"/>
              <a:t>Perubahan kebiasan sosial</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Perkembangan Ilmu Keperawatan</a:t>
            </a:r>
            <a:endParaRPr lang="id-ID" sz="3200"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pPr>
              <a:buNone/>
            </a:pPr>
            <a:r>
              <a:rPr lang="id-ID" b="1" dirty="0" smtClean="0"/>
              <a:t>Ilmu</a:t>
            </a:r>
            <a:br>
              <a:rPr lang="id-ID" b="1" dirty="0" smtClean="0"/>
            </a:br>
            <a:r>
              <a:rPr lang="id-ID" b="1" dirty="0" smtClean="0"/>
              <a:t>Merupakan kumpulan pengetahuan yang padat dan proses mengetahui melalui penyelidikan yang sistematis dan terkendali (metode ilmiah).</a:t>
            </a:r>
            <a:br>
              <a:rPr lang="id-ID" b="1" dirty="0" smtClean="0"/>
            </a:br>
            <a:endParaRPr lang="id-ID" b="1" dirty="0" smtClean="0"/>
          </a:p>
          <a:p>
            <a:pPr>
              <a:buNone/>
            </a:pPr>
            <a:r>
              <a:rPr lang="id-ID" b="1" dirty="0" smtClean="0"/>
              <a:t>Karakteristik ilmu :</a:t>
            </a:r>
          </a:p>
          <a:p>
            <a:pPr lvl="0"/>
            <a:r>
              <a:rPr lang="id-ID" b="1" dirty="0" smtClean="0"/>
              <a:t>Mempercepat rasional sebagai alat untuk memperoleh pengetahuan yang benar</a:t>
            </a:r>
          </a:p>
          <a:p>
            <a:pPr lvl="0"/>
            <a:r>
              <a:rPr lang="id-ID" b="1" dirty="0" smtClean="0"/>
              <a:t>Mempunyai alur pikir yang logis dan konsisten dengan pengetahuan yang telah ada</a:t>
            </a:r>
          </a:p>
          <a:p>
            <a:pPr lvl="0"/>
            <a:r>
              <a:rPr lang="id-ID" b="1" dirty="0" smtClean="0"/>
              <a:t>Melalui pengujian empiris sebagai kriteria kebenaran objektif</a:t>
            </a:r>
          </a:p>
          <a:p>
            <a:pPr lvl="0"/>
            <a:r>
              <a:rPr lang="id-ID" b="1" dirty="0" smtClean="0"/>
              <a:t>Memiliki mekanisme yang terbuka terhadap koreksi</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id-ID" b="1" dirty="0" smtClean="0">
                <a:latin typeface="Algerian" pitchFamily="82" charset="0"/>
              </a:rPr>
              <a:t>Keperawatan Sebagai Ilmu</a:t>
            </a:r>
            <a:endParaRPr lang="id-ID"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id-ID" b="1" dirty="0" smtClean="0"/>
              <a:t>Apakah ilmu keperawatan memenuhi persyaratan untuk eksis sebagai sebuah disiplin ilmu yang mandiri?</a:t>
            </a:r>
          </a:p>
          <a:p>
            <a:pPr lvl="0"/>
            <a:r>
              <a:rPr lang="id-ID" b="1" dirty="0" smtClean="0"/>
              <a:t>Ilmu keperawatan ditinjau dari sudut filsafat ilmu (philosophy of science)</a:t>
            </a:r>
          </a:p>
          <a:p>
            <a:pPr lvl="0"/>
            <a:r>
              <a:rPr lang="id-ID" b="1" dirty="0" smtClean="0"/>
              <a:t>Cara pengetahuan diperoleh dan disusun (epistemologi)</a:t>
            </a:r>
          </a:p>
          <a:p>
            <a:pPr lvl="0"/>
            <a:r>
              <a:rPr lang="id-ID" b="1" dirty="0" smtClean="0"/>
              <a:t>Serta nilai yang terkait dengan pengetahuan (aksiologi</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Autofit/>
          </a:bodyPr>
          <a:lstStyle/>
          <a:p>
            <a:r>
              <a:rPr lang="id-ID" sz="3200" b="1" dirty="0" smtClean="0">
                <a:latin typeface="Algerian" pitchFamily="82" charset="0"/>
              </a:rPr>
              <a:t>Ilmu Keperawatan ditinjau </a:t>
            </a:r>
            <a:br>
              <a:rPr lang="id-ID" sz="3200" b="1" dirty="0" smtClean="0">
                <a:latin typeface="Algerian" pitchFamily="82" charset="0"/>
              </a:rPr>
            </a:br>
            <a:r>
              <a:rPr lang="id-ID" sz="3200" b="1" dirty="0" smtClean="0">
                <a:latin typeface="Algerian" pitchFamily="82" charset="0"/>
              </a:rPr>
              <a:t>dari sudut ontologi</a:t>
            </a:r>
            <a:endParaRPr lang="id-ID" sz="3200" dirty="0">
              <a:latin typeface="Algerian" pitchFamily="82" charset="0"/>
            </a:endParaRPr>
          </a:p>
        </p:txBody>
      </p:sp>
      <p:sp>
        <p:nvSpPr>
          <p:cNvPr id="3" name="Content Placeholder 2"/>
          <p:cNvSpPr>
            <a:spLocks noGrp="1"/>
          </p:cNvSpPr>
          <p:nvPr>
            <p:ph idx="1"/>
          </p:nvPr>
        </p:nvSpPr>
        <p:spPr>
          <a:xfrm>
            <a:off x="457200" y="1981200"/>
            <a:ext cx="8229600" cy="4144963"/>
          </a:xfrm>
        </p:spPr>
        <p:txBody>
          <a:bodyPr/>
          <a:lstStyle/>
          <a:p>
            <a:pPr lvl="0"/>
            <a:r>
              <a:rPr lang="id-ID" b="1" dirty="0" smtClean="0"/>
              <a:t>Mempunyai pengertian , falsafah , sejarah, tujuan, penerima layanan keperawatan, fokus keperawatan, objek formal, objek materi.</a:t>
            </a:r>
          </a:p>
          <a:p>
            <a:pPr lvl="0"/>
            <a:r>
              <a:rPr lang="id-ID" b="1" dirty="0" smtClean="0"/>
              <a:t>Objek materia ilmu keperawatan adalah manusia yang tidak dapat berfungsi secara sempurna dalam kaitannya dengan kondisi kesehatan dan proses penyembuhan</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Titik fokus dalam keperawatan adalah respon manusia terhadap ketidakseimbangan yang dapat ditangani dengan ASKEP.</a:t>
            </a:r>
          </a:p>
          <a:p>
            <a:pPr lvl="0"/>
            <a:r>
              <a:rPr lang="id-ID" b="1" dirty="0" smtClean="0"/>
              <a:t>Objek formal : bantuan bagi individu dalam proses penyembuhan secara holistik</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fontScale="90000"/>
          </a:bodyPr>
          <a:lstStyle/>
          <a:p>
            <a:r>
              <a:rPr lang="id-ID" sz="2700" b="1" dirty="0" smtClean="0"/>
              <a:t/>
            </a:r>
            <a:br>
              <a:rPr lang="id-ID" sz="2700" b="1" dirty="0" smtClean="0"/>
            </a:br>
            <a:r>
              <a:rPr lang="id-ID" sz="4000" b="1" dirty="0" smtClean="0">
                <a:latin typeface="Algerian" pitchFamily="82" charset="0"/>
              </a:rPr>
              <a:t>Ilmu </a:t>
            </a:r>
            <a:r>
              <a:rPr lang="id-ID" sz="4000" b="1" dirty="0" smtClean="0">
                <a:latin typeface="Algerian" pitchFamily="82" charset="0"/>
              </a:rPr>
              <a:t>Keperawatan Dari Sudut Epistemologi</a:t>
            </a:r>
            <a:r>
              <a:rPr lang="id-ID" sz="4000" dirty="0" smtClean="0"/>
              <a:t/>
            </a:r>
            <a:br>
              <a:rPr lang="id-ID" sz="4000" dirty="0" smtClean="0"/>
            </a:br>
            <a:endParaRPr lang="id-ID" sz="4000" dirty="0"/>
          </a:p>
        </p:txBody>
      </p:sp>
      <p:sp>
        <p:nvSpPr>
          <p:cNvPr id="3" name="Content Placeholder 2"/>
          <p:cNvSpPr>
            <a:spLocks noGrp="1"/>
          </p:cNvSpPr>
          <p:nvPr>
            <p:ph idx="1"/>
          </p:nvPr>
        </p:nvSpPr>
        <p:spPr>
          <a:xfrm>
            <a:off x="2057400" y="2057400"/>
            <a:ext cx="5791200" cy="4068763"/>
          </a:xfrm>
        </p:spPr>
        <p:txBody>
          <a:bodyPr/>
          <a:lstStyle/>
          <a:p>
            <a:pPr lvl="0"/>
            <a:r>
              <a:rPr lang="id-ID" b="1" dirty="0" smtClean="0"/>
              <a:t>Pengetahuan </a:t>
            </a:r>
            <a:r>
              <a:rPr lang="id-ID" b="1" dirty="0" smtClean="0"/>
              <a:t>umum                 (</a:t>
            </a:r>
            <a:r>
              <a:rPr lang="id-ID" b="1" dirty="0" smtClean="0"/>
              <a:t>public knowledge)</a:t>
            </a:r>
          </a:p>
          <a:p>
            <a:pPr lvl="0"/>
            <a:r>
              <a:rPr lang="id-ID" b="1" dirty="0" smtClean="0"/>
              <a:t>Objektif</a:t>
            </a:r>
          </a:p>
          <a:p>
            <a:pPr lvl="0"/>
            <a:r>
              <a:rPr lang="id-ID" b="1" dirty="0" smtClean="0"/>
              <a:t>Abstraksi</a:t>
            </a:r>
          </a:p>
          <a:p>
            <a:pPr lvl="0"/>
            <a:r>
              <a:rPr lang="id-ID" b="1" dirty="0" smtClean="0"/>
              <a:t>Konseptual</a:t>
            </a:r>
          </a:p>
          <a:p>
            <a:pPr lvl="0"/>
            <a:r>
              <a:rPr lang="id-ID" b="1" dirty="0" smtClean="0"/>
              <a:t>Generalisasi</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smtClean="0"/>
              <a:t/>
            </a:r>
            <a:br>
              <a:rPr lang="id-ID" sz="3200" dirty="0" smtClean="0"/>
            </a:br>
            <a:r>
              <a:rPr lang="id-ID" sz="3200" b="1" dirty="0" smtClean="0">
                <a:latin typeface="Algerian" pitchFamily="82" charset="0"/>
              </a:rPr>
              <a:t>Untuk </a:t>
            </a:r>
            <a:r>
              <a:rPr lang="id-ID" sz="3200" b="1" dirty="0" smtClean="0">
                <a:latin typeface="Algerian" pitchFamily="82" charset="0"/>
              </a:rPr>
              <a:t>mengembangkan ilmu keperawatan dibutuhkan ilmu lain</a:t>
            </a:r>
            <a:endParaRPr lang="id-ID" sz="3200" b="1" dirty="0">
              <a:latin typeface="Algerian" pitchFamily="82" charset="0"/>
            </a:endParaRPr>
          </a:p>
        </p:txBody>
      </p:sp>
      <p:sp>
        <p:nvSpPr>
          <p:cNvPr id="3" name="Content Placeholder 2"/>
          <p:cNvSpPr>
            <a:spLocks noGrp="1"/>
          </p:cNvSpPr>
          <p:nvPr>
            <p:ph idx="1"/>
          </p:nvPr>
        </p:nvSpPr>
        <p:spPr/>
        <p:txBody>
          <a:bodyPr/>
          <a:lstStyle/>
          <a:p>
            <a:pPr lvl="0"/>
            <a:r>
              <a:rPr lang="id-ID" b="1" dirty="0" smtClean="0"/>
              <a:t>Kelompok ilmu humaniora, metodologi, hukum dan etika</a:t>
            </a:r>
          </a:p>
          <a:p>
            <a:pPr lvl="0"/>
            <a:r>
              <a:rPr lang="id-ID" b="1" dirty="0" smtClean="0"/>
              <a:t>Kelompok ilmu alam dasar : biofisika, kimia, biologi</a:t>
            </a:r>
          </a:p>
          <a:p>
            <a:pPr lvl="0"/>
            <a:r>
              <a:rPr lang="id-ID" b="1" dirty="0" smtClean="0"/>
              <a:t>Kelompok ilmu perilaku yang mencakup psikologi</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dirty="0" smtClean="0"/>
              <a:t>Kelompok ilmu sosial : sosiologi, antropologi,demografi dan politik</a:t>
            </a:r>
          </a:p>
          <a:p>
            <a:pPr lvl="0"/>
            <a:r>
              <a:rPr lang="id-ID" dirty="0" smtClean="0"/>
              <a:t>Kelompok ilmu biomedik : anatomi, fisiologi, biokimia, patofisiologi, farmako dll</a:t>
            </a:r>
          </a:p>
          <a:p>
            <a:pPr lvl="0"/>
            <a:r>
              <a:rPr lang="id-ID" dirty="0" smtClean="0"/>
              <a:t>Kelompok ilmu kesehatan masyarakat</a:t>
            </a:r>
          </a:p>
          <a:p>
            <a:pPr lvl="0"/>
            <a:r>
              <a:rPr lang="id-ID" dirty="0" smtClean="0"/>
              <a:t>Kelompok ilmu kedokteran klinik : penyakit syaraf, kulit dll</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id-ID" sz="3200" b="1" dirty="0" smtClean="0">
                <a:latin typeface="Algerian" pitchFamily="82" charset="0"/>
              </a:rPr>
              <a:t>Ilmu Keperawatan Dari Sudut Aksiologi</a:t>
            </a:r>
            <a:endParaRPr lang="id-ID" sz="3200"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pPr lvl="0"/>
            <a:r>
              <a:rPr lang="id-ID" dirty="0" smtClean="0"/>
              <a:t>Aplikasi asas moral dari ilmu keperawatan adalah tanggung jawab profesional terhadap klien , masyarakat dan Tuhan YME.</a:t>
            </a:r>
          </a:p>
          <a:p>
            <a:pPr lvl="0"/>
            <a:r>
              <a:rPr lang="id-ID" dirty="0" smtClean="0"/>
              <a:t>Asas moral yang terkandung dalam ilmu keperawatan dimanifestasikan kedalam kode etik keperwatan</a:t>
            </a:r>
          </a:p>
          <a:p>
            <a:pPr lvl="0"/>
            <a:r>
              <a:rPr lang="id-ID" dirty="0" smtClean="0"/>
              <a:t>Kode etik keperawatan : asas/moral tertulis yang harus dijadikan pedoman/prinsip bagi setiap perawat dalam berinteraksi dengan klien agar perilaku perawat tetap dalam koridor kebenaran.</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r>
              <a:rPr lang="id-ID" sz="3200" b="1" dirty="0" smtClean="0">
                <a:latin typeface="Algerian" pitchFamily="82" charset="0"/>
              </a:rPr>
              <a:t>Pengertian kode etik dan tujuannya</a:t>
            </a:r>
            <a:endParaRPr lang="id-ID" sz="3200" b="1" dirty="0">
              <a:latin typeface="Algerian" pitchFamily="82" charset="0"/>
            </a:endParaRPr>
          </a:p>
        </p:txBody>
      </p:sp>
      <p:sp>
        <p:nvSpPr>
          <p:cNvPr id="3" name="Content Placeholder 2"/>
          <p:cNvSpPr>
            <a:spLocks noGrp="1"/>
          </p:cNvSpPr>
          <p:nvPr>
            <p:ph idx="1"/>
          </p:nvPr>
        </p:nvSpPr>
        <p:spPr/>
        <p:txBody>
          <a:bodyPr>
            <a:normAutofit fontScale="92500"/>
          </a:bodyPr>
          <a:lstStyle/>
          <a:p>
            <a:r>
              <a:rPr lang="id-ID" b="1" dirty="0" smtClean="0"/>
              <a:t>Kode etik adalah </a:t>
            </a:r>
          </a:p>
          <a:p>
            <a:pPr>
              <a:buNone/>
            </a:pPr>
            <a:r>
              <a:rPr lang="id-ID" b="1" dirty="0" smtClean="0"/>
              <a:t>    Suatu sistem norma, nilai &amp; juga aturan profesional tertulis yang secara tegas menyatakan apa yang benar &amp; baik &amp; apa yang tidak benar &amp; tidak baik bagi profesional</a:t>
            </a:r>
            <a:r>
              <a:rPr lang="id-ID" dirty="0" smtClean="0"/>
              <a:t>. </a:t>
            </a:r>
          </a:p>
          <a:p>
            <a:r>
              <a:rPr lang="id-ID" b="1" dirty="0" smtClean="0"/>
              <a:t>Kode etik menyatakan perbuatan apa saja yang benar / salah, perbuatan apa yang harus dilakukan &amp; perbuatan apa yang harus dihindari.</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sz="3600" b="1" dirty="0" smtClean="0"/>
              <a:t>Kode </a:t>
            </a:r>
            <a:r>
              <a:rPr lang="id-ID" sz="3600" b="1" dirty="0" smtClean="0"/>
              <a:t>etik keperawatan Indonesia(PPNI)</a:t>
            </a:r>
            <a:endParaRPr lang="id-ID" sz="3600" dirty="0"/>
          </a:p>
        </p:txBody>
      </p:sp>
      <p:sp>
        <p:nvSpPr>
          <p:cNvPr id="3" name="Content Placeholder 2"/>
          <p:cNvSpPr>
            <a:spLocks noGrp="1"/>
          </p:cNvSpPr>
          <p:nvPr>
            <p:ph idx="1"/>
          </p:nvPr>
        </p:nvSpPr>
        <p:spPr/>
        <p:txBody>
          <a:bodyPr>
            <a:normAutofit fontScale="92500"/>
          </a:bodyPr>
          <a:lstStyle/>
          <a:p>
            <a:pPr lvl="0"/>
            <a:r>
              <a:rPr lang="id-ID" b="1" dirty="0" smtClean="0"/>
              <a:t>Perawat dan klien</a:t>
            </a:r>
            <a:r>
              <a:rPr lang="id-ID" dirty="0" smtClean="0"/>
              <a:t> </a:t>
            </a:r>
          </a:p>
          <a:p>
            <a:pPr lvl="1"/>
            <a:r>
              <a:rPr lang="id-ID" b="1" dirty="0" smtClean="0"/>
              <a:t>perawat dalam memberikan layanan keperawatan menghargai harkat dan martabat manusia</a:t>
            </a:r>
            <a:endParaRPr lang="id-ID" sz="2400" b="1" dirty="0" smtClean="0"/>
          </a:p>
          <a:p>
            <a:pPr lvl="1"/>
            <a:r>
              <a:rPr lang="id-ID" b="1" dirty="0" smtClean="0"/>
              <a:t>Perawat dalam memberikan layanan keperawatan senantiasa memelihara seasana lingkungan yg menghargai nilai-nilai budaya</a:t>
            </a:r>
            <a:endParaRPr lang="id-ID" sz="2400" b="1" dirty="0" smtClean="0"/>
          </a:p>
          <a:p>
            <a:pPr lvl="1"/>
            <a:r>
              <a:rPr lang="id-ID" b="1" dirty="0" smtClean="0"/>
              <a:t>Tanggung jawab utama perawat adalah mereka yang membutuhkan ASKEP</a:t>
            </a:r>
            <a:endParaRPr lang="id-ID" sz="2400" b="1" dirty="0" smtClean="0"/>
          </a:p>
          <a:p>
            <a:pPr lvl="1"/>
            <a:r>
              <a:rPr lang="id-ID" b="1" dirty="0" smtClean="0"/>
              <a:t>Perawat wajib merahasiakan segala sesuatu yg diketahui dgn tugas yg dipercayakan kepadanya</a:t>
            </a:r>
            <a:endParaRPr lang="id-ID" sz="2400" b="1" dirty="0" smtClean="0"/>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b="1" dirty="0" smtClean="0"/>
              <a:t>Perawat dan praktik</a:t>
            </a:r>
            <a:r>
              <a:rPr lang="id-ID" dirty="0" smtClean="0"/>
              <a:t> </a:t>
            </a:r>
            <a:endParaRPr lang="id-ID" sz="2800" dirty="0" smtClean="0"/>
          </a:p>
          <a:p>
            <a:pPr lvl="1"/>
            <a:r>
              <a:rPr lang="id-ID" b="1" dirty="0" smtClean="0"/>
              <a:t>Perawat dan masyarakat</a:t>
            </a:r>
            <a:endParaRPr lang="id-ID" sz="2400" b="1" dirty="0" smtClean="0"/>
          </a:p>
          <a:p>
            <a:pPr lvl="1"/>
            <a:r>
              <a:rPr lang="id-ID" b="1" dirty="0" smtClean="0"/>
              <a:t>Perawat memelihara dan meningkatkan kompetensi di bidang keperawatan</a:t>
            </a:r>
            <a:endParaRPr lang="id-ID" sz="2400" b="1" dirty="0" smtClean="0"/>
          </a:p>
          <a:p>
            <a:pPr lvl="1"/>
            <a:r>
              <a:rPr lang="id-ID" b="1" dirty="0" smtClean="0"/>
              <a:t>Perawat senantiasa memelihara mutu layanan keperawatan yang tinggi dan profesional</a:t>
            </a:r>
            <a:endParaRPr lang="id-ID" sz="2400" b="1" dirty="0" smtClean="0"/>
          </a:p>
          <a:p>
            <a:pPr lvl="1"/>
            <a:r>
              <a:rPr lang="id-ID" b="1" dirty="0" smtClean="0"/>
              <a:t>Perawat menbuat keputusan berdasarkan informasi yang adekuat</a:t>
            </a:r>
            <a:endParaRPr lang="id-ID" sz="2400" b="1" dirty="0" smtClean="0"/>
          </a:p>
          <a:p>
            <a:pPr lvl="1"/>
            <a:r>
              <a:rPr lang="id-ID" b="1" dirty="0" smtClean="0"/>
              <a:t>Perawat senantiasa menjungjung tinggi nama baik profesi keperawatan</a:t>
            </a:r>
            <a:endParaRPr lang="id-ID" sz="2400" b="1" dirty="0" smtClean="0"/>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Perawat dan masyarakat</a:t>
            </a:r>
            <a:r>
              <a:rPr lang="id-ID" dirty="0" smtClean="0"/>
              <a:t/>
            </a:r>
            <a:br>
              <a:rPr lang="id-ID" dirty="0" smtClean="0"/>
            </a:br>
            <a:r>
              <a:rPr lang="id-ID" b="1" dirty="0" smtClean="0"/>
              <a:t>Perawat mengembang tanggung jawab bersama masyarakat untuk memprakarsai dan mendukung berbagai kegiatan kebutuhan kesehatan masyarakat</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Perawat dan rekan sejawat</a:t>
            </a:r>
            <a:r>
              <a:rPr lang="id-ID" dirty="0" smtClean="0"/>
              <a:t> </a:t>
            </a:r>
            <a:endParaRPr lang="id-ID" sz="2800" dirty="0" smtClean="0"/>
          </a:p>
          <a:p>
            <a:pPr lvl="1"/>
            <a:r>
              <a:rPr lang="id-ID" b="1" dirty="0" smtClean="0"/>
              <a:t>Perawat senantiasa memelihara hubungan baik dgn sesama perwat maupun tenaga kesehatan lain</a:t>
            </a:r>
            <a:endParaRPr lang="id-ID" sz="2400" b="1" dirty="0" smtClean="0"/>
          </a:p>
          <a:p>
            <a:pPr lvl="1"/>
            <a:r>
              <a:rPr lang="id-ID" b="1" dirty="0" smtClean="0"/>
              <a:t>Perawat bertindak melindungi klien dari tenaga kesehatan yang memberi layanan yang tidak kompeten, tidak etis, dan ilegal</a:t>
            </a:r>
            <a:endParaRPr lang="id-ID" sz="2400" b="1" dirty="0" smtClean="0"/>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t>
            </a:r>
            <a:br>
              <a:rPr lang="id-ID" dirty="0" smtClean="0"/>
            </a:br>
            <a:r>
              <a:rPr lang="fi-FI" sz="3600" b="1" dirty="0" smtClean="0"/>
              <a:t>Visi dan Misi Fakultas Ilmu-Ilmu Kesehatan </a:t>
            </a:r>
            <a:r>
              <a:rPr lang="fi-FI" dirty="0" smtClean="0"/>
              <a:t/>
            </a:r>
            <a:br>
              <a:rPr lang="fi-FI" dirty="0" smtClean="0"/>
            </a:br>
            <a:endParaRPr lang="id-ID" dirty="0"/>
          </a:p>
        </p:txBody>
      </p:sp>
      <p:sp>
        <p:nvSpPr>
          <p:cNvPr id="3" name="Content Placeholder 2"/>
          <p:cNvSpPr>
            <a:spLocks noGrp="1"/>
          </p:cNvSpPr>
          <p:nvPr>
            <p:ph idx="1"/>
          </p:nvPr>
        </p:nvSpPr>
        <p:spPr/>
        <p:txBody>
          <a:bodyPr>
            <a:normAutofit fontScale="40000" lnSpcReduction="20000"/>
          </a:bodyPr>
          <a:lstStyle/>
          <a:p>
            <a:endParaRPr lang="id-ID" dirty="0" smtClean="0"/>
          </a:p>
          <a:p>
            <a:pPr algn="ctr"/>
            <a:r>
              <a:rPr lang="id-ID" sz="4200" dirty="0" smtClean="0"/>
              <a:t> Visi : </a:t>
            </a:r>
          </a:p>
          <a:p>
            <a:r>
              <a:rPr lang="id-ID" sz="4200" b="1"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sz="4200" b="1" dirty="0" smtClean="0"/>
              <a:t>Misi : </a:t>
            </a:r>
          </a:p>
          <a:p>
            <a:r>
              <a:rPr lang="id-ID" sz="4200" b="1"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r>
              <a:rPr lang="id-ID" sz="4200" b="1" dirty="0" smtClean="0"/>
              <a:t>2) Menyelenggarakan program-program penelitian dan pengembangan guna menghasilkan konsep-konsep, teori dan hasil kajian yang secara fungsional dapat mendukung pengembangan kehidupan bermasyarakat. </a:t>
            </a:r>
          </a:p>
          <a:p>
            <a:r>
              <a:rPr lang="id-ID" sz="4200" b="1" dirty="0" smtClean="0"/>
              <a:t>3) Melaksanakan dan mengembangkan program-program pengabdian kepada </a:t>
            </a:r>
          </a:p>
          <a:p>
            <a:endParaRPr lang="id-ID" sz="4200" b="1" dirty="0" smtClean="0"/>
          </a:p>
          <a:p>
            <a:endParaRPr lang="id-ID" sz="4200" b="1" dirty="0" smtClean="0"/>
          </a:p>
          <a:p>
            <a:r>
              <a:rPr lang="id-ID" sz="4200" b="1" dirty="0" smtClean="0"/>
              <a:t>masyarakat melalui inovasi di bidang ilmu pengetahuan, teknologi dan seni yang bermanfaat bagi kemajuan bangsa Indonesia. </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t>
            </a:r>
            <a:br>
              <a:rPr lang="id-ID" dirty="0" smtClean="0"/>
            </a:br>
            <a:r>
              <a:rPr lang="id-ID" dirty="0" smtClean="0"/>
              <a:t>Visi dan Misi Prodi Keperawatan </a:t>
            </a:r>
            <a:br>
              <a:rPr lang="id-ID" dirty="0" smtClean="0"/>
            </a:br>
            <a:endParaRPr lang="id-ID" dirty="0"/>
          </a:p>
        </p:txBody>
      </p:sp>
      <p:sp>
        <p:nvSpPr>
          <p:cNvPr id="3" name="Content Placeholder 2"/>
          <p:cNvSpPr>
            <a:spLocks noGrp="1"/>
          </p:cNvSpPr>
          <p:nvPr>
            <p:ph idx="1"/>
          </p:nvPr>
        </p:nvSpPr>
        <p:spPr/>
        <p:txBody>
          <a:bodyPr>
            <a:normAutofit fontScale="47500" lnSpcReduction="20000"/>
          </a:bodyPr>
          <a:lstStyle/>
          <a:p>
            <a:endParaRPr lang="id-ID" dirty="0" smtClean="0"/>
          </a:p>
          <a:p>
            <a:pPr algn="ctr"/>
            <a:r>
              <a:rPr lang="id-ID" b="1" dirty="0" smtClean="0"/>
              <a:t> Visi </a:t>
            </a:r>
          </a:p>
          <a:p>
            <a:pPr>
              <a:buNone/>
            </a:pPr>
            <a:r>
              <a:rPr lang="id-ID" b="1" dirty="0" smtClean="0"/>
              <a:t>Menjadi pusat pendidikan Ners yang kompeten berbasis intelektulitas, kreatifitas, dan kewirausahaan, dengan keunggulan dibidang </a:t>
            </a:r>
            <a:r>
              <a:rPr lang="id-ID" b="1" i="1" dirty="0" smtClean="0"/>
              <a:t>nursing home care serta berdaya saing global pada tahun 2020 </a:t>
            </a:r>
          </a:p>
          <a:p>
            <a:pPr algn="ctr"/>
            <a:r>
              <a:rPr lang="id-ID" b="1" dirty="0" smtClean="0"/>
              <a:t>Misi </a:t>
            </a:r>
          </a:p>
          <a:p>
            <a:pPr>
              <a:buNone/>
            </a:pPr>
            <a:r>
              <a:rPr lang="id-ID" b="1" dirty="0" smtClean="0"/>
              <a:t>1) Mengembangkan program pendidikan Ners dengan keunggulan </a:t>
            </a:r>
            <a:r>
              <a:rPr lang="id-ID" b="1" i="1" dirty="0" smtClean="0"/>
              <a:t>nursing home care yang berwawasan global dan berbasis Ilmu pengetahuan dan teknologi </a:t>
            </a:r>
          </a:p>
          <a:p>
            <a:pPr>
              <a:buNone/>
            </a:pPr>
            <a:r>
              <a:rPr lang="id-ID" b="1" dirty="0" smtClean="0"/>
              <a:t>2) Mengembangkan Ilmu Pengetahuan dan Teknologi di bidang keperawatan dengan keunggulan </a:t>
            </a:r>
            <a:r>
              <a:rPr lang="id-ID" b="1" i="1" dirty="0" smtClean="0"/>
              <a:t>nursing home care melalui kegiatan penelitian </a:t>
            </a:r>
          </a:p>
          <a:p>
            <a:pPr>
              <a:buNone/>
            </a:pPr>
            <a:r>
              <a:rPr lang="id-ID" b="1" dirty="0" smtClean="0"/>
              <a:t>3) Menerapkan dan mengembangkan ilmu keperawatan dengan keunggulan </a:t>
            </a:r>
            <a:r>
              <a:rPr lang="id-ID" b="1" i="1" dirty="0" smtClean="0"/>
              <a:t>nursing home care melalui pengabdian kepada masyarakat </a:t>
            </a:r>
          </a:p>
          <a:p>
            <a:pPr>
              <a:buNone/>
            </a:pPr>
            <a:r>
              <a:rPr lang="id-ID" b="1" dirty="0" smtClean="0"/>
              <a:t>4) Menyiapkan sumber daya manusia keperawatan dengan keunggulan </a:t>
            </a:r>
            <a:r>
              <a:rPr lang="id-ID" b="1" i="1" dirty="0" smtClean="0"/>
              <a:t>nursing home care yang berdaya saing global dan menciptakan calon pemimpin yang berkarakter bagi bangsa dan negara </a:t>
            </a:r>
          </a:p>
          <a:p>
            <a:pPr>
              <a:buNone/>
            </a:pPr>
            <a:r>
              <a:rPr lang="id-ID" b="1" i="1" dirty="0" smtClean="0"/>
              <a:t>5) Mengelola sarana dan prasarana yang menunjang program akademik dan profesi keperawatan dengan keunggulan nursing home care </a:t>
            </a:r>
          </a:p>
          <a:p>
            <a:pPr>
              <a:buNone/>
            </a:pPr>
            <a:r>
              <a:rPr lang="id-ID" b="1" dirty="0" smtClean="0"/>
              <a:t>6) Berperan aktif dalam menerapkan dan mengembangkan ilmu keperawatan dengan keunggulan </a:t>
            </a:r>
            <a:r>
              <a:rPr lang="id-ID" b="1" i="1" dirty="0" smtClean="0"/>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lgerian" pitchFamily="82" charset="0"/>
                <a:cs typeface="Arial" charset="0"/>
              </a:rPr>
              <a:t>KEMAMPUAN AKHIR YANG DIHARAPKAN</a:t>
            </a:r>
          </a:p>
        </p:txBody>
      </p:sp>
      <p:sp>
        <p:nvSpPr>
          <p:cNvPr id="3076" name="Content Placeholder 5"/>
          <p:cNvSpPr>
            <a:spLocks noGrp="1"/>
          </p:cNvSpPr>
          <p:nvPr>
            <p:ph idx="1"/>
          </p:nvPr>
        </p:nvSpPr>
        <p:spPr>
          <a:xfrm>
            <a:off x="457200" y="1524000"/>
            <a:ext cx="8229600" cy="4906963"/>
          </a:xfrm>
        </p:spPr>
        <p:txBody>
          <a:bodyPr>
            <a:normAutofit/>
          </a:bodyPr>
          <a:lstStyle/>
          <a:p>
            <a:pPr>
              <a:buNone/>
            </a:pPr>
            <a:r>
              <a:rPr lang="id-ID" sz="2800" b="1" dirty="0" smtClean="0"/>
              <a:t>Mahasiswa mampu </a:t>
            </a:r>
          </a:p>
          <a:p>
            <a:pPr>
              <a:buNone/>
            </a:pPr>
            <a:r>
              <a:rPr lang="id-ID" sz="2800" b="1" dirty="0" smtClean="0"/>
              <a:t>menerapkan Falsafah </a:t>
            </a:r>
            <a:r>
              <a:rPr lang="id-ID" sz="2800" b="1" dirty="0" smtClean="0"/>
              <a:t>Keperawatan dalam pelayanan keperawatan yaitu  keyakinan </a:t>
            </a:r>
            <a:r>
              <a:rPr lang="id-ID" sz="2800" b="1" dirty="0" smtClean="0"/>
              <a:t>perawat terhadap nilai-nilai keperawatan yang menjadi pedoman dalam memberikan asuhan keperawatan.</a:t>
            </a:r>
            <a:endParaRPr lang="id-ID" sz="2800" b="1"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sz="3600" b="1" dirty="0" smtClean="0">
                <a:latin typeface="Algerian" pitchFamily="82" charset="0"/>
              </a:rPr>
              <a:t>Falsafah Keperawatan</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pPr lvl="0">
              <a:buNone/>
            </a:pPr>
            <a:r>
              <a:rPr lang="id-ID" b="1" dirty="0" smtClean="0">
                <a:solidFill>
                  <a:srgbClr val="FF0000"/>
                </a:solidFill>
              </a:rPr>
              <a:t>Keperawatan adalah </a:t>
            </a:r>
            <a:r>
              <a:rPr lang="id-ID" b="1" dirty="0" smtClean="0"/>
              <a:t>suatu bentuk pelayanan profesional yang merupakan bagian integral dari layanan kesehatan, didasarkan pada ilmu dan kiat keperawatan.</a:t>
            </a:r>
          </a:p>
          <a:p>
            <a:pPr lvl="0">
              <a:buNone/>
            </a:pPr>
            <a:endParaRPr lang="id-ID" b="1" dirty="0" smtClean="0">
              <a:solidFill>
                <a:srgbClr val="FF0000"/>
              </a:solidFill>
            </a:endParaRPr>
          </a:p>
          <a:p>
            <a:pPr lvl="0">
              <a:buNone/>
            </a:pPr>
            <a:r>
              <a:rPr lang="id-ID" dirty="0" smtClean="0">
                <a:solidFill>
                  <a:srgbClr val="FF0000"/>
                </a:solidFill>
              </a:rPr>
              <a:t>          </a:t>
            </a:r>
            <a:r>
              <a:rPr lang="id-ID" b="1" dirty="0" smtClean="0">
                <a:solidFill>
                  <a:srgbClr val="FF0000"/>
                </a:solidFill>
              </a:rPr>
              <a:t>Falsafah Keperawatan</a:t>
            </a:r>
            <a:r>
              <a:rPr lang="id-ID" dirty="0" smtClean="0"/>
              <a:t>: </a:t>
            </a:r>
            <a:r>
              <a:rPr lang="id-ID" b="1" dirty="0" smtClean="0"/>
              <a:t>kenyakinan perawat terhadap nilai-nilai keperawatan yang menjadi pedoman dalam memberikan asuhan keperawatan.</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b="1" dirty="0" smtClean="0">
                <a:latin typeface="Algerian" pitchFamily="82" charset="0"/>
              </a:rPr>
              <a:t/>
            </a:r>
            <a:br>
              <a:rPr lang="id-ID" sz="3200" b="1" dirty="0" smtClean="0">
                <a:latin typeface="Algerian" pitchFamily="82" charset="0"/>
              </a:rPr>
            </a:br>
            <a:r>
              <a:rPr lang="id-ID" sz="3200" b="1" dirty="0" smtClean="0">
                <a:latin typeface="Algerian" pitchFamily="82" charset="0"/>
              </a:rPr>
              <a:t>Keyakinan </a:t>
            </a:r>
            <a:r>
              <a:rPr lang="id-ID" sz="3200" b="1" dirty="0" smtClean="0">
                <a:latin typeface="Algerian" pitchFamily="82" charset="0"/>
              </a:rPr>
              <a:t>Yang Harus Dimiliki Perawat</a:t>
            </a:r>
            <a:endParaRPr lang="id-ID" sz="3200"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pPr lvl="0"/>
            <a:r>
              <a:rPr lang="id-ID" b="1" dirty="0" smtClean="0"/>
              <a:t>Manusia adalah individu yang unik holistik</a:t>
            </a:r>
          </a:p>
          <a:p>
            <a:pPr lvl="0"/>
            <a:r>
              <a:rPr lang="id-ID" b="1" dirty="0" smtClean="0"/>
              <a:t>Meningkatkan derajat kesehatan yang optimal</a:t>
            </a:r>
          </a:p>
          <a:p>
            <a:pPr lvl="0"/>
            <a:r>
              <a:rPr lang="id-ID" b="1" dirty="0" smtClean="0"/>
              <a:t>Kolaborasi dengan tim kesehatan dan pasien/keluarga.</a:t>
            </a:r>
          </a:p>
          <a:p>
            <a:pPr lvl="0"/>
            <a:r>
              <a:rPr lang="id-ID" b="1" dirty="0" smtClean="0"/>
              <a:t>Proses keperawatan</a:t>
            </a:r>
          </a:p>
          <a:p>
            <a:pPr lvl="0"/>
            <a:r>
              <a:rPr lang="id-ID" b="1" dirty="0" smtClean="0"/>
              <a:t>Perawat bertanggung jawab dan bertanggung gugat</a:t>
            </a:r>
          </a:p>
          <a:p>
            <a:pPr lvl="0"/>
            <a:r>
              <a:rPr lang="id-ID" b="1" dirty="0" smtClean="0"/>
              <a:t>Pendidikan keperawatan harus dilaksanakan terus-menerus</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latin typeface="Algerian" pitchFamily="82" charset="0"/>
              </a:rPr>
              <a:t>Paradigma Keperawatan</a:t>
            </a:r>
            <a:r>
              <a:rPr lang="id-ID" dirty="0" smtClean="0"/>
              <a:t/>
            </a:r>
            <a:br>
              <a:rPr lang="id-ID" dirty="0" smtClean="0"/>
            </a:br>
            <a:endParaRPr lang="id-ID" dirty="0"/>
          </a:p>
        </p:txBody>
      </p:sp>
      <p:sp>
        <p:nvSpPr>
          <p:cNvPr id="3" name="Content Placeholder 2"/>
          <p:cNvSpPr>
            <a:spLocks noGrp="1"/>
          </p:cNvSpPr>
          <p:nvPr>
            <p:ph idx="1"/>
          </p:nvPr>
        </p:nvSpPr>
        <p:spPr/>
        <p:txBody>
          <a:bodyPr/>
          <a:lstStyle/>
          <a:p>
            <a:pPr lvl="0">
              <a:buNone/>
            </a:pPr>
            <a:r>
              <a:rPr lang="id-ID" b="1" dirty="0" smtClean="0"/>
              <a:t>Paradigma keperawatan </a:t>
            </a:r>
            <a:r>
              <a:rPr lang="id-ID" dirty="0" smtClean="0"/>
              <a:t>: </a:t>
            </a:r>
          </a:p>
          <a:p>
            <a:pPr lvl="0">
              <a:buNone/>
            </a:pPr>
            <a:r>
              <a:rPr lang="id-ID" b="1" dirty="0" smtClean="0"/>
              <a:t>Merupakan suatu pandangan global yang dianut oleh perawat yang mengatur hubungan di antara teori guna mengembangkan model konseptual dan teori-teori keperawatan sebagai kerangka kerja keperawatan.</a:t>
            </a:r>
          </a:p>
          <a:p>
            <a:pPr lvl="0"/>
            <a:r>
              <a:rPr lang="id-ID" b="1" dirty="0" smtClean="0"/>
              <a:t>Unsur paradigma keperawatan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Unsur paradigma keperawatan</a:t>
            </a:r>
            <a:endParaRPr lang="id-ID" sz="3200" b="1" dirty="0">
              <a:latin typeface="Algerian" pitchFamily="82" charset="0"/>
            </a:endParaRPr>
          </a:p>
        </p:txBody>
      </p:sp>
      <p:sp>
        <p:nvSpPr>
          <p:cNvPr id="3" name="Content Placeholder 2"/>
          <p:cNvSpPr>
            <a:spLocks noGrp="1"/>
          </p:cNvSpPr>
          <p:nvPr>
            <p:ph idx="1"/>
          </p:nvPr>
        </p:nvSpPr>
        <p:spPr/>
        <p:txBody>
          <a:bodyPr>
            <a:normAutofit lnSpcReduction="10000"/>
          </a:bodyPr>
          <a:lstStyle/>
          <a:p>
            <a:pPr>
              <a:buNone/>
            </a:pPr>
            <a:r>
              <a:rPr lang="id-ID" dirty="0" smtClean="0"/>
              <a:t>                           </a:t>
            </a:r>
            <a:r>
              <a:rPr lang="id-ID" b="1" dirty="0" smtClean="0"/>
              <a:t>Manusia/Klien   </a:t>
            </a:r>
          </a:p>
          <a:p>
            <a:pPr>
              <a:buNone/>
            </a:pPr>
            <a:endParaRPr lang="id-ID" b="1" dirty="0" smtClean="0"/>
          </a:p>
          <a:p>
            <a:pPr>
              <a:buNone/>
            </a:pPr>
            <a:endParaRPr lang="id-ID" b="1" dirty="0" smtClean="0"/>
          </a:p>
          <a:p>
            <a:pPr>
              <a:buNone/>
            </a:pPr>
            <a:endParaRPr lang="id-ID" b="1" dirty="0" smtClean="0"/>
          </a:p>
          <a:p>
            <a:pPr>
              <a:buNone/>
            </a:pPr>
            <a:r>
              <a:rPr lang="id-ID" b="1" dirty="0" smtClean="0"/>
              <a:t>   Keperawatan                                 Sehat/Sakit</a:t>
            </a:r>
          </a:p>
          <a:p>
            <a:pPr>
              <a:buNone/>
            </a:pPr>
            <a:endParaRPr lang="id-ID" b="1" dirty="0" smtClean="0"/>
          </a:p>
          <a:p>
            <a:pPr>
              <a:buNone/>
            </a:pPr>
            <a:r>
              <a:rPr lang="id-ID" b="1" dirty="0" smtClean="0"/>
              <a:t>                               </a:t>
            </a:r>
          </a:p>
          <a:p>
            <a:pPr>
              <a:buNone/>
            </a:pPr>
            <a:r>
              <a:rPr lang="id-ID" b="1" dirty="0" smtClean="0"/>
              <a:t>                                   Lingkungan</a:t>
            </a:r>
            <a:endParaRPr lang="id-ID" dirty="0"/>
          </a:p>
        </p:txBody>
      </p:sp>
      <p:cxnSp>
        <p:nvCxnSpPr>
          <p:cNvPr id="5" name="Straight Arrow Connector 4"/>
          <p:cNvCxnSpPr/>
          <p:nvPr/>
        </p:nvCxnSpPr>
        <p:spPr>
          <a:xfrm rot="10800000" flipV="1">
            <a:off x="1828800" y="2286000"/>
            <a:ext cx="15240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5486400" y="2286000"/>
            <a:ext cx="13716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3086100" y="3543300"/>
            <a:ext cx="2667000" cy="152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362200" y="4343400"/>
            <a:ext cx="1676400" cy="1066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5181600" y="4191000"/>
            <a:ext cx="16764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1947</TotalTime>
  <Words>975</Words>
  <Application>Microsoft Office PowerPoint</Application>
  <PresentationFormat>On-screen Show (4:3)</PresentationFormat>
  <Paragraphs>141</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   Visi dan Misi Fakultas Ilmu-Ilmu Kesehatan  </vt:lpstr>
      <vt:lpstr>   Visi dan Misi Prodi Keperawatan  </vt:lpstr>
      <vt:lpstr>KEMAMPUAN AKHIR YANG DIHARAPKAN</vt:lpstr>
      <vt:lpstr>  Falsafah Keperawatan </vt:lpstr>
      <vt:lpstr> Keyakinan Yang Harus Dimiliki Perawat</vt:lpstr>
      <vt:lpstr> Paradigma Keperawatan </vt:lpstr>
      <vt:lpstr>Unsur paradigma keperawatan</vt:lpstr>
      <vt:lpstr>Keperawatan</vt:lpstr>
      <vt:lpstr> Rentang Sehat Sakit</vt:lpstr>
      <vt:lpstr>Faktor Yang Mempengaruhi  Status Kesehatan</vt:lpstr>
      <vt:lpstr>Faktor yang mem pengaruhi  Prilaku sehat</vt:lpstr>
      <vt:lpstr>Perilaku Sakit</vt:lpstr>
      <vt:lpstr> Efek Sakit Terhadap Peran Individu</vt:lpstr>
      <vt:lpstr>Perkembangan Ilmu Keperawatan</vt:lpstr>
      <vt:lpstr>Keperawatan Sebagai Ilmu</vt:lpstr>
      <vt:lpstr>Ilmu Keperawatan ditinjau  dari sudut ontologi</vt:lpstr>
      <vt:lpstr>Slide 19</vt:lpstr>
      <vt:lpstr> Ilmu Keperawatan Dari Sudut Epistemologi </vt:lpstr>
      <vt:lpstr> Untuk mengembangkan ilmu keperawatan dibutuhkan ilmu lain</vt:lpstr>
      <vt:lpstr>Slide 22</vt:lpstr>
      <vt:lpstr>Ilmu Keperawatan Dari Sudut Aksiologi</vt:lpstr>
      <vt:lpstr>Pengertian kode etik dan tujuannya</vt:lpstr>
      <vt:lpstr> Kode etik keperawatan Indonesia(PPNI)</vt:lpstr>
      <vt:lpstr>Slide 26</vt:lpstr>
      <vt:lpstr>Slide 27</vt:lpstr>
      <vt:lpstr>Slide 28</vt:lpstr>
      <vt:lpstr>Slide 29</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125</cp:revision>
  <dcterms:created xsi:type="dcterms:W3CDTF">2017-09-15T01:31:17Z</dcterms:created>
  <dcterms:modified xsi:type="dcterms:W3CDTF">2018-08-09T02:22:27Z</dcterms:modified>
</cp:coreProperties>
</file>