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89" r:id="rId36"/>
    <p:sldId id="291" r:id="rId37"/>
    <p:sldId id="292" r:id="rId38"/>
    <p:sldId id="293" r:id="rId39"/>
    <p:sldId id="294" r:id="rId40"/>
    <p:sldId id="295" r:id="rId41"/>
    <p:sldId id="296" r:id="rId42"/>
    <p:sldId id="297" r:id="rId43"/>
    <p:sldId id="298" r:id="rId44"/>
    <p:sldId id="299" r:id="rId45"/>
    <p:sldId id="300" r:id="rId46"/>
    <p:sldId id="303" r:id="rId47"/>
    <p:sldId id="301" r:id="rId48"/>
    <p:sldId id="302" r:id="rId49"/>
    <p:sldId id="305" r:id="rId50"/>
    <p:sldId id="306" r:id="rId51"/>
    <p:sldId id="304" r:id="rId52"/>
    <p:sldId id="307" r:id="rId53"/>
    <p:sldId id="308" r:id="rId54"/>
    <p:sldId id="309" r:id="rId5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6" d="100"/>
          <a:sy n="56" d="100"/>
        </p:scale>
        <p:origin x="-1692" y="-5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5FB53C2-FCAA-469C-8971-987B06CDE8A3}" type="datetimeFigureOut">
              <a:rPr lang="id-ID" smtClean="0"/>
              <a:pPr/>
              <a:t>08/08/2018</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D506302-6C9E-4E19-A299-DCD6DCAC92B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FB53C2-FCAA-469C-8971-987B06CDE8A3}" type="datetimeFigureOut">
              <a:rPr lang="id-ID" smtClean="0"/>
              <a:pPr/>
              <a:t>08/08/2018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D506302-6C9E-4E19-A299-DCD6DCAC92B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FB53C2-FCAA-469C-8971-987B06CDE8A3}" type="datetimeFigureOut">
              <a:rPr lang="id-ID" smtClean="0"/>
              <a:pPr/>
              <a:t>08/08/2018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D506302-6C9E-4E19-A299-DCD6DCAC92B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FB53C2-FCAA-469C-8971-987B06CDE8A3}" type="datetimeFigureOut">
              <a:rPr lang="id-ID" smtClean="0"/>
              <a:pPr/>
              <a:t>08/08/2018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D506302-6C9E-4E19-A299-DCD6DCAC92BE}"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5FB53C2-FCAA-469C-8971-987B06CDE8A3}" type="datetimeFigureOut">
              <a:rPr lang="id-ID" smtClean="0"/>
              <a:pPr/>
              <a:t>08/08/2018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D506302-6C9E-4E19-A299-DCD6DCAC92BE}"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5FB53C2-FCAA-469C-8971-987B06CDE8A3}" type="datetimeFigureOut">
              <a:rPr lang="id-ID" smtClean="0"/>
              <a:pPr/>
              <a:t>08/08/2018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D506302-6C9E-4E19-A299-DCD6DCAC92BE}"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5FB53C2-FCAA-469C-8971-987B06CDE8A3}" type="datetimeFigureOut">
              <a:rPr lang="id-ID" smtClean="0"/>
              <a:pPr/>
              <a:t>08/08/2018</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AD506302-6C9E-4E19-A299-DCD6DCAC92B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5FB53C2-FCAA-469C-8971-987B06CDE8A3}" type="datetimeFigureOut">
              <a:rPr lang="id-ID" smtClean="0"/>
              <a:pPr/>
              <a:t>08/08/2018</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AD506302-6C9E-4E19-A299-DCD6DCAC92BE}"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5FB53C2-FCAA-469C-8971-987B06CDE8A3}" type="datetimeFigureOut">
              <a:rPr lang="id-ID" smtClean="0"/>
              <a:pPr/>
              <a:t>08/08/2018</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AD506302-6C9E-4E19-A299-DCD6DCAC92B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5FB53C2-FCAA-469C-8971-987B06CDE8A3}" type="datetimeFigureOut">
              <a:rPr lang="id-ID" smtClean="0"/>
              <a:pPr/>
              <a:t>08/08/2018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D506302-6C9E-4E19-A299-DCD6DCAC92B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5FB53C2-FCAA-469C-8971-987B06CDE8A3}" type="datetimeFigureOut">
              <a:rPr lang="id-ID" smtClean="0"/>
              <a:pPr/>
              <a:t>08/08/2018</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D506302-6C9E-4E19-A299-DCD6DCAC92BE}"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5FB53C2-FCAA-469C-8971-987B06CDE8A3}" type="datetimeFigureOut">
              <a:rPr lang="id-ID" smtClean="0"/>
              <a:pPr/>
              <a:t>08/08/2018</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D506302-6C9E-4E19-A299-DCD6DCAC92B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id-ID" sz="3600" b="1" dirty="0" smtClean="0">
                <a:solidFill>
                  <a:srgbClr val="FF0000"/>
                </a:solidFill>
                <a:latin typeface="Algerian" pitchFamily="82" charset="0"/>
              </a:rPr>
              <a:t>KONSEP BERFIKIR KRITIS  I </a:t>
            </a:r>
            <a:br>
              <a:rPr lang="id-ID" sz="3600" b="1" dirty="0" smtClean="0">
                <a:solidFill>
                  <a:srgbClr val="FF0000"/>
                </a:solidFill>
                <a:latin typeface="Algerian" pitchFamily="82" charset="0"/>
              </a:rPr>
            </a:br>
            <a:r>
              <a:rPr lang="id-ID" sz="3600" b="1" dirty="0" smtClean="0">
                <a:solidFill>
                  <a:srgbClr val="FF0000"/>
                </a:solidFill>
                <a:latin typeface="Algerian" pitchFamily="82" charset="0"/>
              </a:rPr>
              <a:t>DALAM KEPERAWATAN</a:t>
            </a:r>
            <a:endParaRPr lang="id-ID" sz="3600" b="1" dirty="0">
              <a:solidFill>
                <a:srgbClr val="FF0000"/>
              </a:solidFill>
              <a:latin typeface="Algerian" pitchFamily="82" charset="0"/>
            </a:endParaRPr>
          </a:p>
        </p:txBody>
      </p:sp>
      <p:sp>
        <p:nvSpPr>
          <p:cNvPr id="3" name="Subtitle 2"/>
          <p:cNvSpPr>
            <a:spLocks noGrp="1"/>
          </p:cNvSpPr>
          <p:nvPr>
            <p:ph type="subTitle" idx="1"/>
          </p:nvPr>
        </p:nvSpPr>
        <p:spPr/>
        <p:txBody>
          <a:bodyPr>
            <a:normAutofit fontScale="92500" lnSpcReduction="20000"/>
          </a:bodyPr>
          <a:lstStyle/>
          <a:p>
            <a:endParaRPr lang="id-ID" sz="2800" b="1" dirty="0" smtClean="0"/>
          </a:p>
          <a:p>
            <a:endParaRPr lang="id-ID" sz="2800" b="1" dirty="0"/>
          </a:p>
          <a:p>
            <a:r>
              <a:rPr lang="id-ID" sz="2800" b="1" dirty="0" smtClean="0"/>
              <a:t>Yayah. Karyanah, B.Sc, S.Sos. MM</a:t>
            </a:r>
            <a:endParaRPr lang="id-ID"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lnSpcReduction="10000"/>
          </a:bodyPr>
          <a:lstStyle/>
          <a:p>
            <a:pPr lvl="0">
              <a:buNone/>
            </a:pPr>
            <a:r>
              <a:rPr lang="id-ID" b="1" dirty="0"/>
              <a:t>4.      Bagian dari suatu sikap.</a:t>
            </a:r>
            <a:endParaRPr lang="id-ID" dirty="0"/>
          </a:p>
          <a:p>
            <a:pPr>
              <a:buNone/>
            </a:pPr>
            <a:r>
              <a:rPr lang="id-ID" dirty="0" smtClean="0"/>
              <a:t>   Yaitu </a:t>
            </a:r>
            <a:r>
              <a:rPr lang="id-ID" dirty="0"/>
              <a:t>pemahaman dari suatu sikap yang harus diambil pemikir kritis akan selalu menguji apakah sesuatu yang dihadapi itu lebih baik atau lebih buruk dibanding yang lain</a:t>
            </a:r>
            <a:r>
              <a:rPr lang="id-ID" dirty="0" smtClean="0"/>
              <a:t>.</a:t>
            </a:r>
          </a:p>
          <a:p>
            <a:pPr>
              <a:buNone/>
            </a:pPr>
            <a:endParaRPr lang="id-ID" dirty="0" smtClean="0"/>
          </a:p>
          <a:p>
            <a:pPr lvl="0">
              <a:buNone/>
            </a:pPr>
            <a:r>
              <a:rPr lang="id-ID" b="1" dirty="0" smtClean="0"/>
              <a:t>5. Kemandirian </a:t>
            </a:r>
            <a:r>
              <a:rPr lang="id-ID" b="1" dirty="0"/>
              <a:t>berpikir</a:t>
            </a:r>
            <a:endParaRPr lang="id-ID" dirty="0"/>
          </a:p>
          <a:p>
            <a:pPr>
              <a:buNone/>
            </a:pPr>
            <a:r>
              <a:rPr lang="id-ID" dirty="0" smtClean="0"/>
              <a:t>    Seorang </a:t>
            </a:r>
            <a:r>
              <a:rPr lang="id-ID" dirty="0"/>
              <a:t>pemikir kritis selalu berpikir dalam dirinya tidak pasif menerima pemikiran dan keyakinan orang lain menganalisis semua isu, memutuskan secara benar dan dapat dipercaya</a:t>
            </a:r>
          </a:p>
          <a:p>
            <a:endParaRPr lang="id-ID" dirty="0"/>
          </a:p>
        </p:txBody>
      </p:sp>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pPr lvl="0">
              <a:buNone/>
            </a:pPr>
            <a:r>
              <a:rPr lang="id-ID" b="1" dirty="0"/>
              <a:t>6.      Berpikir adil dan terbuka</a:t>
            </a:r>
            <a:endParaRPr lang="id-ID" dirty="0"/>
          </a:p>
          <a:p>
            <a:pPr>
              <a:buNone/>
            </a:pPr>
            <a:r>
              <a:rPr lang="id-ID" dirty="0" smtClean="0"/>
              <a:t>    Yaitu </a:t>
            </a:r>
            <a:r>
              <a:rPr lang="id-ID" dirty="0"/>
              <a:t>mencoba untuk berubah dari pemikiran yang salah dan kurang menguntungkan menjadi benar dan lebih baik</a:t>
            </a:r>
            <a:r>
              <a:rPr lang="id-ID" dirty="0" smtClean="0"/>
              <a:t>.</a:t>
            </a:r>
          </a:p>
          <a:p>
            <a:pPr lvl="0">
              <a:buNone/>
            </a:pPr>
            <a:r>
              <a:rPr lang="id-ID" b="1" dirty="0"/>
              <a:t>7.      Pengambilan keputusan berdasarkan keyakinan.</a:t>
            </a:r>
            <a:endParaRPr lang="id-ID" dirty="0"/>
          </a:p>
          <a:p>
            <a:pPr>
              <a:buNone/>
            </a:pPr>
            <a:r>
              <a:rPr lang="id-ID" dirty="0" smtClean="0"/>
              <a:t>    Berpikir </a:t>
            </a:r>
            <a:r>
              <a:rPr lang="id-ID" dirty="0"/>
              <a:t>kritis digunakan untuk mengevaluasi suatu argumentasi dan kesimpulan, mencipta suatu pemikiran baru dan alternatif solusi tindakan yang akan diambil.</a:t>
            </a:r>
          </a:p>
          <a:p>
            <a:pPr>
              <a:buNone/>
            </a:pPr>
            <a:endParaRPr lang="id-ID" dirty="0"/>
          </a:p>
          <a:p>
            <a:endParaRPr lang="id-ID" dirty="0"/>
          </a:p>
        </p:txBody>
      </p:sp>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a:bodyPr>
          <a:lstStyle/>
          <a:p>
            <a:pPr>
              <a:buNone/>
            </a:pPr>
            <a:r>
              <a:rPr lang="id-ID" dirty="0" smtClean="0"/>
              <a:t> </a:t>
            </a:r>
            <a:r>
              <a:rPr lang="id-ID" b="1" dirty="0" smtClean="0"/>
              <a:t>Karakteristik </a:t>
            </a:r>
            <a:r>
              <a:rPr lang="id-ID" b="1" dirty="0"/>
              <a:t>berpikir kritis, yakni meliputi:</a:t>
            </a:r>
          </a:p>
          <a:p>
            <a:pPr lvl="0">
              <a:buNone/>
            </a:pPr>
            <a:r>
              <a:rPr lang="id-ID" b="1" dirty="0" smtClean="0"/>
              <a:t>1. </a:t>
            </a:r>
            <a:r>
              <a:rPr lang="id-ID" b="1" dirty="0" smtClean="0">
                <a:solidFill>
                  <a:srgbClr val="FF0000"/>
                </a:solidFill>
              </a:rPr>
              <a:t>Kegiatan </a:t>
            </a:r>
            <a:r>
              <a:rPr lang="id-ID" b="1" dirty="0">
                <a:solidFill>
                  <a:srgbClr val="FF0000"/>
                </a:solidFill>
              </a:rPr>
              <a:t>merumuskan pertanyaan</a:t>
            </a:r>
          </a:p>
          <a:p>
            <a:pPr lvl="0">
              <a:buNone/>
            </a:pPr>
            <a:r>
              <a:rPr lang="id-ID" b="1" dirty="0" smtClean="0"/>
              <a:t>2. Membatasi </a:t>
            </a:r>
            <a:r>
              <a:rPr lang="id-ID" b="1" dirty="0"/>
              <a:t>permasalahan</a:t>
            </a:r>
          </a:p>
          <a:p>
            <a:pPr lvl="0">
              <a:buNone/>
            </a:pPr>
            <a:r>
              <a:rPr lang="id-ID" b="1" dirty="0" smtClean="0"/>
              <a:t>3</a:t>
            </a:r>
            <a:r>
              <a:rPr lang="id-ID" b="1" dirty="0" smtClean="0">
                <a:solidFill>
                  <a:srgbClr val="FF0000"/>
                </a:solidFill>
              </a:rPr>
              <a:t>. Menguji </a:t>
            </a:r>
            <a:r>
              <a:rPr lang="id-ID" b="1" dirty="0">
                <a:solidFill>
                  <a:srgbClr val="FF0000"/>
                </a:solidFill>
              </a:rPr>
              <a:t>data-data</a:t>
            </a:r>
          </a:p>
          <a:p>
            <a:pPr lvl="0">
              <a:buNone/>
            </a:pPr>
            <a:r>
              <a:rPr lang="id-ID" b="1" dirty="0" smtClean="0"/>
              <a:t>4. Menganalisis </a:t>
            </a:r>
            <a:r>
              <a:rPr lang="id-ID" b="1" dirty="0"/>
              <a:t>berbagai pendapat</a:t>
            </a:r>
          </a:p>
          <a:p>
            <a:pPr lvl="0">
              <a:buNone/>
            </a:pPr>
            <a:r>
              <a:rPr lang="id-ID" b="1" dirty="0" smtClean="0"/>
              <a:t>5. </a:t>
            </a:r>
            <a:r>
              <a:rPr lang="id-ID" b="1" dirty="0" smtClean="0">
                <a:solidFill>
                  <a:srgbClr val="FF0000"/>
                </a:solidFill>
              </a:rPr>
              <a:t>Menghindari </a:t>
            </a:r>
            <a:r>
              <a:rPr lang="id-ID" b="1" dirty="0">
                <a:solidFill>
                  <a:srgbClr val="FF0000"/>
                </a:solidFill>
              </a:rPr>
              <a:t>pertimbangan yang sangat emosional</a:t>
            </a:r>
          </a:p>
          <a:p>
            <a:pPr lvl="0">
              <a:buNone/>
            </a:pPr>
            <a:r>
              <a:rPr lang="id-ID" b="1" dirty="0" smtClean="0"/>
              <a:t>6. Menghindari </a:t>
            </a:r>
            <a:r>
              <a:rPr lang="id-ID" b="1" dirty="0"/>
              <a:t>penyederhanaan berlebihan</a:t>
            </a:r>
          </a:p>
          <a:p>
            <a:pPr lvl="0">
              <a:buNone/>
            </a:pPr>
            <a:r>
              <a:rPr lang="id-ID" b="1" dirty="0" smtClean="0"/>
              <a:t>7. </a:t>
            </a:r>
            <a:r>
              <a:rPr lang="id-ID" b="1" dirty="0" smtClean="0">
                <a:solidFill>
                  <a:srgbClr val="FF0000"/>
                </a:solidFill>
              </a:rPr>
              <a:t>Mempertimbangkan </a:t>
            </a:r>
            <a:r>
              <a:rPr lang="id-ID" b="1" dirty="0">
                <a:solidFill>
                  <a:srgbClr val="FF0000"/>
                </a:solidFill>
              </a:rPr>
              <a:t>berbagai interpretasi</a:t>
            </a:r>
          </a:p>
          <a:p>
            <a:pPr lvl="0">
              <a:buNone/>
            </a:pPr>
            <a:r>
              <a:rPr lang="id-ID" b="1" dirty="0" smtClean="0"/>
              <a:t>8. Mentolerasi </a:t>
            </a:r>
            <a:r>
              <a:rPr lang="id-ID" b="1" dirty="0"/>
              <a:t>ambiguitas</a:t>
            </a:r>
          </a:p>
          <a:p>
            <a:endParaRPr lang="id-ID" dirty="0"/>
          </a:p>
        </p:txBody>
      </p:sp>
      <p:sp>
        <p:nvSpPr>
          <p:cNvPr id="2" name="Title 1"/>
          <p:cNvSpPr>
            <a:spLocks noGrp="1"/>
          </p:cNvSpPr>
          <p:nvPr>
            <p:ph type="title"/>
          </p:nvPr>
        </p:nvSpPr>
        <p:spPr>
          <a:xfrm>
            <a:off x="457200" y="274638"/>
            <a:ext cx="8229600" cy="654032"/>
          </a:xfrm>
        </p:spPr>
        <p:txBody>
          <a:bodyPr>
            <a:normAutofit fontScale="90000"/>
          </a:bodyPr>
          <a:lstStyle/>
          <a:p>
            <a:r>
              <a:rPr lang="id-ID" dirty="0" smtClean="0"/>
              <a:t/>
            </a:r>
            <a:br>
              <a:rPr lang="id-ID" dirty="0" smtClean="0"/>
            </a:br>
            <a:r>
              <a:rPr lang="id-ID" dirty="0" smtClean="0">
                <a:latin typeface="Algerian" pitchFamily="82" charset="0"/>
              </a:rPr>
              <a:t>Berpikir kritis Wade (1995) , </a:t>
            </a:r>
            <a:br>
              <a:rPr lang="id-ID" dirty="0" smtClean="0">
                <a:latin typeface="Algerian" pitchFamily="82" charset="0"/>
              </a:rPr>
            </a:br>
            <a:endParaRPr lang="id-ID" dirty="0">
              <a:latin typeface="Algerian" pitchFamily="8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id-ID" b="1" dirty="0"/>
              <a:t>Sebelum melanjutkan lebih jauh, kita perlu mencoba untuk menemukan jalan yang membantu pelajar pemula untuk belajar tentang berpikir kritis dan termasuk perkembangan model berpikir kritis yang menjadi pokok bahasan. Banyak klasifikasi berpikir yang ditemukan di literature. Costa and Colleagues (1985). Menurut Costa and Colleagues klasifikasi berpikir dikenal sebagai “The Six Rs” yaitu </a:t>
            </a:r>
            <a:r>
              <a:rPr lang="id-ID" dirty="0"/>
              <a:t>:</a:t>
            </a:r>
          </a:p>
          <a:p>
            <a:endParaRPr lang="id-ID" dirty="0"/>
          </a:p>
        </p:txBody>
      </p:sp>
      <p:sp>
        <p:nvSpPr>
          <p:cNvPr id="2" name="Title 1"/>
          <p:cNvSpPr>
            <a:spLocks noGrp="1"/>
          </p:cNvSpPr>
          <p:nvPr>
            <p:ph type="title"/>
          </p:nvPr>
        </p:nvSpPr>
        <p:spPr/>
        <p:txBody>
          <a:bodyPr>
            <a:normAutofit fontScale="90000"/>
          </a:bodyPr>
          <a:lstStyle/>
          <a:p>
            <a:pPr lvl="0"/>
            <a:r>
              <a:rPr lang="id-ID" b="1" dirty="0"/>
              <a:t>C.      Model Berfikir Kritis</a:t>
            </a:r>
            <a:r>
              <a:rPr lang="id-ID" dirty="0"/>
              <a:t/>
            </a:r>
            <a:br>
              <a:rPr lang="id-ID" dirty="0"/>
            </a:b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604" y="1600200"/>
            <a:ext cx="7115196" cy="4525963"/>
          </a:xfrm>
        </p:spPr>
        <p:txBody>
          <a:bodyPr/>
          <a:lstStyle/>
          <a:p>
            <a:pPr lvl="0">
              <a:buNone/>
            </a:pPr>
            <a:r>
              <a:rPr lang="id-ID" i="1" dirty="0" smtClean="0"/>
              <a:t>1. </a:t>
            </a:r>
            <a:r>
              <a:rPr lang="id-ID" b="1" i="1" dirty="0" smtClean="0"/>
              <a:t>Remembering</a:t>
            </a:r>
            <a:r>
              <a:rPr lang="id-ID" dirty="0" smtClean="0"/>
              <a:t> </a:t>
            </a:r>
            <a:r>
              <a:rPr lang="id-ID" dirty="0"/>
              <a:t>(Mengingat)</a:t>
            </a:r>
          </a:p>
          <a:p>
            <a:pPr lvl="0">
              <a:buNone/>
            </a:pPr>
            <a:r>
              <a:rPr lang="id-ID" i="1" dirty="0" smtClean="0"/>
              <a:t>2. </a:t>
            </a:r>
            <a:r>
              <a:rPr lang="id-ID" b="1" i="1" dirty="0" smtClean="0">
                <a:solidFill>
                  <a:srgbClr val="FF0000"/>
                </a:solidFill>
              </a:rPr>
              <a:t>Repeating</a:t>
            </a:r>
            <a:r>
              <a:rPr lang="id-ID" dirty="0" smtClean="0"/>
              <a:t> </a:t>
            </a:r>
            <a:r>
              <a:rPr lang="id-ID" dirty="0"/>
              <a:t>(Mengulang)</a:t>
            </a:r>
          </a:p>
          <a:p>
            <a:pPr lvl="0">
              <a:buNone/>
            </a:pPr>
            <a:r>
              <a:rPr lang="id-ID" i="1" dirty="0" smtClean="0"/>
              <a:t>3. </a:t>
            </a:r>
            <a:r>
              <a:rPr lang="id-ID" b="1" i="1" dirty="0" smtClean="0"/>
              <a:t>Reasoning</a:t>
            </a:r>
            <a:r>
              <a:rPr lang="id-ID" dirty="0" smtClean="0"/>
              <a:t> </a:t>
            </a:r>
            <a:r>
              <a:rPr lang="id-ID" dirty="0"/>
              <a:t>(Memberi Alasan/rasional)</a:t>
            </a:r>
          </a:p>
          <a:p>
            <a:pPr lvl="0">
              <a:buNone/>
            </a:pPr>
            <a:r>
              <a:rPr lang="id-ID" i="1" dirty="0" smtClean="0"/>
              <a:t>4. </a:t>
            </a:r>
            <a:r>
              <a:rPr lang="id-ID" b="1" i="1" dirty="0" smtClean="0">
                <a:solidFill>
                  <a:srgbClr val="FF0000"/>
                </a:solidFill>
              </a:rPr>
              <a:t>Reorganizing</a:t>
            </a:r>
            <a:r>
              <a:rPr lang="id-ID" b="1" dirty="0" smtClean="0">
                <a:solidFill>
                  <a:srgbClr val="FF0000"/>
                </a:solidFill>
              </a:rPr>
              <a:t> </a:t>
            </a:r>
            <a:r>
              <a:rPr lang="id-ID" dirty="0"/>
              <a:t>(Reorganisasi)</a:t>
            </a:r>
          </a:p>
          <a:p>
            <a:pPr lvl="0">
              <a:buNone/>
            </a:pPr>
            <a:r>
              <a:rPr lang="id-ID" i="1" dirty="0" smtClean="0"/>
              <a:t>5. </a:t>
            </a:r>
            <a:r>
              <a:rPr lang="id-ID" b="1" i="1" dirty="0" smtClean="0"/>
              <a:t>Relating</a:t>
            </a:r>
            <a:r>
              <a:rPr lang="id-ID" dirty="0" smtClean="0"/>
              <a:t> </a:t>
            </a:r>
            <a:r>
              <a:rPr lang="id-ID" dirty="0"/>
              <a:t>(Berhubungan)</a:t>
            </a:r>
          </a:p>
          <a:p>
            <a:pPr lvl="0">
              <a:buNone/>
            </a:pPr>
            <a:r>
              <a:rPr lang="id-ID" i="1" dirty="0" smtClean="0"/>
              <a:t>6. </a:t>
            </a:r>
            <a:r>
              <a:rPr lang="id-ID" b="1" i="1" dirty="0" smtClean="0">
                <a:solidFill>
                  <a:srgbClr val="FF0000"/>
                </a:solidFill>
              </a:rPr>
              <a:t>Reflecting</a:t>
            </a:r>
            <a:r>
              <a:rPr lang="id-ID" b="1" dirty="0" smtClean="0">
                <a:solidFill>
                  <a:srgbClr val="FF0000"/>
                </a:solidFill>
              </a:rPr>
              <a:t> </a:t>
            </a:r>
            <a:r>
              <a:rPr lang="id-ID" dirty="0"/>
              <a:t>(Memantulkan/merenungkan)</a:t>
            </a:r>
          </a:p>
          <a:p>
            <a:endParaRPr lang="id-ID" dirty="0"/>
          </a:p>
        </p:txBody>
      </p:sp>
      <p:sp>
        <p:nvSpPr>
          <p:cNvPr id="2" name="Title 1"/>
          <p:cNvSpPr>
            <a:spLocks noGrp="1"/>
          </p:cNvSpPr>
          <p:nvPr>
            <p:ph type="title"/>
          </p:nvPr>
        </p:nvSpPr>
        <p:spPr/>
        <p:txBody>
          <a:bodyPr>
            <a:normAutofit fontScale="90000"/>
          </a:bodyPr>
          <a:lstStyle/>
          <a:p>
            <a:r>
              <a:rPr lang="id-ID" dirty="0" smtClean="0"/>
              <a:t/>
            </a:r>
            <a:br>
              <a:rPr lang="id-ID" dirty="0" smtClean="0"/>
            </a:br>
            <a:r>
              <a:rPr lang="id-ID" sz="3600" dirty="0" smtClean="0"/>
              <a:t>Menurut </a:t>
            </a:r>
            <a:r>
              <a:rPr lang="id-ID" sz="3600" dirty="0"/>
              <a:t>Costa and Colleagues klasifikasi berpikir dikenal sebagai “The Six Rs” yaitu :</a:t>
            </a:r>
            <a:r>
              <a:rPr lang="id-ID" dirty="0"/>
              <a:t/>
            </a:r>
            <a:br>
              <a:rPr lang="id-ID" dirty="0"/>
            </a:b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604" y="1142984"/>
            <a:ext cx="7115196" cy="4983179"/>
          </a:xfrm>
        </p:spPr>
        <p:txBody>
          <a:bodyPr>
            <a:normAutofit/>
          </a:bodyPr>
          <a:lstStyle/>
          <a:p>
            <a:r>
              <a:rPr lang="id-ID" dirty="0" smtClean="0"/>
              <a:t>Kemudian </a:t>
            </a:r>
            <a:r>
              <a:rPr lang="id-ID" dirty="0"/>
              <a:t>Perkumpulan Keperawatan mencoba mengembangkan gambaran berpikir dan mengklasifikasikan menjadi 5 model disebut </a:t>
            </a:r>
            <a:r>
              <a:rPr lang="id-ID" b="1" dirty="0"/>
              <a:t>T.H.I.N.K</a:t>
            </a:r>
            <a:r>
              <a:rPr lang="id-ID" dirty="0" smtClean="0"/>
              <a:t>.</a:t>
            </a:r>
          </a:p>
          <a:p>
            <a:pPr marL="514350" indent="-514350">
              <a:buAutoNum type="arabicPeriod"/>
            </a:pPr>
            <a:r>
              <a:rPr lang="id-ID" b="1" i="1" dirty="0" smtClean="0"/>
              <a:t>Total </a:t>
            </a:r>
            <a:r>
              <a:rPr lang="id-ID" b="1" i="1" dirty="0"/>
              <a:t>Recall, </a:t>
            </a:r>
            <a:endParaRPr lang="id-ID" b="1" i="1" dirty="0" smtClean="0"/>
          </a:p>
          <a:p>
            <a:pPr marL="514350" indent="-514350">
              <a:buAutoNum type="arabicPeriod"/>
            </a:pPr>
            <a:r>
              <a:rPr lang="id-ID" b="1" i="1" dirty="0" smtClean="0"/>
              <a:t>Habits</a:t>
            </a:r>
            <a:r>
              <a:rPr lang="id-ID" b="1" i="1" dirty="0"/>
              <a:t>, </a:t>
            </a:r>
            <a:endParaRPr lang="id-ID" b="1" i="1" dirty="0" smtClean="0"/>
          </a:p>
          <a:p>
            <a:pPr marL="514350" indent="-514350">
              <a:buAutoNum type="arabicPeriod"/>
            </a:pPr>
            <a:r>
              <a:rPr lang="id-ID" b="1" i="1" dirty="0" smtClean="0"/>
              <a:t>Inquiry</a:t>
            </a:r>
            <a:r>
              <a:rPr lang="id-ID" b="1" i="1" dirty="0"/>
              <a:t>, </a:t>
            </a:r>
            <a:endParaRPr lang="id-ID" b="1" i="1" dirty="0" smtClean="0"/>
          </a:p>
          <a:p>
            <a:pPr marL="514350" indent="-514350">
              <a:buAutoNum type="arabicPeriod"/>
            </a:pPr>
            <a:r>
              <a:rPr lang="id-ID" b="1" i="1" dirty="0" smtClean="0"/>
              <a:t>New </a:t>
            </a:r>
            <a:r>
              <a:rPr lang="id-ID" b="1" i="1" dirty="0"/>
              <a:t>Ideas and Creativity, </a:t>
            </a:r>
            <a:endParaRPr lang="id-ID" b="1" i="1" dirty="0" smtClean="0"/>
          </a:p>
          <a:p>
            <a:pPr marL="514350" indent="-514350">
              <a:buAutoNum type="arabicPeriod"/>
            </a:pPr>
            <a:r>
              <a:rPr lang="id-ID" b="1" i="1" dirty="0" smtClean="0"/>
              <a:t>Knowing </a:t>
            </a:r>
            <a:r>
              <a:rPr lang="id-ID" b="1" i="1" dirty="0"/>
              <a:t>How You Think</a:t>
            </a:r>
            <a:endParaRPr lang="id-ID" dirty="0"/>
          </a:p>
        </p:txBody>
      </p:sp>
      <p:sp>
        <p:nvSpPr>
          <p:cNvPr id="2" name="Title 1"/>
          <p:cNvSpPr>
            <a:spLocks noGrp="1"/>
          </p:cNvSpPr>
          <p:nvPr>
            <p:ph type="title"/>
          </p:nvPr>
        </p:nvSpPr>
        <p:spPr>
          <a:xfrm>
            <a:off x="457200" y="500042"/>
            <a:ext cx="8229600" cy="500066"/>
          </a:xfrm>
        </p:spPr>
        <p:txBody>
          <a:bodyPr>
            <a:normAutofit fontScale="90000"/>
          </a:bodyPr>
          <a:lstStyle/>
          <a:p>
            <a:r>
              <a:rPr lang="id-ID" b="1" dirty="0"/>
              <a:t>Lima Model Berfikir Kritis</a:t>
            </a:r>
            <a:r>
              <a:rPr lang="id-ID" dirty="0"/>
              <a:t/>
            </a:r>
            <a:br>
              <a:rPr lang="id-ID" dirty="0"/>
            </a:b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a:bodyPr>
          <a:lstStyle/>
          <a:p>
            <a:r>
              <a:rPr lang="id-ID" i="1" dirty="0" smtClean="0"/>
              <a:t>Total </a:t>
            </a:r>
            <a:r>
              <a:rPr lang="id-ID" i="1" dirty="0"/>
              <a:t>Recall</a:t>
            </a:r>
            <a:r>
              <a:rPr lang="id-ID" dirty="0"/>
              <a:t> berarti mengingat fakta atau mengingat dimana dan bagaimana untuk mendapatkan fakta/data ketika diperlukan. Data keperawatan bisa dikumpulkan dari banyak sumber, yaitu pembelajaran di dalam kelas, informasi dari buku, segala sesuatu yang perawat peroleh dari klien atau orang lain, data klien dikumpulkan dari perasaan klien, instrument (darah, urine, feses, dll), dsb.</a:t>
            </a:r>
          </a:p>
          <a:p>
            <a:endParaRPr lang="id-ID" i="1" dirty="0" smtClean="0"/>
          </a:p>
          <a:p>
            <a:pPr>
              <a:buNone/>
            </a:pPr>
            <a:endParaRPr lang="id-ID" dirty="0"/>
          </a:p>
        </p:txBody>
      </p:sp>
      <p:sp>
        <p:nvSpPr>
          <p:cNvPr id="2" name="Title 1"/>
          <p:cNvSpPr>
            <a:spLocks noGrp="1"/>
          </p:cNvSpPr>
          <p:nvPr>
            <p:ph type="title"/>
          </p:nvPr>
        </p:nvSpPr>
        <p:spPr>
          <a:xfrm>
            <a:off x="457200" y="274638"/>
            <a:ext cx="8229600" cy="725470"/>
          </a:xfrm>
        </p:spPr>
        <p:txBody>
          <a:bodyPr>
            <a:normAutofit fontScale="90000"/>
          </a:bodyPr>
          <a:lstStyle/>
          <a:p>
            <a:r>
              <a:rPr lang="id-ID" b="1" dirty="0" smtClean="0"/>
              <a:t/>
            </a:r>
            <a:br>
              <a:rPr lang="id-ID" b="1" dirty="0" smtClean="0"/>
            </a:br>
            <a:r>
              <a:rPr lang="id-ID" b="1" dirty="0" smtClean="0"/>
              <a:t>1. Total Recall (T)</a:t>
            </a:r>
            <a:r>
              <a:rPr lang="id-ID" dirty="0" smtClean="0"/>
              <a:t/>
            </a:r>
            <a:br>
              <a:rPr lang="id-ID" dirty="0" smtClean="0"/>
            </a:b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id-ID" dirty="0"/>
          </a:p>
          <a:p>
            <a:pPr lvl="0">
              <a:buNone/>
            </a:pPr>
            <a:r>
              <a:rPr lang="id-ID" dirty="0" smtClean="0"/>
              <a:t>1. Berapa </a:t>
            </a:r>
            <a:r>
              <a:rPr lang="id-ID" dirty="0"/>
              <a:t>nomor telepon STIKIM?</a:t>
            </a:r>
          </a:p>
          <a:p>
            <a:pPr lvl="0">
              <a:buNone/>
            </a:pPr>
            <a:r>
              <a:rPr lang="id-ID" dirty="0" smtClean="0"/>
              <a:t>2. Dimana </a:t>
            </a:r>
            <a:r>
              <a:rPr lang="id-ID" dirty="0"/>
              <a:t>alamat STIKIM?</a:t>
            </a:r>
          </a:p>
          <a:p>
            <a:pPr lvl="0">
              <a:buNone/>
            </a:pPr>
            <a:r>
              <a:rPr lang="id-ID" dirty="0" smtClean="0"/>
              <a:t>3. Berapa </a:t>
            </a:r>
            <a:r>
              <a:rPr lang="id-ID" dirty="0"/>
              <a:t>Hemoglobin Tn A 2 jam post operasi?</a:t>
            </a:r>
          </a:p>
          <a:p>
            <a:pPr lvl="0">
              <a:buNone/>
            </a:pPr>
            <a:r>
              <a:rPr lang="id-ID" dirty="0" smtClean="0"/>
              <a:t>4. Berapa </a:t>
            </a:r>
            <a:r>
              <a:rPr lang="id-ID" dirty="0"/>
              <a:t>Trombosit Tn. B dengan DHF?</a:t>
            </a:r>
          </a:p>
          <a:p>
            <a:endParaRPr lang="id-ID" dirty="0"/>
          </a:p>
        </p:txBody>
      </p:sp>
      <p:sp>
        <p:nvSpPr>
          <p:cNvPr id="2" name="Title 1"/>
          <p:cNvSpPr>
            <a:spLocks noGrp="1"/>
          </p:cNvSpPr>
          <p:nvPr>
            <p:ph type="title"/>
          </p:nvPr>
        </p:nvSpPr>
        <p:spPr/>
        <p:txBody>
          <a:bodyPr>
            <a:normAutofit fontScale="90000"/>
          </a:bodyPr>
          <a:lstStyle/>
          <a:p>
            <a:r>
              <a:rPr lang="id-ID" dirty="0" smtClean="0"/>
              <a:t>Contoh pertanyaan </a:t>
            </a:r>
            <a:r>
              <a:rPr lang="id-ID" i="1" dirty="0" smtClean="0"/>
              <a:t>Total Recall</a:t>
            </a:r>
            <a:r>
              <a:rPr lang="id-ID" dirty="0" smtClean="0"/>
              <a:t>:</a:t>
            </a:r>
            <a:br>
              <a:rPr lang="id-ID" dirty="0" smtClean="0"/>
            </a:b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id-ID" dirty="0" smtClean="0"/>
              <a:t>1. Bagaimana </a:t>
            </a:r>
            <a:r>
              <a:rPr lang="id-ID" dirty="0"/>
              <a:t>menjawab pertanyaan tersebut dengan tepat dan cepat?</a:t>
            </a:r>
          </a:p>
          <a:p>
            <a:pPr lvl="0">
              <a:buNone/>
            </a:pPr>
            <a:r>
              <a:rPr lang="id-ID" dirty="0" smtClean="0"/>
              <a:t>2. Bagaimana </a:t>
            </a:r>
            <a:r>
              <a:rPr lang="id-ID" dirty="0"/>
              <a:t>data tersebut dapat kita ungkapkan setiap saat?</a:t>
            </a:r>
          </a:p>
          <a:p>
            <a:pPr lvl="0">
              <a:buNone/>
            </a:pPr>
            <a:r>
              <a:rPr lang="id-ID" dirty="0" smtClean="0"/>
              <a:t>3. Berapa </a:t>
            </a:r>
            <a:r>
              <a:rPr lang="id-ID" dirty="0"/>
              <a:t>banyak data yang bisa kita </a:t>
            </a:r>
            <a:r>
              <a:rPr lang="id-ID" dirty="0" smtClean="0"/>
              <a:t>simpan?</a:t>
            </a:r>
          </a:p>
          <a:p>
            <a:pPr lvl="0">
              <a:buNone/>
            </a:pPr>
            <a:r>
              <a:rPr lang="id-ID" dirty="0" smtClean="0"/>
              <a:t>4. Bagaimana </a:t>
            </a:r>
            <a:r>
              <a:rPr lang="id-ID" dirty="0"/>
              <a:t>rumus/kunci menghafal untuk meningkatkan memori?</a:t>
            </a:r>
          </a:p>
          <a:p>
            <a:endParaRPr lang="id-ID" dirty="0"/>
          </a:p>
        </p:txBody>
      </p:sp>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Yang perlu dipelajari :</a:t>
            </a:r>
            <a:br>
              <a:rPr lang="id-ID" dirty="0" smtClean="0"/>
            </a:b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id-ID" i="1" dirty="0"/>
              <a:t>Habits</a:t>
            </a:r>
            <a:r>
              <a:rPr lang="id-ID" dirty="0"/>
              <a:t> merupakan pendekatan berpikir ditinjau dari tindakan yang diulang berkali-kali sehingga menjadi kebiasaan yang alami. Mereka menerima apa yang mereka kerjakan menghemat waktu dan mudah untuk dilakukan. </a:t>
            </a:r>
            <a:endParaRPr lang="id-ID" dirty="0" smtClean="0"/>
          </a:p>
          <a:p>
            <a:pPr>
              <a:buNone/>
            </a:pPr>
            <a:r>
              <a:rPr lang="id-ID" dirty="0" smtClean="0"/>
              <a:t>Manusia </a:t>
            </a:r>
            <a:r>
              <a:rPr lang="id-ID" dirty="0"/>
              <a:t>selalu menggambarkan sesuatu yang mereka kerjakan sebagai kebiasaan seperti “saya mengerjakan sesuatu di luar pikiran”. Hal ini bukan kebiasaan dalam keperawatan karena tindakan yang dilakukan tidak menggunakan proses berpikir. Hal ini terjadi jika proses berpikir sudah berakar dalam diri mereka dalam melihat sesuatu atau kemungkinan yang terjadi, di bawah sadar.</a:t>
            </a:r>
          </a:p>
          <a:p>
            <a:pPr>
              <a:buNone/>
            </a:pPr>
            <a:endParaRPr lang="id-ID" dirty="0"/>
          </a:p>
        </p:txBody>
      </p:sp>
      <p:sp>
        <p:nvSpPr>
          <p:cNvPr id="2" name="Title 1"/>
          <p:cNvSpPr>
            <a:spLocks noGrp="1"/>
          </p:cNvSpPr>
          <p:nvPr>
            <p:ph type="title"/>
          </p:nvPr>
        </p:nvSpPr>
        <p:spPr/>
        <p:txBody>
          <a:bodyPr>
            <a:normAutofit fontScale="90000"/>
          </a:bodyPr>
          <a:lstStyle/>
          <a:p>
            <a:r>
              <a:rPr lang="id-ID" b="1" dirty="0" smtClean="0"/>
              <a:t>2. Habit/Kebiasaan </a:t>
            </a:r>
            <a:r>
              <a:rPr lang="id-ID" b="1" dirty="0"/>
              <a:t>(H)</a:t>
            </a:r>
            <a:r>
              <a:rPr lang="id-ID" dirty="0"/>
              <a:t/>
            </a:r>
            <a:br>
              <a:rPr lang="id-ID" dirty="0"/>
            </a:b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id-ID" b="1" dirty="0" smtClean="0"/>
              <a:t> Pengertian</a:t>
            </a:r>
          </a:p>
          <a:p>
            <a:pPr>
              <a:buNone/>
            </a:pPr>
            <a:r>
              <a:rPr lang="id-ID" dirty="0"/>
              <a:t>Berpikir merupakan suatu proses yang berjalan secara berkesinambungan mencakup interaksi dari suatu rangkaian pikiran dan </a:t>
            </a:r>
            <a:r>
              <a:rPr lang="id-ID" dirty="0" smtClean="0"/>
              <a:t>persepsi</a:t>
            </a:r>
          </a:p>
          <a:p>
            <a:pPr>
              <a:buNone/>
            </a:pPr>
            <a:r>
              <a:rPr lang="id-ID" b="1" i="1" dirty="0"/>
              <a:t>Critical</a:t>
            </a:r>
            <a:r>
              <a:rPr lang="id-ID" i="1" dirty="0"/>
              <a:t> </a:t>
            </a:r>
            <a:r>
              <a:rPr lang="id-ID" dirty="0"/>
              <a:t>berasal dari bahasa Grika yang berarti : bertanya, diskusi, memilih, menilai, membuat </a:t>
            </a:r>
            <a:r>
              <a:rPr lang="id-ID" dirty="0" smtClean="0"/>
              <a:t>keputusan</a:t>
            </a:r>
          </a:p>
          <a:p>
            <a:pPr>
              <a:buNone/>
            </a:pPr>
            <a:r>
              <a:rPr lang="id-ID" b="1" i="1" dirty="0"/>
              <a:t>Critical thinking</a:t>
            </a:r>
            <a:r>
              <a:rPr lang="id-ID" dirty="0"/>
              <a:t> ditujukan pada situasi, rencana dan bahkan aturan-aturan yang terstandar dan mendahului dalam pembuatan keputusan (Mz. Kenzie).</a:t>
            </a:r>
          </a:p>
          <a:p>
            <a:pPr>
              <a:buNone/>
            </a:pPr>
            <a:endParaRPr lang="id-ID" dirty="0"/>
          </a:p>
        </p:txBody>
      </p:sp>
      <p:sp>
        <p:nvSpPr>
          <p:cNvPr id="2" name="Title 1"/>
          <p:cNvSpPr>
            <a:spLocks noGrp="1"/>
          </p:cNvSpPr>
          <p:nvPr>
            <p:ph type="title"/>
          </p:nvPr>
        </p:nvSpPr>
        <p:spPr/>
        <p:txBody>
          <a:bodyPr>
            <a:normAutofit fontScale="90000"/>
          </a:bodyPr>
          <a:lstStyle/>
          <a:p>
            <a:r>
              <a:rPr lang="id-ID" b="1" dirty="0" smtClean="0">
                <a:latin typeface="Algerian" pitchFamily="82" charset="0"/>
              </a:rPr>
              <a:t>A. BERFIKIR </a:t>
            </a:r>
            <a:r>
              <a:rPr lang="id-ID" b="1" dirty="0">
                <a:latin typeface="Algerian" pitchFamily="82" charset="0"/>
              </a:rPr>
              <a:t>KRITIS/</a:t>
            </a:r>
            <a:r>
              <a:rPr lang="id-ID" b="1" i="1" dirty="0">
                <a:latin typeface="Algerian" pitchFamily="82" charset="0"/>
              </a:rPr>
              <a:t>CRITICAL THINKING</a:t>
            </a:r>
            <a:endParaRPr lang="id-ID" dirty="0">
              <a:latin typeface="Algerian" pitchFamily="8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i="1" dirty="0"/>
              <a:t>Habits</a:t>
            </a:r>
            <a:r>
              <a:rPr lang="id-ID" dirty="0"/>
              <a:t> mengikuti sesuatu yang dikerjakan diluar metode baru setiap waktu. </a:t>
            </a:r>
            <a:endParaRPr lang="id-ID" dirty="0" smtClean="0"/>
          </a:p>
          <a:p>
            <a:pPr>
              <a:buNone/>
            </a:pPr>
            <a:endParaRPr lang="id-ID" dirty="0"/>
          </a:p>
          <a:p>
            <a:pPr>
              <a:buNone/>
            </a:pPr>
            <a:r>
              <a:rPr lang="id-ID" dirty="0" smtClean="0"/>
              <a:t>Contoh </a:t>
            </a:r>
            <a:r>
              <a:rPr lang="id-ID" dirty="0"/>
              <a:t>: pernahkah kita mengendarai kendaraan dan apakah pernah kita ingat pepohonan yang pernah kita lewati? Yang kita pikirkan dan harapkan adalah supaya kita terhindar dari kecelakaan</a:t>
            </a:r>
          </a:p>
        </p:txBody>
      </p:sp>
      <p:sp>
        <p:nvSpPr>
          <p:cNvPr id="2" name="Title 1"/>
          <p:cNvSpPr>
            <a:spLocks noGrp="1"/>
          </p:cNvSpPr>
          <p:nvPr>
            <p:ph type="title"/>
          </p:nvPr>
        </p:nvSpPr>
        <p:spPr/>
        <p:txBody>
          <a:bodyPr/>
          <a:lstStyle/>
          <a:p>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a:bodyPr>
          <a:lstStyle/>
          <a:p>
            <a:pPr>
              <a:buNone/>
            </a:pPr>
            <a:r>
              <a:rPr lang="id-ID" b="1" i="1" dirty="0"/>
              <a:t>Cardipulmonary Resuscitation (CPR) </a:t>
            </a:r>
            <a:r>
              <a:rPr lang="id-ID" dirty="0"/>
              <a:t>adalah suatu kebiasaan yang sangat penting dalam keperawatan. Ketika seseorang menjelang ajal, sebuah solusi yang cepat yang dibutuhkan disini adalah melakukan pijat jantung (CPR), memberikan injeksi, mempertahankan suhu tubuh, memasang kateter, dan aktivitas lainnya. Hal tersebut merupakan suatu kebiasaan yang alami terjadi dan dilakukan oleh perawat.</a:t>
            </a:r>
          </a:p>
          <a:p>
            <a:pPr>
              <a:buNone/>
            </a:pPr>
            <a:endParaRPr lang="id-ID" dirty="0"/>
          </a:p>
        </p:txBody>
      </p:sp>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1600200"/>
            <a:ext cx="7543824" cy="4525963"/>
          </a:xfrm>
        </p:spPr>
        <p:txBody>
          <a:bodyPr/>
          <a:lstStyle/>
          <a:p>
            <a:pPr>
              <a:buNone/>
            </a:pPr>
            <a:r>
              <a:rPr lang="id-ID" dirty="0"/>
              <a:t>Yang perlu dipelajari :</a:t>
            </a:r>
          </a:p>
          <a:p>
            <a:pPr lvl="0">
              <a:buNone/>
            </a:pPr>
            <a:r>
              <a:rPr lang="id-ID" dirty="0" smtClean="0"/>
              <a:t>1. Bagaimana </a:t>
            </a:r>
            <a:r>
              <a:rPr lang="id-ID" dirty="0"/>
              <a:t>sesuatu menjadi sesuatu kebiasaan?</a:t>
            </a:r>
          </a:p>
          <a:p>
            <a:pPr lvl="0">
              <a:buNone/>
            </a:pPr>
            <a:r>
              <a:rPr lang="id-ID" dirty="0" smtClean="0"/>
              <a:t>2. Mengapa </a:t>
            </a:r>
            <a:r>
              <a:rPr lang="id-ID" dirty="0"/>
              <a:t>suatu aktivitas berguna?</a:t>
            </a:r>
          </a:p>
          <a:p>
            <a:pPr lvl="0">
              <a:buNone/>
            </a:pPr>
            <a:r>
              <a:rPr lang="id-ID" dirty="0" smtClean="0"/>
              <a:t>3. Cara </a:t>
            </a:r>
            <a:r>
              <a:rPr lang="id-ID" dirty="0"/>
              <a:t>apa yang terbaik untuk mengembangkan kebiasaan?</a:t>
            </a:r>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id-ID" b="1" i="1" dirty="0">
                <a:solidFill>
                  <a:srgbClr val="FF0000"/>
                </a:solidFill>
              </a:rPr>
              <a:t>Inquiry</a:t>
            </a:r>
            <a:r>
              <a:rPr lang="id-ID" b="1" dirty="0">
                <a:solidFill>
                  <a:srgbClr val="FF0000"/>
                </a:solidFill>
              </a:rPr>
              <a:t> </a:t>
            </a:r>
            <a:endParaRPr lang="id-ID" b="1" dirty="0" smtClean="0">
              <a:solidFill>
                <a:srgbClr val="FF0000"/>
              </a:solidFill>
            </a:endParaRPr>
          </a:p>
          <a:p>
            <a:pPr>
              <a:buNone/>
            </a:pPr>
            <a:r>
              <a:rPr lang="id-ID" dirty="0" smtClean="0"/>
              <a:t>     Merupakan </a:t>
            </a:r>
            <a:r>
              <a:rPr lang="id-ID" dirty="0"/>
              <a:t>latihan mempelajari suatu masalah secara mendalam dan mengajukan pertanyaan yang mendekati kenyataan. Jika kita berada di tingkat pertanyaan ini dalam situasi social, kita akan disebut “Mendesak”. Hal ini meliputi penggalian data dan pertanyaan, khususnya pendapat dalam situasi tertentu. Ini berarti tidak menilai dari raut wajah, mencari factor-faktor yang menyebabkan, keragu-raguan pada kesan pertama, dan mengecek segalanya, tidak ada masalah bagaimana memperlihatkan ketidaksesuaian.</a:t>
            </a:r>
          </a:p>
          <a:p>
            <a:pPr>
              <a:buNone/>
            </a:pPr>
            <a:endParaRPr lang="id-ID" dirty="0"/>
          </a:p>
        </p:txBody>
      </p:sp>
      <p:sp>
        <p:nvSpPr>
          <p:cNvPr id="2" name="Title 1"/>
          <p:cNvSpPr>
            <a:spLocks noGrp="1"/>
          </p:cNvSpPr>
          <p:nvPr>
            <p:ph type="title"/>
          </p:nvPr>
        </p:nvSpPr>
        <p:spPr/>
        <p:txBody>
          <a:bodyPr>
            <a:normAutofit fontScale="90000"/>
          </a:bodyPr>
          <a:lstStyle/>
          <a:p>
            <a:r>
              <a:rPr lang="id-ID" b="1" i="1" dirty="0" smtClean="0"/>
              <a:t/>
            </a:r>
            <a:br>
              <a:rPr lang="id-ID" b="1" i="1" dirty="0" smtClean="0"/>
            </a:br>
            <a:r>
              <a:rPr lang="id-ID" b="1" i="1" dirty="0" smtClean="0"/>
              <a:t>3. Inquiry</a:t>
            </a:r>
            <a:r>
              <a:rPr lang="id-ID" b="1" dirty="0" smtClean="0"/>
              <a:t>/Penyelidikan/menanyakan </a:t>
            </a:r>
            <a:r>
              <a:rPr lang="id-ID" b="1" dirty="0"/>
              <a:t>keterangan (I)</a:t>
            </a:r>
            <a:r>
              <a:rPr lang="id-ID" dirty="0"/>
              <a:t/>
            </a:r>
            <a:br>
              <a:rPr lang="id-ID" dirty="0"/>
            </a:b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i="1" dirty="0"/>
              <a:t>Inquiry</a:t>
            </a:r>
            <a:r>
              <a:rPr lang="id-ID" dirty="0"/>
              <a:t> merupakan kebutuhan primer dalam berpikir yang digunakan untuk menyimpulkan sesuatu. Kesimpulan tidak dapat diambil jika tanpa inquiry, tetapi kesimpulan akan lebih akurat jika menggunakan inquiry.</a:t>
            </a:r>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buNone/>
            </a:pPr>
            <a:r>
              <a:rPr lang="id-ID" dirty="0" smtClean="0"/>
              <a:t>1. Melihat </a:t>
            </a:r>
            <a:r>
              <a:rPr lang="id-ID" dirty="0"/>
              <a:t>sesuatu (menerima informasi)</a:t>
            </a:r>
          </a:p>
          <a:p>
            <a:pPr lvl="0">
              <a:buNone/>
            </a:pPr>
            <a:r>
              <a:rPr lang="id-ID" dirty="0" smtClean="0"/>
              <a:t>2. Mendapatkan </a:t>
            </a:r>
            <a:r>
              <a:rPr lang="id-ID" dirty="0"/>
              <a:t>kesimpulan awal</a:t>
            </a:r>
          </a:p>
          <a:p>
            <a:pPr lvl="0">
              <a:buNone/>
            </a:pPr>
            <a:r>
              <a:rPr lang="id-ID" dirty="0" smtClean="0"/>
              <a:t>3. Mengakui </a:t>
            </a:r>
            <a:r>
              <a:rPr lang="id-ID" dirty="0"/>
              <a:t>keterbatasan pengetahuan yang dimiliki</a:t>
            </a:r>
          </a:p>
          <a:p>
            <a:pPr lvl="0">
              <a:buNone/>
            </a:pPr>
            <a:r>
              <a:rPr lang="id-ID" dirty="0" smtClean="0"/>
              <a:t>4. Mengumpulkan </a:t>
            </a:r>
            <a:r>
              <a:rPr lang="id-ID" dirty="0"/>
              <a:t>data atau informasi mendekati masalah utama</a:t>
            </a:r>
          </a:p>
          <a:p>
            <a:pPr lvl="0">
              <a:buNone/>
            </a:pPr>
            <a:r>
              <a:rPr lang="id-ID" dirty="0" smtClean="0"/>
              <a:t>5. Membandingkan </a:t>
            </a:r>
            <a:r>
              <a:rPr lang="id-ID" dirty="0"/>
              <a:t>informasi baru dengan yang sudah diketahui</a:t>
            </a:r>
          </a:p>
          <a:p>
            <a:pPr lvl="0">
              <a:buNone/>
            </a:pPr>
            <a:r>
              <a:rPr lang="id-ID" dirty="0" smtClean="0"/>
              <a:t>6. Menggunakan </a:t>
            </a:r>
            <a:r>
              <a:rPr lang="id-ID" dirty="0"/>
              <a:t>pertanyaan netral</a:t>
            </a:r>
          </a:p>
          <a:p>
            <a:pPr lvl="0">
              <a:buNone/>
            </a:pPr>
            <a:r>
              <a:rPr lang="id-ID" dirty="0" smtClean="0"/>
              <a:t>7. Menemukan </a:t>
            </a:r>
            <a:r>
              <a:rPr lang="id-ID" dirty="0"/>
              <a:t>satu atau lebih kesimpulan</a:t>
            </a:r>
          </a:p>
          <a:p>
            <a:pPr lvl="0">
              <a:buNone/>
            </a:pPr>
            <a:r>
              <a:rPr lang="id-ID" dirty="0" smtClean="0"/>
              <a:t>8. Memvalidasi </a:t>
            </a:r>
            <a:r>
              <a:rPr lang="id-ID" dirty="0"/>
              <a:t>kesimpulan utama dan alternative untuk mendapatkan informasi lebih banyak lagi.</a:t>
            </a:r>
          </a:p>
          <a:p>
            <a:pPr>
              <a:buNone/>
            </a:pPr>
            <a:endParaRPr lang="id-ID" dirty="0"/>
          </a:p>
        </p:txBody>
      </p:sp>
      <p:sp>
        <p:nvSpPr>
          <p:cNvPr id="2" name="Title 1"/>
          <p:cNvSpPr>
            <a:spLocks noGrp="1"/>
          </p:cNvSpPr>
          <p:nvPr>
            <p:ph type="title"/>
          </p:nvPr>
        </p:nvSpPr>
        <p:spPr/>
        <p:txBody>
          <a:bodyPr>
            <a:normAutofit fontScale="90000"/>
          </a:bodyPr>
          <a:lstStyle/>
          <a:p>
            <a:r>
              <a:rPr lang="id-ID" i="1" dirty="0"/>
              <a:t>Inquiry</a:t>
            </a:r>
            <a:r>
              <a:rPr lang="id-ID" dirty="0"/>
              <a:t> bisa diwujudkan melalui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id-ID" dirty="0"/>
              <a:t>Contoh :</a:t>
            </a:r>
          </a:p>
          <a:p>
            <a:r>
              <a:rPr lang="id-ID" dirty="0"/>
              <a:t>Pukul 3 pagi, perawat melihat lampu kamar Tn. X masih menyala. Kemudian perawat mendekati pasien dan menanyakan “Selamat pagi Tn.X, saya melihat lampu kamar anda masih menyala, apa yang anda lakukan? ada yang bisa saya bantu?” Tn. X tersenyum dan menjawab “saya baik-baik saja.” Perawat mengobservasi dan menemukan tissue di lantai dan melihat bahwa mata Tn.X merah dan bengkak.</a:t>
            </a:r>
            <a:br>
              <a:rPr lang="id-ID" dirty="0"/>
            </a:b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1600200"/>
            <a:ext cx="7615262" cy="4525963"/>
          </a:xfrm>
        </p:spPr>
        <p:txBody>
          <a:bodyPr>
            <a:normAutofit fontScale="85000" lnSpcReduction="20000"/>
          </a:bodyPr>
          <a:lstStyle/>
          <a:p>
            <a:pPr>
              <a:buNone/>
            </a:pPr>
            <a:r>
              <a:rPr lang="id-ID" dirty="0"/>
              <a:t>Dari kasus tersebut bisa kita dapatkan kesimpulan sementara (sedikitnya 4 kesimpulan), yaitu </a:t>
            </a:r>
            <a:endParaRPr lang="id-ID" dirty="0" smtClean="0"/>
          </a:p>
          <a:p>
            <a:pPr lvl="0">
              <a:buNone/>
            </a:pPr>
            <a:r>
              <a:rPr lang="id-ID" dirty="0" smtClean="0"/>
              <a:t>1. Klien </a:t>
            </a:r>
            <a:r>
              <a:rPr lang="id-ID" dirty="0"/>
              <a:t>baik-baik saja, memang normal klien bangun pada jam tersebut dan mata klien merah mungkin karena klien menggosok matanya akibat alergi</a:t>
            </a:r>
          </a:p>
          <a:p>
            <a:pPr lvl="0">
              <a:buNone/>
            </a:pPr>
            <a:r>
              <a:rPr lang="id-ID" dirty="0" smtClean="0"/>
              <a:t>2. Klien </a:t>
            </a:r>
            <a:r>
              <a:rPr lang="id-ID" dirty="0"/>
              <a:t>baik-baik saja tetapi tidak bisa tidur siang sebentar karena rasa bosan. Sehingga mata terlihat merah dan bengkak</a:t>
            </a:r>
          </a:p>
          <a:p>
            <a:pPr lvl="0">
              <a:buNone/>
            </a:pPr>
            <a:r>
              <a:rPr lang="id-ID" dirty="0" smtClean="0"/>
              <a:t>3. Klien </a:t>
            </a:r>
            <a:r>
              <a:rPr lang="id-ID" dirty="0"/>
              <a:t>tidak dalam keadaan baik tetapi tidak ingin berbicara kepada siapapun tentang masalahnya</a:t>
            </a:r>
          </a:p>
          <a:p>
            <a:pPr lvl="0">
              <a:buNone/>
            </a:pPr>
            <a:r>
              <a:rPr lang="id-ID" dirty="0" smtClean="0"/>
              <a:t>4. Klien </a:t>
            </a:r>
            <a:r>
              <a:rPr lang="id-ID" dirty="0"/>
              <a:t>dalam keadaan tidak baik tetapi tidak tahu bagaimana untuk minta bantuan kepada orang lain</a:t>
            </a:r>
          </a:p>
          <a:p>
            <a:pPr>
              <a:buNone/>
            </a:pPr>
            <a:endParaRPr lang="id-ID" dirty="0"/>
          </a:p>
        </p:txBody>
      </p:sp>
      <p:sp>
        <p:nvSpPr>
          <p:cNvPr id="2" name="Title 1"/>
          <p:cNvSpPr>
            <a:spLocks noGrp="1"/>
          </p:cNvSpPr>
          <p:nvPr>
            <p:ph type="title"/>
          </p:nvPr>
        </p:nvSpPr>
        <p:spPr/>
        <p:txBody>
          <a:bodyPr>
            <a:normAutofit fontScale="90000"/>
          </a:bodyPr>
          <a:lstStyle/>
          <a:p>
            <a:r>
              <a:rPr lang="id-ID" sz="3100" dirty="0" smtClean="0"/>
              <a:t/>
            </a:r>
            <a:br>
              <a:rPr lang="id-ID" sz="3100" dirty="0" smtClean="0"/>
            </a:br>
            <a:r>
              <a:rPr lang="id-ID" sz="3100" dirty="0" smtClean="0"/>
              <a:t>Dari kasus tersebut bisa kita dapatkan kesimpulan sementara (sedikitnya 4 kesimpulan), yaitu </a:t>
            </a:r>
            <a:r>
              <a:rPr lang="id-ID" dirty="0" smtClean="0"/>
              <a:t/>
            </a:r>
            <a:br>
              <a:rPr lang="id-ID" dirty="0" smtClean="0"/>
            </a:b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a:bodyPr>
          <a:lstStyle/>
          <a:p>
            <a:r>
              <a:rPr lang="id-ID" dirty="0"/>
              <a:t>Disini peran perawat adalah memvalidasi : “Anda bicara kalau anda baik-baik saja, tetapi saya melihat mata anda merah dan bengkak” Kemudian bandingkan dengan informasi yang diperoleh teman kita. Yang perlu dipelajari </a:t>
            </a:r>
            <a:endParaRPr lang="id-ID" dirty="0" smtClean="0"/>
          </a:p>
          <a:p>
            <a:r>
              <a:rPr lang="id-ID" dirty="0"/>
              <a:t>Apakah kita mendapat jawaban yang sebenarnya dari pertanyaan kita? Kapan kita membandingkan jawaban yang kita peroleh dengan jawaban teman kita apakah ada perbedaan?</a:t>
            </a:r>
          </a:p>
          <a:p>
            <a:pPr>
              <a:buNone/>
            </a:pPr>
            <a:endParaRPr lang="id-ID" dirty="0"/>
          </a:p>
        </p:txBody>
      </p:sp>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id-ID" dirty="0" smtClean="0"/>
              <a:t>Ide </a:t>
            </a:r>
            <a:r>
              <a:rPr lang="id-ID" dirty="0"/>
              <a:t>baru dan kreativitas terdiri dari model berpikir unik dan bervariasi yang khusus bagi individu. Kekhususan dalam berpikir ini akan selalu dibawa individu selama hidupnya dan biasanya membentuk kembali norma. Seperti Inquiry, model ini membawa kita sesuai ide dari literature. Berpikir kreatif merupakan kebalikan dan akhir dari Habits Model (kebiasaan). Dari kalimat “melakukan sesuatu seperti biasanya” menjadi “Mari mencoba cara baru”. Berpikir kreatif tidak untuk menjadi pengecut, tetapi salah satu kadang-kadang akan terlihat bodoh dan tidak sesuai dengan ketentuan yang ada. Pemikir kreatif menghargai kesalahan yang mereka lakukan untuk mempelajari nilai.</a:t>
            </a:r>
          </a:p>
          <a:p>
            <a:pPr>
              <a:buNone/>
            </a:pPr>
            <a:endParaRPr lang="id-ID" dirty="0"/>
          </a:p>
        </p:txBody>
      </p:sp>
      <p:sp>
        <p:nvSpPr>
          <p:cNvPr id="2" name="Title 1"/>
          <p:cNvSpPr>
            <a:spLocks noGrp="1"/>
          </p:cNvSpPr>
          <p:nvPr>
            <p:ph type="title"/>
          </p:nvPr>
        </p:nvSpPr>
        <p:spPr/>
        <p:txBody>
          <a:bodyPr/>
          <a:lstStyle/>
          <a:p>
            <a:r>
              <a:rPr lang="id-ID" b="1" i="1" dirty="0" smtClean="0"/>
              <a:t>4. New Ideas and Creativity</a:t>
            </a:r>
            <a:r>
              <a:rPr lang="id-ID" b="1" dirty="0" smtClean="0"/>
              <a:t> (N)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143536"/>
          </a:xfrm>
        </p:spPr>
        <p:txBody>
          <a:bodyPr>
            <a:normAutofit fontScale="92500" lnSpcReduction="20000"/>
          </a:bodyPr>
          <a:lstStyle/>
          <a:p>
            <a:pPr marL="514350" indent="-514350">
              <a:buAutoNum type="arabicPeriod"/>
            </a:pPr>
            <a:r>
              <a:rPr lang="id-ID" dirty="0" smtClean="0"/>
              <a:t>Investigasi </a:t>
            </a:r>
            <a:r>
              <a:rPr lang="id-ID" dirty="0"/>
              <a:t>terhadap tujuan guna mengeksplorasi situasi, fenomena, pertanyaan atau masalah untuk menuju pada hipotesa atau keputusan secara terintegrasi. </a:t>
            </a:r>
            <a:endParaRPr lang="id-ID" dirty="0" smtClean="0"/>
          </a:p>
          <a:p>
            <a:pPr marL="514350" indent="-514350">
              <a:buAutoNum type="arabicPeriod"/>
            </a:pPr>
            <a:r>
              <a:rPr lang="id-ID" dirty="0" smtClean="0"/>
              <a:t>Menurut </a:t>
            </a:r>
            <a:r>
              <a:rPr lang="id-ID" dirty="0"/>
              <a:t>Bandman (1998) berfikir kritis adalah </a:t>
            </a:r>
            <a:r>
              <a:rPr lang="id-ID" b="1" dirty="0"/>
              <a:t>pengujian yang rasional terhadap ide-ide, pengaruh, asumsi, prinsip-prinsip, argument, kesimpulan-kesimpulan, isu-isu, pernyataan, keyakinan dan aktivitas. Pengujian ini berdasarkan alasan ilmiah, pengambilan keputusan, dan kreativitas</a:t>
            </a:r>
            <a:r>
              <a:rPr lang="id-ID" dirty="0"/>
              <a:t>. </a:t>
            </a:r>
            <a:endParaRPr lang="id-ID" dirty="0" smtClean="0"/>
          </a:p>
          <a:p>
            <a:pPr marL="514350" indent="-514350">
              <a:buAutoNum type="arabicPeriod"/>
            </a:pPr>
            <a:r>
              <a:rPr lang="id-ID" dirty="0" smtClean="0"/>
              <a:t>Menurut </a:t>
            </a:r>
            <a:r>
              <a:rPr lang="id-ID" dirty="0"/>
              <a:t>Brunner dan Suddarth (1997), </a:t>
            </a:r>
            <a:r>
              <a:rPr lang="id-ID" b="1" dirty="0"/>
              <a:t>berpikir kritis adalah proses kognitif atau mental yang mencakup penilaian dan analisa rasional terhadap semua informasi dan ide yang ada serta merumuskan kesimpulan dan keputusan.</a:t>
            </a:r>
            <a:endParaRPr lang="id-ID" dirty="0"/>
          </a:p>
          <a:p>
            <a:endParaRPr lang="id-ID" dirty="0"/>
          </a:p>
        </p:txBody>
      </p:sp>
      <p:sp>
        <p:nvSpPr>
          <p:cNvPr id="2" name="Title 1"/>
          <p:cNvSpPr>
            <a:spLocks noGrp="1"/>
          </p:cNvSpPr>
          <p:nvPr>
            <p:ph type="title"/>
          </p:nvPr>
        </p:nvSpPr>
        <p:spPr/>
        <p:txBody>
          <a:bodyPr/>
          <a:lstStyle/>
          <a:p>
            <a:r>
              <a:rPr lang="id-ID" i="1" dirty="0" smtClean="0"/>
              <a:t>Critical thinking</a:t>
            </a:r>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fontScale="85000" lnSpcReduction="20000"/>
          </a:bodyPr>
          <a:lstStyle/>
          <a:p>
            <a:r>
              <a:rPr lang="id-ID" dirty="0"/>
              <a:t>Ide baru dan kreativitas sangat penting dalam keperawatan karena merupakan dasar dalam merawat pelanggan atau klien. </a:t>
            </a:r>
            <a:endParaRPr lang="id-ID" dirty="0" smtClean="0"/>
          </a:p>
          <a:p>
            <a:r>
              <a:rPr lang="id-ID" dirty="0" smtClean="0"/>
              <a:t>Banyak </a:t>
            </a:r>
            <a:r>
              <a:rPr lang="id-ID" dirty="0"/>
              <a:t>hal yang harus dipelajari perawat untuk menjadi cocok, terpadu, dan bekerja menyesuaikan keunikan klien. </a:t>
            </a:r>
            <a:endParaRPr lang="id-ID" dirty="0" smtClean="0"/>
          </a:p>
          <a:p>
            <a:r>
              <a:rPr lang="id-ID" dirty="0" smtClean="0"/>
              <a:t>Perawat </a:t>
            </a:r>
            <a:r>
              <a:rPr lang="id-ID" dirty="0"/>
              <a:t>mempunyai standart pendekatan untuk menghemat waktu perawatan dan secara keseluruhan bekerja dengan baik, tetapi cara kerja perawat berbeda satu sama lain</a:t>
            </a:r>
            <a:r>
              <a:rPr lang="id-ID" dirty="0" smtClean="0"/>
              <a:t>.</a:t>
            </a:r>
          </a:p>
          <a:p>
            <a:r>
              <a:rPr lang="id-ID" dirty="0" smtClean="0"/>
              <a:t> </a:t>
            </a:r>
            <a:r>
              <a:rPr lang="id-ID" dirty="0"/>
              <a:t>Contoh : </a:t>
            </a:r>
            <a:r>
              <a:rPr lang="id-ID" dirty="0" smtClean="0"/>
              <a:t>Desta </a:t>
            </a:r>
            <a:r>
              <a:rPr lang="id-ID" dirty="0"/>
              <a:t>yang tinggal di rumah perawatan menghabiskan sisa harinya di atas kursi roda, keluar-masuk ke ruangan yang sama tiap harinya. Dia tidak pernah berkata kepada seorangpun meskipun perawat mengulangi kata-kata yang sama dan sudah memahami cara berkomunikasi.</a:t>
            </a:r>
          </a:p>
          <a:p>
            <a:endParaRPr lang="id-ID" dirty="0"/>
          </a:p>
        </p:txBody>
      </p:sp>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fontScale="92500"/>
          </a:bodyPr>
          <a:lstStyle/>
          <a:p>
            <a:pPr>
              <a:buNone/>
            </a:pPr>
            <a:r>
              <a:rPr lang="id-ID" dirty="0"/>
              <a:t>Ketika dalam komunikasi kita berpikir, kebanyakan orang berpikiran bahwa berbicara kepada orang lain merupakan cara standar untuk membesarkan hati melalui komunikasi. </a:t>
            </a:r>
            <a:endParaRPr lang="id-ID" dirty="0" smtClean="0"/>
          </a:p>
          <a:p>
            <a:pPr>
              <a:buNone/>
            </a:pPr>
            <a:endParaRPr lang="id-ID" dirty="0" smtClean="0"/>
          </a:p>
          <a:p>
            <a:pPr>
              <a:buNone/>
            </a:pPr>
            <a:r>
              <a:rPr lang="id-ID" dirty="0" smtClean="0"/>
              <a:t>Jadi </a:t>
            </a:r>
            <a:r>
              <a:rPr lang="id-ID" dirty="0"/>
              <a:t>hal tersebut yang sebagian perawat lakukan, kecuali </a:t>
            </a:r>
            <a:r>
              <a:rPr lang="id-ID" dirty="0" smtClean="0"/>
              <a:t>Nisa </a:t>
            </a:r>
            <a:r>
              <a:rPr lang="id-ID" dirty="0"/>
              <a:t>(contoh</a:t>
            </a:r>
            <a:r>
              <a:rPr lang="id-ID" dirty="0" smtClean="0"/>
              <a:t>).</a:t>
            </a:r>
          </a:p>
          <a:p>
            <a:pPr>
              <a:buNone/>
            </a:pPr>
            <a:r>
              <a:rPr lang="id-ID" dirty="0"/>
              <a:t> </a:t>
            </a:r>
            <a:r>
              <a:rPr lang="id-ID" dirty="0" smtClean="0"/>
              <a:t>   </a:t>
            </a:r>
            <a:r>
              <a:rPr lang="id-ID" dirty="0"/>
              <a:t>Suatu hari </a:t>
            </a:r>
            <a:r>
              <a:rPr lang="id-ID" dirty="0" smtClean="0"/>
              <a:t>Nisa </a:t>
            </a:r>
            <a:r>
              <a:rPr lang="id-ID" dirty="0"/>
              <a:t>berlutut di depan kursi roda Yudi dan merangkulnya. Memandang Yudi dan dengan senyum yang lebar mengajaknya bernyanyi. Apa yang terjadi? </a:t>
            </a:r>
            <a:r>
              <a:rPr lang="id-ID" dirty="0" smtClean="0"/>
              <a:t>Desta menyanyi</a:t>
            </a:r>
            <a:r>
              <a:rPr lang="id-ID" dirty="0"/>
              <a:t>. Tidak hanya menyanyi tetapi juga mempunyai suara seperti penyanyi bangsa Irlandia.</a:t>
            </a:r>
          </a:p>
          <a:p>
            <a:pPr>
              <a:buNone/>
            </a:pPr>
            <a:endParaRPr lang="id-ID" dirty="0"/>
          </a:p>
        </p:txBody>
      </p:sp>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a:bodyPr>
          <a:lstStyle/>
          <a:p>
            <a:pPr>
              <a:buNone/>
            </a:pPr>
            <a:r>
              <a:rPr lang="id-ID" dirty="0"/>
              <a:t>Sekarang apa yang dapat kita pikirkan dari cerita tersebut? Kebanyakan perawat memahami komunikasi terapeutik yang mereka pelajari dari buku</a:t>
            </a:r>
            <a:r>
              <a:rPr lang="id-ID" dirty="0" smtClean="0"/>
              <a:t>.</a:t>
            </a:r>
          </a:p>
          <a:p>
            <a:pPr>
              <a:buNone/>
            </a:pPr>
            <a:r>
              <a:rPr lang="id-ID" dirty="0" smtClean="0"/>
              <a:t> </a:t>
            </a:r>
            <a:r>
              <a:rPr lang="id-ID" dirty="0"/>
              <a:t>Pendekatan verbal untuk komunikasi terapeutik bisa dilakukan dengan kebanyakan klien. </a:t>
            </a:r>
            <a:endParaRPr lang="id-ID" dirty="0" smtClean="0"/>
          </a:p>
          <a:p>
            <a:pPr>
              <a:buNone/>
            </a:pPr>
            <a:r>
              <a:rPr lang="id-ID" dirty="0"/>
              <a:t> </a:t>
            </a:r>
            <a:r>
              <a:rPr lang="id-ID" dirty="0" smtClean="0"/>
              <a:t>   Nisa, </a:t>
            </a:r>
            <a:r>
              <a:rPr lang="id-ID" dirty="0"/>
              <a:t>meskipun mengembangkan komunikasi dengan cara sentuhan dan menyanyi hal tersebut kreativitas yang dimiliki yang tidak disebutkan dalam literature.</a:t>
            </a:r>
          </a:p>
          <a:p>
            <a:pPr>
              <a:buNone/>
            </a:pPr>
            <a:endParaRPr lang="id-ID" dirty="0"/>
          </a:p>
        </p:txBody>
      </p:sp>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928670"/>
            <a:ext cx="7472386" cy="5197493"/>
          </a:xfrm>
        </p:spPr>
        <p:txBody>
          <a:bodyPr/>
          <a:lstStyle/>
          <a:p>
            <a:pPr>
              <a:buNone/>
            </a:pPr>
            <a:r>
              <a:rPr lang="id-ID" dirty="0"/>
              <a:t>Yang perlu dipelajari :</a:t>
            </a:r>
          </a:p>
          <a:p>
            <a:pPr lvl="0">
              <a:buNone/>
            </a:pPr>
            <a:r>
              <a:rPr lang="id-ID" dirty="0" smtClean="0"/>
              <a:t>1. </a:t>
            </a:r>
            <a:r>
              <a:rPr lang="id-ID" b="1" dirty="0" smtClean="0">
                <a:solidFill>
                  <a:srgbClr val="FF0000"/>
                </a:solidFill>
              </a:rPr>
              <a:t>Bagaimana </a:t>
            </a:r>
            <a:r>
              <a:rPr lang="id-ID" b="1" dirty="0">
                <a:solidFill>
                  <a:srgbClr val="FF0000"/>
                </a:solidFill>
              </a:rPr>
              <a:t>perasaan anda jika mempunyai ide baru atau kreativitas baru?</a:t>
            </a:r>
          </a:p>
          <a:p>
            <a:pPr lvl="0">
              <a:buNone/>
            </a:pPr>
            <a:r>
              <a:rPr lang="id-ID" dirty="0" smtClean="0"/>
              <a:t>2. Berapa </a:t>
            </a:r>
            <a:r>
              <a:rPr lang="id-ID" dirty="0"/>
              <a:t>lama dalam sehari anda berkreativitas?</a:t>
            </a:r>
          </a:p>
          <a:p>
            <a:pPr lvl="0">
              <a:buNone/>
            </a:pPr>
            <a:r>
              <a:rPr lang="id-ID" dirty="0" smtClean="0"/>
              <a:t>3. </a:t>
            </a:r>
            <a:r>
              <a:rPr lang="id-ID" b="1" dirty="0" smtClean="0">
                <a:solidFill>
                  <a:srgbClr val="FF0000"/>
                </a:solidFill>
              </a:rPr>
              <a:t>Berapa </a:t>
            </a:r>
            <a:r>
              <a:rPr lang="id-ID" b="1" dirty="0">
                <a:solidFill>
                  <a:srgbClr val="FF0000"/>
                </a:solidFill>
              </a:rPr>
              <a:t>lama dalam seminggu?</a:t>
            </a:r>
          </a:p>
          <a:p>
            <a:pPr lvl="0">
              <a:buNone/>
            </a:pPr>
            <a:r>
              <a:rPr lang="id-ID" dirty="0" smtClean="0"/>
              <a:t>4. Apa </a:t>
            </a:r>
            <a:r>
              <a:rPr lang="id-ID" dirty="0"/>
              <a:t>yang membuat berbahaya dari bertindak kreatif?</a:t>
            </a:r>
          </a:p>
          <a:p>
            <a:pPr>
              <a:buNone/>
            </a:pPr>
            <a:endParaRPr lang="id-ID" dirty="0"/>
          </a:p>
        </p:txBody>
      </p:sp>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00240"/>
            <a:ext cx="8229600" cy="4125923"/>
          </a:xfrm>
        </p:spPr>
        <p:txBody>
          <a:bodyPr>
            <a:normAutofit lnSpcReduction="10000"/>
          </a:bodyPr>
          <a:lstStyle/>
          <a:p>
            <a:pPr>
              <a:buNone/>
            </a:pPr>
            <a:r>
              <a:rPr lang="id-ID" i="1" dirty="0"/>
              <a:t>Knowing How You Think</a:t>
            </a:r>
            <a:r>
              <a:rPr lang="id-ID" dirty="0"/>
              <a:t> merupakan yang terakhir tetapi bukannya yang paling tidak dihiraukan dari model T.H.I.N.K. yang berarti berpikir tentang apa yang kita pikirkan. Berpikir tentang berpikir disebut “</a:t>
            </a:r>
            <a:r>
              <a:rPr lang="id-ID" i="1" dirty="0"/>
              <a:t>metacognition</a:t>
            </a:r>
            <a:r>
              <a:rPr lang="id-ID" dirty="0"/>
              <a:t>”. </a:t>
            </a:r>
            <a:r>
              <a:rPr lang="id-ID" i="1" dirty="0"/>
              <a:t>Meta</a:t>
            </a:r>
            <a:r>
              <a:rPr lang="id-ID" dirty="0"/>
              <a:t> berarti “diantara atau pertengahan” dan </a:t>
            </a:r>
            <a:r>
              <a:rPr lang="id-ID" i="1" dirty="0"/>
              <a:t>cognition </a:t>
            </a:r>
            <a:r>
              <a:rPr lang="id-ID" dirty="0"/>
              <a:t>berarti “Proses mengetahui”. Jika kita berada di antara proses mengetahui, kita akan dapat mengetahui bagaimana kita berpikir.</a:t>
            </a:r>
          </a:p>
          <a:p>
            <a:pPr>
              <a:buNone/>
            </a:pPr>
            <a:endParaRPr lang="id-ID" dirty="0"/>
          </a:p>
        </p:txBody>
      </p:sp>
      <p:sp>
        <p:nvSpPr>
          <p:cNvPr id="2" name="Title 1"/>
          <p:cNvSpPr>
            <a:spLocks noGrp="1"/>
          </p:cNvSpPr>
          <p:nvPr>
            <p:ph type="title"/>
          </p:nvPr>
        </p:nvSpPr>
        <p:spPr>
          <a:xfrm>
            <a:off x="457200" y="274638"/>
            <a:ext cx="8229600" cy="1296974"/>
          </a:xfrm>
        </p:spPr>
        <p:txBody>
          <a:bodyPr>
            <a:normAutofit fontScale="90000"/>
          </a:bodyPr>
          <a:lstStyle/>
          <a:p>
            <a:pPr algn="l"/>
            <a:r>
              <a:rPr lang="id-ID" b="1" i="1" dirty="0" smtClean="0"/>
              <a:t/>
            </a:r>
            <a:br>
              <a:rPr lang="id-ID" b="1" i="1" dirty="0" smtClean="0"/>
            </a:br>
            <a:r>
              <a:rPr lang="id-ID" b="1" i="1" dirty="0" smtClean="0"/>
              <a:t>5. Knowing </a:t>
            </a:r>
            <a:r>
              <a:rPr lang="id-ID" b="1" i="1" dirty="0"/>
              <a:t>How You </a:t>
            </a:r>
            <a:r>
              <a:rPr lang="id-ID" b="1" i="1" dirty="0" smtClean="0"/>
              <a:t>Think </a:t>
            </a:r>
            <a:r>
              <a:rPr lang="id-ID" b="1" dirty="0" smtClean="0"/>
              <a:t>/</a:t>
            </a:r>
            <a:r>
              <a:rPr lang="id-ID" b="1" dirty="0"/>
              <a:t>Mengetahui apa yang kamu fikirkan? (K)</a:t>
            </a:r>
            <a:r>
              <a:rPr lang="id-ID" dirty="0"/>
              <a:t/>
            </a:r>
            <a:br>
              <a:rPr lang="id-ID" dirty="0"/>
            </a:br>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dirty="0"/>
              <a:t>Yang perlu dipelajari :</a:t>
            </a:r>
          </a:p>
          <a:p>
            <a:pPr lvl="0"/>
            <a:r>
              <a:rPr lang="id-ID" dirty="0"/>
              <a:t>Apakah hal ini sulit dilakukan? (untuk semua orang)</a:t>
            </a:r>
          </a:p>
          <a:p>
            <a:pPr lvl="0"/>
            <a:r>
              <a:rPr lang="id-ID" dirty="0"/>
              <a:t>Mengapa hal ini sulit untuk dikerjakan?</a:t>
            </a:r>
          </a:p>
          <a:p>
            <a:pPr lvl="0"/>
            <a:r>
              <a:rPr lang="id-ID" dirty="0"/>
              <a:t>Satu alasan mengapa hal ini sulit dilakukan adalah karena ada kosakata special dari akhir analisis yang perlu menggambarkan BAGAIMANA berpikir.</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186766" cy="5126055"/>
          </a:xfrm>
        </p:spPr>
        <p:txBody>
          <a:bodyPr>
            <a:normAutofit fontScale="62500" lnSpcReduction="20000"/>
          </a:bodyPr>
          <a:lstStyle/>
          <a:p>
            <a:pPr>
              <a:buNone/>
            </a:pPr>
            <a:r>
              <a:rPr lang="id-ID" sz="5100" dirty="0" smtClean="0">
                <a:solidFill>
                  <a:srgbClr val="FF0000"/>
                </a:solidFill>
              </a:rPr>
              <a:t>7 </a:t>
            </a:r>
            <a:r>
              <a:rPr lang="id-ID" sz="5100" dirty="0">
                <a:solidFill>
                  <a:srgbClr val="FF0000"/>
                </a:solidFill>
              </a:rPr>
              <a:t>metode </a:t>
            </a:r>
            <a:r>
              <a:rPr lang="id-ID" sz="5100" i="1" dirty="0">
                <a:solidFill>
                  <a:srgbClr val="FF0000"/>
                </a:solidFill>
              </a:rPr>
              <a:t>critical </a:t>
            </a:r>
            <a:r>
              <a:rPr lang="id-ID" sz="5100" i="1" dirty="0" smtClean="0">
                <a:solidFill>
                  <a:srgbClr val="FF0000"/>
                </a:solidFill>
              </a:rPr>
              <a:t>thinking</a:t>
            </a:r>
          </a:p>
          <a:p>
            <a:pPr lvl="0">
              <a:buNone/>
            </a:pPr>
            <a:r>
              <a:rPr lang="id-ID" i="1" dirty="0" smtClean="0"/>
              <a:t>1.   </a:t>
            </a:r>
            <a:r>
              <a:rPr lang="id-ID" b="1" i="1" dirty="0" smtClean="0"/>
              <a:t>Debate</a:t>
            </a:r>
            <a:r>
              <a:rPr lang="id-ID" dirty="0" smtClean="0"/>
              <a:t> </a:t>
            </a:r>
            <a:r>
              <a:rPr lang="id-ID" dirty="0"/>
              <a:t>: metode yang digunakan untuk mencari, membantu, dan merupakan keputusan yang beralasan bagi seseorang atau kelompok dimana dalam proses terjadi perdebatan atau argumentasi</a:t>
            </a:r>
          </a:p>
          <a:p>
            <a:pPr lvl="0">
              <a:buNone/>
            </a:pPr>
            <a:r>
              <a:rPr lang="id-ID" i="1" dirty="0" smtClean="0"/>
              <a:t>2.   </a:t>
            </a:r>
            <a:r>
              <a:rPr lang="id-ID" b="1" i="1" dirty="0" smtClean="0"/>
              <a:t>Individual </a:t>
            </a:r>
            <a:r>
              <a:rPr lang="id-ID" b="1" i="1" dirty="0"/>
              <a:t>decision</a:t>
            </a:r>
            <a:r>
              <a:rPr lang="id-ID" b="1" dirty="0"/>
              <a:t> </a:t>
            </a:r>
            <a:r>
              <a:rPr lang="id-ID" dirty="0"/>
              <a:t>: Individu dapat berdebat dengan dirinya sendiri dalam proses mengambil keputusan</a:t>
            </a:r>
          </a:p>
          <a:p>
            <a:pPr lvl="0">
              <a:buNone/>
            </a:pPr>
            <a:r>
              <a:rPr lang="id-ID" i="1" dirty="0" smtClean="0"/>
              <a:t>3.  </a:t>
            </a:r>
            <a:r>
              <a:rPr lang="id-ID" b="1" i="1" dirty="0" smtClean="0"/>
              <a:t>Group </a:t>
            </a:r>
            <a:r>
              <a:rPr lang="id-ID" b="1" i="1" dirty="0"/>
              <a:t>discussion</a:t>
            </a:r>
            <a:r>
              <a:rPr lang="id-ID" b="1" dirty="0"/>
              <a:t> </a:t>
            </a:r>
            <a:r>
              <a:rPr lang="id-ID" dirty="0"/>
              <a:t>: sekelompok orang memperbincangkan suatu masalah dan masing-masing mengemukakan pendapatnya.</a:t>
            </a:r>
          </a:p>
          <a:p>
            <a:pPr lvl="0">
              <a:buNone/>
            </a:pPr>
            <a:r>
              <a:rPr lang="id-ID" i="1" dirty="0" smtClean="0"/>
              <a:t>4.   </a:t>
            </a:r>
            <a:r>
              <a:rPr lang="id-ID" b="1" i="1" dirty="0" smtClean="0"/>
              <a:t>Persuasi</a:t>
            </a:r>
            <a:r>
              <a:rPr lang="id-ID" dirty="0" smtClean="0"/>
              <a:t> </a:t>
            </a:r>
            <a:r>
              <a:rPr lang="id-ID" dirty="0"/>
              <a:t>: komunikasi yang berhubungan dengan mempengaruhi perbuatan, keyajinan, sikap, dan nilai-nilai orang lain melalui berbagai alas an, argument, atau bujukan. Debat dan iklan adalah dua bentuk persuasi</a:t>
            </a:r>
          </a:p>
          <a:p>
            <a:pPr lvl="0">
              <a:buNone/>
            </a:pPr>
            <a:r>
              <a:rPr lang="id-ID" i="1" dirty="0" smtClean="0"/>
              <a:t>5</a:t>
            </a:r>
            <a:r>
              <a:rPr lang="id-ID" b="1" i="1" dirty="0" smtClean="0"/>
              <a:t>.   Propaganda</a:t>
            </a:r>
            <a:r>
              <a:rPr lang="id-ID" b="1" dirty="0" smtClean="0"/>
              <a:t> </a:t>
            </a:r>
            <a:r>
              <a:rPr lang="id-ID" dirty="0"/>
              <a:t>: komunikasi dengan menggunakan berbagai media yang sengaja dipersiapkan untuk mempengaruhi massa pendengar</a:t>
            </a:r>
          </a:p>
          <a:p>
            <a:pPr lvl="0">
              <a:buNone/>
            </a:pPr>
            <a:r>
              <a:rPr lang="id-ID" i="1" dirty="0" smtClean="0"/>
              <a:t>6.   </a:t>
            </a:r>
            <a:r>
              <a:rPr lang="id-ID" b="1" i="1" dirty="0" smtClean="0"/>
              <a:t>Coercion</a:t>
            </a:r>
            <a:r>
              <a:rPr lang="id-ID" dirty="0" smtClean="0"/>
              <a:t> </a:t>
            </a:r>
            <a:r>
              <a:rPr lang="id-ID" dirty="0"/>
              <a:t>: mengancam atau menggunakan kekuatan dalam berkomunikasi untuk memaksakan suatu kehendak</a:t>
            </a:r>
          </a:p>
          <a:p>
            <a:pPr lvl="0">
              <a:buNone/>
            </a:pPr>
            <a:r>
              <a:rPr lang="id-ID" dirty="0" smtClean="0"/>
              <a:t>7.   </a:t>
            </a:r>
            <a:r>
              <a:rPr lang="id-ID" b="1" dirty="0" smtClean="0"/>
              <a:t>Kombinasi</a:t>
            </a:r>
            <a:r>
              <a:rPr lang="id-ID" dirty="0" smtClean="0"/>
              <a:t> </a:t>
            </a:r>
            <a:r>
              <a:rPr lang="id-ID" dirty="0"/>
              <a:t>beberapa metode</a:t>
            </a:r>
          </a:p>
          <a:p>
            <a:pPr>
              <a:buNone/>
            </a:pPr>
            <a:endParaRPr lang="id-ID" dirty="0"/>
          </a:p>
        </p:txBody>
      </p:sp>
      <p:sp>
        <p:nvSpPr>
          <p:cNvPr id="2" name="Title 1"/>
          <p:cNvSpPr>
            <a:spLocks noGrp="1"/>
          </p:cNvSpPr>
          <p:nvPr>
            <p:ph type="title"/>
          </p:nvPr>
        </p:nvSpPr>
        <p:spPr>
          <a:xfrm>
            <a:off x="457200" y="274638"/>
            <a:ext cx="8229600" cy="582594"/>
          </a:xfrm>
        </p:spPr>
        <p:txBody>
          <a:bodyPr>
            <a:normAutofit fontScale="90000"/>
          </a:bodyPr>
          <a:lstStyle/>
          <a:p>
            <a:pPr lvl="0"/>
            <a:r>
              <a:rPr lang="id-ID" b="1" dirty="0" smtClean="0"/>
              <a:t/>
            </a:r>
            <a:br>
              <a:rPr lang="id-ID" b="1" dirty="0" smtClean="0"/>
            </a:br>
            <a:r>
              <a:rPr lang="id-ID" b="1" dirty="0" smtClean="0"/>
              <a:t>D</a:t>
            </a:r>
            <a:r>
              <a:rPr lang="id-ID" b="1" dirty="0"/>
              <a:t>.      Metode Berfikir Kritis:</a:t>
            </a:r>
            <a:r>
              <a:rPr lang="id-ID" dirty="0"/>
              <a:t/>
            </a:r>
            <a:br>
              <a:rPr lang="id-ID" dirty="0"/>
            </a:br>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lnSpcReduction="10000"/>
          </a:bodyPr>
          <a:lstStyle/>
          <a:p>
            <a:pPr>
              <a:buNone/>
            </a:pPr>
            <a:r>
              <a:rPr lang="id-ID" dirty="0"/>
              <a:t>Berbagai elemen yang digunakan dalam penelitian dan komponen, pemecahan masalah, keperawatan serta kriteria yang digunakan dengan komponen keterampilan dan sikap berpikir kritis.</a:t>
            </a:r>
          </a:p>
          <a:p>
            <a:pPr>
              <a:buNone/>
            </a:pPr>
            <a:r>
              <a:rPr lang="id-ID" b="1" dirty="0"/>
              <a:t>Elemen berpikir kritis antara lain:</a:t>
            </a:r>
          </a:p>
          <a:p>
            <a:pPr lvl="0">
              <a:buNone/>
            </a:pPr>
            <a:r>
              <a:rPr lang="id-ID" dirty="0" smtClean="0"/>
              <a:t>1. Menentukan </a:t>
            </a:r>
            <a:r>
              <a:rPr lang="id-ID" dirty="0"/>
              <a:t>tujuan</a:t>
            </a:r>
          </a:p>
          <a:p>
            <a:pPr lvl="0">
              <a:buNone/>
            </a:pPr>
            <a:r>
              <a:rPr lang="id-ID" dirty="0" smtClean="0"/>
              <a:t>2. Menyususn </a:t>
            </a:r>
            <a:r>
              <a:rPr lang="id-ID" dirty="0"/>
              <a:t>pertanyaan atau membuat kerangka masalah</a:t>
            </a:r>
          </a:p>
          <a:p>
            <a:pPr lvl="0">
              <a:buNone/>
            </a:pPr>
            <a:r>
              <a:rPr lang="id-ID" dirty="0" smtClean="0"/>
              <a:t>3. Menujukan </a:t>
            </a:r>
            <a:r>
              <a:rPr lang="id-ID" dirty="0"/>
              <a:t>bukti</a:t>
            </a:r>
          </a:p>
          <a:p>
            <a:pPr lvl="0">
              <a:buNone/>
            </a:pPr>
            <a:r>
              <a:rPr lang="id-ID" dirty="0" smtClean="0"/>
              <a:t>4. Menganalisis </a:t>
            </a:r>
            <a:r>
              <a:rPr lang="id-ID" dirty="0"/>
              <a:t>konsep</a:t>
            </a:r>
          </a:p>
          <a:p>
            <a:pPr lvl="0">
              <a:buNone/>
            </a:pPr>
            <a:r>
              <a:rPr lang="id-ID" dirty="0" smtClean="0"/>
              <a:t>5. Asumsi</a:t>
            </a:r>
            <a:endParaRPr lang="id-ID" dirty="0"/>
          </a:p>
          <a:p>
            <a:pPr>
              <a:buNone/>
            </a:pPr>
            <a:endParaRPr lang="id-ID" dirty="0"/>
          </a:p>
        </p:txBody>
      </p:sp>
      <p:sp>
        <p:nvSpPr>
          <p:cNvPr id="2" name="Title 1"/>
          <p:cNvSpPr>
            <a:spLocks noGrp="1"/>
          </p:cNvSpPr>
          <p:nvPr>
            <p:ph type="title"/>
          </p:nvPr>
        </p:nvSpPr>
        <p:spPr>
          <a:xfrm>
            <a:off x="457200" y="274638"/>
            <a:ext cx="8229600" cy="582594"/>
          </a:xfrm>
        </p:spPr>
        <p:txBody>
          <a:bodyPr>
            <a:normAutofit fontScale="90000"/>
          </a:bodyPr>
          <a:lstStyle/>
          <a:p>
            <a:pPr lvl="0"/>
            <a:r>
              <a:rPr lang="id-ID" b="1" dirty="0" smtClean="0"/>
              <a:t/>
            </a:r>
            <a:br>
              <a:rPr lang="id-ID" b="1" dirty="0" smtClean="0"/>
            </a:br>
            <a:r>
              <a:rPr lang="id-ID" b="1" dirty="0" smtClean="0"/>
              <a:t>E</a:t>
            </a:r>
            <a:r>
              <a:rPr lang="id-ID" b="1" dirty="0"/>
              <a:t>.      Elemen Berfikir Kritis</a:t>
            </a:r>
            <a:r>
              <a:rPr lang="id-ID" dirty="0"/>
              <a:t/>
            </a:r>
            <a:br>
              <a:rPr lang="id-ID" dirty="0"/>
            </a:br>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fontScale="70000" lnSpcReduction="20000"/>
          </a:bodyPr>
          <a:lstStyle/>
          <a:p>
            <a:pPr>
              <a:buNone/>
            </a:pPr>
            <a:r>
              <a:rPr lang="id-ID" dirty="0"/>
              <a:t>Kegiatan berpikir kritis dapat dilakukan dengan melihat </a:t>
            </a:r>
            <a:r>
              <a:rPr lang="id-ID" dirty="0" smtClean="0"/>
              <a:t>penampilan dari </a:t>
            </a:r>
            <a:r>
              <a:rPr lang="id-ID" dirty="0"/>
              <a:t>beberapa perilaku selama proses berpikir kritis itu berlangsung. Perilaku berpikir kritis seseorang dapat dilihat dari beberapa aspek:</a:t>
            </a:r>
          </a:p>
          <a:p>
            <a:pPr lvl="0">
              <a:buNone/>
            </a:pPr>
            <a:r>
              <a:rPr lang="id-ID" i="1" dirty="0" smtClean="0"/>
              <a:t>     1. </a:t>
            </a:r>
            <a:r>
              <a:rPr lang="id-ID" b="1" i="1" dirty="0" smtClean="0"/>
              <a:t>Relevance</a:t>
            </a:r>
            <a:r>
              <a:rPr lang="id-ID" b="1" i="1" dirty="0"/>
              <a:t> </a:t>
            </a:r>
            <a:r>
              <a:rPr lang="id-ID" i="1" dirty="0"/>
              <a:t> </a:t>
            </a:r>
            <a:endParaRPr lang="id-ID" dirty="0"/>
          </a:p>
          <a:p>
            <a:pPr>
              <a:buNone/>
            </a:pPr>
            <a:r>
              <a:rPr lang="id-ID" i="1" dirty="0" smtClean="0"/>
              <a:t>          Relevansi</a:t>
            </a:r>
            <a:r>
              <a:rPr lang="id-ID" dirty="0" smtClean="0"/>
              <a:t> </a:t>
            </a:r>
            <a:r>
              <a:rPr lang="id-ID" dirty="0"/>
              <a:t>( keterkaitan ) dari pernyataan yang dikemukan. </a:t>
            </a:r>
          </a:p>
          <a:p>
            <a:pPr lvl="0">
              <a:buNone/>
            </a:pPr>
            <a:r>
              <a:rPr lang="id-ID" i="1" dirty="0" smtClean="0"/>
              <a:t>     2. </a:t>
            </a:r>
            <a:r>
              <a:rPr lang="id-ID" b="1" i="1" dirty="0"/>
              <a:t>Importance</a:t>
            </a:r>
            <a:endParaRPr lang="id-ID" b="1" dirty="0"/>
          </a:p>
          <a:p>
            <a:pPr>
              <a:buNone/>
            </a:pPr>
            <a:r>
              <a:rPr lang="id-ID" dirty="0" smtClean="0"/>
              <a:t>         Penting </a:t>
            </a:r>
            <a:r>
              <a:rPr lang="id-ID" dirty="0"/>
              <a:t>tidaknya isu atau pokok-pokok pikiran yang dikemukaan.</a:t>
            </a:r>
          </a:p>
          <a:p>
            <a:pPr lvl="0">
              <a:buNone/>
            </a:pPr>
            <a:r>
              <a:rPr lang="id-ID" i="1" dirty="0" smtClean="0"/>
              <a:t>    3. </a:t>
            </a:r>
            <a:r>
              <a:rPr lang="id-ID" b="1" i="1" dirty="0"/>
              <a:t>Novelty </a:t>
            </a:r>
            <a:endParaRPr lang="id-ID" b="1" dirty="0"/>
          </a:p>
          <a:p>
            <a:pPr>
              <a:buNone/>
            </a:pPr>
            <a:r>
              <a:rPr lang="id-ID" dirty="0" smtClean="0"/>
              <a:t>         Kebaruan </a:t>
            </a:r>
            <a:r>
              <a:rPr lang="id-ID" dirty="0"/>
              <a:t>dari isi pikiran, baik dalam membawa ide-ide atau </a:t>
            </a:r>
            <a:r>
              <a:rPr lang="id-ID" dirty="0" smtClean="0"/>
              <a:t> </a:t>
            </a:r>
          </a:p>
          <a:p>
            <a:pPr marL="812800" indent="-703263">
              <a:buNone/>
            </a:pPr>
            <a:r>
              <a:rPr lang="id-ID" dirty="0"/>
              <a:t> </a:t>
            </a:r>
            <a:r>
              <a:rPr lang="id-ID" dirty="0" smtClean="0"/>
              <a:t>        informasi </a:t>
            </a:r>
            <a:r>
              <a:rPr lang="id-ID" dirty="0"/>
              <a:t>baru maupun dalam sikap menerima adanya ide-ide </a:t>
            </a:r>
            <a:r>
              <a:rPr lang="id-ID" dirty="0" smtClean="0"/>
              <a:t> orang </a:t>
            </a:r>
            <a:r>
              <a:rPr lang="id-ID" dirty="0"/>
              <a:t>lain.</a:t>
            </a:r>
          </a:p>
          <a:p>
            <a:pPr lvl="0">
              <a:buNone/>
            </a:pPr>
            <a:r>
              <a:rPr lang="id-ID" i="1" dirty="0" smtClean="0"/>
              <a:t>    4</a:t>
            </a:r>
            <a:r>
              <a:rPr lang="id-ID" i="1" dirty="0"/>
              <a:t>.  </a:t>
            </a:r>
            <a:r>
              <a:rPr lang="id-ID" b="1" i="1" dirty="0" smtClean="0"/>
              <a:t>Outside </a:t>
            </a:r>
            <a:r>
              <a:rPr lang="id-ID" b="1" i="1" dirty="0"/>
              <a:t>material</a:t>
            </a:r>
            <a:endParaRPr lang="id-ID" b="1" dirty="0"/>
          </a:p>
          <a:p>
            <a:pPr>
              <a:buNone/>
            </a:pPr>
            <a:r>
              <a:rPr lang="id-ID" dirty="0" smtClean="0"/>
              <a:t>          Menggunakan </a:t>
            </a:r>
            <a:r>
              <a:rPr lang="id-ID" dirty="0"/>
              <a:t>pengalamanya sendiri atau bahan-bahan yang </a:t>
            </a:r>
            <a:endParaRPr lang="id-ID" dirty="0" smtClean="0"/>
          </a:p>
          <a:p>
            <a:pPr>
              <a:buNone/>
            </a:pPr>
            <a:r>
              <a:rPr lang="id-ID" dirty="0"/>
              <a:t> </a:t>
            </a:r>
            <a:r>
              <a:rPr lang="id-ID" dirty="0" smtClean="0"/>
              <a:t>         diterimanya </a:t>
            </a:r>
            <a:r>
              <a:rPr lang="id-ID" dirty="0"/>
              <a:t>dari </a:t>
            </a:r>
            <a:r>
              <a:rPr lang="id-ID" dirty="0" smtClean="0"/>
              <a:t>perkuliahan</a:t>
            </a:r>
            <a:endParaRPr lang="id-ID" dirty="0"/>
          </a:p>
        </p:txBody>
      </p:sp>
      <p:sp>
        <p:nvSpPr>
          <p:cNvPr id="2" name="Title 1"/>
          <p:cNvSpPr>
            <a:spLocks noGrp="1"/>
          </p:cNvSpPr>
          <p:nvPr>
            <p:ph type="title"/>
          </p:nvPr>
        </p:nvSpPr>
        <p:spPr>
          <a:xfrm>
            <a:off x="457200" y="274638"/>
            <a:ext cx="8229600" cy="582594"/>
          </a:xfrm>
        </p:spPr>
        <p:txBody>
          <a:bodyPr>
            <a:normAutofit fontScale="90000"/>
          </a:bodyPr>
          <a:lstStyle/>
          <a:p>
            <a:pPr lvl="0"/>
            <a:r>
              <a:rPr lang="id-ID" b="1" dirty="0" smtClean="0"/>
              <a:t/>
            </a:r>
            <a:br>
              <a:rPr lang="id-ID" b="1" dirty="0" smtClean="0"/>
            </a:br>
            <a:r>
              <a:rPr lang="id-ID" b="1" dirty="0" smtClean="0"/>
              <a:t>F</a:t>
            </a:r>
            <a:r>
              <a:rPr lang="id-ID" b="1" dirty="0"/>
              <a:t>.       Aspek-Aspek Berfikir Kritis</a:t>
            </a:r>
            <a:r>
              <a:rPr lang="id-ID" dirty="0"/>
              <a:t/>
            </a:r>
            <a:br>
              <a:rPr lang="id-ID" dirty="0"/>
            </a:br>
            <a:endParaRPr lang="id-ID"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92500"/>
          </a:bodyPr>
          <a:lstStyle/>
          <a:p>
            <a:pPr lvl="0">
              <a:buNone/>
            </a:pPr>
            <a:r>
              <a:rPr lang="id-ID" i="1" dirty="0" smtClean="0"/>
              <a:t>5.  </a:t>
            </a:r>
            <a:r>
              <a:rPr lang="id-ID" b="1" i="1" dirty="0" smtClean="0"/>
              <a:t>Ambiguity clarified</a:t>
            </a:r>
            <a:endParaRPr lang="id-ID" b="1" dirty="0" smtClean="0"/>
          </a:p>
          <a:p>
            <a:pPr>
              <a:buNone/>
            </a:pPr>
            <a:r>
              <a:rPr lang="id-ID" dirty="0" smtClean="0"/>
              <a:t>     Mencari penjelasan atau informasi lebih lanjut jika dirasakan ada ketidak jelasan</a:t>
            </a:r>
          </a:p>
          <a:p>
            <a:pPr lvl="0">
              <a:buNone/>
            </a:pPr>
            <a:r>
              <a:rPr lang="id-ID" i="1" dirty="0" smtClean="0"/>
              <a:t>6. </a:t>
            </a:r>
            <a:r>
              <a:rPr lang="id-ID" b="1" i="1" dirty="0" smtClean="0"/>
              <a:t>Linking ideas</a:t>
            </a:r>
            <a:endParaRPr lang="id-ID" b="1" dirty="0" smtClean="0"/>
          </a:p>
          <a:p>
            <a:pPr>
              <a:buNone/>
            </a:pPr>
            <a:r>
              <a:rPr lang="id-ID" dirty="0" smtClean="0"/>
              <a:t>     Senantiasa menghubungkan fakta, ide atau pandangan serta mencari data baru dari informasi yang berhasil dikumpulkan.</a:t>
            </a:r>
          </a:p>
          <a:p>
            <a:pPr lvl="0">
              <a:buNone/>
            </a:pPr>
            <a:r>
              <a:rPr lang="id-ID" i="1" dirty="0" smtClean="0"/>
              <a:t>7.  </a:t>
            </a:r>
            <a:r>
              <a:rPr lang="id-ID" b="1" i="1" dirty="0" smtClean="0"/>
              <a:t>Justification </a:t>
            </a:r>
            <a:endParaRPr lang="id-ID" b="1" dirty="0" smtClean="0"/>
          </a:p>
          <a:p>
            <a:pPr>
              <a:buNone/>
            </a:pPr>
            <a:r>
              <a:rPr lang="id-ID" dirty="0" smtClean="0"/>
              <a:t>     Memberi bukti-bukti, contoh, atau justifikasi terhadap suatu solusi atau kesimpulan yang diambilnya. Termasuk didalamnya senantiasa memberikan penjelasan mengenai keuntungan dan kerungian dari suatu situasi atau solusi</a:t>
            </a:r>
          </a:p>
          <a:p>
            <a:pPr>
              <a:buNone/>
            </a:pPr>
            <a:endParaRPr lang="id-ID" dirty="0"/>
          </a:p>
        </p:txBody>
      </p:sp>
      <p:sp>
        <p:nvSpPr>
          <p:cNvPr id="2" name="Title 1"/>
          <p:cNvSpPr>
            <a:spLocks noGrp="1"/>
          </p:cNvSpPr>
          <p:nvPr>
            <p:ph type="title"/>
          </p:nvPr>
        </p:nvSpPr>
        <p:spPr>
          <a:xfrm>
            <a:off x="457200" y="274638"/>
            <a:ext cx="8229600" cy="153966"/>
          </a:xfrm>
        </p:spPr>
        <p:txBody>
          <a:bodyPr>
            <a:normAutofit fontScale="90000"/>
          </a:bodyPr>
          <a:lstStyle/>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00240"/>
            <a:ext cx="8229600" cy="4007051"/>
          </a:xfrm>
        </p:spPr>
        <p:txBody>
          <a:bodyPr>
            <a:normAutofit/>
          </a:bodyPr>
          <a:lstStyle/>
          <a:p>
            <a:pPr lvl="0">
              <a:buNone/>
            </a:pPr>
            <a:r>
              <a:rPr lang="id-ID" dirty="0" smtClean="0"/>
              <a:t>1. Mengikuti </a:t>
            </a:r>
            <a:r>
              <a:rPr lang="id-ID" dirty="0"/>
              <a:t>pendidikan ke jenjang yang lebih tinggi</a:t>
            </a:r>
          </a:p>
          <a:p>
            <a:pPr lvl="0">
              <a:buNone/>
            </a:pPr>
            <a:r>
              <a:rPr lang="id-ID" dirty="0" smtClean="0"/>
              <a:t>2. Penerapan </a:t>
            </a:r>
            <a:r>
              <a:rPr lang="id-ID" dirty="0"/>
              <a:t>profesionalisme</a:t>
            </a:r>
          </a:p>
          <a:p>
            <a:pPr lvl="0">
              <a:buNone/>
            </a:pPr>
            <a:r>
              <a:rPr lang="id-ID" dirty="0" smtClean="0"/>
              <a:t>3. Pengetahuan </a:t>
            </a:r>
            <a:r>
              <a:rPr lang="id-ID" dirty="0"/>
              <a:t>tehnis dan keterampilan tehnis dalam memberi asuhan keperawatan.</a:t>
            </a:r>
          </a:p>
          <a:p>
            <a:pPr lvl="0">
              <a:buNone/>
            </a:pPr>
            <a:r>
              <a:rPr lang="id-ID" dirty="0" smtClean="0"/>
              <a:t>4. Berpikir </a:t>
            </a:r>
            <a:r>
              <a:rPr lang="id-ID" dirty="0"/>
              <a:t>kritis merupakan jaminan yang terbaik bagi perawat dalam menuju keberhasilan dalam berbagai aktifitas</a:t>
            </a:r>
          </a:p>
          <a:p>
            <a:endParaRPr lang="id-ID" dirty="0"/>
          </a:p>
        </p:txBody>
      </p:sp>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latin typeface="Algerian" pitchFamily="82" charset="0"/>
              </a:rPr>
              <a:t>Berpikir kritis digunakan perawat untuk beberapa alasan :</a:t>
            </a:r>
            <a:r>
              <a:rPr lang="id-ID" dirty="0" smtClean="0"/>
              <a:t/>
            </a:r>
            <a:br>
              <a:rPr lang="id-ID" dirty="0" smtClean="0"/>
            </a:br>
            <a:endParaRPr lang="id-ID"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id-ID" dirty="0"/>
              <a:t>fungsi atau manfaat berpikir kritis dalam keperawatan </a:t>
            </a:r>
            <a:r>
              <a:rPr lang="id-ID" dirty="0" smtClean="0"/>
              <a:t>:</a:t>
            </a:r>
          </a:p>
          <a:p>
            <a:pPr lvl="0">
              <a:buNone/>
            </a:pPr>
            <a:r>
              <a:rPr lang="id-ID" dirty="0" smtClean="0"/>
              <a:t>1. Penggunaan </a:t>
            </a:r>
            <a:r>
              <a:rPr lang="id-ID" dirty="0"/>
              <a:t>proses berpikir kritis dalam aktifitas keperawatan sehari-hari.</a:t>
            </a:r>
          </a:p>
          <a:p>
            <a:pPr lvl="0">
              <a:buNone/>
            </a:pPr>
            <a:r>
              <a:rPr lang="id-ID" dirty="0" smtClean="0"/>
              <a:t>2. Membedakan </a:t>
            </a:r>
            <a:r>
              <a:rPr lang="id-ID" dirty="0"/>
              <a:t>sejumlah penggunaan dan isu-isu dalam keperawatan.</a:t>
            </a:r>
          </a:p>
          <a:p>
            <a:pPr lvl="0">
              <a:buNone/>
            </a:pPr>
            <a:r>
              <a:rPr lang="id-ID" dirty="0" smtClean="0"/>
              <a:t>3. Mengidentifikasi </a:t>
            </a:r>
            <a:r>
              <a:rPr lang="id-ID" dirty="0"/>
              <a:t>dan merumuskan masalah keperawatan.</a:t>
            </a:r>
          </a:p>
          <a:p>
            <a:pPr lvl="0">
              <a:buNone/>
            </a:pPr>
            <a:r>
              <a:rPr lang="id-ID" dirty="0" smtClean="0"/>
              <a:t>4. Menganalisis </a:t>
            </a:r>
            <a:r>
              <a:rPr lang="id-ID" dirty="0"/>
              <a:t>pengertian hubungan dari masing-masing indikasi, penyebab dan tujuan, serta tingkat hubungan.</a:t>
            </a:r>
          </a:p>
          <a:p>
            <a:pPr lvl="0">
              <a:buNone/>
            </a:pPr>
            <a:r>
              <a:rPr lang="id-ID" dirty="0" smtClean="0"/>
              <a:t>5. Menganalisis </a:t>
            </a:r>
            <a:r>
              <a:rPr lang="id-ID" dirty="0"/>
              <a:t>argumen dan isu-isu dalam kesimpulan dan tindakan yang dilakukan.</a:t>
            </a:r>
          </a:p>
          <a:p>
            <a:pPr lvl="0">
              <a:buNone/>
            </a:pPr>
            <a:r>
              <a:rPr lang="id-ID" dirty="0" smtClean="0"/>
              <a:t>6. Menguji </a:t>
            </a:r>
            <a:r>
              <a:rPr lang="id-ID" dirty="0"/>
              <a:t>asumsi-asumsi yang berkembang dalam keperawatan.</a:t>
            </a:r>
          </a:p>
          <a:p>
            <a:pPr>
              <a:buNone/>
            </a:pPr>
            <a:endParaRPr lang="id-ID" dirty="0"/>
          </a:p>
        </p:txBody>
      </p:sp>
      <p:sp>
        <p:nvSpPr>
          <p:cNvPr id="2" name="Title 1"/>
          <p:cNvSpPr>
            <a:spLocks noGrp="1"/>
          </p:cNvSpPr>
          <p:nvPr>
            <p:ph type="title"/>
          </p:nvPr>
        </p:nvSpPr>
        <p:spPr/>
        <p:txBody>
          <a:bodyPr>
            <a:normAutofit fontScale="90000"/>
          </a:bodyPr>
          <a:lstStyle/>
          <a:p>
            <a:pPr lvl="0"/>
            <a:r>
              <a:rPr lang="id-ID" b="1" dirty="0" smtClean="0"/>
              <a:t/>
            </a:r>
            <a:br>
              <a:rPr lang="id-ID" b="1" dirty="0" smtClean="0"/>
            </a:br>
            <a:r>
              <a:rPr lang="id-ID" b="1" dirty="0" smtClean="0"/>
              <a:t>G</a:t>
            </a:r>
            <a:r>
              <a:rPr lang="id-ID" b="1" dirty="0"/>
              <a:t>.      Fungsi Berpikir Kritis dalam Keperawatan</a:t>
            </a:r>
            <a:r>
              <a:rPr lang="id-ID" dirty="0"/>
              <a:t/>
            </a:r>
            <a:br>
              <a:rPr lang="id-ID" dirty="0"/>
            </a:br>
            <a:endParaRPr lang="id-ID"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92500" lnSpcReduction="20000"/>
          </a:bodyPr>
          <a:lstStyle/>
          <a:p>
            <a:pPr lvl="0">
              <a:buNone/>
            </a:pPr>
            <a:r>
              <a:rPr lang="id-ID" dirty="0" smtClean="0"/>
              <a:t>7.  Melaporkan data dan petunjuk-petunjuk yang akurat dalam keperawatan.</a:t>
            </a:r>
          </a:p>
          <a:p>
            <a:pPr lvl="0">
              <a:buNone/>
            </a:pPr>
            <a:r>
              <a:rPr lang="id-ID" dirty="0" smtClean="0"/>
              <a:t>8.  Membuat dan mengecek dasar analisis dan validasi data keperawatan.</a:t>
            </a:r>
          </a:p>
          <a:p>
            <a:pPr lvl="0">
              <a:buNone/>
            </a:pPr>
            <a:r>
              <a:rPr lang="id-ID" dirty="0" smtClean="0"/>
              <a:t>9.  Merumuskan dan menjelaskan keyakinan tentang aktifitas keperawatan.</a:t>
            </a:r>
          </a:p>
          <a:p>
            <a:pPr lvl="0">
              <a:buNone/>
            </a:pPr>
            <a:r>
              <a:rPr lang="id-ID" dirty="0" smtClean="0"/>
              <a:t>10. Memberikan alasan-alasan yang relevan terhadap keyakinan dan  kesimpulan yang dilakukan.</a:t>
            </a:r>
          </a:p>
          <a:p>
            <a:pPr lvl="0">
              <a:buNone/>
            </a:pPr>
            <a:r>
              <a:rPr lang="id-ID" dirty="0" smtClean="0"/>
              <a:t>11. Merumuskan dan menjelaskan nilai-nilai keputusan dalam keperawatan.</a:t>
            </a:r>
          </a:p>
          <a:p>
            <a:pPr lvl="0">
              <a:buNone/>
            </a:pPr>
            <a:r>
              <a:rPr lang="id-ID" dirty="0" smtClean="0"/>
              <a:t>12. Mencari alasan-alasan kriteria, prinsip-prinsip dan aktifitas nilai-nilai keputusan.</a:t>
            </a:r>
          </a:p>
          <a:p>
            <a:pPr>
              <a:buNone/>
            </a:pPr>
            <a:r>
              <a:rPr lang="id-ID" dirty="0" smtClean="0"/>
              <a:t>13. Mengevaluasi penampilan kinerja perawat dan kesimpulan asuhan keperawatan</a:t>
            </a:r>
          </a:p>
          <a:p>
            <a:pPr>
              <a:buNone/>
            </a:pPr>
            <a:endParaRPr lang="id-ID" dirty="0" smtClean="0"/>
          </a:p>
          <a:p>
            <a:pPr>
              <a:buNone/>
            </a:pPr>
            <a:endParaRPr lang="id-ID" dirty="0"/>
          </a:p>
        </p:txBody>
      </p:sp>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id-ID" dirty="0"/>
              <a:t>Pemecahan masalah termasuk dalam langkah proses pengambilan keputusan, yang difokuskan untuk mencoba memecahkan masalah secepatnya. Masalah dapat digambarkan sebagai kesenjangan diantara “</a:t>
            </a:r>
            <a:r>
              <a:rPr lang="id-ID" i="1" dirty="0"/>
              <a:t>apa yang ada dan apa yang seharusnya ada</a:t>
            </a:r>
            <a:r>
              <a:rPr lang="id-ID" dirty="0"/>
              <a:t>”.  Pemecahan masalah dan pengambilan keputusan yang efektif diprediksi bahwa individu harus memiliki kemampuan berfikir kritis dan mengembangkan dirinya dengan adanya bimbingan dan </a:t>
            </a:r>
            <a:r>
              <a:rPr lang="id-ID" i="1" dirty="0"/>
              <a:t>role model </a:t>
            </a:r>
            <a:r>
              <a:rPr lang="id-ID" dirty="0"/>
              <a:t>di lingkungan kerjanya</a:t>
            </a:r>
          </a:p>
        </p:txBody>
      </p:sp>
      <p:sp>
        <p:nvSpPr>
          <p:cNvPr id="2" name="Title 1"/>
          <p:cNvSpPr>
            <a:spLocks noGrp="1"/>
          </p:cNvSpPr>
          <p:nvPr>
            <p:ph type="title"/>
          </p:nvPr>
        </p:nvSpPr>
        <p:spPr/>
        <p:txBody>
          <a:bodyPr>
            <a:normAutofit fontScale="90000"/>
          </a:bodyPr>
          <a:lstStyle/>
          <a:p>
            <a:pPr lvl="0"/>
            <a:r>
              <a:rPr lang="id-ID" b="1" dirty="0" smtClean="0"/>
              <a:t/>
            </a:r>
            <a:br>
              <a:rPr lang="id-ID" b="1" dirty="0" smtClean="0"/>
            </a:br>
            <a:r>
              <a:rPr lang="id-ID" b="1" dirty="0" smtClean="0"/>
              <a:t>H</a:t>
            </a:r>
            <a:r>
              <a:rPr lang="id-ID" b="1" dirty="0"/>
              <a:t>.      Pemecahan Masalah Dalam Berfikir Kritis</a:t>
            </a:r>
            <a:r>
              <a:rPr lang="id-ID" dirty="0"/>
              <a:t/>
            </a:r>
            <a:br>
              <a:rPr lang="id-ID" dirty="0"/>
            </a:br>
            <a:endParaRPr lang="id-ID"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604" y="1600200"/>
            <a:ext cx="7115196" cy="4525963"/>
          </a:xfrm>
        </p:spPr>
        <p:txBody>
          <a:bodyPr>
            <a:normAutofit fontScale="92500" lnSpcReduction="20000"/>
          </a:bodyPr>
          <a:lstStyle/>
          <a:p>
            <a:pPr lvl="0">
              <a:buNone/>
            </a:pPr>
            <a:r>
              <a:rPr lang="id-ID" dirty="0" smtClean="0"/>
              <a:t>1. Mengetahui </a:t>
            </a:r>
            <a:r>
              <a:rPr lang="id-ID" dirty="0"/>
              <a:t>hakekat dari masalah dengan mendefinisikan masalah yang dihadapi.</a:t>
            </a:r>
          </a:p>
          <a:p>
            <a:pPr lvl="0">
              <a:buNone/>
            </a:pPr>
            <a:r>
              <a:rPr lang="id-ID" dirty="0" smtClean="0"/>
              <a:t>2. Mengumpulkan </a:t>
            </a:r>
            <a:r>
              <a:rPr lang="id-ID" dirty="0"/>
              <a:t>fakta-fakta dan data yang relevan.</a:t>
            </a:r>
          </a:p>
          <a:p>
            <a:pPr lvl="0">
              <a:buNone/>
            </a:pPr>
            <a:r>
              <a:rPr lang="id-ID" dirty="0" smtClean="0"/>
              <a:t>3. Mengolah </a:t>
            </a:r>
            <a:r>
              <a:rPr lang="id-ID" dirty="0"/>
              <a:t>fakta dan data.</a:t>
            </a:r>
          </a:p>
          <a:p>
            <a:pPr lvl="0">
              <a:buNone/>
            </a:pPr>
            <a:r>
              <a:rPr lang="id-ID" dirty="0" smtClean="0"/>
              <a:t>4. Menentukan </a:t>
            </a:r>
            <a:r>
              <a:rPr lang="id-ID" dirty="0"/>
              <a:t>beberapa alternatif pemecahan masalah.</a:t>
            </a:r>
          </a:p>
          <a:p>
            <a:pPr lvl="0">
              <a:buNone/>
            </a:pPr>
            <a:r>
              <a:rPr lang="id-ID" dirty="0" smtClean="0"/>
              <a:t>5. Memilih </a:t>
            </a:r>
            <a:r>
              <a:rPr lang="id-ID" dirty="0"/>
              <a:t>cara pemecahan dari alternatif yang dipilih.</a:t>
            </a:r>
          </a:p>
          <a:p>
            <a:pPr lvl="0">
              <a:buNone/>
            </a:pPr>
            <a:r>
              <a:rPr lang="id-ID" dirty="0" smtClean="0"/>
              <a:t>6. Memutuskan </a:t>
            </a:r>
            <a:r>
              <a:rPr lang="id-ID" dirty="0"/>
              <a:t>tindakan yang akan diambil.</a:t>
            </a:r>
          </a:p>
          <a:p>
            <a:pPr lvl="0">
              <a:buNone/>
            </a:pPr>
            <a:r>
              <a:rPr lang="id-ID" dirty="0" smtClean="0"/>
              <a:t>7. Evaluasi</a:t>
            </a:r>
            <a:r>
              <a:rPr lang="id-ID" dirty="0"/>
              <a:t>.</a:t>
            </a:r>
          </a:p>
          <a:p>
            <a:pPr>
              <a:buNone/>
            </a:pPr>
            <a:endParaRPr lang="id-ID" dirty="0"/>
          </a:p>
        </p:txBody>
      </p:sp>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Langkah-Langkah </a:t>
            </a:r>
            <a:r>
              <a:rPr lang="id-ID" b="1" dirty="0"/>
              <a:t>Pemecahan Masalah</a:t>
            </a:r>
            <a:r>
              <a:rPr lang="id-ID" dirty="0"/>
              <a:t/>
            </a:r>
            <a:br>
              <a:rPr lang="id-ID" dirty="0"/>
            </a:br>
            <a:endParaRPr lang="id-ID"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lnSpcReduction="10000"/>
          </a:bodyPr>
          <a:lstStyle/>
          <a:p>
            <a:pPr>
              <a:buNone/>
            </a:pPr>
            <a:r>
              <a:rPr lang="id-ID" dirty="0"/>
              <a:t>Karakteristik yang berhubungan dengan berpikir kritis, dijelaskan Beyer (1995: 12-15) secara lengkap dalam buku </a:t>
            </a:r>
            <a:r>
              <a:rPr lang="id-ID" i="1" dirty="0"/>
              <a:t>Critical Thinking</a:t>
            </a:r>
            <a:r>
              <a:rPr lang="id-ID" dirty="0"/>
              <a:t>, </a:t>
            </a:r>
            <a:endParaRPr lang="id-ID" dirty="0" smtClean="0"/>
          </a:p>
          <a:p>
            <a:pPr lvl="0">
              <a:buNone/>
            </a:pPr>
            <a:r>
              <a:rPr lang="id-ID" dirty="0" smtClean="0"/>
              <a:t>1. Watak</a:t>
            </a:r>
            <a:endParaRPr lang="id-ID" dirty="0"/>
          </a:p>
          <a:p>
            <a:pPr>
              <a:buNone/>
            </a:pPr>
            <a:r>
              <a:rPr lang="id-ID" dirty="0" smtClean="0"/>
              <a:t>    Seseorang </a:t>
            </a:r>
            <a:r>
              <a:rPr lang="id-ID" dirty="0"/>
              <a:t>yang mempunyai keterampilan berpikir kritis mempunyai sikap skeptis, sangat terbuka, menghargai sebuah kejujuran, respek terhadap berbagai data dan pendapat, respek terhadap kejelasan dan ketelitian, mencari pandangan-pandangan lain yang berbeda, dan akan berubah sikap ketika terdapat sebuah pendapat yang dianggapnya baik.</a:t>
            </a:r>
          </a:p>
          <a:p>
            <a:pPr>
              <a:buNone/>
            </a:pPr>
            <a:endParaRPr lang="id-ID" dirty="0"/>
          </a:p>
        </p:txBody>
      </p:sp>
      <p:sp>
        <p:nvSpPr>
          <p:cNvPr id="2" name="Title 1"/>
          <p:cNvSpPr>
            <a:spLocks noGrp="1"/>
          </p:cNvSpPr>
          <p:nvPr>
            <p:ph type="title"/>
          </p:nvPr>
        </p:nvSpPr>
        <p:spPr>
          <a:xfrm>
            <a:off x="457200" y="274638"/>
            <a:ext cx="8229600" cy="654032"/>
          </a:xfrm>
        </p:spPr>
        <p:txBody>
          <a:bodyPr>
            <a:normAutofit fontScale="90000"/>
          </a:bodyPr>
          <a:lstStyle/>
          <a:p>
            <a:r>
              <a:rPr lang="id-ID" b="1" dirty="0" smtClean="0"/>
              <a:t/>
            </a:r>
            <a:br>
              <a:rPr lang="id-ID" b="1" dirty="0" smtClean="0"/>
            </a:br>
            <a:r>
              <a:rPr lang="id-ID" b="1" dirty="0" smtClean="0"/>
              <a:t>Karakter </a:t>
            </a:r>
            <a:r>
              <a:rPr lang="id-ID" b="1" dirty="0"/>
              <a:t>Berpikir Kritis</a:t>
            </a:r>
            <a:r>
              <a:rPr lang="id-ID" dirty="0"/>
              <a:t/>
            </a:r>
            <a:br>
              <a:rPr lang="id-ID" dirty="0"/>
            </a:br>
            <a:endParaRPr lang="id-ID"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id-ID" dirty="0"/>
              <a:t>Kriteria</a:t>
            </a:r>
          </a:p>
          <a:p>
            <a:r>
              <a:rPr lang="id-ID" dirty="0"/>
              <a:t>Dalam berpikir kritis harus mempunyai sebuah kriteria. Untuk sampai ke arah sana maka harus menemukan sesuatu untuk diputuskan atau dipercayai. Meskipun sebuah argumen dapat disusun dari beberapa sumber pelajaran, namun akan mempunyai kriteria yang berbeda. Apabila kita akan menerapkan standarisasi harus berdasarkan kepada relevansi, keakuratan fakta-fakta, berlandaskan sumber yang kredibel, teliti, bebas dari logika yang keliru, logika yang konsisten, dan pertimbangan yang matang.</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buNone/>
            </a:pPr>
            <a:r>
              <a:rPr lang="id-ID" dirty="0" smtClean="0"/>
              <a:t>2. Kriteria</a:t>
            </a:r>
            <a:endParaRPr lang="id-ID" dirty="0"/>
          </a:p>
          <a:p>
            <a:pPr>
              <a:buNone/>
            </a:pPr>
            <a:r>
              <a:rPr lang="id-ID" dirty="0" smtClean="0"/>
              <a:t>     Dalam </a:t>
            </a:r>
            <a:r>
              <a:rPr lang="id-ID" dirty="0"/>
              <a:t>berpikir kritis harus mempunyai sebuah kriteria. Untuk sampai ke arah sana maka harus menemukan sesuatu untuk diputuskan atau dipercayai. Meskipun sebuah argumen dapat disusun dari beberapa sumber pelajaran, namun akan mempunyai kriteria yang berbeda. Apabila kita akan menerapkan standarisasi harus berdasarkan kepada relevansi, keakuratan fakta-fakta, berlandaskan sumber yang kredibel, teliti, bebas dari logika yang keliru, logika yang konsisten, dan pertimbangan yang matang.</a:t>
            </a:r>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id-ID" dirty="0" smtClean="0"/>
              <a:t>3. Argumen</a:t>
            </a:r>
            <a:endParaRPr lang="id-ID" dirty="0"/>
          </a:p>
          <a:p>
            <a:pPr>
              <a:buNone/>
            </a:pPr>
            <a:r>
              <a:rPr lang="id-ID" dirty="0" smtClean="0"/>
              <a:t>    Argumen </a:t>
            </a:r>
            <a:r>
              <a:rPr lang="id-ID" dirty="0"/>
              <a:t>merupakan suatu pernyataan atau proposisi yang dilandasi atau berdasarkan data-data. Keterampilan berpikir kritis akan meliputi hal-hal sepertikegiatan pengenalan, dan penilaian, serta menyusun argumen.</a:t>
            </a:r>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id-ID" dirty="0" smtClean="0"/>
              <a:t>4. Pertimbangan </a:t>
            </a:r>
            <a:r>
              <a:rPr lang="id-ID" dirty="0"/>
              <a:t>atau pemikiran</a:t>
            </a:r>
          </a:p>
          <a:p>
            <a:pPr>
              <a:buNone/>
            </a:pPr>
            <a:r>
              <a:rPr lang="id-ID" dirty="0" smtClean="0"/>
              <a:t>    Yaitu </a:t>
            </a:r>
            <a:r>
              <a:rPr lang="id-ID" dirty="0"/>
              <a:t>kemampuan untuk merangkum kesimpulan dari satu atau beberapa premis. Prosesnya akan meliputi kegiatan menguji hubungan antara beberapa pernyataan atau data</a:t>
            </a:r>
          </a:p>
        </p:txBody>
      </p:sp>
      <p:sp>
        <p:nvSpPr>
          <p:cNvPr id="2" name="Title 1"/>
          <p:cNvSpPr>
            <a:spLocks noGrp="1"/>
          </p:cNvSpPr>
          <p:nvPr>
            <p:ph type="title"/>
          </p:nvPr>
        </p:nvSpPr>
        <p:spPr/>
        <p:txBody>
          <a:bodyPr/>
          <a:lstStyle/>
          <a:p>
            <a:endParaRPr lang="id-ID"/>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id-ID" dirty="0" smtClean="0"/>
              <a:t>5. </a:t>
            </a:r>
            <a:r>
              <a:rPr lang="id-ID" dirty="0"/>
              <a:t>Sudut pandang</a:t>
            </a:r>
          </a:p>
          <a:p>
            <a:pPr>
              <a:buNone/>
            </a:pPr>
            <a:r>
              <a:rPr lang="id-ID" dirty="0" smtClean="0"/>
              <a:t>    Sudut </a:t>
            </a:r>
            <a:r>
              <a:rPr lang="id-ID" dirty="0"/>
              <a:t>pandang adalah cara memandang atau menafsirkan dunia ini, yang akan menentukan konstruksi makna. Seseorang yang berpikir dengan kritis akan memandang sebuah fenomena dari berbagai sudut pandang yang berbeda</a:t>
            </a:r>
          </a:p>
        </p:txBody>
      </p:sp>
      <p:sp>
        <p:nvSpPr>
          <p:cNvPr id="2" name="Title 1"/>
          <p:cNvSpPr>
            <a:spLocks noGrp="1"/>
          </p:cNvSpPr>
          <p:nvPr>
            <p:ph type="title"/>
          </p:nvPr>
        </p:nvSpPr>
        <p:spPr/>
        <p:txBody>
          <a:bodyPr/>
          <a:lstStyle/>
          <a:p>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id-ID" dirty="0" smtClean="0"/>
          </a:p>
          <a:p>
            <a:pPr>
              <a:buNone/>
            </a:pPr>
            <a:r>
              <a:rPr lang="id-ID" dirty="0" smtClean="0"/>
              <a:t>    Berpikir </a:t>
            </a:r>
            <a:r>
              <a:rPr lang="id-ID" dirty="0"/>
              <a:t>kritis dalam keperawatan </a:t>
            </a:r>
            <a:r>
              <a:rPr lang="id-ID" dirty="0" smtClean="0"/>
              <a:t>di </a:t>
            </a:r>
            <a:r>
              <a:rPr lang="id-ID" dirty="0"/>
              <a:t>dalamnya dipelajari karakteristik, sikap dan standar berpikir kritis, analisis, pertanyaan kritis, pengambilan keputusan dan kreatifitas dalam berpikir kritis.</a:t>
            </a:r>
          </a:p>
          <a:p>
            <a:endParaRPr lang="id-ID" dirty="0"/>
          </a:p>
        </p:txBody>
      </p:sp>
      <p:sp>
        <p:nvSpPr>
          <p:cNvPr id="2" name="Title 1"/>
          <p:cNvSpPr>
            <a:spLocks noGrp="1"/>
          </p:cNvSpPr>
          <p:nvPr>
            <p:ph type="title"/>
          </p:nvPr>
        </p:nvSpPr>
        <p:spPr/>
        <p:txBody>
          <a:bodyPr>
            <a:normAutofit fontScale="90000"/>
          </a:bodyPr>
          <a:lstStyle/>
          <a:p>
            <a:r>
              <a:rPr lang="id-ID" dirty="0" smtClean="0"/>
              <a:t> Berpikir kritis dalam keperawatan</a:t>
            </a:r>
            <a:endParaRPr lang="id-ID"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id-ID" dirty="0" smtClean="0"/>
              <a:t>6. Prosedur </a:t>
            </a:r>
            <a:r>
              <a:rPr lang="id-ID" dirty="0"/>
              <a:t>penerapan criteria</a:t>
            </a:r>
          </a:p>
          <a:p>
            <a:pPr>
              <a:buNone/>
            </a:pPr>
            <a:r>
              <a:rPr lang="id-ID" dirty="0" smtClean="0"/>
              <a:t>    Prosedur </a:t>
            </a:r>
            <a:r>
              <a:rPr lang="id-ID" dirty="0"/>
              <a:t>penerapan berpikir kritis sangat kompleks dan prosedural. Prosedur tersebut akan meliputi merumuskan permasalahan, menentukan keputusan yang akan diambil.</a:t>
            </a:r>
          </a:p>
        </p:txBody>
      </p:sp>
      <p:sp>
        <p:nvSpPr>
          <p:cNvPr id="2" name="Title 1"/>
          <p:cNvSpPr>
            <a:spLocks noGrp="1"/>
          </p:cNvSpPr>
          <p:nvPr>
            <p:ph type="title"/>
          </p:nvPr>
        </p:nvSpPr>
        <p:spPr/>
        <p:txBody>
          <a:bodyPr/>
          <a:lstStyle/>
          <a:p>
            <a:endParaRPr lang="id-ID"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b="1" dirty="0" smtClean="0"/>
              <a:t>Penalaran Deduktif adalah penalaran yang berlangsung dari hal yang umum (generalisasi) ke hal yang khusus</a:t>
            </a:r>
            <a:r>
              <a:rPr lang="id-ID" dirty="0" smtClean="0"/>
              <a:t>. </a:t>
            </a:r>
          </a:p>
          <a:p>
            <a:pPr>
              <a:buNone/>
            </a:pPr>
            <a:endParaRPr lang="id-ID" dirty="0"/>
          </a:p>
        </p:txBody>
      </p:sp>
      <p:sp>
        <p:nvSpPr>
          <p:cNvPr id="2" name="Title 1"/>
          <p:cNvSpPr>
            <a:spLocks noGrp="1"/>
          </p:cNvSpPr>
          <p:nvPr>
            <p:ph type="title"/>
          </p:nvPr>
        </p:nvSpPr>
        <p:spPr/>
        <p:txBody>
          <a:bodyPr>
            <a:normAutofit fontScale="90000"/>
          </a:bodyPr>
          <a:lstStyle/>
          <a:p>
            <a:r>
              <a:rPr lang="id-ID" b="1" dirty="0" smtClean="0"/>
              <a:t>Penalaran Deduktif</a:t>
            </a:r>
            <a:br>
              <a:rPr lang="id-ID" b="1" dirty="0" smtClean="0"/>
            </a:br>
            <a:endParaRPr lang="id-ID"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id-ID" dirty="0" smtClean="0"/>
              <a:t>Deduksi</a:t>
            </a:r>
            <a:r>
              <a:rPr lang="id-ID" b="1" dirty="0" smtClean="0"/>
              <a:t> </a:t>
            </a:r>
            <a:r>
              <a:rPr lang="id-ID" b="1" dirty="0" smtClean="0"/>
              <a:t>berasal dari bahasa Inggris deduction yang berarti penarikan </a:t>
            </a:r>
            <a:r>
              <a:rPr lang="id-ID" b="1" i="1" dirty="0" smtClean="0"/>
              <a:t>kesimpulan dari keadaan-keadaan yang umum</a:t>
            </a:r>
            <a:r>
              <a:rPr lang="id-ID" b="1" dirty="0" smtClean="0"/>
              <a:t>, menemukan yang khusus dari yang umum. Deduksi adalah cara berpikir yang di tangkap atau di ambil dari pernyataan yang bersifat umum lalu ditarik kesimpulan yang bersifat khusus. Penarikan kesimpulan secara deduktif biasanya mempergunakan pola berpikir yang dinamakan silogismus</a:t>
            </a:r>
            <a:endParaRPr lang="id-ID" b="1" dirty="0"/>
          </a:p>
        </p:txBody>
      </p:sp>
      <p:sp>
        <p:nvSpPr>
          <p:cNvPr id="2" name="Title 1"/>
          <p:cNvSpPr>
            <a:spLocks noGrp="1"/>
          </p:cNvSpPr>
          <p:nvPr>
            <p:ph type="title"/>
          </p:nvPr>
        </p:nvSpPr>
        <p:spPr/>
        <p:txBody>
          <a:bodyPr>
            <a:normAutofit fontScale="90000"/>
          </a:bodyPr>
          <a:lstStyle/>
          <a:p>
            <a:r>
              <a:rPr lang="id-ID" dirty="0" smtClean="0"/>
              <a:t>Apa itu Penalaran Berpikir Deduktif</a:t>
            </a:r>
            <a:br>
              <a:rPr lang="id-ID" dirty="0" smtClean="0"/>
            </a:br>
            <a:endParaRPr lang="id-ID"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smtClean="0"/>
              <a:t>Metode berpikir deduktif adalah metode berpikir yang menerapkan hal-hal yang umum terlebih dahulu untuk seterusnya dihubungkan dalam bagian-bagiannya yang khusus</a:t>
            </a:r>
            <a:endParaRPr lang="id-ID" b="1"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smtClean="0"/>
              <a:t>Hipotesis ini pada dasarnya disusun secara deduktif dengan mengambil premis-premis dari pengetahuan ilmiah yang sudah diketahui sebelumnya, kemudian pada tahap pengujian hipotesis proses induksi mulai memegang peranan di mana dikumpulkan fakta-fakta empiris untuk menilai apakah suatu hipotesis di dukung fakta atau tidak. Sehingga kemudian hipotesis tersebut dapat diterima atau ditolak</a:t>
            </a:r>
            <a:endParaRPr lang="id-ID" b="1"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a:t>Proses berpikir ini dilakukan </a:t>
            </a:r>
            <a:r>
              <a:rPr lang="id-ID" dirty="0">
                <a:solidFill>
                  <a:srgbClr val="FF0000"/>
                </a:solidFill>
              </a:rPr>
              <a:t>sepanjang waktu </a:t>
            </a:r>
            <a:r>
              <a:rPr lang="id-ID" dirty="0"/>
              <a:t>sejalan dengan keterlibatan kita dalam pengalaman baru dan menerapkan pengetahuan yang kita miliki, kita menjadi lebih mampu untuk membentuk asumsi, ide-ide dan membuat kesimpulan yang valid, semua proses tersebut tidak terlepas dari sebuah proses berpikir dan belajar.</a:t>
            </a:r>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92500" lnSpcReduction="10000"/>
          </a:bodyPr>
          <a:lstStyle/>
          <a:p>
            <a:r>
              <a:rPr lang="id-ID" dirty="0"/>
              <a:t>Berpikir kritis dalam keperawatan merupakan komponen dasar dalam mempertanggungjawabkan profesi dan kualitas perawatan. Pemikir kritis keperawatan menunjukkan kebiasaan mereka dalam berpikir, kepercayaan diri, kreativitas, fleksibiltas, pemeriksaan penyebab (anamnesa), integritas intelektual, intuisi, pola piker terbuka, pemeliharaan dan refleksi. </a:t>
            </a:r>
            <a:endParaRPr lang="id-ID" dirty="0" smtClean="0"/>
          </a:p>
          <a:p>
            <a:r>
              <a:rPr lang="id-ID" dirty="0" smtClean="0"/>
              <a:t>Pemikir </a:t>
            </a:r>
            <a:r>
              <a:rPr lang="id-ID" dirty="0"/>
              <a:t>kritis keperawatan mempraktekkan keterampilan kognitif meliputi analisa, menerapkan standar, prioritas, penggalian data, rasional tindakan, prediksi, dan sesuai dengan ilmu pengetahuan.</a:t>
            </a:r>
          </a:p>
          <a:p>
            <a:endParaRPr lang="id-ID" dirty="0"/>
          </a:p>
        </p:txBody>
      </p:sp>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None/>
            </a:pPr>
            <a:r>
              <a:rPr lang="id-ID" b="1" dirty="0"/>
              <a:t>1.      </a:t>
            </a:r>
            <a:r>
              <a:rPr lang="id-ID" b="1" dirty="0" smtClean="0"/>
              <a:t>Konseptualisasi</a:t>
            </a:r>
          </a:p>
          <a:p>
            <a:pPr>
              <a:buNone/>
            </a:pPr>
            <a:r>
              <a:rPr lang="id-ID" b="1" dirty="0"/>
              <a:t> </a:t>
            </a:r>
            <a:r>
              <a:rPr lang="id-ID" b="1" dirty="0" smtClean="0"/>
              <a:t>         </a:t>
            </a:r>
            <a:r>
              <a:rPr lang="id-ID" dirty="0"/>
              <a:t>Konseptualisasi artinya proses intelektual membentuk suatu konsep. Sedangkan konsep adalah fenomena atau pandangan mental tentang realitas, pikiran-pikiran tentang kejadian, objek, atribut, dan sejenisnya. Dengan demikian konseptualisasi merupakan pikiran abstrak yang digeneralisasi secara otomatis menjadi simbol-simbol dan disimpan dalam otak.</a:t>
            </a:r>
          </a:p>
          <a:p>
            <a:pPr lvl="0">
              <a:buNone/>
            </a:pPr>
            <a:endParaRPr lang="id-ID" dirty="0"/>
          </a:p>
          <a:p>
            <a:endParaRPr lang="id-ID" dirty="0"/>
          </a:p>
        </p:txBody>
      </p:sp>
      <p:sp>
        <p:nvSpPr>
          <p:cNvPr id="2" name="Title 1"/>
          <p:cNvSpPr>
            <a:spLocks noGrp="1"/>
          </p:cNvSpPr>
          <p:nvPr>
            <p:ph type="title"/>
          </p:nvPr>
        </p:nvSpPr>
        <p:spPr/>
        <p:txBody>
          <a:bodyPr>
            <a:normAutofit fontScale="90000"/>
          </a:bodyPr>
          <a:lstStyle/>
          <a:p>
            <a:pPr lvl="0"/>
            <a:r>
              <a:rPr lang="id-ID" b="1" dirty="0"/>
              <a:t>B.      Karakteristik Berpikir Kritis</a:t>
            </a:r>
            <a:r>
              <a:rPr lang="id-ID" dirty="0"/>
              <a:t/>
            </a:r>
            <a:br>
              <a:rPr lang="id-ID" dirty="0"/>
            </a:b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buNone/>
            </a:pPr>
            <a:r>
              <a:rPr lang="id-ID" b="1" dirty="0"/>
              <a:t>2.      Rasional dan beralasan.</a:t>
            </a:r>
            <a:endParaRPr lang="id-ID" dirty="0"/>
          </a:p>
          <a:p>
            <a:pPr>
              <a:buNone/>
            </a:pPr>
            <a:r>
              <a:rPr lang="id-ID" dirty="0" smtClean="0"/>
              <a:t>         Artinya </a:t>
            </a:r>
            <a:r>
              <a:rPr lang="id-ID" dirty="0"/>
              <a:t>argumen yang diberikan selalu </a:t>
            </a:r>
            <a:r>
              <a:rPr lang="id-ID" dirty="0" smtClean="0"/>
              <a:t> berdasarkan </a:t>
            </a:r>
            <a:r>
              <a:rPr lang="id-ID" dirty="0"/>
              <a:t>analisis dan mempunyai dasar kuat dari fakta fenomena nyata</a:t>
            </a:r>
            <a:r>
              <a:rPr lang="id-ID" dirty="0" smtClean="0"/>
              <a:t>.</a:t>
            </a:r>
          </a:p>
          <a:p>
            <a:pPr lvl="0">
              <a:buNone/>
            </a:pPr>
            <a:r>
              <a:rPr lang="id-ID" b="1" dirty="0"/>
              <a:t>3.      Reflektif</a:t>
            </a:r>
            <a:endParaRPr lang="id-ID" dirty="0"/>
          </a:p>
          <a:p>
            <a:pPr>
              <a:buNone/>
            </a:pPr>
            <a:r>
              <a:rPr lang="id-ID" dirty="0" smtClean="0"/>
              <a:t>    Artinya </a:t>
            </a:r>
            <a:r>
              <a:rPr lang="id-ID" dirty="0"/>
              <a:t>bahwa seorang pemikir kritis tidak menggunakan asumsi atau persepsi dalam berpikir atau mengambil keputusan tetapi akan menyediakan waktu untuk mengumpulkan data dan menganalisisnya berdasarkan disiplin ilmu, fakta dan kejadian.</a:t>
            </a:r>
          </a:p>
          <a:p>
            <a:pPr>
              <a:buNone/>
            </a:pPr>
            <a:endParaRPr lang="id-ID" dirty="0"/>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909</TotalTime>
  <Words>2790</Words>
  <Application>Microsoft Office PowerPoint</Application>
  <PresentationFormat>On-screen Show (4:3)</PresentationFormat>
  <Paragraphs>219</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Concourse</vt:lpstr>
      <vt:lpstr>KONSEP BERFIKIR KRITIS  I  DALAM KEPERAWATAN</vt:lpstr>
      <vt:lpstr>A. BERFIKIR KRITIS/CRITICAL THINKING</vt:lpstr>
      <vt:lpstr>Critical thinking</vt:lpstr>
      <vt:lpstr> Berpikir kritis digunakan perawat untuk beberapa alasan : </vt:lpstr>
      <vt:lpstr> Berpikir kritis dalam keperawatan</vt:lpstr>
      <vt:lpstr>Slide 6</vt:lpstr>
      <vt:lpstr>Slide 7</vt:lpstr>
      <vt:lpstr>B.      Karakteristik Berpikir Kritis </vt:lpstr>
      <vt:lpstr>Slide 9</vt:lpstr>
      <vt:lpstr>Slide 10</vt:lpstr>
      <vt:lpstr>Slide 11</vt:lpstr>
      <vt:lpstr> Berpikir kritis Wade (1995) ,  </vt:lpstr>
      <vt:lpstr>C.      Model Berfikir Kritis </vt:lpstr>
      <vt:lpstr> Menurut Costa and Colleagues klasifikasi berpikir dikenal sebagai “The Six Rs” yaitu : </vt:lpstr>
      <vt:lpstr>Lima Model Berfikir Kritis </vt:lpstr>
      <vt:lpstr> 1. Total Recall (T) </vt:lpstr>
      <vt:lpstr>Contoh pertanyaan Total Recall: </vt:lpstr>
      <vt:lpstr> Yang perlu dipelajari : </vt:lpstr>
      <vt:lpstr>2. Habit/Kebiasaan (H) </vt:lpstr>
      <vt:lpstr>Slide 20</vt:lpstr>
      <vt:lpstr>Slide 21</vt:lpstr>
      <vt:lpstr>Slide 22</vt:lpstr>
      <vt:lpstr> 3. Inquiry/Penyelidikan/menanyakan keterangan (I) </vt:lpstr>
      <vt:lpstr>Slide 24</vt:lpstr>
      <vt:lpstr>Inquiry bisa diwujudkan melalui </vt:lpstr>
      <vt:lpstr>Slide 26</vt:lpstr>
      <vt:lpstr> Dari kasus tersebut bisa kita dapatkan kesimpulan sementara (sedikitnya 4 kesimpulan), yaitu  </vt:lpstr>
      <vt:lpstr>Slide 28</vt:lpstr>
      <vt:lpstr>4. New Ideas and Creativity (N)</vt:lpstr>
      <vt:lpstr>Slide 30</vt:lpstr>
      <vt:lpstr>Slide 31</vt:lpstr>
      <vt:lpstr>Slide 32</vt:lpstr>
      <vt:lpstr>Slide 33</vt:lpstr>
      <vt:lpstr> 5. Knowing How You Think /Mengetahui apa yang kamu fikirkan? (K) </vt:lpstr>
      <vt:lpstr>Slide 35</vt:lpstr>
      <vt:lpstr> D.      Metode Berfikir Kritis: </vt:lpstr>
      <vt:lpstr> E.      Elemen Berfikir Kritis </vt:lpstr>
      <vt:lpstr> F.       Aspek-Aspek Berfikir Kritis </vt:lpstr>
      <vt:lpstr>Slide 39</vt:lpstr>
      <vt:lpstr> G.      Fungsi Berpikir Kritis dalam Keperawatan </vt:lpstr>
      <vt:lpstr>Slide 41</vt:lpstr>
      <vt:lpstr> H.      Pemecahan Masalah Dalam Berfikir Kritis </vt:lpstr>
      <vt:lpstr> Langkah-Langkah Pemecahan Masalah </vt:lpstr>
      <vt:lpstr> Karakter Berpikir Kritis </vt:lpstr>
      <vt:lpstr>Slide 45</vt:lpstr>
      <vt:lpstr>Slide 46</vt:lpstr>
      <vt:lpstr>Slide 47</vt:lpstr>
      <vt:lpstr>Slide 48</vt:lpstr>
      <vt:lpstr>Slide 49</vt:lpstr>
      <vt:lpstr>Slide 50</vt:lpstr>
      <vt:lpstr>Penalaran Deduktif </vt:lpstr>
      <vt:lpstr>Apa itu Penalaran Berpikir Deduktif </vt:lpstr>
      <vt:lpstr>Slide 53</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BERFIKIR KRITIS  DALAM KEPERAWATAN</dc:title>
  <dc:creator>Yayah Karyanah</dc:creator>
  <cp:lastModifiedBy>Yayah Karyanah</cp:lastModifiedBy>
  <cp:revision>94</cp:revision>
  <dcterms:created xsi:type="dcterms:W3CDTF">2015-09-10T01:11:54Z</dcterms:created>
  <dcterms:modified xsi:type="dcterms:W3CDTF">2018-08-08T04:51:44Z</dcterms:modified>
</cp:coreProperties>
</file>