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8"/>
  </p:notesMasterIdLst>
  <p:handoutMasterIdLst>
    <p:handoutMasterId r:id="rId39"/>
  </p:handoutMasterIdLst>
  <p:sldIdLst>
    <p:sldId id="256" r:id="rId2"/>
    <p:sldId id="278" r:id="rId3"/>
    <p:sldId id="295" r:id="rId4"/>
    <p:sldId id="296" r:id="rId5"/>
    <p:sldId id="282" r:id="rId6"/>
    <p:sldId id="257" r:id="rId7"/>
    <p:sldId id="297" r:id="rId8"/>
    <p:sldId id="259" r:id="rId9"/>
    <p:sldId id="260" r:id="rId10"/>
    <p:sldId id="261" r:id="rId11"/>
    <p:sldId id="298" r:id="rId12"/>
    <p:sldId id="299" r:id="rId13"/>
    <p:sldId id="300" r:id="rId14"/>
    <p:sldId id="290" r:id="rId15"/>
    <p:sldId id="291" r:id="rId16"/>
    <p:sldId id="292" r:id="rId17"/>
    <p:sldId id="293" r:id="rId18"/>
    <p:sldId id="294" r:id="rId19"/>
    <p:sldId id="302" r:id="rId20"/>
    <p:sldId id="303" r:id="rId21"/>
    <p:sldId id="304" r:id="rId22"/>
    <p:sldId id="305" r:id="rId23"/>
    <p:sldId id="306" r:id="rId24"/>
    <p:sldId id="307" r:id="rId25"/>
    <p:sldId id="308" r:id="rId26"/>
    <p:sldId id="309" r:id="rId27"/>
    <p:sldId id="310" r:id="rId28"/>
    <p:sldId id="311" r:id="rId29"/>
    <p:sldId id="313" r:id="rId30"/>
    <p:sldId id="314" r:id="rId31"/>
    <p:sldId id="315" r:id="rId32"/>
    <p:sldId id="316" r:id="rId33"/>
    <p:sldId id="318" r:id="rId34"/>
    <p:sldId id="312" r:id="rId35"/>
    <p:sldId id="317" r:id="rId36"/>
    <p:sldId id="281" r:id="rId37"/>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7" autoAdjust="0"/>
    <p:restoredTop sz="94660"/>
  </p:normalViewPr>
  <p:slideViewPr>
    <p:cSldViewPr>
      <p:cViewPr varScale="1">
        <p:scale>
          <a:sx n="77" d="100"/>
          <a:sy n="77"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8/6/2018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06/08/2018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noFill/>
          <a:ln>
            <a:miter lim="800000"/>
            <a:headEnd/>
            <a:tailEnd/>
          </a:ln>
        </p:spPr>
        <p:txBody>
          <a:bodyPr/>
          <a:lstStyle/>
          <a:p>
            <a:fld id="{7F2EE590-137E-4144-9841-AE213719C16F}" type="slidenum">
              <a:rPr lang="id-ID"/>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2532" name="Slide Number Placeholder 3"/>
          <p:cNvSpPr>
            <a:spLocks noGrp="1"/>
          </p:cNvSpPr>
          <p:nvPr>
            <p:ph type="sldNum" sz="quarter" idx="5"/>
          </p:nvPr>
        </p:nvSpPr>
        <p:spPr bwMode="auto">
          <a:noFill/>
          <a:ln>
            <a:miter lim="800000"/>
            <a:headEnd/>
            <a:tailEnd/>
          </a:ln>
        </p:spPr>
        <p:txBody>
          <a:bodyPr/>
          <a:lstStyle/>
          <a:p>
            <a:fld id="{9080F433-5FAF-4F68-973B-B10D980C0567}" type="slidenum">
              <a:rPr lang="id-ID"/>
              <a:pPr/>
              <a:t>8</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4580" name="Slide Number Placeholder 3"/>
          <p:cNvSpPr>
            <a:spLocks noGrp="1"/>
          </p:cNvSpPr>
          <p:nvPr>
            <p:ph type="sldNum" sz="quarter" idx="5"/>
          </p:nvPr>
        </p:nvSpPr>
        <p:spPr bwMode="auto">
          <a:noFill/>
          <a:ln>
            <a:miter lim="800000"/>
            <a:headEnd/>
            <a:tailEnd/>
          </a:ln>
        </p:spPr>
        <p:txBody>
          <a:bodyPr/>
          <a:lstStyle/>
          <a:p>
            <a:fld id="{9DA06347-1DC6-45C6-A22F-6446A75726F9}" type="slidenum">
              <a:rPr lang="id-ID"/>
              <a:pPr/>
              <a:t>9</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pPr eaLnBrk="1" hangingPunct="1">
              <a:spcBef>
                <a:spcPct val="0"/>
              </a:spcBef>
            </a:pPr>
            <a:endParaRPr lang="id-ID"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496752E0-AD0E-40D9-8A33-9436112625DA}" type="slidenum">
              <a:rPr lang="id-ID"/>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8/6/2018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8/6/2018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8/6/2018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8/6/2018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8/6/2018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8/6/2018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8/6/2018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8/6/2018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8/6/2018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8/6/2018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8/6/2018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0"/>
            <a:ext cx="6248400" cy="1200329"/>
          </a:xfrm>
          <a:prstGeom prst="rect">
            <a:avLst/>
          </a:prstGeom>
          <a:noFill/>
          <a:ln w="9525">
            <a:noFill/>
            <a:miter lim="800000"/>
            <a:headEnd/>
            <a:tailEnd/>
          </a:ln>
        </p:spPr>
        <p:txBody>
          <a:bodyPr>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446550"/>
          </a:xfrm>
          <a:prstGeom prst="rect">
            <a:avLst/>
          </a:prstGeom>
          <a:noFill/>
        </p:spPr>
        <p:txBody>
          <a:bodyPr wrap="square" rtlCol="0">
            <a:spAutoFit/>
          </a:bodyPr>
          <a:lstStyle/>
          <a:p>
            <a:pPr algn="ctr"/>
            <a:r>
              <a:rPr lang="id-ID" sz="2200" b="1" dirty="0" smtClean="0">
                <a:solidFill>
                  <a:schemeClr val="bg1"/>
                </a:solidFill>
              </a:rPr>
              <a:t>PERTEMUAN 1.1</a:t>
            </a:r>
          </a:p>
          <a:p>
            <a:pPr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1066800" y="1219200"/>
            <a:ext cx="6858000" cy="4524315"/>
          </a:xfrm>
          <a:prstGeom prst="rect">
            <a:avLst/>
          </a:prstGeom>
          <a:noFill/>
          <a:ln w="9525">
            <a:noFill/>
            <a:miter lim="800000"/>
            <a:headEnd/>
            <a:tailEnd/>
          </a:ln>
        </p:spPr>
        <p:txBody>
          <a:bodyPr wrap="square">
            <a:spAutoFit/>
          </a:bodyPr>
          <a:lstStyle/>
          <a:p>
            <a:pPr lvl="0"/>
            <a:r>
              <a:rPr lang="id-ID" sz="2400" b="1" dirty="0" smtClean="0">
                <a:latin typeface="Algerian" pitchFamily="82" charset="0"/>
              </a:rPr>
              <a:t>5.</a:t>
            </a:r>
            <a:r>
              <a:rPr lang="id-ID" sz="2400" dirty="0" smtClean="0">
                <a:latin typeface="Algerian" pitchFamily="82" charset="0"/>
              </a:rPr>
              <a:t>      </a:t>
            </a:r>
            <a:r>
              <a:rPr lang="id-ID" sz="2400" b="1" dirty="0" smtClean="0">
                <a:latin typeface="Algerian" pitchFamily="82" charset="0"/>
              </a:rPr>
              <a:t>Perkembangan Middle Range Theory</a:t>
            </a:r>
            <a:endParaRPr lang="id-ID" sz="2400" dirty="0" smtClean="0">
              <a:latin typeface="Algerian" pitchFamily="82" charset="0"/>
            </a:endParaRPr>
          </a:p>
          <a:p>
            <a:pPr marL="1346200" lvl="1" indent="-542925"/>
            <a:r>
              <a:rPr lang="id-ID" sz="2400" dirty="0" smtClean="0">
                <a:latin typeface="Aharoni" pitchFamily="2" charset="-79"/>
                <a:cs typeface="Aharoni" pitchFamily="2" charset="-79"/>
              </a:rPr>
              <a:t>a.   </a:t>
            </a:r>
            <a:r>
              <a:rPr lang="id-ID" sz="2400" dirty="0" smtClean="0">
                <a:latin typeface="Aharoni" pitchFamily="2" charset="-79"/>
                <a:cs typeface="Aharoni" pitchFamily="2" charset="-79"/>
              </a:rPr>
              <a:t>Teori </a:t>
            </a:r>
            <a:r>
              <a:rPr lang="id-ID" sz="2400" dirty="0" smtClean="0">
                <a:latin typeface="Aharoni" pitchFamily="2" charset="-79"/>
                <a:cs typeface="Aharoni" pitchFamily="2" charset="-79"/>
              </a:rPr>
              <a:t>induktif yang membangun teori melalui riset.</a:t>
            </a:r>
          </a:p>
          <a:p>
            <a:pPr marL="1260475" lvl="1" indent="-457200"/>
            <a:r>
              <a:rPr lang="id-ID" sz="2400" dirty="0" smtClean="0">
                <a:latin typeface="Aharoni" pitchFamily="2" charset="-79"/>
                <a:cs typeface="Aharoni" pitchFamily="2" charset="-79"/>
              </a:rPr>
              <a:t>b.   </a:t>
            </a:r>
            <a:r>
              <a:rPr lang="id-ID" sz="2400" dirty="0" smtClean="0">
                <a:latin typeface="Aharoni" pitchFamily="2" charset="-79"/>
                <a:cs typeface="Aharoni" pitchFamily="2" charset="-79"/>
              </a:rPr>
              <a:t>Teori </a:t>
            </a:r>
            <a:r>
              <a:rPr lang="id-ID" sz="2400" dirty="0" smtClean="0">
                <a:latin typeface="Aharoni" pitchFamily="2" charset="-79"/>
                <a:cs typeface="Aharoni" pitchFamily="2" charset="-79"/>
              </a:rPr>
              <a:t>deduktif yang berasal dari Grand Theory.</a:t>
            </a:r>
          </a:p>
          <a:p>
            <a:pPr marL="1260475" lvl="1" indent="-457200"/>
            <a:r>
              <a:rPr lang="id-ID" sz="2400" dirty="0" smtClean="0">
                <a:latin typeface="Aharoni" pitchFamily="2" charset="-79"/>
                <a:cs typeface="Aharoni" pitchFamily="2" charset="-79"/>
              </a:rPr>
              <a:t>c.    </a:t>
            </a:r>
            <a:r>
              <a:rPr lang="id-ID" sz="2400" dirty="0" smtClean="0">
                <a:latin typeface="Aharoni" pitchFamily="2" charset="-79"/>
                <a:cs typeface="Aharoni" pitchFamily="2" charset="-79"/>
              </a:rPr>
              <a:t>Kombinasi </a:t>
            </a:r>
            <a:r>
              <a:rPr lang="id-ID" sz="2400" dirty="0" smtClean="0">
                <a:latin typeface="Aharoni" pitchFamily="2" charset="-79"/>
                <a:cs typeface="Aharoni" pitchFamily="2" charset="-79"/>
              </a:rPr>
              <a:t>dari teori keperawatan dan non keperawatan.</a:t>
            </a:r>
          </a:p>
          <a:p>
            <a:pPr marL="1260475" lvl="1" indent="-457200"/>
            <a:r>
              <a:rPr lang="id-ID" sz="2400" dirty="0" smtClean="0">
                <a:latin typeface="Aharoni" pitchFamily="2" charset="-79"/>
                <a:cs typeface="Aharoni" pitchFamily="2" charset="-79"/>
              </a:rPr>
              <a:t>d.   </a:t>
            </a:r>
            <a:r>
              <a:rPr lang="id-ID" sz="2400" dirty="0" smtClean="0">
                <a:latin typeface="Aharoni" pitchFamily="2" charset="-79"/>
                <a:cs typeface="Aharoni" pitchFamily="2" charset="-79"/>
              </a:rPr>
              <a:t>Sintesa </a:t>
            </a:r>
            <a:r>
              <a:rPr lang="id-ID" sz="2400" dirty="0" smtClean="0">
                <a:latin typeface="Aharoni" pitchFamily="2" charset="-79"/>
                <a:cs typeface="Aharoni" pitchFamily="2" charset="-79"/>
              </a:rPr>
              <a:t>teori yang berasal dari penelitian yang telah terpublikasikan.</a:t>
            </a:r>
          </a:p>
          <a:p>
            <a:pPr marL="1260475" lvl="1" indent="-457200"/>
            <a:r>
              <a:rPr lang="id-ID" sz="2400" dirty="0" smtClean="0">
                <a:latin typeface="Aharoni" pitchFamily="2" charset="-79"/>
                <a:cs typeface="Aharoni" pitchFamily="2" charset="-79"/>
              </a:rPr>
              <a:t>e.  </a:t>
            </a:r>
            <a:r>
              <a:rPr lang="id-ID" sz="2400" dirty="0" smtClean="0">
                <a:latin typeface="Aharoni" pitchFamily="2" charset="-79"/>
                <a:cs typeface="Aharoni" pitchFamily="2" charset="-79"/>
              </a:rPr>
              <a:t> </a:t>
            </a:r>
            <a:r>
              <a:rPr lang="id-ID" sz="2400" dirty="0" smtClean="0">
                <a:latin typeface="Aharoni" pitchFamily="2" charset="-79"/>
                <a:cs typeface="Aharoni" pitchFamily="2" charset="-79"/>
              </a:rPr>
              <a:t>Mengembangkan teori dari pedoman praktik klinik</a:t>
            </a:r>
            <a:endParaRPr lang="id-ID" sz="24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buNone/>
            </a:pPr>
            <a:r>
              <a:rPr lang="id-ID" b="1" dirty="0" smtClean="0">
                <a:latin typeface="Algerian" pitchFamily="82" charset="0"/>
              </a:rPr>
              <a:t>6.</a:t>
            </a:r>
            <a:r>
              <a:rPr lang="id-ID" dirty="0" smtClean="0">
                <a:latin typeface="Algerian" pitchFamily="82" charset="0"/>
              </a:rPr>
              <a:t> </a:t>
            </a:r>
            <a:r>
              <a:rPr lang="id-ID" b="1" dirty="0" smtClean="0">
                <a:latin typeface="Algerian" pitchFamily="82" charset="0"/>
              </a:rPr>
              <a:t>Kontroversi </a:t>
            </a:r>
            <a:r>
              <a:rPr lang="id-ID" b="1" dirty="0" smtClean="0">
                <a:latin typeface="Algerian" pitchFamily="82" charset="0"/>
              </a:rPr>
              <a:t>tentang Middle Range Theory</a:t>
            </a:r>
            <a:endParaRPr lang="id-ID" dirty="0" smtClean="0">
              <a:latin typeface="Algerian" pitchFamily="82" charset="0"/>
            </a:endParaRPr>
          </a:p>
          <a:p>
            <a:pPr>
              <a:buNone/>
            </a:pPr>
            <a:r>
              <a:rPr lang="id-ID" dirty="0" smtClean="0"/>
              <a:t>    </a:t>
            </a:r>
            <a:r>
              <a:rPr lang="id-ID" dirty="0" smtClean="0">
                <a:latin typeface="Aharoni" pitchFamily="2" charset="-79"/>
                <a:cs typeface="Aharoni" pitchFamily="2" charset="-79"/>
              </a:rPr>
              <a:t>Identifikasi </a:t>
            </a:r>
            <a:r>
              <a:rPr lang="id-ID" dirty="0" smtClean="0">
                <a:latin typeface="Aharoni" pitchFamily="2" charset="-79"/>
                <a:cs typeface="Aharoni" pitchFamily="2" charset="-79"/>
              </a:rPr>
              <a:t>Middle Range Theory telah cukup jelas. Dalam analisis dasar Middle Range Theory pertanyaan tentang Middle Range Theory bukanlah merupakan suatu pernyataan hitam dan putih namun memiliki definisi yang jelas. Middle Range Theory mengandung nilai abstrak, tidak terlalu luas namun juga tidak terlalu sempit tetapi berada pada kondisi pertengahan</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lvl="0">
              <a:buNone/>
            </a:pPr>
            <a:r>
              <a:rPr lang="id-ID" b="1" dirty="0" smtClean="0">
                <a:latin typeface="Algerian" pitchFamily="82" charset="0"/>
              </a:rPr>
              <a:t>7.</a:t>
            </a:r>
            <a:r>
              <a:rPr lang="id-ID" dirty="0" smtClean="0">
                <a:latin typeface="Algerian" pitchFamily="82" charset="0"/>
              </a:rPr>
              <a:t> </a:t>
            </a:r>
            <a:r>
              <a:rPr lang="id-ID" b="1" dirty="0" smtClean="0">
                <a:latin typeface="Algerian" pitchFamily="82" charset="0"/>
              </a:rPr>
              <a:t>Perbandingan </a:t>
            </a:r>
            <a:r>
              <a:rPr lang="id-ID" b="1" dirty="0" smtClean="0">
                <a:latin typeface="Algerian" pitchFamily="82" charset="0"/>
              </a:rPr>
              <a:t>dengan yang Lain</a:t>
            </a:r>
            <a:endParaRPr lang="id-ID" dirty="0" smtClean="0">
              <a:latin typeface="Algerian" pitchFamily="82" charset="0"/>
            </a:endParaRPr>
          </a:p>
          <a:p>
            <a:pPr>
              <a:buNone/>
            </a:pPr>
            <a:r>
              <a:rPr lang="id-ID" dirty="0" smtClean="0"/>
              <a:t>    </a:t>
            </a:r>
            <a:r>
              <a:rPr lang="id-ID" dirty="0" smtClean="0">
                <a:latin typeface="Aharoni" pitchFamily="2" charset="-79"/>
                <a:cs typeface="Aharoni" pitchFamily="2" charset="-79"/>
              </a:rPr>
              <a:t>Cukup </a:t>
            </a:r>
            <a:r>
              <a:rPr lang="id-ID" dirty="0" smtClean="0">
                <a:latin typeface="Aharoni" pitchFamily="2" charset="-79"/>
                <a:cs typeface="Aharoni" pitchFamily="2" charset="-79"/>
              </a:rPr>
              <a:t>spesifik untuk memberikan petunjuk riset dan praktik. Cukup umum pada populasi klinik dan mencakup fenomena yang sama. Dapat diuji dalam pemikiran empiris, mempresentasikan bidang keperawatan yang lebih spesifik/ terbatas dan lebih dapat diaplikasikan secara langsung dalam tatanan praktek</a:t>
            </a:r>
          </a:p>
          <a:p>
            <a:pPr>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pPr lvl="0">
              <a:buNone/>
            </a:pPr>
            <a:r>
              <a:rPr lang="id-ID" sz="4200" b="1" dirty="0" smtClean="0">
                <a:latin typeface="Algerian" pitchFamily="82" charset="0"/>
              </a:rPr>
              <a:t>8.      Contoh Tindakan keperawatan</a:t>
            </a:r>
          </a:p>
          <a:p>
            <a:pPr marL="358775" lvl="0" indent="0">
              <a:buNone/>
            </a:pPr>
            <a:r>
              <a:rPr lang="id-ID" b="1" dirty="0" smtClean="0"/>
              <a:t>·  </a:t>
            </a:r>
            <a:r>
              <a:rPr lang="id-ID" b="1" dirty="0" smtClean="0">
                <a:latin typeface="Aharoni" pitchFamily="2" charset="-79"/>
                <a:cs typeface="Aharoni" pitchFamily="2" charset="-79"/>
              </a:rPr>
              <a:t> </a:t>
            </a:r>
            <a:r>
              <a:rPr lang="id-ID" b="1" dirty="0" smtClean="0">
                <a:latin typeface="Aharoni" pitchFamily="2" charset="-79"/>
                <a:cs typeface="Aharoni" pitchFamily="2" charset="-79"/>
              </a:rPr>
              <a:t>Fisioterapi napas, batuk &amp; suction</a:t>
            </a:r>
          </a:p>
          <a:p>
            <a:pPr marL="358775" lvl="0" indent="0">
              <a:buNone/>
            </a:pPr>
            <a:r>
              <a:rPr lang="id-ID" b="1" dirty="0" smtClean="0">
                <a:latin typeface="Aharoni" pitchFamily="2" charset="-79"/>
                <a:cs typeface="Aharoni" pitchFamily="2" charset="-79"/>
              </a:rPr>
              <a:t>·      Memberikan sonde susu 200 cc + extra telur 1 butir +Bisolvon 1tab</a:t>
            </a:r>
          </a:p>
          <a:p>
            <a:pPr marL="358775" indent="0">
              <a:buNone/>
            </a:pPr>
            <a:r>
              <a:rPr lang="id-ID" b="1" dirty="0" smtClean="0">
                <a:latin typeface="Aharoni" pitchFamily="2" charset="-79"/>
                <a:cs typeface="Aharoni" pitchFamily="2" charset="-79"/>
              </a:rPr>
              <a:t>·    </a:t>
            </a:r>
            <a:r>
              <a:rPr lang="id-ID" b="1" dirty="0" smtClean="0">
                <a:latin typeface="Aharoni" pitchFamily="2" charset="-79"/>
                <a:cs typeface="Aharoni" pitchFamily="2" charset="-79"/>
              </a:rPr>
              <a:t>Memberikan</a:t>
            </a:r>
            <a:r>
              <a:rPr lang="id-ID" b="1" dirty="0" smtClean="0">
                <a:latin typeface="Aharoni" pitchFamily="2" charset="-79"/>
                <a:cs typeface="Aharoni" pitchFamily="2" charset="-79"/>
              </a:rPr>
              <a:t>  : inj. Cefotaxime 1 gr/IV</a:t>
            </a:r>
          </a:p>
          <a:p>
            <a:pPr marL="358775" indent="0">
              <a:buNone/>
            </a:pPr>
            <a:r>
              <a:rPr lang="id-ID" b="1" dirty="0" smtClean="0">
                <a:latin typeface="Aharoni" pitchFamily="2" charset="-79"/>
                <a:cs typeface="Aharoni" pitchFamily="2" charset="-79"/>
              </a:rPr>
              <a:t>·      </a:t>
            </a:r>
            <a:r>
              <a:rPr lang="id-ID" b="1" dirty="0" smtClean="0">
                <a:latin typeface="Aharoni" pitchFamily="2" charset="-79"/>
                <a:cs typeface="Aharoni" pitchFamily="2" charset="-79"/>
              </a:rPr>
              <a:t> </a:t>
            </a:r>
            <a:r>
              <a:rPr lang="id-ID" b="1" dirty="0" smtClean="0">
                <a:latin typeface="Aharoni" pitchFamily="2" charset="-79"/>
                <a:cs typeface="Aharoni" pitchFamily="2" charset="-79"/>
              </a:rPr>
              <a:t>                    </a:t>
            </a:r>
            <a:r>
              <a:rPr lang="id-ID" b="1" dirty="0" smtClean="0">
                <a:latin typeface="Aharoni" pitchFamily="2" charset="-79"/>
                <a:cs typeface="Aharoni" pitchFamily="2" charset="-79"/>
              </a:rPr>
              <a:t>   </a:t>
            </a:r>
            <a:r>
              <a:rPr lang="id-ID" b="1" dirty="0" smtClean="0">
                <a:latin typeface="Aharoni" pitchFamily="2" charset="-79"/>
                <a:cs typeface="Aharoni" pitchFamily="2" charset="-79"/>
              </a:rPr>
              <a:t> Inj. Gastridin 1 amp/IV</a:t>
            </a:r>
          </a:p>
          <a:p>
            <a:pPr marL="358775" indent="0">
              <a:buNone/>
            </a:pPr>
            <a:r>
              <a:rPr lang="id-ID" b="1" dirty="0" smtClean="0">
                <a:latin typeface="Aharoni" pitchFamily="2" charset="-79"/>
                <a:cs typeface="Aharoni" pitchFamily="2" charset="-79"/>
              </a:rPr>
              <a:t>·                    </a:t>
            </a:r>
            <a:r>
              <a:rPr lang="id-ID" b="1" dirty="0" smtClean="0">
                <a:latin typeface="Aharoni" pitchFamily="2" charset="-79"/>
                <a:cs typeface="Aharoni" pitchFamily="2" charset="-79"/>
              </a:rPr>
              <a:t>          </a:t>
            </a:r>
            <a:r>
              <a:rPr lang="id-ID" b="1" dirty="0" smtClean="0">
                <a:latin typeface="Aharoni" pitchFamily="2" charset="-79"/>
                <a:cs typeface="Aharoni" pitchFamily="2" charset="-79"/>
              </a:rPr>
              <a:t> Inj. Bicombion 1 amp/IV</a:t>
            </a:r>
          </a:p>
          <a:p>
            <a:pPr marL="358775" indent="0">
              <a:buNone/>
            </a:pPr>
            <a:r>
              <a:rPr lang="id-ID" b="1" dirty="0" smtClean="0">
                <a:latin typeface="Aharoni" pitchFamily="2" charset="-79"/>
                <a:cs typeface="Aharoni" pitchFamily="2" charset="-79"/>
              </a:rPr>
              <a:t>·                           </a:t>
            </a:r>
            <a:r>
              <a:rPr lang="id-ID" b="1" dirty="0" smtClean="0">
                <a:latin typeface="Aharoni" pitchFamily="2" charset="-79"/>
                <a:cs typeface="Aharoni" pitchFamily="2" charset="-79"/>
              </a:rPr>
              <a:t>  </a:t>
            </a:r>
            <a:r>
              <a:rPr lang="id-ID" b="1" dirty="0" smtClean="0">
                <a:latin typeface="Aharoni" pitchFamily="2" charset="-79"/>
                <a:cs typeface="Aharoni" pitchFamily="2" charset="-79"/>
              </a:rPr>
              <a:t>  Inj. Jayacin 200 mg/IV drif</a:t>
            </a:r>
          </a:p>
          <a:p>
            <a:pPr marL="358775" lvl="0" indent="0"/>
            <a:r>
              <a:rPr lang="id-ID" b="1" dirty="0" smtClean="0">
                <a:latin typeface="Aharoni" pitchFamily="2" charset="-79"/>
                <a:cs typeface="Aharoni" pitchFamily="2" charset="-79"/>
              </a:rPr>
              <a:t> </a:t>
            </a:r>
            <a:r>
              <a:rPr lang="id-ID" b="1" dirty="0" smtClean="0">
                <a:latin typeface="Aharoni" pitchFamily="2" charset="-79"/>
                <a:cs typeface="Aharoni" pitchFamily="2" charset="-79"/>
              </a:rPr>
              <a:t>Melakukan oral hygien</a:t>
            </a:r>
          </a:p>
          <a:p>
            <a:pPr marL="358775" lvl="0" indent="0"/>
            <a:r>
              <a:rPr lang="id-ID" b="1" dirty="0" smtClean="0">
                <a:latin typeface="Aharoni" pitchFamily="2" charset="-79"/>
                <a:cs typeface="Aharoni" pitchFamily="2" charset="-79"/>
              </a:rPr>
              <a:t> </a:t>
            </a:r>
            <a:r>
              <a:rPr lang="id-ID" b="1" dirty="0" smtClean="0">
                <a:latin typeface="Aharoni" pitchFamily="2" charset="-79"/>
                <a:cs typeface="Aharoni" pitchFamily="2" charset="-79"/>
              </a:rPr>
              <a:t>Melakukan mobilisasi mika/miki</a:t>
            </a:r>
          </a:p>
          <a:p>
            <a:pPr marL="358775" lvl="0" indent="0"/>
            <a:r>
              <a:rPr lang="id-ID" b="1" dirty="0" smtClean="0">
                <a:latin typeface="Aharoni" pitchFamily="2" charset="-79"/>
                <a:cs typeface="Aharoni" pitchFamily="2" charset="-79"/>
              </a:rPr>
              <a:t> Melakukan observasi TTV &amp; kesadaran tiap jam</a:t>
            </a:r>
          </a:p>
          <a:p>
            <a:pPr marL="358775" lvl="0" indent="0"/>
            <a:r>
              <a:rPr lang="id-ID" b="1" dirty="0" smtClean="0">
                <a:latin typeface="Aharoni" pitchFamily="2" charset="-79"/>
                <a:cs typeface="Aharoni" pitchFamily="2" charset="-79"/>
              </a:rPr>
              <a:t> </a:t>
            </a:r>
            <a:r>
              <a:rPr lang="id-ID" b="1" dirty="0" smtClean="0">
                <a:latin typeface="Aharoni" pitchFamily="2" charset="-79"/>
                <a:cs typeface="Aharoni" pitchFamily="2" charset="-79"/>
              </a:rPr>
              <a:t>Membantu melakukan setting pada ventilator</a:t>
            </a:r>
          </a:p>
          <a:p>
            <a:pPr marL="358775" lvl="0" indent="0"/>
            <a:r>
              <a:rPr lang="id-ID" b="1" dirty="0" smtClean="0">
                <a:latin typeface="Aharoni" pitchFamily="2" charset="-79"/>
                <a:cs typeface="Aharoni" pitchFamily="2" charset="-79"/>
              </a:rPr>
              <a:t>  Melakukan fisioterpai napas &amp; suction</a:t>
            </a:r>
          </a:p>
          <a:p>
            <a:pPr marL="358775" lvl="0" indent="0"/>
            <a:r>
              <a:rPr lang="id-ID" b="1" dirty="0" smtClean="0">
                <a:latin typeface="Aharoni" pitchFamily="2" charset="-79"/>
                <a:cs typeface="Aharoni" pitchFamily="2" charset="-79"/>
              </a:rPr>
              <a:t>  Memberikan sonde susu 200 cc + Bisolvon  1 tab</a:t>
            </a:r>
          </a:p>
          <a:p>
            <a:pPr marL="358775" lvl="0" indent="0"/>
            <a:r>
              <a:rPr lang="id-ID" b="1" dirty="0" smtClean="0">
                <a:latin typeface="Aharoni" pitchFamily="2" charset="-79"/>
                <a:cs typeface="Aharoni" pitchFamily="2" charset="-79"/>
              </a:rPr>
              <a:t> Membantu klien BAB</a:t>
            </a:r>
          </a:p>
          <a:p>
            <a:pPr marL="358775" lvl="0" indent="0"/>
            <a:r>
              <a:rPr lang="id-ID" b="1" dirty="0" smtClean="0">
                <a:latin typeface="Aharoni" pitchFamily="2" charset="-79"/>
                <a:cs typeface="Aharoni" pitchFamily="2" charset="-79"/>
              </a:rPr>
              <a:t> </a:t>
            </a:r>
            <a:r>
              <a:rPr lang="id-ID" b="1" dirty="0" smtClean="0">
                <a:latin typeface="Aharoni" pitchFamily="2" charset="-79"/>
                <a:cs typeface="Aharoni" pitchFamily="2" charset="-79"/>
              </a:rPr>
              <a:t>Memberikan Albumin 25 %  100 cc/infuse</a:t>
            </a:r>
          </a:p>
          <a:p>
            <a:pPr marL="358775" lvl="0" indent="0"/>
            <a:r>
              <a:rPr lang="id-ID" b="1" dirty="0" smtClean="0">
                <a:latin typeface="Aharoni" pitchFamily="2" charset="-79"/>
                <a:cs typeface="Aharoni" pitchFamily="2" charset="-79"/>
              </a:rPr>
              <a:t>Memonitor </a:t>
            </a:r>
            <a:r>
              <a:rPr lang="id-ID" b="1" dirty="0" smtClean="0">
                <a:latin typeface="Aharoni" pitchFamily="2" charset="-79"/>
                <a:cs typeface="Aharoni" pitchFamily="2" charset="-79"/>
              </a:rPr>
              <a:t>produk urine tiap jam</a:t>
            </a:r>
          </a:p>
          <a:p>
            <a:pPr marL="358775" lvl="0" indent="0"/>
            <a:r>
              <a:rPr lang="id-ID" b="1" dirty="0" smtClean="0">
                <a:latin typeface="Aharoni" pitchFamily="2" charset="-79"/>
                <a:cs typeface="Aharoni" pitchFamily="2" charset="-79"/>
              </a:rPr>
              <a:t> Memberikan inf. KAEN MG 3  20 tts/mnt</a:t>
            </a:r>
          </a:p>
          <a:p>
            <a:pPr marL="358775" lvl="0" indent="0"/>
            <a:r>
              <a:rPr lang="id-ID" b="1" dirty="0" smtClean="0">
                <a:latin typeface="Aharoni" pitchFamily="2" charset="-79"/>
                <a:cs typeface="Aharoni" pitchFamily="2" charset="-79"/>
              </a:rPr>
              <a:t>T</a:t>
            </a:r>
            <a:r>
              <a:rPr lang="id-ID" b="1" dirty="0" smtClean="0">
                <a:latin typeface="Aharoni" pitchFamily="2" charset="-79"/>
                <a:cs typeface="Aharoni" pitchFamily="2" charset="-79"/>
              </a:rPr>
              <a:t>= 104/70 mmHg,Nadi=120 x/mnt,RR=32 x/mnt,Suhu= 37,7</a:t>
            </a:r>
            <a:r>
              <a:rPr lang="id-ID" b="1" baseline="30000" dirty="0" smtClean="0">
                <a:latin typeface="Aharoni" pitchFamily="2" charset="-79"/>
                <a:cs typeface="Aharoni" pitchFamily="2" charset="-79"/>
              </a:rPr>
              <a:t>0</a:t>
            </a:r>
            <a:r>
              <a:rPr lang="id-ID" b="1" dirty="0" smtClean="0">
                <a:latin typeface="Aharoni" pitchFamily="2" charset="-79"/>
                <a:cs typeface="Aharoni" pitchFamily="2" charset="-79"/>
              </a:rPr>
              <a:t>c,kesadaran compos mentis, Produksi urine/7 jam= 640 cc.</a:t>
            </a:r>
          </a:p>
          <a:p>
            <a:pPr marL="0" indent="0"/>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HEALTH</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Sehat, merupakan awal proses model yangdidefinisikan mutlak sebagai proses kehidupan dari 2 hal yaitu pengalaman positif dan negatif dimana indivdidu menciptakan lingkungan dan nilai2 yang unik yang mendukung kesejahteraan (Well Being)</a:t>
            </a:r>
            <a:endParaRPr lang="id-ID" dirty="0">
              <a:latin typeface="Aharoni" pitchFamily="2" charset="-79"/>
              <a:cs typeface="Aharoni" pitchFamily="2" charset="-79"/>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NURSING</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Peran keperawatan adalah untuk mendampingi orang-orang (person) melaluiproses interpersonal dan manajemen terapeutik Pda lingkungannya) yang membutuhkan keterampilan untuk mendukung kesehatan (health) dan Kesejahteraan (well - being)</a:t>
            </a:r>
            <a:endParaRPr lang="id-ID" dirty="0">
              <a:latin typeface="Aharoni" pitchFamily="2" charset="-79"/>
              <a:cs typeface="Aharoni" pitchFamily="2" charset="-79"/>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PERSON</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Person dipahami sebagai orang yang mengalami perkembengan masa kehidupan, dimana ia berinteraksi dengan orang lain dan perubahan lingkungan yang kompleks serta memiliki semangat berkontribusi secara positif dan negatif terhadap kesehatan dan Wellness</a:t>
            </a:r>
            <a:r>
              <a:rPr lang="id-ID" dirty="0" smtClean="0"/>
              <a:t>.</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ENVIRONMENT</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Keluarga, jaringan sosial , lingkungan fisikdan komunitas adalah lingkungan yang signifikan berkontribusi dalam proses kesehatan dimana perawat mempengaruhinya dengan mengatur interaksi yang terapeuti antara orang-orang, objek dan aktivitas keperawatan</a:t>
            </a:r>
            <a:endParaRPr lang="id-ID" dirty="0">
              <a:latin typeface="Aharoni" pitchFamily="2" charset="-79"/>
              <a:cs typeface="Aharoni" pitchFamily="2" charset="-79"/>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Penjabaran ke Metaparadigma</a:t>
            </a:r>
            <a:endParaRPr lang="id-ID"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a:buNone/>
            </a:pPr>
            <a:endParaRPr lang="id-ID" dirty="0" smtClean="0"/>
          </a:p>
          <a:p>
            <a:pPr>
              <a:buNone/>
            </a:pPr>
            <a:r>
              <a:rPr lang="id-ID" dirty="0" smtClean="0"/>
              <a:t> </a:t>
            </a:r>
            <a:r>
              <a:rPr lang="id-ID" dirty="0" smtClean="0"/>
              <a:t>                                        --------------- WELL-BEING</a:t>
            </a:r>
          </a:p>
          <a:p>
            <a:pPr>
              <a:buNone/>
            </a:pPr>
            <a:endParaRPr lang="id-ID" dirty="0" smtClean="0"/>
          </a:p>
          <a:p>
            <a:pPr>
              <a:buNone/>
            </a:pPr>
            <a:r>
              <a:rPr lang="id-ID" dirty="0" smtClean="0"/>
              <a:t>                                           ------------ Self Transcenden</a:t>
            </a:r>
          </a:p>
          <a:p>
            <a:pPr>
              <a:buNone/>
            </a:pPr>
            <a:r>
              <a:rPr lang="id-ID" dirty="0" smtClean="0"/>
              <a:t> </a:t>
            </a:r>
            <a:r>
              <a:rPr lang="id-ID" dirty="0" smtClean="0"/>
              <a:t>                                                  Point o intervension</a:t>
            </a:r>
          </a:p>
          <a:p>
            <a:pPr>
              <a:buNone/>
            </a:pPr>
            <a:endParaRPr lang="id-ID" dirty="0" smtClean="0"/>
          </a:p>
          <a:p>
            <a:pPr>
              <a:buNone/>
            </a:pPr>
            <a:endParaRPr lang="id-ID" dirty="0" smtClean="0"/>
          </a:p>
          <a:p>
            <a:pPr>
              <a:buNone/>
            </a:pPr>
            <a:r>
              <a:rPr lang="id-ID" dirty="0" smtClean="0"/>
              <a:t>                                                                    ---------</a:t>
            </a:r>
            <a:endParaRPr lang="id-ID" dirty="0" smtClean="0"/>
          </a:p>
          <a:p>
            <a:pPr>
              <a:buNone/>
            </a:pPr>
            <a:r>
              <a:rPr lang="id-ID" dirty="0" smtClean="0"/>
              <a:t>                                                                </a:t>
            </a:r>
            <a:endParaRPr lang="id-ID" dirty="0"/>
          </a:p>
        </p:txBody>
      </p:sp>
      <p:sp>
        <p:nvSpPr>
          <p:cNvPr id="4" name="Rectangle 3"/>
          <p:cNvSpPr/>
          <p:nvPr/>
        </p:nvSpPr>
        <p:spPr>
          <a:xfrm>
            <a:off x="2133600" y="19050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HEALTH</a:t>
            </a:r>
            <a:endParaRPr lang="id-ID" dirty="0"/>
          </a:p>
        </p:txBody>
      </p:sp>
      <p:sp>
        <p:nvSpPr>
          <p:cNvPr id="5" name="Rectangle 4"/>
          <p:cNvSpPr/>
          <p:nvPr/>
        </p:nvSpPr>
        <p:spPr>
          <a:xfrm>
            <a:off x="2514600" y="30480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PERSON</a:t>
            </a:r>
            <a:endParaRPr lang="id-ID" dirty="0"/>
          </a:p>
        </p:txBody>
      </p:sp>
      <p:sp>
        <p:nvSpPr>
          <p:cNvPr id="6" name="Rectangle 5"/>
          <p:cNvSpPr/>
          <p:nvPr/>
        </p:nvSpPr>
        <p:spPr>
          <a:xfrm>
            <a:off x="1219200" y="4572000"/>
            <a:ext cx="2362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LINGKUNGAN</a:t>
            </a:r>
            <a:endParaRPr lang="id-ID" dirty="0"/>
          </a:p>
        </p:txBody>
      </p:sp>
      <p:sp>
        <p:nvSpPr>
          <p:cNvPr id="7" name="Rectangle 6"/>
          <p:cNvSpPr/>
          <p:nvPr/>
        </p:nvSpPr>
        <p:spPr>
          <a:xfrm>
            <a:off x="4419600" y="45720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NURSING</a:t>
            </a:r>
            <a:endParaRPr lang="id-ID" dirty="0"/>
          </a:p>
        </p:txBody>
      </p:sp>
      <p:cxnSp>
        <p:nvCxnSpPr>
          <p:cNvPr id="9" name="Straight Arrow Connector 8"/>
          <p:cNvCxnSpPr>
            <a:stCxn id="4" idx="1"/>
          </p:cNvCxnSpPr>
          <p:nvPr/>
        </p:nvCxnSpPr>
        <p:spPr>
          <a:xfrm rot="10800000" flipV="1">
            <a:off x="1600200" y="2362200"/>
            <a:ext cx="533400" cy="2209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733550" y="3829050"/>
            <a:ext cx="1066800" cy="419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0"/>
            <a:endCxn id="4" idx="3"/>
          </p:cNvCxnSpPr>
          <p:nvPr/>
        </p:nvCxnSpPr>
        <p:spPr>
          <a:xfrm rot="16200000" flipV="1">
            <a:off x="3581400" y="2819400"/>
            <a:ext cx="22098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a:endCxn id="5" idx="3"/>
          </p:cNvCxnSpPr>
          <p:nvPr/>
        </p:nvCxnSpPr>
        <p:spPr>
          <a:xfrm rot="16200000" flipV="1">
            <a:off x="4229100" y="3467100"/>
            <a:ext cx="1066800" cy="1143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3"/>
            <a:endCxn id="7" idx="1"/>
          </p:cNvCxnSpPr>
          <p:nvPr/>
        </p:nvCxnSpPr>
        <p:spPr>
          <a:xfrm>
            <a:off x="3581400" y="50292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V="1">
            <a:off x="6743700" y="4381500"/>
            <a:ext cx="1219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Konsep Teori</a:t>
            </a:r>
            <a:endParaRPr lang="id-ID" dirty="0">
              <a:latin typeface="Algerian" pitchFamily="82" charset="0"/>
            </a:endParaRPr>
          </a:p>
        </p:txBody>
      </p:sp>
      <p:sp>
        <p:nvSpPr>
          <p:cNvPr id="3" name="Content Placeholder 2"/>
          <p:cNvSpPr>
            <a:spLocks noGrp="1"/>
          </p:cNvSpPr>
          <p:nvPr>
            <p:ph idx="1"/>
          </p:nvPr>
        </p:nvSpPr>
        <p:spPr>
          <a:xfrm>
            <a:off x="2286000" y="1600200"/>
            <a:ext cx="6400800" cy="4525963"/>
          </a:xfrm>
        </p:spPr>
        <p:txBody>
          <a:bodyPr>
            <a:normAutofit fontScale="92500" lnSpcReduction="10000"/>
          </a:bodyPr>
          <a:lstStyle/>
          <a:p>
            <a:pPr marL="514350" indent="-514350">
              <a:buAutoNum type="arabicPeriod"/>
            </a:pPr>
            <a:r>
              <a:rPr lang="id-ID" dirty="0" smtClean="0">
                <a:latin typeface="Aharoni" pitchFamily="2" charset="-79"/>
                <a:cs typeface="Aharoni" pitchFamily="2" charset="-79"/>
              </a:rPr>
              <a:t>Vulnerability</a:t>
            </a:r>
          </a:p>
          <a:p>
            <a:pPr marL="514350" indent="-514350">
              <a:buAutoNum type="arabicPeriod"/>
            </a:pPr>
            <a:r>
              <a:rPr lang="id-ID" dirty="0" smtClean="0">
                <a:latin typeface="Aharoni" pitchFamily="2" charset="-79"/>
                <a:cs typeface="Aharoni" pitchFamily="2" charset="-79"/>
              </a:rPr>
              <a:t>Self Transcenden</a:t>
            </a:r>
          </a:p>
          <a:p>
            <a:pPr marL="514350" indent="-514350">
              <a:buNone/>
            </a:pPr>
            <a:r>
              <a:rPr lang="id-ID" dirty="0" smtClean="0">
                <a:latin typeface="Aharoni" pitchFamily="2" charset="-79"/>
                <a:cs typeface="Aharoni" pitchFamily="2" charset="-79"/>
              </a:rPr>
              <a:t>      a. Inwardly</a:t>
            </a:r>
          </a:p>
          <a:p>
            <a:pPr marL="514350" indent="-514350">
              <a:buNone/>
            </a:pPr>
            <a:r>
              <a:rPr lang="id-ID" dirty="0" smtClean="0">
                <a:latin typeface="Aharoni" pitchFamily="2" charset="-79"/>
                <a:cs typeface="Aharoni" pitchFamily="2" charset="-79"/>
              </a:rPr>
              <a:t> </a:t>
            </a:r>
            <a:r>
              <a:rPr lang="id-ID" dirty="0" smtClean="0">
                <a:latin typeface="Aharoni" pitchFamily="2" charset="-79"/>
                <a:cs typeface="Aharoni" pitchFamily="2" charset="-79"/>
              </a:rPr>
              <a:t>     b. Outwardly</a:t>
            </a:r>
          </a:p>
          <a:p>
            <a:pPr marL="514350" indent="-514350">
              <a:buNone/>
            </a:pPr>
            <a:r>
              <a:rPr lang="id-ID" dirty="0" smtClean="0">
                <a:latin typeface="Aharoni" pitchFamily="2" charset="-79"/>
                <a:cs typeface="Aharoni" pitchFamily="2" charset="-79"/>
              </a:rPr>
              <a:t> </a:t>
            </a:r>
            <a:r>
              <a:rPr lang="id-ID" dirty="0" smtClean="0">
                <a:latin typeface="Aharoni" pitchFamily="2" charset="-79"/>
                <a:cs typeface="Aharoni" pitchFamily="2" charset="-79"/>
              </a:rPr>
              <a:t>      c. temporally</a:t>
            </a:r>
          </a:p>
          <a:p>
            <a:pPr marL="514350" indent="-514350">
              <a:buAutoNum type="arabicPeriod" startAt="3"/>
            </a:pPr>
            <a:r>
              <a:rPr lang="id-ID" dirty="0" smtClean="0">
                <a:latin typeface="Aharoni" pitchFamily="2" charset="-79"/>
                <a:cs typeface="Aharoni" pitchFamily="2" charset="-79"/>
              </a:rPr>
              <a:t>Well Being</a:t>
            </a:r>
          </a:p>
          <a:p>
            <a:pPr marL="514350" indent="-514350">
              <a:buAutoNum type="arabicPeriod" startAt="3"/>
            </a:pPr>
            <a:r>
              <a:rPr lang="id-ID" dirty="0" smtClean="0">
                <a:latin typeface="Aharoni" pitchFamily="2" charset="-79"/>
                <a:cs typeface="Aharoni" pitchFamily="2" charset="-79"/>
              </a:rPr>
              <a:t>Moderating – mediating faktors</a:t>
            </a:r>
          </a:p>
          <a:p>
            <a:pPr marL="514350" indent="-514350">
              <a:buAutoNum type="arabicPeriod" startAt="3"/>
            </a:pPr>
            <a:r>
              <a:rPr lang="id-ID" dirty="0" smtClean="0">
                <a:latin typeface="Aharoni" pitchFamily="2" charset="-79"/>
                <a:cs typeface="Aharoni" pitchFamily="2" charset="-79"/>
              </a:rPr>
              <a:t>Point of intervention</a:t>
            </a:r>
            <a:endParaRPr lang="id-ID"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5240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VULNERABILITY</a:t>
            </a:r>
            <a:endParaRPr lang="id-ID" dirty="0">
              <a:latin typeface="Algerian" pitchFamily="82" charset="0"/>
            </a:endParaRPr>
          </a:p>
        </p:txBody>
      </p:sp>
      <p:sp>
        <p:nvSpPr>
          <p:cNvPr id="3" name="Content Placeholder 2"/>
          <p:cNvSpPr>
            <a:spLocks noGrp="1"/>
          </p:cNvSpPr>
          <p:nvPr>
            <p:ph idx="1"/>
          </p:nvPr>
        </p:nvSpPr>
        <p:spPr/>
        <p:txBody>
          <a:bodyPr/>
          <a:lstStyle/>
          <a:p>
            <a:pPr>
              <a:buNone/>
            </a:pPr>
            <a:r>
              <a:rPr lang="id-ID" dirty="0" smtClean="0">
                <a:latin typeface="Aharoni" pitchFamily="2" charset="-79"/>
                <a:cs typeface="Aharoni" pitchFamily="2" charset="-79"/>
              </a:rPr>
              <a:t>Kesadaran	seseorang akan adanya kematian. Diartikan sebagai kontek perkembangan dan kematangan di usia senja atau pada akhir kehidupan. Konsep inin meningkatka kesadaran akan situasi menghadapi kematian termasuk didalam nya adalah keadaan gawat seperti disabilitas, penyakit kronik, kelahiran dan pengasuhan.</a:t>
            </a:r>
            <a:endParaRPr lang="id-ID" dirty="0">
              <a:latin typeface="Aharoni" pitchFamily="2" charset="-79"/>
              <a:cs typeface="Aharoni" pitchFamily="2" charset="-79"/>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Selp Transcenden</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Transendensi diri adalah suatu gerak yang melampaui yang telah dicapai. Suatu gerak dari yang kurang baik menjadi baik dan dari yang baik menjadi lebih baik</a:t>
            </a:r>
            <a:endParaRPr lang="id-ID" dirty="0">
              <a:latin typeface="Aharoni" pitchFamily="2" charset="-79"/>
              <a:cs typeface="Aharoni" pitchFamily="2" charset="-79"/>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id-ID" sz="2400" b="1" dirty="0" smtClean="0"/>
              <a:t>Menurut Reed Self transendensi didefinisikan sebagai pengembangan konsep diri dibatasi secara multidimensi</a:t>
            </a:r>
            <a:endParaRPr lang="id-ID" sz="2400" b="1" dirty="0"/>
          </a:p>
        </p:txBody>
      </p:sp>
      <p:sp>
        <p:nvSpPr>
          <p:cNvPr id="3" name="Content Placeholder 2"/>
          <p:cNvSpPr>
            <a:spLocks noGrp="1"/>
          </p:cNvSpPr>
          <p:nvPr>
            <p:ph idx="1"/>
          </p:nvPr>
        </p:nvSpPr>
        <p:spPr/>
        <p:txBody>
          <a:bodyPr>
            <a:normAutofit fontScale="77500" lnSpcReduction="20000"/>
          </a:bodyPr>
          <a:lstStyle/>
          <a:p>
            <a:r>
              <a:rPr lang="id-ID" dirty="0" smtClean="0">
                <a:latin typeface="Aharoni" pitchFamily="2" charset="-79"/>
                <a:cs typeface="Aharoni" pitchFamily="2" charset="-79"/>
              </a:rPr>
              <a:t>Inwardly (batiniah) : melakukan reflexi intrsospeksi diri terhadap pengalana2 yang telah dialami</a:t>
            </a:r>
          </a:p>
          <a:p>
            <a:r>
              <a:rPr lang="id-ID" dirty="0" smtClean="0">
                <a:latin typeface="Aharoni" pitchFamily="2" charset="-79"/>
                <a:cs typeface="Aharoni" pitchFamily="2" charset="-79"/>
              </a:rPr>
              <a:t>Outwardly (lahiriah) : Tampak dar luar. Diartikan sebagai pentingnya melakukan  hubungan dengan dunia luar dalam hal beriterasi dengan lingkungannya</a:t>
            </a:r>
          </a:p>
          <a:p>
            <a:r>
              <a:rPr lang="id-ID" dirty="0" smtClean="0">
                <a:latin typeface="Aharoni" pitchFamily="2" charset="-79"/>
                <a:cs typeface="Aharoni" pitchFamily="2" charset="-79"/>
              </a:rPr>
              <a:t>Temporally (duniawi) : menggunakan keterampilan dan pengetahuan yang diperoleh dari pengalaman masa lalu sehingga menjadi pelajaran untuk mencapai tujuan masa depan yang terintegrasi dalam melakukannya pada masa sekatan</a:t>
            </a:r>
            <a:endParaRPr lang="id-ID" dirty="0">
              <a:latin typeface="Aharoni" pitchFamily="2" charset="-79"/>
              <a:cs typeface="Aharoni" pitchFamily="2" charset="-79"/>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WELL - BEING</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Didefinisikan sebagai perasaan sehat baik fisik, Psikologis, sosial budaya dan  spiritual yang menunjukkan suatu kesejahteraan dan keadaan yang baik.</a:t>
            </a:r>
            <a:endParaRPr lang="id-ID" dirty="0">
              <a:latin typeface="Aharoni" pitchFamily="2" charset="-79"/>
              <a:cs typeface="Aharoni" pitchFamily="2" charset="-79"/>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Moderating – Mediating faktors</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Variabel ontekstual dan personal dan interaksinya bisa mempengaruhi proses trasendensi diri yang bekonrtribusi dalam keadaan baik. Contoh dari variabel tersebut adalah usia, jenis kelamin, kemampuan kognitif, pengalaman hidup, persepsi spiritual, lingkungan sosial, dan riwayat masa lalu</a:t>
            </a:r>
            <a:endParaRPr lang="id-ID" dirty="0">
              <a:latin typeface="Aharoni" pitchFamily="2" charset="-79"/>
              <a:cs typeface="Aharoni" pitchFamily="2" charset="-79"/>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Point of intervention</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Berdasarkan teori transendensi diri, terdapat 2 point intervensi :</a:t>
            </a:r>
          </a:p>
          <a:p>
            <a:pPr marL="514350" indent="-514350">
              <a:buAutoNum type="arabicPeriod"/>
            </a:pPr>
            <a:r>
              <a:rPr lang="id-ID" dirty="0" smtClean="0"/>
              <a:t>Tindakan keperawatan secara langsung berasal dari sumber2 yang berasal dari diri seseorang terhadap transendensi,atau</a:t>
            </a:r>
          </a:p>
          <a:p>
            <a:pPr marL="514350" indent="-514350">
              <a:buAutoNum type="arabicPeriod"/>
            </a:pPr>
            <a:r>
              <a:rPr lang="id-ID" dirty="0" smtClean="0"/>
              <a:t>Berfokus pada beberapa faktor personal dan kontekstual yang mempengaruhi hubungan antara transendensi diri dan vulnerabel, hubungan antara transendensi diri dan keadaan baik/ sehat</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Contoh kasus</a:t>
            </a:r>
            <a:endParaRPr lang="id-ID"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r>
              <a:rPr lang="id-ID" dirty="0" smtClean="0">
                <a:latin typeface="Aharoni" pitchFamily="2" charset="-79"/>
                <a:cs typeface="Aharoni" pitchFamily="2" charset="-79"/>
              </a:rPr>
              <a:t>Tn.F berusia 65 th, punya anak 3 orang yang pada saat ini berusia sekitar 30 tahun</a:t>
            </a:r>
          </a:p>
          <a:p>
            <a:r>
              <a:rPr lang="id-ID" dirty="0" smtClean="0">
                <a:latin typeface="Aharoni" pitchFamily="2" charset="-79"/>
                <a:cs typeface="Aharoni" pitchFamily="2" charset="-79"/>
              </a:rPr>
              <a:t>Istri meninggal 6 bulan yang lalu karena penyakit kronis. Usia perkawinan 45 tahun</a:t>
            </a:r>
          </a:p>
          <a:p>
            <a:r>
              <a:rPr lang="id-ID" dirty="0" smtClean="0">
                <a:latin typeface="Aharoni" pitchFamily="2" charset="-79"/>
                <a:cs typeface="Aharoni" pitchFamily="2" charset="-79"/>
              </a:rPr>
              <a:t>Dua anaknya tinggal jauh dan seorang anaknya tinggal di dekat rumahnya</a:t>
            </a:r>
          </a:p>
          <a:p>
            <a:r>
              <a:rPr lang="id-ID" dirty="0" smtClean="0">
                <a:latin typeface="Aharoni" pitchFamily="2" charset="-79"/>
                <a:cs typeface="Aharoni" pitchFamily="2" charset="-79"/>
              </a:rPr>
              <a:t>Selama istrinya sakit tn.F sendiri yang mengurus istrinya </a:t>
            </a:r>
          </a:p>
          <a:p>
            <a:r>
              <a:rPr lang="id-ID" dirty="0" smtClean="0">
                <a:latin typeface="Aharoni" pitchFamily="2" charset="-79"/>
                <a:cs typeface="Aharoni" pitchFamily="2" charset="-79"/>
              </a:rPr>
              <a:t>Dia menghabiskan banyak waktu waktu istrinya sakit dan setelah istrinya meninggal menjadi sangat kesepian. </a:t>
            </a:r>
          </a:p>
          <a:p>
            <a:r>
              <a:rPr lang="id-ID" dirty="0" smtClean="0">
                <a:latin typeface="Aharoni" pitchFamily="2" charset="-79"/>
                <a:cs typeface="Aharoni" pitchFamily="2" charset="-79"/>
              </a:rPr>
              <a:t>Dia juga kehilangan selera makan, sehingga dia tidak punya kekuatan untu berinteraksi dengan lingkungan maupun dengan anak2nya</a:t>
            </a:r>
            <a:endParaRPr lang="id-ID" dirty="0">
              <a:latin typeface="Aharoni" pitchFamily="2" charset="-79"/>
              <a:cs typeface="Aharoni" pitchFamily="2" charset="-79"/>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id-ID" dirty="0" smtClean="0">
                <a:latin typeface="Algerian" pitchFamily="82" charset="0"/>
              </a:rPr>
              <a:t>Masalah</a:t>
            </a:r>
            <a:endParaRPr lang="id-ID" dirty="0">
              <a:latin typeface="Algerian" pitchFamily="82" charset="0"/>
            </a:endParaRPr>
          </a:p>
        </p:txBody>
      </p:sp>
      <p:sp>
        <p:nvSpPr>
          <p:cNvPr id="3" name="Content Placeholder 2"/>
          <p:cNvSpPr>
            <a:spLocks noGrp="1"/>
          </p:cNvSpPr>
          <p:nvPr>
            <p:ph idx="1"/>
          </p:nvPr>
        </p:nvSpPr>
        <p:spPr/>
        <p:txBody>
          <a:bodyPr>
            <a:normAutofit fontScale="85000" lnSpcReduction="10000"/>
          </a:bodyPr>
          <a:lstStyle/>
          <a:p>
            <a:pPr>
              <a:buNone/>
            </a:pPr>
            <a:r>
              <a:rPr lang="id-ID" dirty="0" smtClean="0">
                <a:latin typeface="Aharoni" pitchFamily="2" charset="-79"/>
                <a:cs typeface="Aharoni" pitchFamily="2" charset="-79"/>
              </a:rPr>
              <a:t>1. Tn F sdh berusia lanjut</a:t>
            </a:r>
          </a:p>
          <a:p>
            <a:pPr>
              <a:buNone/>
            </a:pPr>
            <a:r>
              <a:rPr lang="id-ID" dirty="0" smtClean="0">
                <a:latin typeface="Aharoni" pitchFamily="2" charset="-79"/>
                <a:cs typeface="Aharoni" pitchFamily="2" charset="-79"/>
              </a:rPr>
              <a:t>2. Respon berduka berkepanjangan</a:t>
            </a:r>
          </a:p>
          <a:p>
            <a:pPr>
              <a:buNone/>
            </a:pPr>
            <a:r>
              <a:rPr lang="id-ID" dirty="0" smtClean="0">
                <a:latin typeface="Aharoni" pitchFamily="2" charset="-79"/>
                <a:cs typeface="Aharoni" pitchFamily="2" charset="-79"/>
              </a:rPr>
              <a:t>3. Interaksi dengan lingkungan sosial terganggu</a:t>
            </a:r>
          </a:p>
          <a:p>
            <a:pPr>
              <a:buNone/>
            </a:pPr>
            <a:r>
              <a:rPr lang="id-ID" dirty="0" smtClean="0">
                <a:latin typeface="Aharoni" pitchFamily="2" charset="-79"/>
                <a:cs typeface="Aharoni" pitchFamily="2" charset="-79"/>
              </a:rPr>
              <a:t>4. Interaksi dengan angnggota keluarga terganggu</a:t>
            </a:r>
          </a:p>
          <a:p>
            <a:pPr>
              <a:buNone/>
            </a:pPr>
            <a:r>
              <a:rPr lang="id-ID" dirty="0" smtClean="0">
                <a:latin typeface="Aharoni" pitchFamily="2" charset="-79"/>
                <a:cs typeface="Aharoni" pitchFamily="2" charset="-79"/>
              </a:rPr>
              <a:t>5. Penurunan selera makan dan kelemahan fisik</a:t>
            </a:r>
          </a:p>
          <a:p>
            <a:pPr>
              <a:buNone/>
            </a:pPr>
            <a:r>
              <a:rPr lang="id-ID" dirty="0" smtClean="0">
                <a:latin typeface="Aharoni" pitchFamily="2" charset="-79"/>
                <a:cs typeface="Aharoni" pitchFamily="2" charset="-79"/>
              </a:rPr>
              <a:t>6. Penurunan aktivitas</a:t>
            </a:r>
          </a:p>
          <a:p>
            <a:pPr>
              <a:buNone/>
            </a:pPr>
            <a:r>
              <a:rPr lang="id-ID" dirty="0" smtClean="0">
                <a:latin typeface="Aharoni" pitchFamily="2" charset="-79"/>
                <a:cs typeface="Aharoni" pitchFamily="2" charset="-79"/>
              </a:rPr>
              <a:t>7. Kesepian</a:t>
            </a:r>
          </a:p>
          <a:p>
            <a:pPr>
              <a:buNone/>
            </a:pPr>
            <a:r>
              <a:rPr lang="id-ID" dirty="0" smtClean="0">
                <a:latin typeface="Aharoni" pitchFamily="2" charset="-79"/>
                <a:cs typeface="Aharoni" pitchFamily="2" charset="-79"/>
              </a:rPr>
              <a:t>8. Tinggal terpisah dari keluarganya.</a:t>
            </a:r>
          </a:p>
          <a:p>
            <a:pPr>
              <a:buNone/>
            </a:pP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latin typeface="Algerian" pitchFamily="82" charset="0"/>
              </a:rPr>
              <a:t>SOLUSI</a:t>
            </a:r>
            <a:endParaRPr lang="id-ID" dirty="0">
              <a:latin typeface="Algerian" pitchFamily="82" charset="0"/>
            </a:endParaRPr>
          </a:p>
        </p:txBody>
      </p:sp>
      <p:sp>
        <p:nvSpPr>
          <p:cNvPr id="3" name="Content Placeholder 2"/>
          <p:cNvSpPr>
            <a:spLocks noGrp="1"/>
          </p:cNvSpPr>
          <p:nvPr>
            <p:ph idx="1"/>
          </p:nvPr>
        </p:nvSpPr>
        <p:spPr>
          <a:xfrm>
            <a:off x="1905000" y="1600200"/>
            <a:ext cx="6781800" cy="4525963"/>
          </a:xfrm>
        </p:spPr>
        <p:txBody>
          <a:bodyPr>
            <a:normAutofit fontScale="92500"/>
          </a:bodyPr>
          <a:lstStyle/>
          <a:p>
            <a:pPr marL="514350" indent="-514350">
              <a:buAutoNum type="arabicPeriod"/>
            </a:pPr>
            <a:r>
              <a:rPr lang="id-ID" dirty="0" smtClean="0">
                <a:latin typeface="Aharoni" pitchFamily="2" charset="-79"/>
                <a:cs typeface="Aharoni" pitchFamily="2" charset="-79"/>
              </a:rPr>
              <a:t>Vulnerability</a:t>
            </a:r>
          </a:p>
          <a:p>
            <a:pPr marL="514350" indent="-514350">
              <a:buAutoNum type="arabicPeriod"/>
            </a:pPr>
            <a:r>
              <a:rPr lang="id-ID" dirty="0" smtClean="0">
                <a:latin typeface="Aharoni" pitchFamily="2" charset="-79"/>
                <a:cs typeface="Aharoni" pitchFamily="2" charset="-79"/>
              </a:rPr>
              <a:t>Self Transcenden</a:t>
            </a:r>
          </a:p>
          <a:p>
            <a:pPr marL="514350" indent="-514350">
              <a:buNone/>
            </a:pPr>
            <a:r>
              <a:rPr lang="id-ID" dirty="0" smtClean="0">
                <a:latin typeface="Aharoni" pitchFamily="2" charset="-79"/>
                <a:cs typeface="Aharoni" pitchFamily="2" charset="-79"/>
              </a:rPr>
              <a:t>      a. Inwardly</a:t>
            </a:r>
          </a:p>
          <a:p>
            <a:pPr marL="514350" indent="-514350">
              <a:buNone/>
            </a:pPr>
            <a:r>
              <a:rPr lang="id-ID" dirty="0" smtClean="0">
                <a:latin typeface="Aharoni" pitchFamily="2" charset="-79"/>
                <a:cs typeface="Aharoni" pitchFamily="2" charset="-79"/>
              </a:rPr>
              <a:t>      b. Outwardly</a:t>
            </a:r>
          </a:p>
          <a:p>
            <a:pPr marL="514350" indent="-514350">
              <a:buNone/>
            </a:pPr>
            <a:r>
              <a:rPr lang="id-ID" dirty="0" smtClean="0">
                <a:latin typeface="Aharoni" pitchFamily="2" charset="-79"/>
                <a:cs typeface="Aharoni" pitchFamily="2" charset="-79"/>
              </a:rPr>
              <a:t>       c. temporally</a:t>
            </a:r>
          </a:p>
          <a:p>
            <a:pPr marL="514350" indent="-514350">
              <a:buAutoNum type="arabicPeriod" startAt="3"/>
            </a:pPr>
            <a:r>
              <a:rPr lang="id-ID" dirty="0" smtClean="0">
                <a:latin typeface="Aharoni" pitchFamily="2" charset="-79"/>
                <a:cs typeface="Aharoni" pitchFamily="2" charset="-79"/>
              </a:rPr>
              <a:t>Well Being</a:t>
            </a:r>
          </a:p>
          <a:p>
            <a:pPr marL="514350" indent="-514350">
              <a:buAutoNum type="arabicPeriod" startAt="3"/>
            </a:pPr>
            <a:r>
              <a:rPr lang="id-ID" dirty="0" smtClean="0">
                <a:latin typeface="Aharoni" pitchFamily="2" charset="-79"/>
                <a:cs typeface="Aharoni" pitchFamily="2" charset="-79"/>
              </a:rPr>
              <a:t>Moderating – mediating faktors</a:t>
            </a:r>
          </a:p>
          <a:p>
            <a:pPr marL="514350" indent="-514350">
              <a:buAutoNum type="arabicPeriod" startAt="3"/>
            </a:pPr>
            <a:r>
              <a:rPr lang="id-ID" dirty="0" smtClean="0">
                <a:latin typeface="Aharoni" pitchFamily="2" charset="-79"/>
                <a:cs typeface="Aharoni" pitchFamily="2" charset="-79"/>
              </a:rPr>
              <a:t>Point of intervention</a:t>
            </a:r>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Vulnerability</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Meningkatkan kesadaran bahwa kematian adalah merupakan hal yang akan dialami setiap orang. Berduka adalah hal yang wajar. Kesedihan yang berkepanjangan bukanlah suatu hal yang baik</a:t>
            </a:r>
            <a:endParaRPr lang="id-ID"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fi-FI" sz="3600" dirty="0" smtClean="0"/>
              <a:t>Visi </a:t>
            </a:r>
            <a:r>
              <a:rPr lang="fi-FI" sz="3600" dirty="0" smtClean="0"/>
              <a:t>dan Misi Fakultas Ilmu-Ilmu Kesehatan </a:t>
            </a:r>
            <a:r>
              <a:rPr lang="fi-FI" dirty="0" smtClean="0"/>
              <a:t/>
            </a:r>
            <a:br>
              <a:rPr lang="fi-FI" dirty="0" smtClean="0"/>
            </a:br>
            <a:endParaRPr lang="id-ID" dirty="0"/>
          </a:p>
        </p:txBody>
      </p:sp>
      <p:sp>
        <p:nvSpPr>
          <p:cNvPr id="3" name="Content Placeholder 2"/>
          <p:cNvSpPr>
            <a:spLocks noGrp="1"/>
          </p:cNvSpPr>
          <p:nvPr>
            <p:ph idx="1"/>
          </p:nvPr>
        </p:nvSpPr>
        <p:spPr/>
        <p:txBody>
          <a:bodyPr>
            <a:normAutofit fontScale="47500" lnSpcReduction="20000"/>
          </a:bodyPr>
          <a:lstStyle/>
          <a:p>
            <a:endParaRPr lang="id-ID" dirty="0" smtClean="0"/>
          </a:p>
          <a:p>
            <a:pPr>
              <a:buNone/>
            </a:pPr>
            <a:r>
              <a:rPr lang="id-ID" dirty="0" smtClean="0"/>
              <a:t> </a:t>
            </a:r>
          </a:p>
          <a:p>
            <a:pPr algn="ctr"/>
            <a:r>
              <a:rPr lang="id-ID" dirty="0" smtClean="0"/>
              <a:t>Visi </a:t>
            </a:r>
            <a:r>
              <a:rPr lang="id-ID" dirty="0" smtClean="0"/>
              <a:t>: </a:t>
            </a:r>
          </a:p>
          <a:p>
            <a:r>
              <a:rPr lang="id-ID"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dirty="0" smtClean="0"/>
              <a:t>Misi : </a:t>
            </a:r>
          </a:p>
          <a:p>
            <a:r>
              <a:rPr lang="id-ID"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r>
              <a:rPr lang="id-ID" dirty="0" smtClean="0"/>
              <a:t>2) Menyelenggarakan program-program penelitian dan pengembangan guna menghasilkan konsep-konsep, teori dan hasil kajian yang secara fungsional dapat mendukung pengembangan kehidupan bermasyarakat. </a:t>
            </a:r>
          </a:p>
          <a:p>
            <a:r>
              <a:rPr lang="id-ID" dirty="0" smtClean="0"/>
              <a:t>3) Melaksanakan dan mengembangkan program-program pengabdian kepada </a:t>
            </a:r>
          </a:p>
          <a:p>
            <a:endParaRPr lang="id-ID" dirty="0" smtClean="0"/>
          </a:p>
          <a:p>
            <a:endParaRPr lang="id-ID" dirty="0" smtClean="0"/>
          </a:p>
          <a:p>
            <a:r>
              <a:rPr lang="id-ID" dirty="0" smtClean="0"/>
              <a:t>masyarakat melalui inovasi di bidang ilmu pengetahuan, teknologi dan seni yang bermanfaat bagi kemajuan bangsa Indonesia. </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Self transcendence</a:t>
            </a:r>
            <a:endParaRPr lang="id-ID"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r>
              <a:rPr lang="id-ID" dirty="0" smtClean="0">
                <a:latin typeface="Aharoni" pitchFamily="2" charset="-79"/>
                <a:cs typeface="Aharoni" pitchFamily="2" charset="-79"/>
              </a:rPr>
              <a:t>Refleksi san introspeksi yang dilakukan oleh Tn.F adalah merupakan inti dari self  transendence. Dari segi batiniah (inwardly) Tn. F adanya intrspeksi terhadap pengalaman masa lalunya yang akan menjadi fasilitas dalam pemulihan dan kesehatan kembali.Introspeksi  diri meliputi menggali kepercayaaan dan keyakinan, nilai2 pribadi dan mimpi yang ingi dicapai yang menjadi penyemangat untuk mencapai kondisi sehat secara utuk.(well Being</a:t>
            </a:r>
            <a:r>
              <a:rPr lang="id-ID" dirty="0" smtClean="0"/>
              <a:t>)</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Outwardly (lahiriah)</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Perawat memberikan dorongan untu bisa mulai berhubungan dengan dunia luar termasuk berinteraksi dengan keluarganya dan anak2nya</a:t>
            </a:r>
            <a:endParaRPr lang="id-ID" dirty="0">
              <a:latin typeface="Aharoni" pitchFamily="2" charset="-79"/>
              <a:cs typeface="Aharoni" pitchFamily="2" charset="-79"/>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Temporally Dunia saat ini)</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Dari segi Temporally Tn. F bisa menggunakan pengetahuan dan keterampilan masa lalu untuk digunakan untuk mencapai apa yang diharapkan ke depan</a:t>
            </a:r>
            <a:endParaRPr lang="id-ID" dirty="0">
              <a:latin typeface="Aharoni" pitchFamily="2" charset="-79"/>
              <a:cs typeface="Aharoni" pitchFamily="2" charset="-79"/>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Well Being</a:t>
            </a:r>
            <a:endParaRPr lang="id-ID" dirty="0">
              <a:latin typeface="Algerian" pitchFamily="82" charset="0"/>
            </a:endParaRPr>
          </a:p>
        </p:txBody>
      </p:sp>
      <p:sp>
        <p:nvSpPr>
          <p:cNvPr id="3" name="Content Placeholder 2"/>
          <p:cNvSpPr>
            <a:spLocks noGrp="1"/>
          </p:cNvSpPr>
          <p:nvPr>
            <p:ph idx="1"/>
          </p:nvPr>
        </p:nvSpPr>
        <p:spPr/>
        <p:txBody>
          <a:bodyPr/>
          <a:lstStyle/>
          <a:p>
            <a:pPr>
              <a:buNone/>
            </a:pPr>
            <a:r>
              <a:rPr lang="id-ID" dirty="0" smtClean="0">
                <a:latin typeface="Aharoni" pitchFamily="2" charset="-79"/>
                <a:cs typeface="Aharoni" pitchFamily="2" charset="-79"/>
              </a:rPr>
              <a:t>Vulnerable dan transendensi akan membantu Tn.F  memperoleh sehat dan sejahtera (well being. Semua komponen akan terintegrasi dan berproses untuk mencapai kondisi yang baik.</a:t>
            </a:r>
            <a:endParaRPr lang="id-ID" dirty="0">
              <a:latin typeface="Aharoni" pitchFamily="2" charset="-79"/>
              <a:cs typeface="Aharoni" pitchFamily="2" charset="-79"/>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Kesimpulan</a:t>
            </a:r>
            <a:endParaRPr lang="id-ID" dirty="0">
              <a:latin typeface="Algerian" pitchFamily="82" charset="0"/>
            </a:endParaRPr>
          </a:p>
        </p:txBody>
      </p:sp>
      <p:sp>
        <p:nvSpPr>
          <p:cNvPr id="3" name="Content Placeholder 2"/>
          <p:cNvSpPr>
            <a:spLocks noGrp="1"/>
          </p:cNvSpPr>
          <p:nvPr>
            <p:ph idx="1"/>
          </p:nvPr>
        </p:nvSpPr>
        <p:spPr/>
        <p:txBody>
          <a:bodyPr/>
          <a:lstStyle/>
          <a:p>
            <a:pPr>
              <a:buNone/>
            </a:pPr>
            <a:r>
              <a:rPr lang="id-ID" dirty="0" smtClean="0">
                <a:latin typeface="Aharoni" pitchFamily="2" charset="-79"/>
                <a:cs typeface="Aharoni" pitchFamily="2" charset="-79"/>
              </a:rPr>
              <a:t>Kelebihan:</a:t>
            </a:r>
          </a:p>
          <a:p>
            <a:pPr marL="514350" indent="-514350">
              <a:buAutoNum type="arabicParenR"/>
            </a:pPr>
            <a:r>
              <a:rPr lang="id-ID" dirty="0" smtClean="0">
                <a:latin typeface="Aharoni" pitchFamily="2" charset="-79"/>
                <a:cs typeface="Aharoni" pitchFamily="2" charset="-79"/>
              </a:rPr>
              <a:t>Baik digunakan untuk masalah yang berhubungan psikososial</a:t>
            </a:r>
          </a:p>
          <a:p>
            <a:pPr marL="514350" indent="-514350">
              <a:buAutoNum type="arabicParenR"/>
            </a:pPr>
            <a:r>
              <a:rPr lang="id-ID" dirty="0" smtClean="0">
                <a:latin typeface="Aharoni" pitchFamily="2" charset="-79"/>
                <a:cs typeface="Aharoni" pitchFamily="2" charset="-79"/>
              </a:rPr>
              <a:t>Faktor spiritual cukup dupertimbangkan dalam penyelesaian masalah Klien</a:t>
            </a:r>
            <a:endParaRPr lang="id-ID" dirty="0">
              <a:latin typeface="Aharoni" pitchFamily="2" charset="-79"/>
              <a:cs typeface="Aharoni" pitchFamily="2" charset="-79"/>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1752600" y="1600200"/>
            <a:ext cx="6934200" cy="4525963"/>
          </a:xfrm>
        </p:spPr>
        <p:txBody>
          <a:bodyPr>
            <a:normAutofit fontScale="92500"/>
          </a:bodyPr>
          <a:lstStyle/>
          <a:p>
            <a:pPr>
              <a:buNone/>
            </a:pPr>
            <a:r>
              <a:rPr lang="id-ID" dirty="0" smtClean="0">
                <a:latin typeface="Aharoni" pitchFamily="2" charset="-79"/>
                <a:cs typeface="Aharoni" pitchFamily="2" charset="-79"/>
              </a:rPr>
              <a:t>Kekurangan :</a:t>
            </a:r>
          </a:p>
          <a:p>
            <a:pPr>
              <a:buNone/>
            </a:pPr>
            <a:r>
              <a:rPr lang="id-ID" dirty="0" smtClean="0">
                <a:latin typeface="Aharoni" pitchFamily="2" charset="-79"/>
                <a:cs typeface="Aharoni" pitchFamily="2" charset="-79"/>
              </a:rPr>
              <a:t>1) Pembahasan teori sukar untuk dipahami, susah dicerna olh perawat yang akan menaplikasikan kedalam praktik.</a:t>
            </a:r>
          </a:p>
          <a:p>
            <a:pPr>
              <a:buNone/>
            </a:pPr>
            <a:r>
              <a:rPr lang="id-ID" dirty="0" smtClean="0">
                <a:latin typeface="Aharoni" pitchFamily="2" charset="-79"/>
                <a:cs typeface="Aharoni" pitchFamily="2" charset="-79"/>
              </a:rPr>
              <a:t>2) Teori masih susah untuk diterapkan</a:t>
            </a:r>
          </a:p>
          <a:p>
            <a:pPr>
              <a:buNone/>
            </a:pPr>
            <a:r>
              <a:rPr lang="id-ID" dirty="0" smtClean="0">
                <a:latin typeface="Aharoni" pitchFamily="2" charset="-79"/>
                <a:cs typeface="Aharoni" pitchFamily="2" charset="-79"/>
              </a:rPr>
              <a:t>3) terbatas digunakan hanya pada masalah psikososial</a:t>
            </a:r>
            <a:endParaRPr lang="id-ID" dirty="0">
              <a:latin typeface="Aharoni" pitchFamily="2" charset="-79"/>
              <a:cs typeface="Aharoni" pitchFamily="2" charset="-79"/>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Visi </a:t>
            </a:r>
            <a:r>
              <a:rPr lang="id-ID" dirty="0" smtClean="0"/>
              <a:t>dan Misi Prodi Keperawatan </a:t>
            </a:r>
            <a:br>
              <a:rPr lang="id-ID" dirty="0" smtClean="0"/>
            </a:br>
            <a:endParaRPr lang="id-ID" dirty="0"/>
          </a:p>
        </p:txBody>
      </p:sp>
      <p:sp>
        <p:nvSpPr>
          <p:cNvPr id="3" name="Content Placeholder 2"/>
          <p:cNvSpPr>
            <a:spLocks noGrp="1"/>
          </p:cNvSpPr>
          <p:nvPr>
            <p:ph idx="1"/>
          </p:nvPr>
        </p:nvSpPr>
        <p:spPr/>
        <p:txBody>
          <a:bodyPr>
            <a:normAutofit fontScale="47500" lnSpcReduction="20000"/>
          </a:bodyPr>
          <a:lstStyle/>
          <a:p>
            <a:pPr>
              <a:buNone/>
            </a:pPr>
            <a:endParaRPr lang="id-ID" dirty="0" smtClean="0"/>
          </a:p>
          <a:p>
            <a:pPr algn="ctr"/>
            <a:r>
              <a:rPr lang="id-ID" dirty="0" smtClean="0"/>
              <a:t>Visi </a:t>
            </a:r>
            <a:endParaRPr lang="id-ID" dirty="0" smtClean="0"/>
          </a:p>
          <a:p>
            <a:r>
              <a:rPr lang="id-ID" dirty="0" smtClean="0"/>
              <a:t>Menjadi pusat pendidikan Ners yang kompeten berbasis intelektulitas, kreatifitas, dan kewirausahaan, dengan keunggulan dibidang </a:t>
            </a:r>
            <a:r>
              <a:rPr lang="id-ID" i="1" dirty="0" smtClean="0"/>
              <a:t>nursing home care serta berdaya saing global pada tahun 2020 </a:t>
            </a:r>
          </a:p>
          <a:p>
            <a:pPr algn="ctr"/>
            <a:r>
              <a:rPr lang="id-ID" dirty="0" smtClean="0"/>
              <a:t>Misi </a:t>
            </a:r>
          </a:p>
          <a:p>
            <a:r>
              <a:rPr lang="id-ID" dirty="0" smtClean="0"/>
              <a:t>1) Mengembangkan program pendidikan Ners dengan keunggulan </a:t>
            </a:r>
            <a:r>
              <a:rPr lang="id-ID" i="1" dirty="0" smtClean="0"/>
              <a:t>nursing home care yang berwawasan global dan berbasis Ilmu pengetahuan dan teknologi </a:t>
            </a:r>
          </a:p>
          <a:p>
            <a:r>
              <a:rPr lang="id-ID" dirty="0" smtClean="0"/>
              <a:t>2) Mengembangkan Ilmu Pengetahuan dan Teknologi di bidang keperawatan dengan keunggulan </a:t>
            </a:r>
            <a:r>
              <a:rPr lang="id-ID" i="1" dirty="0" smtClean="0"/>
              <a:t>nursing home care melalui kegiatan penelitian </a:t>
            </a:r>
          </a:p>
          <a:p>
            <a:r>
              <a:rPr lang="id-ID" dirty="0" smtClean="0"/>
              <a:t>3) Menerapkan dan mengembangkan ilmu keperawatan dengan keunggulan </a:t>
            </a:r>
            <a:r>
              <a:rPr lang="id-ID" i="1" dirty="0" smtClean="0"/>
              <a:t>nursing home care melalui pengabdian kepada masyarakat </a:t>
            </a:r>
          </a:p>
          <a:p>
            <a:r>
              <a:rPr lang="id-ID" dirty="0" smtClean="0"/>
              <a:t>4) Menyiapkan sumber daya manusia keperawatan dengan keunggulan </a:t>
            </a:r>
            <a:r>
              <a:rPr lang="id-ID" i="1" dirty="0" smtClean="0"/>
              <a:t>nursing home care yang berdaya saing global dan menciptakan calon pemimpin yang berkarakter bagi bangsa dan negara </a:t>
            </a:r>
          </a:p>
          <a:p>
            <a:r>
              <a:rPr lang="id-ID" i="1" dirty="0" smtClean="0"/>
              <a:t>5) Mengelola sarana dan prasarana yang menunjang program akademik dan profesi keperawatan dengan keunggulan nursing home care </a:t>
            </a:r>
          </a:p>
          <a:p>
            <a:r>
              <a:rPr lang="id-ID" dirty="0" smtClean="0"/>
              <a:t>6) Berperan aktif dalam menerapkan dan mengembangkan ilmu keperawatan dengan keunggulan </a:t>
            </a:r>
            <a:r>
              <a:rPr lang="id-ID" i="1" dirty="0" smtClean="0"/>
              <a:t>nursing home care yang bermanfaat bagi organisasi profesi, bagi bangsa dan negara Indonesia serta segenap umat manusia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a:buNone/>
            </a:pPr>
            <a:r>
              <a:rPr lang="id-ID" sz="2800" dirty="0" smtClean="0"/>
              <a:t>Mahasiswa mampu </a:t>
            </a:r>
            <a:r>
              <a:rPr lang="id-ID" sz="2800" dirty="0" smtClean="0"/>
              <a:t>memahami dan menjelaskan </a:t>
            </a:r>
            <a:r>
              <a:rPr lang="id-ID" sz="2800" dirty="0" smtClean="0"/>
              <a:t>Teori Middle Range dalam </a:t>
            </a:r>
            <a:r>
              <a:rPr lang="id-ID" sz="2800" dirty="0" smtClean="0"/>
              <a:t>keperawatan dan mengaplikasikannya</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1143000" y="685800"/>
            <a:ext cx="7010400" cy="523220"/>
          </a:xfrm>
          <a:prstGeom prst="rect">
            <a:avLst/>
          </a:prstGeom>
          <a:noFill/>
          <a:ln w="9525">
            <a:noFill/>
            <a:miter lim="800000"/>
            <a:headEnd/>
            <a:tailEnd/>
          </a:ln>
        </p:spPr>
        <p:txBody>
          <a:bodyPr>
            <a:spAutoFit/>
          </a:bodyPr>
          <a:lstStyle/>
          <a:p>
            <a:r>
              <a:rPr lang="id-ID" sz="2800" b="1" dirty="0" smtClean="0">
                <a:latin typeface="Algerian" pitchFamily="82" charset="0"/>
              </a:rPr>
              <a:t>Middle Range Theory </a:t>
            </a:r>
            <a:endParaRPr lang="id-ID" sz="2800" b="1" dirty="0">
              <a:latin typeface="Algerian" pitchFamily="82" charset="0"/>
            </a:endParaRPr>
          </a:p>
        </p:txBody>
      </p:sp>
      <p:sp>
        <p:nvSpPr>
          <p:cNvPr id="17411" name="TextBox 4"/>
          <p:cNvSpPr txBox="1">
            <a:spLocks noChangeArrowheads="1"/>
          </p:cNvSpPr>
          <p:nvPr/>
        </p:nvSpPr>
        <p:spPr bwMode="auto">
          <a:xfrm>
            <a:off x="685800" y="1524000"/>
            <a:ext cx="8153400" cy="3662541"/>
          </a:xfrm>
          <a:prstGeom prst="rect">
            <a:avLst/>
          </a:prstGeom>
          <a:noFill/>
          <a:ln w="9525">
            <a:noFill/>
            <a:miter lim="800000"/>
            <a:headEnd/>
            <a:tailEnd/>
          </a:ln>
        </p:spPr>
        <p:txBody>
          <a:bodyPr wrap="square">
            <a:spAutoFit/>
          </a:bodyPr>
          <a:lstStyle/>
          <a:p>
            <a:pPr lvl="0"/>
            <a:r>
              <a:rPr lang="id-ID" sz="2000" dirty="0" smtClean="0">
                <a:latin typeface="Aharoni" pitchFamily="2" charset="-79"/>
                <a:cs typeface="Aharoni" pitchFamily="2" charset="-79"/>
              </a:rPr>
              <a:t>Pengertian Middle Range Theory</a:t>
            </a:r>
          </a:p>
          <a:p>
            <a:r>
              <a:rPr lang="id-ID" sz="2000" dirty="0" smtClean="0">
                <a:latin typeface="Aharoni" pitchFamily="2" charset="-79"/>
                <a:cs typeface="Aharoni" pitchFamily="2" charset="-79"/>
              </a:rPr>
              <a:t>Middle Range Theory adalah serangkaian ide/gagasan saling berhubungan dan berfokus pada suatu dimensi terbatas yaitu pada realitas keperawatan. </a:t>
            </a:r>
            <a:endParaRPr lang="id-ID" sz="2000" dirty="0" smtClean="0">
              <a:latin typeface="Aharoni" pitchFamily="2" charset="-79"/>
              <a:cs typeface="Aharoni" pitchFamily="2" charset="-79"/>
            </a:endParaRPr>
          </a:p>
          <a:p>
            <a:endParaRPr lang="id-ID" sz="2000" dirty="0" smtClean="0">
              <a:latin typeface="Aharoni" pitchFamily="2" charset="-79"/>
              <a:cs typeface="Aharoni" pitchFamily="2" charset="-79"/>
            </a:endParaRPr>
          </a:p>
          <a:p>
            <a:r>
              <a:rPr lang="id-ID" sz="2000" dirty="0" smtClean="0">
                <a:latin typeface="Aharoni" pitchFamily="2" charset="-79"/>
                <a:cs typeface="Aharoni" pitchFamily="2" charset="-79"/>
              </a:rPr>
              <a:t>Teori </a:t>
            </a:r>
            <a:r>
              <a:rPr lang="id-ID" sz="2000" dirty="0" smtClean="0">
                <a:latin typeface="Aharoni" pitchFamily="2" charset="-79"/>
                <a:cs typeface="Aharoni" pitchFamily="2" charset="-79"/>
              </a:rPr>
              <a:t>ini menjelaskan fenomena spesifik dan telah diuji dalam penelitian dan digunakan untuk memandu praktek keperawatan. Kajian analis teori transendensi diri menjelaskan bagaimana penuaan atau mendorong kerentanan manusia melampaui batas-batas untuk intra pribadi focus pada makna kehidupan.</a:t>
            </a:r>
          </a:p>
          <a:p>
            <a:endParaRPr lang="id-ID" sz="1600" b="1" dirty="0" smtClean="0">
              <a:latin typeface="Aharoni" pitchFamily="2" charset="-79"/>
              <a:cs typeface="Aharoni" pitchFamily="2" charset="-79"/>
            </a:endParaRPr>
          </a:p>
          <a:p>
            <a:endParaRPr lang="id-ID"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228600"/>
          </a:xfrm>
        </p:spPr>
        <p:txBody>
          <a:bodyPr>
            <a:normAutofit fontScale="90000"/>
          </a:bodyPr>
          <a:lstStyle/>
          <a:p>
            <a:pPr lvl="0"/>
            <a:r>
              <a:rPr lang="id-ID" sz="1050" dirty="0" smtClean="0"/>
              <a:t>  </a:t>
            </a:r>
            <a:r>
              <a:rPr lang="id-ID" sz="1050" dirty="0" smtClean="0"/>
              <a:t/>
            </a:r>
            <a:br>
              <a:rPr lang="id-ID" sz="1050" dirty="0" smtClean="0"/>
            </a:br>
            <a:r>
              <a:rPr lang="id-ID" sz="1050" dirty="0" smtClean="0"/>
              <a:t/>
            </a:r>
            <a:br>
              <a:rPr lang="id-ID" sz="1050" dirty="0" smtClean="0"/>
            </a:br>
            <a:r>
              <a:rPr lang="id-ID" sz="1050" dirty="0" smtClean="0"/>
              <a:t/>
            </a:r>
            <a:br>
              <a:rPr lang="id-ID" sz="1050" dirty="0" smtClean="0"/>
            </a:br>
            <a:r>
              <a:rPr lang="id-ID" dirty="0" smtClean="0"/>
              <a:t/>
            </a:r>
            <a:br>
              <a:rPr lang="id-ID" dirty="0" smtClean="0"/>
            </a:br>
            <a:endParaRPr lang="id-ID"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pPr lvl="0">
              <a:buNone/>
            </a:pPr>
            <a:r>
              <a:rPr lang="id-ID" sz="4400" dirty="0" smtClean="0"/>
              <a:t> </a:t>
            </a:r>
            <a:r>
              <a:rPr lang="id-ID" sz="4400" dirty="0" smtClean="0"/>
              <a:t> </a:t>
            </a:r>
            <a:r>
              <a:rPr lang="id-ID" sz="4400" dirty="0" smtClean="0">
                <a:latin typeface="Algerian" pitchFamily="82" charset="0"/>
              </a:rPr>
              <a:t>2. </a:t>
            </a:r>
            <a:r>
              <a:rPr lang="id-ID" sz="4400" b="1" dirty="0" smtClean="0">
                <a:latin typeface="Algerian" pitchFamily="82" charset="0"/>
              </a:rPr>
              <a:t>Ciri-ciri Middle Range Theory</a:t>
            </a:r>
            <a:endParaRPr lang="id-ID" sz="4400" dirty="0" smtClean="0">
              <a:latin typeface="Algerian" pitchFamily="82" charset="0"/>
            </a:endParaRPr>
          </a:p>
          <a:p>
            <a:pPr lvl="1">
              <a:buNone/>
            </a:pPr>
            <a:r>
              <a:rPr lang="id-ID" sz="2200" b="1" dirty="0" smtClean="0">
                <a:latin typeface="Aharoni" pitchFamily="2" charset="-79"/>
                <a:cs typeface="Aharoni" pitchFamily="2" charset="-79"/>
              </a:rPr>
              <a:t>a.    Menurut Mc. Kenna H.P. (1997</a:t>
            </a:r>
            <a:r>
              <a:rPr lang="id-ID" b="1" dirty="0" smtClean="0">
                <a:latin typeface="Aharoni" pitchFamily="2" charset="-79"/>
                <a:cs typeface="Aharoni" pitchFamily="2" charset="-79"/>
              </a:rPr>
              <a:t>)</a:t>
            </a:r>
          </a:p>
          <a:p>
            <a:pPr marL="630238" lvl="0" indent="-630238">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Bias digunakan secara umum pada berbagai situasi </a:t>
            </a:r>
          </a:p>
          <a:p>
            <a:pPr marL="630238" lvl="0" indent="-630238">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Sulit mengaplikasikan konsep kedalam teori</a:t>
            </a:r>
          </a:p>
          <a:p>
            <a:pPr marL="630238" lvl="0" indent="-630238">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Tanpa indicator pengukuran</a:t>
            </a:r>
          </a:p>
          <a:p>
            <a:pPr marL="630238" lvl="0" indent="-630238">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Masih cukup abstrak</a:t>
            </a:r>
          </a:p>
          <a:p>
            <a:pPr marL="630238" lvl="0" indent="-630238">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Konsep dan proposisi yang terukur</a:t>
            </a:r>
          </a:p>
          <a:p>
            <a:pPr marL="630238" lvl="0" indent="-630238">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Inklusif</a:t>
            </a:r>
          </a:p>
          <a:p>
            <a:pPr lvl="1">
              <a:buNone/>
            </a:pPr>
            <a:r>
              <a:rPr lang="id-ID" b="1" dirty="0" smtClean="0">
                <a:latin typeface="Aharoni" pitchFamily="2" charset="-79"/>
                <a:cs typeface="Aharoni" pitchFamily="2" charset="-79"/>
              </a:rPr>
              <a:t>b.</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Menurut Meleis A.I. (1997)</a:t>
            </a:r>
          </a:p>
          <a:p>
            <a:pPr lvl="0">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Ruang lingkup yang terbatas</a:t>
            </a:r>
          </a:p>
          <a:p>
            <a:pPr marL="901700" lvl="0" indent="-901700">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Memiliki sedikit </a:t>
            </a:r>
            <a:r>
              <a:rPr lang="id-ID" b="1" dirty="0" smtClean="0">
                <a:latin typeface="Aharoni" pitchFamily="2" charset="-79"/>
                <a:cs typeface="Aharoni" pitchFamily="2" charset="-79"/>
              </a:rPr>
              <a:t>abstrak·</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Membahas fenomena / konsep yang lebih spesifik</a:t>
            </a:r>
          </a:p>
          <a:p>
            <a:pPr lvl="0">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Merupakan cerminan praktik (administrasi, klinik, pengajaran)</a:t>
            </a:r>
          </a:p>
          <a:p>
            <a:pPr lvl="1">
              <a:buNone/>
            </a:pPr>
            <a:r>
              <a:rPr lang="id-ID" b="1" dirty="0" smtClean="0">
                <a:latin typeface="Aharoni" pitchFamily="2" charset="-79"/>
                <a:cs typeface="Aharoni" pitchFamily="2" charset="-79"/>
              </a:rPr>
              <a:t>c.</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Menurut Whall (1996)</a:t>
            </a:r>
          </a:p>
          <a:p>
            <a:pPr lvl="0">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Konsep dan proposisi spesifik tentang keperawatan</a:t>
            </a:r>
          </a:p>
          <a:p>
            <a:pPr lvl="0">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Mudah diterapkan bias diterapkan pada berbagai situasi</a:t>
            </a:r>
          </a:p>
          <a:p>
            <a:pPr lvl="0" indent="-257175">
              <a:buNone/>
            </a:pPr>
            <a:r>
              <a:rPr lang="id-ID" b="1" dirty="0" smtClean="0">
                <a:latin typeface="Aharoni" pitchFamily="2" charset="-79"/>
                <a:cs typeface="Aharoni" pitchFamily="2" charset="-79"/>
              </a:rPr>
              <a:t>             ·</a:t>
            </a:r>
            <a:r>
              <a:rPr lang="id-ID" sz="700" b="1" dirty="0" smtClean="0">
                <a:latin typeface="Aharoni" pitchFamily="2" charset="-79"/>
                <a:cs typeface="Aharoni" pitchFamily="2" charset="-79"/>
              </a:rPr>
              <a:t>      </a:t>
            </a:r>
            <a:r>
              <a:rPr lang="id-ID" b="1" dirty="0" smtClean="0">
                <a:latin typeface="Aharoni" pitchFamily="2" charset="-79"/>
                <a:cs typeface="Aharoni" pitchFamily="2" charset="-79"/>
              </a:rPr>
              <a:t>Proposisi bias berada dalam suatu rentang hubungan </a:t>
            </a:r>
            <a:r>
              <a:rPr lang="id-ID" b="1" dirty="0" smtClean="0">
                <a:latin typeface="Aharoni" pitchFamily="2" charset="-79"/>
                <a:cs typeface="Aharoni" pitchFamily="2" charset="-79"/>
              </a:rPr>
              <a:t>sebab</a:t>
            </a:r>
          </a:p>
          <a:p>
            <a:pPr lvl="0" indent="-257175">
              <a:buNone/>
            </a:pPr>
            <a:r>
              <a:rPr lang="id-ID" b="1" dirty="0" smtClean="0">
                <a:latin typeface="Aharoni" pitchFamily="2" charset="-79"/>
                <a:cs typeface="Aharoni" pitchFamily="2" charset="-79"/>
              </a:rPr>
              <a:t> </a:t>
            </a:r>
            <a:r>
              <a:rPr lang="id-ID" b="1" dirty="0" smtClean="0">
                <a:latin typeface="Aharoni" pitchFamily="2" charset="-79"/>
                <a:cs typeface="Aharoni" pitchFamily="2" charset="-79"/>
              </a:rPr>
              <a:t>               </a:t>
            </a:r>
            <a:r>
              <a:rPr lang="id-ID" b="1" dirty="0" smtClean="0">
                <a:latin typeface="Aharoni" pitchFamily="2" charset="-79"/>
                <a:cs typeface="Aharoni" pitchFamily="2" charset="-79"/>
              </a:rPr>
              <a:t>akibat</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685800" y="1219200"/>
            <a:ext cx="8001000" cy="4524315"/>
          </a:xfrm>
          <a:prstGeom prst="rect">
            <a:avLst/>
          </a:prstGeom>
          <a:noFill/>
          <a:ln w="9525">
            <a:noFill/>
            <a:miter lim="800000"/>
            <a:headEnd/>
            <a:tailEnd/>
          </a:ln>
        </p:spPr>
        <p:txBody>
          <a:bodyPr wrap="square">
            <a:spAutoFit/>
          </a:bodyPr>
          <a:lstStyle/>
          <a:p>
            <a:pPr lvl="0"/>
            <a:r>
              <a:rPr lang="id-ID" sz="2400" b="1" dirty="0" smtClean="0">
                <a:latin typeface="Algerian" pitchFamily="82" charset="0"/>
              </a:rPr>
              <a:t>3.</a:t>
            </a:r>
            <a:r>
              <a:rPr lang="id-ID" sz="2400" dirty="0" smtClean="0">
                <a:latin typeface="Algerian" pitchFamily="82" charset="0"/>
              </a:rPr>
              <a:t>      </a:t>
            </a:r>
            <a:r>
              <a:rPr lang="id-ID" sz="2400" b="1" dirty="0" smtClean="0">
                <a:latin typeface="Algerian" pitchFamily="82" charset="0"/>
              </a:rPr>
              <a:t>Kegunaan Middle Range Theory</a:t>
            </a:r>
            <a:endParaRPr lang="id-ID" sz="2400" dirty="0" smtClean="0">
              <a:latin typeface="Algerian" pitchFamily="82" charset="0"/>
            </a:endParaRPr>
          </a:p>
          <a:p>
            <a:pPr marL="1074738" lvl="1" indent="-358775"/>
            <a:r>
              <a:rPr lang="id-ID" sz="2400" dirty="0" smtClean="0">
                <a:latin typeface="Aharoni" pitchFamily="2" charset="-79"/>
                <a:cs typeface="Aharoni" pitchFamily="2" charset="-79"/>
              </a:rPr>
              <a:t>a. </a:t>
            </a:r>
            <a:r>
              <a:rPr lang="id-ID" sz="2400" dirty="0" smtClean="0">
                <a:latin typeface="Aharoni" pitchFamily="2" charset="-79"/>
                <a:cs typeface="Aharoni" pitchFamily="2" charset="-79"/>
              </a:rPr>
              <a:t>Dalam </a:t>
            </a:r>
            <a:r>
              <a:rPr lang="id-ID" sz="2400" dirty="0" smtClean="0">
                <a:latin typeface="Aharoni" pitchFamily="2" charset="-79"/>
                <a:cs typeface="Aharoni" pitchFamily="2" charset="-79"/>
              </a:rPr>
              <a:t>bidang praktik dan penelitian mudah diaplikasikan dan cukup abstrak secara ilmiah. Tingkatnya menengah diorganisasi dalam lingkup terbatas, variable terbatas, serta dapat diuji secara langsung.</a:t>
            </a:r>
          </a:p>
          <a:p>
            <a:pPr marL="1074738" lvl="1" indent="-358775"/>
            <a:r>
              <a:rPr lang="id-ID" sz="2400" dirty="0" smtClean="0">
                <a:latin typeface="Aharoni" pitchFamily="2" charset="-79"/>
                <a:cs typeface="Aharoni" pitchFamily="2" charset="-79"/>
              </a:rPr>
              <a:t>b</a:t>
            </a:r>
            <a:r>
              <a:rPr lang="id-ID" sz="2400" dirty="0" smtClean="0">
                <a:latin typeface="Aharoni" pitchFamily="2" charset="-79"/>
                <a:cs typeface="Aharoni" pitchFamily="2" charset="-79"/>
              </a:rPr>
              <a:t>. </a:t>
            </a:r>
            <a:r>
              <a:rPr lang="id-ID" sz="2400" dirty="0" smtClean="0">
                <a:latin typeface="Aharoni" pitchFamily="2" charset="-79"/>
                <a:cs typeface="Aharoni" pitchFamily="2" charset="-79"/>
              </a:rPr>
              <a:t>Mampu menstimulasi dan mengembangkan pemikiran rasional dari penelitian.</a:t>
            </a:r>
          </a:p>
          <a:p>
            <a:pPr marL="1074738" lvl="1" indent="-358775"/>
            <a:r>
              <a:rPr lang="id-ID" sz="2400" dirty="0" smtClean="0">
                <a:latin typeface="Aharoni" pitchFamily="2" charset="-79"/>
                <a:cs typeface="Aharoni" pitchFamily="2" charset="-79"/>
              </a:rPr>
              <a:t>c. </a:t>
            </a:r>
            <a:r>
              <a:rPr lang="id-ID" sz="2400" dirty="0" smtClean="0">
                <a:latin typeface="Aharoni" pitchFamily="2" charset="-79"/>
                <a:cs typeface="Aharoni" pitchFamily="2" charset="-79"/>
              </a:rPr>
              <a:t> </a:t>
            </a:r>
            <a:r>
              <a:rPr lang="id-ID" sz="2400" dirty="0" smtClean="0">
                <a:latin typeface="Aharoni" pitchFamily="2" charset="-79"/>
                <a:cs typeface="Aharoni" pitchFamily="2" charset="-79"/>
              </a:rPr>
              <a:t>Membimbing dalam penilitian variable dan </a:t>
            </a:r>
            <a:r>
              <a:rPr lang="id-ID" sz="2400" dirty="0" smtClean="0">
                <a:latin typeface="Aharoni" pitchFamily="2" charset="-79"/>
                <a:cs typeface="Aharoni" pitchFamily="2" charset="-79"/>
              </a:rPr>
              <a:t>pernyataan </a:t>
            </a:r>
            <a:r>
              <a:rPr lang="id-ID" sz="2400" dirty="0" smtClean="0">
                <a:latin typeface="Aharoni" pitchFamily="2" charset="-79"/>
                <a:cs typeface="Aharoni" pitchFamily="2" charset="-79"/>
              </a:rPr>
              <a:t>dalam penelitian.</a:t>
            </a:r>
          </a:p>
          <a:p>
            <a:pPr marL="1162050" lvl="1" indent="-446088"/>
            <a:r>
              <a:rPr lang="id-ID" sz="2400" dirty="0" smtClean="0">
                <a:latin typeface="Aharoni" pitchFamily="2" charset="-79"/>
                <a:cs typeface="Aharoni" pitchFamily="2" charset="-79"/>
              </a:rPr>
              <a:t>d.  </a:t>
            </a:r>
            <a:r>
              <a:rPr lang="id-ID" sz="2400" dirty="0" smtClean="0">
                <a:latin typeface="Aharoni" pitchFamily="2" charset="-79"/>
                <a:cs typeface="Aharoni" pitchFamily="2" charset="-79"/>
              </a:rPr>
              <a:t>Membantu </a:t>
            </a:r>
            <a:r>
              <a:rPr lang="id-ID" sz="2400" dirty="0" smtClean="0">
                <a:latin typeface="Aharoni" pitchFamily="2" charset="-79"/>
                <a:cs typeface="Aharoni" pitchFamily="2" charset="-79"/>
              </a:rPr>
              <a:t>praktik dengan memfasilitasi pemahaman terhadap perilaku klien</a:t>
            </a:r>
            <a:r>
              <a:rPr lang="id-ID" sz="2400" dirty="0" smtClean="0"/>
              <a:t>.</a:t>
            </a:r>
            <a:endParaRPr lang="id-ID"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990600" y="1295400"/>
            <a:ext cx="7086600" cy="3539430"/>
          </a:xfrm>
          <a:prstGeom prst="rect">
            <a:avLst/>
          </a:prstGeom>
          <a:noFill/>
          <a:ln w="9525">
            <a:noFill/>
            <a:miter lim="800000"/>
            <a:headEnd/>
            <a:tailEnd/>
          </a:ln>
        </p:spPr>
        <p:txBody>
          <a:bodyPr>
            <a:spAutoFit/>
          </a:bodyPr>
          <a:lstStyle/>
          <a:p>
            <a:pPr lvl="0"/>
            <a:r>
              <a:rPr lang="id-ID" sz="2800" b="1" dirty="0" smtClean="0">
                <a:latin typeface="Algerian" pitchFamily="82" charset="0"/>
              </a:rPr>
              <a:t>4.</a:t>
            </a:r>
            <a:r>
              <a:rPr lang="id-ID" sz="2800" dirty="0" smtClean="0">
                <a:latin typeface="Algerian" pitchFamily="82" charset="0"/>
              </a:rPr>
              <a:t>      </a:t>
            </a:r>
            <a:r>
              <a:rPr lang="id-ID" sz="2800" b="1" dirty="0" smtClean="0">
                <a:latin typeface="Algerian" pitchFamily="82" charset="0"/>
              </a:rPr>
              <a:t>Tindakan Keperawatan</a:t>
            </a:r>
            <a:endParaRPr lang="id-ID" sz="2800" dirty="0" smtClean="0">
              <a:latin typeface="Algerian" pitchFamily="82" charset="0"/>
            </a:endParaRPr>
          </a:p>
          <a:p>
            <a:r>
              <a:rPr lang="id-ID" sz="2800" dirty="0" smtClean="0">
                <a:latin typeface="Aharoni" pitchFamily="2" charset="-79"/>
                <a:cs typeface="Aharoni" pitchFamily="2" charset="-79"/>
              </a:rPr>
              <a:t>Secara langsung berfokus pada sumber yang berasal dari dalam diri seseorang terhadap transendensi/berfokus padabeberapa factor personal dan kontekstual yang mempengaruhi hubungan antara transendensi diri dan keadaan baik/sehat</a:t>
            </a:r>
            <a:r>
              <a:rPr lang="id-ID" sz="2800" dirty="0" smtClean="0"/>
              <a:t>.</a:t>
            </a:r>
            <a:endParaRPr lang="id-ID"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2107</TotalTime>
  <Words>1213</Words>
  <Application>Microsoft Office PowerPoint</Application>
  <PresentationFormat>On-screen Show (4:3)</PresentationFormat>
  <Paragraphs>187</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 Visi dan Misi Fakultas Ilmu-Ilmu Kesehatan  </vt:lpstr>
      <vt:lpstr> Visi dan Misi Prodi Keperawatan  </vt:lpstr>
      <vt:lpstr>KEMAMPUAN AKHIR YANG DIHARAPKAN</vt:lpstr>
      <vt:lpstr>Slide 6</vt:lpstr>
      <vt:lpstr>      </vt:lpstr>
      <vt:lpstr>Slide 8</vt:lpstr>
      <vt:lpstr>Slide 9</vt:lpstr>
      <vt:lpstr>Slide 10</vt:lpstr>
      <vt:lpstr>Slide 11</vt:lpstr>
      <vt:lpstr>Slide 12</vt:lpstr>
      <vt:lpstr>Slide 13</vt:lpstr>
      <vt:lpstr>HEALTH</vt:lpstr>
      <vt:lpstr>NURSING</vt:lpstr>
      <vt:lpstr>PERSON</vt:lpstr>
      <vt:lpstr>ENVIRONMENT</vt:lpstr>
      <vt:lpstr>Penjabaran ke Metaparadigma</vt:lpstr>
      <vt:lpstr>Konsep Teori</vt:lpstr>
      <vt:lpstr>VULNERABILITY</vt:lpstr>
      <vt:lpstr>Selp Transcenden</vt:lpstr>
      <vt:lpstr>Menurut Reed Self transendensi didefinisikan sebagai pengembangan konsep diri dibatasi secara multidimensi</vt:lpstr>
      <vt:lpstr>WELL - BEING</vt:lpstr>
      <vt:lpstr>Moderating – Mediating faktors</vt:lpstr>
      <vt:lpstr>Point of intervention</vt:lpstr>
      <vt:lpstr>Contoh kasus</vt:lpstr>
      <vt:lpstr>Masalah</vt:lpstr>
      <vt:lpstr> SOLUSI</vt:lpstr>
      <vt:lpstr>Vulnerability</vt:lpstr>
      <vt:lpstr>Self transcendence</vt:lpstr>
      <vt:lpstr>Outwardly (lahiriah)</vt:lpstr>
      <vt:lpstr>Temporally Dunia saat ini)</vt:lpstr>
      <vt:lpstr>Well Being</vt:lpstr>
      <vt:lpstr>Kesimpulan</vt:lpstr>
      <vt:lpstr>Slide 35</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139</cp:revision>
  <dcterms:created xsi:type="dcterms:W3CDTF">2017-09-15T01:31:17Z</dcterms:created>
  <dcterms:modified xsi:type="dcterms:W3CDTF">2018-08-06T05:18:54Z</dcterms:modified>
</cp:coreProperties>
</file>