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2FC82EA-0A80-4887-9915-47DFE37E3C46}" type="datetimeFigureOut">
              <a:rPr lang="id-ID" smtClean="0"/>
              <a:pPr/>
              <a:t>25/07/2018</a:t>
            </a:fld>
            <a:endParaRPr lang="id-ID"/>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d-ID"/>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2558BF6-C4A9-4691-B4B9-B0CC93FA068D}"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FC82EA-0A80-4887-9915-47DFE37E3C46}" type="datetimeFigureOut">
              <a:rPr lang="id-ID" smtClean="0"/>
              <a:pPr/>
              <a:t>25/07/2018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2558BF6-C4A9-4691-B4B9-B0CC93FA068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2FC82EA-0A80-4887-9915-47DFE37E3C46}" type="datetimeFigureOut">
              <a:rPr lang="id-ID" smtClean="0"/>
              <a:pPr/>
              <a:t>25/07/2018</a:t>
            </a:fld>
            <a:endParaRPr lang="id-ID"/>
          </a:p>
        </p:txBody>
      </p:sp>
      <p:sp>
        <p:nvSpPr>
          <p:cNvPr id="5" name="Footer Placeholder 4"/>
          <p:cNvSpPr>
            <a:spLocks noGrp="1"/>
          </p:cNvSpPr>
          <p:nvPr>
            <p:ph type="ftr" sz="quarter" idx="11"/>
          </p:nvPr>
        </p:nvSpPr>
        <p:spPr>
          <a:xfrm>
            <a:off x="457200" y="6556248"/>
            <a:ext cx="3657600" cy="228600"/>
          </a:xfrm>
        </p:spPr>
        <p:txBody>
          <a:bodyPr/>
          <a:lstStyle>
            <a:extLst/>
          </a:lstStyle>
          <a:p>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2558BF6-C4A9-4691-B4B9-B0CC93FA068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FC82EA-0A80-4887-9915-47DFE37E3C46}" type="datetimeFigureOut">
              <a:rPr lang="id-ID" smtClean="0"/>
              <a:pPr/>
              <a:t>25/07/2018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2558BF6-C4A9-4691-B4B9-B0CC93FA068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2FC82EA-0A80-4887-9915-47DFE37E3C46}" type="datetimeFigureOut">
              <a:rPr lang="id-ID" smtClean="0"/>
              <a:pPr/>
              <a:t>25/07/2018</a:t>
            </a:fld>
            <a:endParaRPr lang="id-ID"/>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d-ID"/>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2558BF6-C4A9-4691-B4B9-B0CC93FA068D}"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2FC82EA-0A80-4887-9915-47DFE37E3C46}" type="datetimeFigureOut">
              <a:rPr lang="id-ID" smtClean="0"/>
              <a:pPr/>
              <a:t>25/07/2018</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2558BF6-C4A9-4691-B4B9-B0CC93FA068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2FC82EA-0A80-4887-9915-47DFE37E3C46}" type="datetimeFigureOut">
              <a:rPr lang="id-ID" smtClean="0"/>
              <a:pPr/>
              <a:t>25/07/2018</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E2558BF6-C4A9-4691-B4B9-B0CC93FA068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2FC82EA-0A80-4887-9915-47DFE37E3C46}" type="datetimeFigureOut">
              <a:rPr lang="id-ID" smtClean="0"/>
              <a:pPr/>
              <a:t>25/07/2018</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E2558BF6-C4A9-4691-B4B9-B0CC93FA068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2FC82EA-0A80-4887-9915-47DFE37E3C46}" type="datetimeFigureOut">
              <a:rPr lang="id-ID" smtClean="0"/>
              <a:pPr/>
              <a:t>25/07/2018</a:t>
            </a:fld>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d-ID"/>
          </a:p>
        </p:txBody>
      </p:sp>
      <p:sp>
        <p:nvSpPr>
          <p:cNvPr id="4" name="Slide Number Placeholder 3"/>
          <p:cNvSpPr>
            <a:spLocks noGrp="1"/>
          </p:cNvSpPr>
          <p:nvPr>
            <p:ph type="sldNum" sz="quarter" idx="12"/>
          </p:nvPr>
        </p:nvSpPr>
        <p:spPr/>
        <p:txBody>
          <a:bodyPr/>
          <a:lstStyle>
            <a:extLst/>
          </a:lstStyle>
          <a:p>
            <a:fld id="{E2558BF6-C4A9-4691-B4B9-B0CC93FA068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2FC82EA-0A80-4887-9915-47DFE37E3C46}" type="datetimeFigureOut">
              <a:rPr lang="id-ID" smtClean="0"/>
              <a:pPr/>
              <a:t>25/07/2018</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2558BF6-C4A9-4691-B4B9-B0CC93FA068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2FC82EA-0A80-4887-9915-47DFE37E3C46}" type="datetimeFigureOut">
              <a:rPr lang="id-ID" smtClean="0"/>
              <a:pPr/>
              <a:t>25/07/2018</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2558BF6-C4A9-4691-B4B9-B0CC93FA068D}" type="slidenum">
              <a:rPr lang="id-ID" smtClean="0"/>
              <a:pPr/>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2FC82EA-0A80-4887-9915-47DFE37E3C46}" type="datetimeFigureOut">
              <a:rPr lang="id-ID" smtClean="0"/>
              <a:pPr/>
              <a:t>25/07/2018</a:t>
            </a:fld>
            <a:endParaRPr lang="id-ID"/>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d-ID"/>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2558BF6-C4A9-4691-B4B9-B0CC93FA068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85861"/>
            <a:ext cx="7772400" cy="2314590"/>
          </a:xfrm>
        </p:spPr>
        <p:txBody>
          <a:bodyPr>
            <a:normAutofit/>
          </a:bodyPr>
          <a:lstStyle/>
          <a:p>
            <a:r>
              <a:rPr lang="id-ID" b="1" dirty="0" smtClean="0"/>
              <a:t>Konsep Humanisme</a:t>
            </a:r>
            <a:br>
              <a:rPr lang="id-ID" b="1" dirty="0" smtClean="0"/>
            </a:br>
            <a:r>
              <a:rPr lang="id-ID" b="1" dirty="0" smtClean="0"/>
              <a:t> dan Holism</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51506"/>
          </a:xfrm>
        </p:spPr>
        <p:txBody>
          <a:bodyPr>
            <a:normAutofit fontScale="90000"/>
          </a:bodyPr>
          <a:lstStyle/>
          <a:p>
            <a:r>
              <a:rPr lang="id-ID" dirty="0" smtClean="0"/>
              <a:t/>
            </a:r>
            <a:br>
              <a:rPr lang="id-ID" dirty="0" smtClean="0"/>
            </a:br>
            <a:r>
              <a:rPr lang="id-ID" dirty="0" smtClean="0"/>
              <a:t/>
            </a:r>
            <a:br>
              <a:rPr lang="id-ID" dirty="0" smtClean="0"/>
            </a:br>
            <a:r>
              <a:rPr lang="id-ID" dirty="0" smtClean="0"/>
              <a:t/>
            </a:r>
            <a:br>
              <a:rPr lang="id-ID" dirty="0" smtClean="0"/>
            </a:br>
            <a:r>
              <a:rPr lang="id-ID" dirty="0" smtClean="0"/>
              <a:t/>
            </a:r>
            <a:br>
              <a:rPr lang="id-ID" dirty="0" smtClean="0"/>
            </a:br>
            <a:r>
              <a:rPr lang="id-ID" sz="2200" dirty="0" smtClean="0"/>
              <a:t>Menekankan Kesehatan Psikologik</a:t>
            </a:r>
            <a:r>
              <a:rPr lang="id-ID" dirty="0" smtClean="0"/>
              <a:t/>
            </a:r>
            <a:br>
              <a:rPr lang="id-ID" dirty="0" smtClean="0"/>
            </a:br>
            <a:endParaRPr lang="id-ID" dirty="0"/>
          </a:p>
        </p:txBody>
      </p:sp>
      <p:sp>
        <p:nvSpPr>
          <p:cNvPr id="3" name="Content Placeholder 2"/>
          <p:cNvSpPr>
            <a:spLocks noGrp="1"/>
          </p:cNvSpPr>
          <p:nvPr>
            <p:ph idx="1"/>
          </p:nvPr>
        </p:nvSpPr>
        <p:spPr>
          <a:xfrm>
            <a:off x="457200" y="1142984"/>
            <a:ext cx="7239000" cy="5312752"/>
          </a:xfrm>
        </p:spPr>
        <p:txBody>
          <a:bodyPr>
            <a:normAutofit fontScale="70000" lnSpcReduction="20000"/>
          </a:bodyPr>
          <a:lstStyle/>
          <a:p>
            <a:r>
              <a:rPr lang="id-ID" dirty="0" smtClean="0"/>
              <a:t>Pendekatan humanistik mengarahkan pusat perhatiannya kepada manuasia sehat, kreatif dan mampu mengaktualisasi diri. Maslow berpendapat psikopatologi umumnya hasil dari penolakan, frustasi atau penyimpangan dari hakikat alami seseorang.</a:t>
            </a:r>
          </a:p>
          <a:p>
            <a:r>
              <a:rPr lang="id-ID" dirty="0" smtClean="0"/>
              <a:t> Dalam pandangan ini, apa yang baik adalah semua yang memajukan aktualisasi diri, dan yang buruk atau abnormal adalah segala hal yang menggagalkan atau menghambat atau menolak kemanusiaan sebagai hakikat alami. Karena itu, </a:t>
            </a:r>
          </a:p>
          <a:p>
            <a:r>
              <a:rPr lang="id-ID" dirty="0" smtClean="0"/>
              <a:t>Psikoterapi adalah usaha mengembalikan orang ke jalur aktualisasi dirinya dan berkembang sepanjang lintasan yang diatur oleh alam didalam dirinya. </a:t>
            </a:r>
          </a:p>
          <a:p>
            <a:r>
              <a:rPr lang="id-ID" dirty="0" smtClean="0"/>
              <a:t>Teori psikoanalisis tidak komprehensif karena didasarkan pada tingkah laku abnormal atau tingkah laku sakit. Maslow berpendapat bahwa penelitian terhadap orang lumpuh dan neorotik hanya akan menghasilkan psikologi "lumpuh" karena itu dia justru meneliti orang yang berhasil merealisasikan potensi secara utuh, memiliki aktualisasi diri, memakai dan mengeksploitasi sepenuhnya bakat, kapasitas dan potensinya. Objek penelitiannya adalah orang-orang yang terkenal, tokoh-tokoh idola yang kreativitas dan aktualisasi dirinya mendapat pengakuan dari masyarakat luas, </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22878"/>
          </a:xfrm>
        </p:spPr>
        <p:txBody>
          <a:bodyPr>
            <a:normAutofit fontScale="90000"/>
          </a:bodyPr>
          <a:lstStyle/>
          <a:p>
            <a:endParaRPr lang="id-ID" dirty="0"/>
          </a:p>
        </p:txBody>
      </p:sp>
      <p:sp>
        <p:nvSpPr>
          <p:cNvPr id="3" name="Content Placeholder 2"/>
          <p:cNvSpPr>
            <a:spLocks noGrp="1"/>
          </p:cNvSpPr>
          <p:nvPr>
            <p:ph idx="1"/>
          </p:nvPr>
        </p:nvSpPr>
        <p:spPr>
          <a:xfrm>
            <a:off x="457200" y="857232"/>
            <a:ext cx="7239000" cy="5598504"/>
          </a:xfrm>
        </p:spPr>
        <p:txBody>
          <a:bodyPr>
            <a:normAutofit fontScale="92500" lnSpcReduction="10000"/>
          </a:bodyPr>
          <a:lstStyle/>
          <a:p>
            <a:r>
              <a:rPr lang="id-ID" dirty="0" smtClean="0"/>
              <a:t>Teori psikoanalisis tidak komprehensif karena didasarkan pada tingkah laku abnormal atau tingkah laku sakit. Maslow berpendapat bahwa penelitian terhadap orang lumpuh dan neorotik hanya akan menghasilkan psikologi "lumpuh" karena itu dia justru meneliti orang yang berhasil merealisasikan potensi secara utuh, memiliki aktualisasi diri, memakai dan mengeksploitasi sepenuhnya bakat, kapasitas dan potensinya. </a:t>
            </a:r>
          </a:p>
          <a:p>
            <a:r>
              <a:rPr lang="id-ID" dirty="0" smtClean="0"/>
              <a:t>Objek penelitiannya adalah orang-orang yang terkenal, tokoh-tokoh idola yang kreativitas dan aktualisasi dirinya mendapat pengakuan dari masyarakat luas, </a:t>
            </a:r>
          </a:p>
          <a:p>
            <a:r>
              <a:rPr lang="id-ID" dirty="0" smtClean="0"/>
              <a:t>misalnya: Eleanor Roosevelt, Albert Einstein, Walt Whiteman, dan Ludwig Bethoven</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Humanistik</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Teori Abraham Maslow dimasukkan kedalam paradigma traits karena teori itu menekankan pentingnya peran kebutuhan dalam pembentukan kepribadian. </a:t>
            </a:r>
          </a:p>
          <a:p>
            <a:r>
              <a:rPr lang="id-ID" dirty="0" smtClean="0"/>
              <a:t>Dalam hal ini kedudukan Maslow menjadi unik. </a:t>
            </a:r>
          </a:p>
          <a:p>
            <a:r>
              <a:rPr lang="id-ID" dirty="0" smtClean="0"/>
              <a:t>Pada mulanya dia adalah pengikut setia John Watson, sehingga dapat dimasukkan kedalam kelompok behavioris. Namun kemudian menyadari bahwa behaviorisme dan psikoanalisis yang mengembangkan teori berdasarkan penelitian binatang dan orang neorotik, tidak berhasil menangkap keajaiban nilai-nilai kemanusiaan.</a:t>
            </a:r>
          </a:p>
          <a:p>
            <a:r>
              <a:rPr lang="id-ID" dirty="0" smtClean="0"/>
              <a:t> Abraham Maslow akhirnya menjadi orang pertama yang memproklamirkan aliran humanistik sebagai kekuatan ketiga dalam psikologi (kekuatan pertama: psikoanalisis, dan kekuatan kedua: behaviorisme)</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id-ID" b="1" dirty="0" smtClean="0"/>
              <a:t/>
            </a:r>
            <a:br>
              <a:rPr lang="id-ID" b="1" dirty="0" smtClean="0"/>
            </a:br>
            <a:r>
              <a:rPr lang="id-ID" b="1" dirty="0" smtClean="0"/>
              <a:t/>
            </a:r>
            <a:br>
              <a:rPr lang="id-ID" b="1" dirty="0" smtClean="0"/>
            </a:br>
            <a:r>
              <a:rPr lang="id-ID" b="1" dirty="0" smtClean="0"/>
              <a:t>HUMANISME</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smtClean="0"/>
              <a:t>     </a:t>
            </a:r>
            <a:r>
              <a:rPr lang="id-ID" b="1" dirty="0" smtClean="0"/>
              <a:t>Humanisme</a:t>
            </a:r>
            <a:r>
              <a:rPr lang="id-ID" dirty="0" smtClean="0"/>
              <a:t> menegaskan adanya keseluruhan kapasitas martabat dan nilai kemanusiaan untuk menyatakan diri (self-realization). Humanisme menentang pesimisme dan keputus-asaan pandangan psikoanalitik dan konsep kehidupan "robot" pandangan behaviorisme. </a:t>
            </a:r>
          </a:p>
          <a:p>
            <a:pPr>
              <a:buNone/>
            </a:pPr>
            <a:r>
              <a:rPr lang="id-ID" dirty="0" smtClean="0"/>
              <a:t>     </a:t>
            </a:r>
          </a:p>
          <a:p>
            <a:pPr>
              <a:buNone/>
            </a:pPr>
            <a:r>
              <a:rPr lang="id-ID" dirty="0" smtClean="0"/>
              <a:t>    </a:t>
            </a:r>
            <a:r>
              <a:rPr lang="id-ID" b="1" dirty="0" smtClean="0"/>
              <a:t> Humanisme </a:t>
            </a:r>
            <a:r>
              <a:rPr lang="id-ID" dirty="0" smtClean="0"/>
              <a:t>yakin bahwa manusia memiliki didalam dirinya potensi untuk berkembang sehat dan kreatif, dan jika orang mau menerima tanggung jawab untuk hidupnya sendiri, dia akan menyadari potensinya, mengatasi pengaruh kuat dari pendidikan orang tua, sekolah, dan tekanan sosial lainnya. Pandangan humanisme dalam kepribadian menekankan hal-hal berikut </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Pandangan humanisme dalam kepribadian menekankan hal-hal berikut </a:t>
            </a:r>
          </a:p>
          <a:p>
            <a:pPr>
              <a:buNone/>
            </a:pPr>
            <a:r>
              <a:rPr lang="id-ID" b="1" dirty="0" smtClean="0"/>
              <a:t>a. Holisme</a:t>
            </a:r>
            <a:endParaRPr lang="id-ID" dirty="0" smtClean="0"/>
          </a:p>
          <a:p>
            <a:pPr>
              <a:buNone/>
            </a:pPr>
            <a:r>
              <a:rPr lang="id-ID" dirty="0" smtClean="0"/>
              <a:t>     Holisme menegaskan bahwa organisme selalu bertingkah laku sebagai kesatuan yang utuh, bukan sebagai rangkaian bagian/ komponen yang berbeda. Jiwa dan tubuh bukan dua unsur yang terpisah tetapi bagian dari satu kesatuan, dan apa yang terjadi dibagian satu akan mempengaruhi bagian lain. Hukum yang berlaku umum mengatur fungsi setiap bagian. Hukum inilah yang mestinya ditemukan agar dapat difahami berfungsinya tiap komponen.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5404"/>
          </a:xfrm>
        </p:spPr>
        <p:txBody>
          <a:bodyPr>
            <a:normAutofit fontScale="90000"/>
          </a:bodyPr>
          <a:lstStyle/>
          <a:p>
            <a:endParaRPr lang="id-ID" dirty="0"/>
          </a:p>
        </p:txBody>
      </p:sp>
      <p:sp>
        <p:nvSpPr>
          <p:cNvPr id="3" name="Content Placeholder 2"/>
          <p:cNvSpPr>
            <a:spLocks noGrp="1"/>
          </p:cNvSpPr>
          <p:nvPr>
            <p:ph idx="1"/>
          </p:nvPr>
        </p:nvSpPr>
        <p:spPr>
          <a:xfrm>
            <a:off x="857224" y="714356"/>
            <a:ext cx="7829576" cy="5411807"/>
          </a:xfrm>
        </p:spPr>
        <p:txBody>
          <a:bodyPr>
            <a:normAutofit fontScale="92500" lnSpcReduction="20000"/>
          </a:bodyPr>
          <a:lstStyle/>
          <a:p>
            <a:pPr>
              <a:buNone/>
            </a:pPr>
            <a:r>
              <a:rPr lang="id-ID" dirty="0" smtClean="0"/>
              <a:t>Pandangan holistik dalam kepribadian, yang terpenting adalah :</a:t>
            </a:r>
          </a:p>
          <a:p>
            <a:pPr>
              <a:buNone/>
            </a:pPr>
            <a:endParaRPr lang="id-ID" dirty="0" smtClean="0"/>
          </a:p>
          <a:p>
            <a:pPr algn="just">
              <a:buNone/>
            </a:pPr>
            <a:r>
              <a:rPr lang="id-ID" dirty="0" smtClean="0"/>
              <a:t>1. Kepribadian normal ditandai oleh unitas, integrasi, konsistensi, dan koherensi (unity, integration, consistency, dan coherence). Organisasi adalah keadaan normal, dan disorganisasi berarti patologik.</a:t>
            </a:r>
          </a:p>
          <a:p>
            <a:pPr algn="just">
              <a:buNone/>
            </a:pPr>
            <a:r>
              <a:rPr lang="id-ID" dirty="0" smtClean="0"/>
              <a:t>2.  Organisme dapat dianalisis dengan membedakan tiap bagiannya, tetapi tidak ada bagian yang dapat dipelajari dalam isolasi. Keseluruhan berfungsi menurut hukum-hukum yang tidak terdapat dalam bagian-bagian.</a:t>
            </a:r>
          </a:p>
          <a:p>
            <a:pPr algn="just">
              <a:buNone/>
            </a:pPr>
            <a:r>
              <a:rPr lang="id-ID" dirty="0" smtClean="0"/>
              <a:t>3.  Organisme memiliki satu drive yang berkuasa yakni aktualisasi diri (self actualization). Orang berjuang tanpa henti (continous) untuk merealisasi potensi inheren yang  dimilikinya pada ranah manapun yang terbuka baginya.</a:t>
            </a:r>
          </a:p>
          <a:p>
            <a:pPr>
              <a:buNone/>
            </a:pPr>
            <a:endParaRPr lang="id-ID" dirty="0" smtClean="0"/>
          </a:p>
          <a:p>
            <a:pPr>
              <a:buNone/>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pPr marL="630238" indent="-630238">
              <a:buNone/>
            </a:pPr>
            <a:r>
              <a:rPr lang="id-ID" dirty="0" smtClean="0"/>
              <a:t> 4.  Pengaruh lingkungan eksternal pada perkembangan normal bersifat minimal. Potensi organisme, jika bisa terkuak dilingkungan yang tepat, akan menghasilkan kepribadian yang sehat dan integral.</a:t>
            </a:r>
          </a:p>
          <a:p>
            <a:pPr marL="630238" indent="-630238">
              <a:buNone/>
            </a:pPr>
            <a:r>
              <a:rPr lang="id-ID" dirty="0" smtClean="0"/>
              <a:t>5.    Penelitian yang komprehensif terhadap satu orang lebih berguna daripada penelitian ekstensif terhadap banyak orang mengenai fungsi psikologis yang diisolir.</a:t>
            </a:r>
          </a:p>
          <a:p>
            <a:pPr>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Menolak Riset Binatang</a:t>
            </a:r>
            <a:br>
              <a:rPr lang="id-ID" dirty="0" smtClean="0"/>
            </a:br>
            <a:endParaRPr lang="id-ID" dirty="0"/>
          </a:p>
        </p:txBody>
      </p:sp>
      <p:sp>
        <p:nvSpPr>
          <p:cNvPr id="3" name="Content Placeholder 2"/>
          <p:cNvSpPr>
            <a:spLocks noGrp="1"/>
          </p:cNvSpPr>
          <p:nvPr>
            <p:ph idx="1"/>
          </p:nvPr>
        </p:nvSpPr>
        <p:spPr/>
        <p:txBody>
          <a:bodyPr>
            <a:normAutofit/>
          </a:bodyPr>
          <a:lstStyle/>
          <a:p>
            <a:r>
              <a:rPr lang="id-ID" dirty="0" smtClean="0"/>
              <a:t>Psikologi humanistik menekankan perbedaan antara tingkah laku manusia dengan tingkah laku binatang. Riset binatang memandang manusia sebagai mesin dan mata rantai refleks-kondisioning, mengabaikan karateristik manusia yang unik seperti idea, nilai-nilai, keberanian, cinta, humor, cemburu, dosa, serta puisi, musik, ilmu, dan hasil kerja berfikir lainnya. Menurut Maslow, behaviorisme secara filosofis berpandangan dehumanisme</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80002"/>
          </a:xfrm>
        </p:spPr>
        <p:txBody>
          <a:bodyPr>
            <a:normAutofit fontScale="90000"/>
          </a:bodyPr>
          <a:lstStyle/>
          <a:p>
            <a:endParaRPr lang="id-ID" dirty="0"/>
          </a:p>
        </p:txBody>
      </p:sp>
      <p:sp>
        <p:nvSpPr>
          <p:cNvPr id="3" name="Content Placeholder 2"/>
          <p:cNvSpPr>
            <a:spLocks noGrp="1"/>
          </p:cNvSpPr>
          <p:nvPr>
            <p:ph idx="1"/>
          </p:nvPr>
        </p:nvSpPr>
        <p:spPr>
          <a:xfrm>
            <a:off x="1357290" y="714356"/>
            <a:ext cx="6338910" cy="5741380"/>
          </a:xfrm>
        </p:spPr>
        <p:txBody>
          <a:bodyPr>
            <a:normAutofit fontScale="77500" lnSpcReduction="20000"/>
          </a:bodyPr>
          <a:lstStyle/>
          <a:p>
            <a:pPr>
              <a:buNone/>
            </a:pPr>
            <a:r>
              <a:rPr lang="id-ID" b="1" dirty="0" smtClean="0"/>
              <a:t>Manusia Pada Dasarnya Baik, Bukan Setan</a:t>
            </a:r>
            <a:endParaRPr lang="id-ID" dirty="0" smtClean="0"/>
          </a:p>
          <a:p>
            <a:pPr>
              <a:buNone/>
            </a:pPr>
            <a:r>
              <a:rPr lang="id-ID" dirty="0" smtClean="0"/>
              <a:t>    Menurut Maslow, manusia memiliki struktur psikologi yang analog dengan struktur fisik: mereka memiliki "kebutuhan, kemampuan, dan kecenderungan yang sifat dasarnya genetik." Beberapa sifat menjadi ciri umum kemanusiaan, sifat-sifat lainnya menjadi ciri unik individual. </a:t>
            </a:r>
          </a:p>
          <a:p>
            <a:pPr>
              <a:buNone/>
            </a:pPr>
            <a:r>
              <a:rPr lang="id-ID" dirty="0" smtClean="0"/>
              <a:t>Kebutuhan, kemampuan dan kecenderungan itu secara esensial sesuatu yang baik, atau paling tidak sesuatu yang netral, itu bukan setan. </a:t>
            </a:r>
          </a:p>
          <a:p>
            <a:pPr>
              <a:buNone/>
            </a:pPr>
            <a:r>
              <a:rPr lang="id-ID" dirty="0" smtClean="0"/>
              <a:t>Pandangan Maslow ini menjadi pembaharuan terhadap pakar yang menganggap kebutuhan dan tendensi manusia itu buruk atau antisosial (misalnya, apa yang disebut dosa warisan oleh ahli agamadan konsep id dari Freud). </a:t>
            </a:r>
          </a:p>
          <a:p>
            <a:pPr>
              <a:buNone/>
            </a:pPr>
            <a:r>
              <a:rPr lang="id-ID" dirty="0" smtClean="0"/>
              <a:t>Sifat setan yang jahat, destruktif dan kekerasan adalah hasil dari frustasi atau kegagalan memuaskan kebutuhan dasar, dan bukan bagian dari hereditas. Manusia mempunyai struktur yang potensial untuk berkembang positif.</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22878"/>
          </a:xfrm>
        </p:spPr>
        <p:txBody>
          <a:bodyPr>
            <a:normAutofit fontScale="90000"/>
          </a:bodyPr>
          <a:lstStyle/>
          <a:p>
            <a:endParaRPr lang="id-ID" dirty="0"/>
          </a:p>
        </p:txBody>
      </p:sp>
      <p:sp>
        <p:nvSpPr>
          <p:cNvPr id="3" name="Content Placeholder 2"/>
          <p:cNvSpPr>
            <a:spLocks noGrp="1"/>
          </p:cNvSpPr>
          <p:nvPr>
            <p:ph idx="1"/>
          </p:nvPr>
        </p:nvSpPr>
        <p:spPr>
          <a:xfrm>
            <a:off x="457200" y="857232"/>
            <a:ext cx="7239000" cy="5598504"/>
          </a:xfrm>
        </p:spPr>
        <p:txBody>
          <a:bodyPr>
            <a:normAutofit fontScale="92500" lnSpcReduction="10000"/>
          </a:bodyPr>
          <a:lstStyle/>
          <a:p>
            <a:r>
              <a:rPr lang="id-ID" b="1" dirty="0" smtClean="0"/>
              <a:t>Potensi Kreatif</a:t>
            </a:r>
            <a:endParaRPr lang="id-ID" dirty="0" smtClean="0"/>
          </a:p>
          <a:p>
            <a:pPr>
              <a:buNone/>
            </a:pPr>
            <a:r>
              <a:rPr lang="id-ID" dirty="0" smtClean="0"/>
              <a:t>   Kreatifitas merupakan ciri universal manusia, sejak dilahirkan. Itu adalah sifat alami, sama dengan sifat biji yang menumbuhkan daun, burung yang terbang, maka manusia kreatif. Kreativitas adalah potensi semua orang, yang tidak memerlukan bakat dan kemampuan yang khusus. Umumnya orang justru kehilangan kreativitas ini karena proses pembudayaan (enculturated). </a:t>
            </a:r>
          </a:p>
          <a:p>
            <a:pPr>
              <a:buNone/>
            </a:pPr>
            <a:r>
              <a:rPr lang="id-ID" dirty="0" smtClean="0"/>
              <a:t>   Termasuk didalamnya pendidikan formal, yang memasung kreativitas dengan menuntut keseragaman berfikir kepada semua siswanya. Hanya sedikit orang yang kemudian menemukan kembali potensi kreatif yang segar, naif, dan langsung, dalam memandang segala sesuatu.</a:t>
            </a:r>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28</TotalTime>
  <Words>869</Words>
  <Application>Microsoft Office PowerPoint</Application>
  <PresentationFormat>On-screen Show (4:3)</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Konsep Humanisme  dan Holism</vt:lpstr>
      <vt:lpstr>Humanistik</vt:lpstr>
      <vt:lpstr>  HUMANISME </vt:lpstr>
      <vt:lpstr>Slide 4</vt:lpstr>
      <vt:lpstr>Slide 5</vt:lpstr>
      <vt:lpstr>Slide 6</vt:lpstr>
      <vt:lpstr>Menolak Riset Binatang </vt:lpstr>
      <vt:lpstr>Slide 8</vt:lpstr>
      <vt:lpstr>Slide 9</vt:lpstr>
      <vt:lpstr>    Menekankan Kesehatan Psikologik </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8.  Holistic care, Holism,  Humanisne</dc:title>
  <dc:creator>Yayah Karyanah</dc:creator>
  <cp:lastModifiedBy>Yayah Karyanah</cp:lastModifiedBy>
  <cp:revision>5</cp:revision>
  <dcterms:created xsi:type="dcterms:W3CDTF">2017-10-12T02:33:05Z</dcterms:created>
  <dcterms:modified xsi:type="dcterms:W3CDTF">2018-07-25T09:04:35Z</dcterms:modified>
</cp:coreProperties>
</file>