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7" r:id="rId10"/>
    <p:sldId id="268" r:id="rId11"/>
    <p:sldId id="269" r:id="rId12"/>
    <p:sldId id="270" r:id="rId13"/>
    <p:sldId id="264" r:id="rId14"/>
    <p:sldId id="265" r:id="rId15"/>
    <p:sldId id="266" r:id="rId16"/>
    <p:sldId id="279" r:id="rId17"/>
    <p:sldId id="271" r:id="rId18"/>
    <p:sldId id="272" r:id="rId19"/>
    <p:sldId id="273" r:id="rId20"/>
    <p:sldId id="274" r:id="rId21"/>
    <p:sldId id="275" r:id="rId22"/>
    <p:sldId id="276" r:id="rId23"/>
    <p:sldId id="277" r:id="rId24"/>
    <p:sldId id="278" r:id="rId25"/>
    <p:sldId id="280" r:id="rId26"/>
    <p:sldId id="281" r:id="rId27"/>
    <p:sldId id="282" r:id="rId28"/>
    <p:sldId id="283" r:id="rId29"/>
    <p:sldId id="285" r:id="rId30"/>
    <p:sldId id="286" r:id="rId31"/>
    <p:sldId id="284" r:id="rId32"/>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59" autoAdjust="0"/>
    <p:restoredTop sz="86441" autoAdjust="0"/>
  </p:normalViewPr>
  <p:slideViewPr>
    <p:cSldViewPr>
      <p:cViewPr>
        <p:scale>
          <a:sx n="70" d="100"/>
          <a:sy n="70" d="100"/>
        </p:scale>
        <p:origin x="-1068" y="-246"/>
      </p:cViewPr>
      <p:guideLst>
        <p:guide orient="horz" pos="2160"/>
        <p:guide pos="2880"/>
      </p:guideLst>
    </p:cSldViewPr>
  </p:slideViewPr>
  <p:outlineViewPr>
    <p:cViewPr>
      <p:scale>
        <a:sx n="33" d="100"/>
        <a:sy n="33" d="100"/>
      </p:scale>
      <p:origin x="0" y="550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2AE4D39-B2CC-4FA9-90ED-57D05E11DF64}" type="datetimeFigureOut">
              <a:rPr lang="id-ID" smtClean="0"/>
              <a:pPr/>
              <a:t>25/07/2018</a:t>
            </a:fld>
            <a:endParaRPr lang="id-ID"/>
          </a:p>
        </p:txBody>
      </p:sp>
      <p:sp>
        <p:nvSpPr>
          <p:cNvPr id="19" name="Footer Placeholder 18"/>
          <p:cNvSpPr>
            <a:spLocks noGrp="1"/>
          </p:cNvSpPr>
          <p:nvPr>
            <p:ph type="ftr" sz="quarter" idx="11"/>
          </p:nvPr>
        </p:nvSpPr>
        <p:spPr/>
        <p:txBody>
          <a:bodyPr/>
          <a:lstStyle/>
          <a:p>
            <a:endParaRPr lang="id-ID"/>
          </a:p>
        </p:txBody>
      </p:sp>
      <p:sp>
        <p:nvSpPr>
          <p:cNvPr id="27" name="Slide Number Placeholder 26"/>
          <p:cNvSpPr>
            <a:spLocks noGrp="1"/>
          </p:cNvSpPr>
          <p:nvPr>
            <p:ph type="sldNum" sz="quarter" idx="12"/>
          </p:nvPr>
        </p:nvSpPr>
        <p:spPr/>
        <p:txBody>
          <a:bodyPr/>
          <a:lstStyle/>
          <a:p>
            <a:fld id="{78BC9DD5-FAE2-480B-A30B-548144FDFE71}"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2AE4D39-B2CC-4FA9-90ED-57D05E11DF64}" type="datetimeFigureOut">
              <a:rPr lang="id-ID" smtClean="0"/>
              <a:pPr/>
              <a:t>25/07/2018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8BC9DD5-FAE2-480B-A30B-548144FDFE71}"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2AE4D39-B2CC-4FA9-90ED-57D05E11DF64}" type="datetimeFigureOut">
              <a:rPr lang="id-ID" smtClean="0"/>
              <a:pPr/>
              <a:t>25/07/2018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8BC9DD5-FAE2-480B-A30B-548144FDFE71}"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2AE4D39-B2CC-4FA9-90ED-57D05E11DF64}" type="datetimeFigureOut">
              <a:rPr lang="id-ID" smtClean="0"/>
              <a:pPr/>
              <a:t>25/07/2018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8BC9DD5-FAE2-480B-A30B-548144FDFE71}"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2AE4D39-B2CC-4FA9-90ED-57D05E11DF64}" type="datetimeFigureOut">
              <a:rPr lang="id-ID" smtClean="0"/>
              <a:pPr/>
              <a:t>25/07/2018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8BC9DD5-FAE2-480B-A30B-548144FDFE71}"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2AE4D39-B2CC-4FA9-90ED-57D05E11DF64}" type="datetimeFigureOut">
              <a:rPr lang="id-ID" smtClean="0"/>
              <a:pPr/>
              <a:t>25/07/2018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8BC9DD5-FAE2-480B-A30B-548144FDFE71}"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2AE4D39-B2CC-4FA9-90ED-57D05E11DF64}" type="datetimeFigureOut">
              <a:rPr lang="id-ID" smtClean="0"/>
              <a:pPr/>
              <a:t>25/07/2018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78BC9DD5-FAE2-480B-A30B-548144FDFE71}"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2AE4D39-B2CC-4FA9-90ED-57D05E11DF64}" type="datetimeFigureOut">
              <a:rPr lang="id-ID" smtClean="0"/>
              <a:pPr/>
              <a:t>25/07/2018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78BC9DD5-FAE2-480B-A30B-548144FDFE71}"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AE4D39-B2CC-4FA9-90ED-57D05E11DF64}" type="datetimeFigureOut">
              <a:rPr lang="id-ID" smtClean="0"/>
              <a:pPr/>
              <a:t>25/07/2018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78BC9DD5-FAE2-480B-A30B-548144FDFE71}"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2AE4D39-B2CC-4FA9-90ED-57D05E11DF64}" type="datetimeFigureOut">
              <a:rPr lang="id-ID" smtClean="0"/>
              <a:pPr/>
              <a:t>25/07/2018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8BC9DD5-FAE2-480B-A30B-548144FDFE71}"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2AE4D39-B2CC-4FA9-90ED-57D05E11DF64}" type="datetimeFigureOut">
              <a:rPr lang="id-ID" smtClean="0"/>
              <a:pPr/>
              <a:t>25/07/2018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a:xfrm>
            <a:off x="8077200" y="6356350"/>
            <a:ext cx="609600" cy="365125"/>
          </a:xfrm>
        </p:spPr>
        <p:txBody>
          <a:bodyPr/>
          <a:lstStyle/>
          <a:p>
            <a:fld id="{78BC9DD5-FAE2-480B-A30B-548144FDFE71}" type="slidenum">
              <a:rPr lang="id-ID" smtClean="0"/>
              <a:pPr/>
              <a:t>‹#›</a:t>
            </a:fld>
            <a:endParaRPr lang="id-ID"/>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2AE4D39-B2CC-4FA9-90ED-57D05E11DF64}" type="datetimeFigureOut">
              <a:rPr lang="id-ID" smtClean="0"/>
              <a:pPr/>
              <a:t>25/07/2018</a:t>
            </a:fld>
            <a:endParaRPr lang="id-ID"/>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d-ID"/>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8BC9DD5-FAE2-480B-A30B-548144FDFE71}" type="slidenum">
              <a:rPr lang="id-ID" smtClean="0"/>
              <a:pPr/>
              <a:t>‹#›</a:t>
            </a:fld>
            <a:endParaRPr lang="id-ID"/>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b="1" dirty="0" smtClean="0">
                <a:latin typeface="Algerian" pitchFamily="82" charset="0"/>
                <a:cs typeface="Aharoni" pitchFamily="2" charset="-79"/>
              </a:rPr>
              <a:t>Pertemuan  9 </a:t>
            </a:r>
            <a:br>
              <a:rPr lang="id-ID" b="1" dirty="0" smtClean="0">
                <a:latin typeface="Algerian" pitchFamily="82" charset="0"/>
                <a:cs typeface="Aharoni" pitchFamily="2" charset="-79"/>
              </a:rPr>
            </a:br>
            <a:r>
              <a:rPr lang="id-ID" b="1" dirty="0" smtClean="0">
                <a:latin typeface="Algerian" pitchFamily="82" charset="0"/>
                <a:cs typeface="Aharoni" pitchFamily="2" charset="-79"/>
              </a:rPr>
              <a:t>Konsep Berubah</a:t>
            </a:r>
            <a:endParaRPr lang="id-ID" b="1" dirty="0">
              <a:latin typeface="Algerian" pitchFamily="82" charset="0"/>
              <a:cs typeface="Aharoni" pitchFamily="2" charset="-79"/>
            </a:endParaRPr>
          </a:p>
        </p:txBody>
      </p:sp>
      <p:sp>
        <p:nvSpPr>
          <p:cNvPr id="3" name="Subtitle 2"/>
          <p:cNvSpPr>
            <a:spLocks noGrp="1"/>
          </p:cNvSpPr>
          <p:nvPr>
            <p:ph type="subTitle" idx="1"/>
          </p:nvPr>
        </p:nvSpPr>
        <p:spPr/>
        <p:txBody>
          <a:bodyPr/>
          <a:lstStyle/>
          <a:p>
            <a:endParaRPr lang="id-ID"/>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Alasan Perubahan :</a:t>
            </a:r>
            <a:endParaRPr lang="id-ID" dirty="0"/>
          </a:p>
        </p:txBody>
      </p:sp>
      <p:sp>
        <p:nvSpPr>
          <p:cNvPr id="3" name="Content Placeholder 2"/>
          <p:cNvSpPr>
            <a:spLocks noGrp="1"/>
          </p:cNvSpPr>
          <p:nvPr>
            <p:ph idx="1"/>
          </p:nvPr>
        </p:nvSpPr>
        <p:spPr/>
        <p:txBody>
          <a:bodyPr>
            <a:normAutofit fontScale="85000" lnSpcReduction="10000"/>
          </a:bodyPr>
          <a:lstStyle/>
          <a:p>
            <a:pPr>
              <a:buNone/>
            </a:pPr>
            <a:r>
              <a:rPr lang="id-ID" dirty="0" smtClean="0"/>
              <a:t>    Lewin (1951) mengidentifikasi beberapa hal dan alasan yang harus dilaksanakan oleh seorang manajer dalam merencanakan suatu perubahan, yaitu:</a:t>
            </a:r>
          </a:p>
          <a:p>
            <a:pPr>
              <a:buNone/>
            </a:pPr>
            <a:r>
              <a:rPr lang="id-ID" dirty="0" smtClean="0"/>
              <a:t>     1)      Perubahan hanya boleh dilaksanakan untuk </a:t>
            </a:r>
          </a:p>
          <a:p>
            <a:pPr>
              <a:buNone/>
            </a:pPr>
            <a:r>
              <a:rPr lang="id-ID" dirty="0" smtClean="0"/>
              <a:t>              alasan yang baik.</a:t>
            </a:r>
          </a:p>
          <a:p>
            <a:pPr>
              <a:buNone/>
            </a:pPr>
            <a:r>
              <a:rPr lang="id-ID" dirty="0" smtClean="0"/>
              <a:t>     2)      Perubahan harus secara bertahap.</a:t>
            </a:r>
          </a:p>
          <a:p>
            <a:pPr>
              <a:buNone/>
            </a:pPr>
            <a:r>
              <a:rPr lang="id-ID" dirty="0" smtClean="0"/>
              <a:t>     3)      Semua perubahan harus direncanakan dan tidak</a:t>
            </a:r>
          </a:p>
          <a:p>
            <a:pPr>
              <a:buNone/>
            </a:pPr>
            <a:r>
              <a:rPr lang="id-ID" dirty="0" smtClean="0"/>
              <a:t>               secara drastis atau mendadak.</a:t>
            </a:r>
          </a:p>
          <a:p>
            <a:pPr>
              <a:buNone/>
            </a:pPr>
            <a:r>
              <a:rPr lang="id-ID" dirty="0" smtClean="0"/>
              <a:t>      4)      Semua individu yang terkena perubahan harus</a:t>
            </a:r>
          </a:p>
          <a:p>
            <a:pPr>
              <a:buNone/>
            </a:pPr>
            <a:r>
              <a:rPr lang="id-ID" dirty="0" smtClean="0"/>
              <a:t>                dilibatkan dalam perencanaan perubahan.</a:t>
            </a:r>
          </a:p>
          <a:p>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normAutofit fontScale="77500" lnSpcReduction="20000"/>
          </a:bodyPr>
          <a:lstStyle/>
          <a:p>
            <a:pPr>
              <a:buNone/>
            </a:pPr>
            <a:r>
              <a:rPr lang="id-ID" dirty="0" smtClean="0"/>
              <a:t>Menurut Kurt Lewin, perubahan terjadi karena munculnya tekanan-tekanan terhadap organisasi, individu, atau kelompok. Jadi, ia memfokuskan pada pernyataan “mengapa”, yaitu mengapa individu-individu, kelompok, atau organisasi berubah. Dari situ ia mencari tahu bagaimana perubahan dapat dikelola dan menghasilkan sesuatu. </a:t>
            </a:r>
          </a:p>
          <a:p>
            <a:pPr>
              <a:buNone/>
            </a:pPr>
            <a:r>
              <a:rPr lang="id-ID" dirty="0" smtClean="0"/>
              <a:t>Lewin berkesimpulan bahwa kekuatan tekanan (driving forces) akan berhadapan dengan keengganan (resistances) untuk berubah. </a:t>
            </a:r>
          </a:p>
          <a:p>
            <a:pPr>
              <a:buNone/>
            </a:pPr>
            <a:r>
              <a:rPr lang="id-ID" dirty="0" smtClean="0"/>
              <a:t>Perubahan itu sendiri dapat terjadi dengan memperkuat “driving forces” itu, atau melemahkan “resistances to change”.</a:t>
            </a:r>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Langkah-langkah Perubahan</a:t>
            </a:r>
            <a:endParaRPr lang="id-ID" dirty="0"/>
          </a:p>
        </p:txBody>
      </p:sp>
      <p:sp>
        <p:nvSpPr>
          <p:cNvPr id="3" name="Content Placeholder 2"/>
          <p:cNvSpPr>
            <a:spLocks noGrp="1"/>
          </p:cNvSpPr>
          <p:nvPr>
            <p:ph idx="1"/>
          </p:nvPr>
        </p:nvSpPr>
        <p:spPr/>
        <p:txBody>
          <a:bodyPr>
            <a:normAutofit fontScale="92500" lnSpcReduction="20000"/>
          </a:bodyPr>
          <a:lstStyle/>
          <a:p>
            <a:pPr>
              <a:buNone/>
            </a:pPr>
            <a:r>
              <a:rPr lang="id-ID" dirty="0" smtClean="0"/>
              <a:t>    Langkah-langkah yang dapat diambil untuk mengelola perubahan, yaitu unfreezing, changing, refreezing. </a:t>
            </a:r>
          </a:p>
          <a:p>
            <a:pPr>
              <a:buNone/>
            </a:pPr>
            <a:r>
              <a:rPr lang="id-ID" dirty="0" smtClean="0"/>
              <a:t>Unfreezing merupakan suatu proses penyadaran tentang perlunya atau adanya kebutuhan untuk berubah. Changing merupakan langkah yang berupa tindakan, baik memperkuat “driving forces” maupun memperlemah resistances”.</a:t>
            </a:r>
          </a:p>
          <a:p>
            <a:pPr>
              <a:buNone/>
            </a:pPr>
            <a:r>
              <a:rPr lang="id-ID" dirty="0" smtClean="0"/>
              <a:t>Refreezing merupakan upaya membawa kembali organisasi kepada keseimbangan yang baru (a new dynamic equilibrium).</a:t>
            </a:r>
          </a:p>
          <a:p>
            <a:endParaRPr lang="id-ID"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2.      </a:t>
            </a:r>
            <a:r>
              <a:rPr lang="id-ID" b="1" i="1" dirty="0" smtClean="0"/>
              <a:t>TEORI ROGER (1962) :</a:t>
            </a:r>
            <a:r>
              <a:rPr lang="id-ID" dirty="0" smtClean="0"/>
              <a:t/>
            </a:r>
            <a:br>
              <a:rPr lang="id-ID" dirty="0" smtClean="0"/>
            </a:br>
            <a:endParaRPr lang="id-ID" dirty="0"/>
          </a:p>
        </p:txBody>
      </p:sp>
      <p:sp>
        <p:nvSpPr>
          <p:cNvPr id="3" name="Content Placeholder 2"/>
          <p:cNvSpPr>
            <a:spLocks noGrp="1"/>
          </p:cNvSpPr>
          <p:nvPr>
            <p:ph idx="1"/>
          </p:nvPr>
        </p:nvSpPr>
        <p:spPr/>
        <p:txBody>
          <a:bodyPr>
            <a:normAutofit lnSpcReduction="10000"/>
          </a:bodyPr>
          <a:lstStyle/>
          <a:p>
            <a:pPr>
              <a:buNone/>
            </a:pPr>
            <a:r>
              <a:rPr lang="id-ID" dirty="0" smtClean="0"/>
              <a:t>Roger (1962) mengembangkan teori dari Lewin (1951) tentang 3 tahap perubahan dengan menekankan pada latar belakang individu yang terlibat dalam perubahan dan lingkungan dimana perubahan tersebut dilaksanakan.</a:t>
            </a:r>
            <a:br>
              <a:rPr lang="id-ID" dirty="0" smtClean="0"/>
            </a:br>
            <a:r>
              <a:rPr lang="id-ID" dirty="0" smtClean="0"/>
              <a:t>Roger(1962) menjelaskan 5 tahap dalam perubahan, yaitu: kesadaran, keinginan, evaluasi, mencoba, dan penerimaan atau dikenal juga sebagai AIETA (Awareness, Interest, Evaluation, Trial and Adoption).</a:t>
            </a:r>
          </a:p>
          <a:p>
            <a:pPr>
              <a:buNone/>
            </a:pPr>
            <a:endParaRPr lang="id-ID"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77500" lnSpcReduction="20000"/>
          </a:bodyPr>
          <a:lstStyle/>
          <a:p>
            <a:pPr>
              <a:buNone/>
            </a:pPr>
            <a:r>
              <a:rPr lang="id-ID" dirty="0" smtClean="0"/>
              <a:t>Teori Rogers tergantung pada lima faktor yaitu :</a:t>
            </a:r>
          </a:p>
          <a:p>
            <a:pPr marL="803275" indent="-803275">
              <a:buNone/>
            </a:pPr>
            <a:r>
              <a:rPr lang="id-ID" dirty="0" smtClean="0"/>
              <a:t>1)      Perubahan harus mempunyai keuntungan yang berhubungan</a:t>
            </a:r>
            <a:br>
              <a:rPr lang="id-ID" dirty="0" smtClean="0"/>
            </a:br>
            <a:r>
              <a:rPr lang="id-ID" dirty="0" smtClean="0"/>
              <a:t>Menjadi lebih baik dari metode yang sudah ada (kesadaran)</a:t>
            </a:r>
          </a:p>
          <a:p>
            <a:pPr marL="901700" indent="-901700">
              <a:buNone/>
            </a:pPr>
            <a:r>
              <a:rPr lang="id-ID" dirty="0" smtClean="0"/>
              <a:t>2)       Perubahan harus sesuai dengan nilai-nilai yang ada,</a:t>
            </a:r>
            <a:br>
              <a:rPr lang="id-ID" dirty="0" smtClean="0"/>
            </a:br>
            <a:r>
              <a:rPr lang="id-ID" dirty="0" smtClean="0"/>
              <a:t>Tidak bertentangan perasaan.</a:t>
            </a:r>
          </a:p>
          <a:p>
            <a:pPr>
              <a:buNone/>
            </a:pPr>
            <a:r>
              <a:rPr lang="id-ID" dirty="0" smtClean="0"/>
              <a:t>3)       Kompleksitas</a:t>
            </a:r>
          </a:p>
          <a:p>
            <a:pPr marL="715963" indent="0">
              <a:buNone/>
            </a:pPr>
            <a:r>
              <a:rPr lang="id-ID" dirty="0" smtClean="0"/>
              <a:t>Ide-ide yang lebih komplek bisa saja lebih baik dari ide yang sederhana asalkan lebih mudah untuk dilaksanakan (evaluasi).</a:t>
            </a:r>
          </a:p>
          <a:p>
            <a:pPr>
              <a:buNone/>
            </a:pPr>
            <a:r>
              <a:rPr lang="id-ID" dirty="0" smtClean="0"/>
              <a:t/>
            </a:r>
            <a:br>
              <a:rPr lang="id-ID" dirty="0" smtClean="0"/>
            </a:br>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lstStyle/>
          <a:p>
            <a:pPr marL="1346200" indent="-1346200">
              <a:buNone/>
            </a:pPr>
            <a:r>
              <a:rPr lang="id-ID" dirty="0" smtClean="0"/>
              <a:t>    4)       Dapat dibagi</a:t>
            </a:r>
            <a:br>
              <a:rPr lang="id-ID" dirty="0" smtClean="0"/>
            </a:br>
            <a:r>
              <a:rPr lang="id-ID" dirty="0" smtClean="0"/>
              <a:t>Perubahan dapat dilaksanakan dalam skala yang kecil (uji coba).</a:t>
            </a:r>
          </a:p>
          <a:p>
            <a:pPr marL="1346200" indent="-1346200">
              <a:buNone/>
            </a:pPr>
            <a:r>
              <a:rPr lang="id-ID" dirty="0" smtClean="0"/>
              <a:t>     5)       Dapat dikomunikasikan</a:t>
            </a:r>
            <a:br>
              <a:rPr lang="id-ID" dirty="0" smtClean="0"/>
            </a:br>
            <a:r>
              <a:rPr lang="id-ID" dirty="0" smtClean="0"/>
              <a:t>Semakin mudah perubahan digunakan maka semakin mudah perubahan disebarkan (adopsi).</a:t>
            </a:r>
          </a:p>
          <a:p>
            <a:pPr>
              <a:buNone/>
            </a:pPr>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3.      </a:t>
            </a:r>
            <a:r>
              <a:rPr lang="id-ID" b="1" i="1" dirty="0" smtClean="0"/>
              <a:t>TEORI LIPITTS (1973) :</a:t>
            </a:r>
            <a:endParaRPr lang="id-ID" dirty="0"/>
          </a:p>
        </p:txBody>
      </p:sp>
      <p:sp>
        <p:nvSpPr>
          <p:cNvPr id="3" name="Content Placeholder 2"/>
          <p:cNvSpPr>
            <a:spLocks noGrp="1"/>
          </p:cNvSpPr>
          <p:nvPr>
            <p:ph idx="1"/>
          </p:nvPr>
        </p:nvSpPr>
        <p:spPr/>
        <p:txBody>
          <a:bodyPr>
            <a:normAutofit/>
          </a:bodyPr>
          <a:lstStyle/>
          <a:p>
            <a:pPr>
              <a:buNone/>
            </a:pPr>
            <a:r>
              <a:rPr lang="id-ID" dirty="0" smtClean="0"/>
              <a:t>Lippit (1973) mendefinisikan perubahan sebagai sesuatu yang direncanakan atau tidak direncanakan terhadap status quo dalam individu, situasi atau proses dan dalam perencanaan perubahan yang diharapkan, disusun oleh individu, kelompok, organisasi atau sistem sosial yang mempengaruhi secara langsung tentang status quo, organisasi lain atau situasi lain.</a:t>
            </a:r>
          </a:p>
          <a:p>
            <a:pPr>
              <a:buNone/>
            </a:pPr>
            <a:endParaRPr lang="id-ID"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77500" lnSpcReduction="20000"/>
          </a:bodyPr>
          <a:lstStyle/>
          <a:p>
            <a:pPr>
              <a:buNone/>
            </a:pPr>
            <a:r>
              <a:rPr lang="id-ID" b="1" i="1" dirty="0" smtClean="0"/>
              <a:t>Teori Lippitt</a:t>
            </a:r>
            <a:br>
              <a:rPr lang="id-ID" b="1" i="1" dirty="0" smtClean="0"/>
            </a:br>
            <a:r>
              <a:rPr lang="id-ID" dirty="0" smtClean="0"/>
              <a:t>Teori ini merupakan pengembangan dari teori Lewin. Lippitt mengungkapkan tujuh hal yang harus diperhatikan seorang manajer dalam sebuah perubahan yaitu :</a:t>
            </a:r>
          </a:p>
          <a:p>
            <a:pPr>
              <a:buNone/>
            </a:pPr>
            <a:r>
              <a:rPr lang="id-ID" i="1" dirty="0" smtClean="0"/>
              <a:t>    7 tahap dalam proses perubahan: </a:t>
            </a:r>
            <a:endParaRPr lang="id-ID" dirty="0" smtClean="0"/>
          </a:p>
          <a:p>
            <a:pPr>
              <a:buNone/>
            </a:pPr>
            <a:r>
              <a:rPr lang="id-ID" dirty="0" smtClean="0"/>
              <a:t>    1)      Mendiagnosis masalah</a:t>
            </a:r>
          </a:p>
          <a:p>
            <a:pPr marL="989013" indent="-989013">
              <a:buNone/>
            </a:pPr>
            <a:r>
              <a:rPr lang="id-ID" dirty="0" smtClean="0"/>
              <a:t>              Mengidentifikasi semua faktor yang mungkin   mendukung atau menghambat perubahan.</a:t>
            </a:r>
          </a:p>
          <a:p>
            <a:pPr marL="989013" indent="-989013">
              <a:buNone/>
            </a:pPr>
            <a:r>
              <a:rPr lang="id-ID" dirty="0" smtClean="0"/>
              <a:t>    2)       Mengkaji motivasi dan kemampuan untuk berubah</a:t>
            </a:r>
            <a:br>
              <a:rPr lang="id-ID" dirty="0" smtClean="0"/>
            </a:br>
            <a:r>
              <a:rPr lang="id-ID" dirty="0" smtClean="0"/>
              <a:t>Mencoba mencari pemecahan masalah.</a:t>
            </a:r>
          </a:p>
          <a:p>
            <a:pPr>
              <a:buNone/>
            </a:pPr>
            <a:r>
              <a:rPr lang="id-ID" dirty="0" smtClean="0"/>
              <a:t/>
            </a:r>
            <a:br>
              <a:rPr lang="id-ID" dirty="0" smtClean="0"/>
            </a:br>
            <a:endParaRPr lang="id-ID"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buNone/>
            </a:pPr>
            <a:r>
              <a:rPr lang="id-ID" dirty="0" smtClean="0"/>
              <a:t>3)       Mengkaji motivasi dan sumber-sumber agen</a:t>
            </a:r>
            <a:br>
              <a:rPr lang="id-ID" dirty="0" smtClean="0"/>
            </a:br>
            <a:r>
              <a:rPr lang="id-ID" dirty="0" smtClean="0"/>
              <a:t>Mencari dukungan baik internal maupun eksternal atau secara interpersonal, organisasional maupun berdasarkan pengalaman.</a:t>
            </a:r>
          </a:p>
          <a:p>
            <a:pPr>
              <a:buNone/>
            </a:pPr>
            <a:endParaRPr lang="id-ID"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a:xfrm>
            <a:off x="457200" y="857232"/>
            <a:ext cx="8229600" cy="5268931"/>
          </a:xfrm>
        </p:spPr>
        <p:txBody>
          <a:bodyPr>
            <a:normAutofit fontScale="77500" lnSpcReduction="20000"/>
          </a:bodyPr>
          <a:lstStyle/>
          <a:p>
            <a:pPr marL="358775" indent="-273050">
              <a:buNone/>
            </a:pPr>
            <a:endParaRPr lang="id-ID" dirty="0" smtClean="0"/>
          </a:p>
          <a:p>
            <a:pPr marL="358775" indent="-273050">
              <a:buNone/>
            </a:pPr>
            <a:endParaRPr lang="id-ID" dirty="0" smtClean="0"/>
          </a:p>
          <a:p>
            <a:pPr marL="900113" indent="-814388">
              <a:buNone/>
            </a:pPr>
            <a:r>
              <a:rPr lang="id-ID" dirty="0" smtClean="0"/>
              <a:t>4)       Menyeleksi objektif akhir perubahan</a:t>
            </a:r>
            <a:br>
              <a:rPr lang="id-ID" dirty="0" smtClean="0"/>
            </a:br>
            <a:r>
              <a:rPr lang="id-ID" dirty="0" smtClean="0"/>
              <a:t>Menyusun semua hasil yang di dapat untuk membuat perencanaan.</a:t>
            </a:r>
          </a:p>
          <a:p>
            <a:pPr marL="804863" indent="-804863">
              <a:buNone/>
            </a:pPr>
            <a:r>
              <a:rPr lang="id-ID" dirty="0" smtClean="0"/>
              <a:t>5)       Memilih peran yang sesuai untuk agen berubah</a:t>
            </a:r>
            <a:br>
              <a:rPr lang="id-ID" dirty="0" smtClean="0"/>
            </a:br>
            <a:r>
              <a:rPr lang="id-ID" dirty="0" smtClean="0"/>
              <a:t>Pada tahap ini sering terjadi konflik teruatama yang berhubungan dengan masalah personal.</a:t>
            </a:r>
          </a:p>
          <a:p>
            <a:pPr marL="723900" indent="-723900">
              <a:buNone/>
            </a:pPr>
            <a:r>
              <a:rPr lang="id-ID" dirty="0" smtClean="0"/>
              <a:t>6)       Mempertahankan perubahan</a:t>
            </a:r>
            <a:br>
              <a:rPr lang="id-ID" dirty="0" smtClean="0"/>
            </a:br>
            <a:r>
              <a:rPr lang="id-ID" dirty="0" smtClean="0"/>
              <a:t>Perubahan diperluas, mungkin membutuhkan struktur kekuatan untuk mempertahankannya.</a:t>
            </a:r>
          </a:p>
          <a:p>
            <a:pPr>
              <a:buNone/>
            </a:pPr>
            <a:r>
              <a:rPr lang="id-ID" dirty="0" smtClean="0"/>
              <a:t>7)       Mengakhiri hubungan saling membantu</a:t>
            </a:r>
          </a:p>
          <a:p>
            <a:pPr marL="723900" indent="-723900">
              <a:buNone/>
            </a:pPr>
            <a:r>
              <a:rPr lang="id-ID" dirty="0" smtClean="0"/>
              <a:t>Perawat sebagai agen berubah, mulai mengundurkan diri dengan harapan orang-orang atau situasi yang diubah sudah dapat mandiri</a:t>
            </a: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i="1" dirty="0" smtClean="0"/>
              <a:t/>
            </a:r>
            <a:br>
              <a:rPr lang="id-ID" b="1" i="1" dirty="0" smtClean="0"/>
            </a:br>
            <a:r>
              <a:rPr lang="id-ID" b="1" i="1" dirty="0" smtClean="0"/>
              <a:t>TEORI PERUBAHAN MENURUT </a:t>
            </a:r>
            <a:br>
              <a:rPr lang="id-ID" b="1" i="1" dirty="0" smtClean="0"/>
            </a:br>
            <a:r>
              <a:rPr lang="id-ID" b="1" i="1" dirty="0" smtClean="0"/>
              <a:t>PARA AHLI</a:t>
            </a:r>
            <a:r>
              <a:rPr lang="id-ID" dirty="0" smtClean="0"/>
              <a:t/>
            </a:r>
            <a:br>
              <a:rPr lang="id-ID" dirty="0" smtClean="0"/>
            </a:br>
            <a:endParaRPr lang="id-ID" dirty="0"/>
          </a:p>
        </p:txBody>
      </p:sp>
      <p:sp>
        <p:nvSpPr>
          <p:cNvPr id="3" name="Content Placeholder 2"/>
          <p:cNvSpPr>
            <a:spLocks noGrp="1"/>
          </p:cNvSpPr>
          <p:nvPr>
            <p:ph idx="1"/>
          </p:nvPr>
        </p:nvSpPr>
        <p:spPr/>
        <p:txBody>
          <a:bodyPr/>
          <a:lstStyle/>
          <a:p>
            <a:r>
              <a:rPr lang="id-ID" b="1" i="1" dirty="0" smtClean="0"/>
              <a:t>PENGERTIAN BERUBAH</a:t>
            </a:r>
            <a:br>
              <a:rPr lang="id-ID" b="1" i="1" dirty="0" smtClean="0"/>
            </a:br>
            <a:r>
              <a:rPr lang="id-ID" dirty="0" smtClean="0"/>
              <a:t>Perubahan yang dimaksud adalah perubahan yang direncanakan yaitu suatu usaha sistematik untuk mendesain ulang suatu organisasi dengan cara melakukan adaptasi pada perubahan yang terjadi dilingkungan eksternal maupun internal untuk mencapai sasaran baru.</a:t>
            </a:r>
          </a:p>
          <a:p>
            <a:endParaRPr lang="id-ID"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sz="4000" b="1" i="1" dirty="0" smtClean="0"/>
              <a:t/>
            </a:r>
            <a:br>
              <a:rPr lang="id-ID" sz="4000" b="1" i="1" dirty="0" smtClean="0"/>
            </a:br>
            <a:r>
              <a:rPr lang="id-ID" sz="4000" b="1" i="1" dirty="0" smtClean="0"/>
              <a:t>Perbandingan Perubahan Berdasarkan Tiga Teori Perubahan</a:t>
            </a:r>
            <a:br>
              <a:rPr lang="id-ID" sz="4000" b="1" i="1" dirty="0" smtClean="0"/>
            </a:br>
            <a:r>
              <a:rPr lang="id-ID" sz="4000" b="1" i="1" dirty="0" smtClean="0"/>
              <a:t>Proses Perubahan yaitu :</a:t>
            </a:r>
            <a:r>
              <a:rPr lang="id-ID" sz="4000" dirty="0" smtClean="0"/>
              <a:t> </a:t>
            </a:r>
            <a:r>
              <a:rPr lang="id-ID" dirty="0" smtClean="0"/>
              <a:t/>
            </a:r>
            <a:br>
              <a:rPr lang="id-ID" dirty="0" smtClean="0"/>
            </a:br>
            <a:endParaRPr lang="id-ID" dirty="0"/>
          </a:p>
        </p:txBody>
      </p:sp>
      <p:sp>
        <p:nvSpPr>
          <p:cNvPr id="3" name="Content Placeholder 2"/>
          <p:cNvSpPr>
            <a:spLocks noGrp="1"/>
          </p:cNvSpPr>
          <p:nvPr>
            <p:ph idx="1"/>
          </p:nvPr>
        </p:nvSpPr>
        <p:spPr/>
        <p:txBody>
          <a:bodyPr>
            <a:normAutofit fontScale="77500" lnSpcReduction="20000"/>
          </a:bodyPr>
          <a:lstStyle/>
          <a:p>
            <a:pPr marL="1030288" lvl="1" indent="-630238">
              <a:buNone/>
            </a:pPr>
            <a:r>
              <a:rPr lang="id-ID" dirty="0" smtClean="0"/>
              <a:t>1)      Pencairan (Unfreezing) :</a:t>
            </a:r>
            <a:br>
              <a:rPr lang="id-ID" dirty="0" smtClean="0"/>
            </a:br>
            <a:r>
              <a:rPr lang="id-ID" dirty="0" smtClean="0"/>
              <a:t>Membuat kebutuhan terhadap perubahan menjadi nyata sehingga individu, kelompok, atau organisasi siap menerima bahwa perubahan harus terjadi.</a:t>
            </a:r>
          </a:p>
          <a:p>
            <a:pPr marL="1077913" lvl="1" indent="-620713">
              <a:buNone/>
            </a:pPr>
            <a:r>
              <a:rPr lang="id-ID" dirty="0" smtClean="0"/>
              <a:t>2)      Pengubahan (Changing) :</a:t>
            </a:r>
            <a:br>
              <a:rPr lang="id-ID" dirty="0" smtClean="0"/>
            </a:br>
            <a:r>
              <a:rPr lang="id-ID" dirty="0" smtClean="0"/>
              <a:t>Menemukan dan mengadopsi sikap, nilai, dan tingkah laku baru dengan bantuan agen perubahan terlatih, yang memimpin individu, kelompok, atau seluruh organisasi melewati proses tersebut.</a:t>
            </a:r>
            <a:br>
              <a:rPr lang="id-ID" dirty="0" smtClean="0"/>
            </a:br>
            <a:r>
              <a:rPr lang="id-ID" dirty="0" smtClean="0"/>
              <a:t>Anggota organisasi akan menyesuaikan diri dengan nilai, sikap dan tingkah laku dari agen perubahan, menyerapnya setelah mereka menyadari keefektifan dalam prestasi kerja.</a:t>
            </a:r>
          </a:p>
          <a:p>
            <a:pPr marL="1077913" indent="-1077913">
              <a:buNone/>
            </a:pPr>
            <a:r>
              <a:rPr lang="id-ID" dirty="0" smtClean="0"/>
              <a:t>      3)      Pemantapan (Refreezing) :</a:t>
            </a:r>
            <a:br>
              <a:rPr lang="id-ID" dirty="0" smtClean="0"/>
            </a:br>
            <a:r>
              <a:rPr lang="id-ID" dirty="0" smtClean="0"/>
              <a:t>Transformasi pola tingkah laku baru menjadi norma lewat penguatan dan dukungan mekanisme.</a:t>
            </a:r>
          </a:p>
          <a:p>
            <a:pPr>
              <a:buNone/>
            </a:pPr>
            <a:endParaRPr lang="id-ID"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normAutofit fontScale="77500" lnSpcReduction="20000"/>
          </a:bodyPr>
          <a:lstStyle/>
          <a:p>
            <a:r>
              <a:rPr lang="id-ID" b="1" i="1" dirty="0" smtClean="0"/>
              <a:t>Pendekatan Perubahan</a:t>
            </a:r>
            <a:endParaRPr lang="id-ID" dirty="0" smtClean="0"/>
          </a:p>
          <a:p>
            <a:r>
              <a:rPr lang="id-ID" i="1" dirty="0" smtClean="0"/>
              <a:t>Pendekatan Pada Perubahan Struktural :</a:t>
            </a:r>
            <a:br>
              <a:rPr lang="id-ID" i="1" dirty="0" smtClean="0"/>
            </a:br>
            <a:r>
              <a:rPr lang="id-ID" dirty="0" smtClean="0"/>
              <a:t>Perubahan struktur sebuah organisasi bisa berupa pengaturan ulang sistem internal, seperti jalur komunikasi, alur kerja atau hirarki manajemen.</a:t>
            </a:r>
          </a:p>
          <a:p>
            <a:r>
              <a:rPr lang="id-ID" i="1" dirty="0" smtClean="0"/>
              <a:t>Pendekatan Pada Perubahan Teknologi :</a:t>
            </a:r>
            <a:br>
              <a:rPr lang="id-ID" i="1" dirty="0" smtClean="0"/>
            </a:br>
            <a:r>
              <a:rPr lang="id-ID" dirty="0" smtClean="0"/>
              <a:t>Perubahan teknologi sebuah organisasi mencakup mengganti peralatan, proses rekayasa, teknik penelitian atau metode produksi.</a:t>
            </a:r>
            <a:br>
              <a:rPr lang="id-ID" dirty="0" smtClean="0"/>
            </a:br>
            <a:r>
              <a:rPr lang="id-ID" i="1" dirty="0" smtClean="0"/>
              <a:t>Pendekatan Pd perubahan Manusia :</a:t>
            </a:r>
            <a:r>
              <a:rPr lang="id-ID" dirty="0" smtClean="0"/>
              <a:t/>
            </a:r>
            <a:br>
              <a:rPr lang="id-ID" dirty="0" smtClean="0"/>
            </a:br>
            <a:r>
              <a:rPr lang="id-ID" dirty="0" smtClean="0"/>
              <a:t>Pendekatan manusia, adalah mencoba mengubah tingkah laku karyawan dengan memfokuskan pada keterampilan, sikap, persepsi, dan harapan karyawan</a:t>
            </a:r>
            <a:endParaRPr lang="id-ID"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lstStyle/>
          <a:p>
            <a:r>
              <a:rPr lang="id-ID" b="1" i="1" dirty="0" smtClean="0"/>
              <a:t>Hambatan Dalam Perubahan :</a:t>
            </a:r>
            <a:endParaRPr lang="id-ID" dirty="0" smtClean="0"/>
          </a:p>
          <a:p>
            <a:pPr>
              <a:buNone/>
            </a:pPr>
            <a:r>
              <a:rPr lang="id-ID" dirty="0" smtClean="0"/>
              <a:t>    Tidak mau atau tidak mampu untuk mengubah sikap dan tingkah laku yang lama menjadi kebiasaan.</a:t>
            </a:r>
            <a:br>
              <a:rPr lang="id-ID" dirty="0" smtClean="0"/>
            </a:br>
            <a:r>
              <a:rPr lang="id-ID" dirty="0" smtClean="0"/>
              <a:t>Individu yang diberi kebebasan cenderung untuk kembali ke pola tingkah laku yang sudah menjadi kebiasaan.</a:t>
            </a:r>
          </a:p>
          <a:p>
            <a:pPr>
              <a:buNone/>
            </a:pPr>
            <a:endParaRPr lang="id-ID"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i="1" dirty="0" smtClean="0"/>
              <a:t/>
            </a:r>
            <a:br>
              <a:rPr lang="id-ID" b="1" i="1" dirty="0" smtClean="0"/>
            </a:br>
            <a:r>
              <a:rPr lang="id-ID" b="1" i="1" dirty="0" smtClean="0"/>
              <a:t>Metoda Menangani Penolakan Terhadap Perubahan</a:t>
            </a:r>
            <a:r>
              <a:rPr lang="id-ID" dirty="0" smtClean="0"/>
              <a:t/>
            </a:r>
            <a:br>
              <a:rPr lang="id-ID" dirty="0" smtClean="0"/>
            </a:br>
            <a:endParaRPr lang="id-ID" dirty="0"/>
          </a:p>
        </p:txBody>
      </p:sp>
      <p:sp>
        <p:nvSpPr>
          <p:cNvPr id="3" name="Content Placeholder 2"/>
          <p:cNvSpPr>
            <a:spLocks noGrp="1"/>
          </p:cNvSpPr>
          <p:nvPr>
            <p:ph idx="1"/>
          </p:nvPr>
        </p:nvSpPr>
        <p:spPr/>
        <p:txBody>
          <a:bodyPr>
            <a:normAutofit/>
          </a:bodyPr>
          <a:lstStyle/>
          <a:p>
            <a:pPr>
              <a:buNone/>
            </a:pPr>
            <a:r>
              <a:rPr lang="id-ID" dirty="0" smtClean="0"/>
              <a:t>1)      Pendidikan dan Komunikasi, yaitu menjelaskan kebutuhan akan dan logika dari perubahan kepada individu, kelompok dan bahkan seluruh organisasi.</a:t>
            </a:r>
            <a:br>
              <a:rPr lang="id-ID" dirty="0" smtClean="0"/>
            </a:br>
            <a:r>
              <a:rPr lang="id-ID" dirty="0" smtClean="0"/>
              <a:t>Partisipasi dan Penyertaan, yaitu meminta anggota organisasi untuk membantu mendesain perubahan.</a:t>
            </a:r>
          </a:p>
          <a:p>
            <a:endParaRPr lang="id-ID"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lstStyle/>
          <a:p>
            <a:pPr>
              <a:buNone/>
            </a:pPr>
            <a:r>
              <a:rPr lang="id-ID" dirty="0" smtClean="0"/>
              <a:t>2)      Memberi Fasilitas dan Dukungan, yaitu menawarkan program pelatihan, liburan, dukungan emosional dan memahami orang yang terpengaruh oleh perubahan.</a:t>
            </a:r>
            <a:br>
              <a:rPr lang="id-ID" dirty="0" smtClean="0"/>
            </a:br>
            <a:r>
              <a:rPr lang="id-ID" dirty="0" smtClean="0"/>
              <a:t>Negosiasi dan Persetujuan, yaitu melakukan negosiasi dengan penolak potensial, bahkan mengusahakan surat pemahaman tertulis.</a:t>
            </a:r>
          </a:p>
          <a:p>
            <a:pPr>
              <a:buNone/>
            </a:pPr>
            <a:endParaRPr lang="id-ID"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lstStyle/>
          <a:p>
            <a:pPr>
              <a:buNone/>
            </a:pPr>
            <a:r>
              <a:rPr lang="id-ID" dirty="0" smtClean="0"/>
              <a:t>3)      Manipulasi dan Pemilihan menjadi anggota, memberikan peran yang diinginkan oleh orang yang berpengaruh dalam mendesain atau mengimplementasikan proses perubahan.</a:t>
            </a:r>
            <a:br>
              <a:rPr lang="id-ID" dirty="0" smtClean="0"/>
            </a:br>
            <a:r>
              <a:rPr lang="id-ID" dirty="0" smtClean="0"/>
              <a:t>Memaksa Secara Terang2an Terselubung, yaitu menakut-nakuti dengan kehilangan pekerjaan atau pemindahan, tidak dipromosikan dsbnya..</a:t>
            </a:r>
          </a:p>
          <a:p>
            <a:pPr>
              <a:buNone/>
            </a:pPr>
            <a:endParaRPr lang="id-ID"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lstStyle/>
          <a:p>
            <a:pPr>
              <a:buNone/>
            </a:pPr>
            <a:r>
              <a:rPr lang="id-ID" b="1" i="1" dirty="0" smtClean="0"/>
              <a:t>E. . Teori Havelock</a:t>
            </a:r>
            <a:br>
              <a:rPr lang="id-ID" b="1" i="1" dirty="0" smtClean="0"/>
            </a:br>
            <a:r>
              <a:rPr lang="id-ID" dirty="0" smtClean="0"/>
              <a:t>Teori ini merupakan modifikasi dari teori Lewin dengan menekankan perencanaan yang akan mempengaruhi perubahan. Enam tahap sebagai perubahan menurut Havelock :</a:t>
            </a:r>
            <a:endParaRPr lang="id-ID"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lstStyle/>
          <a:p>
            <a:pPr>
              <a:buNone/>
            </a:pPr>
            <a:r>
              <a:rPr lang="id-ID" b="1" i="1" dirty="0" smtClean="0"/>
              <a:t>E. . Teori Havelock</a:t>
            </a:r>
            <a:br>
              <a:rPr lang="id-ID" b="1" i="1" dirty="0" smtClean="0"/>
            </a:br>
            <a:r>
              <a:rPr lang="id-ID" dirty="0" smtClean="0"/>
              <a:t>Teori ini merupakan modifikasi dari teori Lewin dengan menekankan perencanaan yang akan mempengaruhi perubahan. Enam tahap sebagai perubahan menurut Havelock :</a:t>
            </a:r>
            <a:endParaRPr lang="id-ID"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lstStyle/>
          <a:p>
            <a:pPr>
              <a:buNone/>
            </a:pPr>
            <a:r>
              <a:rPr lang="id-ID" dirty="0" smtClean="0"/>
              <a:t>Membangun suatu hubungan</a:t>
            </a:r>
          </a:p>
          <a:p>
            <a:pPr>
              <a:buNone/>
            </a:pPr>
            <a:r>
              <a:rPr lang="id-ID" dirty="0" smtClean="0"/>
              <a:t>2)       Mendiagnosis masalah</a:t>
            </a:r>
          </a:p>
          <a:p>
            <a:pPr marL="901700" indent="-901700">
              <a:buNone/>
            </a:pPr>
            <a:r>
              <a:rPr lang="id-ID" dirty="0" smtClean="0"/>
              <a:t>3)      Mendapatkan sumber-sumber yang berhubungan</a:t>
            </a:r>
          </a:p>
          <a:p>
            <a:pPr>
              <a:buNone/>
            </a:pPr>
            <a:r>
              <a:rPr lang="id-ID" dirty="0" smtClean="0"/>
              <a:t>4)       Memilih jalan keluar</a:t>
            </a:r>
          </a:p>
          <a:p>
            <a:pPr>
              <a:buNone/>
            </a:pPr>
            <a:r>
              <a:rPr lang="id-ID" dirty="0" smtClean="0"/>
              <a:t>5)       Meningkatkan penerimaan</a:t>
            </a:r>
          </a:p>
          <a:p>
            <a:pPr>
              <a:buNone/>
            </a:pPr>
            <a:r>
              <a:rPr lang="id-ID" dirty="0" smtClean="0"/>
              <a:t>6)       Stabilisasi dan perbaikan diri sendiri</a:t>
            </a:r>
          </a:p>
          <a:p>
            <a:pPr>
              <a:buNone/>
            </a:pPr>
            <a:endParaRPr lang="id-ID"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i="1" dirty="0" smtClean="0"/>
              <a:t>F. Teori Spradley</a:t>
            </a:r>
            <a:endParaRPr lang="id-ID" dirty="0"/>
          </a:p>
        </p:txBody>
      </p:sp>
      <p:sp>
        <p:nvSpPr>
          <p:cNvPr id="3" name="Content Placeholder 2"/>
          <p:cNvSpPr>
            <a:spLocks noGrp="1"/>
          </p:cNvSpPr>
          <p:nvPr>
            <p:ph idx="1"/>
          </p:nvPr>
        </p:nvSpPr>
        <p:spPr>
          <a:xfrm>
            <a:off x="457200" y="1285860"/>
            <a:ext cx="8229600" cy="4840303"/>
          </a:xfrm>
        </p:spPr>
        <p:txBody>
          <a:bodyPr>
            <a:normAutofit fontScale="70000" lnSpcReduction="20000"/>
          </a:bodyPr>
          <a:lstStyle/>
          <a:p>
            <a:pPr>
              <a:buNone/>
            </a:pPr>
            <a:r>
              <a:rPr lang="id-ID" dirty="0" smtClean="0"/>
              <a:t/>
            </a:r>
            <a:br>
              <a:rPr lang="id-ID" dirty="0" smtClean="0"/>
            </a:br>
            <a:r>
              <a:rPr lang="id-ID" dirty="0" smtClean="0"/>
              <a:t>Spradley menegaskan bahwa perubahan terencana harus secara konstan dipantau untuk mengembangkan hubungan yang bermanfaat antara agen berubah dan sistem berubah. Berikut adalah langkah dasar dari model Spradley :</a:t>
            </a:r>
          </a:p>
          <a:p>
            <a:pPr>
              <a:buNone/>
            </a:pPr>
            <a:r>
              <a:rPr lang="id-ID" dirty="0" smtClean="0"/>
              <a:t> 1)      Mengenali gejala</a:t>
            </a:r>
          </a:p>
          <a:p>
            <a:pPr>
              <a:buNone/>
            </a:pPr>
            <a:r>
              <a:rPr lang="id-ID" dirty="0" smtClean="0"/>
              <a:t>2)       Mendiagnosis masalah</a:t>
            </a:r>
          </a:p>
          <a:p>
            <a:pPr>
              <a:buNone/>
            </a:pPr>
            <a:r>
              <a:rPr lang="id-ID" dirty="0" smtClean="0"/>
              <a:t>3)       Menganalisa jalan keluar</a:t>
            </a:r>
          </a:p>
          <a:p>
            <a:pPr>
              <a:buNone/>
            </a:pPr>
            <a:r>
              <a:rPr lang="id-ID" dirty="0" smtClean="0"/>
              <a:t>4)       Memilih perubahan</a:t>
            </a:r>
          </a:p>
          <a:p>
            <a:pPr>
              <a:buNone/>
            </a:pPr>
            <a:r>
              <a:rPr lang="id-ID" dirty="0" smtClean="0"/>
              <a:t>5)       Merencanakan perubahan</a:t>
            </a:r>
          </a:p>
          <a:p>
            <a:pPr>
              <a:buNone/>
            </a:pPr>
            <a:r>
              <a:rPr lang="id-ID" dirty="0" smtClean="0"/>
              <a:t>6)       Melaksanakan perbahan</a:t>
            </a:r>
          </a:p>
          <a:p>
            <a:pPr>
              <a:buNone/>
            </a:pPr>
            <a:r>
              <a:rPr lang="id-ID" dirty="0" smtClean="0"/>
              <a:t>7)       Mengevaluasi perubaha</a:t>
            </a:r>
          </a:p>
          <a:p>
            <a:pPr>
              <a:buNone/>
            </a:pPr>
            <a:r>
              <a:rPr lang="id-ID" dirty="0" smtClean="0"/>
              <a:t>8)       Menstabilkan perubahan.</a:t>
            </a:r>
          </a:p>
          <a:p>
            <a:pPr>
              <a:buNone/>
            </a:pPr>
            <a:r>
              <a:rPr lang="id-ID" dirty="0" smtClean="0"/>
              <a:t> </a:t>
            </a:r>
          </a:p>
          <a:p>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i="1" dirty="0" smtClean="0"/>
              <a:t>FUNGSI BERUBAH</a:t>
            </a:r>
            <a:endParaRPr lang="id-ID" dirty="0"/>
          </a:p>
        </p:txBody>
      </p:sp>
      <p:sp>
        <p:nvSpPr>
          <p:cNvPr id="3" name="Content Placeholder 2"/>
          <p:cNvSpPr>
            <a:spLocks noGrp="1"/>
          </p:cNvSpPr>
          <p:nvPr>
            <p:ph idx="1"/>
          </p:nvPr>
        </p:nvSpPr>
        <p:spPr/>
        <p:txBody>
          <a:bodyPr/>
          <a:lstStyle/>
          <a:p>
            <a:pPr>
              <a:buNone/>
            </a:pPr>
            <a:r>
              <a:rPr lang="id-ID" dirty="0" smtClean="0"/>
              <a:t>   1. Perubahan ditujukan utk menyelesaikan masalah.</a:t>
            </a:r>
            <a:br>
              <a:rPr lang="id-ID" dirty="0" smtClean="0"/>
            </a:br>
            <a:r>
              <a:rPr lang="id-ID" dirty="0" smtClean="0"/>
              <a:t>2. Perubahan ditujukan untuk membuat prosedur kerja lebih efisien.</a:t>
            </a:r>
            <a:br>
              <a:rPr lang="id-ID" dirty="0" smtClean="0"/>
            </a:br>
            <a:r>
              <a:rPr lang="id-ID" dirty="0" smtClean="0"/>
              <a:t>3. Perubahan ditujukan untuk mengurangi kegiatan yang tidak penting</a:t>
            </a:r>
            <a:endParaRPr lang="id-ID"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b="1" dirty="0" smtClean="0"/>
              <a:t>F. TINGKAT PERUBAHAN</a:t>
            </a:r>
            <a:endParaRPr lang="id-ID" dirty="0"/>
          </a:p>
        </p:txBody>
      </p:sp>
      <p:sp>
        <p:nvSpPr>
          <p:cNvPr id="3" name="Content Placeholder 2"/>
          <p:cNvSpPr>
            <a:spLocks noGrp="1"/>
          </p:cNvSpPr>
          <p:nvPr>
            <p:ph idx="1"/>
          </p:nvPr>
        </p:nvSpPr>
        <p:spPr/>
        <p:txBody>
          <a:bodyPr>
            <a:normAutofit/>
          </a:bodyPr>
          <a:lstStyle/>
          <a:p>
            <a:pPr>
              <a:buNone/>
            </a:pPr>
            <a:r>
              <a:rPr lang="id-ID" dirty="0" smtClean="0"/>
              <a:t>Ada empat tingkat perubahan yang perlu diketahui yaitu</a:t>
            </a:r>
          </a:p>
          <a:p>
            <a:r>
              <a:rPr lang="id-ID" dirty="0" smtClean="0"/>
              <a:t> pengetahuan, </a:t>
            </a:r>
          </a:p>
          <a:p>
            <a:r>
              <a:rPr lang="id-ID" dirty="0" smtClean="0"/>
              <a:t>sikap, </a:t>
            </a:r>
          </a:p>
          <a:p>
            <a:r>
              <a:rPr lang="id-ID" dirty="0" smtClean="0"/>
              <a:t>perilaku, individual, dan</a:t>
            </a:r>
          </a:p>
          <a:p>
            <a:r>
              <a:rPr lang="id-ID" dirty="0" smtClean="0"/>
              <a:t> perilaku kelompok</a:t>
            </a:r>
            <a:r>
              <a:rPr lang="id-ID" smtClean="0"/>
              <a:t>. </a:t>
            </a:r>
            <a:endParaRPr lang="id-ID"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buNone/>
            </a:pP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i="1" dirty="0" smtClean="0"/>
              <a:t>TEORI-TEORI TENTANG PERUBAHAN</a:t>
            </a:r>
            <a:endParaRPr lang="id-ID" dirty="0"/>
          </a:p>
        </p:txBody>
      </p:sp>
      <p:sp>
        <p:nvSpPr>
          <p:cNvPr id="3" name="Content Placeholder 2"/>
          <p:cNvSpPr>
            <a:spLocks noGrp="1"/>
          </p:cNvSpPr>
          <p:nvPr>
            <p:ph idx="1"/>
          </p:nvPr>
        </p:nvSpPr>
        <p:spPr/>
        <p:txBody>
          <a:bodyPr>
            <a:normAutofit lnSpcReduction="10000"/>
          </a:bodyPr>
          <a:lstStyle/>
          <a:p>
            <a:pPr>
              <a:buNone/>
            </a:pPr>
            <a:r>
              <a:rPr lang="id-ID" dirty="0" smtClean="0"/>
              <a:t>1.      TEORI KURT LEWIN (1951)</a:t>
            </a:r>
            <a:br>
              <a:rPr lang="id-ID" dirty="0" smtClean="0"/>
            </a:br>
            <a:r>
              <a:rPr lang="id-ID" dirty="0" smtClean="0"/>
              <a:t>Lewin (1951) mengungkapkan bahwa perubahan dapat dibedakan menjadi 3 (tiga) tahapan, yang meliputi:</a:t>
            </a:r>
          </a:p>
          <a:p>
            <a:pPr>
              <a:buNone/>
            </a:pPr>
            <a:r>
              <a:rPr lang="id-ID" dirty="0" smtClean="0"/>
              <a:t>     1)      Tahap Unfreezing (pencairan)</a:t>
            </a:r>
            <a:br>
              <a:rPr lang="id-ID" dirty="0" smtClean="0"/>
            </a:br>
            <a:r>
              <a:rPr lang="id-ID" dirty="0" smtClean="0"/>
              <a:t>Proses perubahan ini harus memiliki motivasi yang kuat untuk berubah dari keadaan semula dengan meerubah terhadap keseimbangan yang ada. Masalah biasanya muncul akibat adanya ketidakseimbangan dalam sistem. Tugas perawat pada tahap ini adalah mengidentifikasi masalah dan memilih jalan keluar yang terbaik.</a:t>
            </a:r>
          </a:p>
          <a:p>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lstStyle/>
          <a:p>
            <a:pPr>
              <a:buNone/>
            </a:pPr>
            <a:r>
              <a:rPr lang="id-ID" dirty="0" smtClean="0"/>
              <a:t>    2)      Tahap Moving(bergerak)</a:t>
            </a:r>
            <a:br>
              <a:rPr lang="id-ID" dirty="0" smtClean="0"/>
            </a:br>
            <a:r>
              <a:rPr lang="id-ID" dirty="0" smtClean="0"/>
              <a:t>Proses perubahan tahap ini dapat terjadi apabila seseorang telah memiliki informasi yang cukup serta sikap dan kemampuan untuk berubah. Pada tahap ini perawat berusaha mengumpulkan informasi dan mencari dukungan dari orang-orang yang dapat membantu memecahkan masalah.</a:t>
            </a:r>
          </a:p>
          <a:p>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lstStyle/>
          <a:p>
            <a:pPr>
              <a:buNone/>
            </a:pPr>
            <a:r>
              <a:rPr lang="id-ID" dirty="0" smtClean="0"/>
              <a:t>3)       Tahap Refreezing (pembekuan)</a:t>
            </a:r>
            <a:br>
              <a:rPr lang="id-ID" dirty="0" smtClean="0"/>
            </a:br>
            <a:r>
              <a:rPr lang="id-ID" dirty="0" smtClean="0"/>
              <a:t>Tahap ini dimana seseorang yang mengadakan perubahan telah mencapai tingkat atau tahapan yang baru dengan keseimbangan yang baru. Tugas perawat sebagai agen berubah berusaha mengatasi orang-orang yang masih menghambat perubahan.</a:t>
            </a:r>
          </a:p>
          <a:p>
            <a:pPr>
              <a:buNone/>
            </a:pPr>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i="1" dirty="0" smtClean="0"/>
              <a:t/>
            </a:r>
            <a:br>
              <a:rPr lang="id-ID" b="1" i="1" dirty="0" smtClean="0"/>
            </a:br>
            <a:r>
              <a:rPr lang="id-ID" b="1" i="1" dirty="0" smtClean="0"/>
              <a:t>Faktor Pendorong Terjadinya Perubahan :</a:t>
            </a:r>
            <a:r>
              <a:rPr lang="id-ID" dirty="0" smtClean="0"/>
              <a:t/>
            </a:r>
            <a:br>
              <a:rPr lang="id-ID" dirty="0" smtClean="0"/>
            </a:br>
            <a:endParaRPr lang="id-ID" dirty="0"/>
          </a:p>
        </p:txBody>
      </p:sp>
      <p:sp>
        <p:nvSpPr>
          <p:cNvPr id="3" name="Content Placeholder 2"/>
          <p:cNvSpPr>
            <a:spLocks noGrp="1"/>
          </p:cNvSpPr>
          <p:nvPr>
            <p:ph idx="1"/>
          </p:nvPr>
        </p:nvSpPr>
        <p:spPr/>
        <p:txBody>
          <a:bodyPr>
            <a:normAutofit lnSpcReduction="10000"/>
          </a:bodyPr>
          <a:lstStyle/>
          <a:p>
            <a:r>
              <a:rPr lang="id-ID" b="1" i="1" dirty="0" smtClean="0"/>
              <a:t>Faktor Pendorong Terjadinya Perubahan :</a:t>
            </a:r>
            <a:endParaRPr lang="id-ID" dirty="0" smtClean="0"/>
          </a:p>
          <a:p>
            <a:pPr>
              <a:buNone/>
            </a:pPr>
            <a:r>
              <a:rPr lang="id-ID" dirty="0" smtClean="0"/>
              <a:t>    Kebutuhan dasar manusia :</a:t>
            </a:r>
            <a:br>
              <a:rPr lang="id-ID" dirty="0" smtClean="0"/>
            </a:br>
            <a:r>
              <a:rPr lang="id-ID" dirty="0" smtClean="0"/>
              <a:t>Kebutuhan yang belum terpenuhi akan memotivasi perilaku sebagaimana teori kebutuhan Maslow (1954).</a:t>
            </a:r>
            <a:br>
              <a:rPr lang="id-ID" dirty="0" smtClean="0"/>
            </a:br>
            <a:r>
              <a:rPr lang="id-ID" dirty="0" smtClean="0"/>
              <a:t>Kebutuhan dasar interpersonal :</a:t>
            </a:r>
            <a:br>
              <a:rPr lang="id-ID" dirty="0" smtClean="0"/>
            </a:br>
            <a:r>
              <a:rPr lang="id-ID" dirty="0" smtClean="0"/>
              <a:t>Manusia memilki tiga kebutuhan dasar interpersonal yang melandasi sebagian besar perilaku seseorang:</a:t>
            </a:r>
          </a:p>
          <a:p>
            <a:pPr>
              <a:buNone/>
            </a:pPr>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dirty="0" smtClean="0"/>
              <a:t>Kebutuhan dasar interpersonal :</a:t>
            </a:r>
            <a:endParaRPr lang="id-ID" dirty="0"/>
          </a:p>
        </p:txBody>
      </p:sp>
      <p:sp>
        <p:nvSpPr>
          <p:cNvPr id="3" name="Content Placeholder 2"/>
          <p:cNvSpPr>
            <a:spLocks noGrp="1"/>
          </p:cNvSpPr>
          <p:nvPr>
            <p:ph idx="1"/>
          </p:nvPr>
        </p:nvSpPr>
        <p:spPr/>
        <p:txBody>
          <a:bodyPr>
            <a:normAutofit fontScale="92500"/>
          </a:bodyPr>
          <a:lstStyle/>
          <a:p>
            <a:pPr marL="0" indent="0">
              <a:buNone/>
            </a:pPr>
            <a:r>
              <a:rPr lang="id-ID" dirty="0" smtClean="0"/>
              <a:t>Manusia memilki tiga kebutuhan dasar nterpersonal yang melandasi sebagian besar perilaku seseorang:</a:t>
            </a:r>
          </a:p>
          <a:p>
            <a:pPr defTabSz="542925">
              <a:buNone/>
            </a:pPr>
            <a:r>
              <a:rPr lang="id-ID" dirty="0" smtClean="0"/>
              <a:t>1)      kebutuhan untuk berkumpul bersama- sama;</a:t>
            </a:r>
          </a:p>
          <a:p>
            <a:pPr marL="358775" indent="-358775">
              <a:buNone/>
            </a:pPr>
            <a:r>
              <a:rPr lang="id-ID" dirty="0" smtClean="0"/>
              <a:t>2)       kebutuhan untuk mengendalikan/melakukan</a:t>
            </a:r>
          </a:p>
          <a:p>
            <a:pPr marL="358775" indent="-358775">
              <a:buNone/>
            </a:pPr>
            <a:r>
              <a:rPr lang="id-ID" dirty="0" smtClean="0"/>
              <a:t>           kontrol;</a:t>
            </a:r>
          </a:p>
          <a:p>
            <a:pPr>
              <a:buNone/>
            </a:pPr>
            <a:r>
              <a:rPr lang="id-ID" dirty="0" smtClean="0"/>
              <a:t>3)       kebutuhan untuk dikasihi, kedekatan dan</a:t>
            </a:r>
          </a:p>
          <a:p>
            <a:pPr>
              <a:buNone/>
            </a:pPr>
            <a:r>
              <a:rPr lang="id-ID" dirty="0" smtClean="0"/>
              <a:t>           perasaan emosional</a:t>
            </a:r>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i="1" dirty="0" smtClean="0"/>
              <a:t>Faktor Penghambat :</a:t>
            </a:r>
            <a:r>
              <a:rPr lang="id-ID" dirty="0" smtClean="0"/>
              <a:t/>
            </a:r>
            <a:br>
              <a:rPr lang="id-ID" dirty="0" smtClean="0"/>
            </a:br>
            <a:endParaRPr lang="id-ID" dirty="0"/>
          </a:p>
        </p:txBody>
      </p:sp>
      <p:sp>
        <p:nvSpPr>
          <p:cNvPr id="3" name="Content Placeholder 2"/>
          <p:cNvSpPr>
            <a:spLocks noGrp="1"/>
          </p:cNvSpPr>
          <p:nvPr>
            <p:ph idx="1"/>
          </p:nvPr>
        </p:nvSpPr>
        <p:spPr/>
        <p:txBody>
          <a:bodyPr>
            <a:normAutofit/>
          </a:bodyPr>
          <a:lstStyle/>
          <a:p>
            <a:pPr>
              <a:buNone/>
            </a:pPr>
            <a:r>
              <a:rPr lang="id-ID" dirty="0" smtClean="0"/>
              <a:t>Menurut New dan Couillard (1981), faktor penghambat (restraining force) terjadinya perubahan yang disebabkan oleh:</a:t>
            </a:r>
          </a:p>
          <a:p>
            <a:pPr>
              <a:buNone/>
            </a:pPr>
            <a:r>
              <a:rPr lang="id-ID" dirty="0" smtClean="0"/>
              <a:t>1)      Adanya ancaman terhadap kepentingan</a:t>
            </a:r>
          </a:p>
          <a:p>
            <a:pPr>
              <a:buNone/>
            </a:pPr>
            <a:r>
              <a:rPr lang="id-ID" dirty="0" smtClean="0"/>
              <a:t>         pribadi.</a:t>
            </a:r>
          </a:p>
          <a:p>
            <a:pPr>
              <a:buNone/>
            </a:pPr>
            <a:r>
              <a:rPr lang="id-ID" dirty="0" smtClean="0"/>
              <a:t>2)      Adanya persepsi yang kurang tepat.</a:t>
            </a:r>
          </a:p>
          <a:p>
            <a:pPr>
              <a:buNone/>
            </a:pPr>
            <a:r>
              <a:rPr lang="id-ID" dirty="0" smtClean="0"/>
              <a:t>3)      Reaksi psikologis.</a:t>
            </a:r>
          </a:p>
          <a:p>
            <a:pPr>
              <a:buNone/>
            </a:pPr>
            <a:r>
              <a:rPr lang="id-ID" dirty="0" smtClean="0"/>
              <a:t>4)      Toleransi untuk berubah rendah.</a:t>
            </a:r>
          </a:p>
          <a:p>
            <a:pPr>
              <a:buNone/>
            </a:pPr>
            <a:endParaRPr lang="id-ID"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122</TotalTime>
  <Words>448</Words>
  <Application>Microsoft Office PowerPoint</Application>
  <PresentationFormat>On-screen Show (4:3)</PresentationFormat>
  <Paragraphs>107</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Flow</vt:lpstr>
      <vt:lpstr>Pertemuan  9  Konsep Berubah</vt:lpstr>
      <vt:lpstr> TEORI PERUBAHAN MENURUT  PARA AHLI </vt:lpstr>
      <vt:lpstr>FUNGSI BERUBAH</vt:lpstr>
      <vt:lpstr>TEORI-TEORI TENTANG PERUBAHAN</vt:lpstr>
      <vt:lpstr>Slide 5</vt:lpstr>
      <vt:lpstr>Slide 6</vt:lpstr>
      <vt:lpstr> Faktor Pendorong Terjadinya Perubahan : </vt:lpstr>
      <vt:lpstr>Kebutuhan dasar interpersonal :</vt:lpstr>
      <vt:lpstr>Faktor Penghambat : </vt:lpstr>
      <vt:lpstr>Alasan Perubahan :</vt:lpstr>
      <vt:lpstr>Slide 11</vt:lpstr>
      <vt:lpstr>Langkah-langkah Perubahan</vt:lpstr>
      <vt:lpstr>2.      TEORI ROGER (1962) : </vt:lpstr>
      <vt:lpstr>Slide 14</vt:lpstr>
      <vt:lpstr>Slide 15</vt:lpstr>
      <vt:lpstr>3.      TEORI LIPITTS (1973) :</vt:lpstr>
      <vt:lpstr>Slide 17</vt:lpstr>
      <vt:lpstr>Slide 18</vt:lpstr>
      <vt:lpstr>Slide 19</vt:lpstr>
      <vt:lpstr> Perbandingan Perubahan Berdasarkan Tiga Teori Perubahan Proses Perubahan yaitu :  </vt:lpstr>
      <vt:lpstr>Slide 21</vt:lpstr>
      <vt:lpstr>Slide 22</vt:lpstr>
      <vt:lpstr> Metoda Menangani Penolakan Terhadap Perubahan </vt:lpstr>
      <vt:lpstr>Slide 24</vt:lpstr>
      <vt:lpstr>Slide 25</vt:lpstr>
      <vt:lpstr>Slide 26</vt:lpstr>
      <vt:lpstr>Slide 27</vt:lpstr>
      <vt:lpstr>Slide 28</vt:lpstr>
      <vt:lpstr>F. Teori Spradley</vt:lpstr>
      <vt:lpstr>F. TINGKAT PERUBAHAN</vt:lpstr>
      <vt:lpstr>Slide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Pertemuan 9  Konsep Berubah</dc:title>
  <dc:creator>Yayah Karyanah</dc:creator>
  <cp:lastModifiedBy>Yayah Karyanah</cp:lastModifiedBy>
  <cp:revision>13</cp:revision>
  <dcterms:created xsi:type="dcterms:W3CDTF">2017-10-12T02:14:50Z</dcterms:created>
  <dcterms:modified xsi:type="dcterms:W3CDTF">2018-07-25T09:05:49Z</dcterms:modified>
</cp:coreProperties>
</file>