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81" r:id="rId16"/>
    <p:sldId id="270" r:id="rId17"/>
    <p:sldId id="271" r:id="rId18"/>
    <p:sldId id="272" r:id="rId19"/>
    <p:sldId id="273" r:id="rId20"/>
    <p:sldId id="282" r:id="rId21"/>
    <p:sldId id="274" r:id="rId22"/>
    <p:sldId id="275" r:id="rId23"/>
    <p:sldId id="276" r:id="rId24"/>
    <p:sldId id="277" r:id="rId25"/>
    <p:sldId id="278" r:id="rId26"/>
    <p:sldId id="279" r:id="rId27"/>
    <p:sldId id="280" r:id="rId2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AA09F-D151-46AE-8B03-D686BB3B079D}" type="datetimeFigureOut">
              <a:rPr lang="id-ID" smtClean="0"/>
              <a:t>28/09/2017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B910-F6B1-4F5D-B12D-C07A74BD0575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AA09F-D151-46AE-8B03-D686BB3B079D}" type="datetimeFigureOut">
              <a:rPr lang="id-ID" smtClean="0"/>
              <a:t>28/09/2017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B910-F6B1-4F5D-B12D-C07A74BD057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AA09F-D151-46AE-8B03-D686BB3B079D}" type="datetimeFigureOut">
              <a:rPr lang="id-ID" smtClean="0"/>
              <a:t>28/09/2017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B910-F6B1-4F5D-B12D-C07A74BD057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AA09F-D151-46AE-8B03-D686BB3B079D}" type="datetimeFigureOut">
              <a:rPr lang="id-ID" smtClean="0"/>
              <a:t>28/09/2017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B910-F6B1-4F5D-B12D-C07A74BD057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AA09F-D151-46AE-8B03-D686BB3B079D}" type="datetimeFigureOut">
              <a:rPr lang="id-ID" smtClean="0"/>
              <a:t>28/09/2017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B910-F6B1-4F5D-B12D-C07A74BD0575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AA09F-D151-46AE-8B03-D686BB3B079D}" type="datetimeFigureOut">
              <a:rPr lang="id-ID" smtClean="0"/>
              <a:t>28/09/2017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B910-F6B1-4F5D-B12D-C07A74BD057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AA09F-D151-46AE-8B03-D686BB3B079D}" type="datetimeFigureOut">
              <a:rPr lang="id-ID" smtClean="0"/>
              <a:t>28/09/2017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B910-F6B1-4F5D-B12D-C07A74BD057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AA09F-D151-46AE-8B03-D686BB3B079D}" type="datetimeFigureOut">
              <a:rPr lang="id-ID" smtClean="0"/>
              <a:t>28/09/2017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B910-F6B1-4F5D-B12D-C07A74BD057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AA09F-D151-46AE-8B03-D686BB3B079D}" type="datetimeFigureOut">
              <a:rPr lang="id-ID" smtClean="0"/>
              <a:t>28/09/2017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B910-F6B1-4F5D-B12D-C07A74BD057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AA09F-D151-46AE-8B03-D686BB3B079D}" type="datetimeFigureOut">
              <a:rPr lang="id-ID" smtClean="0"/>
              <a:t>28/09/2017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B910-F6B1-4F5D-B12D-C07A74BD0575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74AA09F-D151-46AE-8B03-D686BB3B079D}" type="datetimeFigureOut">
              <a:rPr lang="id-ID" smtClean="0"/>
              <a:t>28/09/2017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1BFB910-F6B1-4F5D-B12D-C07A74BD0575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74AA09F-D151-46AE-8B03-D686BB3B079D}" type="datetimeFigureOut">
              <a:rPr lang="id-ID" smtClean="0"/>
              <a:t>28/09/2017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1BFB910-F6B1-4F5D-B12D-C07A74BD0575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714488"/>
            <a:ext cx="8077200" cy="1673352"/>
          </a:xfrm>
        </p:spPr>
        <p:txBody>
          <a:bodyPr/>
          <a:lstStyle/>
          <a:p>
            <a:r>
              <a:rPr lang="id-ID" dirty="0" smtClean="0"/>
              <a:t>Falsafah dan Paradigma Keperawatan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214686"/>
            <a:ext cx="8077200" cy="1499616"/>
          </a:xfrm>
        </p:spPr>
        <p:txBody>
          <a:bodyPr/>
          <a:lstStyle/>
          <a:p>
            <a:r>
              <a:rPr lang="id-ID" dirty="0" smtClean="0"/>
              <a:t>Yayah Karyanah, S.Sos, MM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Perilaku Sakit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b="1" dirty="0" smtClean="0"/>
              <a:t>Tidak </a:t>
            </a:r>
            <a:r>
              <a:rPr lang="id-ID" b="1" dirty="0"/>
              <a:t>memegang tanggung jawab selama sakit</a:t>
            </a:r>
          </a:p>
          <a:p>
            <a:pPr lvl="0"/>
            <a:r>
              <a:rPr lang="id-ID" b="1" dirty="0"/>
              <a:t>Bebas dari tugas dan peran sosial</a:t>
            </a:r>
          </a:p>
          <a:p>
            <a:pPr lvl="0"/>
            <a:r>
              <a:rPr lang="id-ID" b="1" dirty="0"/>
              <a:t>Berupaya mencapai kondisi sehat secepat mungkin</a:t>
            </a:r>
          </a:p>
          <a:p>
            <a:pPr lvl="0"/>
            <a:r>
              <a:rPr lang="id-ID" b="1" dirty="0"/>
              <a:t>Bersama keluarga mencari bantuan dengan segera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/>
              <a:t>Efek Sakit Terhadap Peran Individu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b="1" dirty="0"/>
              <a:t>Perubahan Peran</a:t>
            </a:r>
          </a:p>
          <a:p>
            <a:pPr lvl="0"/>
            <a:r>
              <a:rPr lang="id-ID" b="1" dirty="0"/>
              <a:t>Masalah keungan</a:t>
            </a:r>
          </a:p>
          <a:p>
            <a:pPr lvl="0"/>
            <a:r>
              <a:rPr lang="id-ID" b="1" dirty="0"/>
              <a:t>Kesepian</a:t>
            </a:r>
          </a:p>
          <a:p>
            <a:pPr lvl="0"/>
            <a:r>
              <a:rPr lang="id-ID" b="1" dirty="0"/>
              <a:t>Perubahan kebiasan sosial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/>
              <a:t>Perkembangan Ilmu Keperawatan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b="1" dirty="0"/>
              <a:t>Ilmu</a:t>
            </a:r>
            <a:br>
              <a:rPr lang="id-ID" b="1" dirty="0"/>
            </a:br>
            <a:r>
              <a:rPr lang="id-ID" b="1" dirty="0"/>
              <a:t>Merupakan kumpulan pengetahuan yang padat dan proses mengetahui melalui penyelidikan yang sistematis dan terkendali (metode ilmiah).</a:t>
            </a:r>
            <a:br>
              <a:rPr lang="id-ID" b="1" dirty="0"/>
            </a:br>
            <a:endParaRPr lang="id-ID" b="1" dirty="0" smtClean="0"/>
          </a:p>
          <a:p>
            <a:pPr>
              <a:buNone/>
            </a:pPr>
            <a:r>
              <a:rPr lang="id-ID" b="1" dirty="0" smtClean="0"/>
              <a:t>Karakteristik </a:t>
            </a:r>
            <a:r>
              <a:rPr lang="id-ID" b="1" dirty="0"/>
              <a:t>ilmu :</a:t>
            </a:r>
          </a:p>
          <a:p>
            <a:pPr lvl="0"/>
            <a:r>
              <a:rPr lang="id-ID" b="1" dirty="0"/>
              <a:t>Mempercepat rasional sebagai alat untuk memperoleh pengetahuan yang benar</a:t>
            </a:r>
          </a:p>
          <a:p>
            <a:pPr lvl="0"/>
            <a:r>
              <a:rPr lang="id-ID" b="1" dirty="0"/>
              <a:t>Mempunyai alur pikir yang logis dan konsisten dengan pengetahuan yang telah ada</a:t>
            </a:r>
          </a:p>
          <a:p>
            <a:pPr lvl="0"/>
            <a:r>
              <a:rPr lang="id-ID" b="1" dirty="0"/>
              <a:t>Melalui pengujian empiris sebagai kriteria kebenaran objektif</a:t>
            </a:r>
          </a:p>
          <a:p>
            <a:pPr lvl="0"/>
            <a:r>
              <a:rPr lang="id-ID" b="1" dirty="0"/>
              <a:t>Memiliki mekanisme yang terbuka terhadap koreksi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Keperawatan Sebagai Ilmu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Apakah </a:t>
            </a:r>
            <a:r>
              <a:rPr lang="id-ID" b="1" dirty="0"/>
              <a:t>ilmu keperawatan memenuhi persyaratan untuk eksis sebagai sebuah disiplin ilmu yang mandiri?</a:t>
            </a:r>
          </a:p>
          <a:p>
            <a:pPr lvl="0"/>
            <a:r>
              <a:rPr lang="id-ID" b="1" dirty="0"/>
              <a:t>Ilmu keperawatan ditinjau dari sudut filsafat ilmu (philosophy of science)</a:t>
            </a:r>
          </a:p>
          <a:p>
            <a:pPr lvl="0"/>
            <a:r>
              <a:rPr lang="id-ID" b="1" dirty="0"/>
              <a:t>Cara pengetahuan diperoleh dan disusun (epistemologi)</a:t>
            </a:r>
          </a:p>
          <a:p>
            <a:pPr lvl="0"/>
            <a:r>
              <a:rPr lang="id-ID" b="1" dirty="0"/>
              <a:t>Serta nilai yang terkait dengan pengetahuan (aksiologi)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/>
              <a:t>Ilmu Keperawatan ditinjau </a:t>
            </a:r>
            <a:br>
              <a:rPr lang="id-ID" b="1" dirty="0" smtClean="0"/>
            </a:br>
            <a:r>
              <a:rPr lang="id-ID" b="1" dirty="0" smtClean="0"/>
              <a:t>dari sudut ontologi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d-ID" b="1" dirty="0" smtClean="0"/>
              <a:t>Mempunyai </a:t>
            </a:r>
            <a:r>
              <a:rPr lang="id-ID" b="1" dirty="0"/>
              <a:t>pengertian , falsafah , sejarah, tujuan, penerima layanan keperawatan, fokus keperawatan, objek formal, objek materi.</a:t>
            </a:r>
          </a:p>
          <a:p>
            <a:pPr lvl="0"/>
            <a:r>
              <a:rPr lang="id-ID" b="1" dirty="0"/>
              <a:t>Objek materia ilmu keperawatan adalah manusia yang tidak dapat berfungsi secara sempurna dalam kaitannya dengan kondisi kesehatan dan proses penyembuhan.</a:t>
            </a:r>
          </a:p>
          <a:p>
            <a:pPr lvl="0">
              <a:buNone/>
            </a:pP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b="1" dirty="0" smtClean="0"/>
              <a:t>Titik fokus dalam keperawatan adalah respon manusia terhadap ketidakseimbangan yang dapat ditangani dengan ASKEP.</a:t>
            </a:r>
          </a:p>
          <a:p>
            <a:pPr lvl="0"/>
            <a:r>
              <a:rPr lang="id-ID" b="1" dirty="0" smtClean="0"/>
              <a:t>Objek formal : bantuan bagi individu dalam proses penyembuhan secara holistik.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sz="3600" b="1" dirty="0" smtClean="0"/>
              <a:t>Ilmu </a:t>
            </a:r>
            <a:r>
              <a:rPr lang="id-ID" sz="3600" b="1" dirty="0"/>
              <a:t>Keperawatan Dari Sudut Epistemologi</a:t>
            </a:r>
            <a:r>
              <a:rPr lang="id-ID" sz="3600" dirty="0"/>
              <a:t/>
            </a:r>
            <a:br>
              <a:rPr lang="id-ID" sz="3600" dirty="0"/>
            </a:br>
            <a:r>
              <a:rPr lang="id-ID" sz="3600" b="1" dirty="0"/>
              <a:t>Sifat / karakteristik ilmu keperawatan</a:t>
            </a: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08" y="1600200"/>
            <a:ext cx="6543692" cy="4525963"/>
          </a:xfrm>
        </p:spPr>
        <p:txBody>
          <a:bodyPr/>
          <a:lstStyle/>
          <a:p>
            <a:pPr lvl="0"/>
            <a:r>
              <a:rPr lang="id-ID" b="1" dirty="0" smtClean="0"/>
              <a:t>Pengetahuan </a:t>
            </a:r>
            <a:r>
              <a:rPr lang="id-ID" b="1" dirty="0"/>
              <a:t>umum(public knowledge)</a:t>
            </a:r>
          </a:p>
          <a:p>
            <a:pPr lvl="0"/>
            <a:r>
              <a:rPr lang="id-ID" b="1" dirty="0"/>
              <a:t>Objektif</a:t>
            </a:r>
          </a:p>
          <a:p>
            <a:pPr lvl="0"/>
            <a:r>
              <a:rPr lang="id-ID" b="1" dirty="0"/>
              <a:t>Abstraksi</a:t>
            </a:r>
          </a:p>
          <a:p>
            <a:pPr lvl="0"/>
            <a:r>
              <a:rPr lang="id-ID" b="1" dirty="0"/>
              <a:t>Konseptual</a:t>
            </a:r>
          </a:p>
          <a:p>
            <a:pPr lvl="0"/>
            <a:r>
              <a:rPr lang="id-ID" b="1" dirty="0"/>
              <a:t>Generalisasi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id-ID" sz="3600" dirty="0" smtClean="0"/>
              <a:t/>
            </a:r>
            <a:br>
              <a:rPr lang="id-ID" sz="3600" dirty="0" smtClean="0"/>
            </a:br>
            <a:r>
              <a:rPr lang="id-ID" sz="3600" dirty="0" smtClean="0"/>
              <a:t>Untuk mengembangkan ilmu keperawatan dibutuhkan ilmu lain sebagia pembentuk body of knowledge ilmu keperawatan antara </a:t>
            </a:r>
            <a:r>
              <a:rPr lang="id-ID" dirty="0" smtClean="0"/>
              <a:t>lain: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918" y="2500306"/>
            <a:ext cx="6900882" cy="3625857"/>
          </a:xfrm>
        </p:spPr>
        <p:txBody>
          <a:bodyPr>
            <a:normAutofit/>
          </a:bodyPr>
          <a:lstStyle/>
          <a:p>
            <a:pPr lvl="0"/>
            <a:r>
              <a:rPr lang="id-ID" b="1" dirty="0" smtClean="0"/>
              <a:t>Kelompok </a:t>
            </a:r>
            <a:r>
              <a:rPr lang="id-ID" b="1" dirty="0"/>
              <a:t>ilmu humaniora, metodologi, hukum dan etika</a:t>
            </a:r>
          </a:p>
          <a:p>
            <a:pPr lvl="0"/>
            <a:r>
              <a:rPr lang="id-ID" b="1" dirty="0"/>
              <a:t>Kelompok ilmu alam dasar : biofisika, kimia, biologi</a:t>
            </a:r>
          </a:p>
          <a:p>
            <a:pPr lvl="0"/>
            <a:r>
              <a:rPr lang="id-ID" b="1" dirty="0"/>
              <a:t>Kelompok ilmu perilaku yang mencakup psikologi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232" y="1000108"/>
            <a:ext cx="6686568" cy="5126055"/>
          </a:xfrm>
        </p:spPr>
        <p:txBody>
          <a:bodyPr>
            <a:normAutofit/>
          </a:bodyPr>
          <a:lstStyle/>
          <a:p>
            <a:pPr lvl="0"/>
            <a:r>
              <a:rPr lang="id-ID" dirty="0"/>
              <a:t>Kelompok ilmu sosial : sosiologi, antropologi,demografi dan politik</a:t>
            </a:r>
          </a:p>
          <a:p>
            <a:pPr lvl="0"/>
            <a:r>
              <a:rPr lang="id-ID" dirty="0"/>
              <a:t>Kelompok ilmu biomedik : anatomi, fisiologi, biokimia, patofisiologi, farmako dll</a:t>
            </a:r>
          </a:p>
          <a:p>
            <a:pPr lvl="0"/>
            <a:r>
              <a:rPr lang="id-ID" dirty="0"/>
              <a:t>Kelompok ilmu kesehatan masyarakat</a:t>
            </a:r>
          </a:p>
          <a:p>
            <a:pPr lvl="0"/>
            <a:r>
              <a:rPr lang="id-ID" dirty="0"/>
              <a:t>Kelompok ilmu kedokteran klinik : penyakit syaraf, kulit dll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/>
              <a:t>Ilmu Keperawatan Dari Sudut Aksiologi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id-ID" dirty="0" smtClean="0"/>
              <a:t>Aplikasi </a:t>
            </a:r>
            <a:r>
              <a:rPr lang="id-ID" dirty="0"/>
              <a:t>asas moral dari ilmu keperawatan adalah tanggung jawab profesional terhadap klien , masyarakat dan Tuhan YME.</a:t>
            </a:r>
          </a:p>
          <a:p>
            <a:pPr lvl="0"/>
            <a:r>
              <a:rPr lang="id-ID" dirty="0"/>
              <a:t>Asas moral yang terkandung dalam ilmu keperawatan dimanifestasikan kedalam kode etik keperwatan</a:t>
            </a:r>
          </a:p>
          <a:p>
            <a:pPr lvl="0"/>
            <a:r>
              <a:rPr lang="id-ID" dirty="0"/>
              <a:t>Kode etik keperawatan : asas/moral tertulis yang harus dijadikan pedoman/prinsip bagi setiap perawat dalam berinteraksi dengan klien agar perilaku perawat tetap dalam koridor kebenaran.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Falsafah Keperawatan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endParaRPr lang="id-ID" dirty="0" smtClean="0"/>
          </a:p>
          <a:p>
            <a:pPr lvl="0">
              <a:buNone/>
            </a:pPr>
            <a:r>
              <a:rPr lang="id-ID" dirty="0" smtClean="0"/>
              <a:t>          </a:t>
            </a:r>
            <a:r>
              <a:rPr lang="id-ID" b="1" dirty="0" smtClean="0">
                <a:solidFill>
                  <a:srgbClr val="FF0000"/>
                </a:solidFill>
              </a:rPr>
              <a:t>Keperawatan </a:t>
            </a:r>
            <a:r>
              <a:rPr lang="id-ID" b="1" dirty="0">
                <a:solidFill>
                  <a:srgbClr val="FF0000"/>
                </a:solidFill>
              </a:rPr>
              <a:t>adalah </a:t>
            </a:r>
            <a:r>
              <a:rPr lang="id-ID" b="1" dirty="0"/>
              <a:t>suatu bentuk pelayanan profesional yang merupakan bagian integral dari layanan kesehatan, didasarkan pada ilmu dan kiat keperawatan</a:t>
            </a:r>
            <a:r>
              <a:rPr lang="id-ID" b="1" dirty="0" smtClean="0"/>
              <a:t>.</a:t>
            </a:r>
          </a:p>
          <a:p>
            <a:pPr lvl="0">
              <a:buNone/>
            </a:pPr>
            <a:endParaRPr lang="id-ID" b="1" dirty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id-ID" dirty="0" smtClean="0">
                <a:solidFill>
                  <a:srgbClr val="FF0000"/>
                </a:solidFill>
              </a:rPr>
              <a:t>          </a:t>
            </a:r>
            <a:r>
              <a:rPr lang="id-ID" b="1" dirty="0" smtClean="0">
                <a:solidFill>
                  <a:srgbClr val="FF0000"/>
                </a:solidFill>
              </a:rPr>
              <a:t>Falsafah </a:t>
            </a:r>
            <a:r>
              <a:rPr lang="id-ID" b="1" dirty="0">
                <a:solidFill>
                  <a:srgbClr val="FF0000"/>
                </a:solidFill>
              </a:rPr>
              <a:t>Keperawatan</a:t>
            </a:r>
            <a:r>
              <a:rPr lang="id-ID" dirty="0"/>
              <a:t>: </a:t>
            </a:r>
            <a:r>
              <a:rPr lang="id-ID" b="1" dirty="0"/>
              <a:t>kenyakinan perawat terhadap nilai-nilai keperawatan yang menjadi pedoman dalam memberikan asuhan keperawatan.</a:t>
            </a:r>
          </a:p>
          <a:p>
            <a:endParaRPr lang="id-ID" dirty="0"/>
          </a:p>
        </p:txBody>
      </p:sp>
      <p:sp>
        <p:nvSpPr>
          <p:cNvPr id="4" name="5-Point Star 3"/>
          <p:cNvSpPr/>
          <p:nvPr/>
        </p:nvSpPr>
        <p:spPr>
          <a:xfrm>
            <a:off x="500034" y="135729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5-Point Star 4"/>
          <p:cNvSpPr/>
          <p:nvPr/>
        </p:nvSpPr>
        <p:spPr>
          <a:xfrm>
            <a:off x="357158" y="357187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Pengertian kode etik dan tujuannya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Kode </a:t>
            </a:r>
            <a:r>
              <a:rPr lang="id-ID" dirty="0" smtClean="0"/>
              <a:t>etik adalah </a:t>
            </a:r>
            <a:endParaRPr lang="id-ID" dirty="0" smtClean="0"/>
          </a:p>
          <a:p>
            <a:pPr>
              <a:buNone/>
            </a:pPr>
            <a:r>
              <a:rPr lang="id-ID" b="1" dirty="0" smtClean="0"/>
              <a:t>    Suatu sistem norma, nilai &amp; juga aturan profesional tertulis yang secara tegas menyatakan apa yang benar &amp; baik &amp; apa yang tidak benar &amp; tidak baik bagi profesional</a:t>
            </a:r>
            <a:r>
              <a:rPr lang="id-ID" dirty="0" smtClean="0"/>
              <a:t>. </a:t>
            </a:r>
          </a:p>
          <a:p>
            <a:r>
              <a:rPr lang="id-ID" b="1" dirty="0" smtClean="0"/>
              <a:t>Kode </a:t>
            </a:r>
            <a:r>
              <a:rPr lang="id-ID" b="1" dirty="0" smtClean="0"/>
              <a:t>etik menyatakan perbuatan apa saja yang benar / salah, perbuatan apa yang harus dilakukan &amp; perbuatan apa yang harus dihindari.</a:t>
            </a:r>
            <a:endParaRPr lang="id-ID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/>
              <a:t>Kode </a:t>
            </a:r>
            <a:r>
              <a:rPr lang="id-ID" b="1" dirty="0"/>
              <a:t>etik keperawatan Indonesia(PPNI)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id-ID" b="1" dirty="0"/>
              <a:t>Perawat dan klien</a:t>
            </a:r>
            <a:r>
              <a:rPr lang="id-ID" dirty="0"/>
              <a:t> </a:t>
            </a:r>
            <a:endParaRPr lang="id-ID" dirty="0" smtClean="0"/>
          </a:p>
          <a:p>
            <a:pPr lvl="1"/>
            <a:r>
              <a:rPr lang="id-ID" b="1" dirty="0"/>
              <a:t>perawat dalam memberikan layanan keperawatan menghargai harkat dan martabat manusia</a:t>
            </a:r>
            <a:endParaRPr lang="id-ID" sz="2400" b="1" dirty="0"/>
          </a:p>
          <a:p>
            <a:pPr lvl="1"/>
            <a:r>
              <a:rPr lang="id-ID" b="1" dirty="0"/>
              <a:t>Perawat dalam memberikan layanan keperawatan senantiasa memelihara seasana lingkungan yg menghargai nilai-nilai budaya</a:t>
            </a:r>
            <a:endParaRPr lang="id-ID" sz="2400" b="1" dirty="0"/>
          </a:p>
          <a:p>
            <a:pPr lvl="1"/>
            <a:r>
              <a:rPr lang="id-ID" b="1" dirty="0"/>
              <a:t>Tanggung jawab utama perawat adalah mereka yang membutuhkan ASKEP</a:t>
            </a:r>
            <a:endParaRPr lang="id-ID" sz="2400" b="1" dirty="0"/>
          </a:p>
          <a:p>
            <a:pPr lvl="1"/>
            <a:r>
              <a:rPr lang="id-ID" b="1" dirty="0"/>
              <a:t>Perawat wajib merahasiakan segala sesuatu yg diketahui dgn tugas yg dipercayakan kepadanya</a:t>
            </a:r>
            <a:endParaRPr lang="id-ID" sz="2400" b="1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id-ID" b="1" dirty="0"/>
              <a:t>Perawat dan praktik</a:t>
            </a:r>
            <a:r>
              <a:rPr lang="id-ID" dirty="0"/>
              <a:t> </a:t>
            </a:r>
            <a:endParaRPr lang="id-ID" sz="2800" dirty="0"/>
          </a:p>
          <a:p>
            <a:pPr lvl="1"/>
            <a:r>
              <a:rPr lang="id-ID" b="1" dirty="0"/>
              <a:t>Perawat dan masyarakat</a:t>
            </a:r>
            <a:endParaRPr lang="id-ID" sz="2400" b="1" dirty="0"/>
          </a:p>
          <a:p>
            <a:pPr lvl="1"/>
            <a:r>
              <a:rPr lang="id-ID" b="1" dirty="0"/>
              <a:t>Perawat memelihara dan meningkatkan kompetensi di bidang keperawatan</a:t>
            </a:r>
            <a:endParaRPr lang="id-ID" sz="2400" b="1" dirty="0"/>
          </a:p>
          <a:p>
            <a:pPr lvl="1"/>
            <a:r>
              <a:rPr lang="id-ID" b="1" dirty="0"/>
              <a:t>Perawat senantiasa memelihara mutu layanan keperawatan yang tinggi dan profesional</a:t>
            </a:r>
            <a:endParaRPr lang="id-ID" sz="2400" b="1" dirty="0"/>
          </a:p>
          <a:p>
            <a:pPr lvl="1"/>
            <a:r>
              <a:rPr lang="id-ID" b="1" dirty="0"/>
              <a:t>Perawat menbuat keputusan berdasarkan informasi yang adekuat</a:t>
            </a:r>
            <a:endParaRPr lang="id-ID" sz="2400" b="1" dirty="0"/>
          </a:p>
          <a:p>
            <a:pPr lvl="1"/>
            <a:r>
              <a:rPr lang="id-ID" b="1" dirty="0"/>
              <a:t>Perawat senantiasa menjungjung tinggi nama baik profesi keperawatan</a:t>
            </a:r>
            <a:endParaRPr lang="id-ID" sz="2400" b="1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b="1" dirty="0"/>
              <a:t>Perawat dan masyarakat</a:t>
            </a:r>
            <a:r>
              <a:rPr lang="id-ID" dirty="0"/>
              <a:t/>
            </a:r>
            <a:br>
              <a:rPr lang="id-ID" dirty="0"/>
            </a:br>
            <a:r>
              <a:rPr lang="id-ID" b="1" dirty="0"/>
              <a:t>Perawat mengembang tanggung jawab bersama masyarakat untuk memprakarsai dan mendukung berbagai kegiatan kebutuhan kesehatan masyarakat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b="1" dirty="0"/>
              <a:t>Perawat dan rekan sejawat</a:t>
            </a:r>
            <a:r>
              <a:rPr lang="id-ID" dirty="0"/>
              <a:t> </a:t>
            </a:r>
            <a:endParaRPr lang="id-ID" sz="2800" dirty="0"/>
          </a:p>
          <a:p>
            <a:pPr lvl="1"/>
            <a:r>
              <a:rPr lang="id-ID" b="1" dirty="0"/>
              <a:t>Perawat senantiasa memelihara hubungan baik dgn sesama perwat maupun tenaga kesehatan lain</a:t>
            </a:r>
            <a:endParaRPr lang="id-ID" sz="2400" b="1" dirty="0"/>
          </a:p>
          <a:p>
            <a:pPr lvl="1"/>
            <a:r>
              <a:rPr lang="id-ID" b="1" dirty="0"/>
              <a:t>Perawat bertindak melindungi klien dari tenaga kesehatan yang memberi layanan yang tidak kompeten, tidak etis, dan ilegal</a:t>
            </a:r>
            <a:endParaRPr lang="id-ID" sz="2400" b="1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 lvl="0"/>
            <a:r>
              <a:rPr lang="id-ID" b="1" dirty="0"/>
              <a:t>Perawat dan </a:t>
            </a:r>
            <a:r>
              <a:rPr lang="id-ID" b="1" dirty="0" smtClean="0"/>
              <a:t>profesi</a:t>
            </a:r>
            <a:endParaRPr lang="id-ID" sz="2800" dirty="0"/>
          </a:p>
          <a:p>
            <a:pPr lvl="1"/>
            <a:r>
              <a:rPr lang="id-ID" dirty="0"/>
              <a:t>Perawat mempunyai peran penting dlm menentukan standar pendidikan dan layanan keperawatan</a:t>
            </a:r>
            <a:endParaRPr lang="id-ID" sz="2400" dirty="0"/>
          </a:p>
          <a:p>
            <a:pPr lvl="1"/>
            <a:r>
              <a:rPr lang="id-ID" dirty="0"/>
              <a:t>Perawat berperan aktif dalam berbagai kegiatan pengembangan profesi keperawatan</a:t>
            </a:r>
            <a:endParaRPr lang="id-ID" sz="2400" dirty="0"/>
          </a:p>
          <a:p>
            <a:pPr lvl="1"/>
            <a:r>
              <a:rPr lang="id-ID" dirty="0"/>
              <a:t>Perawat berpartisipasi aktif dalam upaya profesi untuk membangun dan memelihara kondisi kerja yg kondusif demi terwujudnya ASKEP yg bermutu tingg</a:t>
            </a:r>
            <a:endParaRPr lang="id-ID" sz="2400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Menurut Kamus Besar Bahasa Indonesia jilid II 2006  Teori adalah pendapat yang berdasarkan penelitian dan penemuan didukung oleh data dan argumentasi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/>
              <a:t>Keyakinan Yang Harus Dimiliki Perawat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id-ID" dirty="0"/>
          </a:p>
          <a:p>
            <a:pPr lvl="0"/>
            <a:r>
              <a:rPr lang="id-ID" b="1" dirty="0"/>
              <a:t>Manusia adalah individu yang unik holistik</a:t>
            </a:r>
          </a:p>
          <a:p>
            <a:pPr lvl="0"/>
            <a:r>
              <a:rPr lang="id-ID" b="1" dirty="0"/>
              <a:t>Meningkatkan derajat kesehatan yang optimal</a:t>
            </a:r>
          </a:p>
          <a:p>
            <a:pPr lvl="0"/>
            <a:r>
              <a:rPr lang="id-ID" b="1" dirty="0"/>
              <a:t>Kolaborasi dengan tim kesehatan dan pasien/keluarga.</a:t>
            </a:r>
          </a:p>
          <a:p>
            <a:pPr lvl="0"/>
            <a:r>
              <a:rPr lang="id-ID" b="1" dirty="0"/>
              <a:t>Proses keperawatan</a:t>
            </a:r>
          </a:p>
          <a:p>
            <a:pPr lvl="0"/>
            <a:r>
              <a:rPr lang="id-ID" b="1" dirty="0"/>
              <a:t>Perawat bertanggung jawab dan bertanggung gugat</a:t>
            </a:r>
          </a:p>
          <a:p>
            <a:pPr lvl="0"/>
            <a:r>
              <a:rPr lang="id-ID" b="1" dirty="0"/>
              <a:t>Pendidikan keperawatan harus dilaksanakan terus-menerus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Paradigma Keperawatan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id-ID" b="1" dirty="0" smtClean="0"/>
              <a:t>Paradigma </a:t>
            </a:r>
            <a:r>
              <a:rPr lang="id-ID" b="1" dirty="0"/>
              <a:t>keperawatan </a:t>
            </a:r>
            <a:r>
              <a:rPr lang="id-ID" dirty="0"/>
              <a:t>: </a:t>
            </a:r>
            <a:endParaRPr lang="id-ID" dirty="0" smtClean="0"/>
          </a:p>
          <a:p>
            <a:pPr lvl="0">
              <a:buNone/>
            </a:pPr>
            <a:r>
              <a:rPr lang="id-ID" b="1" dirty="0" smtClean="0"/>
              <a:t>Merupakan </a:t>
            </a:r>
            <a:r>
              <a:rPr lang="id-ID" b="1" dirty="0"/>
              <a:t>suatu pandangan global yang dianut oleh perawat yang mengatur hubungan di antara teori guna mengembangkan model konseptual dan teori-teori keperawatan sebagai kerangka kerja keperawatan.</a:t>
            </a:r>
          </a:p>
          <a:p>
            <a:pPr lvl="0"/>
            <a:r>
              <a:rPr lang="id-ID" b="1" dirty="0"/>
              <a:t>Unsur paradigma keperawatan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d-ID" dirty="0" smtClean="0"/>
              <a:t>Unsur paradigma keperawatan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                            </a:t>
            </a:r>
            <a:r>
              <a:rPr lang="id-ID" b="1" dirty="0" smtClean="0"/>
              <a:t>Manusia/Klien   </a:t>
            </a:r>
          </a:p>
          <a:p>
            <a:pPr>
              <a:buNone/>
            </a:pPr>
            <a:endParaRPr lang="id-ID" b="1" dirty="0" smtClean="0"/>
          </a:p>
          <a:p>
            <a:pPr>
              <a:buNone/>
            </a:pPr>
            <a:endParaRPr lang="id-ID" b="1" dirty="0" smtClean="0"/>
          </a:p>
          <a:p>
            <a:pPr>
              <a:buNone/>
            </a:pPr>
            <a:endParaRPr lang="id-ID" b="1" dirty="0" smtClean="0"/>
          </a:p>
          <a:p>
            <a:pPr>
              <a:buNone/>
            </a:pPr>
            <a:r>
              <a:rPr lang="id-ID" b="1" dirty="0" smtClean="0"/>
              <a:t>Keperawatan                                 Sehat/Sakit</a:t>
            </a:r>
          </a:p>
          <a:p>
            <a:pPr>
              <a:buNone/>
            </a:pPr>
            <a:endParaRPr lang="id-ID" b="1" dirty="0" smtClean="0"/>
          </a:p>
          <a:p>
            <a:pPr>
              <a:buNone/>
            </a:pPr>
            <a:r>
              <a:rPr lang="id-ID" b="1" dirty="0"/>
              <a:t> </a:t>
            </a:r>
            <a:r>
              <a:rPr lang="id-ID" b="1" dirty="0" smtClean="0"/>
              <a:t>                              </a:t>
            </a:r>
          </a:p>
          <a:p>
            <a:pPr>
              <a:buNone/>
            </a:pPr>
            <a:r>
              <a:rPr lang="id-ID" b="1" dirty="0" smtClean="0"/>
              <a:t> </a:t>
            </a:r>
            <a:r>
              <a:rPr lang="id-ID" b="1" dirty="0" smtClean="0"/>
              <a:t>                                  Lingkungan</a:t>
            </a:r>
            <a:endParaRPr lang="id-ID" b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429256" y="3214686"/>
            <a:ext cx="914400" cy="914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H="1">
            <a:off x="3750463" y="4107661"/>
            <a:ext cx="1271590" cy="5714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285984" y="4643446"/>
            <a:ext cx="1071570" cy="7143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 flipV="1">
            <a:off x="1928794" y="3214686"/>
            <a:ext cx="1071570" cy="78581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5357818" y="4500570"/>
            <a:ext cx="1143008" cy="9286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Keperawatan</a:t>
            </a:r>
            <a:r>
              <a:rPr lang="id-ID" sz="4000" dirty="0" smtClean="0"/>
              <a:t/>
            </a:r>
            <a:br>
              <a:rPr lang="id-ID" sz="4000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id-ID" b="1" dirty="0" smtClean="0"/>
              <a:t>Memberikan </a:t>
            </a:r>
            <a:r>
              <a:rPr lang="id-ID" b="1" dirty="0"/>
              <a:t>layanan kesehatan</a:t>
            </a:r>
            <a:endParaRPr lang="id-ID" sz="2800" b="1" dirty="0"/>
          </a:p>
          <a:p>
            <a:pPr lvl="0"/>
            <a:r>
              <a:rPr lang="id-ID" b="1" dirty="0"/>
              <a:t>Memberikan bantuan yang paripurna dan efektif kepada klien</a:t>
            </a:r>
            <a:endParaRPr lang="id-ID" sz="2800" b="1" dirty="0"/>
          </a:p>
          <a:p>
            <a:pPr lvl="0"/>
            <a:r>
              <a:rPr lang="id-ID" b="1" dirty="0"/>
              <a:t>Membantu klien (dari level individu hingga masyarakat)</a:t>
            </a:r>
            <a:endParaRPr lang="id-ID" sz="2800" b="1" dirty="0"/>
          </a:p>
          <a:p>
            <a:pPr lvl="0"/>
            <a:r>
              <a:rPr lang="id-ID" b="1" dirty="0"/>
              <a:t>Melaksanakan intervensi keperawatan : </a:t>
            </a:r>
            <a:endParaRPr lang="id-ID" sz="2800" b="1" dirty="0"/>
          </a:p>
          <a:p>
            <a:pPr lvl="1"/>
            <a:r>
              <a:rPr lang="id-ID" b="1" dirty="0"/>
              <a:t>Promotif</a:t>
            </a:r>
            <a:endParaRPr lang="id-ID" sz="2400" b="1" dirty="0"/>
          </a:p>
          <a:p>
            <a:pPr lvl="1"/>
            <a:r>
              <a:rPr lang="id-ID" b="1" dirty="0"/>
              <a:t>Preventif</a:t>
            </a:r>
            <a:endParaRPr lang="id-ID" sz="2400" b="1" dirty="0"/>
          </a:p>
          <a:p>
            <a:pPr lvl="1"/>
            <a:r>
              <a:rPr lang="id-ID" b="1" dirty="0"/>
              <a:t>Kuratif</a:t>
            </a:r>
            <a:endParaRPr lang="id-ID" sz="2400" b="1" dirty="0"/>
          </a:p>
          <a:p>
            <a:pPr lvl="1"/>
            <a:r>
              <a:rPr lang="id-ID" b="1" dirty="0"/>
              <a:t>Rehabilitatif</a:t>
            </a:r>
            <a:endParaRPr lang="id-ID" sz="2400" b="1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Rentang Sehat Sakit</a:t>
            </a:r>
            <a:endParaRPr lang="id-ID" dirty="0"/>
          </a:p>
        </p:txBody>
      </p:sp>
      <p:pic>
        <p:nvPicPr>
          <p:cNvPr id="4" name="Content Placeholder 3" descr="https://beequinn.files.wordpress.com/2012/09/sehat-sakit.jpg?w=645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857364"/>
            <a:ext cx="7429552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/>
              <a:t>Faktor </a:t>
            </a:r>
            <a:r>
              <a:rPr lang="id-ID" b="1" dirty="0"/>
              <a:t>Yang Mempengaruhi Status Kesehatan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pic>
        <p:nvPicPr>
          <p:cNvPr id="4" name="Content Placeholder 3" descr="https://beequinn.files.wordpress.com/2012/09/status-kesehatan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14488"/>
            <a:ext cx="8072494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/>
              <a:t>Prilaku sehat dipengaruhi oleh faktor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0298" y="1600200"/>
            <a:ext cx="6186502" cy="4525963"/>
          </a:xfrm>
        </p:spPr>
        <p:txBody>
          <a:bodyPr/>
          <a:lstStyle/>
          <a:p>
            <a:pPr lvl="0"/>
            <a:r>
              <a:rPr lang="id-ID" b="1" dirty="0" smtClean="0"/>
              <a:t>Pendidikan</a:t>
            </a:r>
            <a:endParaRPr lang="id-ID" b="1" dirty="0"/>
          </a:p>
          <a:p>
            <a:pPr lvl="0"/>
            <a:r>
              <a:rPr lang="id-ID" b="1" dirty="0"/>
              <a:t>Adat istiadat</a:t>
            </a:r>
          </a:p>
          <a:p>
            <a:pPr lvl="0"/>
            <a:r>
              <a:rPr lang="id-ID" b="1" dirty="0"/>
              <a:t>Kepercayaan</a:t>
            </a:r>
          </a:p>
          <a:p>
            <a:pPr lvl="0"/>
            <a:r>
              <a:rPr lang="id-ID" b="1" dirty="0"/>
              <a:t>Kebiasaan</a:t>
            </a:r>
          </a:p>
          <a:p>
            <a:pPr lvl="0"/>
            <a:r>
              <a:rPr lang="id-ID" b="1" dirty="0"/>
              <a:t>Sosial ekonomi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104</TotalTime>
  <Words>699</Words>
  <Application>Microsoft Office PowerPoint</Application>
  <PresentationFormat>On-screen Show (4:3)</PresentationFormat>
  <Paragraphs>116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Module</vt:lpstr>
      <vt:lpstr>Falsafah dan Paradigma Keperawatan</vt:lpstr>
      <vt:lpstr>Falsafah Keperawatan </vt:lpstr>
      <vt:lpstr> Keyakinan Yang Harus Dimiliki Perawat </vt:lpstr>
      <vt:lpstr>Paradigma Keperawatan </vt:lpstr>
      <vt:lpstr>Unsur paradigma keperawatan</vt:lpstr>
      <vt:lpstr>Keperawatan </vt:lpstr>
      <vt:lpstr>Rentang Sehat Sakit</vt:lpstr>
      <vt:lpstr> Faktor Yang Mempengaruhi Status Kesehatan </vt:lpstr>
      <vt:lpstr> Prilaku sehat dipengaruhi oleh faktor </vt:lpstr>
      <vt:lpstr>Perilaku Sakit </vt:lpstr>
      <vt:lpstr>Efek Sakit Terhadap Peran Individu </vt:lpstr>
      <vt:lpstr>Perkembangan Ilmu Keperawatan </vt:lpstr>
      <vt:lpstr>Keperawatan Sebagai Ilmu</vt:lpstr>
      <vt:lpstr> Ilmu Keperawatan ditinjau  dari sudut ontologi </vt:lpstr>
      <vt:lpstr>Slide 15</vt:lpstr>
      <vt:lpstr>  Ilmu Keperawatan Dari Sudut Epistemologi Sifat / karakteristik ilmu keperawatan  </vt:lpstr>
      <vt:lpstr> Untuk mengembangkan ilmu keperawatan dibutuhkan ilmu lain sebagia pembentuk body of knowledge ilmu keperawatan antara lain: </vt:lpstr>
      <vt:lpstr>Slide 18</vt:lpstr>
      <vt:lpstr> Ilmu Keperawatan Dari Sudut Aksiologi </vt:lpstr>
      <vt:lpstr>Pengertian kode etik dan tujuannya</vt:lpstr>
      <vt:lpstr> Kode etik keperawatan Indonesia(PPNI) </vt:lpstr>
      <vt:lpstr>Slide 22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Falsafah dan Paradigma Keperawatan</dc:title>
  <dc:creator>Yayah Karyanah</dc:creator>
  <cp:lastModifiedBy>Yayah Karyanah</cp:lastModifiedBy>
  <cp:revision>10</cp:revision>
  <dcterms:created xsi:type="dcterms:W3CDTF">2017-09-28T00:11:54Z</dcterms:created>
  <dcterms:modified xsi:type="dcterms:W3CDTF">2017-09-28T01:56:07Z</dcterms:modified>
</cp:coreProperties>
</file>