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23.xml" ContentType="application/vnd.openxmlformats-officedocument.presentationml.notesSlide+xml"/>
  <Override PartName="/ppt/slideMasters/slideMaster8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notesMasterIdLst>
    <p:notesMasterId r:id="rId39"/>
  </p:notesMasterIdLst>
  <p:sldIdLst>
    <p:sldId id="256" r:id="rId11"/>
    <p:sldId id="257" r:id="rId12"/>
    <p:sldId id="276" r:id="rId13"/>
    <p:sldId id="258" r:id="rId14"/>
    <p:sldId id="259" r:id="rId15"/>
    <p:sldId id="260" r:id="rId16"/>
    <p:sldId id="261" r:id="rId17"/>
    <p:sldId id="262" r:id="rId18"/>
    <p:sldId id="263" r:id="rId19"/>
    <p:sldId id="277" r:id="rId20"/>
    <p:sldId id="264" r:id="rId21"/>
    <p:sldId id="278" r:id="rId22"/>
    <p:sldId id="265" r:id="rId23"/>
    <p:sldId id="266" r:id="rId24"/>
    <p:sldId id="267" r:id="rId25"/>
    <p:sldId id="279" r:id="rId26"/>
    <p:sldId id="268" r:id="rId27"/>
    <p:sldId id="269" r:id="rId28"/>
    <p:sldId id="280" r:id="rId29"/>
    <p:sldId id="270" r:id="rId30"/>
    <p:sldId id="271" r:id="rId31"/>
    <p:sldId id="272" r:id="rId32"/>
    <p:sldId id="273" r:id="rId33"/>
    <p:sldId id="281" r:id="rId34"/>
    <p:sldId id="274" r:id="rId35"/>
    <p:sldId id="282" r:id="rId36"/>
    <p:sldId id="275" r:id="rId37"/>
    <p:sldId id="28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92EF9-92F2-494C-85F3-036288C4E76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8AD61-D8E1-49B5-802A-4464D9B1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8AD61-D8E1-49B5-802A-4464D9B1B5D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87AC6B8-8A0E-4F85-B3E0-1E87DE7B9E27}" type="datetimeFigureOut">
              <a:rPr lang="en-US" smtClean="0"/>
              <a:pPr/>
              <a:t>11/9/2012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536F0D6-49B0-4A20-8E07-B7ED84AAA7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1200" y="304800"/>
            <a:ext cx="5334000" cy="1222375"/>
          </a:xfrm>
        </p:spPr>
        <p:txBody>
          <a:bodyPr>
            <a:noAutofit/>
          </a:bodyPr>
          <a:lstStyle/>
          <a:p>
            <a:pPr algn="ctr"/>
            <a:r>
              <a:rPr lang="en-US" sz="8800" dirty="0" smtClean="0">
                <a:solidFill>
                  <a:schemeClr val="accent4">
                    <a:lumMod val="10000"/>
                  </a:schemeClr>
                </a:solidFill>
              </a:rPr>
              <a:t>CARING</a:t>
            </a:r>
            <a:endParaRPr lang="en-US" sz="8800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5867400"/>
            <a:ext cx="312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Presented by : </a:t>
            </a:r>
          </a:p>
          <a:p>
            <a:pPr algn="ctr"/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Sofiana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N,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S.Kep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Ns,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M.Kep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pic>
        <p:nvPicPr>
          <p:cNvPr id="134148" name="Picture 4" descr="http://t2.gstatic.com/images?q=tbn:ANd9GcRJQx3qI55XzCTV4LN9w16CvnzL1yXUHlFvnHdHHRLOEQzknhrkx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905000"/>
            <a:ext cx="4953000" cy="3657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685800"/>
            <a:ext cx="7086600" cy="5440363"/>
          </a:xfrm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i="1" dirty="0" smtClean="0"/>
              <a:t>Caring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i="1" dirty="0" smtClean="0"/>
              <a:t>affect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emosi</a:t>
            </a:r>
            <a:r>
              <a:rPr lang="en-US" sz="2800" dirty="0" smtClean="0"/>
              <a:t>,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belas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empati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mendorong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asuhan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.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supaya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merawat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.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5135563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Marriner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Tomey</a:t>
            </a:r>
            <a:r>
              <a:rPr lang="en-US" sz="2800" dirty="0" smtClean="0"/>
              <a:t> (1994) </a:t>
            </a:r>
            <a:r>
              <a:rPr lang="en-US" sz="2800" dirty="0" err="1" smtClean="0"/>
              <a:t>menyatakan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i="1" dirty="0" smtClean="0"/>
              <a:t>caring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kemanusiaan</a:t>
            </a:r>
            <a:r>
              <a:rPr lang="en-US" sz="2800" dirty="0" smtClean="0"/>
              <a:t>, </a:t>
            </a:r>
            <a:r>
              <a:rPr lang="en-US" sz="2800" dirty="0" err="1" smtClean="0"/>
              <a:t>inti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</a:t>
            </a:r>
            <a:r>
              <a:rPr lang="en-US" sz="2800" dirty="0" err="1" smtClean="0"/>
              <a:t>etik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filosofikal</a:t>
            </a:r>
            <a:r>
              <a:rPr lang="en-US" sz="2800" dirty="0" smtClean="0"/>
              <a:t>. </a:t>
            </a:r>
            <a:r>
              <a:rPr lang="en-US" sz="2800" i="1" dirty="0" smtClean="0"/>
              <a:t>Caring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semata-mata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. </a:t>
            </a:r>
            <a:r>
              <a:rPr lang="en-US" sz="2800" i="1" dirty="0" smtClean="0"/>
              <a:t>Caring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makna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memotivasi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381000"/>
            <a:ext cx="7467600" cy="59436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i="1" dirty="0" smtClean="0"/>
              <a:t>Caring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emosi</a:t>
            </a:r>
            <a:r>
              <a:rPr lang="en-US" dirty="0" smtClean="0"/>
              <a:t> </a:t>
            </a:r>
            <a:r>
              <a:rPr lang="en-US" dirty="0" err="1" smtClean="0"/>
              <a:t>sambil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rasa </a:t>
            </a:r>
            <a:r>
              <a:rPr lang="en-US" dirty="0" err="1" smtClean="0"/>
              <a:t>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(</a:t>
            </a:r>
            <a:r>
              <a:rPr lang="en-US" dirty="0" err="1" smtClean="0"/>
              <a:t>Carruth</a:t>
            </a:r>
            <a:r>
              <a:rPr lang="en-US" dirty="0" smtClean="0"/>
              <a:t> et all, 1999)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i="1" dirty="0" smtClean="0"/>
              <a:t>caring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kejujuran</a:t>
            </a:r>
            <a:r>
              <a:rPr lang="en-US" dirty="0" smtClean="0"/>
              <a:t>,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niat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. </a:t>
            </a:r>
            <a:r>
              <a:rPr lang="en-US" i="1" dirty="0" smtClean="0"/>
              <a:t>Caring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psikologis</a:t>
            </a:r>
            <a:r>
              <a:rPr lang="en-US" dirty="0" smtClean="0"/>
              <a:t>, spiritual,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i="1" dirty="0" smtClean="0"/>
              <a:t>caring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esensi</a:t>
            </a:r>
            <a:r>
              <a:rPr lang="en-US" dirty="0" smtClean="0"/>
              <a:t> </a:t>
            </a:r>
            <a:r>
              <a:rPr lang="en-US" dirty="0" err="1" smtClean="0"/>
              <a:t>keperawatan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924800" cy="54403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asuhan</a:t>
            </a:r>
            <a:r>
              <a:rPr lang="en-US" sz="2400" dirty="0" smtClean="0"/>
              <a:t>,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keahlian</a:t>
            </a:r>
            <a:r>
              <a:rPr lang="en-US" sz="2400" dirty="0" smtClean="0"/>
              <a:t>, </a:t>
            </a:r>
            <a:r>
              <a:rPr lang="en-US" sz="2400" dirty="0" err="1" smtClean="0"/>
              <a:t>kata-kata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lemah</a:t>
            </a:r>
            <a:r>
              <a:rPr lang="en-US" sz="2400" dirty="0" smtClean="0"/>
              <a:t> </a:t>
            </a:r>
            <a:r>
              <a:rPr lang="en-US" sz="2400" dirty="0" err="1" smtClean="0"/>
              <a:t>lembut</a:t>
            </a:r>
            <a:r>
              <a:rPr lang="en-US" sz="2400" dirty="0" smtClean="0"/>
              <a:t>, </a:t>
            </a:r>
            <a:r>
              <a:rPr lang="en-US" sz="2400" dirty="0" err="1" smtClean="0"/>
              <a:t>sentuhan</a:t>
            </a:r>
            <a:r>
              <a:rPr lang="en-US" sz="2400" dirty="0" smtClean="0"/>
              <a:t>,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harapan</a:t>
            </a:r>
            <a:r>
              <a:rPr lang="en-US" sz="2400" dirty="0" smtClean="0"/>
              <a:t>,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bersikap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media </a:t>
            </a:r>
            <a:r>
              <a:rPr lang="en-US" sz="2400" dirty="0" err="1" smtClean="0"/>
              <a:t>pemberi</a:t>
            </a:r>
            <a:r>
              <a:rPr lang="en-US" sz="2400" dirty="0" smtClean="0"/>
              <a:t> </a:t>
            </a:r>
            <a:r>
              <a:rPr lang="en-US" sz="2400" dirty="0" err="1" smtClean="0"/>
              <a:t>asuhan</a:t>
            </a:r>
            <a:r>
              <a:rPr lang="en-US" sz="2400" dirty="0" smtClean="0"/>
              <a:t> (</a:t>
            </a:r>
            <a:r>
              <a:rPr lang="en-US" sz="2400" dirty="0" err="1" smtClean="0"/>
              <a:t>Curruth</a:t>
            </a:r>
            <a:r>
              <a:rPr lang="en-US" sz="2400" dirty="0" smtClean="0"/>
              <a:t>, Steele, </a:t>
            </a:r>
            <a:r>
              <a:rPr lang="en-US" sz="2400" dirty="0" err="1" smtClean="0"/>
              <a:t>Moffet</a:t>
            </a:r>
            <a:r>
              <a:rPr lang="en-US" sz="2400" dirty="0" smtClean="0"/>
              <a:t>, </a:t>
            </a:r>
            <a:r>
              <a:rPr lang="en-US" sz="2400" dirty="0" err="1" smtClean="0"/>
              <a:t>Rehmeyer</a:t>
            </a:r>
            <a:r>
              <a:rPr lang="en-US" sz="2400" dirty="0" smtClean="0"/>
              <a:t>, Cooper, &amp; Burroughs, 1999). Para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diminta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merawat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diperintah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asuhan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i="1" dirty="0" smtClean="0"/>
              <a:t>spirit caring</a:t>
            </a:r>
            <a:r>
              <a:rPr lang="en-US" sz="2400" dirty="0" smtClean="0"/>
              <a:t> .</a:t>
            </a: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696200" cy="52117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Spirit caring</a:t>
            </a:r>
            <a:r>
              <a:rPr lang="en-US" sz="2400" dirty="0" smtClean="0"/>
              <a:t> </a:t>
            </a:r>
            <a:r>
              <a:rPr lang="en-US" sz="2400" dirty="0" err="1" smtClean="0"/>
              <a:t>seyogyanya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tumbuh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terdalam</a:t>
            </a:r>
            <a:r>
              <a:rPr lang="en-US" sz="2400" dirty="0" smtClean="0"/>
              <a:t>. </a:t>
            </a:r>
            <a:r>
              <a:rPr lang="en-US" sz="2400" i="1" dirty="0" smtClean="0"/>
              <a:t>Spirit caring</a:t>
            </a:r>
            <a:r>
              <a:rPr lang="en-US" sz="2400" dirty="0" smtClean="0"/>
              <a:t>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,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mencerminkan</a:t>
            </a:r>
            <a:r>
              <a:rPr lang="en-US" sz="2400" dirty="0" smtClean="0"/>
              <a:t> </a:t>
            </a:r>
            <a:r>
              <a:rPr lang="en-US" sz="2400" dirty="0" err="1" smtClean="0"/>
              <a:t>siapa</a:t>
            </a:r>
            <a:r>
              <a:rPr lang="en-US" sz="2400" dirty="0" smtClean="0"/>
              <a:t> dia.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karenanya</a:t>
            </a:r>
            <a:r>
              <a:rPr lang="en-US" sz="2400" dirty="0" smtClean="0"/>
              <a:t>, </a:t>
            </a:r>
            <a:r>
              <a:rPr lang="en-US" sz="2400" dirty="0" err="1" smtClean="0"/>
              <a:t>setiap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ketika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asuhan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.</a:t>
            </a:r>
            <a:endParaRPr 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ahli</a:t>
            </a:r>
            <a:r>
              <a:rPr lang="en-US" sz="2400" dirty="0" smtClean="0"/>
              <a:t> </a:t>
            </a:r>
            <a:r>
              <a:rPr lang="en-US" sz="2400" dirty="0" err="1" smtClean="0"/>
              <a:t>merumuskan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.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Watson,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tujuh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. </a:t>
            </a:r>
            <a:r>
              <a:rPr lang="en-US" sz="2400" dirty="0" err="1" smtClean="0"/>
              <a:t>Ketujuh</a:t>
            </a:r>
            <a:r>
              <a:rPr lang="en-US" sz="2400" dirty="0" smtClean="0"/>
              <a:t>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1. caring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  <a:r>
              <a:rPr lang="en-US" sz="2400" dirty="0" err="1" smtClean="0"/>
              <a:t>diperlihatkan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dipraktekkan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interpersonal,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2. caring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karatif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memenuhi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3. caring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efektif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keluarga</a:t>
            </a:r>
            <a:r>
              <a:rPr lang="en-US" sz="24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4. caring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respon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diterima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saat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apakah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nantinya</a:t>
            </a:r>
            <a:r>
              <a:rPr lang="en-US" sz="2400" dirty="0" smtClean="0"/>
              <a:t>,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penuh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potensial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 </a:t>
            </a:r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memilih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dirinya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6. caring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kompleks</a:t>
            </a:r>
            <a:r>
              <a:rPr lang="en-US" sz="2400" dirty="0" smtClean="0"/>
              <a:t> </a:t>
            </a:r>
            <a:r>
              <a:rPr lang="en-US" sz="2400" dirty="0" err="1" smtClean="0"/>
              <a:t>daripada</a:t>
            </a:r>
            <a:r>
              <a:rPr lang="en-US" sz="2400" dirty="0" smtClean="0"/>
              <a:t> </a:t>
            </a:r>
            <a:r>
              <a:rPr lang="en-US" sz="2400" i="1" dirty="0" smtClean="0"/>
              <a:t>curing</a:t>
            </a:r>
            <a:r>
              <a:rPr lang="en-US" sz="2400" dirty="0" smtClean="0"/>
              <a:t>, </a:t>
            </a:r>
            <a:r>
              <a:rPr lang="en-US" sz="2400" dirty="0" err="1" smtClean="0"/>
              <a:t>praktik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 </a:t>
            </a:r>
            <a:r>
              <a:rPr lang="en-US" sz="2400" dirty="0" err="1" smtClean="0"/>
              <a:t>memadukan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biofisik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berguna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derajat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sakit</a:t>
            </a:r>
            <a:r>
              <a:rPr lang="en-US" sz="24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sz="2400" i="1" dirty="0" smtClean="0"/>
              <a:t>7. caring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inti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keperawatan</a:t>
            </a:r>
            <a:r>
              <a:rPr lang="en-US" sz="2400" dirty="0" smtClean="0"/>
              <a:t> (Julia,1995).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077200" cy="5287963"/>
          </a:xfrm>
          <a:solidFill>
            <a:schemeClr val="accent6">
              <a:lumMod val="7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/>
              <a:t>Watson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menekankan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sikap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tercermin</a:t>
            </a:r>
            <a:r>
              <a:rPr lang="en-US" sz="2400" dirty="0" smtClean="0"/>
              <a:t> </a:t>
            </a:r>
            <a:r>
              <a:rPr lang="en-US" sz="2400" dirty="0" err="1" smtClean="0"/>
              <a:t>sepuluh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karatif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perpaduan</a:t>
            </a:r>
            <a:r>
              <a:rPr lang="en-US" sz="2400" dirty="0" smtClean="0"/>
              <a:t> </a:t>
            </a:r>
            <a:r>
              <a:rPr lang="en-US" sz="2400" dirty="0" err="1" smtClean="0"/>
              <a:t>nilai-nilai</a:t>
            </a:r>
            <a:r>
              <a:rPr lang="en-US" sz="2400" dirty="0" smtClean="0"/>
              <a:t> </a:t>
            </a:r>
            <a:r>
              <a:rPr lang="en-US" sz="2400" dirty="0" err="1" smtClean="0"/>
              <a:t>humanistik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karatif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menghargai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dimensi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,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 </a:t>
            </a:r>
            <a:r>
              <a:rPr lang="en-US" sz="2400" dirty="0" err="1" smtClean="0"/>
              <a:t>nyata</a:t>
            </a:r>
            <a:r>
              <a:rPr lang="en-US" sz="2400" dirty="0" smtClean="0"/>
              <a:t> </a:t>
            </a:r>
            <a:r>
              <a:rPr lang="en-US" sz="2400" dirty="0" err="1" smtClean="0"/>
              <a:t>berinteraksi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tercapai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kepuasan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melayani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. </a:t>
            </a:r>
            <a:r>
              <a:rPr lang="en-US" sz="2400" dirty="0" err="1" smtClean="0"/>
              <a:t>Sepuluh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karatif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humanistik</a:t>
            </a:r>
            <a:r>
              <a:rPr lang="en-US" sz="2400" i="1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i="1" dirty="0" err="1" smtClean="0"/>
              <a:t>altruistic.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menumbuhkan</a:t>
            </a:r>
            <a:r>
              <a:rPr lang="en-US" sz="2400" dirty="0" smtClean="0"/>
              <a:t> rasa </a:t>
            </a:r>
            <a:r>
              <a:rPr lang="en-US" sz="2400" dirty="0" err="1" smtClean="0"/>
              <a:t>puas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mampu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. </a:t>
            </a:r>
            <a:r>
              <a:rPr lang="en-US" sz="2400" dirty="0" err="1" smtClean="0"/>
              <a:t>Selain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memperlihatkan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pendidikan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2.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kepercayaan-harapan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memfasilitasi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asuhan</a:t>
            </a:r>
            <a:r>
              <a:rPr lang="en-US" sz="2400" dirty="0" smtClean="0"/>
              <a:t> </a:t>
            </a:r>
            <a:r>
              <a:rPr lang="en-US" sz="2400" dirty="0" err="1" smtClean="0"/>
              <a:t>keperawatan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holistik</a:t>
            </a:r>
            <a:r>
              <a:rPr lang="en-US" sz="2400" dirty="0" smtClean="0"/>
              <a:t>. Di </a:t>
            </a:r>
            <a:r>
              <a:rPr lang="en-US" sz="2400" dirty="0" err="1" smtClean="0"/>
              <a:t>samping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,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pertolongan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endParaRPr lang="en-US" sz="2400" dirty="0" smtClean="0"/>
          </a:p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3.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kesensitifan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menghargai</a:t>
            </a:r>
            <a:r>
              <a:rPr lang="en-US" sz="2800" dirty="0" smtClean="0"/>
              <a:t> </a:t>
            </a:r>
            <a:r>
              <a:rPr lang="en-US" sz="2800" dirty="0" err="1" smtClean="0"/>
              <a:t>kesensitifan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perasaan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,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sensitif</a:t>
            </a:r>
            <a:r>
              <a:rPr lang="en-US" sz="2800" dirty="0" smtClean="0"/>
              <a:t>, </a:t>
            </a:r>
            <a:r>
              <a:rPr lang="en-US" sz="2800" dirty="0" err="1" smtClean="0"/>
              <a:t>murni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bersikap</a:t>
            </a:r>
            <a:r>
              <a:rPr lang="en-US" sz="2800" dirty="0" smtClean="0"/>
              <a:t> </a:t>
            </a:r>
            <a:r>
              <a:rPr lang="en-US" sz="2800" dirty="0" err="1" smtClean="0"/>
              <a:t>wajar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lain.</a:t>
            </a:r>
          </a:p>
          <a:p>
            <a:pPr>
              <a:lnSpc>
                <a:spcPct val="150000"/>
              </a:lnSpc>
              <a:buNone/>
            </a:pPr>
            <a:r>
              <a:rPr lang="en-US" sz="2800" dirty="0" smtClean="0"/>
              <a:t> 4.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saling</a:t>
            </a:r>
            <a:r>
              <a:rPr lang="en-US" sz="2800" dirty="0" smtClean="0"/>
              <a:t> </a:t>
            </a:r>
            <a:r>
              <a:rPr lang="en-US" sz="2800" dirty="0" err="1" smtClean="0"/>
              <a:t>percaya</a:t>
            </a:r>
            <a:r>
              <a:rPr lang="en-US" sz="2800" dirty="0" smtClean="0"/>
              <a:t>.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jujur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memperlihatkan</a:t>
            </a:r>
            <a:r>
              <a:rPr lang="en-US" sz="2800" dirty="0" smtClean="0"/>
              <a:t> </a:t>
            </a: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empati</a:t>
            </a:r>
            <a:r>
              <a:rPr lang="en-US" sz="2800" dirty="0" smtClean="0"/>
              <a:t> </a:t>
            </a:r>
            <a:r>
              <a:rPr lang="en-US" sz="2800" dirty="0" err="1" smtClean="0"/>
              <a:t>yaitu</a:t>
            </a:r>
            <a:r>
              <a:rPr lang="en-US" sz="2800" dirty="0" smtClean="0"/>
              <a:t> </a:t>
            </a:r>
            <a:r>
              <a:rPr lang="en-US" sz="2800" dirty="0" err="1" smtClean="0"/>
              <a:t>turut</a:t>
            </a:r>
            <a:r>
              <a:rPr lang="en-US" sz="2800" dirty="0" smtClean="0"/>
              <a:t> </a:t>
            </a:r>
            <a:r>
              <a:rPr lang="en-US" sz="2800" dirty="0" err="1" smtClean="0"/>
              <a:t>merasakan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dialami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.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lain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kongruen</a:t>
            </a:r>
            <a:r>
              <a:rPr lang="en-US" sz="2800" dirty="0" smtClean="0"/>
              <a:t>, </a:t>
            </a:r>
            <a:r>
              <a:rPr lang="en-US" sz="2800" dirty="0" err="1" smtClean="0"/>
              <a:t>empati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kehangatan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/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15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 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perawat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ners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materi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penting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menentukan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memahami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caring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menanamkan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disirami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dipupuk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memperlihatkan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kemampuan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soft skill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perawat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yaitu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empati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bertanggung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jawab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tanggung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gugat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belajar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seumur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hidup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5.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menerima</a:t>
            </a:r>
            <a:r>
              <a:rPr lang="en-US" sz="2400" dirty="0" smtClean="0"/>
              <a:t> </a:t>
            </a:r>
            <a:r>
              <a:rPr lang="en-US" sz="2400" dirty="0" err="1" smtClean="0"/>
              <a:t>ekspresi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negatif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.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waktunya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mendengarkan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keluhan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perasaan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6. </a:t>
            </a:r>
            <a:r>
              <a:rPr lang="en-US" sz="2400" dirty="0" err="1" smtClean="0"/>
              <a:t>Penggunaan</a:t>
            </a:r>
            <a:r>
              <a:rPr lang="en-US" sz="2400" dirty="0" smtClean="0"/>
              <a:t> </a:t>
            </a:r>
            <a:r>
              <a:rPr lang="en-US" sz="2400" dirty="0" err="1" smtClean="0"/>
              <a:t>sistematis</a:t>
            </a:r>
            <a:r>
              <a:rPr lang="en-US" sz="2400" dirty="0" smtClean="0"/>
              <a:t> </a:t>
            </a:r>
            <a:r>
              <a:rPr lang="en-US" sz="2400" dirty="0" err="1" smtClean="0"/>
              <a:t>metoda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pengambilan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.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metoda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</a:t>
            </a:r>
            <a:r>
              <a:rPr lang="en-US" sz="2400" dirty="0" err="1" smtClean="0"/>
              <a:t>keperawatan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pola</a:t>
            </a:r>
            <a:r>
              <a:rPr lang="en-US" sz="2400" dirty="0" smtClean="0"/>
              <a:t> </a:t>
            </a:r>
            <a:r>
              <a:rPr lang="en-US" sz="2400" dirty="0" err="1" smtClean="0"/>
              <a:t>pikir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pendekatan</a:t>
            </a:r>
            <a:r>
              <a:rPr lang="en-US" sz="2400" dirty="0" smtClean="0"/>
              <a:t> </a:t>
            </a:r>
            <a:r>
              <a:rPr lang="en-US" sz="2400" dirty="0" err="1" smtClean="0"/>
              <a:t>asuhan</a:t>
            </a:r>
            <a:r>
              <a:rPr lang="en-US" sz="2400" dirty="0" smtClean="0"/>
              <a:t> </a:t>
            </a:r>
            <a:r>
              <a:rPr lang="en-US" sz="2400" dirty="0" err="1" smtClean="0"/>
              <a:t>kepada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7924800" cy="5440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7. </a:t>
            </a:r>
            <a:r>
              <a:rPr lang="en-US" sz="2400" dirty="0" err="1" smtClean="0"/>
              <a:t>Peningkatan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pengajaran</a:t>
            </a:r>
            <a:r>
              <a:rPr lang="en-US" sz="2400" dirty="0" smtClean="0"/>
              <a:t> interpersonal,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asuhan</a:t>
            </a:r>
            <a:r>
              <a:rPr lang="en-US" sz="2400" dirty="0" smtClean="0"/>
              <a:t> </a:t>
            </a:r>
            <a:r>
              <a:rPr lang="en-US" sz="2400" dirty="0" err="1" smtClean="0"/>
              <a:t>mandiri</a:t>
            </a:r>
            <a:r>
              <a:rPr lang="en-US" sz="2400" dirty="0" smtClean="0"/>
              <a:t>, </a:t>
            </a:r>
            <a:r>
              <a:rPr lang="en-US" sz="2400" dirty="0" err="1" smtClean="0"/>
              <a:t>menetapkan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personal,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kesempatan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personal </a:t>
            </a:r>
            <a:r>
              <a:rPr lang="en-US" sz="2400" dirty="0" err="1" smtClean="0"/>
              <a:t>klien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2400" dirty="0" smtClean="0"/>
              <a:t>8. </a:t>
            </a:r>
            <a:r>
              <a:rPr lang="en-US" sz="2400" dirty="0" err="1" smtClean="0"/>
              <a:t>Menciptakan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</a:t>
            </a:r>
            <a:r>
              <a:rPr lang="en-US" sz="2400" dirty="0" err="1" smtClean="0"/>
              <a:t>fisik</a:t>
            </a:r>
            <a:r>
              <a:rPr lang="en-US" sz="2400" dirty="0" smtClean="0"/>
              <a:t>, mental, </a:t>
            </a:r>
            <a:r>
              <a:rPr lang="en-US" sz="2400" dirty="0" err="1" smtClean="0"/>
              <a:t>sosiokultural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spritual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.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</a:t>
            </a:r>
            <a:r>
              <a:rPr lang="en-US" sz="2400" dirty="0" err="1" smtClean="0"/>
              <a:t>lingkungan</a:t>
            </a:r>
            <a:r>
              <a:rPr lang="en-US" sz="2400" dirty="0" smtClean="0"/>
              <a:t> internal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kesehatan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penyakit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9.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bimbingan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memuaskan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manusiawi</a:t>
            </a:r>
            <a:r>
              <a:rPr lang="en-US" sz="2400" dirty="0" smtClean="0"/>
              <a:t>.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mengenali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komprehensif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. </a:t>
            </a:r>
            <a:r>
              <a:rPr lang="en-US" sz="2400" dirty="0" err="1" smtClean="0"/>
              <a:t>Pemenuhan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</a:t>
            </a:r>
            <a:r>
              <a:rPr lang="en-US" sz="2400" dirty="0" smtClean="0"/>
              <a:t> </a:t>
            </a:r>
            <a:r>
              <a:rPr lang="en-US" sz="2400" dirty="0" err="1" smtClean="0"/>
              <a:t>beralih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selanjutnya</a:t>
            </a:r>
            <a:r>
              <a:rPr lang="en-US" sz="2400" dirty="0" smtClean="0"/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10. </a:t>
            </a:r>
            <a:r>
              <a:rPr lang="en-US" sz="2400" dirty="0" err="1" smtClean="0"/>
              <a:t>Mengijinkan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terjadinya</a:t>
            </a:r>
            <a:r>
              <a:rPr lang="en-US" sz="2400" dirty="0" smtClean="0"/>
              <a:t> </a:t>
            </a:r>
            <a:r>
              <a:rPr lang="en-US" sz="2400" dirty="0" err="1" smtClean="0"/>
              <a:t>tekanan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fenomenologis</a:t>
            </a:r>
            <a:r>
              <a:rPr lang="en-US" sz="2400" dirty="0" smtClean="0"/>
              <a:t> agar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kematangan</a:t>
            </a:r>
            <a:r>
              <a:rPr lang="en-US" sz="2400" dirty="0" smtClean="0"/>
              <a:t> </a:t>
            </a:r>
            <a:r>
              <a:rPr lang="en-US" sz="2400" dirty="0" err="1" smtClean="0"/>
              <a:t>jiwa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dicapai</a:t>
            </a:r>
            <a:r>
              <a:rPr lang="en-US" sz="2400" dirty="0" smtClean="0"/>
              <a:t>. </a:t>
            </a:r>
            <a:r>
              <a:rPr lang="en-US" sz="2400" dirty="0" err="1" smtClean="0"/>
              <a:t>Kadang-kadang</a:t>
            </a:r>
            <a:r>
              <a:rPr lang="en-US" sz="2400" dirty="0" smtClean="0"/>
              <a:t> </a:t>
            </a:r>
            <a:r>
              <a:rPr lang="en-US" sz="2400" dirty="0" err="1" smtClean="0"/>
              <a:t>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klien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dihadapkan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pengalaman</a:t>
            </a:r>
            <a:r>
              <a:rPr lang="en-US" sz="2400" dirty="0" smtClean="0"/>
              <a:t>/</a:t>
            </a:r>
            <a:r>
              <a:rPr lang="en-US" sz="2400" dirty="0" err="1" smtClean="0"/>
              <a:t>pemikiran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profokatif</a:t>
            </a:r>
            <a:r>
              <a:rPr lang="en-US" sz="2400" dirty="0" smtClean="0"/>
              <a:t>. </a:t>
            </a:r>
            <a:r>
              <a:rPr lang="en-US" sz="2400" dirty="0" err="1" smtClean="0"/>
              <a:t>Tujuannya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agar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pemahaman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mendalam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(Julia, 1995).</a:t>
            </a:r>
            <a:endParaRPr lang="en-US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211763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Dari </a:t>
            </a:r>
            <a:r>
              <a:rPr lang="en-US" sz="2800" dirty="0" err="1" smtClean="0"/>
              <a:t>kesepuluh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karatif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Watson </a:t>
            </a:r>
            <a:r>
              <a:rPr lang="en-US" sz="2800" dirty="0" err="1" smtClean="0"/>
              <a:t>merumuskan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karatif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filosofi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i="1" dirty="0" smtClean="0"/>
              <a:t>caring</a:t>
            </a:r>
            <a:r>
              <a:rPr lang="en-US" sz="2800" dirty="0" smtClean="0"/>
              <a:t>.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karatif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: </a:t>
            </a:r>
            <a:r>
              <a:rPr lang="en-US" sz="2800" dirty="0" err="1" smtClean="0"/>
              <a:t>pembentukan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humanistik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i="1" dirty="0" err="1" smtClean="0"/>
              <a:t>altruistik</a:t>
            </a:r>
            <a:r>
              <a:rPr lang="en-US" sz="2800" dirty="0" smtClean="0"/>
              <a:t>,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harapan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menumbuhkan</a:t>
            </a:r>
            <a:r>
              <a:rPr lang="en-US" sz="2800" dirty="0" smtClean="0"/>
              <a:t> </a:t>
            </a:r>
            <a:r>
              <a:rPr lang="en-US" sz="2800" dirty="0" err="1" smtClean="0"/>
              <a:t>sensitifitas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(Julia, 1995).</a:t>
            </a:r>
          </a:p>
          <a:p>
            <a:pPr algn="just">
              <a:lnSpc>
                <a:spcPct val="150000"/>
              </a:lnSpc>
              <a:buNone/>
            </a:pPr>
            <a:endParaRPr lang="en-US" sz="2800" dirty="0"/>
          </a:p>
          <a:p>
            <a:pPr algn="just">
              <a:lnSpc>
                <a:spcPct val="150000"/>
              </a:lnSpc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762000"/>
            <a:ext cx="7772400" cy="53641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Kesepuluh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karatif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perlu</a:t>
            </a:r>
            <a:r>
              <a:rPr lang="en-US" sz="2800" dirty="0" smtClean="0"/>
              <a:t> </a:t>
            </a:r>
            <a:r>
              <a:rPr lang="en-US" sz="2800" dirty="0" err="1" smtClean="0"/>
              <a:t>selalu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agar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klien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tertangani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asuhan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bermutu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diwujudkan</a:t>
            </a:r>
            <a:r>
              <a:rPr lang="en-US" sz="2800" dirty="0" smtClean="0"/>
              <a:t>. </a:t>
            </a:r>
            <a:r>
              <a:rPr lang="en-US" sz="2800" dirty="0" err="1" smtClean="0"/>
              <a:t>Selain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,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penerapan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 smtClean="0"/>
              <a:t>karatif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belajar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lebih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diri</a:t>
            </a:r>
            <a:r>
              <a:rPr lang="en-US" sz="2800" dirty="0" smtClean="0"/>
              <a:t> </a:t>
            </a:r>
            <a:r>
              <a:rPr lang="en-US" sz="2800" dirty="0" err="1" smtClean="0"/>
              <a:t>sebelum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 (</a:t>
            </a:r>
            <a:r>
              <a:rPr lang="en-US" sz="2800" dirty="0" err="1" smtClean="0"/>
              <a:t>Nurahmah</a:t>
            </a:r>
            <a:r>
              <a:rPr lang="en-US" sz="2800" dirty="0" smtClean="0"/>
              <a:t>, 2006).	</a:t>
            </a:r>
          </a:p>
          <a:p>
            <a:pPr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2400" dirty="0" smtClean="0"/>
              <a:t>Leininger (1991) mengemukakan teori “</a:t>
            </a:r>
            <a:r>
              <a:rPr lang="nn-NO" sz="2400" i="1" dirty="0" smtClean="0"/>
              <a:t>culture care diversity and universality”</a:t>
            </a:r>
            <a:r>
              <a:rPr lang="nn-NO" sz="2400" dirty="0" smtClean="0"/>
              <a:t>, beberapa konsep yang didefinisikan antara lain ;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kultural</a:t>
            </a:r>
            <a:r>
              <a:rPr lang="en-US" sz="2400" dirty="0" smtClean="0"/>
              <a:t> </a:t>
            </a:r>
            <a:r>
              <a:rPr lang="en-US" sz="2400" dirty="0" err="1" smtClean="0"/>
              <a:t>berkenaan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pembelajaran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berbagi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kepercayaan</a:t>
            </a:r>
            <a:r>
              <a:rPr lang="en-US" sz="2400" dirty="0" smtClean="0"/>
              <a:t>, </a:t>
            </a:r>
            <a:r>
              <a:rPr lang="en-US" sz="2400" dirty="0" err="1" smtClean="0"/>
              <a:t>norma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gaya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mempengaruhi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,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keputusan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bertindak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pola-pola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; </a:t>
            </a:r>
            <a:r>
              <a:rPr lang="en-US" sz="2400" dirty="0" err="1" smtClean="0"/>
              <a:t>keanekaragaman</a:t>
            </a:r>
            <a:r>
              <a:rPr lang="en-US" sz="2400" dirty="0" smtClean="0"/>
              <a:t> </a:t>
            </a:r>
            <a:r>
              <a:rPr lang="en-US" sz="2400" dirty="0" err="1" smtClean="0"/>
              <a:t>kultural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 </a:t>
            </a:r>
            <a:r>
              <a:rPr lang="en-US" sz="2400" dirty="0" err="1" smtClean="0"/>
              <a:t>menunjukkan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variasi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, </a:t>
            </a:r>
            <a:r>
              <a:rPr lang="en-US" sz="2400" dirty="0" err="1" smtClean="0"/>
              <a:t>pola</a:t>
            </a:r>
            <a:r>
              <a:rPr lang="en-US" sz="2400" dirty="0" smtClean="0"/>
              <a:t>, </a:t>
            </a:r>
            <a:r>
              <a:rPr lang="en-US" sz="2400" dirty="0" err="1" smtClean="0"/>
              <a:t>nilai</a:t>
            </a:r>
            <a:r>
              <a:rPr lang="en-US" sz="2400" dirty="0" smtClean="0"/>
              <a:t>,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hidup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simbol</a:t>
            </a:r>
            <a:r>
              <a:rPr lang="en-US" sz="2400" dirty="0" smtClean="0"/>
              <a:t> </a:t>
            </a:r>
            <a:r>
              <a:rPr lang="en-US" sz="2400" i="1" dirty="0" smtClean="0"/>
              <a:t>care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sekelompok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,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perbedaan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mengekspresikan</a:t>
            </a:r>
            <a:r>
              <a:rPr lang="en-US" sz="2400" dirty="0" smtClean="0"/>
              <a:t> </a:t>
            </a:r>
            <a:r>
              <a:rPr lang="en-US" sz="2400" i="1" dirty="0" smtClean="0"/>
              <a:t>human</a:t>
            </a:r>
            <a:r>
              <a:rPr lang="en-US" sz="2400" dirty="0" smtClean="0"/>
              <a:t> </a:t>
            </a:r>
            <a:r>
              <a:rPr lang="en-US" sz="2400" i="1" dirty="0" smtClean="0"/>
              <a:t>care;</a:t>
            </a:r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912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i="1" dirty="0" smtClean="0"/>
              <a:t>cultural care</a:t>
            </a:r>
            <a:r>
              <a:rPr lang="en-US" sz="2800" dirty="0" smtClean="0"/>
              <a:t> </a:t>
            </a:r>
            <a:r>
              <a:rPr lang="en-US" sz="2800" dirty="0" err="1" smtClean="0"/>
              <a:t>didefinisikan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subjektivitas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objektivitas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pertukaran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, </a:t>
            </a:r>
            <a:r>
              <a:rPr lang="en-US" sz="2800" dirty="0" err="1" smtClean="0"/>
              <a:t>kepercayaan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mendukung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memfasilitasi</a:t>
            </a:r>
            <a:r>
              <a:rPr lang="en-US" sz="2800" dirty="0" smtClean="0"/>
              <a:t> </a:t>
            </a:r>
            <a:r>
              <a:rPr lang="en-US" sz="2800" dirty="0" err="1" smtClean="0"/>
              <a:t>individu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upaya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,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sejahtera</a:t>
            </a:r>
            <a:r>
              <a:rPr lang="en-US" sz="2800" dirty="0" smtClean="0"/>
              <a:t>, </a:t>
            </a:r>
            <a:r>
              <a:rPr lang="en-US" sz="2800" dirty="0" err="1" smtClean="0"/>
              <a:t>mencegah</a:t>
            </a:r>
            <a:r>
              <a:rPr lang="en-US" sz="2800" dirty="0" smtClean="0"/>
              <a:t> </a:t>
            </a:r>
            <a:r>
              <a:rPr lang="en-US" sz="2800" dirty="0" err="1" smtClean="0"/>
              <a:t>penyakit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meminimalkan</a:t>
            </a:r>
            <a:r>
              <a:rPr lang="en-US" sz="2800" dirty="0" smtClean="0"/>
              <a:t> </a:t>
            </a:r>
            <a:r>
              <a:rPr lang="en-US" sz="2800" dirty="0" err="1" smtClean="0"/>
              <a:t>kesakitan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err="1" smtClean="0"/>
              <a:t>dimensi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keyakinan</a:t>
            </a:r>
            <a:r>
              <a:rPr lang="en-US" sz="2800" dirty="0" smtClean="0"/>
              <a:t>/agama, </a:t>
            </a:r>
            <a:r>
              <a:rPr lang="en-US" sz="2800" dirty="0" err="1" smtClean="0"/>
              <a:t>aspek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,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,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, </a:t>
            </a:r>
            <a:r>
              <a:rPr lang="en-US" sz="2800" dirty="0" err="1" smtClean="0"/>
              <a:t>teknologi</a:t>
            </a:r>
            <a:r>
              <a:rPr lang="en-US" sz="2800" dirty="0" smtClean="0"/>
              <a:t>, </a:t>
            </a:r>
            <a:r>
              <a:rPr lang="en-US" sz="2800" dirty="0" err="1" smtClean="0"/>
              <a:t>budaya</a:t>
            </a:r>
            <a:r>
              <a:rPr lang="en-US" sz="2800" dirty="0" smtClean="0"/>
              <a:t>, </a:t>
            </a:r>
            <a:r>
              <a:rPr lang="en-US" sz="2800" dirty="0" err="1" smtClean="0"/>
              <a:t>sejarah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faktor-faktor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;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533400"/>
            <a:ext cx="7543800" cy="55927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sz="2400" i="1" dirty="0" smtClean="0"/>
              <a:t>care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</a:t>
            </a:r>
            <a:r>
              <a:rPr lang="en-US" sz="2400" dirty="0" err="1" smtClean="0"/>
              <a:t>diartikan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 </a:t>
            </a:r>
            <a:r>
              <a:rPr lang="en-US" sz="2400" dirty="0" err="1" smtClean="0"/>
              <a:t>abstrak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konkrit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bimbingan</a:t>
            </a:r>
            <a:r>
              <a:rPr lang="en-US" sz="2400" dirty="0" smtClean="0"/>
              <a:t>, </a:t>
            </a:r>
            <a:r>
              <a:rPr lang="en-US" sz="2400" dirty="0" err="1" smtClean="0"/>
              <a:t>bantuan</a:t>
            </a:r>
            <a:r>
              <a:rPr lang="en-US" sz="2400" dirty="0" smtClean="0"/>
              <a:t>, </a:t>
            </a:r>
            <a:r>
              <a:rPr lang="en-US" sz="2400" dirty="0" err="1" smtClean="0"/>
              <a:t>dukungan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lain yang </a:t>
            </a:r>
            <a:r>
              <a:rPr lang="en-US" sz="2400" dirty="0" err="1" smtClean="0"/>
              <a:t>berkaitan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kehidupannya</a:t>
            </a:r>
            <a:endParaRPr lang="en-US" sz="2400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sz="2400" i="1" dirty="0" smtClean="0"/>
              <a:t>care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 </a:t>
            </a:r>
            <a:r>
              <a:rPr lang="en-US" sz="2400" dirty="0" err="1" smtClean="0"/>
              <a:t>diartikan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tindakan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membimbing</a:t>
            </a:r>
            <a:r>
              <a:rPr lang="en-US" sz="2400" dirty="0" smtClean="0"/>
              <a:t>, </a:t>
            </a:r>
            <a:r>
              <a:rPr lang="en-US" sz="2400" dirty="0" err="1" smtClean="0"/>
              <a:t>mendukung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menghadapi</a:t>
            </a:r>
            <a:r>
              <a:rPr lang="en-US" sz="2400" dirty="0" smtClean="0"/>
              <a:t> </a:t>
            </a:r>
            <a:r>
              <a:rPr lang="en-US" sz="2400" dirty="0" err="1" smtClean="0"/>
              <a:t>kematian</a:t>
            </a:r>
            <a:r>
              <a:rPr lang="en-US" sz="2400" dirty="0" smtClean="0"/>
              <a:t>; 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caring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profesionalisme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perawat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diartikan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kognitif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formal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mengenai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pengetahuan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care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serta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keterampilan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keahlian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mendampingi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mendukung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membimbing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memfasilitasi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individu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rangka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kehidupannya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mengatasi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ketidakmampuan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kecacatan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klien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(Julia, 1995, Madeline,1991).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82000" cy="5943600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Dan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berhasil</a:t>
            </a:r>
            <a:r>
              <a:rPr lang="en-US" sz="2800" dirty="0" smtClean="0"/>
              <a:t> </a:t>
            </a:r>
            <a:r>
              <a:rPr lang="en-US" sz="2800" dirty="0" err="1" smtClean="0"/>
              <a:t>dicapai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kalau</a:t>
            </a:r>
            <a:r>
              <a:rPr lang="en-US" sz="2800" dirty="0" smtClean="0"/>
              <a:t> 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i="1" dirty="0" err="1" smtClean="0"/>
              <a:t>caring</a:t>
            </a:r>
            <a:r>
              <a:rPr lang="en-US" sz="2800" dirty="0" err="1" smtClean="0"/>
              <a:t>.Saat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i="1" dirty="0" smtClean="0"/>
              <a:t>caring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isu</a:t>
            </a:r>
            <a:r>
              <a:rPr lang="en-US" sz="2800" dirty="0" smtClean="0"/>
              <a:t> </a:t>
            </a:r>
            <a:r>
              <a:rPr lang="en-US" sz="2800" dirty="0" err="1" smtClean="0"/>
              <a:t>besar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profesionalisme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. Mata </a:t>
            </a:r>
            <a:r>
              <a:rPr lang="en-US" sz="2800" dirty="0" err="1" smtClean="0"/>
              <a:t>ajaran</a:t>
            </a:r>
            <a:r>
              <a:rPr lang="en-US" sz="2800" dirty="0" smtClean="0"/>
              <a:t> 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mendeskripsikan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mendalami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keperawatan</a:t>
            </a:r>
            <a:r>
              <a:rPr lang="en-US" sz="2800" dirty="0" smtClean="0"/>
              <a:t>. </a:t>
            </a:r>
            <a:r>
              <a:rPr lang="en-US" sz="2800" dirty="0" err="1" smtClean="0"/>
              <a:t>Diharapkan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mampu</a:t>
            </a:r>
            <a:r>
              <a:rPr lang="en-US" sz="2800" dirty="0" smtClean="0"/>
              <a:t> </a:t>
            </a:r>
            <a:r>
              <a:rPr lang="en-US" sz="2800" dirty="0" err="1" smtClean="0"/>
              <a:t>memahami</a:t>
            </a:r>
            <a:r>
              <a:rPr lang="en-US" sz="2800" dirty="0" smtClean="0"/>
              <a:t> </a:t>
            </a:r>
            <a:r>
              <a:rPr lang="en-US" sz="2800" dirty="0" err="1" smtClean="0"/>
              <a:t>tentang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i="1" dirty="0" smtClean="0"/>
              <a:t>caring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dikuasai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/ </a:t>
            </a:r>
            <a:r>
              <a:rPr lang="en-US" sz="2800" dirty="0" err="1" smtClean="0"/>
              <a:t>ners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/>
              <a:t>Pengalaman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menolong</a:t>
            </a:r>
            <a:r>
              <a:rPr lang="en-US" sz="2800" dirty="0" smtClean="0"/>
              <a:t> </a:t>
            </a:r>
            <a:r>
              <a:rPr lang="en-US" sz="2800" dirty="0" err="1" smtClean="0"/>
              <a:t>sesama</a:t>
            </a:r>
            <a:r>
              <a:rPr lang="en-US" sz="2800" dirty="0" smtClean="0"/>
              <a:t>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kepedulian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besar</a:t>
            </a:r>
            <a:r>
              <a:rPr lang="en-US" sz="2800" dirty="0" smtClean="0"/>
              <a:t> (</a:t>
            </a:r>
            <a:r>
              <a:rPr lang="en-US" sz="2800" dirty="0" err="1" smtClean="0"/>
              <a:t>Abdalati</a:t>
            </a:r>
            <a:r>
              <a:rPr lang="en-US" sz="2800" dirty="0" smtClean="0"/>
              <a:t>, 1989).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kemampuan</a:t>
            </a:r>
            <a:r>
              <a:rPr lang="en-US" sz="2800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kepedulian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mencakup</a:t>
            </a:r>
            <a:r>
              <a:rPr lang="en-US" sz="2800" dirty="0" smtClean="0"/>
              <a:t> </a:t>
            </a:r>
            <a:r>
              <a:rPr lang="en-US" sz="2800" dirty="0" err="1" smtClean="0"/>
              <a:t>ketrampilan</a:t>
            </a:r>
            <a:r>
              <a:rPr lang="en-US" sz="2800" dirty="0" smtClean="0"/>
              <a:t> </a:t>
            </a:r>
            <a:r>
              <a:rPr lang="en-US" sz="2800" dirty="0" err="1" smtClean="0"/>
              <a:t>intelektual</a:t>
            </a:r>
            <a:r>
              <a:rPr lang="en-US" sz="2800" dirty="0" smtClean="0"/>
              <a:t>, </a:t>
            </a:r>
            <a:r>
              <a:rPr lang="en-US" sz="2800" dirty="0" err="1" smtClean="0"/>
              <a:t>teknikal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interpersonal yang </a:t>
            </a:r>
            <a:r>
              <a:rPr lang="en-US" sz="2800" dirty="0" err="1" smtClean="0"/>
              <a:t>tercermin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i="1" dirty="0" smtClean="0"/>
              <a:t>caring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kasih</a:t>
            </a:r>
            <a:r>
              <a:rPr lang="en-US" sz="2800" dirty="0" smtClean="0"/>
              <a:t> </a:t>
            </a:r>
            <a:r>
              <a:rPr lang="en-US" sz="2800" dirty="0" err="1" smtClean="0"/>
              <a:t>sayang</a:t>
            </a:r>
            <a:r>
              <a:rPr lang="en-US" sz="2800" dirty="0" smtClean="0"/>
              <a:t>/</a:t>
            </a:r>
            <a:r>
              <a:rPr lang="en-US" sz="2800" dirty="0" err="1" smtClean="0"/>
              <a:t>cinta</a:t>
            </a:r>
            <a:r>
              <a:rPr lang="en-US" sz="2800" dirty="0" smtClean="0"/>
              <a:t> (Johnson, 1989)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blipFill>
            <a:blip r:embed="rId3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endParaRPr lang="en-US" sz="2800" i="1" dirty="0" smtClean="0">
              <a:latin typeface="Bell MT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i="1" dirty="0" smtClean="0">
                <a:latin typeface="Bell MT" pitchFamily="18" charset="0"/>
              </a:rPr>
              <a:t>Caring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merupakan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fenomena</a:t>
            </a:r>
            <a:r>
              <a:rPr lang="en-US" sz="2800" dirty="0" smtClean="0">
                <a:latin typeface="Bell MT" pitchFamily="18" charset="0"/>
              </a:rPr>
              <a:t> universal yang </a:t>
            </a:r>
            <a:r>
              <a:rPr lang="en-US" sz="2800" dirty="0" err="1" smtClean="0">
                <a:latin typeface="Bell MT" pitchFamily="18" charset="0"/>
              </a:rPr>
              <a:t>berkaitan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dengan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cara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seseorang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berpikir</a:t>
            </a:r>
            <a:r>
              <a:rPr lang="en-US" sz="2800" dirty="0" smtClean="0">
                <a:latin typeface="Bell MT" pitchFamily="18" charset="0"/>
              </a:rPr>
              <a:t>, </a:t>
            </a:r>
            <a:r>
              <a:rPr lang="en-US" sz="2800" dirty="0" err="1" smtClean="0">
                <a:latin typeface="Bell MT" pitchFamily="18" charset="0"/>
              </a:rPr>
              <a:t>berperasaan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dan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bersikap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ketika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berhubungan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dengan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orang</a:t>
            </a:r>
            <a:r>
              <a:rPr lang="en-US" sz="2800" dirty="0" smtClean="0">
                <a:latin typeface="Bell MT" pitchFamily="18" charset="0"/>
              </a:rPr>
              <a:t> lain. </a:t>
            </a:r>
            <a:r>
              <a:rPr lang="en-US" sz="2800" i="1" dirty="0" smtClean="0">
                <a:latin typeface="Bell MT" pitchFamily="18" charset="0"/>
              </a:rPr>
              <a:t>Caring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dalam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keperawatan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dipelajari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dari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berbagai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macam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filosofi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dan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perspektif</a:t>
            </a:r>
            <a:r>
              <a:rPr lang="en-US" sz="2800" dirty="0" smtClean="0">
                <a:latin typeface="Bell MT" pitchFamily="18" charset="0"/>
              </a:rPr>
              <a:t> </a:t>
            </a:r>
            <a:r>
              <a:rPr lang="en-US" sz="2800" dirty="0" err="1" smtClean="0">
                <a:latin typeface="Bell MT" pitchFamily="18" charset="0"/>
              </a:rPr>
              <a:t>etik</a:t>
            </a:r>
            <a:r>
              <a:rPr lang="en-US" sz="2800" dirty="0" smtClean="0">
                <a:latin typeface="Bell MT" pitchFamily="18" charset="0"/>
              </a:rPr>
              <a:t> .</a:t>
            </a:r>
            <a:endParaRPr lang="en-US" sz="2800" dirty="0">
              <a:latin typeface="Bell MT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6416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i="1" dirty="0" smtClean="0"/>
              <a:t>Human care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.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Pasquali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Arnold (1989) </a:t>
            </a:r>
            <a:r>
              <a:rPr lang="en-US" sz="2400" dirty="0" err="1" smtClean="0"/>
              <a:t>serta</a:t>
            </a:r>
            <a:r>
              <a:rPr lang="en-US" sz="2400" dirty="0" smtClean="0"/>
              <a:t> Watson (1979), </a:t>
            </a:r>
            <a:r>
              <a:rPr lang="en-US" sz="2400" i="1" dirty="0" smtClean="0"/>
              <a:t>human care</a:t>
            </a:r>
            <a:r>
              <a:rPr lang="en-US" sz="2400" dirty="0" smtClean="0"/>
              <a:t> </a:t>
            </a:r>
            <a:r>
              <a:rPr lang="en-US" sz="2400" dirty="0" err="1" smtClean="0"/>
              <a:t>terdiri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upaya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melindungi</a:t>
            </a:r>
            <a:r>
              <a:rPr lang="en-US" sz="2400" dirty="0" smtClean="0"/>
              <a:t>,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menjaga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mengabdikan</a:t>
            </a:r>
            <a:r>
              <a:rPr lang="en-US" sz="2400" dirty="0" smtClean="0"/>
              <a:t> rasa </a:t>
            </a:r>
            <a:r>
              <a:rPr lang="en-US" sz="2400" dirty="0" err="1" smtClean="0"/>
              <a:t>kemanusiaan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mencari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sakit</a:t>
            </a:r>
            <a:r>
              <a:rPr lang="en-US" sz="2400" dirty="0" smtClean="0"/>
              <a:t>, </a:t>
            </a:r>
            <a:r>
              <a:rPr lang="en-US" sz="2400" dirty="0" err="1" smtClean="0"/>
              <a:t>penderitaan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keberadaannya</a:t>
            </a:r>
            <a:r>
              <a:rPr lang="en-US" sz="2400" dirty="0" smtClean="0"/>
              <a:t> </a:t>
            </a:r>
            <a:r>
              <a:rPr lang="en-US" sz="2400" dirty="0" err="1" smtClean="0"/>
              <a:t>serta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 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Watson (1979) yang </a:t>
            </a:r>
            <a:r>
              <a:rPr lang="en-US" sz="2800" dirty="0" err="1" smtClean="0"/>
              <a:t>terkenal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Theory of Human Care</a:t>
            </a:r>
            <a:r>
              <a:rPr lang="en-US" sz="2800" dirty="0" smtClean="0"/>
              <a:t>, </a:t>
            </a:r>
            <a:r>
              <a:rPr lang="en-US" sz="2800" dirty="0" err="1" smtClean="0"/>
              <a:t>mempertegas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</a:t>
            </a:r>
            <a:r>
              <a:rPr lang="en-US" sz="2800" i="1" dirty="0" smtClean="0"/>
              <a:t>caring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transaksi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pemberi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penerima</a:t>
            </a:r>
            <a:r>
              <a:rPr lang="en-US" sz="2800" dirty="0" smtClean="0"/>
              <a:t> </a:t>
            </a:r>
            <a:r>
              <a:rPr lang="en-US" sz="2800" dirty="0" err="1" smtClean="0"/>
              <a:t>asuhan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melindungi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,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mempengaruhi</a:t>
            </a:r>
            <a:r>
              <a:rPr lang="en-US" sz="2800" dirty="0" smtClean="0"/>
              <a:t> </a:t>
            </a:r>
            <a:r>
              <a:rPr lang="en-US" sz="2800" dirty="0" err="1" smtClean="0"/>
              <a:t>kesanggupan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sembuh</a:t>
            </a:r>
            <a:r>
              <a:rPr lang="en-US" sz="2800" dirty="0" smtClean="0"/>
              <a:t> 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  <a:blipFill>
            <a:blip r:embed="rId3" cstate="print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lanjut</a:t>
            </a:r>
            <a:r>
              <a:rPr lang="en-US" sz="2400" dirty="0" smtClean="0"/>
              <a:t> </a:t>
            </a:r>
            <a:r>
              <a:rPr lang="en-US" sz="2400" dirty="0" err="1" smtClean="0"/>
              <a:t>Mayehoff</a:t>
            </a:r>
            <a:r>
              <a:rPr lang="en-US" sz="2400" dirty="0" smtClean="0"/>
              <a:t> </a:t>
            </a:r>
            <a:r>
              <a:rPr lang="en-US" sz="2400" dirty="0" err="1" smtClean="0"/>
              <a:t>memandang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proses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berorientasi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</a:t>
            </a:r>
            <a:r>
              <a:rPr lang="en-US" sz="2400" dirty="0" err="1" smtClean="0"/>
              <a:t>membantu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 </a:t>
            </a:r>
            <a:r>
              <a:rPr lang="en-US" sz="2400" dirty="0" err="1" smtClean="0"/>
              <a:t>bertumbuh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mengaktualisasikan</a:t>
            </a:r>
            <a:r>
              <a:rPr lang="en-US" sz="2400" dirty="0" smtClean="0"/>
              <a:t> </a:t>
            </a:r>
            <a:r>
              <a:rPr lang="en-US" sz="2400" dirty="0" err="1" smtClean="0"/>
              <a:t>diri</a:t>
            </a:r>
            <a:r>
              <a:rPr lang="en-US" sz="2400" dirty="0" smtClean="0"/>
              <a:t>. </a:t>
            </a:r>
            <a:r>
              <a:rPr lang="en-US" sz="2400" dirty="0" err="1" smtClean="0"/>
              <a:t>Mayehoff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memperkenalkan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sifat-sifat</a:t>
            </a:r>
            <a:r>
              <a:rPr lang="en-US" sz="2400" dirty="0" smtClean="0"/>
              <a:t> </a:t>
            </a:r>
            <a:r>
              <a:rPr lang="en-US" sz="2400" i="1" dirty="0" smtClean="0"/>
              <a:t>caring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</a:t>
            </a:r>
            <a:r>
              <a:rPr lang="en-US" sz="2400" dirty="0" err="1" smtClean="0"/>
              <a:t>sabar</a:t>
            </a:r>
            <a:r>
              <a:rPr lang="en-US" sz="2400" dirty="0" smtClean="0"/>
              <a:t>, </a:t>
            </a:r>
            <a:r>
              <a:rPr lang="en-US" sz="2400" dirty="0" err="1" smtClean="0"/>
              <a:t>jujur</a:t>
            </a:r>
            <a:r>
              <a:rPr lang="en-US" sz="2400" dirty="0" smtClean="0"/>
              <a:t>, </a:t>
            </a:r>
            <a:r>
              <a:rPr lang="en-US" sz="2400" dirty="0" err="1" smtClean="0"/>
              <a:t>rendah</a:t>
            </a:r>
            <a:r>
              <a:rPr lang="en-US" sz="2400" dirty="0" smtClean="0"/>
              <a:t> </a:t>
            </a:r>
            <a:r>
              <a:rPr lang="en-US" sz="2400" dirty="0" err="1" smtClean="0"/>
              <a:t>hati</a:t>
            </a:r>
            <a:r>
              <a:rPr lang="en-US" sz="2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/>
              <a:t>Sedangkan</a:t>
            </a:r>
            <a:r>
              <a:rPr lang="en-US" sz="2400" dirty="0" smtClean="0"/>
              <a:t> </a:t>
            </a:r>
            <a:r>
              <a:rPr lang="en-US" sz="2400" dirty="0" err="1" smtClean="0"/>
              <a:t>Sobel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i="1" dirty="0" smtClean="0"/>
              <a:t>caring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rasa </a:t>
            </a:r>
            <a:r>
              <a:rPr lang="en-US" sz="2400" dirty="0" err="1" smtClean="0"/>
              <a:t>peduli</a:t>
            </a:r>
            <a:r>
              <a:rPr lang="en-US" sz="2400" dirty="0" smtClean="0"/>
              <a:t>, </a:t>
            </a:r>
            <a:r>
              <a:rPr lang="en-US" sz="2400" dirty="0" err="1" smtClean="0"/>
              <a:t>hormat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menghargai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lain.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</a:t>
            </a:r>
            <a:r>
              <a:rPr lang="en-US" sz="2400" dirty="0" smtClean="0"/>
              <a:t> </a:t>
            </a:r>
            <a:r>
              <a:rPr lang="en-US" sz="2400" dirty="0" err="1" smtClean="0"/>
              <a:t>perhatian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mempelajari</a:t>
            </a:r>
            <a:r>
              <a:rPr lang="en-US" sz="2400" dirty="0" smtClean="0"/>
              <a:t> </a:t>
            </a:r>
            <a:r>
              <a:rPr lang="en-US" sz="2400" dirty="0" err="1" smtClean="0"/>
              <a:t>kesukaan-kesukaan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seseorang</a:t>
            </a:r>
            <a:r>
              <a:rPr lang="en-US" sz="2400" dirty="0" smtClean="0"/>
              <a:t> </a:t>
            </a:r>
            <a:r>
              <a:rPr lang="en-US" sz="2400" dirty="0" err="1" smtClean="0"/>
              <a:t>berpikir</a:t>
            </a:r>
            <a:r>
              <a:rPr lang="en-US" sz="2400" dirty="0" smtClean="0"/>
              <a:t>, </a:t>
            </a:r>
            <a:r>
              <a:rPr lang="en-US" sz="2400" dirty="0" err="1" smtClean="0"/>
              <a:t>bertindak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berperasaan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i="1" dirty="0" smtClean="0"/>
              <a:t>Caring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i="1" dirty="0" smtClean="0"/>
              <a:t>moral imperative</a:t>
            </a:r>
            <a:r>
              <a:rPr lang="en-US" sz="2800" dirty="0" smtClean="0"/>
              <a:t> (</a:t>
            </a:r>
            <a:r>
              <a:rPr lang="en-US" sz="2800" dirty="0" err="1" smtClean="0"/>
              <a:t>bentuk</a:t>
            </a:r>
            <a:r>
              <a:rPr lang="en-US" sz="2800" dirty="0" smtClean="0"/>
              <a:t> moral)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terdiri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bermoral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kepedulian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kesehatan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 smtClean="0"/>
              <a:t>martabat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menghargai</a:t>
            </a:r>
            <a:r>
              <a:rPr lang="en-US" sz="2800" dirty="0" smtClean="0"/>
              <a:t> </a:t>
            </a:r>
            <a:r>
              <a:rPr lang="en-US" sz="2800" dirty="0" err="1" smtClean="0"/>
              <a:t>pasien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,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malah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amoral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saat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tugas</a:t>
            </a:r>
            <a:r>
              <a:rPr lang="en-US" sz="2800" dirty="0" smtClean="0"/>
              <a:t> </a:t>
            </a:r>
            <a:r>
              <a:rPr lang="en-US" sz="2800" dirty="0" err="1" smtClean="0"/>
              <a:t>pendampingan</a:t>
            </a:r>
            <a:r>
              <a:rPr lang="en-US" sz="2800" dirty="0" smtClean="0"/>
              <a:t> </a:t>
            </a:r>
            <a:r>
              <a:rPr lang="en-US" sz="2800" dirty="0" err="1" smtClean="0"/>
              <a:t>perawatan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riel">
  <a:themeElements>
    <a:clrScheme name="Custom 1">
      <a:dk1>
        <a:srgbClr val="2870FF"/>
      </a:dk1>
      <a:lt1>
        <a:srgbClr val="FFFFFF"/>
      </a:lt1>
      <a:dk2>
        <a:srgbClr val="84E0FF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Urban">
  <a:themeElements>
    <a:clrScheme name="Custom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FCA0C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chn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Metro">
  <a:themeElements>
    <a:clrScheme name="Custom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FCA0C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Solstic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Metro">
  <a:themeElements>
    <a:clrScheme name="Custom 1">
      <a:dk1>
        <a:srgbClr val="2870FF"/>
      </a:dk1>
      <a:lt1>
        <a:srgbClr val="FFFFFF"/>
      </a:lt1>
      <a:dk2>
        <a:srgbClr val="84E0FF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Foundry">
  <a:themeElements>
    <a:clrScheme name="Custom 2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FCA0C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1475</Words>
  <Application>Microsoft Office PowerPoint</Application>
  <PresentationFormat>On-screen Show (4:3)</PresentationFormat>
  <Paragraphs>79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10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Office Theme</vt:lpstr>
      <vt:lpstr>Equity</vt:lpstr>
      <vt:lpstr>Oriel</vt:lpstr>
      <vt:lpstr>Urban</vt:lpstr>
      <vt:lpstr>Technic</vt:lpstr>
      <vt:lpstr>Metro</vt:lpstr>
      <vt:lpstr>Solstice</vt:lpstr>
      <vt:lpstr>1_Metro</vt:lpstr>
      <vt:lpstr>Foundry</vt:lpstr>
      <vt:lpstr>Flow</vt:lpstr>
      <vt:lpstr>CARING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Leininger (1991) mengemukakan teori “culture care diversity and universality”, beberapa konsep yang didefinisikan antara lain ;</vt:lpstr>
      <vt:lpstr>Slide 26</vt:lpstr>
      <vt:lpstr>Slide 27</vt:lpstr>
      <vt:lpstr>Slide 28</vt:lpstr>
    </vt:vector>
  </TitlesOfParts>
  <Company>UIEU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CARING</dc:title>
  <dc:creator>user</dc:creator>
  <cp:lastModifiedBy>user</cp:lastModifiedBy>
  <cp:revision>11</cp:revision>
  <dcterms:created xsi:type="dcterms:W3CDTF">2012-10-24T09:50:17Z</dcterms:created>
  <dcterms:modified xsi:type="dcterms:W3CDTF">2012-11-09T04:30:01Z</dcterms:modified>
</cp:coreProperties>
</file>