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sldIdLst>
    <p:sldId id="265" r:id="rId3"/>
    <p:sldId id="257" r:id="rId4"/>
    <p:sldId id="258" r:id="rId5"/>
    <p:sldId id="259" r:id="rId6"/>
    <p:sldId id="260" r:id="rId7"/>
    <p:sldId id="261" r:id="rId8"/>
    <p:sldId id="262" r:id="rId9"/>
    <p:sldId id="263" r:id="rId10"/>
    <p:sldId id="264" r:id="rId11"/>
    <p:sldId id="266" r:id="rId12"/>
    <p:sldId id="267" r:id="rId13"/>
    <p:sldId id="268" r:id="rId14"/>
    <p:sldId id="269" r:id="rId15"/>
    <p:sldId id="270" r:id="rId16"/>
    <p:sldId id="271" r:id="rId17"/>
    <p:sldId id="272" r:id="rId18"/>
    <p:sldId id="273" r:id="rId19"/>
    <p:sldId id="274" r:id="rId20"/>
    <p:sldId id="278" r:id="rId21"/>
    <p:sldId id="279" r:id="rId22"/>
    <p:sldId id="280" r:id="rId23"/>
    <p:sldId id="281" r:id="rId24"/>
    <p:sldId id="282" r:id="rId25"/>
    <p:sldId id="283" r:id="rId26"/>
    <p:sldId id="284" r:id="rId27"/>
    <p:sldId id="285" r:id="rId28"/>
    <p:sldId id="286" r:id="rId29"/>
    <p:sldId id="287" r:id="rId30"/>
    <p:sldId id="288" r:id="rId31"/>
    <p:sldId id="289" r:id="rId32"/>
    <p:sldId id="290" r:id="rId33"/>
    <p:sldId id="291"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5" d="100"/>
          <a:sy n="65" d="100"/>
        </p:scale>
        <p:origin x="-582" y="-1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6F6B78-7CA0-491F-8784-94ACC4AE6F4E}" type="datetimeFigureOut">
              <a:rPr lang="en-US" smtClean="0"/>
              <a:pPr/>
              <a:t>11/9/2012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6FE687-BA04-455E-B578-1CC04C7AE3F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32</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7D6FE687-BA04-455E-B578-1CC04C7AE3F4}"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E162E9F-6005-4F90-AB56-4659AB55917B}" type="datetimeFigureOut">
              <a:rPr lang="en-US" smtClean="0"/>
              <a:pPr/>
              <a:t>11/9/2012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4A062EE-EFE2-4C65-B2E0-58671173B2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162E9F-6005-4F90-AB56-4659AB55917B}"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162E9F-6005-4F90-AB56-4659AB55917B}"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E162E9F-6005-4F90-AB56-4659AB55917B}" type="datetimeFigureOut">
              <a:rPr lang="en-US" smtClean="0"/>
              <a:pPr/>
              <a:t>11/9/2012</a:t>
            </a:fld>
            <a:endParaRPr lang="en-US"/>
          </a:p>
        </p:txBody>
      </p:sp>
      <p:sp>
        <p:nvSpPr>
          <p:cNvPr id="8" name="Slide Number Placeholder 7"/>
          <p:cNvSpPr>
            <a:spLocks noGrp="1"/>
          </p:cNvSpPr>
          <p:nvPr>
            <p:ph type="sldNum" sz="quarter" idx="11"/>
          </p:nvPr>
        </p:nvSpPr>
        <p:spPr/>
        <p:txBody>
          <a:bodyPr/>
          <a:lstStyle/>
          <a:p>
            <a:fld id="{C4A062EE-EFE2-4C65-B2E0-58671173B25A}"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62E9F-6005-4F90-AB56-4659AB55917B}"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E162E9F-6005-4F90-AB56-4659AB55917B}"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C4A062EE-EFE2-4C65-B2E0-58671173B25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8E162E9F-6005-4F90-AB56-4659AB55917B}"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E162E9F-6005-4F90-AB56-4659AB55917B}" type="datetimeFigureOut">
              <a:rPr lang="en-US" smtClean="0"/>
              <a:pPr/>
              <a:t>11/9/2012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E162E9F-6005-4F90-AB56-4659AB55917B}"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E162E9F-6005-4F90-AB56-4659AB55917B}" type="datetimeFigureOut">
              <a:rPr lang="en-US" smtClean="0"/>
              <a:pPr/>
              <a:t>11/9/2012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E162E9F-6005-4F90-AB56-4659AB55917B}" type="datetimeFigureOut">
              <a:rPr lang="en-US" smtClean="0"/>
              <a:pPr/>
              <a:t>11/9/2012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162E9F-6005-4F90-AB56-4659AB55917B}" type="datetimeFigureOut">
              <a:rPr lang="en-US" smtClean="0"/>
              <a:pPr/>
              <a:t>11/9/2012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62E9F-6005-4F90-AB56-4659AB55917B}"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162E9F-6005-4F90-AB56-4659AB55917B}" type="datetimeFigureOut">
              <a:rPr lang="en-US" smtClean="0"/>
              <a:pPr/>
              <a:t>11/9/2012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A062EE-EFE2-4C65-B2E0-58671173B25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162E9F-6005-4F90-AB56-4659AB55917B}" type="datetimeFigureOut">
              <a:rPr lang="en-US" smtClean="0"/>
              <a:pPr/>
              <a:t>11/9/2012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A062EE-EFE2-4C65-B2E0-58671173B25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8E162E9F-6005-4F90-AB56-4659AB55917B}" type="datetimeFigureOut">
              <a:rPr lang="en-US" smtClean="0"/>
              <a:pPr/>
              <a:t>11/9/2012</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C4A062EE-EFE2-4C65-B2E0-58671173B25A}"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935162"/>
          </a:xfrm>
        </p:spPr>
        <p:txBody>
          <a:bodyPr>
            <a:normAutofit/>
          </a:bodyPr>
          <a:lstStyle/>
          <a:p>
            <a:pPr algn="ctr"/>
            <a:r>
              <a:rPr lang="en-US" dirty="0" err="1" smtClean="0">
                <a:latin typeface="Blackadder ITC" pitchFamily="82" charset="0"/>
              </a:rPr>
              <a:t>Holistik</a:t>
            </a:r>
            <a:r>
              <a:rPr lang="en-US" dirty="0" smtClean="0">
                <a:latin typeface="Blackadder ITC" pitchFamily="82" charset="0"/>
              </a:rPr>
              <a:t> Nursing</a:t>
            </a:r>
            <a:br>
              <a:rPr lang="en-US" dirty="0" smtClean="0">
                <a:latin typeface="Blackadder ITC" pitchFamily="82" charset="0"/>
              </a:rPr>
            </a:br>
            <a:r>
              <a:rPr lang="en-US" dirty="0" smtClean="0">
                <a:latin typeface="Algerian" pitchFamily="82" charset="0"/>
              </a:rPr>
              <a:t>Practice</a:t>
            </a:r>
            <a:endParaRPr lang="en-US" dirty="0">
              <a:latin typeface="Algerian" pitchFamily="82" charset="0"/>
            </a:endParaRPr>
          </a:p>
        </p:txBody>
      </p:sp>
      <p:pic>
        <p:nvPicPr>
          <p:cNvPr id="1026" name="Picture 2"/>
          <p:cNvPicPr>
            <a:picLocks noGrp="1" noChangeAspect="1" noChangeArrowheads="1"/>
          </p:cNvPicPr>
          <p:nvPr>
            <p:ph idx="1"/>
          </p:nvPr>
        </p:nvPicPr>
        <p:blipFill>
          <a:blip r:embed="rId3" cstate="print"/>
          <a:srcRect/>
          <a:stretch>
            <a:fillRect/>
          </a:stretch>
        </p:blipFill>
        <p:spPr bwMode="auto">
          <a:xfrm>
            <a:off x="2590800" y="2362200"/>
            <a:ext cx="3810000" cy="3276600"/>
          </a:xfrm>
          <a:prstGeom prst="rect">
            <a:avLst/>
          </a:prstGeom>
          <a:noFill/>
          <a:ln w="9525">
            <a:noFill/>
            <a:miter lim="800000"/>
            <a:headEnd/>
            <a:tailEnd/>
          </a:ln>
        </p:spPr>
      </p:pic>
      <p:sp>
        <p:nvSpPr>
          <p:cNvPr id="5" name="TextBox 4"/>
          <p:cNvSpPr txBox="1"/>
          <p:nvPr/>
        </p:nvSpPr>
        <p:spPr>
          <a:xfrm>
            <a:off x="3048000" y="6019800"/>
            <a:ext cx="2895600" cy="369332"/>
          </a:xfrm>
          <a:prstGeom prst="rect">
            <a:avLst/>
          </a:prstGeom>
          <a:noFill/>
        </p:spPr>
        <p:txBody>
          <a:bodyPr wrap="square" rtlCol="0">
            <a:spAutoFit/>
          </a:bodyPr>
          <a:lstStyle/>
          <a:p>
            <a:pPr algn="ctr"/>
            <a:r>
              <a:rPr lang="en-US" dirty="0" smtClean="0"/>
              <a:t>Presented by : </a:t>
            </a:r>
            <a:r>
              <a:rPr lang="en-US" dirty="0" err="1" smtClean="0"/>
              <a:t>Sofiana</a:t>
            </a:r>
            <a:r>
              <a:rPr lang="en-US" dirty="0" smtClean="0"/>
              <a:t>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r>
              <a:rPr lang="en-US" sz="2400" dirty="0" smtClean="0">
                <a:latin typeface="Arial" pitchFamily="34" charset="0"/>
                <a:cs typeface="Arial" pitchFamily="34" charset="0"/>
              </a:rPr>
              <a:t>Holistic communication; </a:t>
            </a:r>
            <a:r>
              <a:rPr lang="en-US" sz="2400" dirty="0" err="1" smtClean="0">
                <a:latin typeface="Arial" pitchFamily="34" charset="0"/>
                <a:cs typeface="Arial" pitchFamily="34" charset="0"/>
              </a:rPr>
              <a:t>pertukaran</a:t>
            </a:r>
            <a:r>
              <a:rPr lang="en-US" sz="2400" dirty="0" smtClean="0">
                <a:latin typeface="Arial" pitchFamily="34" charset="0"/>
                <a:cs typeface="Arial" pitchFamily="34" charset="0"/>
              </a:rPr>
              <a:t> verbal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nonverbal yang </a:t>
            </a:r>
            <a:r>
              <a:rPr lang="en-US" sz="2400" dirty="0" err="1" smtClean="0">
                <a:latin typeface="Arial" pitchFamily="34" charset="0"/>
                <a:cs typeface="Arial" pitchFamily="34" charset="0"/>
              </a:rPr>
              <a:t>bebas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antara</a:t>
            </a:r>
            <a:r>
              <a:rPr lang="en-US" sz="2400" dirty="0" smtClean="0">
                <a:latin typeface="Arial" pitchFamily="34" charset="0"/>
                <a:cs typeface="Arial" pitchFamily="34" charset="0"/>
              </a:rPr>
              <a:t> orang2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makhluk</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signifikan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seperti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hewan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peliharaan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Tuhan</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kekuatan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hidup</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mutlak</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transendenyang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menggali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makna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ide2 yang </a:t>
            </a:r>
            <a:r>
              <a:rPr lang="en-US" sz="2400" dirty="0" err="1" smtClean="0">
                <a:latin typeface="Arial" pitchFamily="34" charset="0"/>
                <a:cs typeface="Arial" pitchFamily="34" charset="0"/>
              </a:rPr>
              <a:t>mengarah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saling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pengertian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pertumbuhan</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Holistic nurse : </a:t>
            </a:r>
            <a:r>
              <a:rPr lang="en-US" sz="2400" dirty="0" err="1" smtClean="0">
                <a:latin typeface="Arial" pitchFamily="34" charset="0"/>
                <a:cs typeface="Arial" pitchFamily="34" charset="0"/>
              </a:rPr>
              <a:t>seorang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perawat</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mengenali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mengintegrasikan</a:t>
            </a:r>
            <a:r>
              <a:rPr lang="en-US" sz="2400" dirty="0">
                <a:latin typeface="Arial" pitchFamily="34" charset="0"/>
                <a:cs typeface="Arial" pitchFamily="34" charset="0"/>
              </a:rPr>
              <a:t> </a:t>
            </a:r>
            <a:r>
              <a:rPr lang="en-US" sz="2400" dirty="0" err="1" smtClean="0">
                <a:latin typeface="Arial" pitchFamily="34" charset="0"/>
                <a:cs typeface="Arial" pitchFamily="34" charset="0"/>
              </a:rPr>
              <a:t>prinsip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modalitas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tubuh-pikiran-semangat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kehidupan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sehari-hari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praktek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klinik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menciptakan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ruang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penyembuhan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dirinya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dirinya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memungkinkan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perawat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menjadi</a:t>
            </a:r>
            <a:r>
              <a:rPr lang="en-US" sz="2400" dirty="0" smtClean="0">
                <a:latin typeface="Arial" pitchFamily="34" charset="0"/>
                <a:cs typeface="Arial" pitchFamily="34" charset="0"/>
              </a:rPr>
              <a:t> instrument </a:t>
            </a:r>
            <a:r>
              <a:rPr lang="en-US" sz="2400" dirty="0" err="1" smtClean="0">
                <a:latin typeface="Arial" pitchFamily="34" charset="0"/>
                <a:cs typeface="Arial" pitchFamily="34" charset="0"/>
              </a:rPr>
              <a:t>penyembuhan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menolong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orang</a:t>
            </a:r>
            <a:r>
              <a:rPr lang="en-US" sz="2400" dirty="0" smtClean="0">
                <a:latin typeface="Arial" pitchFamily="34" charset="0"/>
                <a:cs typeface="Arial" pitchFamily="34" charset="0"/>
              </a:rPr>
              <a:t> lain </a:t>
            </a:r>
            <a:r>
              <a:rPr lang="en-US" sz="2400" dirty="0" err="1" smtClean="0">
                <a:latin typeface="Arial" pitchFamily="34" charset="0"/>
                <a:cs typeface="Arial" pitchFamily="34" charset="0"/>
              </a:rPr>
              <a:t>menjadi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aman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harmonis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memberikan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keaslian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kehadiran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yg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terkondisi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menghilangkan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hambatan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proses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penyembuhan</a:t>
            </a:r>
            <a:endParaRPr lang="en-US" sz="2400" dirty="0">
              <a:latin typeface="Arial" pitchFamily="34" charset="0"/>
              <a:cs typeface="Arial"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04800"/>
            <a:ext cx="8534400" cy="6172200"/>
          </a:xfrm>
        </p:spPr>
        <p:txBody>
          <a:bodyPr>
            <a:normAutofit/>
          </a:bodyPr>
          <a:lstStyle/>
          <a:p>
            <a:r>
              <a:rPr lang="en-US" sz="2400" dirty="0" smtClean="0">
                <a:latin typeface="Arial" pitchFamily="34" charset="0"/>
                <a:cs typeface="Arial" pitchFamily="34" charset="0"/>
              </a:rPr>
              <a:t>Human caring process : </a:t>
            </a:r>
            <a:r>
              <a:rPr lang="en-US" sz="2400" dirty="0" err="1" smtClean="0">
                <a:latin typeface="Arial" pitchFamily="34" charset="0"/>
                <a:cs typeface="Arial" pitchFamily="34" charset="0"/>
              </a:rPr>
              <a:t>kondisi</a:t>
            </a:r>
            <a:r>
              <a:rPr lang="en-US" sz="2400" dirty="0" smtClean="0">
                <a:latin typeface="Arial" pitchFamily="34" charset="0"/>
                <a:cs typeface="Arial" pitchFamily="34" charset="0"/>
              </a:rPr>
              <a:t> moral yang </a:t>
            </a:r>
            <a:r>
              <a:rPr lang="en-US" sz="2400" dirty="0" err="1" smtClean="0">
                <a:latin typeface="Arial" pitchFamily="34" charset="0"/>
                <a:cs typeface="Arial" pitchFamily="34" charset="0"/>
              </a:rPr>
              <a:t>mengantarkan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perawat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holistik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secara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menyeluruh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hubungan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secara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umum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signifikan</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menitikberatkan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arti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pengalaman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sebagai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kesatuan</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Patterns/challenges/needs: </a:t>
            </a:r>
            <a:r>
              <a:rPr lang="en-US" sz="2400" dirty="0" err="1" smtClean="0">
                <a:latin typeface="Arial" pitchFamily="34" charset="0"/>
                <a:cs typeface="Arial" pitchFamily="34" charset="0"/>
              </a:rPr>
              <a:t>proses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kehidupan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aktual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potensial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berhubungan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kesehatan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penyakit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sakit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dimana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berpengaruh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terhadap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kesejahteraan</a:t>
            </a:r>
            <a:endParaRPr lang="en-US" sz="2400" dirty="0">
              <a:latin typeface="Arial" pitchFamily="34" charset="0"/>
              <a:cs typeface="Arial"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sz="2400" dirty="0" smtClean="0">
                <a:latin typeface="Arial" pitchFamily="34" charset="0"/>
                <a:cs typeface="Arial" pitchFamily="34" charset="0"/>
              </a:rPr>
              <a:t>Person ; </a:t>
            </a:r>
            <a:r>
              <a:rPr lang="en-US" sz="2400" dirty="0" err="1" smtClean="0">
                <a:latin typeface="Arial" pitchFamily="34" charset="0"/>
                <a:cs typeface="Arial" pitchFamily="34" charset="0"/>
              </a:rPr>
              <a:t>individu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klien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pasien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keluarga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anggota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pendukung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anggota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komunitas</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memiliki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kesempatan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berinteraksi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perawat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holistik</a:t>
            </a:r>
            <a:endParaRPr lang="en-US" sz="2400" dirty="0">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HOLISM</a:t>
            </a:r>
            <a:endParaRPr lang="en-US" dirty="0"/>
          </a:p>
        </p:txBody>
      </p:sp>
      <p:sp>
        <p:nvSpPr>
          <p:cNvPr id="3" name="Content Placeholder 2"/>
          <p:cNvSpPr>
            <a:spLocks noGrp="1"/>
          </p:cNvSpPr>
          <p:nvPr>
            <p:ph idx="1"/>
          </p:nvPr>
        </p:nvSpPr>
        <p:spPr/>
        <p:txBody>
          <a:bodyPr>
            <a:normAutofit lnSpcReduction="10000"/>
          </a:bodyPr>
          <a:lstStyle/>
          <a:p>
            <a:r>
              <a:rPr lang="en-US" dirty="0" smtClean="0"/>
              <a:t>NATURAL SYSTEMS THEORY</a:t>
            </a:r>
          </a:p>
          <a:p>
            <a:pPr>
              <a:buNone/>
            </a:pPr>
            <a:r>
              <a:rPr lang="en-US" dirty="0" err="1" smtClean="0"/>
              <a:t>Suatu</a:t>
            </a:r>
            <a:r>
              <a:rPr lang="en-US" dirty="0" smtClean="0"/>
              <a:t> </a:t>
            </a:r>
            <a:r>
              <a:rPr lang="en-US" dirty="0" err="1" smtClean="0"/>
              <a:t>cara</a:t>
            </a:r>
            <a:r>
              <a:rPr lang="en-US" dirty="0" smtClean="0"/>
              <a:t> </a:t>
            </a:r>
            <a:r>
              <a:rPr lang="en-US" dirty="0" err="1" smtClean="0"/>
              <a:t>memahami</a:t>
            </a:r>
            <a:r>
              <a:rPr lang="en-US" dirty="0" smtClean="0"/>
              <a:t> </a:t>
            </a:r>
            <a:r>
              <a:rPr lang="en-US" dirty="0" err="1" smtClean="0"/>
              <a:t>keterkaitan</a:t>
            </a:r>
            <a:r>
              <a:rPr lang="en-US" dirty="0" smtClean="0"/>
              <a:t> </a:t>
            </a:r>
            <a:r>
              <a:rPr lang="en-US" dirty="0" err="1" smtClean="0"/>
              <a:t>struktur</a:t>
            </a:r>
            <a:r>
              <a:rPr lang="en-US" dirty="0" smtClean="0"/>
              <a:t> </a:t>
            </a:r>
            <a:r>
              <a:rPr lang="en-US" dirty="0" err="1" smtClean="0"/>
              <a:t>alam</a:t>
            </a:r>
            <a:r>
              <a:rPr lang="en-US" dirty="0" smtClean="0"/>
              <a:t> </a:t>
            </a:r>
            <a:r>
              <a:rPr lang="en-US" dirty="0" err="1" smtClean="0"/>
              <a:t>di</a:t>
            </a:r>
            <a:r>
              <a:rPr lang="en-US" dirty="0" smtClean="0"/>
              <a:t> </a:t>
            </a:r>
            <a:r>
              <a:rPr lang="en-US" dirty="0" err="1" smtClean="0"/>
              <a:t>dalam</a:t>
            </a:r>
            <a:r>
              <a:rPr lang="en-US" dirty="0" smtClean="0"/>
              <a:t> </a:t>
            </a:r>
            <a:r>
              <a:rPr lang="en-US" dirty="0" err="1" smtClean="0"/>
              <a:t>alam</a:t>
            </a:r>
            <a:r>
              <a:rPr lang="en-US" dirty="0" smtClean="0"/>
              <a:t> </a:t>
            </a:r>
            <a:r>
              <a:rPr lang="en-US" dirty="0" err="1" smtClean="0"/>
              <a:t>semesta</a:t>
            </a:r>
            <a:r>
              <a:rPr lang="en-US" dirty="0" smtClean="0"/>
              <a:t>.</a:t>
            </a:r>
          </a:p>
          <a:p>
            <a:pPr>
              <a:buNone/>
            </a:pPr>
            <a:r>
              <a:rPr lang="en-US" dirty="0" err="1" smtClean="0"/>
              <a:t>Struktur</a:t>
            </a:r>
            <a:r>
              <a:rPr lang="en-US" dirty="0" smtClean="0"/>
              <a:t> </a:t>
            </a:r>
            <a:r>
              <a:rPr lang="en-US" dirty="0" err="1" smtClean="0"/>
              <a:t>alam</a:t>
            </a:r>
            <a:r>
              <a:rPr lang="en-US" dirty="0" smtClean="0"/>
              <a:t> </a:t>
            </a:r>
            <a:r>
              <a:rPr lang="en-US" dirty="0" err="1" smtClean="0"/>
              <a:t>bervariasi</a:t>
            </a:r>
            <a:r>
              <a:rPr lang="en-US" dirty="0" smtClean="0"/>
              <a:t> </a:t>
            </a:r>
            <a:r>
              <a:rPr lang="en-US" dirty="0" err="1" smtClean="0"/>
              <a:t>dalam</a:t>
            </a:r>
            <a:r>
              <a:rPr lang="en-US" dirty="0" smtClean="0"/>
              <a:t> </a:t>
            </a:r>
            <a:r>
              <a:rPr lang="en-US" dirty="0" err="1" smtClean="0"/>
              <a:t>ukuran</a:t>
            </a:r>
            <a:r>
              <a:rPr lang="en-US" dirty="0" smtClean="0"/>
              <a:t>, </a:t>
            </a:r>
            <a:r>
              <a:rPr lang="en-US" dirty="0" err="1" smtClean="0"/>
              <a:t>mulai</a:t>
            </a:r>
            <a:r>
              <a:rPr lang="en-US" dirty="0" smtClean="0"/>
              <a:t> </a:t>
            </a:r>
            <a:r>
              <a:rPr lang="en-US" dirty="0" err="1" smtClean="0"/>
              <a:t>dari</a:t>
            </a:r>
            <a:r>
              <a:rPr lang="en-US" dirty="0" smtClean="0"/>
              <a:t> </a:t>
            </a:r>
            <a:r>
              <a:rPr lang="en-US" dirty="0" err="1" smtClean="0"/>
              <a:t>tingkat</a:t>
            </a:r>
            <a:r>
              <a:rPr lang="en-US" dirty="0" smtClean="0"/>
              <a:t> </a:t>
            </a:r>
            <a:r>
              <a:rPr lang="en-US" dirty="0" err="1" smtClean="0"/>
              <a:t>partikel</a:t>
            </a:r>
            <a:r>
              <a:rPr lang="en-US" dirty="0" smtClean="0"/>
              <a:t> </a:t>
            </a:r>
            <a:r>
              <a:rPr lang="en-US" dirty="0" err="1" smtClean="0"/>
              <a:t>subatom</a:t>
            </a:r>
            <a:r>
              <a:rPr lang="en-US" dirty="0" smtClean="0"/>
              <a:t> (quark) </a:t>
            </a:r>
            <a:r>
              <a:rPr lang="en-US" dirty="0" err="1" smtClean="0"/>
              <a:t>hingga</a:t>
            </a:r>
            <a:r>
              <a:rPr lang="en-US" dirty="0" smtClean="0"/>
              <a:t> </a:t>
            </a:r>
            <a:r>
              <a:rPr lang="en-US" dirty="0" err="1" smtClean="0"/>
              <a:t>ke</a:t>
            </a:r>
            <a:r>
              <a:rPr lang="en-US" dirty="0" smtClean="0"/>
              <a:t> </a:t>
            </a:r>
            <a:r>
              <a:rPr lang="en-US" dirty="0" err="1" smtClean="0"/>
              <a:t>alam</a:t>
            </a:r>
            <a:r>
              <a:rPr lang="en-US" dirty="0" smtClean="0"/>
              <a:t> </a:t>
            </a:r>
            <a:r>
              <a:rPr lang="en-US" dirty="0" err="1" smtClean="0"/>
              <a:t>semesta</a:t>
            </a:r>
            <a:r>
              <a:rPr lang="en-US" dirty="0" smtClean="0"/>
              <a:t>, </a:t>
            </a:r>
            <a:r>
              <a:rPr lang="en-US" dirty="0" err="1" smtClean="0"/>
              <a:t>namun</a:t>
            </a:r>
            <a:r>
              <a:rPr lang="en-US" dirty="0" smtClean="0"/>
              <a:t> masing2 </a:t>
            </a:r>
            <a:r>
              <a:rPr lang="en-US" dirty="0" err="1" smtClean="0"/>
              <a:t>memiliki</a:t>
            </a:r>
            <a:r>
              <a:rPr lang="en-US" dirty="0" smtClean="0"/>
              <a:t> </a:t>
            </a:r>
            <a:r>
              <a:rPr lang="en-US" dirty="0" err="1" smtClean="0"/>
              <a:t>karakter</a:t>
            </a:r>
            <a:r>
              <a:rPr lang="en-US" dirty="0" smtClean="0"/>
              <a:t> </a:t>
            </a:r>
            <a:r>
              <a:rPr lang="en-US" dirty="0" err="1" smtClean="0"/>
              <a:t>yg</a:t>
            </a:r>
            <a:r>
              <a:rPr lang="en-US" dirty="0" smtClean="0"/>
              <a:t> </a:t>
            </a:r>
            <a:r>
              <a:rPr lang="en-US" dirty="0" err="1" smtClean="0"/>
              <a:t>spesifik</a:t>
            </a:r>
            <a:r>
              <a:rPr lang="en-US" dirty="0" smtClean="0"/>
              <a:t> pd </a:t>
            </a:r>
            <a:r>
              <a:rPr lang="en-US" dirty="0" err="1" smtClean="0"/>
              <a:t>sebuah</a:t>
            </a:r>
            <a:r>
              <a:rPr lang="en-US" dirty="0" smtClean="0"/>
              <a:t> </a:t>
            </a:r>
            <a:r>
              <a:rPr lang="en-US" dirty="0" err="1" smtClean="0"/>
              <a:t>struktur</a:t>
            </a:r>
            <a:r>
              <a:rPr lang="en-US" dirty="0" smtClean="0"/>
              <a:t> </a:t>
            </a:r>
            <a:r>
              <a:rPr lang="en-US" dirty="0" err="1" smtClean="0"/>
              <a:t>dan</a:t>
            </a:r>
            <a:r>
              <a:rPr lang="en-US" dirty="0" smtClean="0"/>
              <a:t> </a:t>
            </a:r>
            <a:r>
              <a:rPr lang="en-US" dirty="0" err="1" smtClean="0"/>
              <a:t>diatur</a:t>
            </a:r>
            <a:r>
              <a:rPr lang="en-US" dirty="0" smtClean="0"/>
              <a:t> </a:t>
            </a:r>
            <a:r>
              <a:rPr lang="en-US" dirty="0" err="1" smtClean="0"/>
              <a:t>oleh</a:t>
            </a:r>
            <a:r>
              <a:rPr lang="en-US" dirty="0" smtClean="0"/>
              <a:t> </a:t>
            </a:r>
            <a:r>
              <a:rPr lang="en-US" dirty="0" err="1" smtClean="0"/>
              <a:t>organisasi</a:t>
            </a:r>
            <a:r>
              <a:rPr lang="en-US" dirty="0" smtClean="0"/>
              <a:t> </a:t>
            </a:r>
            <a:r>
              <a:rPr lang="en-US" dirty="0" err="1" smtClean="0"/>
              <a:t>yg</a:t>
            </a:r>
            <a:r>
              <a:rPr lang="en-US" dirty="0" smtClean="0"/>
              <a:t> </a:t>
            </a:r>
            <a:r>
              <a:rPr lang="en-US" dirty="0" err="1" smtClean="0"/>
              <a:t>berprinsip</a:t>
            </a:r>
            <a:r>
              <a:rPr lang="en-US" dirty="0" smtClean="0"/>
              <a:t> </a:t>
            </a:r>
            <a:r>
              <a:rPr lang="en-US" dirty="0" err="1" smtClean="0"/>
              <a:t>sama</a:t>
            </a:r>
            <a:endParaRPr lang="en-US" dirty="0" smtClean="0"/>
          </a:p>
          <a:p>
            <a:pPr>
              <a:buNone/>
            </a:pPr>
            <a:r>
              <a:rPr lang="en-US" dirty="0" smtClean="0"/>
              <a:t>                                  ………….continue</a:t>
            </a:r>
            <a:r>
              <a:rPr lang="en-US" dirty="0" smtClean="0">
                <a:sym typeface="Wingdings" pitchFamily="2" charset="2"/>
              </a:rPr>
              <a: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pPr>
              <a:buNone/>
            </a:pPr>
            <a:r>
              <a:rPr lang="en-US" dirty="0" err="1" smtClean="0"/>
              <a:t>Perubahan</a:t>
            </a:r>
            <a:r>
              <a:rPr lang="en-US" dirty="0" smtClean="0"/>
              <a:t> </a:t>
            </a:r>
            <a:r>
              <a:rPr lang="en-US" dirty="0" err="1" smtClean="0"/>
              <a:t>terhadap</a:t>
            </a:r>
            <a:r>
              <a:rPr lang="en-US" dirty="0" smtClean="0"/>
              <a:t> </a:t>
            </a:r>
            <a:r>
              <a:rPr lang="en-US" dirty="0" err="1" smtClean="0"/>
              <a:t>salah</a:t>
            </a:r>
            <a:r>
              <a:rPr lang="en-US" dirty="0" smtClean="0"/>
              <a:t> </a:t>
            </a:r>
            <a:r>
              <a:rPr lang="en-US" dirty="0" err="1" smtClean="0"/>
              <a:t>satu</a:t>
            </a:r>
            <a:r>
              <a:rPr lang="en-US" dirty="0" smtClean="0"/>
              <a:t> </a:t>
            </a:r>
            <a:r>
              <a:rPr lang="en-US" dirty="0" err="1" smtClean="0"/>
              <a:t>bagian</a:t>
            </a:r>
            <a:r>
              <a:rPr lang="en-US" dirty="0" smtClean="0"/>
              <a:t> </a:t>
            </a:r>
            <a:r>
              <a:rPr lang="en-US" dirty="0" err="1" smtClean="0"/>
              <a:t>hirarki</a:t>
            </a:r>
            <a:r>
              <a:rPr lang="en-US" dirty="0" smtClean="0"/>
              <a:t> </a:t>
            </a:r>
            <a:r>
              <a:rPr lang="en-US" dirty="0" err="1" smtClean="0"/>
              <a:t>dapat</a:t>
            </a:r>
            <a:r>
              <a:rPr lang="en-US" dirty="0" smtClean="0"/>
              <a:t> </a:t>
            </a:r>
            <a:r>
              <a:rPr lang="en-US" dirty="0" err="1" smtClean="0"/>
              <a:t>berakibat</a:t>
            </a:r>
            <a:r>
              <a:rPr lang="en-US" dirty="0" smtClean="0"/>
              <a:t> </a:t>
            </a:r>
            <a:r>
              <a:rPr lang="en-US" dirty="0" err="1" smtClean="0"/>
              <a:t>pada</a:t>
            </a:r>
            <a:r>
              <a:rPr lang="en-US" dirty="0" smtClean="0"/>
              <a:t> </a:t>
            </a:r>
            <a:r>
              <a:rPr lang="en-US" dirty="0" err="1" smtClean="0"/>
              <a:t>seluruh</a:t>
            </a:r>
            <a:r>
              <a:rPr lang="en-US" dirty="0" smtClean="0"/>
              <a:t> </a:t>
            </a:r>
            <a:r>
              <a:rPr lang="en-US" dirty="0" err="1" smtClean="0"/>
              <a:t>bagian</a:t>
            </a:r>
            <a:r>
              <a:rPr lang="en-US" dirty="0" smtClean="0"/>
              <a:t> </a:t>
            </a:r>
            <a:r>
              <a:rPr lang="en-US" dirty="0" err="1" smtClean="0"/>
              <a:t>yg</a:t>
            </a:r>
            <a:r>
              <a:rPr lang="en-US" dirty="0" smtClean="0"/>
              <a:t> lain</a:t>
            </a:r>
          </a:p>
          <a:p>
            <a:pPr>
              <a:buNone/>
            </a:pPr>
            <a:r>
              <a:rPr lang="en-US" dirty="0" err="1" smtClean="0"/>
              <a:t>Perubahan</a:t>
            </a:r>
            <a:r>
              <a:rPr lang="en-US" dirty="0" smtClean="0"/>
              <a:t> </a:t>
            </a:r>
            <a:r>
              <a:rPr lang="en-US" dirty="0" err="1" smtClean="0"/>
              <a:t>dpt</a:t>
            </a:r>
            <a:r>
              <a:rPr lang="en-US" dirty="0" smtClean="0"/>
              <a:t> </a:t>
            </a:r>
            <a:r>
              <a:rPr lang="en-US" dirty="0" err="1" smtClean="0"/>
              <a:t>muncul</a:t>
            </a:r>
            <a:r>
              <a:rPr lang="en-US" dirty="0" smtClean="0"/>
              <a:t> pd </a:t>
            </a:r>
            <a:r>
              <a:rPr lang="en-US" dirty="0" err="1" smtClean="0"/>
              <a:t>seluruh</a:t>
            </a:r>
            <a:r>
              <a:rPr lang="en-US" dirty="0" smtClean="0"/>
              <a:t> level </a:t>
            </a:r>
            <a:r>
              <a:rPr lang="en-US" dirty="0" err="1" smtClean="0"/>
              <a:t>scr</a:t>
            </a:r>
            <a:r>
              <a:rPr lang="en-US" dirty="0" smtClean="0"/>
              <a:t> </a:t>
            </a:r>
            <a:r>
              <a:rPr lang="en-US" dirty="0" err="1" smtClean="0"/>
              <a:t>simultan</a:t>
            </a:r>
            <a:r>
              <a:rPr lang="en-US" dirty="0" smtClean="0"/>
              <a:t>; </a:t>
            </a:r>
            <a:r>
              <a:rPr lang="en-US" dirty="0" err="1" smtClean="0"/>
              <a:t>contoh</a:t>
            </a:r>
            <a:r>
              <a:rPr lang="en-US" dirty="0" smtClean="0"/>
              <a:t> </a:t>
            </a:r>
            <a:r>
              <a:rPr lang="en-US" dirty="0" err="1" smtClean="0"/>
              <a:t>efek</a:t>
            </a:r>
            <a:r>
              <a:rPr lang="en-US" dirty="0" smtClean="0"/>
              <a:t> </a:t>
            </a:r>
            <a:r>
              <a:rPr lang="en-US" dirty="0" err="1" smtClean="0"/>
              <a:t>adanya</a:t>
            </a:r>
            <a:r>
              <a:rPr lang="en-US" dirty="0" smtClean="0"/>
              <a:t> </a:t>
            </a:r>
            <a:r>
              <a:rPr lang="en-US" dirty="0" err="1" smtClean="0"/>
              <a:t>riak</a:t>
            </a:r>
            <a:r>
              <a:rPr lang="en-US" dirty="0" smtClean="0"/>
              <a:t> </a:t>
            </a:r>
            <a:r>
              <a:rPr lang="en-US" dirty="0" err="1" smtClean="0"/>
              <a:t>saat</a:t>
            </a:r>
            <a:r>
              <a:rPr lang="en-US" dirty="0" smtClean="0"/>
              <a:t> </a:t>
            </a:r>
            <a:r>
              <a:rPr lang="en-US" dirty="0" err="1" smtClean="0"/>
              <a:t>sebuah</a:t>
            </a:r>
            <a:r>
              <a:rPr lang="en-US" dirty="0" smtClean="0"/>
              <a:t> </a:t>
            </a:r>
            <a:r>
              <a:rPr lang="en-US" dirty="0" err="1" smtClean="0"/>
              <a:t>kerikil</a:t>
            </a:r>
            <a:r>
              <a:rPr lang="en-US" dirty="0" smtClean="0"/>
              <a:t> </a:t>
            </a:r>
            <a:r>
              <a:rPr lang="en-US" dirty="0" err="1" smtClean="0"/>
              <a:t>dilemparkan</a:t>
            </a:r>
            <a:r>
              <a:rPr lang="en-US" dirty="0" smtClean="0"/>
              <a:t> </a:t>
            </a:r>
            <a:r>
              <a:rPr lang="en-US" dirty="0" err="1" smtClean="0"/>
              <a:t>kedalam</a:t>
            </a:r>
            <a:r>
              <a:rPr lang="en-US" dirty="0" smtClean="0"/>
              <a:t> air </a:t>
            </a:r>
            <a:r>
              <a:rPr lang="en-US" dirty="0" err="1" smtClean="0"/>
              <a:t>maka</a:t>
            </a:r>
            <a:r>
              <a:rPr lang="en-US" dirty="0" smtClean="0"/>
              <a:t> </a:t>
            </a:r>
            <a:r>
              <a:rPr lang="en-US" dirty="0" err="1" smtClean="0"/>
              <a:t>permukaan</a:t>
            </a:r>
            <a:r>
              <a:rPr lang="en-US" dirty="0" smtClean="0"/>
              <a:t> </a:t>
            </a:r>
            <a:r>
              <a:rPr lang="en-US" dirty="0" err="1" smtClean="0"/>
              <a:t>akan</a:t>
            </a:r>
            <a:r>
              <a:rPr lang="en-US" dirty="0" smtClean="0"/>
              <a:t> </a:t>
            </a:r>
            <a:r>
              <a:rPr lang="en-US" dirty="0" err="1" smtClean="0"/>
              <a:t>mengalami</a:t>
            </a:r>
            <a:r>
              <a:rPr lang="en-US" dirty="0" smtClean="0"/>
              <a:t> </a:t>
            </a:r>
            <a:r>
              <a:rPr lang="en-US" dirty="0" err="1" smtClean="0"/>
              <a:t>perubahan</a:t>
            </a:r>
            <a:r>
              <a:rPr lang="en-US" dirty="0" smtClean="0"/>
              <a:t>, </a:t>
            </a:r>
            <a:r>
              <a:rPr lang="en-US" dirty="0" err="1" smtClean="0"/>
              <a:t>dan</a:t>
            </a:r>
            <a:r>
              <a:rPr lang="en-US" dirty="0" smtClean="0"/>
              <a:t> </a:t>
            </a:r>
            <a:r>
              <a:rPr lang="en-US" dirty="0" err="1" smtClean="0"/>
              <a:t>secara</a:t>
            </a:r>
            <a:r>
              <a:rPr lang="en-US" dirty="0" smtClean="0"/>
              <a:t> </a:t>
            </a:r>
            <a:r>
              <a:rPr lang="en-US" dirty="0" err="1" smtClean="0"/>
              <a:t>simultan</a:t>
            </a:r>
            <a:r>
              <a:rPr lang="en-US" dirty="0" smtClean="0"/>
              <a:t> </a:t>
            </a:r>
            <a:r>
              <a:rPr lang="en-US" dirty="0" err="1" smtClean="0"/>
              <a:t>akan</a:t>
            </a:r>
            <a:r>
              <a:rPr lang="en-US" dirty="0" smtClean="0"/>
              <a:t> </a:t>
            </a:r>
            <a:r>
              <a:rPr lang="en-US" dirty="0" err="1" smtClean="0"/>
              <a:t>mengubah</a:t>
            </a:r>
            <a:r>
              <a:rPr lang="en-US" dirty="0" smtClean="0"/>
              <a:t> </a:t>
            </a:r>
            <a:r>
              <a:rPr lang="en-US" dirty="0" err="1" smtClean="0"/>
              <a:t>permukaan</a:t>
            </a:r>
            <a:r>
              <a:rPr lang="en-US" dirty="0" smtClean="0"/>
              <a:t> air </a:t>
            </a:r>
            <a:r>
              <a:rPr lang="en-US" dirty="0" err="1" smtClean="0"/>
              <a:t>di</a:t>
            </a:r>
            <a:r>
              <a:rPr lang="en-US" dirty="0" smtClean="0"/>
              <a:t> </a:t>
            </a:r>
            <a:r>
              <a:rPr lang="en-US" dirty="0" err="1" smtClean="0"/>
              <a:t>atas</a:t>
            </a:r>
            <a:r>
              <a:rPr lang="en-US" dirty="0" smtClean="0"/>
              <a:t> </a:t>
            </a:r>
            <a:r>
              <a:rPr lang="en-US" dirty="0" err="1" smtClean="0"/>
              <a:t>maupun</a:t>
            </a:r>
            <a:r>
              <a:rPr lang="en-US" dirty="0" smtClean="0"/>
              <a:t> </a:t>
            </a:r>
            <a:r>
              <a:rPr lang="en-US" dirty="0" err="1" smtClean="0"/>
              <a:t>di</a:t>
            </a:r>
            <a:r>
              <a:rPr lang="en-US" dirty="0" smtClean="0"/>
              <a:t> </a:t>
            </a:r>
            <a:r>
              <a:rPr lang="en-US" dirty="0" err="1" smtClean="0"/>
              <a:t>bawah</a:t>
            </a:r>
            <a:r>
              <a:rPr lang="en-US"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a:bodyPr>
          <a:lstStyle/>
          <a:p>
            <a:pPr algn="l"/>
            <a:r>
              <a:rPr lang="en-US" sz="2000" b="1" dirty="0" smtClean="0"/>
              <a:t>Patterns of Natural Systems Components :</a:t>
            </a:r>
            <a:endParaRPr lang="en-US" sz="2000" b="1" dirty="0"/>
          </a:p>
        </p:txBody>
      </p:sp>
      <p:sp>
        <p:nvSpPr>
          <p:cNvPr id="3" name="Content Placeholder 2"/>
          <p:cNvSpPr>
            <a:spLocks noGrp="1"/>
          </p:cNvSpPr>
          <p:nvPr>
            <p:ph idx="1"/>
          </p:nvPr>
        </p:nvSpPr>
        <p:spPr>
          <a:xfrm>
            <a:off x="457200" y="1600200"/>
            <a:ext cx="8229600" cy="4876800"/>
          </a:xfrm>
        </p:spPr>
        <p:txBody>
          <a:bodyPr>
            <a:normAutofit fontScale="85000" lnSpcReduction="20000"/>
          </a:bodyPr>
          <a:lstStyle/>
          <a:p>
            <a:pPr>
              <a:buNone/>
            </a:pPr>
            <a:endParaRPr lang="en-US" dirty="0" smtClean="0"/>
          </a:p>
          <a:p>
            <a:pPr>
              <a:buNone/>
            </a:pPr>
            <a:endParaRPr lang="en-US" dirty="0" smtClean="0"/>
          </a:p>
          <a:p>
            <a:pPr>
              <a:buNone/>
            </a:pPr>
            <a:r>
              <a:rPr lang="en-US" sz="1600" b="1" dirty="0" smtClean="0"/>
              <a:t>                                                            </a:t>
            </a:r>
          </a:p>
          <a:p>
            <a:pPr>
              <a:buNone/>
            </a:pPr>
            <a:endParaRPr lang="en-US" sz="1600" b="1" dirty="0" smtClean="0"/>
          </a:p>
          <a:p>
            <a:pPr>
              <a:buNone/>
            </a:pPr>
            <a:endParaRPr lang="en-US" sz="1600" b="1" dirty="0" smtClean="0"/>
          </a:p>
          <a:p>
            <a:pPr>
              <a:buNone/>
            </a:pPr>
            <a:endParaRPr lang="en-US" sz="1600" b="1" dirty="0" smtClean="0"/>
          </a:p>
          <a:p>
            <a:pPr>
              <a:buNone/>
            </a:pPr>
            <a:r>
              <a:rPr lang="en-US" sz="1600" b="1" dirty="0" smtClean="0"/>
              <a:t>                                                            </a:t>
            </a:r>
            <a:r>
              <a:rPr lang="en-US" sz="1900" b="1" dirty="0" smtClean="0"/>
              <a:t>  Person</a:t>
            </a:r>
            <a:r>
              <a:rPr lang="en-US" sz="1600" dirty="0" smtClean="0"/>
              <a:t> </a:t>
            </a:r>
            <a:endParaRPr lang="en-US" sz="1700"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endParaRPr lang="en-US" dirty="0" smtClean="0"/>
          </a:p>
          <a:p>
            <a:pPr>
              <a:buNone/>
            </a:pPr>
            <a:r>
              <a:rPr lang="en-US" dirty="0" smtClean="0"/>
              <a:t>                                                        </a:t>
            </a:r>
            <a:endParaRPr lang="en-US" dirty="0"/>
          </a:p>
        </p:txBody>
      </p:sp>
      <p:sp>
        <p:nvSpPr>
          <p:cNvPr id="4" name="TextBox 3"/>
          <p:cNvSpPr txBox="1"/>
          <p:nvPr/>
        </p:nvSpPr>
        <p:spPr>
          <a:xfrm>
            <a:off x="2895600" y="3733800"/>
            <a:ext cx="2514600" cy="2308324"/>
          </a:xfrm>
          <a:prstGeom prst="rect">
            <a:avLst/>
          </a:prstGeom>
          <a:noFill/>
        </p:spPr>
        <p:txBody>
          <a:bodyPr wrap="square" rtlCol="0">
            <a:spAutoFit/>
          </a:bodyPr>
          <a:lstStyle/>
          <a:p>
            <a:r>
              <a:rPr lang="en-US" sz="1600" dirty="0" smtClean="0"/>
              <a:t>Systems</a:t>
            </a:r>
          </a:p>
          <a:p>
            <a:r>
              <a:rPr lang="en-US" sz="1600" dirty="0" smtClean="0"/>
              <a:t>Organs </a:t>
            </a:r>
          </a:p>
          <a:p>
            <a:r>
              <a:rPr lang="en-US" sz="1600" dirty="0" smtClean="0"/>
              <a:t>Tissues</a:t>
            </a:r>
          </a:p>
          <a:p>
            <a:r>
              <a:rPr lang="en-US" sz="1600" dirty="0" smtClean="0"/>
              <a:t>Cells</a:t>
            </a:r>
          </a:p>
          <a:p>
            <a:r>
              <a:rPr lang="en-US" sz="1600" dirty="0" smtClean="0"/>
              <a:t>Organelles</a:t>
            </a:r>
          </a:p>
          <a:p>
            <a:r>
              <a:rPr lang="en-US" sz="1600" dirty="0" smtClean="0"/>
              <a:t>Molecules</a:t>
            </a:r>
          </a:p>
          <a:p>
            <a:r>
              <a:rPr lang="en-US" sz="1600" dirty="0" smtClean="0"/>
              <a:t>Atoms</a:t>
            </a:r>
          </a:p>
          <a:p>
            <a:r>
              <a:rPr lang="en-US" sz="1600" dirty="0" smtClean="0"/>
              <a:t>Subatomic particles</a:t>
            </a:r>
          </a:p>
          <a:p>
            <a:r>
              <a:rPr lang="en-US" sz="1600" dirty="0" smtClean="0"/>
              <a:t>Quarks </a:t>
            </a:r>
            <a:endParaRPr lang="en-US" sz="1600" dirty="0"/>
          </a:p>
        </p:txBody>
      </p:sp>
      <p:sp>
        <p:nvSpPr>
          <p:cNvPr id="5" name="Left Bracket 4"/>
          <p:cNvSpPr/>
          <p:nvPr/>
        </p:nvSpPr>
        <p:spPr>
          <a:xfrm>
            <a:off x="2667000" y="3886200"/>
            <a:ext cx="228600" cy="19812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6" name="TextBox 5"/>
          <p:cNvSpPr txBox="1"/>
          <p:nvPr/>
        </p:nvSpPr>
        <p:spPr>
          <a:xfrm>
            <a:off x="1905000" y="3886200"/>
            <a:ext cx="738664" cy="2057400"/>
          </a:xfrm>
          <a:prstGeom prst="rect">
            <a:avLst/>
          </a:prstGeom>
          <a:noFill/>
        </p:spPr>
        <p:txBody>
          <a:bodyPr vert="vert270" wrap="square" rtlCol="0">
            <a:spAutoFit/>
          </a:bodyPr>
          <a:lstStyle/>
          <a:p>
            <a:pPr algn="ctr"/>
            <a:r>
              <a:rPr lang="en-US" b="1" dirty="0" smtClean="0"/>
              <a:t>Physical &amp; Biological science</a:t>
            </a:r>
            <a:endParaRPr lang="en-US" b="1" dirty="0"/>
          </a:p>
        </p:txBody>
      </p:sp>
      <p:sp>
        <p:nvSpPr>
          <p:cNvPr id="7" name="Right Bracket 6"/>
          <p:cNvSpPr/>
          <p:nvPr/>
        </p:nvSpPr>
        <p:spPr>
          <a:xfrm>
            <a:off x="3962400" y="3810000"/>
            <a:ext cx="381000" cy="1295400"/>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4495800" y="3810000"/>
            <a:ext cx="1015663" cy="1295400"/>
          </a:xfrm>
          <a:prstGeom prst="rect">
            <a:avLst/>
          </a:prstGeom>
          <a:noFill/>
        </p:spPr>
        <p:txBody>
          <a:bodyPr vert="vert270" wrap="square" rtlCol="0">
            <a:spAutoFit/>
          </a:bodyPr>
          <a:lstStyle/>
          <a:p>
            <a:pPr algn="ctr"/>
            <a:r>
              <a:rPr lang="en-US" b="1" dirty="0" smtClean="0"/>
              <a:t>Traditional Western Medicine</a:t>
            </a:r>
            <a:endParaRPr lang="en-US" b="1" dirty="0"/>
          </a:p>
        </p:txBody>
      </p:sp>
      <p:sp>
        <p:nvSpPr>
          <p:cNvPr id="9" name="TextBox 8"/>
          <p:cNvSpPr txBox="1"/>
          <p:nvPr/>
        </p:nvSpPr>
        <p:spPr>
          <a:xfrm>
            <a:off x="2743200" y="1066800"/>
            <a:ext cx="1981200" cy="2369880"/>
          </a:xfrm>
          <a:prstGeom prst="rect">
            <a:avLst/>
          </a:prstGeom>
          <a:noFill/>
        </p:spPr>
        <p:txBody>
          <a:bodyPr wrap="square" rtlCol="0">
            <a:spAutoFit/>
          </a:bodyPr>
          <a:lstStyle/>
          <a:p>
            <a:r>
              <a:rPr lang="en-US" sz="1600" dirty="0" smtClean="0"/>
              <a:t>Universe </a:t>
            </a:r>
          </a:p>
          <a:p>
            <a:r>
              <a:rPr lang="en-US" sz="1600" dirty="0" smtClean="0"/>
              <a:t>Earth </a:t>
            </a:r>
          </a:p>
          <a:p>
            <a:r>
              <a:rPr lang="en-US" sz="1600" dirty="0" smtClean="0"/>
              <a:t>Human beings</a:t>
            </a:r>
          </a:p>
          <a:p>
            <a:r>
              <a:rPr lang="en-US" sz="1600" dirty="0" smtClean="0"/>
              <a:t>Culture</a:t>
            </a:r>
          </a:p>
          <a:p>
            <a:r>
              <a:rPr lang="en-US" sz="1600" dirty="0" smtClean="0"/>
              <a:t>Subculture</a:t>
            </a:r>
          </a:p>
          <a:p>
            <a:r>
              <a:rPr lang="en-US" sz="1600" dirty="0" smtClean="0"/>
              <a:t>Community</a:t>
            </a:r>
          </a:p>
          <a:p>
            <a:r>
              <a:rPr lang="en-US" sz="1600" dirty="0" smtClean="0"/>
              <a:t>Family </a:t>
            </a:r>
          </a:p>
          <a:p>
            <a:endParaRPr lang="en-US" dirty="0" smtClean="0"/>
          </a:p>
          <a:p>
            <a:endParaRPr lang="en-US" dirty="0"/>
          </a:p>
        </p:txBody>
      </p:sp>
      <p:sp>
        <p:nvSpPr>
          <p:cNvPr id="10" name="Left Bracket 9"/>
          <p:cNvSpPr/>
          <p:nvPr/>
        </p:nvSpPr>
        <p:spPr>
          <a:xfrm>
            <a:off x="2590800" y="1219200"/>
            <a:ext cx="228600" cy="1524000"/>
          </a:xfrm>
          <a:prstGeom prst="lef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1" name="TextBox 10"/>
          <p:cNvSpPr txBox="1"/>
          <p:nvPr/>
        </p:nvSpPr>
        <p:spPr>
          <a:xfrm>
            <a:off x="1905000" y="1143000"/>
            <a:ext cx="461665" cy="1525726"/>
          </a:xfrm>
          <a:prstGeom prst="rect">
            <a:avLst/>
          </a:prstGeom>
          <a:noFill/>
        </p:spPr>
        <p:txBody>
          <a:bodyPr vert="vert270" wrap="square" rtlCol="0">
            <a:spAutoFit/>
          </a:bodyPr>
          <a:lstStyle/>
          <a:p>
            <a:r>
              <a:rPr lang="en-US" b="1" dirty="0" smtClean="0"/>
              <a:t>Social science</a:t>
            </a:r>
            <a:endParaRPr lang="en-US" b="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lnSpcReduction="10000"/>
          </a:bodyPr>
          <a:lstStyle/>
          <a:p>
            <a:pPr>
              <a:buNone/>
            </a:pPr>
            <a:r>
              <a:rPr lang="en-US" dirty="0" smtClean="0"/>
              <a:t>Traditional biomedical western </a:t>
            </a:r>
            <a:r>
              <a:rPr lang="en-US" dirty="0" err="1" smtClean="0"/>
              <a:t>biasanya</a:t>
            </a:r>
            <a:r>
              <a:rPr lang="en-US" dirty="0" smtClean="0"/>
              <a:t> </a:t>
            </a:r>
            <a:r>
              <a:rPr lang="en-US" dirty="0" err="1" smtClean="0"/>
              <a:t>memandang</a:t>
            </a:r>
            <a:r>
              <a:rPr lang="en-US" dirty="0" smtClean="0"/>
              <a:t> </a:t>
            </a:r>
            <a:r>
              <a:rPr lang="en-US" dirty="0" err="1" smtClean="0"/>
              <a:t>penyakit</a:t>
            </a:r>
            <a:r>
              <a:rPr lang="en-US" dirty="0" smtClean="0"/>
              <a:t>  </a:t>
            </a:r>
            <a:r>
              <a:rPr lang="en-US" dirty="0" err="1" smtClean="0"/>
              <a:t>mulai</a:t>
            </a:r>
            <a:r>
              <a:rPr lang="en-US" dirty="0" smtClean="0"/>
              <a:t> </a:t>
            </a:r>
            <a:r>
              <a:rPr lang="en-US" dirty="0" err="1" smtClean="0"/>
              <a:t>dari</a:t>
            </a:r>
            <a:r>
              <a:rPr lang="en-US" dirty="0" smtClean="0"/>
              <a:t> </a:t>
            </a:r>
            <a:r>
              <a:rPr lang="en-US" dirty="0" err="1" smtClean="0"/>
              <a:t>tingkat</a:t>
            </a:r>
            <a:r>
              <a:rPr lang="en-US" dirty="0" smtClean="0"/>
              <a:t> </a:t>
            </a:r>
            <a:r>
              <a:rPr lang="en-US" dirty="0" err="1" smtClean="0"/>
              <a:t>sistem</a:t>
            </a:r>
            <a:r>
              <a:rPr lang="en-US" dirty="0" smtClean="0"/>
              <a:t> </a:t>
            </a:r>
            <a:r>
              <a:rPr lang="en-US" dirty="0" err="1" smtClean="0"/>
              <a:t>dan</a:t>
            </a:r>
            <a:r>
              <a:rPr lang="en-US" dirty="0" smtClean="0"/>
              <a:t> </a:t>
            </a:r>
            <a:r>
              <a:rPr lang="en-US" dirty="0" err="1" smtClean="0"/>
              <a:t>berakhir</a:t>
            </a:r>
            <a:r>
              <a:rPr lang="en-US" dirty="0" smtClean="0"/>
              <a:t> </a:t>
            </a:r>
            <a:r>
              <a:rPr lang="en-US" dirty="0" err="1" smtClean="0"/>
              <a:t>pada</a:t>
            </a:r>
            <a:r>
              <a:rPr lang="en-US" dirty="0" smtClean="0"/>
              <a:t> </a:t>
            </a:r>
            <a:r>
              <a:rPr lang="en-US" dirty="0" err="1" smtClean="0"/>
              <a:t>tingkat</a:t>
            </a:r>
            <a:r>
              <a:rPr lang="en-US" dirty="0" smtClean="0"/>
              <a:t> </a:t>
            </a:r>
            <a:r>
              <a:rPr lang="en-US" dirty="0" err="1" smtClean="0"/>
              <a:t>molekul</a:t>
            </a:r>
            <a:r>
              <a:rPr lang="en-US" dirty="0" smtClean="0"/>
              <a:t>.</a:t>
            </a:r>
          </a:p>
          <a:p>
            <a:pPr>
              <a:buNone/>
            </a:pPr>
            <a:r>
              <a:rPr lang="en-US" dirty="0" smtClean="0"/>
              <a:t>    Dari </a:t>
            </a:r>
            <a:r>
              <a:rPr lang="en-US" dirty="0" err="1" smtClean="0"/>
              <a:t>perspektif</a:t>
            </a:r>
            <a:r>
              <a:rPr lang="en-US" dirty="0" smtClean="0"/>
              <a:t> yang </a:t>
            </a:r>
            <a:r>
              <a:rPr lang="en-US" dirty="0" err="1" smtClean="0"/>
              <a:t>lebih</a:t>
            </a:r>
            <a:r>
              <a:rPr lang="en-US" dirty="0" smtClean="0"/>
              <a:t> </a:t>
            </a:r>
            <a:r>
              <a:rPr lang="en-US" dirty="0" err="1" smtClean="0"/>
              <a:t>tepat</a:t>
            </a:r>
            <a:r>
              <a:rPr lang="en-US" dirty="0" smtClean="0"/>
              <a:t> </a:t>
            </a:r>
            <a:r>
              <a:rPr lang="en-US" dirty="0" err="1" smtClean="0"/>
              <a:t>dari</a:t>
            </a:r>
            <a:r>
              <a:rPr lang="en-US" dirty="0" smtClean="0"/>
              <a:t> </a:t>
            </a:r>
            <a:r>
              <a:rPr lang="en-US" dirty="0" err="1" smtClean="0"/>
              <a:t>pendekatan</a:t>
            </a:r>
            <a:r>
              <a:rPr lang="en-US" dirty="0" smtClean="0"/>
              <a:t> </a:t>
            </a:r>
            <a:r>
              <a:rPr lang="en-US" dirty="0" err="1" smtClean="0"/>
              <a:t>sistem</a:t>
            </a:r>
            <a:r>
              <a:rPr lang="en-US" dirty="0" smtClean="0"/>
              <a:t> </a:t>
            </a:r>
            <a:r>
              <a:rPr lang="en-US" dirty="0" err="1" smtClean="0"/>
              <a:t>alam</a:t>
            </a:r>
            <a:r>
              <a:rPr lang="en-US" dirty="0" smtClean="0"/>
              <a:t>, </a:t>
            </a:r>
            <a:r>
              <a:rPr lang="en-US" dirty="0" err="1" smtClean="0"/>
              <a:t>penyakit</a:t>
            </a:r>
            <a:r>
              <a:rPr lang="en-US" dirty="0" smtClean="0"/>
              <a:t> </a:t>
            </a:r>
            <a:r>
              <a:rPr lang="en-US" dirty="0" err="1" smtClean="0"/>
              <a:t>dapat</a:t>
            </a:r>
            <a:r>
              <a:rPr lang="en-US" dirty="0" smtClean="0"/>
              <a:t> </a:t>
            </a:r>
            <a:r>
              <a:rPr lang="en-US" dirty="0" err="1" smtClean="0"/>
              <a:t>berasal</a:t>
            </a:r>
            <a:r>
              <a:rPr lang="en-US" dirty="0" smtClean="0"/>
              <a:t> </a:t>
            </a:r>
            <a:r>
              <a:rPr lang="en-US" dirty="0" err="1" smtClean="0"/>
              <a:t>dari</a:t>
            </a:r>
            <a:r>
              <a:rPr lang="en-US" dirty="0" smtClean="0"/>
              <a:t> </a:t>
            </a:r>
            <a:r>
              <a:rPr lang="en-US" dirty="0" err="1" smtClean="0"/>
              <a:t>gangguan</a:t>
            </a:r>
            <a:r>
              <a:rPr lang="en-US" dirty="0" smtClean="0"/>
              <a:t> </a:t>
            </a:r>
            <a:r>
              <a:rPr lang="en-US" dirty="0" err="1" smtClean="0"/>
              <a:t>pada</a:t>
            </a:r>
            <a:r>
              <a:rPr lang="en-US" dirty="0" smtClean="0"/>
              <a:t> </a:t>
            </a:r>
            <a:r>
              <a:rPr lang="en-US" dirty="0" err="1" smtClean="0"/>
              <a:t>setiap</a:t>
            </a:r>
            <a:r>
              <a:rPr lang="en-US" dirty="0" smtClean="0"/>
              <a:t> </a:t>
            </a:r>
            <a:r>
              <a:rPr lang="en-US" dirty="0" err="1" smtClean="0"/>
              <a:t>tingkat</a:t>
            </a:r>
            <a:r>
              <a:rPr lang="en-US" dirty="0" smtClean="0"/>
              <a:t> </a:t>
            </a:r>
            <a:r>
              <a:rPr lang="en-US" dirty="0" err="1" smtClean="0"/>
              <a:t>dari</a:t>
            </a:r>
            <a:r>
              <a:rPr lang="en-US" dirty="0" smtClean="0"/>
              <a:t> sub-</a:t>
            </a:r>
            <a:r>
              <a:rPr lang="en-US" dirty="0" err="1" smtClean="0"/>
              <a:t>atomik</a:t>
            </a:r>
            <a:r>
              <a:rPr lang="en-US" dirty="0" smtClean="0"/>
              <a:t> </a:t>
            </a:r>
            <a:r>
              <a:rPr lang="en-US" dirty="0" err="1" smtClean="0"/>
              <a:t>sampai</a:t>
            </a:r>
            <a:r>
              <a:rPr lang="en-US" dirty="0" smtClean="0"/>
              <a:t> </a:t>
            </a:r>
            <a:r>
              <a:rPr lang="en-US" dirty="0" err="1" smtClean="0"/>
              <a:t>suprapersonal</a:t>
            </a:r>
            <a:r>
              <a:rPr lang="en-US" dirty="0" smtClean="0"/>
              <a:t>, </a:t>
            </a:r>
            <a:r>
              <a:rPr lang="en-US" dirty="0" err="1" smtClean="0"/>
              <a:t>dan</a:t>
            </a:r>
            <a:r>
              <a:rPr lang="en-US" dirty="0" smtClean="0"/>
              <a:t> </a:t>
            </a:r>
            <a:r>
              <a:rPr lang="en-US" dirty="0" err="1" smtClean="0"/>
              <a:t>mungkin</a:t>
            </a:r>
            <a:r>
              <a:rPr lang="en-US" dirty="0" smtClean="0"/>
              <a:t> </a:t>
            </a:r>
            <a:r>
              <a:rPr lang="en-US" dirty="0" err="1" smtClean="0"/>
              <a:t>terjadi</a:t>
            </a:r>
            <a:r>
              <a:rPr lang="en-US" dirty="0" smtClean="0"/>
              <a:t> </a:t>
            </a:r>
            <a:r>
              <a:rPr lang="en-US" dirty="0" err="1" smtClean="0"/>
              <a:t>ketika</a:t>
            </a:r>
            <a:r>
              <a:rPr lang="en-US" dirty="0" smtClean="0"/>
              <a:t> </a:t>
            </a:r>
            <a:r>
              <a:rPr lang="en-US" dirty="0" err="1" smtClean="0"/>
              <a:t>kekuatan</a:t>
            </a:r>
            <a:r>
              <a:rPr lang="en-US" dirty="0" smtClean="0"/>
              <a:t> </a:t>
            </a:r>
            <a:r>
              <a:rPr lang="en-US" dirty="0" err="1" smtClean="0"/>
              <a:t>diganggu</a:t>
            </a:r>
            <a:r>
              <a:rPr lang="en-US" dirty="0" smtClean="0"/>
              <a:t> </a:t>
            </a:r>
            <a:r>
              <a:rPr lang="en-US" dirty="0" err="1" smtClean="0"/>
              <a:t>atau</a:t>
            </a:r>
            <a:r>
              <a:rPr lang="en-US" dirty="0" smtClean="0"/>
              <a:t> </a:t>
            </a:r>
            <a:r>
              <a:rPr lang="en-US" dirty="0" err="1" smtClean="0"/>
              <a:t>mengganggu</a:t>
            </a:r>
            <a:r>
              <a:rPr lang="en-US" dirty="0" smtClean="0"/>
              <a:t> </a:t>
            </a:r>
            <a:r>
              <a:rPr lang="en-US" dirty="0" err="1" smtClean="0"/>
              <a:t>struktur</a:t>
            </a:r>
            <a:r>
              <a:rPr lang="en-US" dirty="0" smtClean="0"/>
              <a:t> </a:t>
            </a:r>
            <a:r>
              <a:rPr lang="en-US" dirty="0" err="1" smtClean="0"/>
              <a:t>dari</a:t>
            </a:r>
            <a:r>
              <a:rPr lang="en-US" dirty="0" smtClean="0"/>
              <a:t> </a:t>
            </a:r>
            <a:r>
              <a:rPr lang="en-US" dirty="0" err="1" smtClean="0"/>
              <a:t>sistem</a:t>
            </a:r>
            <a:r>
              <a:rPr lang="en-US" dirty="0" smtClean="0"/>
              <a:t> </a:t>
            </a:r>
            <a:r>
              <a:rPr lang="en-US" dirty="0" err="1" smtClean="0"/>
              <a:t>alam</a:t>
            </a:r>
            <a:r>
              <a:rPr lang="en-US" dirty="0" smtClean="0"/>
              <a:t> </a:t>
            </a:r>
            <a:r>
              <a:rPr lang="en-US" dirty="0" err="1" smtClean="0"/>
              <a:t>itu</a:t>
            </a:r>
            <a:r>
              <a:rPr lang="en-US" dirty="0" smtClean="0"/>
              <a:t> </a:t>
            </a:r>
            <a:r>
              <a:rPr lang="en-US" dirty="0" err="1" smtClean="0"/>
              <a:t>sendiri</a:t>
            </a:r>
            <a:r>
              <a:rPr lang="en-US" dirty="0" smtClean="0"/>
              <a:t>.</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lnSpcReduction="10000"/>
          </a:bodyPr>
          <a:lstStyle/>
          <a:p>
            <a:r>
              <a:rPr lang="en-US" dirty="0" smtClean="0"/>
              <a:t>BIO-PSYCHO-SOCIAL-SPIRITUAL MODEL</a:t>
            </a:r>
          </a:p>
          <a:p>
            <a:pPr>
              <a:buNone/>
            </a:pPr>
            <a:r>
              <a:rPr lang="en-US" dirty="0" err="1" smtClean="0"/>
              <a:t>Semua</a:t>
            </a:r>
            <a:r>
              <a:rPr lang="en-US" dirty="0" smtClean="0"/>
              <a:t> </a:t>
            </a:r>
            <a:r>
              <a:rPr lang="en-US" dirty="0" err="1" smtClean="0"/>
              <a:t>penyakit</a:t>
            </a:r>
            <a:r>
              <a:rPr lang="en-US" dirty="0" smtClean="0"/>
              <a:t> </a:t>
            </a:r>
            <a:r>
              <a:rPr lang="en-US" dirty="0" err="1" smtClean="0"/>
              <a:t>memiliki</a:t>
            </a:r>
            <a:r>
              <a:rPr lang="en-US" dirty="0" smtClean="0"/>
              <a:t> </a:t>
            </a:r>
            <a:r>
              <a:rPr lang="en-US" dirty="0" err="1" smtClean="0"/>
              <a:t>komponen</a:t>
            </a:r>
            <a:r>
              <a:rPr lang="en-US" dirty="0" smtClean="0"/>
              <a:t> </a:t>
            </a:r>
            <a:r>
              <a:rPr lang="en-US" dirty="0" err="1" smtClean="0"/>
              <a:t>psikosomatik</a:t>
            </a:r>
            <a:r>
              <a:rPr lang="en-US" dirty="0" smtClean="0"/>
              <a:t>, </a:t>
            </a:r>
            <a:r>
              <a:rPr lang="en-US" dirty="0" err="1" smtClean="0"/>
              <a:t>dan</a:t>
            </a:r>
            <a:r>
              <a:rPr lang="en-US" dirty="0" smtClean="0"/>
              <a:t> </a:t>
            </a:r>
            <a:r>
              <a:rPr lang="en-US" dirty="0" err="1" smtClean="0"/>
              <a:t>biologis</a:t>
            </a:r>
            <a:r>
              <a:rPr lang="en-US" dirty="0" smtClean="0"/>
              <a:t>, </a:t>
            </a:r>
            <a:r>
              <a:rPr lang="en-US" dirty="0" err="1" smtClean="0"/>
              <a:t>psikologis</a:t>
            </a:r>
            <a:r>
              <a:rPr lang="en-US" dirty="0" smtClean="0"/>
              <a:t>, social &amp; spiritual  </a:t>
            </a:r>
            <a:r>
              <a:rPr lang="en-US" dirty="0" err="1" smtClean="0"/>
              <a:t>selalu</a:t>
            </a:r>
            <a:r>
              <a:rPr lang="en-US" dirty="0" smtClean="0"/>
              <a:t> </a:t>
            </a:r>
            <a:r>
              <a:rPr lang="en-US" dirty="0" err="1" smtClean="0"/>
              <a:t>berkontribusi</a:t>
            </a:r>
            <a:r>
              <a:rPr lang="en-US" dirty="0" smtClean="0"/>
              <a:t> </a:t>
            </a:r>
            <a:r>
              <a:rPr lang="en-US" dirty="0" err="1" smtClean="0"/>
              <a:t>pada</a:t>
            </a:r>
            <a:r>
              <a:rPr lang="en-US" dirty="0" smtClean="0"/>
              <a:t> </a:t>
            </a:r>
            <a:r>
              <a:rPr lang="en-US" dirty="0" err="1" smtClean="0"/>
              <a:t>sypmtom</a:t>
            </a:r>
            <a:r>
              <a:rPr lang="en-US" dirty="0" smtClean="0"/>
              <a:t>, </a:t>
            </a:r>
            <a:r>
              <a:rPr lang="en-US" dirty="0" err="1" smtClean="0"/>
              <a:t>penyakit</a:t>
            </a:r>
            <a:r>
              <a:rPr lang="en-US" dirty="0" smtClean="0"/>
              <a:t> </a:t>
            </a:r>
            <a:r>
              <a:rPr lang="en-US" dirty="0" err="1" smtClean="0"/>
              <a:t>atau</a:t>
            </a:r>
            <a:r>
              <a:rPr lang="en-US" dirty="0" smtClean="0"/>
              <a:t> </a:t>
            </a:r>
            <a:r>
              <a:rPr lang="en-US" dirty="0" err="1" smtClean="0"/>
              <a:t>sakit</a:t>
            </a:r>
            <a:r>
              <a:rPr lang="en-US" dirty="0" smtClean="0"/>
              <a:t> </a:t>
            </a:r>
            <a:r>
              <a:rPr lang="en-US" dirty="0" err="1" smtClean="0"/>
              <a:t>pasien</a:t>
            </a:r>
            <a:r>
              <a:rPr lang="en-US" dirty="0" smtClean="0"/>
              <a:t>.</a:t>
            </a:r>
          </a:p>
          <a:p>
            <a:pPr>
              <a:buNone/>
            </a:pPr>
            <a:r>
              <a:rPr lang="en-US" dirty="0" err="1" smtClean="0"/>
              <a:t>Dimensi</a:t>
            </a:r>
            <a:r>
              <a:rPr lang="en-US" dirty="0" smtClean="0"/>
              <a:t> spiritual </a:t>
            </a:r>
            <a:r>
              <a:rPr lang="en-US" dirty="0" err="1" smtClean="0"/>
              <a:t>dalam</a:t>
            </a:r>
            <a:r>
              <a:rPr lang="en-US" dirty="0" smtClean="0"/>
              <a:t> model bio-psycho-social-spiritual </a:t>
            </a:r>
            <a:r>
              <a:rPr lang="en-US" dirty="0" err="1" smtClean="0"/>
              <a:t>digabungkan</a:t>
            </a:r>
            <a:r>
              <a:rPr lang="en-US" dirty="0" smtClean="0"/>
              <a:t> </a:t>
            </a:r>
            <a:r>
              <a:rPr lang="en-US" dirty="0" err="1" smtClean="0"/>
              <a:t>dgn</a:t>
            </a:r>
            <a:r>
              <a:rPr lang="en-US" dirty="0" smtClean="0"/>
              <a:t> spiritual </a:t>
            </a:r>
            <a:r>
              <a:rPr lang="en-US" dirty="0" err="1" smtClean="0"/>
              <a:t>digunakan</a:t>
            </a:r>
            <a:r>
              <a:rPr lang="en-US" dirty="0" smtClean="0"/>
              <a:t> </a:t>
            </a:r>
            <a:r>
              <a:rPr lang="en-US" dirty="0" err="1" smtClean="0"/>
              <a:t>dlm</a:t>
            </a:r>
            <a:r>
              <a:rPr lang="en-US" dirty="0" smtClean="0"/>
              <a:t> </a:t>
            </a:r>
            <a:r>
              <a:rPr lang="en-US" dirty="0" err="1" smtClean="0"/>
              <a:t>konteks</a:t>
            </a:r>
            <a:r>
              <a:rPr lang="en-US" dirty="0" smtClean="0"/>
              <a:t> </a:t>
            </a:r>
            <a:r>
              <a:rPr lang="en-US" dirty="0" err="1" smtClean="0"/>
              <a:t>yg</a:t>
            </a:r>
            <a:r>
              <a:rPr lang="en-US" dirty="0" smtClean="0"/>
              <a:t> </a:t>
            </a:r>
            <a:r>
              <a:rPr lang="en-US" dirty="0" err="1" smtClean="0"/>
              <a:t>luas</a:t>
            </a:r>
            <a:r>
              <a:rPr lang="en-US" dirty="0" smtClean="0"/>
              <a:t>; </a:t>
            </a:r>
            <a:r>
              <a:rPr lang="en-US" dirty="0" err="1" smtClean="0"/>
              <a:t>nilai</a:t>
            </a:r>
            <a:r>
              <a:rPr lang="en-US" dirty="0" smtClean="0"/>
              <a:t>, </a:t>
            </a:r>
            <a:r>
              <a:rPr lang="en-US" dirty="0" err="1" smtClean="0"/>
              <a:t>arti</a:t>
            </a:r>
            <a:r>
              <a:rPr lang="en-US" dirty="0" smtClean="0"/>
              <a:t> </a:t>
            </a:r>
            <a:r>
              <a:rPr lang="en-US" dirty="0" err="1" smtClean="0"/>
              <a:t>dan</a:t>
            </a:r>
            <a:r>
              <a:rPr lang="en-US" dirty="0" smtClean="0"/>
              <a:t> </a:t>
            </a:r>
            <a:r>
              <a:rPr lang="en-US" dirty="0" err="1" smtClean="0"/>
              <a:t>tujuaan</a:t>
            </a:r>
            <a:r>
              <a:rPr lang="en-US" dirty="0" smtClean="0"/>
              <a:t> </a:t>
            </a:r>
            <a:r>
              <a:rPr lang="en-US" dirty="0" err="1" smtClean="0"/>
              <a:t>dalam</a:t>
            </a:r>
            <a:r>
              <a:rPr lang="en-US" dirty="0" smtClean="0"/>
              <a:t> </a:t>
            </a:r>
            <a:r>
              <a:rPr lang="en-US" dirty="0" err="1" smtClean="0"/>
              <a:t>hidup</a:t>
            </a:r>
            <a:r>
              <a:rPr lang="en-US" dirty="0" smtClean="0"/>
              <a:t>.</a:t>
            </a:r>
          </a:p>
          <a:p>
            <a:pPr>
              <a:buNone/>
            </a:pPr>
            <a:r>
              <a:rPr lang="en-US" dirty="0" err="1" smtClean="0"/>
              <a:t>Merefleksikan</a:t>
            </a:r>
            <a:r>
              <a:rPr lang="en-US" dirty="0" smtClean="0"/>
              <a:t> </a:t>
            </a:r>
            <a:r>
              <a:rPr lang="en-US" dirty="0" err="1" smtClean="0"/>
              <a:t>sifat</a:t>
            </a:r>
            <a:r>
              <a:rPr lang="en-US" dirty="0" smtClean="0"/>
              <a:t> </a:t>
            </a:r>
            <a:r>
              <a:rPr lang="en-US" dirty="0" err="1" smtClean="0"/>
              <a:t>manusia</a:t>
            </a:r>
            <a:r>
              <a:rPr lang="en-US" dirty="0" smtClean="0"/>
              <a:t> </a:t>
            </a:r>
            <a:r>
              <a:rPr lang="en-US" dirty="0" err="1" smtClean="0"/>
              <a:t>thd</a:t>
            </a:r>
            <a:r>
              <a:rPr lang="en-US" dirty="0" smtClean="0"/>
              <a:t> caring, love, honesty, wisdom, &amp; imagination</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HOLISTIC NURSING</a:t>
            </a:r>
            <a:endParaRPr lang="en-US" dirty="0"/>
          </a:p>
        </p:txBody>
      </p:sp>
      <p:sp>
        <p:nvSpPr>
          <p:cNvPr id="3" name="Content Placeholder 2"/>
          <p:cNvSpPr>
            <a:spLocks noGrp="1"/>
          </p:cNvSpPr>
          <p:nvPr>
            <p:ph idx="1"/>
          </p:nvPr>
        </p:nvSpPr>
        <p:spPr/>
        <p:txBody>
          <a:bodyPr/>
          <a:lstStyle/>
          <a:p>
            <a:pPr>
              <a:buNone/>
            </a:pPr>
            <a:r>
              <a:rPr lang="en-US" dirty="0" smtClean="0"/>
              <a:t>2 </a:t>
            </a:r>
            <a:r>
              <a:rPr lang="en-US" dirty="0" err="1" smtClean="0"/>
              <a:t>tantangan</a:t>
            </a:r>
            <a:r>
              <a:rPr lang="en-US" dirty="0" smtClean="0"/>
              <a:t> </a:t>
            </a:r>
            <a:r>
              <a:rPr lang="en-US" dirty="0" err="1" smtClean="0"/>
              <a:t>keperawatan</a:t>
            </a:r>
            <a:r>
              <a:rPr lang="en-US" dirty="0" smtClean="0"/>
              <a:t> </a:t>
            </a:r>
            <a:r>
              <a:rPr lang="en-US" dirty="0" err="1" smtClean="0"/>
              <a:t>di</a:t>
            </a:r>
            <a:r>
              <a:rPr lang="en-US" dirty="0" smtClean="0"/>
              <a:t> </a:t>
            </a:r>
            <a:r>
              <a:rPr lang="en-US" dirty="0" err="1" smtClean="0"/>
              <a:t>abad</a:t>
            </a:r>
            <a:r>
              <a:rPr lang="en-US" dirty="0" smtClean="0"/>
              <a:t> 22 :</a:t>
            </a:r>
          </a:p>
          <a:p>
            <a:pPr marL="514350" indent="-514350">
              <a:buAutoNum type="alphaLcPeriod"/>
            </a:pPr>
            <a:r>
              <a:rPr lang="en-US" dirty="0" err="1" smtClean="0"/>
              <a:t>Mengintegrasikan</a:t>
            </a:r>
            <a:r>
              <a:rPr lang="en-US" dirty="0" smtClean="0"/>
              <a:t> </a:t>
            </a:r>
            <a:r>
              <a:rPr lang="en-US" dirty="0" err="1" smtClean="0"/>
              <a:t>konsep</a:t>
            </a:r>
            <a:r>
              <a:rPr lang="en-US" dirty="0" smtClean="0"/>
              <a:t> technology, mind, and spirit </a:t>
            </a:r>
            <a:r>
              <a:rPr lang="en-US" dirty="0" err="1" smtClean="0"/>
              <a:t>kedalam</a:t>
            </a:r>
            <a:r>
              <a:rPr lang="en-US" dirty="0" smtClean="0"/>
              <a:t> </a:t>
            </a:r>
            <a:r>
              <a:rPr lang="en-US" dirty="0" err="1" smtClean="0"/>
              <a:t>praktik</a:t>
            </a:r>
            <a:r>
              <a:rPr lang="en-US" dirty="0" smtClean="0"/>
              <a:t> </a:t>
            </a:r>
            <a:r>
              <a:rPr lang="en-US" dirty="0" err="1" smtClean="0"/>
              <a:t>keperawatan</a:t>
            </a:r>
            <a:endParaRPr lang="en-US" dirty="0" smtClean="0"/>
          </a:p>
          <a:p>
            <a:pPr marL="514350" indent="-514350">
              <a:buAutoNum type="alphaLcPeriod"/>
            </a:pPr>
            <a:r>
              <a:rPr lang="en-US" dirty="0" err="1" smtClean="0"/>
              <a:t>Membuat</a:t>
            </a:r>
            <a:r>
              <a:rPr lang="en-US" dirty="0" smtClean="0"/>
              <a:t> </a:t>
            </a:r>
            <a:r>
              <a:rPr lang="en-US" dirty="0" err="1" smtClean="0"/>
              <a:t>dan</a:t>
            </a:r>
            <a:r>
              <a:rPr lang="en-US" dirty="0" smtClean="0"/>
              <a:t> </a:t>
            </a:r>
            <a:r>
              <a:rPr lang="en-US" dirty="0" err="1" smtClean="0"/>
              <a:t>mengintegrasikan</a:t>
            </a:r>
            <a:r>
              <a:rPr lang="en-US" dirty="0" smtClean="0"/>
              <a:t> model </a:t>
            </a:r>
            <a:r>
              <a:rPr lang="en-US" dirty="0" err="1" smtClean="0"/>
              <a:t>bagi</a:t>
            </a:r>
            <a:r>
              <a:rPr lang="en-US" dirty="0" smtClean="0"/>
              <a:t> </a:t>
            </a:r>
            <a:r>
              <a:rPr lang="en-US" dirty="0" err="1" smtClean="0"/>
              <a:t>perawatan</a:t>
            </a:r>
            <a:r>
              <a:rPr lang="en-US" dirty="0" smtClean="0"/>
              <a:t> </a:t>
            </a:r>
            <a:r>
              <a:rPr lang="en-US" dirty="0" err="1" smtClean="0"/>
              <a:t>kesehatan</a:t>
            </a:r>
            <a:r>
              <a:rPr lang="en-US" dirty="0" smtClean="0"/>
              <a:t> </a:t>
            </a:r>
            <a:r>
              <a:rPr lang="en-US" dirty="0" err="1" smtClean="0"/>
              <a:t>sebagai</a:t>
            </a:r>
            <a:r>
              <a:rPr lang="en-US" dirty="0" smtClean="0"/>
              <a:t> </a:t>
            </a:r>
            <a:r>
              <a:rPr lang="en-US" dirty="0" err="1" smtClean="0"/>
              <a:t>pedoman</a:t>
            </a:r>
            <a:r>
              <a:rPr lang="en-US" dirty="0" smtClean="0"/>
              <a:t> </a:t>
            </a:r>
            <a:r>
              <a:rPr lang="en-US" dirty="0" err="1" smtClean="0"/>
              <a:t>penyembuhan</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dan</a:t>
            </a:r>
            <a:r>
              <a:rPr lang="en-US" dirty="0" smtClean="0"/>
              <a:t> </a:t>
            </a:r>
            <a:r>
              <a:rPr lang="en-US" dirty="0" err="1" smtClean="0"/>
              <a:t>orang</a:t>
            </a:r>
            <a:r>
              <a:rPr lang="en-US" dirty="0" smtClean="0"/>
              <a:t> lain</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ERAS OF MEDICINE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“Doing” and “Being” Therapies</a:t>
            </a:r>
          </a:p>
          <a:p>
            <a:pPr>
              <a:buNone/>
            </a:pPr>
            <a:r>
              <a:rPr lang="en-US" dirty="0" smtClean="0"/>
              <a:t>Holistic nursing use both “doing” &amp; “being” therapies.</a:t>
            </a:r>
          </a:p>
          <a:p>
            <a:pPr>
              <a:buNone/>
            </a:pPr>
            <a:r>
              <a:rPr lang="en-US" dirty="0" smtClean="0"/>
              <a:t>Doing therapies include almost all forms of modern medicine, such as medication, procedures, dietary manipulations, radiation, and acupuncture.</a:t>
            </a:r>
          </a:p>
          <a:p>
            <a:pPr>
              <a:buNone/>
            </a:pPr>
            <a:r>
              <a:rPr lang="en-US" dirty="0" smtClean="0"/>
              <a:t>Being therapies do not employ things, but instead use state of consciousness ; imagery, prayer, meditation &amp; quiet contemplation, as well as the presence &amp; intention of the nurse.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latin typeface="Arial" pitchFamily="34" charset="0"/>
                <a:cs typeface="Arial" pitchFamily="34" charset="0"/>
              </a:rPr>
              <a:t>NURSE HEALER OBJECTIVES</a:t>
            </a:r>
            <a:endParaRPr lang="en-US" sz="2400" dirty="0">
              <a:latin typeface="Arial" pitchFamily="34" charset="0"/>
              <a:cs typeface="Arial" pitchFamily="34" charset="0"/>
            </a:endParaRPr>
          </a:p>
        </p:txBody>
      </p:sp>
      <p:sp>
        <p:nvSpPr>
          <p:cNvPr id="3" name="Content Placeholder 2"/>
          <p:cNvSpPr>
            <a:spLocks noGrp="1"/>
          </p:cNvSpPr>
          <p:nvPr>
            <p:ph idx="1"/>
          </p:nvPr>
        </p:nvSpPr>
        <p:spPr/>
        <p:txBody>
          <a:bodyPr>
            <a:normAutofit/>
          </a:bodyPr>
          <a:lstStyle/>
          <a:p>
            <a:r>
              <a:rPr lang="en-US" sz="2400" dirty="0" smtClean="0"/>
              <a:t>THEORETICAL</a:t>
            </a:r>
          </a:p>
          <a:p>
            <a:pPr marL="457200" indent="-457200">
              <a:buFont typeface="+mj-lt"/>
              <a:buAutoNum type="arabicPeriod"/>
            </a:pPr>
            <a:r>
              <a:rPr lang="en-US" sz="2400" dirty="0" smtClean="0"/>
              <a:t>Synthesize the concepts of natural systems theory</a:t>
            </a:r>
          </a:p>
          <a:p>
            <a:pPr marL="457200" indent="-457200">
              <a:buFont typeface="+mj-lt"/>
              <a:buAutoNum type="arabicPeriod"/>
            </a:pPr>
            <a:r>
              <a:rPr lang="en-US" sz="2400" dirty="0" smtClean="0"/>
              <a:t>Compare and contrast the allopathic and holistic models of health care</a:t>
            </a:r>
          </a:p>
          <a:p>
            <a:pPr marL="457200" indent="-457200">
              <a:buFont typeface="+mj-lt"/>
              <a:buAutoNum type="arabicPeriod"/>
            </a:pPr>
            <a:r>
              <a:rPr lang="en-US" sz="2400" dirty="0" smtClean="0"/>
              <a:t>Describe the components of the bio-psycho-social-spiritual model</a:t>
            </a:r>
          </a:p>
          <a:p>
            <a:pPr marL="457200" indent="-457200">
              <a:buFont typeface="+mj-lt"/>
              <a:buAutoNum type="arabicPeriod"/>
            </a:pPr>
            <a:r>
              <a:rPr lang="en-US" sz="2400" dirty="0" smtClean="0"/>
              <a:t>Describe the practice and standards of holistic nursing</a:t>
            </a:r>
          </a:p>
          <a:p>
            <a:pPr marL="457200" indent="-457200">
              <a:buFont typeface="+mj-lt"/>
              <a:buAutoNum type="arabicPeriod"/>
            </a:pPr>
            <a:r>
              <a:rPr lang="en-US" sz="2400" dirty="0" smtClean="0"/>
              <a:t>Compare and contrast the different eras of medicine</a:t>
            </a:r>
          </a:p>
          <a:p>
            <a:pPr marL="457200" indent="-457200">
              <a:buFont typeface="+mj-lt"/>
              <a:buAutoNum type="arabicPeriod"/>
            </a:pPr>
            <a:r>
              <a:rPr lang="en-US" sz="2400" dirty="0" smtClean="0"/>
              <a:t>Discuss  the activities of the National Center for Complementary and Alternative Medicine (NCCAM)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lstStyle/>
          <a:p>
            <a:r>
              <a:rPr lang="en-US" dirty="0" smtClean="0"/>
              <a:t>Rational </a:t>
            </a:r>
            <a:r>
              <a:rPr lang="en-US" dirty="0" err="1" smtClean="0"/>
              <a:t>vs</a:t>
            </a:r>
            <a:r>
              <a:rPr lang="en-US" dirty="0" smtClean="0"/>
              <a:t> </a:t>
            </a:r>
            <a:r>
              <a:rPr lang="en-US" dirty="0" err="1" smtClean="0"/>
              <a:t>Paradoxal</a:t>
            </a:r>
            <a:r>
              <a:rPr lang="en-US" dirty="0" smtClean="0"/>
              <a:t> Healing</a:t>
            </a:r>
          </a:p>
          <a:p>
            <a:pPr>
              <a:buNone/>
            </a:pPr>
            <a:r>
              <a:rPr lang="en-US" dirty="0" smtClean="0"/>
              <a:t>Rational healing experiences include those therapies or events that make sense to our linear, intellectual thought process, whereas paradoxical healing experiences include healing events that may seem absurd or </a:t>
            </a:r>
            <a:r>
              <a:rPr lang="en-US" dirty="0" err="1" smtClean="0"/>
              <a:t>cantradictory</a:t>
            </a:r>
            <a:r>
              <a:rPr lang="en-US" dirty="0" smtClean="0"/>
              <a:t> but are, in fact true.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248400"/>
          </a:xfrm>
        </p:spPr>
        <p:txBody>
          <a:bodyPr>
            <a:normAutofit/>
          </a:bodyPr>
          <a:lstStyle/>
          <a:p>
            <a:pPr>
              <a:buNone/>
            </a:pPr>
            <a:r>
              <a:rPr lang="en-US" sz="2400" dirty="0" smtClean="0"/>
              <a:t>Continuum of Rational &amp; Paradoxical Healing :</a:t>
            </a:r>
          </a:p>
          <a:p>
            <a:pPr>
              <a:buNone/>
            </a:pPr>
            <a:endParaRPr lang="en-US" sz="2400"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endParaRPr lang="en-US" sz="2400" dirty="0"/>
          </a:p>
        </p:txBody>
      </p:sp>
      <p:sp>
        <p:nvSpPr>
          <p:cNvPr id="4" name="TextBox 3"/>
          <p:cNvSpPr txBox="1"/>
          <p:nvPr/>
        </p:nvSpPr>
        <p:spPr>
          <a:xfrm>
            <a:off x="2819400" y="990600"/>
            <a:ext cx="2895600" cy="5355312"/>
          </a:xfrm>
          <a:prstGeom prst="rect">
            <a:avLst/>
          </a:prstGeom>
          <a:noFill/>
        </p:spPr>
        <p:txBody>
          <a:bodyPr wrap="square" rtlCol="0">
            <a:spAutoFit/>
          </a:bodyPr>
          <a:lstStyle/>
          <a:p>
            <a:pPr algn="ctr"/>
            <a:r>
              <a:rPr lang="en-US" b="1" dirty="0" smtClean="0"/>
              <a:t>Paradoxical healing</a:t>
            </a:r>
          </a:p>
          <a:p>
            <a:pPr algn="ctr"/>
            <a:endParaRPr lang="en-US" dirty="0" smtClean="0"/>
          </a:p>
          <a:p>
            <a:pPr algn="ctr"/>
            <a:r>
              <a:rPr lang="en-US" dirty="0" smtClean="0"/>
              <a:t>Miracles</a:t>
            </a:r>
          </a:p>
          <a:p>
            <a:pPr algn="ctr"/>
            <a:endParaRPr lang="en-US" dirty="0" smtClean="0"/>
          </a:p>
          <a:p>
            <a:pPr algn="ctr"/>
            <a:r>
              <a:rPr lang="en-US" dirty="0" smtClean="0"/>
              <a:t>Prayer</a:t>
            </a:r>
          </a:p>
          <a:p>
            <a:pPr algn="ctr"/>
            <a:endParaRPr lang="en-US" dirty="0" smtClean="0"/>
          </a:p>
          <a:p>
            <a:pPr algn="ctr"/>
            <a:r>
              <a:rPr lang="en-US" dirty="0" smtClean="0"/>
              <a:t>Placebo effects</a:t>
            </a:r>
          </a:p>
          <a:p>
            <a:pPr algn="ctr"/>
            <a:endParaRPr lang="en-US" dirty="0" smtClean="0"/>
          </a:p>
          <a:p>
            <a:pPr algn="ctr"/>
            <a:r>
              <a:rPr lang="en-US" dirty="0" smtClean="0"/>
              <a:t>Biofeedback</a:t>
            </a:r>
          </a:p>
          <a:p>
            <a:pPr algn="ctr"/>
            <a:endParaRPr lang="en-US" dirty="0" smtClean="0"/>
          </a:p>
          <a:p>
            <a:pPr algn="ctr"/>
            <a:r>
              <a:rPr lang="en-US" dirty="0" smtClean="0"/>
              <a:t>Psychological counseling</a:t>
            </a:r>
          </a:p>
          <a:p>
            <a:pPr algn="ctr"/>
            <a:endParaRPr lang="en-US" dirty="0" smtClean="0"/>
          </a:p>
          <a:p>
            <a:pPr algn="ctr"/>
            <a:r>
              <a:rPr lang="en-US" dirty="0" smtClean="0"/>
              <a:t>Drugs</a:t>
            </a:r>
          </a:p>
          <a:p>
            <a:pPr algn="ctr"/>
            <a:endParaRPr lang="en-US" dirty="0" smtClean="0"/>
          </a:p>
          <a:p>
            <a:pPr algn="ctr"/>
            <a:r>
              <a:rPr lang="en-US" dirty="0" smtClean="0"/>
              <a:t>Irradiation</a:t>
            </a:r>
          </a:p>
          <a:p>
            <a:pPr algn="ctr"/>
            <a:endParaRPr lang="en-US" dirty="0" smtClean="0"/>
          </a:p>
          <a:p>
            <a:pPr algn="ctr"/>
            <a:r>
              <a:rPr lang="en-US" dirty="0" smtClean="0"/>
              <a:t>Surgery</a:t>
            </a:r>
          </a:p>
          <a:p>
            <a:pPr algn="ctr"/>
            <a:endParaRPr lang="en-US" dirty="0" smtClean="0"/>
          </a:p>
          <a:p>
            <a:pPr algn="ctr"/>
            <a:r>
              <a:rPr lang="en-US" b="1" dirty="0" smtClean="0"/>
              <a:t>Rational healing</a:t>
            </a:r>
            <a:endParaRPr lang="en-US" b="1" dirty="0"/>
          </a:p>
        </p:txBody>
      </p:sp>
      <p:cxnSp>
        <p:nvCxnSpPr>
          <p:cNvPr id="6" name="Straight Arrow Connector 5"/>
          <p:cNvCxnSpPr/>
          <p:nvPr/>
        </p:nvCxnSpPr>
        <p:spPr>
          <a:xfrm flipV="1">
            <a:off x="4267200" y="1371600"/>
            <a:ext cx="0" cy="228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267200" y="5715000"/>
            <a:ext cx="0" cy="304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267200" y="30480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4267200" y="23622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4267200" y="1752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V="1">
            <a:off x="4267200" y="41148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V="1">
            <a:off x="4267200" y="4648200"/>
            <a:ext cx="0" cy="2286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4267200" y="5181600"/>
            <a:ext cx="0" cy="3048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smtClean="0"/>
              <a:t>Complementary and Alternative Therapy (CAM)</a:t>
            </a:r>
          </a:p>
          <a:p>
            <a:pPr>
              <a:buNone/>
            </a:pPr>
            <a:r>
              <a:rPr lang="en-US" dirty="0" smtClean="0"/>
              <a:t>Defined as those interventions neither taught widely in medical schools nor generally available in U.S hospitals. Or a broad set of health care practices (already available to the public), that are not readily integrated into the dominant health care model because they challenge diverse societal beliefs &amp; practices (cultural, economic, scientific, medical &amp; educational)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Classification of CAM Therapies Defined By The national Center for Complementary and Alternative Medicine (NCCAM)</a:t>
            </a:r>
            <a:endParaRPr lang="en-US" sz="2400" dirty="0"/>
          </a:p>
        </p:txBody>
      </p:sp>
      <p:sp>
        <p:nvSpPr>
          <p:cNvPr id="3" name="Content Placeholder 2"/>
          <p:cNvSpPr>
            <a:spLocks noGrp="1"/>
          </p:cNvSpPr>
          <p:nvPr>
            <p:ph idx="1"/>
          </p:nvPr>
        </p:nvSpPr>
        <p:spPr/>
        <p:txBody>
          <a:bodyPr>
            <a:normAutofit lnSpcReduction="10000"/>
          </a:bodyPr>
          <a:lstStyle/>
          <a:p>
            <a:pPr marL="457200" indent="-457200">
              <a:buAutoNum type="arabicPeriod"/>
            </a:pPr>
            <a:r>
              <a:rPr lang="en-US" sz="2400" dirty="0" smtClean="0"/>
              <a:t>Alternative Medical Systems</a:t>
            </a:r>
          </a:p>
          <a:p>
            <a:pPr marL="457200" indent="-457200">
              <a:buNone/>
            </a:pPr>
            <a:r>
              <a:rPr lang="en-US" sz="2400" dirty="0" smtClean="0">
                <a:sym typeface="Wingdings" pitchFamily="2" charset="2"/>
              </a:rPr>
              <a:t>built upon complete systems of theory &amp; practice. Examples ;</a:t>
            </a:r>
          </a:p>
          <a:p>
            <a:pPr marL="457200" indent="-457200">
              <a:buNone/>
            </a:pPr>
            <a:r>
              <a:rPr lang="en-US" sz="2400" dirty="0" smtClean="0">
                <a:sym typeface="Wingdings" pitchFamily="2" charset="2"/>
              </a:rPr>
              <a:t>Acupuncture</a:t>
            </a:r>
          </a:p>
          <a:p>
            <a:pPr marL="457200" indent="-457200">
              <a:buNone/>
            </a:pPr>
            <a:r>
              <a:rPr lang="en-US" sz="2400" dirty="0" err="1" smtClean="0">
                <a:sym typeface="Wingdings" pitchFamily="2" charset="2"/>
              </a:rPr>
              <a:t>Anthroposophic</a:t>
            </a:r>
            <a:r>
              <a:rPr lang="en-US" sz="2400" dirty="0" smtClean="0">
                <a:sym typeface="Wingdings" pitchFamily="2" charset="2"/>
              </a:rPr>
              <a:t> medicine</a:t>
            </a:r>
          </a:p>
          <a:p>
            <a:pPr marL="457200" indent="-457200">
              <a:buNone/>
            </a:pPr>
            <a:r>
              <a:rPr lang="en-US" sz="2400" dirty="0" err="1" smtClean="0">
                <a:sym typeface="Wingdings" pitchFamily="2" charset="2"/>
              </a:rPr>
              <a:t>Ayurveda</a:t>
            </a:r>
            <a:endParaRPr lang="en-US" sz="2400" dirty="0" smtClean="0">
              <a:sym typeface="Wingdings" pitchFamily="2" charset="2"/>
            </a:endParaRPr>
          </a:p>
          <a:p>
            <a:pPr marL="457200" indent="-457200">
              <a:buNone/>
            </a:pPr>
            <a:r>
              <a:rPr lang="en-US" sz="2400" dirty="0" smtClean="0">
                <a:sym typeface="Wingdings" pitchFamily="2" charset="2"/>
              </a:rPr>
              <a:t>Environmental medicine</a:t>
            </a:r>
          </a:p>
          <a:p>
            <a:pPr marL="457200" indent="-457200">
              <a:buNone/>
            </a:pPr>
            <a:r>
              <a:rPr lang="en-US" sz="2400" dirty="0" smtClean="0">
                <a:sym typeface="Wingdings" pitchFamily="2" charset="2"/>
              </a:rPr>
              <a:t>Homeopathic medicine</a:t>
            </a:r>
          </a:p>
          <a:p>
            <a:pPr marL="457200" indent="-457200">
              <a:buNone/>
            </a:pPr>
            <a:r>
              <a:rPr lang="en-US" sz="2400" dirty="0" smtClean="0">
                <a:sym typeface="Wingdings" pitchFamily="2" charset="2"/>
              </a:rPr>
              <a:t>Natural products</a:t>
            </a:r>
          </a:p>
          <a:p>
            <a:pPr marL="457200" indent="-457200">
              <a:buNone/>
            </a:pPr>
            <a:r>
              <a:rPr lang="en-US" sz="2400" dirty="0" smtClean="0">
                <a:sym typeface="Wingdings" pitchFamily="2" charset="2"/>
              </a:rPr>
              <a:t>Shamanism </a:t>
            </a:r>
          </a:p>
          <a:p>
            <a:pPr marL="457200" indent="-457200">
              <a:buNone/>
            </a:pPr>
            <a:r>
              <a:rPr lang="en-US" sz="2400" dirty="0" smtClean="0">
                <a:sym typeface="Wingdings" pitchFamily="2" charset="2"/>
              </a:rPr>
              <a:t>Tibetan medicine</a:t>
            </a:r>
          </a:p>
          <a:p>
            <a:pPr marL="457200" indent="-457200">
              <a:buNone/>
            </a:pPr>
            <a:r>
              <a:rPr lang="en-US" sz="2400" dirty="0" smtClean="0">
                <a:sym typeface="Wingdings" pitchFamily="2" charset="2"/>
              </a:rPr>
              <a:t>Traditional </a:t>
            </a:r>
            <a:r>
              <a:rPr lang="en-US" sz="2400" dirty="0" err="1" smtClean="0">
                <a:sym typeface="Wingdings" pitchFamily="2" charset="2"/>
              </a:rPr>
              <a:t>chinese</a:t>
            </a:r>
            <a:r>
              <a:rPr lang="en-US" sz="2400" dirty="0" smtClean="0">
                <a:sym typeface="Wingdings" pitchFamily="2" charset="2"/>
              </a:rPr>
              <a:t> medicine</a:t>
            </a:r>
            <a:endParaRPr lang="en-US" sz="2400"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pPr>
              <a:buNone/>
            </a:pPr>
            <a:r>
              <a:rPr lang="en-US" sz="2400" dirty="0" smtClean="0"/>
              <a:t>2. Biologically Based Therapies </a:t>
            </a:r>
          </a:p>
          <a:p>
            <a:pPr>
              <a:buNone/>
            </a:pPr>
            <a:r>
              <a:rPr lang="en-US" sz="2400" dirty="0" smtClean="0">
                <a:sym typeface="Wingdings" pitchFamily="2" charset="2"/>
              </a:rPr>
              <a:t>use substances found in nature, such as herbs, foods, and vitamins. Examples ;</a:t>
            </a:r>
          </a:p>
          <a:p>
            <a:pPr>
              <a:buNone/>
            </a:pPr>
            <a:r>
              <a:rPr lang="en-US" sz="2400" dirty="0" err="1" smtClean="0">
                <a:sym typeface="Wingdings" pitchFamily="2" charset="2"/>
              </a:rPr>
              <a:t>Antioxidizing</a:t>
            </a:r>
            <a:r>
              <a:rPr lang="en-US" sz="2400" dirty="0" smtClean="0">
                <a:sym typeface="Wingdings" pitchFamily="2" charset="2"/>
              </a:rPr>
              <a:t> agents</a:t>
            </a:r>
          </a:p>
          <a:p>
            <a:pPr>
              <a:buNone/>
            </a:pPr>
            <a:r>
              <a:rPr lang="en-US" sz="2400" dirty="0" smtClean="0">
                <a:sym typeface="Wingdings" pitchFamily="2" charset="2"/>
              </a:rPr>
              <a:t>Cell treatment</a:t>
            </a:r>
          </a:p>
          <a:p>
            <a:pPr>
              <a:buNone/>
            </a:pPr>
            <a:r>
              <a:rPr lang="en-US" sz="2400" dirty="0" err="1" smtClean="0">
                <a:sym typeface="Wingdings" pitchFamily="2" charset="2"/>
              </a:rPr>
              <a:t>Chelation</a:t>
            </a:r>
            <a:r>
              <a:rPr lang="en-US" sz="2400" dirty="0" smtClean="0">
                <a:sym typeface="Wingdings" pitchFamily="2" charset="2"/>
              </a:rPr>
              <a:t> therapy</a:t>
            </a:r>
          </a:p>
          <a:p>
            <a:pPr>
              <a:buNone/>
            </a:pPr>
            <a:r>
              <a:rPr lang="en-US" sz="2400" dirty="0" smtClean="0">
                <a:sym typeface="Wingdings" pitchFamily="2" charset="2"/>
              </a:rPr>
              <a:t>Metabolic therapy</a:t>
            </a:r>
          </a:p>
          <a:p>
            <a:pPr>
              <a:buNone/>
            </a:pPr>
            <a:r>
              <a:rPr lang="en-US" sz="2400" dirty="0" smtClean="0">
                <a:sym typeface="Wingdings" pitchFamily="2" charset="2"/>
              </a:rPr>
              <a:t>Oxidizing agents (ozone, hydrogen peroxide)</a:t>
            </a:r>
          </a:p>
          <a:p>
            <a:pPr>
              <a:buNone/>
            </a:pPr>
            <a:r>
              <a:rPr lang="en-US" sz="2400" dirty="0" smtClean="0">
                <a:sym typeface="Wingdings" pitchFamily="2" charset="2"/>
              </a:rPr>
              <a:t>Macrobiotics and other therapeutic diet programs</a:t>
            </a:r>
          </a:p>
          <a:p>
            <a:pPr>
              <a:buNone/>
            </a:pPr>
            <a:r>
              <a:rPr lang="en-US" sz="2400" dirty="0" smtClean="0">
                <a:sym typeface="Wingdings" pitchFamily="2" charset="2"/>
              </a:rPr>
              <a:t>Megavitamins</a:t>
            </a:r>
          </a:p>
          <a:p>
            <a:pPr>
              <a:buNone/>
            </a:pPr>
            <a:r>
              <a:rPr lang="en-US" sz="2400" dirty="0" smtClean="0">
                <a:sym typeface="Wingdings" pitchFamily="2" charset="2"/>
              </a:rPr>
              <a:t>Nutritional supplements</a:t>
            </a:r>
          </a:p>
          <a:p>
            <a:pPr>
              <a:buNone/>
            </a:pPr>
            <a:r>
              <a:rPr lang="en-US" sz="2400" dirty="0" smtClean="0">
                <a:sym typeface="Wingdings" pitchFamily="2" charset="2"/>
              </a:rPr>
              <a:t>Botanical medicine</a:t>
            </a:r>
            <a:endParaRPr lang="en-US" sz="24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lnSpcReduction="10000"/>
          </a:bodyPr>
          <a:lstStyle/>
          <a:p>
            <a:pPr>
              <a:buNone/>
            </a:pPr>
            <a:r>
              <a:rPr lang="en-US" sz="2400" dirty="0" smtClean="0"/>
              <a:t>3. Manipulative and Body-Based Methods</a:t>
            </a:r>
          </a:p>
          <a:p>
            <a:pPr>
              <a:buNone/>
            </a:pPr>
            <a:r>
              <a:rPr lang="en-US" sz="2400" dirty="0" smtClean="0">
                <a:sym typeface="Wingdings" pitchFamily="2" charset="2"/>
              </a:rPr>
              <a:t>based on manipulation and/or movement of one or more parts of the body. Example ;</a:t>
            </a:r>
          </a:p>
          <a:p>
            <a:pPr>
              <a:buNone/>
            </a:pPr>
            <a:r>
              <a:rPr lang="en-US" sz="2400" dirty="0" smtClean="0">
                <a:sym typeface="Wingdings" pitchFamily="2" charset="2"/>
              </a:rPr>
              <a:t>Acupressure</a:t>
            </a:r>
          </a:p>
          <a:p>
            <a:pPr>
              <a:buNone/>
            </a:pPr>
            <a:r>
              <a:rPr lang="en-US" sz="2400" dirty="0" smtClean="0">
                <a:sym typeface="Wingdings" pitchFamily="2" charset="2"/>
              </a:rPr>
              <a:t>Alexander technique</a:t>
            </a:r>
          </a:p>
          <a:p>
            <a:pPr>
              <a:buNone/>
            </a:pPr>
            <a:r>
              <a:rPr lang="en-US" sz="2400" dirty="0" err="1" smtClean="0">
                <a:sym typeface="Wingdings" pitchFamily="2" charset="2"/>
              </a:rPr>
              <a:t>Biofield</a:t>
            </a:r>
            <a:r>
              <a:rPr lang="en-US" sz="2400" dirty="0" smtClean="0">
                <a:sym typeface="Wingdings" pitchFamily="2" charset="2"/>
              </a:rPr>
              <a:t> therapeutics</a:t>
            </a:r>
          </a:p>
          <a:p>
            <a:pPr>
              <a:buNone/>
            </a:pPr>
            <a:r>
              <a:rPr lang="en-US" sz="2400" dirty="0" smtClean="0">
                <a:sym typeface="Wingdings" pitchFamily="2" charset="2"/>
              </a:rPr>
              <a:t>Chiropractic medicine</a:t>
            </a:r>
          </a:p>
          <a:p>
            <a:pPr>
              <a:buNone/>
            </a:pPr>
            <a:r>
              <a:rPr lang="en-US" sz="2400" dirty="0" err="1" smtClean="0">
                <a:sym typeface="Wingdings" pitchFamily="2" charset="2"/>
              </a:rPr>
              <a:t>Feldenkrais</a:t>
            </a:r>
            <a:r>
              <a:rPr lang="en-US" sz="2400" dirty="0" smtClean="0">
                <a:sym typeface="Wingdings" pitchFamily="2" charset="2"/>
              </a:rPr>
              <a:t> method</a:t>
            </a:r>
          </a:p>
          <a:p>
            <a:pPr>
              <a:buNone/>
            </a:pPr>
            <a:r>
              <a:rPr lang="en-US" sz="2400" dirty="0" smtClean="0">
                <a:sym typeface="Wingdings" pitchFamily="2" charset="2"/>
              </a:rPr>
              <a:t>Massage therapy</a:t>
            </a:r>
          </a:p>
          <a:p>
            <a:pPr>
              <a:buNone/>
            </a:pPr>
            <a:r>
              <a:rPr lang="en-US" sz="2400" dirty="0" smtClean="0">
                <a:sym typeface="Wingdings" pitchFamily="2" charset="2"/>
              </a:rPr>
              <a:t>Osteopathic manipulation</a:t>
            </a:r>
          </a:p>
          <a:p>
            <a:pPr>
              <a:buNone/>
            </a:pPr>
            <a:r>
              <a:rPr lang="en-US" sz="2400" dirty="0" smtClean="0">
                <a:sym typeface="Wingdings" pitchFamily="2" charset="2"/>
              </a:rPr>
              <a:t>Reflexology</a:t>
            </a:r>
          </a:p>
          <a:p>
            <a:pPr>
              <a:buNone/>
            </a:pPr>
            <a:r>
              <a:rPr lang="en-US" sz="2400" dirty="0" err="1" smtClean="0">
                <a:sym typeface="Wingdings" pitchFamily="2" charset="2"/>
              </a:rPr>
              <a:t>Trager</a:t>
            </a:r>
            <a:r>
              <a:rPr lang="en-US" sz="2400" dirty="0" smtClean="0">
                <a:sym typeface="Wingdings" pitchFamily="2" charset="2"/>
              </a:rPr>
              <a:t> method</a:t>
            </a:r>
          </a:p>
          <a:p>
            <a:pPr>
              <a:buNone/>
            </a:pPr>
            <a:r>
              <a:rPr lang="en-US" sz="2400" dirty="0" smtClean="0">
                <a:sym typeface="Wingdings" pitchFamily="2" charset="2"/>
              </a:rPr>
              <a:t>Zone therapy</a:t>
            </a:r>
            <a:r>
              <a:rPr lang="en-US" sz="2400" dirty="0" smtClean="0"/>
              <a:t> </a:t>
            </a:r>
            <a:endParaRPr lang="en-US" sz="24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lnSpcReduction="10000"/>
          </a:bodyPr>
          <a:lstStyle/>
          <a:p>
            <a:pPr>
              <a:buNone/>
            </a:pPr>
            <a:r>
              <a:rPr lang="en-US" sz="2400" dirty="0" smtClean="0"/>
              <a:t>4. Energy Therapies</a:t>
            </a:r>
          </a:p>
          <a:p>
            <a:pPr>
              <a:buNone/>
            </a:pPr>
            <a:r>
              <a:rPr lang="en-US" sz="2400" dirty="0" smtClean="0">
                <a:sym typeface="Wingdings" pitchFamily="2" charset="2"/>
              </a:rPr>
              <a:t>the use of energy fields. They are 2 types ; </a:t>
            </a:r>
            <a:r>
              <a:rPr lang="en-US" sz="2400" dirty="0" err="1" smtClean="0">
                <a:sym typeface="Wingdings" pitchFamily="2" charset="2"/>
              </a:rPr>
              <a:t>biofield</a:t>
            </a:r>
            <a:r>
              <a:rPr lang="en-US" sz="2400" dirty="0" smtClean="0">
                <a:sym typeface="Wingdings" pitchFamily="2" charset="2"/>
              </a:rPr>
              <a:t> therapies are intended to affect energy fields that purportedly surround and penetrate the human body. The existence of such fields has not yet been scientifically proven.  Some forms of energy therapy manipulate </a:t>
            </a:r>
            <a:r>
              <a:rPr lang="en-US" sz="2400" dirty="0" err="1" smtClean="0">
                <a:sym typeface="Wingdings" pitchFamily="2" charset="2"/>
              </a:rPr>
              <a:t>biofields</a:t>
            </a:r>
            <a:r>
              <a:rPr lang="en-US" sz="2400" dirty="0" smtClean="0">
                <a:sym typeface="Wingdings" pitchFamily="2" charset="2"/>
              </a:rPr>
              <a:t> by applying pressure and/or manipulating the body by placing the hands in, or through, these fields.</a:t>
            </a:r>
          </a:p>
          <a:p>
            <a:pPr>
              <a:buNone/>
            </a:pPr>
            <a:r>
              <a:rPr lang="en-US" sz="2400" dirty="0" smtClean="0">
                <a:sym typeface="Wingdings" pitchFamily="2" charset="2"/>
              </a:rPr>
              <a:t>Examples ;</a:t>
            </a:r>
          </a:p>
          <a:p>
            <a:pPr>
              <a:buNone/>
            </a:pPr>
            <a:r>
              <a:rPr lang="en-US" sz="2400" dirty="0" err="1" smtClean="0">
                <a:sym typeface="Wingdings" pitchFamily="2" charset="2"/>
              </a:rPr>
              <a:t>Qi</a:t>
            </a:r>
            <a:r>
              <a:rPr lang="en-US" sz="2400" dirty="0" smtClean="0">
                <a:sym typeface="Wingdings" pitchFamily="2" charset="2"/>
              </a:rPr>
              <a:t> gong</a:t>
            </a:r>
          </a:p>
          <a:p>
            <a:pPr>
              <a:buNone/>
            </a:pPr>
            <a:r>
              <a:rPr lang="en-US" sz="2400" dirty="0" smtClean="0">
                <a:sym typeface="Wingdings" pitchFamily="2" charset="2"/>
              </a:rPr>
              <a:t>Reiki</a:t>
            </a:r>
          </a:p>
          <a:p>
            <a:pPr>
              <a:buNone/>
            </a:pPr>
            <a:r>
              <a:rPr lang="en-US" sz="2400" dirty="0" smtClean="0">
                <a:sym typeface="Wingdings" pitchFamily="2" charset="2"/>
              </a:rPr>
              <a:t>Therapeutic touch</a:t>
            </a:r>
          </a:p>
          <a:p>
            <a:pPr>
              <a:buNone/>
            </a:pPr>
            <a:r>
              <a:rPr lang="en-US" sz="2400" dirty="0" smtClean="0">
                <a:sym typeface="Wingdings" pitchFamily="2" charset="2"/>
              </a:rPr>
              <a:t>Healing touch </a:t>
            </a:r>
          </a:p>
          <a:p>
            <a:pPr>
              <a:buNone/>
            </a:pPr>
            <a:r>
              <a:rPr lang="en-US" sz="2400" dirty="0" smtClean="0">
                <a:sym typeface="Wingdings" pitchFamily="2" charset="2"/>
              </a:rPr>
              <a:t>                                                …………………..continue</a:t>
            </a:r>
            <a:endParaRPr lang="en-US" sz="2400"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a:bodyPr>
          <a:lstStyle/>
          <a:p>
            <a:pPr>
              <a:buNone/>
            </a:pPr>
            <a:r>
              <a:rPr lang="en-US" sz="2400" dirty="0" err="1" smtClean="0"/>
              <a:t>Bioelectromagnetic</a:t>
            </a:r>
            <a:r>
              <a:rPr lang="en-US" sz="2400" dirty="0" smtClean="0"/>
              <a:t>-based therapies involve the unconventional use of electromagnetic fields such as pulsed fields, magnetic fields, or alternating current or direct current fields</a:t>
            </a:r>
          </a:p>
          <a:p>
            <a:pPr>
              <a:buNone/>
            </a:pPr>
            <a:r>
              <a:rPr lang="en-US" sz="2400" dirty="0" smtClean="0"/>
              <a:t>Examples ;</a:t>
            </a:r>
          </a:p>
          <a:p>
            <a:pPr>
              <a:buNone/>
            </a:pPr>
            <a:r>
              <a:rPr lang="en-US" sz="2400" dirty="0" err="1" smtClean="0"/>
              <a:t>Electroacupuncture</a:t>
            </a:r>
            <a:endParaRPr lang="en-US" sz="2400" dirty="0" smtClean="0"/>
          </a:p>
          <a:p>
            <a:pPr>
              <a:buNone/>
            </a:pPr>
            <a:r>
              <a:rPr lang="en-US" sz="2400" dirty="0" smtClean="0"/>
              <a:t>Electromagnetic fields</a:t>
            </a:r>
          </a:p>
          <a:p>
            <a:pPr>
              <a:buNone/>
            </a:pPr>
            <a:r>
              <a:rPr lang="en-US" sz="2400" dirty="0" err="1" smtClean="0"/>
              <a:t>Electrostimulation</a:t>
            </a:r>
            <a:r>
              <a:rPr lang="en-US" sz="2400" dirty="0" smtClean="0"/>
              <a:t> and </a:t>
            </a:r>
            <a:r>
              <a:rPr lang="en-US" sz="2400" dirty="0" err="1" smtClean="0"/>
              <a:t>neuromagnetic</a:t>
            </a:r>
            <a:r>
              <a:rPr lang="en-US" sz="2400" dirty="0" smtClean="0"/>
              <a:t> stimulation devices</a:t>
            </a:r>
          </a:p>
          <a:p>
            <a:pPr>
              <a:buNone/>
            </a:pPr>
            <a:r>
              <a:rPr lang="en-US" sz="2400" dirty="0" err="1" smtClean="0"/>
              <a:t>Magnetoresonance</a:t>
            </a:r>
            <a:r>
              <a:rPr lang="en-US" sz="2400" dirty="0" smtClean="0"/>
              <a:t> spectroscopy</a:t>
            </a:r>
          </a:p>
          <a:p>
            <a:pPr>
              <a:buNone/>
            </a:pPr>
            <a:r>
              <a:rPr lang="en-US" sz="2400" dirty="0" smtClean="0"/>
              <a:t>Magnets/ magnetic fields</a:t>
            </a:r>
          </a:p>
          <a:p>
            <a:pPr>
              <a:buNone/>
            </a:pPr>
            <a:r>
              <a:rPr lang="en-US" sz="2400" dirty="0" err="1" smtClean="0"/>
              <a:t>Qi</a:t>
            </a:r>
            <a:r>
              <a:rPr lang="en-US" sz="2400" dirty="0" smtClean="0"/>
              <a:t> gong</a:t>
            </a:r>
          </a:p>
          <a:p>
            <a:pPr>
              <a:buNone/>
            </a:pPr>
            <a:r>
              <a:rPr lang="en-US" sz="2400" dirty="0" smtClean="0"/>
              <a:t>Reiki</a:t>
            </a:r>
          </a:p>
          <a:p>
            <a:pPr>
              <a:buNone/>
            </a:pPr>
            <a:r>
              <a:rPr lang="en-US" sz="2400" dirty="0" smtClean="0"/>
              <a:t>Therapeutic touch</a:t>
            </a:r>
          </a:p>
          <a:p>
            <a:pPr>
              <a:buNone/>
            </a:pPr>
            <a:r>
              <a:rPr lang="en-US" sz="2400" dirty="0" smtClean="0"/>
              <a:t>Healing touch</a:t>
            </a:r>
            <a:endParaRPr lang="en-US" sz="2400"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791200"/>
          </a:xfrm>
        </p:spPr>
        <p:txBody>
          <a:bodyPr>
            <a:normAutofit/>
          </a:bodyPr>
          <a:lstStyle/>
          <a:p>
            <a:pPr>
              <a:buNone/>
            </a:pPr>
            <a:r>
              <a:rPr lang="en-US" sz="2400" dirty="0" smtClean="0"/>
              <a:t>5. Mind – Body Intervention</a:t>
            </a:r>
          </a:p>
          <a:p>
            <a:pPr>
              <a:buNone/>
            </a:pPr>
            <a:r>
              <a:rPr lang="en-US" sz="2400" dirty="0" smtClean="0">
                <a:sym typeface="Wingdings" pitchFamily="2" charset="2"/>
              </a:rPr>
              <a:t>uses a variety of techniques designed to enhance the mind’s capacity to affect bodily function and symptoms. Some techniques that were considered CAM in the past have become mainstream (for example, patient support groups and cognitive-</a:t>
            </a:r>
            <a:r>
              <a:rPr lang="en-US" sz="2400" dirty="0" err="1" smtClean="0">
                <a:sym typeface="Wingdings" pitchFamily="2" charset="2"/>
              </a:rPr>
              <a:t>behavioural</a:t>
            </a:r>
            <a:r>
              <a:rPr lang="en-US" sz="2400" dirty="0" smtClean="0">
                <a:sym typeface="Wingdings" pitchFamily="2" charset="2"/>
              </a:rPr>
              <a:t> therapy).</a:t>
            </a:r>
          </a:p>
          <a:p>
            <a:pPr>
              <a:buNone/>
            </a:pPr>
            <a:r>
              <a:rPr lang="en-US" sz="2400" dirty="0" smtClean="0">
                <a:sym typeface="Wingdings" pitchFamily="2" charset="2"/>
              </a:rPr>
              <a:t>Other mind-body techniques are still considered CAM, including meditation, prayer, mental healing and therapies that use creative outlets such as art, music, or dance</a:t>
            </a:r>
          </a:p>
          <a:p>
            <a:pPr>
              <a:buNone/>
            </a:pPr>
            <a:endParaRPr lang="en-US" sz="2400" dirty="0" smtClean="0">
              <a:sym typeface="Wingdings" pitchFamily="2" charset="2"/>
            </a:endParaRPr>
          </a:p>
          <a:p>
            <a:pPr>
              <a:buNone/>
            </a:pPr>
            <a:endParaRPr lang="en-US" sz="2400" dirty="0" smtClean="0">
              <a:sym typeface="Wingdings" pitchFamily="2" charset="2"/>
            </a:endParaRPr>
          </a:p>
          <a:p>
            <a:pPr>
              <a:buNone/>
            </a:pPr>
            <a:endParaRPr lang="en-US" sz="2400" dirty="0" smtClean="0">
              <a:sym typeface="Wingdings" pitchFamily="2" charset="2"/>
            </a:endParaRPr>
          </a:p>
          <a:p>
            <a:pPr>
              <a:buNone/>
            </a:pPr>
            <a:r>
              <a:rPr lang="en-US" sz="2400" dirty="0" smtClean="0">
                <a:sym typeface="Wingdings" pitchFamily="2" charset="2"/>
              </a:rPr>
              <a:t>                                                  …………………..continue</a:t>
            </a:r>
            <a:endParaRPr lang="en-US" sz="2400"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10000"/>
          </a:bodyPr>
          <a:lstStyle/>
          <a:p>
            <a:r>
              <a:rPr lang="en-US" sz="2400" dirty="0" smtClean="0"/>
              <a:t>Art therapy</a:t>
            </a:r>
          </a:p>
          <a:p>
            <a:r>
              <a:rPr lang="en-US" sz="2400" dirty="0" smtClean="0"/>
              <a:t>Biofeedback</a:t>
            </a:r>
          </a:p>
          <a:p>
            <a:r>
              <a:rPr lang="en-US" sz="2400" dirty="0" smtClean="0"/>
              <a:t>Counseling</a:t>
            </a:r>
          </a:p>
          <a:p>
            <a:r>
              <a:rPr lang="en-US" sz="2400" dirty="0" smtClean="0"/>
              <a:t>Dance therapy</a:t>
            </a:r>
          </a:p>
          <a:p>
            <a:r>
              <a:rPr lang="en-US" sz="2400" dirty="0" smtClean="0"/>
              <a:t>Guided imagery</a:t>
            </a:r>
          </a:p>
          <a:p>
            <a:r>
              <a:rPr lang="en-US" sz="2400" dirty="0" smtClean="0"/>
              <a:t>Humor therapy</a:t>
            </a:r>
          </a:p>
          <a:p>
            <a:r>
              <a:rPr lang="en-US" sz="2400" dirty="0" smtClean="0"/>
              <a:t>Hypnotherapy</a:t>
            </a:r>
          </a:p>
          <a:p>
            <a:r>
              <a:rPr lang="en-US" sz="2400" dirty="0" smtClean="0"/>
              <a:t>Meditation</a:t>
            </a:r>
          </a:p>
          <a:p>
            <a:r>
              <a:rPr lang="en-US" sz="2400" dirty="0" smtClean="0"/>
              <a:t>Music therapy</a:t>
            </a:r>
          </a:p>
          <a:p>
            <a:r>
              <a:rPr lang="en-US" sz="2400" dirty="0" smtClean="0"/>
              <a:t>Prayer</a:t>
            </a:r>
          </a:p>
          <a:p>
            <a:r>
              <a:rPr lang="en-US" sz="2400" dirty="0" smtClean="0"/>
              <a:t>Psychotherapy</a:t>
            </a:r>
          </a:p>
          <a:p>
            <a:r>
              <a:rPr lang="en-US" sz="2400" dirty="0" smtClean="0"/>
              <a:t>Relaxation techniques</a:t>
            </a:r>
          </a:p>
          <a:p>
            <a:r>
              <a:rPr lang="en-US" sz="2400" dirty="0" smtClean="0"/>
              <a:t>Support groups</a:t>
            </a:r>
          </a:p>
          <a:p>
            <a:r>
              <a:rPr lang="en-US" sz="2400" dirty="0" smtClean="0"/>
              <a:t>Tai chi</a:t>
            </a:r>
          </a:p>
          <a:p>
            <a:r>
              <a:rPr lang="en-US" sz="2400" dirty="0" smtClean="0"/>
              <a:t>yoga</a:t>
            </a:r>
            <a:endParaRPr lang="en-US"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400" dirty="0" smtClean="0"/>
              <a:t>CLINICAL</a:t>
            </a:r>
          </a:p>
          <a:p>
            <a:pPr>
              <a:buNone/>
            </a:pPr>
            <a:r>
              <a:rPr lang="en-US" sz="2400" dirty="0" smtClean="0"/>
              <a:t>Explore two ways to integrate a natural systems view into your clinical practice</a:t>
            </a:r>
          </a:p>
          <a:p>
            <a:pPr>
              <a:buNone/>
            </a:pPr>
            <a:r>
              <a:rPr lang="en-US" sz="2400" dirty="0" smtClean="0"/>
              <a:t>Determine if you use a bio-psycho-social-spiritual model to guide your clinical practice</a:t>
            </a:r>
          </a:p>
          <a:p>
            <a:pPr>
              <a:buNone/>
            </a:pPr>
            <a:r>
              <a:rPr lang="en-US" sz="2400" dirty="0" smtClean="0"/>
              <a:t>Integrate the standards of holistic nursing established by the American </a:t>
            </a:r>
            <a:r>
              <a:rPr lang="en-US" sz="2400" dirty="0" err="1" smtClean="0"/>
              <a:t>Hilistic</a:t>
            </a:r>
            <a:r>
              <a:rPr lang="en-US" sz="2400" dirty="0" smtClean="0"/>
              <a:t> Nurses Association (AHNA) into clinical practice, education and research</a:t>
            </a:r>
          </a:p>
          <a:p>
            <a:pPr>
              <a:buNone/>
            </a:pPr>
            <a:r>
              <a:rPr lang="en-US" sz="2400" dirty="0" smtClean="0"/>
              <a:t>Integrate complementary and alternative therapies into clinical practice </a:t>
            </a:r>
            <a:endParaRPr lang="en-US" sz="24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pPr>
              <a:buNone/>
            </a:pPr>
            <a:r>
              <a:rPr lang="en-US" sz="2400" dirty="0" smtClean="0"/>
              <a:t>Additional Intervention frequently Used by Holistic Nurses :</a:t>
            </a:r>
          </a:p>
          <a:p>
            <a:pPr>
              <a:buNone/>
            </a:pPr>
            <a:r>
              <a:rPr lang="en-US" sz="2400" dirty="0" smtClean="0"/>
              <a:t>Aromatherapy</a:t>
            </a:r>
          </a:p>
          <a:p>
            <a:pPr>
              <a:buNone/>
            </a:pPr>
            <a:r>
              <a:rPr lang="en-US" sz="2400" dirty="0" err="1" smtClean="0"/>
              <a:t>Autogenics</a:t>
            </a:r>
            <a:endParaRPr lang="en-US" sz="2400" dirty="0" smtClean="0"/>
          </a:p>
          <a:p>
            <a:pPr>
              <a:buNone/>
            </a:pPr>
            <a:r>
              <a:rPr lang="en-US" sz="2400" dirty="0" smtClean="0"/>
              <a:t>Breathing exercises</a:t>
            </a:r>
          </a:p>
          <a:p>
            <a:pPr>
              <a:buNone/>
            </a:pPr>
            <a:r>
              <a:rPr lang="en-US" sz="2400" dirty="0" smtClean="0"/>
              <a:t>Cognitive therapy</a:t>
            </a:r>
          </a:p>
          <a:p>
            <a:pPr>
              <a:buNone/>
            </a:pPr>
            <a:r>
              <a:rPr lang="en-US" sz="2400" dirty="0" smtClean="0"/>
              <a:t>Community-based health care practices</a:t>
            </a:r>
          </a:p>
          <a:p>
            <a:pPr>
              <a:buNone/>
            </a:pPr>
            <a:r>
              <a:rPr lang="en-US" sz="2400" dirty="0" smtClean="0"/>
              <a:t>Exercise and movement</a:t>
            </a:r>
          </a:p>
          <a:p>
            <a:pPr>
              <a:buNone/>
            </a:pPr>
            <a:r>
              <a:rPr lang="en-US" sz="2400" dirty="0" smtClean="0"/>
              <a:t>Goal setting and contracting</a:t>
            </a:r>
          </a:p>
          <a:p>
            <a:pPr>
              <a:buNone/>
            </a:pPr>
            <a:r>
              <a:rPr lang="en-US" sz="2400" dirty="0" smtClean="0"/>
              <a:t>Healing presence</a:t>
            </a:r>
          </a:p>
          <a:p>
            <a:pPr>
              <a:buNone/>
            </a:pPr>
            <a:r>
              <a:rPr lang="en-US" sz="2400" dirty="0" smtClean="0"/>
              <a:t>Healing touch modalities</a:t>
            </a:r>
          </a:p>
          <a:p>
            <a:pPr>
              <a:buNone/>
            </a:pPr>
            <a:r>
              <a:rPr lang="en-US" sz="2400" dirty="0" smtClean="0"/>
              <a:t>Holistic self-assessments</a:t>
            </a:r>
          </a:p>
          <a:p>
            <a:pPr>
              <a:buNone/>
            </a:pPr>
            <a:r>
              <a:rPr lang="en-US" sz="2400" dirty="0" smtClean="0"/>
              <a:t>Journaling</a:t>
            </a:r>
          </a:p>
          <a:p>
            <a:pPr>
              <a:buNone/>
            </a:pPr>
            <a:r>
              <a:rPr lang="en-US" sz="2400" dirty="0" smtClean="0"/>
              <a:t>Nutrition counseling</a:t>
            </a:r>
          </a:p>
          <a:p>
            <a:pPr>
              <a:buNone/>
            </a:pPr>
            <a:r>
              <a:rPr lang="en-US" sz="2400" dirty="0" smtClean="0"/>
              <a:t>                                                               …………………..continue</a:t>
            </a:r>
            <a:r>
              <a:rPr lang="en-US" sz="2400" dirty="0" smtClean="0">
                <a:sym typeface="Wingdings" pitchFamily="2" charset="2"/>
              </a:rPr>
              <a:t></a:t>
            </a:r>
          </a:p>
          <a:p>
            <a:pPr>
              <a:buNone/>
            </a:pPr>
            <a:endParaRPr lang="en-US" sz="2400"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400" dirty="0" smtClean="0"/>
              <a:t>Play therapy</a:t>
            </a:r>
          </a:p>
          <a:p>
            <a:r>
              <a:rPr lang="en-US" sz="2400" dirty="0" smtClean="0"/>
              <a:t>Self- care intervention</a:t>
            </a:r>
          </a:p>
          <a:p>
            <a:r>
              <a:rPr lang="en-US" sz="2400" dirty="0" smtClean="0"/>
              <a:t>Self-reflection</a:t>
            </a:r>
          </a:p>
          <a:p>
            <a:r>
              <a:rPr lang="en-US" sz="2400" dirty="0" smtClean="0"/>
              <a:t>Smoking cessation</a:t>
            </a:r>
          </a:p>
          <a:p>
            <a:r>
              <a:rPr lang="en-US" sz="2400" dirty="0" smtClean="0"/>
              <a:t>Weight management </a:t>
            </a:r>
            <a:endParaRPr lang="en-US" sz="2400"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762000"/>
            <a:ext cx="8229600" cy="1143000"/>
          </a:xfrm>
        </p:spPr>
        <p:txBody>
          <a:bodyPr>
            <a:normAutofit fontScale="90000"/>
          </a:bodyPr>
          <a:lstStyle/>
          <a:p>
            <a:r>
              <a:rPr lang="en-US" b="1" dirty="0" smtClean="0"/>
              <a:t>RELATIONSHIP-CENTERED CARE</a:t>
            </a:r>
            <a:r>
              <a:rPr lang="en-US" dirty="0" smtClean="0"/>
              <a:t/>
            </a:r>
            <a:br>
              <a:rPr lang="en-US" dirty="0" smtClean="0"/>
            </a:br>
            <a:endParaRPr lang="en-US" dirty="0"/>
          </a:p>
        </p:txBody>
      </p:sp>
      <p:sp>
        <p:nvSpPr>
          <p:cNvPr id="3" name="Content Placeholder 2"/>
          <p:cNvSpPr>
            <a:spLocks noGrp="1"/>
          </p:cNvSpPr>
          <p:nvPr>
            <p:ph idx="1"/>
          </p:nvPr>
        </p:nvSpPr>
        <p:spPr>
          <a:xfrm>
            <a:off x="457200" y="2133600"/>
            <a:ext cx="8229600" cy="3992563"/>
          </a:xfrm>
        </p:spPr>
        <p:txBody>
          <a:bodyPr/>
          <a:lstStyle/>
          <a:p>
            <a:pPr>
              <a:lnSpc>
                <a:spcPct val="150000"/>
              </a:lnSpc>
            </a:pPr>
            <a:r>
              <a:rPr lang="en-US" dirty="0" smtClean="0"/>
              <a:t>PATIENT-PRACTITIONER RELATIONSHIP</a:t>
            </a:r>
          </a:p>
          <a:p>
            <a:pPr>
              <a:lnSpc>
                <a:spcPct val="150000"/>
              </a:lnSpc>
            </a:pPr>
            <a:r>
              <a:rPr lang="en-US" dirty="0" smtClean="0"/>
              <a:t>COMMUNITY-PRACTITIONER RELATIONSHIP</a:t>
            </a:r>
          </a:p>
          <a:p>
            <a:pPr>
              <a:lnSpc>
                <a:spcPct val="150000"/>
              </a:lnSpc>
            </a:pPr>
            <a:r>
              <a:rPr lang="en-US" dirty="0" smtClean="0"/>
              <a:t>PRACTITIONER-PRACTITIONER RELATIONSHIP</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400" dirty="0" smtClean="0"/>
              <a:t>PERSONAL</a:t>
            </a:r>
          </a:p>
          <a:p>
            <a:pPr>
              <a:buNone/>
            </a:pPr>
            <a:r>
              <a:rPr lang="en-US" sz="2400" dirty="0" smtClean="0"/>
              <a:t>Integrate complementary and alternative therapies into your daily life to enhance your well being</a:t>
            </a:r>
          </a:p>
          <a:p>
            <a:pPr>
              <a:buNone/>
            </a:pPr>
            <a:r>
              <a:rPr lang="en-US" sz="2400" dirty="0" smtClean="0"/>
              <a:t>Develop short and long term goals related to increasing your commitment to the holistic developmental process</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DEFINISI</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Allopathic/traditional therapies ; medical, surgery, </a:t>
            </a:r>
            <a:r>
              <a:rPr lang="en-US" dirty="0" err="1" smtClean="0"/>
              <a:t>prosedur</a:t>
            </a:r>
            <a:r>
              <a:rPr lang="en-US" dirty="0" smtClean="0"/>
              <a:t> </a:t>
            </a:r>
            <a:r>
              <a:rPr lang="en-US" dirty="0" err="1" smtClean="0"/>
              <a:t>perawatan</a:t>
            </a:r>
            <a:r>
              <a:rPr lang="en-US" dirty="0" smtClean="0"/>
              <a:t> </a:t>
            </a:r>
            <a:r>
              <a:rPr lang="en-US" dirty="0" err="1" smtClean="0"/>
              <a:t>diagnostik</a:t>
            </a:r>
            <a:r>
              <a:rPr lang="en-US" dirty="0" smtClean="0"/>
              <a:t> </a:t>
            </a:r>
            <a:r>
              <a:rPr lang="en-US" dirty="0" err="1" smtClean="0"/>
              <a:t>invasif</a:t>
            </a:r>
            <a:r>
              <a:rPr lang="en-US" dirty="0" smtClean="0"/>
              <a:t> </a:t>
            </a:r>
            <a:r>
              <a:rPr lang="en-US" dirty="0" err="1" smtClean="0"/>
              <a:t>dan</a:t>
            </a:r>
            <a:r>
              <a:rPr lang="en-US" dirty="0" smtClean="0"/>
              <a:t> non </a:t>
            </a:r>
            <a:r>
              <a:rPr lang="en-US" dirty="0" err="1" smtClean="0"/>
              <a:t>invasif</a:t>
            </a:r>
            <a:endParaRPr lang="en-US" dirty="0" smtClean="0"/>
          </a:p>
          <a:p>
            <a:r>
              <a:rPr lang="en-US" dirty="0" smtClean="0"/>
              <a:t>Caring-healing intervention : </a:t>
            </a:r>
            <a:r>
              <a:rPr lang="en-US" dirty="0" err="1" smtClean="0"/>
              <a:t>terapi</a:t>
            </a:r>
            <a:r>
              <a:rPr lang="en-US" dirty="0" smtClean="0"/>
              <a:t> non </a:t>
            </a:r>
            <a:r>
              <a:rPr lang="en-US" dirty="0" err="1" smtClean="0"/>
              <a:t>tradisional</a:t>
            </a:r>
            <a:r>
              <a:rPr lang="en-US" dirty="0" smtClean="0"/>
              <a:t> yang </a:t>
            </a:r>
            <a:r>
              <a:rPr lang="en-US" dirty="0" err="1" smtClean="0"/>
              <a:t>dapat</a:t>
            </a:r>
            <a:r>
              <a:rPr lang="en-US" dirty="0" smtClean="0"/>
              <a:t> </a:t>
            </a:r>
            <a:r>
              <a:rPr lang="en-US" dirty="0" err="1" smtClean="0"/>
              <a:t>digabungkan</a:t>
            </a:r>
            <a:r>
              <a:rPr lang="en-US" dirty="0" smtClean="0"/>
              <a:t> </a:t>
            </a:r>
            <a:r>
              <a:rPr lang="en-US" dirty="0" err="1" smtClean="0"/>
              <a:t>dengan</a:t>
            </a:r>
            <a:r>
              <a:rPr lang="en-US" dirty="0" smtClean="0"/>
              <a:t> </a:t>
            </a:r>
            <a:r>
              <a:rPr lang="en-US" dirty="0" err="1" smtClean="0"/>
              <a:t>terapi</a:t>
            </a:r>
            <a:r>
              <a:rPr lang="en-US" dirty="0" smtClean="0"/>
              <a:t> </a:t>
            </a:r>
            <a:r>
              <a:rPr lang="en-US" dirty="0" err="1" smtClean="0"/>
              <a:t>tradisional</a:t>
            </a:r>
            <a:r>
              <a:rPr lang="en-US" dirty="0" smtClean="0"/>
              <a:t> medical </a:t>
            </a:r>
            <a:r>
              <a:rPr lang="en-US" dirty="0" err="1" smtClean="0"/>
              <a:t>dan</a:t>
            </a:r>
            <a:r>
              <a:rPr lang="en-US" dirty="0" smtClean="0"/>
              <a:t> surgical, </a:t>
            </a:r>
            <a:r>
              <a:rPr lang="en-US" dirty="0" err="1" smtClean="0"/>
              <a:t>dapat</a:t>
            </a:r>
            <a:r>
              <a:rPr lang="en-US" dirty="0" smtClean="0"/>
              <a:t> </a:t>
            </a:r>
            <a:r>
              <a:rPr lang="en-US" dirty="0" err="1" smtClean="0"/>
              <a:t>digunakan</a:t>
            </a:r>
            <a:r>
              <a:rPr lang="en-US" dirty="0" smtClean="0"/>
              <a:t> </a:t>
            </a:r>
            <a:r>
              <a:rPr lang="en-US" dirty="0" err="1" smtClean="0"/>
              <a:t>sebagai</a:t>
            </a:r>
            <a:r>
              <a:rPr lang="en-US" dirty="0" smtClean="0"/>
              <a:t> </a:t>
            </a:r>
            <a:r>
              <a:rPr lang="en-US" dirty="0" err="1" smtClean="0"/>
              <a:t>pelengkap</a:t>
            </a:r>
            <a:r>
              <a:rPr lang="en-US" dirty="0" smtClean="0"/>
              <a:t> </a:t>
            </a:r>
            <a:r>
              <a:rPr lang="en-US" dirty="0" err="1" smtClean="0"/>
              <a:t>perawatan</a:t>
            </a:r>
            <a:r>
              <a:rPr lang="en-US" dirty="0" smtClean="0"/>
              <a:t> </a:t>
            </a:r>
            <a:r>
              <a:rPr lang="en-US" dirty="0" err="1" smtClean="0"/>
              <a:t>konvensional</a:t>
            </a:r>
            <a:r>
              <a:rPr lang="en-US" dirty="0" smtClean="0"/>
              <a:t> medical </a:t>
            </a:r>
            <a:r>
              <a:rPr lang="en-US" dirty="0" err="1" smtClean="0"/>
              <a:t>dan</a:t>
            </a:r>
            <a:r>
              <a:rPr lang="en-US" dirty="0" smtClean="0"/>
              <a:t> surgical, </a:t>
            </a:r>
            <a:r>
              <a:rPr lang="en-US" dirty="0" err="1" smtClean="0"/>
              <a:t>dapat</a:t>
            </a:r>
            <a:r>
              <a:rPr lang="en-US" dirty="0" smtClean="0"/>
              <a:t> </a:t>
            </a:r>
            <a:r>
              <a:rPr lang="en-US" dirty="0" err="1" smtClean="0"/>
              <a:t>disebut</a:t>
            </a:r>
            <a:r>
              <a:rPr lang="en-US" dirty="0" smtClean="0"/>
              <a:t> </a:t>
            </a:r>
            <a:r>
              <a:rPr lang="en-US" dirty="0" err="1" smtClean="0"/>
              <a:t>juga</a:t>
            </a:r>
            <a:r>
              <a:rPr lang="en-US" dirty="0" smtClean="0"/>
              <a:t> </a:t>
            </a:r>
            <a:r>
              <a:rPr lang="en-US" dirty="0" err="1" smtClean="0"/>
              <a:t>sbg</a:t>
            </a:r>
            <a:r>
              <a:rPr lang="en-US" dirty="0" smtClean="0"/>
              <a:t> alternative/complementary/integrative therapies or intervention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t>Client of holistic nursing : </a:t>
            </a:r>
            <a:r>
              <a:rPr lang="en-US" sz="2400" dirty="0" err="1" smtClean="0"/>
              <a:t>individu</a:t>
            </a:r>
            <a:r>
              <a:rPr lang="en-US" sz="2400" dirty="0" smtClean="0"/>
              <a:t>, </a:t>
            </a:r>
            <a:r>
              <a:rPr lang="en-US" sz="2400" dirty="0" err="1" smtClean="0"/>
              <a:t>keluarga</a:t>
            </a:r>
            <a:r>
              <a:rPr lang="en-US" sz="2400" dirty="0" smtClean="0"/>
              <a:t>, </a:t>
            </a:r>
            <a:r>
              <a:rPr lang="en-US" sz="2400" dirty="0" err="1" smtClean="0"/>
              <a:t>kelompok</a:t>
            </a:r>
            <a:r>
              <a:rPr lang="en-US" sz="2400" dirty="0" smtClean="0"/>
              <a:t>, </a:t>
            </a:r>
            <a:r>
              <a:rPr lang="en-US" sz="2400" dirty="0" err="1" smtClean="0"/>
              <a:t>atau</a:t>
            </a:r>
            <a:r>
              <a:rPr lang="en-US" sz="2400" dirty="0" smtClean="0"/>
              <a:t> </a:t>
            </a:r>
            <a:r>
              <a:rPr lang="en-US" sz="2400" dirty="0" err="1" smtClean="0"/>
              <a:t>komunitas</a:t>
            </a:r>
            <a:r>
              <a:rPr lang="en-US" sz="2400" dirty="0" smtClean="0"/>
              <a:t> </a:t>
            </a:r>
            <a:r>
              <a:rPr lang="en-US" sz="2400" dirty="0" err="1" smtClean="0"/>
              <a:t>manusia</a:t>
            </a:r>
            <a:r>
              <a:rPr lang="en-US" sz="2400" dirty="0" smtClean="0"/>
              <a:t> yang </a:t>
            </a:r>
            <a:r>
              <a:rPr lang="en-US" sz="2400" dirty="0" err="1" smtClean="0"/>
              <a:t>berinteraksi</a:t>
            </a:r>
            <a:r>
              <a:rPr lang="en-US" sz="2400" dirty="0" smtClean="0"/>
              <a:t> </a:t>
            </a:r>
            <a:r>
              <a:rPr lang="en-US" sz="2400" dirty="0" err="1" smtClean="0"/>
              <a:t>dengan</a:t>
            </a:r>
            <a:r>
              <a:rPr lang="en-US" sz="2400" dirty="0" smtClean="0"/>
              <a:t> </a:t>
            </a:r>
            <a:r>
              <a:rPr lang="en-US" sz="2400" dirty="0" err="1" smtClean="0"/>
              <a:t>perawat</a:t>
            </a:r>
            <a:r>
              <a:rPr lang="en-US" sz="2400" dirty="0" smtClean="0"/>
              <a:t> </a:t>
            </a:r>
            <a:r>
              <a:rPr lang="en-US" sz="2400" dirty="0" err="1" smtClean="0"/>
              <a:t>holistik</a:t>
            </a:r>
            <a:r>
              <a:rPr lang="en-US" sz="2400" dirty="0" smtClean="0"/>
              <a:t> </a:t>
            </a:r>
            <a:r>
              <a:rPr lang="en-US" sz="2400" dirty="0" err="1" smtClean="0"/>
              <a:t>dengan</a:t>
            </a:r>
            <a:r>
              <a:rPr lang="en-US" sz="2400" dirty="0" smtClean="0"/>
              <a:t> </a:t>
            </a:r>
            <a:r>
              <a:rPr lang="en-US" sz="2400" dirty="0" err="1" smtClean="0"/>
              <a:t>memperhatikan</a:t>
            </a:r>
            <a:r>
              <a:rPr lang="en-US" sz="2400" dirty="0" smtClean="0"/>
              <a:t> </a:t>
            </a:r>
            <a:r>
              <a:rPr lang="en-US" sz="2400" dirty="0" err="1" smtClean="0"/>
              <a:t>pada</a:t>
            </a:r>
            <a:r>
              <a:rPr lang="en-US" sz="2400" dirty="0" smtClean="0"/>
              <a:t> </a:t>
            </a:r>
            <a:r>
              <a:rPr lang="en-US" sz="2400" dirty="0" err="1" smtClean="0"/>
              <a:t>pengalaman</a:t>
            </a:r>
            <a:r>
              <a:rPr lang="en-US" sz="2400" dirty="0" smtClean="0"/>
              <a:t> </a:t>
            </a:r>
            <a:r>
              <a:rPr lang="en-US" sz="2400" dirty="0" err="1" smtClean="0"/>
              <a:t>subjektif</a:t>
            </a:r>
            <a:r>
              <a:rPr lang="en-US" sz="2400" dirty="0" smtClean="0"/>
              <a:t> </a:t>
            </a:r>
            <a:r>
              <a:rPr lang="en-US" sz="2400" dirty="0" err="1" smtClean="0"/>
              <a:t>klien</a:t>
            </a:r>
            <a:r>
              <a:rPr lang="en-US" sz="2400" dirty="0" smtClean="0"/>
              <a:t> </a:t>
            </a:r>
            <a:r>
              <a:rPr lang="en-US" sz="2400" dirty="0" err="1" smtClean="0"/>
              <a:t>tentang</a:t>
            </a:r>
            <a:r>
              <a:rPr lang="en-US" sz="2400" dirty="0" smtClean="0"/>
              <a:t> </a:t>
            </a:r>
            <a:r>
              <a:rPr lang="en-US" sz="2400" dirty="0" err="1" smtClean="0"/>
              <a:t>kesehatan</a:t>
            </a:r>
            <a:r>
              <a:rPr lang="en-US" sz="2400" dirty="0" smtClean="0"/>
              <a:t>, </a:t>
            </a:r>
            <a:r>
              <a:rPr lang="en-US" sz="2400" dirty="0" err="1" smtClean="0"/>
              <a:t>kepercayaan</a:t>
            </a:r>
            <a:r>
              <a:rPr lang="en-US" sz="2400" dirty="0" smtClean="0"/>
              <a:t> </a:t>
            </a:r>
            <a:r>
              <a:rPr lang="en-US" sz="2400" dirty="0" err="1" smtClean="0"/>
              <a:t>tentang</a:t>
            </a:r>
            <a:r>
              <a:rPr lang="en-US" sz="2400" dirty="0" smtClean="0"/>
              <a:t> </a:t>
            </a:r>
            <a:r>
              <a:rPr lang="en-US" sz="2400" dirty="0" err="1" smtClean="0"/>
              <a:t>kesehatan</a:t>
            </a:r>
            <a:r>
              <a:rPr lang="en-US" sz="2400" dirty="0" smtClean="0"/>
              <a:t>, </a:t>
            </a:r>
            <a:r>
              <a:rPr lang="en-US" sz="2400" dirty="0" err="1" smtClean="0"/>
              <a:t>nilai-nilai</a:t>
            </a:r>
            <a:r>
              <a:rPr lang="en-US" sz="2400" dirty="0" smtClean="0"/>
              <a:t>, </a:t>
            </a:r>
            <a:r>
              <a:rPr lang="en-US" sz="2400" dirty="0" err="1" smtClean="0"/>
              <a:t>orientasi</a:t>
            </a:r>
            <a:r>
              <a:rPr lang="en-US" sz="2400" dirty="0" smtClean="0"/>
              <a:t> </a:t>
            </a:r>
            <a:r>
              <a:rPr lang="en-US" sz="2400" dirty="0" err="1" smtClean="0"/>
              <a:t>seksual</a:t>
            </a:r>
            <a:r>
              <a:rPr lang="en-US" sz="2400" dirty="0" smtClean="0"/>
              <a:t>, </a:t>
            </a:r>
            <a:r>
              <a:rPr lang="en-US" sz="2400" dirty="0" err="1" smtClean="0"/>
              <a:t>dan</a:t>
            </a:r>
            <a:r>
              <a:rPr lang="en-US" sz="2400" dirty="0" smtClean="0"/>
              <a:t> </a:t>
            </a:r>
            <a:r>
              <a:rPr lang="en-US" sz="2400" dirty="0" err="1" smtClean="0"/>
              <a:t>pilihan</a:t>
            </a:r>
            <a:r>
              <a:rPr lang="en-US" sz="2400" dirty="0" smtClean="0"/>
              <a:t> </a:t>
            </a:r>
            <a:r>
              <a:rPr lang="en-US" sz="2400" dirty="0" err="1" smtClean="0"/>
              <a:t>pribadi</a:t>
            </a:r>
            <a:r>
              <a:rPr lang="en-US" sz="2400" dirty="0" smtClean="0"/>
              <a:t>.</a:t>
            </a:r>
          </a:p>
          <a:p>
            <a:r>
              <a:rPr lang="en-US" sz="2400" dirty="0" smtClean="0"/>
              <a:t>Cultural competence : </a:t>
            </a:r>
            <a:r>
              <a:rPr lang="en-US" sz="2400" dirty="0" err="1" smtClean="0"/>
              <a:t>kemampuan</a:t>
            </a:r>
            <a:r>
              <a:rPr lang="en-US" sz="2400" dirty="0" smtClean="0"/>
              <a:t> </a:t>
            </a:r>
            <a:r>
              <a:rPr lang="en-US" sz="2400" dirty="0" err="1" smtClean="0"/>
              <a:t>untuk</a:t>
            </a:r>
            <a:r>
              <a:rPr lang="en-US" sz="2400" dirty="0" smtClean="0"/>
              <a:t> </a:t>
            </a:r>
            <a:r>
              <a:rPr lang="en-US" sz="2400" dirty="0" err="1" smtClean="0"/>
              <a:t>membuat</a:t>
            </a:r>
            <a:r>
              <a:rPr lang="en-US" sz="2400" dirty="0" smtClean="0"/>
              <a:t> agar </a:t>
            </a:r>
            <a:r>
              <a:rPr lang="en-US" sz="2400" dirty="0" err="1" smtClean="0"/>
              <a:t>petugas</a:t>
            </a:r>
            <a:r>
              <a:rPr lang="en-US" sz="2400" dirty="0" smtClean="0"/>
              <a:t> </a:t>
            </a:r>
            <a:r>
              <a:rPr lang="en-US" sz="2400" dirty="0" err="1" smtClean="0"/>
              <a:t>kesehatan</a:t>
            </a:r>
            <a:r>
              <a:rPr lang="en-US" sz="2400" dirty="0" smtClean="0"/>
              <a:t> </a:t>
            </a:r>
            <a:r>
              <a:rPr lang="en-US" sz="2400" dirty="0" err="1" smtClean="0"/>
              <a:t>mengetahui</a:t>
            </a:r>
            <a:r>
              <a:rPr lang="en-US" sz="2400" dirty="0" smtClean="0"/>
              <a:t> </a:t>
            </a:r>
            <a:r>
              <a:rPr lang="en-US" sz="2400" dirty="0" err="1" smtClean="0"/>
              <a:t>dan</a:t>
            </a:r>
            <a:r>
              <a:rPr lang="en-US" sz="2400" dirty="0" smtClean="0"/>
              <a:t> </a:t>
            </a:r>
            <a:r>
              <a:rPr lang="en-US" sz="2400" dirty="0" err="1" smtClean="0"/>
              <a:t>sensitif</a:t>
            </a:r>
            <a:r>
              <a:rPr lang="en-US" sz="2400" dirty="0" smtClean="0"/>
              <a:t> </a:t>
            </a:r>
            <a:r>
              <a:rPr lang="en-US" sz="2400" dirty="0" err="1" smtClean="0"/>
              <a:t>terhadap</a:t>
            </a:r>
            <a:r>
              <a:rPr lang="en-US" sz="2400" dirty="0" smtClean="0"/>
              <a:t> </a:t>
            </a:r>
            <a:r>
              <a:rPr lang="en-US" sz="2400" dirty="0" err="1" smtClean="0"/>
              <a:t>faktor</a:t>
            </a:r>
            <a:r>
              <a:rPr lang="en-US" sz="2400" dirty="0" smtClean="0"/>
              <a:t> </a:t>
            </a:r>
            <a:r>
              <a:rPr lang="en-US" sz="2400" dirty="0" err="1" smtClean="0"/>
              <a:t>budaya</a:t>
            </a:r>
            <a:r>
              <a:rPr lang="en-US" sz="2400" dirty="0" smtClean="0"/>
              <a:t> yang </a:t>
            </a:r>
            <a:r>
              <a:rPr lang="en-US" sz="2400" dirty="0" err="1" smtClean="0"/>
              <a:t>terdapat</a:t>
            </a:r>
            <a:r>
              <a:rPr lang="en-US" sz="2400" dirty="0" smtClean="0"/>
              <a:t> </a:t>
            </a:r>
            <a:r>
              <a:rPr lang="en-US" sz="2400" dirty="0" err="1" smtClean="0"/>
              <a:t>pada</a:t>
            </a:r>
            <a:r>
              <a:rPr lang="en-US" sz="2400" dirty="0" smtClean="0"/>
              <a:t> </a:t>
            </a:r>
            <a:r>
              <a:rPr lang="en-US" sz="2400" dirty="0" err="1" smtClean="0"/>
              <a:t>kebiasaaan</a:t>
            </a:r>
            <a:r>
              <a:rPr lang="en-US" sz="2400" dirty="0" smtClean="0"/>
              <a:t> </a:t>
            </a:r>
            <a:r>
              <a:rPr lang="en-US" sz="2400" dirty="0" err="1" smtClean="0"/>
              <a:t>kesehatan</a:t>
            </a:r>
            <a:r>
              <a:rPr lang="en-US" sz="2400" dirty="0" smtClean="0"/>
              <a:t> </a:t>
            </a:r>
            <a:r>
              <a:rPr lang="en-US" sz="2400" dirty="0" err="1" smtClean="0"/>
              <a:t>seseorang</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r>
              <a:rPr lang="en-US" sz="2400" dirty="0" smtClean="0">
                <a:latin typeface="Arial" pitchFamily="34" charset="0"/>
                <a:cs typeface="Arial" pitchFamily="34" charset="0"/>
              </a:rPr>
              <a:t>Environment : </a:t>
            </a:r>
            <a:r>
              <a:rPr lang="en-US" sz="2400" dirty="0" err="1" smtClean="0">
                <a:latin typeface="Arial" pitchFamily="34" charset="0"/>
                <a:cs typeface="Arial" pitchFamily="34" charset="0"/>
              </a:rPr>
              <a:t>segala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sesuatu</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berada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sekitar</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manusia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baik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berupa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eksternal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internal (</a:t>
            </a:r>
            <a:r>
              <a:rPr lang="en-US" sz="2400" dirty="0" err="1" smtClean="0">
                <a:latin typeface="Arial" pitchFamily="34" charset="0"/>
                <a:cs typeface="Arial" pitchFamily="34" charset="0"/>
              </a:rPr>
              <a:t>fisik</a:t>
            </a:r>
            <a:r>
              <a:rPr lang="en-US" sz="2400" dirty="0" smtClean="0">
                <a:latin typeface="Arial" pitchFamily="34" charset="0"/>
                <a:cs typeface="Arial" pitchFamily="34" charset="0"/>
              </a:rPr>
              <a:t>, mental, </a:t>
            </a:r>
            <a:r>
              <a:rPr lang="en-US" sz="2400" dirty="0" err="1" smtClean="0">
                <a:latin typeface="Arial" pitchFamily="34" charset="0"/>
                <a:cs typeface="Arial" pitchFamily="34" charset="0"/>
              </a:rPr>
              <a:t>emosional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spiritual)</a:t>
            </a:r>
          </a:p>
          <a:p>
            <a:r>
              <a:rPr lang="en-US" sz="2400" dirty="0" smtClean="0">
                <a:latin typeface="Arial" pitchFamily="34" charset="0"/>
                <a:cs typeface="Arial" pitchFamily="34" charset="0"/>
              </a:rPr>
              <a:t>Healing : </a:t>
            </a:r>
            <a:r>
              <a:rPr lang="en-US" sz="2400" dirty="0" err="1" smtClean="0">
                <a:latin typeface="Arial" pitchFamily="34" charset="0"/>
                <a:cs typeface="Arial" pitchFamily="34" charset="0"/>
              </a:rPr>
              <a:t>proses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menyatukan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aspek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tubuh-pikiran-jiwa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tingkat</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lebih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mengetahui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mengarah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integrasi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keseimbangan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masing2 </a:t>
            </a:r>
            <a:r>
              <a:rPr lang="en-US" sz="2400" dirty="0" err="1" smtClean="0">
                <a:latin typeface="Arial" pitchFamily="34" charset="0"/>
                <a:cs typeface="Arial" pitchFamily="34" charset="0"/>
              </a:rPr>
              <a:t>aspek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yg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memiliki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kepentingan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nilai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sama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menyebabkan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tingkat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pemahaman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pemaknaan</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kompleks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mungkin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sinkron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tetapi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tidak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dengan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mengobati</a:t>
            </a:r>
            <a:endParaRPr lang="en-US" sz="2400" dirty="0">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a:bodyPr>
          <a:lstStyle/>
          <a:p>
            <a:r>
              <a:rPr lang="en-US" sz="2400" dirty="0" smtClean="0">
                <a:latin typeface="Arial" pitchFamily="34" charset="0"/>
                <a:cs typeface="Arial" pitchFamily="34" charset="0"/>
              </a:rPr>
              <a:t>Healing process; </a:t>
            </a:r>
            <a:r>
              <a:rPr lang="en-US" sz="2400" dirty="0" err="1" smtClean="0">
                <a:latin typeface="Arial" pitchFamily="34" charset="0"/>
                <a:cs typeface="Arial" pitchFamily="34" charset="0"/>
              </a:rPr>
              <a:t>proses</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terus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menerus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untuk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berubah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berkembang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pada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seseorang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selama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hidup</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kesadaran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terpola</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mendukung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tantangan</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hambatan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kesehatan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penyembuhan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dapat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dilakukan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secara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ataupun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komunitas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penyembuhan</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Health : </a:t>
            </a:r>
            <a:r>
              <a:rPr lang="en-US" sz="2400" dirty="0" err="1" smtClean="0">
                <a:latin typeface="Arial" pitchFamily="34" charset="0"/>
                <a:cs typeface="Arial" pitchFamily="34" charset="0"/>
              </a:rPr>
              <a:t>kondisi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proses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dimana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individu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perawat</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klien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keluarga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kelompok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atau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komunitas</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memiliki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pengalaman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dalam</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kondisi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sejahtera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harmonis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kesatuan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dimana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pengalaman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individu</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tentang</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kesehatan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keyakinan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kesehatan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nilai2 </a:t>
            </a:r>
            <a:r>
              <a:rPr lang="en-US" sz="2400" dirty="0" err="1" smtClean="0">
                <a:latin typeface="Arial" pitchFamily="34" charset="0"/>
                <a:cs typeface="Arial" pitchFamily="34" charset="0"/>
              </a:rPr>
              <a:t>dihargai</a:t>
            </a:r>
            <a:r>
              <a:rPr lang="en-US" sz="2400" dirty="0" smtClean="0">
                <a:latin typeface="Arial" pitchFamily="34" charset="0"/>
                <a:cs typeface="Arial" pitchFamily="34" charset="0"/>
              </a:rPr>
              <a:t>.</a:t>
            </a:r>
            <a:endParaRPr lang="en-US" sz="2400" dirty="0">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15000"/>
          </a:xfrm>
        </p:spPr>
        <p:txBody>
          <a:bodyPr>
            <a:normAutofit/>
          </a:bodyPr>
          <a:lstStyle/>
          <a:p>
            <a:r>
              <a:rPr lang="en-US" sz="2400" dirty="0" smtClean="0">
                <a:latin typeface="Arial" pitchFamily="34" charset="0"/>
                <a:cs typeface="Arial" pitchFamily="34" charset="0"/>
              </a:rPr>
              <a:t>Health Promotion; </a:t>
            </a:r>
            <a:r>
              <a:rPr lang="en-US" sz="2400" dirty="0" err="1" smtClean="0">
                <a:latin typeface="Arial" pitchFamily="34" charset="0"/>
                <a:cs typeface="Arial" pitchFamily="34" charset="0"/>
              </a:rPr>
              <a:t>aktifitas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langkah-langkah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pencegahan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misal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imunisasi</a:t>
            </a:r>
            <a:r>
              <a:rPr lang="en-US" sz="2400" dirty="0" smtClean="0">
                <a:latin typeface="Arial" pitchFamily="34" charset="0"/>
                <a:cs typeface="Arial" pitchFamily="34" charset="0"/>
              </a:rPr>
              <a:t>, program </a:t>
            </a:r>
            <a:r>
              <a:rPr lang="en-US" sz="2400" dirty="0" err="1" smtClean="0">
                <a:latin typeface="Arial" pitchFamily="34" charset="0"/>
                <a:cs typeface="Arial" pitchFamily="34" charset="0"/>
              </a:rPr>
              <a:t>kebugaran</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latihan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pemeriksaan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payudara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sendiri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nutrisi</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sesuai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relaksasi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managemen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stres</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dukungan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sosial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beribadah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meditasi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upacara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penyembuhan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praktek</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budaya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promosi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kesehatan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lingkungan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keamanan</a:t>
            </a:r>
            <a:endParaRPr lang="en-US" sz="2400" dirty="0" smtClean="0">
              <a:latin typeface="Arial" pitchFamily="34" charset="0"/>
              <a:cs typeface="Arial" pitchFamily="34" charset="0"/>
            </a:endParaRPr>
          </a:p>
          <a:p>
            <a:r>
              <a:rPr lang="en-US" sz="2400" dirty="0" smtClean="0">
                <a:latin typeface="Arial" pitchFamily="34" charset="0"/>
                <a:cs typeface="Arial" pitchFamily="34" charset="0"/>
              </a:rPr>
              <a:t>Holistic caring process ; </a:t>
            </a:r>
            <a:r>
              <a:rPr lang="en-US" sz="2400" dirty="0" err="1" smtClean="0">
                <a:latin typeface="Arial" pitchFamily="34" charset="0"/>
                <a:cs typeface="Arial" pitchFamily="34" charset="0"/>
              </a:rPr>
              <a:t>proses</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menyeluruh</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meliputi</a:t>
            </a:r>
            <a:r>
              <a:rPr lang="en-US" sz="2400" dirty="0" smtClean="0">
                <a:latin typeface="Arial" pitchFamily="34" charset="0"/>
                <a:cs typeface="Arial" pitchFamily="34" charset="0"/>
              </a:rPr>
              <a:t> 6 </a:t>
            </a:r>
            <a:r>
              <a:rPr lang="en-US" sz="2400" dirty="0" err="1" smtClean="0">
                <a:latin typeface="Arial" pitchFamily="34" charset="0"/>
                <a:cs typeface="Arial" pitchFamily="34" charset="0"/>
              </a:rPr>
              <a:t>langkah</a:t>
            </a:r>
            <a:r>
              <a:rPr lang="en-US" sz="2400" dirty="0" smtClean="0">
                <a:latin typeface="Arial" pitchFamily="34" charset="0"/>
                <a:cs typeface="Arial" pitchFamily="34" charset="0"/>
              </a:rPr>
              <a:t> yang </a:t>
            </a:r>
            <a:r>
              <a:rPr lang="en-US" sz="2400" dirty="0" err="1" smtClean="0">
                <a:latin typeface="Arial" pitchFamily="34" charset="0"/>
                <a:cs typeface="Arial" pitchFamily="34" charset="0"/>
              </a:rPr>
              <a:t>muncul</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secara</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simultan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Meliputi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pengkajian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pola</a:t>
            </a:r>
            <a:r>
              <a:rPr lang="en-US" sz="2400" dirty="0" smtClean="0">
                <a:latin typeface="Arial" pitchFamily="34" charset="0"/>
                <a:cs typeface="Arial" pitchFamily="34" charset="0"/>
              </a:rPr>
              <a:t>/</a:t>
            </a:r>
            <a:r>
              <a:rPr lang="en-US" sz="2400" dirty="0" err="1" smtClean="0">
                <a:latin typeface="Arial" pitchFamily="34" charset="0"/>
                <a:cs typeface="Arial" pitchFamily="34" charset="0"/>
              </a:rPr>
              <a:t>tantangan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kebutuhan</a:t>
            </a:r>
            <a:r>
              <a:rPr lang="en-US" sz="2400" dirty="0" smtClean="0">
                <a:latin typeface="Arial" pitchFamily="34" charset="0"/>
                <a:cs typeface="Arial" pitchFamily="34" charset="0"/>
              </a:rPr>
              <a:t>, outcomes, therapeutic care plan, </a:t>
            </a:r>
            <a:r>
              <a:rPr lang="en-US" sz="2400" dirty="0" err="1" smtClean="0">
                <a:latin typeface="Arial" pitchFamily="34" charset="0"/>
                <a:cs typeface="Arial" pitchFamily="34" charset="0"/>
              </a:rPr>
              <a:t>implementasi</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dan</a:t>
            </a:r>
            <a:r>
              <a:rPr lang="en-US" sz="2400" dirty="0" smtClean="0">
                <a:latin typeface="Arial" pitchFamily="34" charset="0"/>
                <a:cs typeface="Arial" pitchFamily="34" charset="0"/>
              </a:rPr>
              <a:t> </a:t>
            </a:r>
            <a:r>
              <a:rPr lang="en-US" sz="2400" dirty="0" err="1" smtClean="0">
                <a:latin typeface="Arial" pitchFamily="34" charset="0"/>
                <a:cs typeface="Arial" pitchFamily="34" charset="0"/>
              </a:rPr>
              <a:t>evaluasi</a:t>
            </a:r>
            <a:endParaRPr lang="en-US" sz="2400" dirty="0">
              <a:latin typeface="Arial" pitchFamily="34" charset="0"/>
              <a:cs typeface="Arial"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chnic">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671</TotalTime>
  <Words>1632</Words>
  <Application>Microsoft Office PowerPoint</Application>
  <PresentationFormat>On-screen Show (4:3)</PresentationFormat>
  <Paragraphs>254</Paragraphs>
  <Slides>32</Slides>
  <Notes>32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Office Theme</vt:lpstr>
      <vt:lpstr>Technic</vt:lpstr>
      <vt:lpstr>Holistik Nursing Practice</vt:lpstr>
      <vt:lpstr>NURSE HEALER OBJECTIVES</vt:lpstr>
      <vt:lpstr>Slide 3</vt:lpstr>
      <vt:lpstr>Slide 4</vt:lpstr>
      <vt:lpstr>DEFINISI</vt:lpstr>
      <vt:lpstr>Slide 6</vt:lpstr>
      <vt:lpstr>Slide 7</vt:lpstr>
      <vt:lpstr>Slide 8</vt:lpstr>
      <vt:lpstr>Slide 9</vt:lpstr>
      <vt:lpstr>Slide 10</vt:lpstr>
      <vt:lpstr>Slide 11</vt:lpstr>
      <vt:lpstr>Slide 12</vt:lpstr>
      <vt:lpstr>HOLISM</vt:lpstr>
      <vt:lpstr>Slide 14</vt:lpstr>
      <vt:lpstr>Patterns of Natural Systems Components :</vt:lpstr>
      <vt:lpstr>Slide 16</vt:lpstr>
      <vt:lpstr>Slide 17</vt:lpstr>
      <vt:lpstr>HOLISTIC NURSING</vt:lpstr>
      <vt:lpstr>ERAS OF MEDICINE</vt:lpstr>
      <vt:lpstr>Slide 20</vt:lpstr>
      <vt:lpstr>Slide 21</vt:lpstr>
      <vt:lpstr>Slide 22</vt:lpstr>
      <vt:lpstr>Classification of CAM Therapies Defined By The national Center for Complementary and Alternative Medicine (NCCAM)</vt:lpstr>
      <vt:lpstr>Slide 24</vt:lpstr>
      <vt:lpstr>Slide 25</vt:lpstr>
      <vt:lpstr>Slide 26</vt:lpstr>
      <vt:lpstr>Slide 27</vt:lpstr>
      <vt:lpstr>Slide 28</vt:lpstr>
      <vt:lpstr>Slide 29</vt:lpstr>
      <vt:lpstr>Slide 30</vt:lpstr>
      <vt:lpstr>Slide 31</vt:lpstr>
      <vt:lpstr>RELATIONSHIP-CENTERED CARE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Holistik Nursing Practice</dc:title>
  <dc:creator>acer</dc:creator>
  <cp:lastModifiedBy>user</cp:lastModifiedBy>
  <cp:revision>22</cp:revision>
  <dcterms:created xsi:type="dcterms:W3CDTF">2011-09-30T02:09:49Z</dcterms:created>
  <dcterms:modified xsi:type="dcterms:W3CDTF">2012-11-09T04:32:42Z</dcterms:modified>
</cp:coreProperties>
</file>