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95" r:id="rId5"/>
    <p:sldId id="296" r:id="rId6"/>
    <p:sldId id="291" r:id="rId7"/>
    <p:sldId id="293" r:id="rId8"/>
    <p:sldId id="294" r:id="rId9"/>
    <p:sldId id="297" r:id="rId10"/>
    <p:sldId id="298" r:id="rId11"/>
    <p:sldId id="279" r:id="rId12"/>
    <p:sldId id="299" r:id="rId13"/>
    <p:sldId id="281" r:id="rId14"/>
    <p:sldId id="300" r:id="rId15"/>
    <p:sldId id="28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949" autoAdjust="0"/>
    <p:restoredTop sz="94660"/>
  </p:normalViewPr>
  <p:slideViewPr>
    <p:cSldViewPr>
      <p:cViewPr varScale="1">
        <p:scale>
          <a:sx n="69" d="100"/>
          <a:sy n="69" d="100"/>
        </p:scale>
        <p:origin x="-6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FBECDCC-D6BD-496D-B977-0A3EDAA7EBDB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C69320-6584-4932-9DEF-E53101BCC2B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CDCC-D6BD-496D-B977-0A3EDAA7EBDB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9320-6584-4932-9DEF-E53101BCC2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FBECDCC-D6BD-496D-B977-0A3EDAA7EBDB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EC69320-6584-4932-9DEF-E53101BCC2B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CDCC-D6BD-496D-B977-0A3EDAA7EBDB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C69320-6584-4932-9DEF-E53101BCC2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CDCC-D6BD-496D-B977-0A3EDAA7EBDB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EC69320-6584-4932-9DEF-E53101BCC2B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FBECDCC-D6BD-496D-B977-0A3EDAA7EBDB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EC69320-6584-4932-9DEF-E53101BCC2B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FBECDCC-D6BD-496D-B977-0A3EDAA7EBDB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EC69320-6584-4932-9DEF-E53101BCC2B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CDCC-D6BD-496D-B977-0A3EDAA7EBDB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C69320-6584-4932-9DEF-E53101BCC2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CDCC-D6BD-496D-B977-0A3EDAA7EBDB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C69320-6584-4932-9DEF-E53101BCC2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CDCC-D6BD-496D-B977-0A3EDAA7EBDB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C69320-6584-4932-9DEF-E53101BCC2B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FBECDCC-D6BD-496D-B977-0A3EDAA7EBDB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EC69320-6584-4932-9DEF-E53101BCC2B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FBECDCC-D6BD-496D-B977-0A3EDAA7EBDB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EC69320-6584-4932-9DEF-E53101BCC2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762000"/>
            <a:ext cx="6477000" cy="1828800"/>
          </a:xfrm>
        </p:spPr>
        <p:txBody>
          <a:bodyPr/>
          <a:lstStyle/>
          <a:p>
            <a:pPr algn="ctr"/>
            <a:r>
              <a:rPr lang="en-US" dirty="0" smtClean="0"/>
              <a:t>KEPERAWATAN SEBAGAI PROFESI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495800"/>
            <a:ext cx="6400800" cy="8382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Presented by :</a:t>
            </a:r>
          </a:p>
          <a:p>
            <a:r>
              <a:rPr lang="en-US" sz="1800" dirty="0" err="1" smtClean="0"/>
              <a:t>Sofiana</a:t>
            </a:r>
            <a:r>
              <a:rPr lang="en-US" sz="1800" dirty="0" smtClean="0"/>
              <a:t> N, </a:t>
            </a:r>
            <a:r>
              <a:rPr lang="en-US" sz="1800" dirty="0" err="1" smtClean="0"/>
              <a:t>S.Kep</a:t>
            </a:r>
            <a:r>
              <a:rPr lang="en-US" sz="1800" dirty="0" smtClean="0"/>
              <a:t> </a:t>
            </a:r>
            <a:r>
              <a:rPr lang="en-US" sz="1800" dirty="0" err="1" smtClean="0"/>
              <a:t>Ners</a:t>
            </a:r>
            <a:r>
              <a:rPr lang="en-US" sz="1800" dirty="0" smtClean="0"/>
              <a:t>, </a:t>
            </a:r>
            <a:r>
              <a:rPr lang="en-US" sz="1800" dirty="0" err="1" smtClean="0"/>
              <a:t>M.Kep</a:t>
            </a:r>
            <a:endParaRPr lang="en-US" sz="1800" dirty="0"/>
          </a:p>
        </p:txBody>
      </p:sp>
      <p:sp>
        <p:nvSpPr>
          <p:cNvPr id="32770" name="AutoShape 2" descr="http://3.bp.blogspot.com/-94UgvMnucA8/UEMs_9dycOI/AAAAAAAAATE/9ImC6deElLs/s1600/baby-nurse.jpg"/>
          <p:cNvSpPr>
            <a:spLocks noChangeAspect="1" noChangeArrowheads="1"/>
          </p:cNvSpPr>
          <p:nvPr/>
        </p:nvSpPr>
        <p:spPr bwMode="auto">
          <a:xfrm>
            <a:off x="155575" y="-1538288"/>
            <a:ext cx="3429000" cy="3219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800" b="1" dirty="0" err="1" smtClean="0">
                <a:solidFill>
                  <a:srgbClr val="FF33CC"/>
                </a:solidFill>
                <a:latin typeface="Franklin Gothic Heavy" pitchFamily="34" charset="0"/>
              </a:rPr>
              <a:t>Peran</a:t>
            </a:r>
            <a:r>
              <a:rPr lang="en-US" sz="4800" b="1" dirty="0" smtClean="0">
                <a:solidFill>
                  <a:srgbClr val="FF33CC"/>
                </a:solidFill>
                <a:latin typeface="Franklin Gothic Heavy" pitchFamily="34" charset="0"/>
              </a:rPr>
              <a:t> </a:t>
            </a:r>
            <a:r>
              <a:rPr lang="en-US" sz="4800" b="1" dirty="0" err="1" smtClean="0">
                <a:solidFill>
                  <a:srgbClr val="FF33CC"/>
                </a:solidFill>
                <a:latin typeface="Franklin Gothic Heavy" pitchFamily="34" charset="0"/>
              </a:rPr>
              <a:t>perawat</a:t>
            </a:r>
            <a:endParaRPr lang="en-US" sz="4800" b="1" dirty="0">
              <a:solidFill>
                <a:srgbClr val="FF33CC"/>
              </a:solidFill>
              <a:latin typeface="Franklin Gothic Heavy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i="1" dirty="0" err="1" smtClean="0">
                <a:latin typeface="Arial Narrow" pitchFamily="34" charset="0"/>
              </a:rPr>
              <a:t>Doheny</a:t>
            </a:r>
            <a:r>
              <a:rPr lang="en-US" i="1" dirty="0" smtClean="0">
                <a:latin typeface="Arial Narrow" pitchFamily="34" charset="0"/>
              </a:rPr>
              <a:t> ( 1982 ) </a:t>
            </a:r>
            <a:r>
              <a:rPr lang="en-US" i="1" dirty="0" err="1" smtClean="0">
                <a:latin typeface="Arial Narrow" pitchFamily="34" charset="0"/>
              </a:rPr>
              <a:t>peran</a:t>
            </a:r>
            <a:r>
              <a:rPr lang="en-US" i="1" dirty="0" smtClean="0">
                <a:latin typeface="Arial Narrow" pitchFamily="34" charset="0"/>
              </a:rPr>
              <a:t> </a:t>
            </a:r>
            <a:r>
              <a:rPr lang="en-US" i="1" dirty="0" err="1" smtClean="0">
                <a:latin typeface="Arial Narrow" pitchFamily="34" charset="0"/>
              </a:rPr>
              <a:t>Perawat</a:t>
            </a:r>
            <a:r>
              <a:rPr lang="en-US" i="1" dirty="0" smtClean="0">
                <a:latin typeface="Arial Narrow" pitchFamily="34" charset="0"/>
              </a:rPr>
              <a:t> </a:t>
            </a:r>
            <a:r>
              <a:rPr lang="en-US" i="1" dirty="0" err="1" smtClean="0">
                <a:latin typeface="Arial Narrow" pitchFamily="34" charset="0"/>
              </a:rPr>
              <a:t>Profesional</a:t>
            </a:r>
            <a:r>
              <a:rPr lang="en-US" i="1" dirty="0" smtClean="0">
                <a:latin typeface="Arial Narrow" pitchFamily="34" charset="0"/>
              </a:rPr>
              <a:t>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latin typeface="Arial Narrow" pitchFamily="34" charset="0"/>
              </a:rPr>
              <a:t>Care Giver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latin typeface="Arial Narrow" pitchFamily="34" charset="0"/>
              </a:rPr>
              <a:t>Client Advocate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err="1" smtClean="0">
                <a:latin typeface="Arial Narrow" pitchFamily="34" charset="0"/>
              </a:rPr>
              <a:t>Counsellor</a:t>
            </a:r>
            <a:endParaRPr lang="en-US" dirty="0" smtClean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latin typeface="Arial Narrow" pitchFamily="34" charset="0"/>
              </a:rPr>
              <a:t>Educator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latin typeface="Arial Narrow" pitchFamily="34" charset="0"/>
              </a:rPr>
              <a:t>Collaborator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latin typeface="Arial Narrow" pitchFamily="34" charset="0"/>
              </a:rPr>
              <a:t>Coordinator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latin typeface="Arial Narrow" pitchFamily="34" charset="0"/>
              </a:rPr>
              <a:t>Change Agent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latin typeface="Arial Narrow" pitchFamily="34" charset="0"/>
              </a:rPr>
              <a:t>Consultant</a:t>
            </a:r>
          </a:p>
          <a:p>
            <a:pPr>
              <a:defRPr/>
            </a:pPr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33CC"/>
                </a:solidFill>
              </a:rPr>
              <a:t>NCBSN (National Council of State Boards of Nurs­ing)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i="1" dirty="0" err="1" smtClean="0">
                <a:latin typeface="Arial Narrow" pitchFamily="34" charset="0"/>
              </a:rPr>
              <a:t>Praktik</a:t>
            </a:r>
            <a:r>
              <a:rPr lang="en-US" i="1" dirty="0" smtClean="0">
                <a:latin typeface="Arial Narrow" pitchFamily="34" charset="0"/>
              </a:rPr>
              <a:t> </a:t>
            </a:r>
            <a:r>
              <a:rPr lang="en-US" i="1" dirty="0" err="1" smtClean="0">
                <a:latin typeface="Arial Narrow" pitchFamily="34" charset="0"/>
              </a:rPr>
              <a:t>keperawatan</a:t>
            </a:r>
            <a:r>
              <a:rPr lang="en-US" i="1" dirty="0" smtClean="0">
                <a:latin typeface="Arial Narrow" pitchFamily="34" charset="0"/>
              </a:rPr>
              <a:t> </a:t>
            </a:r>
            <a:r>
              <a:rPr lang="en-US" i="1" dirty="0" err="1" smtClean="0">
                <a:latin typeface="Arial Narrow" pitchFamily="34" charset="0"/>
              </a:rPr>
              <a:t>berarti</a:t>
            </a:r>
            <a:r>
              <a:rPr lang="en-US" i="1" dirty="0" smtClean="0">
                <a:latin typeface="Arial Narrow" pitchFamily="34" charset="0"/>
              </a:rPr>
              <a:t> </a:t>
            </a:r>
            <a:r>
              <a:rPr lang="en-US" i="1" dirty="0" err="1" smtClean="0">
                <a:latin typeface="Arial Narrow" pitchFamily="34" charset="0"/>
              </a:rPr>
              <a:t>membantu</a:t>
            </a:r>
            <a:r>
              <a:rPr lang="en-US" i="1" dirty="0" smtClean="0">
                <a:latin typeface="Arial Narrow" pitchFamily="34" charset="0"/>
              </a:rPr>
              <a:t> </a:t>
            </a:r>
            <a:r>
              <a:rPr lang="en-US" i="1" dirty="0" err="1" smtClean="0">
                <a:latin typeface="Arial Narrow" pitchFamily="34" charset="0"/>
              </a:rPr>
              <a:t>individu</a:t>
            </a:r>
            <a:r>
              <a:rPr lang="en-US" i="1" dirty="0" smtClean="0">
                <a:latin typeface="Arial Narrow" pitchFamily="34" charset="0"/>
              </a:rPr>
              <a:t> </a:t>
            </a:r>
            <a:r>
              <a:rPr lang="en-US" i="1" dirty="0" err="1" smtClean="0">
                <a:latin typeface="Arial Narrow" pitchFamily="34" charset="0"/>
              </a:rPr>
              <a:t>atau</a:t>
            </a:r>
            <a:r>
              <a:rPr lang="en-US" i="1" dirty="0" smtClean="0">
                <a:latin typeface="Arial Narrow" pitchFamily="34" charset="0"/>
              </a:rPr>
              <a:t> </a:t>
            </a:r>
            <a:r>
              <a:rPr lang="en-US" i="1" dirty="0" err="1" smtClean="0">
                <a:latin typeface="Arial Narrow" pitchFamily="34" charset="0"/>
              </a:rPr>
              <a:t>kelompok</a:t>
            </a:r>
            <a:r>
              <a:rPr lang="en-US" i="1" dirty="0" smtClean="0">
                <a:latin typeface="Arial Narrow" pitchFamily="34" charset="0"/>
              </a:rPr>
              <a:t> </a:t>
            </a:r>
            <a:r>
              <a:rPr lang="en-US" i="1" dirty="0" err="1" smtClean="0">
                <a:latin typeface="Arial Narrow" pitchFamily="34" charset="0"/>
              </a:rPr>
              <a:t>dalam</a:t>
            </a:r>
            <a:r>
              <a:rPr lang="en-US" i="1" dirty="0" smtClean="0">
                <a:latin typeface="Arial Narrow" pitchFamily="34" charset="0"/>
              </a:rPr>
              <a:t> </a:t>
            </a:r>
            <a:r>
              <a:rPr lang="en-US" i="1" dirty="0" err="1" smtClean="0">
                <a:latin typeface="Arial Narrow" pitchFamily="34" charset="0"/>
              </a:rPr>
              <a:t>mempertahankan</a:t>
            </a:r>
            <a:r>
              <a:rPr lang="en-US" i="1" dirty="0" smtClean="0">
                <a:latin typeface="Arial Narrow" pitchFamily="34" charset="0"/>
              </a:rPr>
              <a:t> </a:t>
            </a:r>
            <a:r>
              <a:rPr lang="en-US" i="1" dirty="0" err="1" smtClean="0">
                <a:latin typeface="Arial Narrow" pitchFamily="34" charset="0"/>
              </a:rPr>
              <a:t>atau</a:t>
            </a:r>
            <a:r>
              <a:rPr lang="en-US" i="1" dirty="0" smtClean="0">
                <a:latin typeface="Arial Narrow" pitchFamily="34" charset="0"/>
              </a:rPr>
              <a:t> </a:t>
            </a:r>
            <a:r>
              <a:rPr lang="en-US" i="1" dirty="0" err="1" smtClean="0">
                <a:latin typeface="Arial Narrow" pitchFamily="34" charset="0"/>
              </a:rPr>
              <a:t>meningkatkan</a:t>
            </a:r>
            <a:r>
              <a:rPr lang="en-US" i="1" dirty="0" smtClean="0">
                <a:latin typeface="Arial Narrow" pitchFamily="34" charset="0"/>
              </a:rPr>
              <a:t> </a:t>
            </a:r>
            <a:r>
              <a:rPr lang="en-US" i="1" dirty="0" err="1" smtClean="0">
                <a:latin typeface="Arial Narrow" pitchFamily="34" charset="0"/>
              </a:rPr>
              <a:t>kesehatan</a:t>
            </a:r>
            <a:r>
              <a:rPr lang="en-US" i="1" dirty="0" smtClean="0">
                <a:latin typeface="Arial Narrow" pitchFamily="34" charset="0"/>
              </a:rPr>
              <a:t> yang optimal </a:t>
            </a:r>
            <a:r>
              <a:rPr lang="en-US" i="1" dirty="0" err="1" smtClean="0">
                <a:latin typeface="Arial Narrow" pitchFamily="34" charset="0"/>
              </a:rPr>
              <a:t>sepanjang</a:t>
            </a:r>
            <a:r>
              <a:rPr lang="en-US" i="1" dirty="0" smtClean="0">
                <a:latin typeface="Arial Narrow" pitchFamily="34" charset="0"/>
              </a:rPr>
              <a:t> </a:t>
            </a:r>
            <a:r>
              <a:rPr lang="en-US" i="1" dirty="0" err="1" smtClean="0">
                <a:latin typeface="Arial Narrow" pitchFamily="34" charset="0"/>
              </a:rPr>
              <a:t>proses</a:t>
            </a:r>
            <a:r>
              <a:rPr lang="en-US" i="1" dirty="0" smtClean="0">
                <a:latin typeface="Arial Narrow" pitchFamily="34" charset="0"/>
              </a:rPr>
              <a:t> </a:t>
            </a:r>
            <a:r>
              <a:rPr lang="en-US" i="1" dirty="0" err="1" smtClean="0">
                <a:latin typeface="Arial Narrow" pitchFamily="34" charset="0"/>
              </a:rPr>
              <a:t>kehidupan</a:t>
            </a:r>
            <a:r>
              <a:rPr lang="en-US" i="1" dirty="0" smtClean="0">
                <a:latin typeface="Arial Narrow" pitchFamily="34" charset="0"/>
              </a:rPr>
              <a:t> </a:t>
            </a:r>
            <a:r>
              <a:rPr lang="en-US" i="1" dirty="0" err="1" smtClean="0">
                <a:latin typeface="Arial Narrow" pitchFamily="34" charset="0"/>
              </a:rPr>
              <a:t>de­ngan</a:t>
            </a:r>
            <a:r>
              <a:rPr lang="en-US" i="1" dirty="0" smtClean="0">
                <a:latin typeface="Arial Narrow" pitchFamily="34" charset="0"/>
              </a:rPr>
              <a:t> </a:t>
            </a:r>
            <a:r>
              <a:rPr lang="en-US" i="1" dirty="0" err="1" smtClean="0">
                <a:latin typeface="Arial Narrow" pitchFamily="34" charset="0"/>
              </a:rPr>
              <a:t>mengkaji</a:t>
            </a:r>
            <a:r>
              <a:rPr lang="en-US" i="1" dirty="0" smtClean="0">
                <a:latin typeface="Arial Narrow" pitchFamily="34" charset="0"/>
              </a:rPr>
              <a:t> status </a:t>
            </a:r>
            <a:r>
              <a:rPr lang="en-US" i="1" dirty="0" err="1" smtClean="0">
                <a:latin typeface="Arial Narrow" pitchFamily="34" charset="0"/>
              </a:rPr>
              <a:t>kesehatannya</a:t>
            </a:r>
            <a:r>
              <a:rPr lang="en-US" i="1" dirty="0" smtClean="0">
                <a:latin typeface="Arial Narrow" pitchFamily="34" charset="0"/>
              </a:rPr>
              <a:t>, </a:t>
            </a:r>
            <a:r>
              <a:rPr lang="en-US" i="1" dirty="0" err="1" smtClean="0">
                <a:latin typeface="Arial Narrow" pitchFamily="34" charset="0"/>
              </a:rPr>
              <a:t>menentukan</a:t>
            </a:r>
            <a:r>
              <a:rPr lang="en-US" i="1" dirty="0" smtClean="0">
                <a:latin typeface="Arial Narrow" pitchFamily="34" charset="0"/>
              </a:rPr>
              <a:t> </a:t>
            </a:r>
            <a:r>
              <a:rPr lang="en-US" i="1" dirty="0" err="1" smtClean="0">
                <a:latin typeface="Arial Narrow" pitchFamily="34" charset="0"/>
              </a:rPr>
              <a:t>diagnosa</a:t>
            </a:r>
            <a:r>
              <a:rPr lang="en-US" i="1" dirty="0" smtClean="0">
                <a:latin typeface="Arial Narrow" pitchFamily="34" charset="0"/>
              </a:rPr>
              <a:t>, </a:t>
            </a:r>
            <a:r>
              <a:rPr lang="en-US" i="1" dirty="0" err="1" smtClean="0">
                <a:latin typeface="Arial Narrow" pitchFamily="34" charset="0"/>
              </a:rPr>
              <a:t>merencanakan</a:t>
            </a:r>
            <a:r>
              <a:rPr lang="en-US" i="1" dirty="0" smtClean="0">
                <a:latin typeface="Arial Narrow" pitchFamily="34" charset="0"/>
              </a:rPr>
              <a:t> </a:t>
            </a:r>
            <a:r>
              <a:rPr lang="en-US" i="1" dirty="0" err="1" smtClean="0">
                <a:latin typeface="Arial Narrow" pitchFamily="34" charset="0"/>
              </a:rPr>
              <a:t>dan</a:t>
            </a:r>
            <a:r>
              <a:rPr lang="en-US" i="1" dirty="0" smtClean="0">
                <a:latin typeface="Arial Narrow" pitchFamily="34" charset="0"/>
              </a:rPr>
              <a:t> </a:t>
            </a:r>
            <a:r>
              <a:rPr lang="en-US" i="1" dirty="0" err="1" smtClean="0">
                <a:latin typeface="Arial Narrow" pitchFamily="34" charset="0"/>
              </a:rPr>
              <a:t>mengimplementasikan</a:t>
            </a:r>
            <a:r>
              <a:rPr lang="en-US" i="1" dirty="0" smtClean="0">
                <a:latin typeface="Arial Narrow" pitchFamily="34" charset="0"/>
              </a:rPr>
              <a:t> </a:t>
            </a:r>
            <a:r>
              <a:rPr lang="en-US" i="1" dirty="0" err="1" smtClean="0">
                <a:latin typeface="Arial Narrow" pitchFamily="34" charset="0"/>
              </a:rPr>
              <a:t>strategi</a:t>
            </a:r>
            <a:r>
              <a:rPr lang="en-US" i="1" dirty="0" smtClean="0">
                <a:latin typeface="Arial Narrow" pitchFamily="34" charset="0"/>
              </a:rPr>
              <a:t> </a:t>
            </a:r>
            <a:r>
              <a:rPr lang="en-US" i="1" dirty="0" err="1" smtClean="0">
                <a:latin typeface="Arial Narrow" pitchFamily="34" charset="0"/>
              </a:rPr>
              <a:t>perawatan</a:t>
            </a:r>
            <a:r>
              <a:rPr lang="en-US" i="1" dirty="0" smtClean="0">
                <a:latin typeface="Arial Narrow" pitchFamily="34" charset="0"/>
              </a:rPr>
              <a:t> </a:t>
            </a:r>
            <a:r>
              <a:rPr lang="en-US" i="1" dirty="0" err="1" smtClean="0">
                <a:latin typeface="Arial Narrow" pitchFamily="34" charset="0"/>
              </a:rPr>
              <a:t>untuk</a:t>
            </a:r>
            <a:r>
              <a:rPr lang="en-US" i="1" dirty="0" smtClean="0">
                <a:latin typeface="Arial Narrow" pitchFamily="34" charset="0"/>
              </a:rPr>
              <a:t> </a:t>
            </a:r>
            <a:r>
              <a:rPr lang="en-US" i="1" dirty="0" err="1" smtClean="0">
                <a:latin typeface="Arial Narrow" pitchFamily="34" charset="0"/>
              </a:rPr>
              <a:t>mencapai</a:t>
            </a:r>
            <a:r>
              <a:rPr lang="en-US" i="1" dirty="0" smtClean="0">
                <a:latin typeface="Arial Narrow" pitchFamily="34" charset="0"/>
              </a:rPr>
              <a:t> </a:t>
            </a:r>
            <a:r>
              <a:rPr lang="en-US" i="1" dirty="0" err="1" smtClean="0">
                <a:latin typeface="Arial Narrow" pitchFamily="34" charset="0"/>
              </a:rPr>
              <a:t>tujuan</a:t>
            </a:r>
            <a:r>
              <a:rPr lang="en-US" i="1" dirty="0" smtClean="0">
                <a:latin typeface="Arial Narrow" pitchFamily="34" charset="0"/>
              </a:rPr>
              <a:t>, </a:t>
            </a:r>
            <a:r>
              <a:rPr lang="en-US" i="1" dirty="0" err="1" smtClean="0">
                <a:latin typeface="Arial Narrow" pitchFamily="34" charset="0"/>
              </a:rPr>
              <a:t>serta</a:t>
            </a:r>
            <a:r>
              <a:rPr lang="en-US" i="1" dirty="0" smtClean="0">
                <a:latin typeface="Arial Narrow" pitchFamily="34" charset="0"/>
              </a:rPr>
              <a:t> </a:t>
            </a:r>
            <a:r>
              <a:rPr lang="en-US" i="1" dirty="0" err="1" smtClean="0">
                <a:latin typeface="Arial Narrow" pitchFamily="34" charset="0"/>
              </a:rPr>
              <a:t>mengevaluasi</a:t>
            </a:r>
            <a:r>
              <a:rPr lang="en-US" i="1" dirty="0" smtClean="0">
                <a:latin typeface="Arial Narrow" pitchFamily="34" charset="0"/>
              </a:rPr>
              <a:t> </a:t>
            </a:r>
            <a:r>
              <a:rPr lang="en-US" i="1" dirty="0" err="1" smtClean="0">
                <a:latin typeface="Arial Narrow" pitchFamily="34" charset="0"/>
              </a:rPr>
              <a:t>respons</a:t>
            </a:r>
            <a:r>
              <a:rPr lang="en-US" i="1" dirty="0" smtClean="0">
                <a:latin typeface="Arial Narrow" pitchFamily="34" charset="0"/>
              </a:rPr>
              <a:t> </a:t>
            </a:r>
            <a:r>
              <a:rPr lang="en-US" i="1" dirty="0" err="1" smtClean="0">
                <a:latin typeface="Arial Narrow" pitchFamily="34" charset="0"/>
              </a:rPr>
              <a:t>terhadap</a:t>
            </a:r>
            <a:r>
              <a:rPr lang="en-US" i="1" dirty="0" smtClean="0">
                <a:latin typeface="Arial Narrow" pitchFamily="34" charset="0"/>
              </a:rPr>
              <a:t> </a:t>
            </a:r>
            <a:r>
              <a:rPr lang="en-US" i="1" dirty="0" err="1" smtClean="0">
                <a:latin typeface="Arial Narrow" pitchFamily="34" charset="0"/>
              </a:rPr>
              <a:t>perawatan</a:t>
            </a:r>
            <a:r>
              <a:rPr lang="en-US" i="1" dirty="0" smtClean="0">
                <a:latin typeface="Arial Narrow" pitchFamily="34" charset="0"/>
              </a:rPr>
              <a:t> </a:t>
            </a:r>
            <a:r>
              <a:rPr lang="en-US" i="1" dirty="0" err="1" smtClean="0">
                <a:latin typeface="Arial Narrow" pitchFamily="34" charset="0"/>
              </a:rPr>
              <a:t>dan</a:t>
            </a:r>
            <a:r>
              <a:rPr lang="en-US" i="1" dirty="0" smtClean="0">
                <a:latin typeface="Arial Narrow" pitchFamily="34" charset="0"/>
              </a:rPr>
              <a:t> </a:t>
            </a:r>
            <a:r>
              <a:rPr lang="en-US" i="1" dirty="0" err="1" smtClean="0">
                <a:latin typeface="Arial Narrow" pitchFamily="34" charset="0"/>
              </a:rPr>
              <a:t>pengobatan</a:t>
            </a:r>
            <a:r>
              <a:rPr lang="en-US" i="1" dirty="0" smtClean="0">
                <a:latin typeface="Arial Narrow" pitchFamily="34" charset="0"/>
              </a:rPr>
              <a:t>.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 i="1" dirty="0" smtClean="0">
                <a:solidFill>
                  <a:srgbClr val="FF33CC"/>
                </a:solidFill>
                <a:latin typeface="Algerian" pitchFamily="82" charset="0"/>
              </a:rPr>
              <a:t>Registered nurse </a:t>
            </a:r>
            <a:r>
              <a:rPr lang="en-US" sz="3200" dirty="0" err="1" smtClean="0">
                <a:solidFill>
                  <a:srgbClr val="FF33CC"/>
                </a:solidFill>
                <a:latin typeface="Algerian" pitchFamily="82" charset="0"/>
              </a:rPr>
              <a:t>berarti</a:t>
            </a:r>
            <a:r>
              <a:rPr lang="en-US" sz="3200" dirty="0" smtClean="0">
                <a:solidFill>
                  <a:srgbClr val="FF33CC"/>
                </a:solidFill>
                <a:latin typeface="Algerian" pitchFamily="82" charset="0"/>
              </a:rPr>
              <a:t> </a:t>
            </a:r>
            <a:r>
              <a:rPr lang="en-US" sz="3200" dirty="0" err="1" smtClean="0">
                <a:solidFill>
                  <a:srgbClr val="FF33CC"/>
                </a:solidFill>
                <a:latin typeface="Algerian" pitchFamily="82" charset="0"/>
              </a:rPr>
              <a:t>seseorang</a:t>
            </a:r>
            <a:r>
              <a:rPr lang="en-US" sz="3200" dirty="0" smtClean="0">
                <a:solidFill>
                  <a:srgbClr val="FF33CC"/>
                </a:solidFill>
                <a:latin typeface="Algerian" pitchFamily="82" charset="0"/>
              </a:rPr>
              <a:t> yang </a:t>
            </a:r>
            <a:r>
              <a:rPr lang="en-US" sz="3200" dirty="0" err="1" smtClean="0">
                <a:solidFill>
                  <a:srgbClr val="FF33CC"/>
                </a:solidFill>
                <a:latin typeface="Algerian" pitchFamily="82" charset="0"/>
              </a:rPr>
              <a:t>melakukan</a:t>
            </a:r>
            <a:r>
              <a:rPr lang="en-US" sz="3200" dirty="0" smtClean="0">
                <a:solidFill>
                  <a:srgbClr val="FF33CC"/>
                </a:solidFill>
                <a:latin typeface="Algerian" pitchFamily="82" charset="0"/>
              </a:rPr>
              <a:t> </a:t>
            </a:r>
            <a:r>
              <a:rPr lang="en-US" sz="3200" dirty="0" err="1" smtClean="0">
                <a:solidFill>
                  <a:srgbClr val="FF33CC"/>
                </a:solidFill>
                <a:latin typeface="Algerian" pitchFamily="82" charset="0"/>
              </a:rPr>
              <a:t>praktik</a:t>
            </a:r>
            <a:r>
              <a:rPr lang="en-US" sz="3200" dirty="0" smtClean="0">
                <a:solidFill>
                  <a:srgbClr val="FF33CC"/>
                </a:solidFill>
                <a:latin typeface="Algerian" pitchFamily="82" charset="0"/>
              </a:rPr>
              <a:t> </a:t>
            </a:r>
            <a:r>
              <a:rPr lang="en-US" sz="3200" dirty="0" err="1" smtClean="0">
                <a:solidFill>
                  <a:srgbClr val="FF33CC"/>
                </a:solidFill>
                <a:latin typeface="Algerian" pitchFamily="82" charset="0"/>
              </a:rPr>
              <a:t>keperawatan</a:t>
            </a:r>
            <a:r>
              <a:rPr lang="en-US" sz="3200" dirty="0" smtClean="0">
                <a:solidFill>
                  <a:srgbClr val="FF33CC"/>
                </a:solidFill>
                <a:latin typeface="Algerian" pitchFamily="82" charset="0"/>
              </a:rPr>
              <a:t> </a:t>
            </a:r>
            <a:r>
              <a:rPr lang="en-US" sz="3200" dirty="0" err="1" smtClean="0">
                <a:solidFill>
                  <a:srgbClr val="FF33CC"/>
                </a:solidFill>
                <a:latin typeface="Algerian" pitchFamily="82" charset="0"/>
              </a:rPr>
              <a:t>profesional</a:t>
            </a:r>
            <a:r>
              <a:rPr lang="en-US" sz="3200" dirty="0" smtClean="0">
                <a:solidFill>
                  <a:srgbClr val="FF33CC"/>
                </a:solidFill>
                <a:latin typeface="Algerian" pitchFamily="82" charset="0"/>
              </a:rPr>
              <a:t> </a:t>
            </a:r>
            <a:r>
              <a:rPr lang="en-US" sz="3200" dirty="0" err="1" smtClean="0">
                <a:solidFill>
                  <a:srgbClr val="FF33CC"/>
                </a:solidFill>
                <a:latin typeface="Algerian" pitchFamily="82" charset="0"/>
              </a:rPr>
              <a:t>dengan</a:t>
            </a:r>
            <a:r>
              <a:rPr lang="en-US" sz="3200" dirty="0" smtClean="0">
                <a:solidFill>
                  <a:srgbClr val="FF33CC"/>
                </a:solidFill>
                <a:latin typeface="Algerian" pitchFamily="82" charset="0"/>
              </a:rPr>
              <a:t>: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2800" dirty="0" err="1" smtClean="0">
                <a:latin typeface="Arial Narrow" pitchFamily="34" charset="0"/>
              </a:rPr>
              <a:t>Mengkaji</a:t>
            </a:r>
            <a:r>
              <a:rPr lang="en-US" sz="2800" dirty="0" smtClean="0">
                <a:latin typeface="Arial Narrow" pitchFamily="34" charset="0"/>
              </a:rPr>
              <a:t> status </a:t>
            </a:r>
            <a:r>
              <a:rPr lang="en-US" sz="2800" dirty="0" err="1" smtClean="0">
                <a:latin typeface="Arial Narrow" pitchFamily="34" charset="0"/>
              </a:rPr>
              <a:t>kesehatan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individu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kelompok</a:t>
            </a:r>
            <a:endParaRPr lang="en-US" sz="2800" dirty="0" smtClean="0">
              <a:latin typeface="Arial 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2800" dirty="0" err="1" smtClean="0">
                <a:latin typeface="Arial Narrow" pitchFamily="34" charset="0"/>
              </a:rPr>
              <a:t>Menegakkan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diagnosa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keperawatan</a:t>
            </a:r>
            <a:endParaRPr lang="en-US" sz="2800" dirty="0" smtClean="0">
              <a:latin typeface="Arial 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2800" dirty="0" err="1" smtClean="0">
                <a:latin typeface="Arial Narrow" pitchFamily="34" charset="0"/>
              </a:rPr>
              <a:t>Menentukan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tujuan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untuk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memenuhi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kebutuhan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perawatan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kesehatan</a:t>
            </a:r>
            <a:endParaRPr lang="en-US" sz="2800" dirty="0" smtClean="0">
              <a:latin typeface="Arial 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2800" dirty="0" err="1" smtClean="0">
                <a:latin typeface="Arial Narrow" pitchFamily="34" charset="0"/>
              </a:rPr>
              <a:t>Membuat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rencana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strategi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perawatan</a:t>
            </a:r>
            <a:endParaRPr lang="en-US" sz="2800" dirty="0" smtClean="0">
              <a:latin typeface="Arial 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2800" dirty="0" err="1" smtClean="0">
                <a:latin typeface="Arial Narrow" pitchFamily="34" charset="0"/>
              </a:rPr>
              <a:t>Menyusun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intervensi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keperawatan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untuk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mengimplementasikan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strategi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perawatan</a:t>
            </a:r>
            <a:endParaRPr lang="en-US" sz="2800" dirty="0" smtClean="0">
              <a:latin typeface="Arial 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2800" dirty="0" err="1" smtClean="0">
                <a:latin typeface="Arial Narrow" pitchFamily="34" charset="0"/>
              </a:rPr>
              <a:t>Memberi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kewenangan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intervensi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keperawatan</a:t>
            </a:r>
            <a:r>
              <a:rPr lang="en-US" sz="2800" dirty="0" smtClean="0">
                <a:latin typeface="Arial Narrow" pitchFamily="34" charset="0"/>
              </a:rPr>
              <a:t> yang </a:t>
            </a:r>
            <a:r>
              <a:rPr lang="en-US" sz="2800" dirty="0" err="1" smtClean="0">
                <a:latin typeface="Arial Narrow" pitchFamily="34" charset="0"/>
              </a:rPr>
              <a:t>dapat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dilaksanakan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orang</a:t>
            </a:r>
            <a:r>
              <a:rPr lang="en-US" sz="2800" dirty="0" smtClean="0">
                <a:latin typeface="Arial Narrow" pitchFamily="34" charset="0"/>
              </a:rPr>
              <a:t> lain, </a:t>
            </a:r>
            <a:r>
              <a:rPr lang="en-US" sz="2800" dirty="0" err="1" smtClean="0">
                <a:latin typeface="Arial Narrow" pitchFamily="34" charset="0"/>
              </a:rPr>
              <a:t>dan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tidak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bertentangan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dengan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undang-undang</a:t>
            </a:r>
            <a:endParaRPr lang="en-US" sz="2800" dirty="0" smtClean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8686800" cy="15509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i="1" dirty="0" smtClean="0">
                <a:solidFill>
                  <a:srgbClr val="FF33CC"/>
                </a:solidFill>
                <a:latin typeface="Franklin Gothic Heavy" pitchFamily="34" charset="0"/>
              </a:rPr>
              <a:t>Registered nurse </a:t>
            </a:r>
            <a:r>
              <a:rPr lang="en-US" sz="3600" dirty="0" err="1" smtClean="0">
                <a:solidFill>
                  <a:srgbClr val="FF33CC"/>
                </a:solidFill>
                <a:latin typeface="Franklin Gothic Heavy" pitchFamily="34" charset="0"/>
              </a:rPr>
              <a:t>berarti</a:t>
            </a:r>
            <a:r>
              <a:rPr lang="en-US" sz="3600" dirty="0" smtClean="0">
                <a:solidFill>
                  <a:srgbClr val="FF33CC"/>
                </a:solidFill>
                <a:latin typeface="Franklin Gothic Heavy" pitchFamily="34" charset="0"/>
              </a:rPr>
              <a:t> </a:t>
            </a:r>
            <a:r>
              <a:rPr lang="en-US" sz="3600" dirty="0" err="1" smtClean="0">
                <a:solidFill>
                  <a:srgbClr val="FF33CC"/>
                </a:solidFill>
                <a:latin typeface="Franklin Gothic Heavy" pitchFamily="34" charset="0"/>
              </a:rPr>
              <a:t>seseorang</a:t>
            </a:r>
            <a:r>
              <a:rPr lang="en-US" sz="3600" dirty="0" smtClean="0">
                <a:solidFill>
                  <a:srgbClr val="FF33CC"/>
                </a:solidFill>
                <a:latin typeface="Franklin Gothic Heavy" pitchFamily="34" charset="0"/>
              </a:rPr>
              <a:t> yang </a:t>
            </a:r>
            <a:r>
              <a:rPr lang="en-US" sz="3600" dirty="0" err="1" smtClean="0">
                <a:solidFill>
                  <a:srgbClr val="FF33CC"/>
                </a:solidFill>
                <a:latin typeface="Franklin Gothic Heavy" pitchFamily="34" charset="0"/>
              </a:rPr>
              <a:t>melakukan</a:t>
            </a:r>
            <a:r>
              <a:rPr lang="en-US" sz="3600" dirty="0" smtClean="0">
                <a:solidFill>
                  <a:srgbClr val="FF33CC"/>
                </a:solidFill>
                <a:latin typeface="Franklin Gothic Heavy" pitchFamily="34" charset="0"/>
              </a:rPr>
              <a:t> </a:t>
            </a:r>
            <a:r>
              <a:rPr lang="en-US" sz="3600" dirty="0" err="1" smtClean="0">
                <a:solidFill>
                  <a:srgbClr val="FF33CC"/>
                </a:solidFill>
                <a:latin typeface="Franklin Gothic Heavy" pitchFamily="34" charset="0"/>
              </a:rPr>
              <a:t>praktik</a:t>
            </a:r>
            <a:r>
              <a:rPr lang="en-US" sz="3600" dirty="0" smtClean="0">
                <a:solidFill>
                  <a:srgbClr val="FF33CC"/>
                </a:solidFill>
                <a:latin typeface="Franklin Gothic Heavy" pitchFamily="34" charset="0"/>
              </a:rPr>
              <a:t> </a:t>
            </a:r>
            <a:r>
              <a:rPr lang="en-US" sz="3600" dirty="0" err="1" smtClean="0">
                <a:solidFill>
                  <a:srgbClr val="FF33CC"/>
                </a:solidFill>
                <a:latin typeface="Franklin Gothic Heavy" pitchFamily="34" charset="0"/>
              </a:rPr>
              <a:t>keperawatan</a:t>
            </a:r>
            <a:r>
              <a:rPr lang="en-US" sz="3600" dirty="0" smtClean="0">
                <a:solidFill>
                  <a:srgbClr val="FF33CC"/>
                </a:solidFill>
                <a:latin typeface="Franklin Gothic Heavy" pitchFamily="34" charset="0"/>
              </a:rPr>
              <a:t> </a:t>
            </a:r>
            <a:r>
              <a:rPr lang="en-US" sz="3600" dirty="0" err="1" smtClean="0">
                <a:solidFill>
                  <a:srgbClr val="FF33CC"/>
                </a:solidFill>
                <a:latin typeface="Franklin Gothic Heavy" pitchFamily="34" charset="0"/>
              </a:rPr>
              <a:t>profesional</a:t>
            </a:r>
            <a:r>
              <a:rPr lang="en-US" sz="3600" dirty="0" smtClean="0">
                <a:solidFill>
                  <a:srgbClr val="FF33CC"/>
                </a:solidFill>
                <a:latin typeface="Franklin Gothic Heavy" pitchFamily="34" charset="0"/>
              </a:rPr>
              <a:t> </a:t>
            </a:r>
            <a:r>
              <a:rPr lang="en-US" sz="3600" dirty="0" err="1" smtClean="0">
                <a:solidFill>
                  <a:srgbClr val="FF33CC"/>
                </a:solidFill>
                <a:latin typeface="Franklin Gothic Heavy" pitchFamily="34" charset="0"/>
              </a:rPr>
              <a:t>dengan:lanjutan</a:t>
            </a:r>
            <a:r>
              <a:rPr lang="en-US" sz="3600" dirty="0" smtClean="0">
                <a:solidFill>
                  <a:srgbClr val="FF33CC"/>
                </a:solidFill>
                <a:latin typeface="Franklin Gothic Heavy" pitchFamily="34" charset="0"/>
              </a:rPr>
              <a:t>…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133600"/>
            <a:ext cx="8229600" cy="399732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Arial Narrow" pitchFamily="34" charset="0"/>
              </a:rPr>
              <a:t>7.   </a:t>
            </a:r>
            <a:r>
              <a:rPr lang="en-US" dirty="0" err="1" smtClean="0">
                <a:latin typeface="Arial Narrow" pitchFamily="34" charset="0"/>
              </a:rPr>
              <a:t>Mempertahankan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perawatan</a:t>
            </a:r>
            <a:r>
              <a:rPr lang="en-US" dirty="0" smtClean="0">
                <a:latin typeface="Arial Narrow" pitchFamily="34" charset="0"/>
              </a:rPr>
              <a:t> yang </a:t>
            </a:r>
            <a:r>
              <a:rPr lang="en-US" dirty="0" err="1" smtClean="0">
                <a:latin typeface="Arial Narrow" pitchFamily="34" charset="0"/>
              </a:rPr>
              <a:t>aman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efektif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baik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langsung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maupun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tidak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langsung</a:t>
            </a:r>
            <a:endParaRPr lang="en-US" dirty="0" smtClean="0">
              <a:latin typeface="Arial Narrow" pitchFamily="34" charset="0"/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Arial Narrow" pitchFamily="34" charset="0"/>
              </a:rPr>
              <a:t>8.   </a:t>
            </a:r>
            <a:r>
              <a:rPr lang="en-US" dirty="0" err="1" smtClean="0">
                <a:latin typeface="Arial Narrow" pitchFamily="34" charset="0"/>
              </a:rPr>
              <a:t>Melakukan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evaluasi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respon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terhadap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intervensi</a:t>
            </a:r>
            <a:endParaRPr lang="en-US" dirty="0" smtClean="0">
              <a:latin typeface="Arial Narrow" pitchFamily="34" charset="0"/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Arial Narrow" pitchFamily="34" charset="0"/>
              </a:rPr>
              <a:t>9.   </a:t>
            </a:r>
            <a:r>
              <a:rPr lang="en-US" dirty="0" err="1" smtClean="0">
                <a:latin typeface="Arial Narrow" pitchFamily="34" charset="0"/>
              </a:rPr>
              <a:t>Mengajarkan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teori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praktik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keperawatan</a:t>
            </a:r>
            <a:endParaRPr lang="en-US" dirty="0" smtClean="0">
              <a:latin typeface="Arial Narrow" pitchFamily="34" charset="0"/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Arial Narrow" pitchFamily="34" charset="0"/>
              </a:rPr>
              <a:t>10. </a:t>
            </a:r>
            <a:r>
              <a:rPr lang="en-US" dirty="0" err="1" smtClean="0">
                <a:latin typeface="Arial Narrow" pitchFamily="34" charset="0"/>
              </a:rPr>
              <a:t>Mengelola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praktik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keperawatan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dan</a:t>
            </a:r>
            <a:endParaRPr lang="en-US" dirty="0" smtClean="0">
              <a:latin typeface="Arial Narrow" pitchFamily="34" charset="0"/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Arial Narrow" pitchFamily="34" charset="0"/>
              </a:rPr>
              <a:t>11. </a:t>
            </a:r>
            <a:r>
              <a:rPr lang="en-US" dirty="0" err="1" smtClean="0">
                <a:latin typeface="Arial Narrow" pitchFamily="34" charset="0"/>
              </a:rPr>
              <a:t>Kolaborasi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dengan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tenaga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kesehatan</a:t>
            </a:r>
            <a:r>
              <a:rPr lang="en-US" dirty="0" smtClean="0">
                <a:latin typeface="Arial Narrow" pitchFamily="34" charset="0"/>
              </a:rPr>
              <a:t> lain </a:t>
            </a:r>
            <a:r>
              <a:rPr lang="en-US" dirty="0" err="1" smtClean="0">
                <a:latin typeface="Arial Narrow" pitchFamily="34" charset="0"/>
              </a:rPr>
              <a:t>dalam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mengelola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perawatan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kesehatan</a:t>
            </a:r>
            <a:r>
              <a:rPr lang="en-US" dirty="0" smtClean="0">
                <a:latin typeface="Arial Narrow" pitchFamily="34" charset="0"/>
              </a:rPr>
              <a:t>.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dirty="0" err="1" smtClean="0">
                <a:solidFill>
                  <a:srgbClr val="FF33CC"/>
                </a:solidFill>
                <a:latin typeface="Algerian" pitchFamily="82" charset="0"/>
              </a:rPr>
              <a:t>Fokus</a:t>
            </a:r>
            <a:r>
              <a:rPr lang="en-US" sz="4000" b="1" dirty="0" smtClean="0">
                <a:solidFill>
                  <a:srgbClr val="FF33CC"/>
                </a:solidFill>
                <a:latin typeface="Algerian" pitchFamily="82" charset="0"/>
              </a:rPr>
              <a:t> </a:t>
            </a:r>
            <a:r>
              <a:rPr lang="en-US" sz="4000" b="1" dirty="0" err="1" smtClean="0">
                <a:solidFill>
                  <a:srgbClr val="FF33CC"/>
                </a:solidFill>
                <a:latin typeface="Algerian" pitchFamily="82" charset="0"/>
              </a:rPr>
              <a:t>Praktik</a:t>
            </a:r>
            <a:r>
              <a:rPr lang="en-US" sz="4000" b="1" dirty="0" smtClean="0">
                <a:solidFill>
                  <a:srgbClr val="FF33CC"/>
                </a:solidFill>
                <a:latin typeface="Algerian" pitchFamily="82" charset="0"/>
              </a:rPr>
              <a:t> </a:t>
            </a:r>
            <a:r>
              <a:rPr lang="en-US" sz="4000" b="1" dirty="0" err="1" smtClean="0">
                <a:solidFill>
                  <a:srgbClr val="FF33CC"/>
                </a:solidFill>
                <a:latin typeface="Algerian" pitchFamily="82" charset="0"/>
              </a:rPr>
              <a:t>Keperawatan</a:t>
            </a:r>
            <a:r>
              <a:rPr lang="en-US" sz="4000" b="1" dirty="0" smtClean="0">
                <a:solidFill>
                  <a:srgbClr val="FF33CC"/>
                </a:solidFill>
                <a:latin typeface="Algerian" pitchFamily="82" charset="0"/>
              </a:rPr>
              <a:t> </a:t>
            </a:r>
            <a:r>
              <a:rPr lang="en-US" sz="4000" b="1" dirty="0" err="1" smtClean="0">
                <a:solidFill>
                  <a:srgbClr val="FF33CC"/>
                </a:solidFill>
                <a:latin typeface="Algerian" pitchFamily="82" charset="0"/>
              </a:rPr>
              <a:t>Profesional</a:t>
            </a:r>
            <a:r>
              <a:rPr lang="en-US" sz="4000" dirty="0" smtClean="0">
                <a:solidFill>
                  <a:srgbClr val="FF33CC"/>
                </a:solidFill>
                <a:latin typeface="Algerian" pitchFamily="82" charset="0"/>
              </a:rPr>
              <a:t>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dirty="0" err="1" smtClean="0">
                <a:solidFill>
                  <a:srgbClr val="FFFF00"/>
                </a:solidFill>
                <a:latin typeface="Arial Narrow" pitchFamily="34" charset="0"/>
              </a:rPr>
              <a:t>Fokus</a:t>
            </a: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 Narrow" pitchFamily="34" charset="0"/>
              </a:rPr>
              <a:t>utama</a:t>
            </a: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 Narrow" pitchFamily="34" charset="0"/>
              </a:rPr>
              <a:t>keperawatan</a:t>
            </a: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 Narrow" pitchFamily="34" charset="0"/>
              </a:rPr>
              <a:t>saat</a:t>
            </a: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 Narrow" pitchFamily="34" charset="0"/>
              </a:rPr>
              <a:t>ini</a:t>
            </a: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 Narrow" pitchFamily="34" charset="0"/>
              </a:rPr>
              <a:t>adalah</a:t>
            </a: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 Narrow" pitchFamily="34" charset="0"/>
              </a:rPr>
              <a:t>kesehatan</a:t>
            </a: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 Narrow" pitchFamily="34" charset="0"/>
              </a:rPr>
              <a:t>masyarakat</a:t>
            </a: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 Narrow" pitchFamily="34" charset="0"/>
              </a:rPr>
              <a:t>dengan</a:t>
            </a: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 target </a:t>
            </a:r>
            <a:r>
              <a:rPr lang="en-US" dirty="0" err="1" smtClean="0">
                <a:solidFill>
                  <a:srgbClr val="FFFF00"/>
                </a:solidFill>
                <a:latin typeface="Arial Narrow" pitchFamily="34" charset="0"/>
              </a:rPr>
              <a:t>populasi</a:t>
            </a: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 total.</a:t>
            </a:r>
            <a:r>
              <a:rPr lang="en-US" dirty="0" smtClean="0">
                <a:latin typeface="Arial Narrow" pitchFamily="34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dirty="0" err="1" smtClean="0">
                <a:latin typeface="Arial Narrow" pitchFamily="34" charset="0"/>
              </a:rPr>
              <a:t>Manusia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tidak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dipandang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hanya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dari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aspek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fisik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tetapi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manusia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dipandang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sebagai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mahluk</a:t>
            </a:r>
            <a:r>
              <a:rPr lang="en-US" dirty="0" smtClean="0">
                <a:latin typeface="Arial Narrow" pitchFamily="34" charset="0"/>
              </a:rPr>
              <a:t> bio-</a:t>
            </a:r>
            <a:r>
              <a:rPr lang="en-US" dirty="0" err="1" smtClean="0">
                <a:latin typeface="Arial Narrow" pitchFamily="34" charset="0"/>
              </a:rPr>
              <a:t>psiko</a:t>
            </a:r>
            <a:r>
              <a:rPr lang="en-US" dirty="0" smtClean="0">
                <a:latin typeface="Arial Narrow" pitchFamily="34" charset="0"/>
              </a:rPr>
              <a:t>-</a:t>
            </a:r>
            <a:r>
              <a:rPr lang="en-US" dirty="0" err="1" smtClean="0">
                <a:latin typeface="Arial Narrow" pitchFamily="34" charset="0"/>
              </a:rPr>
              <a:t>sosio</a:t>
            </a:r>
            <a:r>
              <a:rPr lang="en-US" dirty="0" smtClean="0">
                <a:latin typeface="Arial Narrow" pitchFamily="34" charset="0"/>
              </a:rPr>
              <a:t>-spiritual.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dirty="0" err="1" smtClean="0">
                <a:latin typeface="Arial Narrow" pitchFamily="34" charset="0"/>
              </a:rPr>
              <a:t>Tujuan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praktik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keperawatan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sesuai</a:t>
            </a:r>
            <a:r>
              <a:rPr lang="en-US" dirty="0" smtClean="0">
                <a:latin typeface="Arial Narrow" pitchFamily="34" charset="0"/>
              </a:rPr>
              <a:t> yang </a:t>
            </a:r>
            <a:r>
              <a:rPr lang="en-US" dirty="0" err="1" smtClean="0">
                <a:latin typeface="Arial Narrow" pitchFamily="34" charset="0"/>
              </a:rPr>
              <a:t>dicanangkan</a:t>
            </a:r>
            <a:r>
              <a:rPr lang="en-US" dirty="0" smtClean="0">
                <a:latin typeface="Arial Narrow" pitchFamily="34" charset="0"/>
              </a:rPr>
              <a:t> WHO: </a:t>
            </a:r>
            <a:r>
              <a:rPr lang="en-US" dirty="0" err="1" smtClean="0">
                <a:latin typeface="Arial Narrow" pitchFamily="34" charset="0"/>
              </a:rPr>
              <a:t>pencegahan</a:t>
            </a:r>
            <a:r>
              <a:rPr lang="en-US" dirty="0" smtClean="0">
                <a:latin typeface="Arial Narrow" pitchFamily="34" charset="0"/>
              </a:rPr>
              <a:t> primer, </a:t>
            </a:r>
            <a:r>
              <a:rPr lang="en-US" dirty="0" err="1" smtClean="0">
                <a:latin typeface="Arial Narrow" pitchFamily="34" charset="0"/>
              </a:rPr>
              <a:t>peningkatan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kesehatan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pasien</a:t>
            </a:r>
            <a:r>
              <a:rPr lang="en-US" dirty="0" smtClean="0">
                <a:latin typeface="Arial Narrow" pitchFamily="34" charset="0"/>
              </a:rPr>
              <a:t>, </a:t>
            </a:r>
            <a:r>
              <a:rPr lang="en-US" dirty="0" err="1" smtClean="0">
                <a:latin typeface="Arial Narrow" pitchFamily="34" charset="0"/>
              </a:rPr>
              <a:t>keluarga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masyarakat</a:t>
            </a:r>
            <a:r>
              <a:rPr lang="en-US" dirty="0" smtClean="0">
                <a:latin typeface="Arial Narrow" pitchFamily="34" charset="0"/>
              </a:rPr>
              <a:t>, </a:t>
            </a:r>
            <a:r>
              <a:rPr lang="en-US" dirty="0" err="1" smtClean="0">
                <a:latin typeface="Arial Narrow" pitchFamily="34" charset="0"/>
              </a:rPr>
              <a:t>perawatan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diri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peningkatan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kepercayaan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diri</a:t>
            </a:r>
            <a:endParaRPr lang="en-US" dirty="0" smtClean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Down Arrow Callout 6"/>
          <p:cNvSpPr>
            <a:spLocks noChangeArrowheads="1"/>
          </p:cNvSpPr>
          <p:nvPr/>
        </p:nvSpPr>
        <p:spPr bwMode="auto">
          <a:xfrm>
            <a:off x="914400" y="1752600"/>
            <a:ext cx="7239000" cy="144780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800"/>
              <a:t>Peningkatan kesehatan </a:t>
            </a:r>
            <a:r>
              <a:rPr lang="en-US" sz="2800" i="1"/>
              <a:t>(Health promotion)</a:t>
            </a:r>
            <a:endParaRPr lang="en-US" sz="2800"/>
          </a:p>
        </p:txBody>
      </p:sp>
      <p:sp>
        <p:nvSpPr>
          <p:cNvPr id="28676" name="Down Arrow Callout 7"/>
          <p:cNvSpPr>
            <a:spLocks noChangeArrowheads="1"/>
          </p:cNvSpPr>
          <p:nvPr/>
        </p:nvSpPr>
        <p:spPr bwMode="auto">
          <a:xfrm>
            <a:off x="838200" y="3276600"/>
            <a:ext cx="7391400" cy="1295400"/>
          </a:xfrm>
          <a:prstGeom prst="downArrowCallout">
            <a:avLst>
              <a:gd name="adj1" fmla="val 24990"/>
              <a:gd name="adj2" fmla="val 24990"/>
              <a:gd name="adj3" fmla="val 25000"/>
              <a:gd name="adj4" fmla="val 6497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800"/>
              <a:t>Pemeliharaan kesehatan </a:t>
            </a:r>
            <a:r>
              <a:rPr lang="en-US" sz="2800" i="1"/>
              <a:t>(Health Maintenance). </a:t>
            </a:r>
            <a:endParaRPr lang="en-US" sz="2800"/>
          </a:p>
        </p:txBody>
      </p:sp>
      <p:sp>
        <p:nvSpPr>
          <p:cNvPr id="28677" name="Down Arrow Callout 8"/>
          <p:cNvSpPr>
            <a:spLocks noChangeArrowheads="1"/>
          </p:cNvSpPr>
          <p:nvPr/>
        </p:nvSpPr>
        <p:spPr bwMode="auto">
          <a:xfrm>
            <a:off x="762000" y="4648200"/>
            <a:ext cx="7467600" cy="1295400"/>
          </a:xfrm>
          <a:prstGeom prst="downArrowCallout">
            <a:avLst>
              <a:gd name="adj1" fmla="val 24980"/>
              <a:gd name="adj2" fmla="val 25007"/>
              <a:gd name="adj3" fmla="val 25000"/>
              <a:gd name="adj4" fmla="val 6497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2800"/>
              <a:t>Pemulihan kesehatan </a:t>
            </a:r>
            <a:r>
              <a:rPr lang="en-US" sz="2800" i="1"/>
              <a:t>(Health restoration)</a:t>
            </a:r>
            <a:endParaRPr lang="en-US" sz="2800"/>
          </a:p>
        </p:txBody>
      </p:sp>
      <p:sp>
        <p:nvSpPr>
          <p:cNvPr id="28678" name="Flowchart: Process 9"/>
          <p:cNvSpPr>
            <a:spLocks noChangeArrowheads="1"/>
          </p:cNvSpPr>
          <p:nvPr/>
        </p:nvSpPr>
        <p:spPr bwMode="auto">
          <a:xfrm>
            <a:off x="762000" y="6019800"/>
            <a:ext cx="7467600" cy="762000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2800"/>
              <a:t>Perawatan orang yang menjelang ajal. </a:t>
            </a:r>
          </a:p>
        </p:txBody>
      </p:sp>
      <p:sp>
        <p:nvSpPr>
          <p:cNvPr id="28679" name="Horizontal Scroll 10"/>
          <p:cNvSpPr>
            <a:spLocks noChangeArrowheads="1"/>
          </p:cNvSpPr>
          <p:nvPr/>
        </p:nvSpPr>
        <p:spPr bwMode="auto">
          <a:xfrm>
            <a:off x="914400" y="152400"/>
            <a:ext cx="7086600" cy="1033463"/>
          </a:xfrm>
          <a:prstGeom prst="horizontalScroll">
            <a:avLst>
              <a:gd name="adj" fmla="val 125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400">
                <a:solidFill>
                  <a:schemeClr val="bg2"/>
                </a:solidFill>
              </a:rPr>
              <a:t>Praktik keperawatan meliputi empat area yang terkait dengan kesehatan (Kozier, Erb, 1990) </a:t>
            </a:r>
          </a:p>
        </p:txBody>
      </p:sp>
      <p:sp>
        <p:nvSpPr>
          <p:cNvPr id="28680" name="Down Arrow 11"/>
          <p:cNvSpPr>
            <a:spLocks noChangeArrowheads="1"/>
          </p:cNvSpPr>
          <p:nvPr/>
        </p:nvSpPr>
        <p:spPr bwMode="auto">
          <a:xfrm>
            <a:off x="4114800" y="1066800"/>
            <a:ext cx="457200" cy="685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spli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 err="1" smtClean="0">
                <a:solidFill>
                  <a:schemeClr val="tx2"/>
                </a:solidFill>
                <a:latin typeface="Arial Narrow" pitchFamily="34" charset="0"/>
              </a:rPr>
              <a:t>Tujuan</a:t>
            </a:r>
            <a:r>
              <a:rPr lang="en-US" sz="3600" b="1" i="1" dirty="0" smtClean="0">
                <a:solidFill>
                  <a:schemeClr val="tx2"/>
                </a:solidFill>
                <a:latin typeface="Arial Narrow" pitchFamily="34" charset="0"/>
              </a:rPr>
              <a:t> :</a:t>
            </a:r>
            <a:endParaRPr lang="en-US" sz="360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i="1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endParaRPr lang="en-US" sz="2800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Setelah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mengikuti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pembelajaran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ini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,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mahasiswa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diharapkan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mampu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:</a:t>
            </a:r>
            <a:endParaRPr lang="en-US" sz="2800" i="1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lvl="1" eaLnBrk="1" hangingPunct="1">
              <a:defRPr/>
            </a:pPr>
            <a:r>
              <a:rPr lang="en-US" i="1" dirty="0" err="1" smtClean="0">
                <a:solidFill>
                  <a:schemeClr val="tx2"/>
                </a:solidFill>
                <a:latin typeface="Arial Narrow" pitchFamily="34" charset="0"/>
              </a:rPr>
              <a:t>Menjelaskan</a:t>
            </a:r>
            <a:r>
              <a:rPr lang="en-US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i="1" dirty="0" err="1" smtClean="0">
                <a:solidFill>
                  <a:schemeClr val="tx2"/>
                </a:solidFill>
                <a:latin typeface="Arial Narrow" pitchFamily="34" charset="0"/>
              </a:rPr>
              <a:t>pengertian</a:t>
            </a:r>
            <a:r>
              <a:rPr lang="en-US" i="1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i="1" dirty="0" err="1" smtClean="0">
                <a:solidFill>
                  <a:schemeClr val="tx2"/>
                </a:solidFill>
                <a:latin typeface="Arial Narrow" pitchFamily="34" charset="0"/>
              </a:rPr>
              <a:t>dan</a:t>
            </a:r>
            <a:r>
              <a:rPr lang="en-US" i="1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i="1" dirty="0" err="1" smtClean="0">
                <a:solidFill>
                  <a:schemeClr val="tx2"/>
                </a:solidFill>
                <a:latin typeface="Arial Narrow" pitchFamily="34" charset="0"/>
              </a:rPr>
              <a:t>kriteria</a:t>
            </a:r>
            <a:r>
              <a:rPr lang="en-US" i="1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i="1" dirty="0" err="1" smtClean="0">
                <a:solidFill>
                  <a:schemeClr val="tx2"/>
                </a:solidFill>
                <a:latin typeface="Arial Narrow" pitchFamily="34" charset="0"/>
              </a:rPr>
              <a:t>profesi</a:t>
            </a:r>
            <a:endParaRPr lang="en-US" i="1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lvl="1" eaLnBrk="1" hangingPunct="1">
              <a:defRPr/>
            </a:pPr>
            <a:r>
              <a:rPr lang="en-US" i="1" dirty="0" err="1" smtClean="0">
                <a:solidFill>
                  <a:schemeClr val="tx2"/>
                </a:solidFill>
                <a:latin typeface="Arial Narrow" pitchFamily="34" charset="0"/>
              </a:rPr>
              <a:t>Menjelaskan</a:t>
            </a:r>
            <a:r>
              <a:rPr lang="en-US" i="1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i="1" dirty="0" err="1" smtClean="0">
                <a:solidFill>
                  <a:schemeClr val="tx2"/>
                </a:solidFill>
                <a:latin typeface="Arial Narrow" pitchFamily="34" charset="0"/>
              </a:rPr>
              <a:t>hakekat</a:t>
            </a:r>
            <a:r>
              <a:rPr lang="en-US" i="1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i="1" dirty="0" err="1" smtClean="0">
                <a:solidFill>
                  <a:schemeClr val="tx2"/>
                </a:solidFill>
                <a:latin typeface="Arial Narrow" pitchFamily="34" charset="0"/>
              </a:rPr>
              <a:t>keperawatan</a:t>
            </a:r>
            <a:endParaRPr lang="en-US" i="1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lvl="1" eaLnBrk="1" hangingPunct="1">
              <a:defRPr/>
            </a:pPr>
            <a:r>
              <a:rPr lang="en-US" i="1" dirty="0" err="1" smtClean="0">
                <a:solidFill>
                  <a:schemeClr val="tx2"/>
                </a:solidFill>
                <a:latin typeface="Arial Narrow" pitchFamily="34" charset="0"/>
              </a:rPr>
              <a:t>Menjelaskan</a:t>
            </a:r>
            <a:r>
              <a:rPr lang="en-US" i="1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i="1" dirty="0" err="1" smtClean="0">
                <a:solidFill>
                  <a:schemeClr val="tx2"/>
                </a:solidFill>
                <a:latin typeface="Arial Narrow" pitchFamily="34" charset="0"/>
              </a:rPr>
              <a:t>keperawatan</a:t>
            </a:r>
            <a:r>
              <a:rPr lang="en-US" i="1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i="1" dirty="0" err="1" smtClean="0">
                <a:solidFill>
                  <a:schemeClr val="tx2"/>
                </a:solidFill>
                <a:latin typeface="Arial Narrow" pitchFamily="34" charset="0"/>
              </a:rPr>
              <a:t>sebagai</a:t>
            </a:r>
            <a:r>
              <a:rPr lang="en-US" i="1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i="1" dirty="0" err="1" smtClean="0">
                <a:solidFill>
                  <a:schemeClr val="tx2"/>
                </a:solidFill>
                <a:latin typeface="Arial Narrow" pitchFamily="34" charset="0"/>
              </a:rPr>
              <a:t>profeso</a:t>
            </a:r>
            <a:endParaRPr lang="en-US" i="1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lvl="1" eaLnBrk="1" hangingPunct="1">
              <a:defRPr/>
            </a:pPr>
            <a:r>
              <a:rPr lang="en-US" i="1" dirty="0" err="1" smtClean="0">
                <a:solidFill>
                  <a:schemeClr val="tx2"/>
                </a:solidFill>
                <a:latin typeface="Arial Narrow" pitchFamily="34" charset="0"/>
              </a:rPr>
              <a:t>Menjelaskan</a:t>
            </a:r>
            <a:r>
              <a:rPr lang="en-US" i="1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i="1" dirty="0" err="1" smtClean="0">
                <a:solidFill>
                  <a:schemeClr val="tx2"/>
                </a:solidFill>
                <a:latin typeface="Arial Narrow" pitchFamily="34" charset="0"/>
              </a:rPr>
              <a:t>peran</a:t>
            </a:r>
            <a:r>
              <a:rPr lang="en-US" i="1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i="1" dirty="0" err="1" smtClean="0">
                <a:solidFill>
                  <a:schemeClr val="tx2"/>
                </a:solidFill>
                <a:latin typeface="Arial Narrow" pitchFamily="34" charset="0"/>
              </a:rPr>
              <a:t>dan</a:t>
            </a:r>
            <a:r>
              <a:rPr lang="en-US" i="1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i="1" dirty="0" err="1" smtClean="0">
                <a:solidFill>
                  <a:schemeClr val="tx2"/>
                </a:solidFill>
                <a:latin typeface="Arial Narrow" pitchFamily="34" charset="0"/>
              </a:rPr>
              <a:t>fungsi</a:t>
            </a:r>
            <a:r>
              <a:rPr lang="en-US" i="1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i="1" dirty="0" err="1" smtClean="0">
                <a:solidFill>
                  <a:schemeClr val="tx2"/>
                </a:solidFill>
                <a:latin typeface="Arial Narrow" pitchFamily="34" charset="0"/>
              </a:rPr>
              <a:t>perawat</a:t>
            </a:r>
            <a:endParaRPr lang="en-US" i="1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lvl="1" eaLnBrk="1" hangingPunct="1">
              <a:defRPr/>
            </a:pPr>
            <a:endParaRPr lang="en-US" i="1" dirty="0" smtClean="0">
              <a:solidFill>
                <a:schemeClr val="tx2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b="1" dirty="0" err="1" smtClean="0"/>
              <a:t>Siapa</a:t>
            </a:r>
            <a:r>
              <a:rPr lang="en-US" b="1" dirty="0" smtClean="0"/>
              <a:t> </a:t>
            </a:r>
            <a:r>
              <a:rPr lang="en-US" b="1" dirty="0" err="1" smtClean="0"/>
              <a:t>perawat</a:t>
            </a:r>
            <a:r>
              <a:rPr lang="en-US" b="1" dirty="0" smtClean="0"/>
              <a:t> </a:t>
            </a:r>
            <a:r>
              <a:rPr lang="en-US" b="1" dirty="0" err="1" smtClean="0"/>
              <a:t>itu</a:t>
            </a:r>
            <a:r>
              <a:rPr lang="en-US" b="1" dirty="0" smtClean="0"/>
              <a:t> </a:t>
            </a:r>
            <a:endParaRPr lang="id-ID" b="1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 err="1" smtClean="0"/>
              <a:t>Berdasarkan</a:t>
            </a:r>
            <a:r>
              <a:rPr lang="en-US" dirty="0" smtClean="0"/>
              <a:t>  </a:t>
            </a:r>
            <a:r>
              <a:rPr lang="en-US" dirty="0" err="1" smtClean="0"/>
              <a:t>Kepmenkes</a:t>
            </a:r>
            <a:r>
              <a:rPr lang="en-US" dirty="0" smtClean="0"/>
              <a:t>. R.I. no.647/</a:t>
            </a:r>
            <a:r>
              <a:rPr lang="en-US" dirty="0" err="1" smtClean="0"/>
              <a:t>Menkes</a:t>
            </a:r>
            <a:r>
              <a:rPr lang="en-US" dirty="0" smtClean="0"/>
              <a:t>/SK/IV/2000</a:t>
            </a:r>
            <a:r>
              <a:rPr lang="id-ID" dirty="0" smtClean="0"/>
              <a:t>, </a:t>
            </a:r>
            <a:r>
              <a:rPr lang="en-US" dirty="0" err="1" smtClean="0"/>
              <a:t>Diperbarui</a:t>
            </a:r>
            <a:endParaRPr lang="en-US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 err="1" smtClean="0"/>
              <a:t>Kepmenkes</a:t>
            </a:r>
            <a:r>
              <a:rPr lang="en-US" dirty="0" smtClean="0"/>
              <a:t> . R.I. no.1239/</a:t>
            </a:r>
            <a:r>
              <a:rPr lang="en-US" dirty="0" err="1" smtClean="0"/>
              <a:t>Menkes</a:t>
            </a:r>
            <a:r>
              <a:rPr lang="en-US" dirty="0" smtClean="0"/>
              <a:t>/SK/XI/2001</a:t>
            </a:r>
            <a:endParaRPr lang="id-ID" dirty="0" smtClean="0"/>
          </a:p>
          <a:p>
            <a:pPr eaLnBrk="1" hangingPunct="1">
              <a:buFont typeface="Wingdings 2" pitchFamily="18" charset="2"/>
              <a:buNone/>
            </a:pPr>
            <a:r>
              <a:rPr lang="id-ID" dirty="0" smtClean="0"/>
              <a:t>	</a:t>
            </a:r>
            <a:endParaRPr lang="en-US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smtClean="0">
                <a:solidFill>
                  <a:srgbClr val="FF33CC"/>
                </a:solidFill>
                <a:latin typeface="Agency FB" pitchFamily="34" charset="0"/>
              </a:rPr>
              <a:t>Dari </a:t>
            </a:r>
            <a:r>
              <a:rPr lang="en-US" sz="4000" dirty="0" err="1" smtClean="0">
                <a:solidFill>
                  <a:srgbClr val="FF33CC"/>
                </a:solidFill>
                <a:latin typeface="Agency FB" pitchFamily="34" charset="0"/>
              </a:rPr>
              <a:t>pengertian</a:t>
            </a:r>
            <a:r>
              <a:rPr lang="en-US" sz="4000" dirty="0" smtClean="0">
                <a:solidFill>
                  <a:srgbClr val="FF33CC"/>
                </a:solidFill>
                <a:latin typeface="Agency FB" pitchFamily="34" charset="0"/>
              </a:rPr>
              <a:t> </a:t>
            </a:r>
            <a:r>
              <a:rPr lang="en-US" sz="4000" dirty="0" err="1" smtClean="0">
                <a:solidFill>
                  <a:srgbClr val="FF33CC"/>
                </a:solidFill>
                <a:latin typeface="Agency FB" pitchFamily="34" charset="0"/>
              </a:rPr>
              <a:t>keperawatan</a:t>
            </a:r>
            <a:r>
              <a:rPr lang="en-US" sz="4000" dirty="0" smtClean="0">
                <a:solidFill>
                  <a:srgbClr val="FF33CC"/>
                </a:solidFill>
                <a:latin typeface="Agency FB" pitchFamily="34" charset="0"/>
              </a:rPr>
              <a:t> </a:t>
            </a:r>
            <a:r>
              <a:rPr lang="en-US" sz="4000" dirty="0" err="1" smtClean="0">
                <a:solidFill>
                  <a:srgbClr val="FF33CC"/>
                </a:solidFill>
                <a:latin typeface="Agency FB" pitchFamily="34" charset="0"/>
              </a:rPr>
              <a:t>menurut</a:t>
            </a:r>
            <a:r>
              <a:rPr lang="en-US" sz="4000" dirty="0" smtClean="0">
                <a:solidFill>
                  <a:srgbClr val="FF33CC"/>
                </a:solidFill>
                <a:latin typeface="Agency FB" pitchFamily="34" charset="0"/>
              </a:rPr>
              <a:t> </a:t>
            </a:r>
            <a:r>
              <a:rPr lang="en-US" sz="4000" dirty="0" err="1" smtClean="0">
                <a:solidFill>
                  <a:srgbClr val="FF33CC"/>
                </a:solidFill>
                <a:latin typeface="Agency FB" pitchFamily="34" charset="0"/>
              </a:rPr>
              <a:t>lokakarya</a:t>
            </a:r>
            <a:r>
              <a:rPr lang="en-US" sz="4000" dirty="0" smtClean="0">
                <a:solidFill>
                  <a:srgbClr val="FF33CC"/>
                </a:solidFill>
                <a:latin typeface="Agency FB" pitchFamily="34" charset="0"/>
              </a:rPr>
              <a:t> </a:t>
            </a:r>
            <a:r>
              <a:rPr lang="en-US" sz="4000" dirty="0" err="1" smtClean="0">
                <a:solidFill>
                  <a:srgbClr val="FF33CC"/>
                </a:solidFill>
                <a:latin typeface="Agency FB" pitchFamily="34" charset="0"/>
              </a:rPr>
              <a:t>kep.Nas</a:t>
            </a:r>
            <a:r>
              <a:rPr lang="en-US" sz="4000" dirty="0" smtClean="0">
                <a:solidFill>
                  <a:srgbClr val="FF33CC"/>
                </a:solidFill>
                <a:latin typeface="Agency FB" pitchFamily="34" charset="0"/>
              </a:rPr>
              <a:t> 1983</a:t>
            </a:r>
            <a:r>
              <a:rPr lang="en-US" sz="4000" dirty="0" smtClean="0">
                <a:latin typeface="Arial Narrow" pitchFamily="34" charset="0"/>
              </a:rPr>
              <a:t> </a:t>
            </a:r>
            <a:r>
              <a:rPr lang="en-US" sz="4000" dirty="0" err="1" smtClean="0">
                <a:solidFill>
                  <a:srgbClr val="FF33CC"/>
                </a:solidFill>
                <a:latin typeface="Agency FB" pitchFamily="34" charset="0"/>
              </a:rPr>
              <a:t>ada</a:t>
            </a:r>
            <a:r>
              <a:rPr lang="en-US" sz="4000" dirty="0" smtClean="0">
                <a:solidFill>
                  <a:srgbClr val="FF33CC"/>
                </a:solidFill>
                <a:latin typeface="Agency FB" pitchFamily="34" charset="0"/>
              </a:rPr>
              <a:t> 4 </a:t>
            </a:r>
            <a:r>
              <a:rPr lang="en-US" sz="4000" dirty="0" err="1" smtClean="0">
                <a:solidFill>
                  <a:srgbClr val="FF33CC"/>
                </a:solidFill>
                <a:latin typeface="Agency FB" pitchFamily="34" charset="0"/>
              </a:rPr>
              <a:t>elemen</a:t>
            </a:r>
            <a:r>
              <a:rPr lang="en-US" sz="4000" dirty="0" smtClean="0">
                <a:solidFill>
                  <a:srgbClr val="FF33CC"/>
                </a:solidFill>
                <a:latin typeface="Agency FB" pitchFamily="34" charset="0"/>
              </a:rPr>
              <a:t> </a:t>
            </a:r>
            <a:r>
              <a:rPr lang="en-US" sz="4000" dirty="0" err="1" smtClean="0">
                <a:solidFill>
                  <a:srgbClr val="FF33CC"/>
                </a:solidFill>
                <a:latin typeface="Agency FB" pitchFamily="34" charset="0"/>
              </a:rPr>
              <a:t>utama</a:t>
            </a:r>
            <a:r>
              <a:rPr lang="en-US" sz="4000" dirty="0" smtClean="0">
                <a:solidFill>
                  <a:srgbClr val="FF33CC"/>
                </a:solidFill>
                <a:latin typeface="Agency FB" pitchFamily="34" charset="0"/>
              </a:rPr>
              <a:t> yang </a:t>
            </a:r>
            <a:r>
              <a:rPr lang="en-US" sz="4000" dirty="0" err="1" smtClean="0">
                <a:solidFill>
                  <a:srgbClr val="FF33CC"/>
                </a:solidFill>
                <a:latin typeface="Agency FB" pitchFamily="34" charset="0"/>
              </a:rPr>
              <a:t>menjadi</a:t>
            </a:r>
            <a:r>
              <a:rPr lang="en-US" sz="4000" dirty="0" smtClean="0">
                <a:solidFill>
                  <a:srgbClr val="FF33CC"/>
                </a:solidFill>
                <a:latin typeface="Agency FB" pitchFamily="34" charset="0"/>
              </a:rPr>
              <a:t> </a:t>
            </a:r>
            <a:r>
              <a:rPr lang="en-US" sz="4000" dirty="0" err="1" smtClean="0">
                <a:solidFill>
                  <a:srgbClr val="FF33CC"/>
                </a:solidFill>
                <a:latin typeface="Agency FB" pitchFamily="34" charset="0"/>
              </a:rPr>
              <a:t>perhatian</a:t>
            </a:r>
            <a:r>
              <a:rPr lang="en-US" sz="4000" i="1" dirty="0" smtClean="0">
                <a:solidFill>
                  <a:srgbClr val="FF33CC"/>
                </a:solidFill>
                <a:latin typeface="Agency FB" pitchFamily="34" charset="0"/>
              </a:rPr>
              <a:t>( concern),</a:t>
            </a:r>
            <a:r>
              <a:rPr lang="en-US" sz="4000" i="1" dirty="0" err="1" smtClean="0">
                <a:solidFill>
                  <a:srgbClr val="FF33CC"/>
                </a:solidFill>
                <a:latin typeface="Agency FB" pitchFamily="34" charset="0"/>
              </a:rPr>
              <a:t>Yaitu</a:t>
            </a:r>
            <a:r>
              <a:rPr lang="en-US" sz="4000" i="1" dirty="0" smtClean="0">
                <a:solidFill>
                  <a:srgbClr val="FF33CC"/>
                </a:solidFill>
                <a:latin typeface="Agency FB" pitchFamily="34" charset="0"/>
              </a:rPr>
              <a:t> :</a:t>
            </a:r>
            <a:endParaRPr lang="en-US" sz="4000" dirty="0">
              <a:solidFill>
                <a:srgbClr val="FF33CC"/>
              </a:solidFill>
              <a:latin typeface="Agency FB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Agency FB" pitchFamily="34" charset="0"/>
              </a:rPr>
              <a:t>1.</a:t>
            </a:r>
            <a:r>
              <a:rPr lang="en-US" i="1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Keperawatan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adalah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ilmu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dan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kiat</a:t>
            </a:r>
            <a:r>
              <a:rPr lang="en-US" dirty="0" smtClean="0">
                <a:latin typeface="Agency FB" pitchFamily="34" charset="0"/>
              </a:rPr>
              <a:t> -</a:t>
            </a:r>
            <a:r>
              <a:rPr lang="en-US" dirty="0" err="1" smtClean="0">
                <a:latin typeface="Agency FB" pitchFamily="34" charset="0"/>
              </a:rPr>
              <a:t>sains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terapan</a:t>
            </a:r>
            <a:r>
              <a:rPr lang="en-US" dirty="0" smtClean="0">
                <a:latin typeface="Agency FB" pitchFamily="34" charset="0"/>
              </a:rPr>
              <a:t> ( applied science )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Agency FB" pitchFamily="34" charset="0"/>
              </a:rPr>
              <a:t>2. </a:t>
            </a:r>
            <a:r>
              <a:rPr lang="en-US" dirty="0" err="1" smtClean="0">
                <a:latin typeface="Agency FB" pitchFamily="34" charset="0"/>
              </a:rPr>
              <a:t>Keperawatan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adalah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profesi</a:t>
            </a:r>
            <a:r>
              <a:rPr lang="en-US" dirty="0" smtClean="0">
                <a:latin typeface="Agency FB" pitchFamily="34" charset="0"/>
              </a:rPr>
              <a:t> yang </a:t>
            </a:r>
            <a:r>
              <a:rPr lang="en-US" dirty="0" err="1" smtClean="0">
                <a:latin typeface="Agency FB" pitchFamily="34" charset="0"/>
              </a:rPr>
              <a:t>berorientasi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pada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pelayanan</a:t>
            </a:r>
            <a:r>
              <a:rPr lang="en-US" dirty="0" smtClean="0">
                <a:latin typeface="Agency FB" pitchFamily="34" charset="0"/>
              </a:rPr>
              <a:t> _ helping health illness problem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Agency FB" pitchFamily="34" charset="0"/>
              </a:rPr>
              <a:t>3. </a:t>
            </a:r>
            <a:r>
              <a:rPr lang="en-US" dirty="0" err="1" smtClean="0">
                <a:latin typeface="Agency FB" pitchFamily="34" charset="0"/>
              </a:rPr>
              <a:t>Keperawatan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mempunyai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empat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tingkat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klien</a:t>
            </a:r>
            <a:r>
              <a:rPr lang="en-US" dirty="0" smtClean="0">
                <a:latin typeface="Agency FB" pitchFamily="34" charset="0"/>
              </a:rPr>
              <a:t> : </a:t>
            </a:r>
            <a:r>
              <a:rPr lang="en-US" dirty="0" err="1" smtClean="0">
                <a:latin typeface="Agency FB" pitchFamily="34" charset="0"/>
              </a:rPr>
              <a:t>individu,keluarga,kelompok</a:t>
            </a:r>
            <a:r>
              <a:rPr lang="en-US" dirty="0" smtClean="0">
                <a:latin typeface="Agency FB" pitchFamily="34" charset="0"/>
              </a:rPr>
              <a:t>, </a:t>
            </a:r>
            <a:r>
              <a:rPr lang="en-US" dirty="0" err="1" smtClean="0">
                <a:latin typeface="Agency FB" pitchFamily="34" charset="0"/>
              </a:rPr>
              <a:t>dan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komunitas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dan</a:t>
            </a:r>
            <a:r>
              <a:rPr lang="en-US" dirty="0" smtClean="0">
                <a:latin typeface="Agency FB" pitchFamily="34" charset="0"/>
              </a:rPr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Agency FB" pitchFamily="34" charset="0"/>
              </a:rPr>
              <a:t>4.Pelayanan </a:t>
            </a:r>
            <a:r>
              <a:rPr lang="en-US" dirty="0" err="1" smtClean="0">
                <a:latin typeface="Agency FB" pitchFamily="34" charset="0"/>
              </a:rPr>
              <a:t>Keperawatan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mencakup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seluruh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rentang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pelayanan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kesehatan</a:t>
            </a:r>
            <a:endParaRPr lang="en-US" dirty="0"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err="1" smtClean="0">
                <a:solidFill>
                  <a:srgbClr val="FBA3F5"/>
                </a:solidFill>
                <a:latin typeface="Algerian" pitchFamily="82" charset="0"/>
              </a:rPr>
              <a:t>Keperawatan</a:t>
            </a:r>
            <a:r>
              <a:rPr lang="en-US" b="1" dirty="0" smtClean="0">
                <a:solidFill>
                  <a:srgbClr val="FBA3F5"/>
                </a:solidFill>
                <a:latin typeface="Algerian" pitchFamily="82" charset="0"/>
              </a:rPr>
              <a:t>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	LOKAKARYA NASIONAL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KEPERAWATAN </a:t>
            </a:r>
            <a:r>
              <a:rPr lang="en-US" sz="2800" dirty="0" err="1" smtClean="0"/>
              <a:t>bulan</a:t>
            </a:r>
            <a:r>
              <a:rPr lang="en-US" sz="2800" dirty="0" smtClean="0"/>
              <a:t> JANUARI 1983 </a:t>
            </a:r>
            <a:r>
              <a:rPr lang="en-US" sz="2800" dirty="0" err="1" smtClean="0"/>
              <a:t>di</a:t>
            </a:r>
            <a:r>
              <a:rPr lang="en-US" sz="2800" dirty="0" smtClean="0"/>
              <a:t> JAKARTA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</a:t>
            </a:r>
            <a:r>
              <a:rPr lang="en-US" sz="2800" dirty="0" err="1" smtClean="0"/>
              <a:t>diterimanya</a:t>
            </a:r>
            <a:r>
              <a:rPr lang="en-US" sz="2800" dirty="0" smtClean="0"/>
              <a:t> KEPERAWATAN SEBAGAI SUATU PROFESI.</a:t>
            </a:r>
            <a:endParaRPr lang="en-US" sz="2800" dirty="0" smtClean="0"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en-US" dirty="0" err="1" smtClean="0">
                <a:latin typeface="Arial Narrow" pitchFamily="34" charset="0"/>
              </a:rPr>
              <a:t>Disimpulkan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  <a:sym typeface="Wingdings" pitchFamily="2" charset="2"/>
              </a:rPr>
              <a:t> </a:t>
            </a:r>
            <a:r>
              <a:rPr lang="en-US" dirty="0" err="1" smtClean="0">
                <a:latin typeface="Arial Narrow" pitchFamily="34" charset="0"/>
              </a:rPr>
              <a:t>Keperawatan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</a:t>
            </a:r>
            <a:r>
              <a:rPr lang="en-US" dirty="0" smtClean="0">
                <a:latin typeface="Arial Narrow" pitchFamily="34" charset="0"/>
              </a:rPr>
              <a:t> Indonesia </a:t>
            </a:r>
            <a:r>
              <a:rPr lang="en-US" dirty="0" err="1" smtClean="0">
                <a:latin typeface="Arial Narrow" pitchFamily="34" charset="0"/>
              </a:rPr>
              <a:t>merupakan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pelayanan</a:t>
            </a:r>
            <a:r>
              <a:rPr lang="en-US" dirty="0" smtClean="0">
                <a:latin typeface="Arial Narrow" pitchFamily="34" charset="0"/>
              </a:rPr>
              <a:t> yang </a:t>
            </a:r>
            <a:r>
              <a:rPr lang="en-US" dirty="0" err="1" smtClean="0">
                <a:latin typeface="Arial Narrow" pitchFamily="34" charset="0"/>
              </a:rPr>
              <a:t>di­berikan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secara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profesional</a:t>
            </a:r>
            <a:r>
              <a:rPr lang="en-US" dirty="0" smtClean="0">
                <a:latin typeface="Arial Narrow" pitchFamily="34" charset="0"/>
              </a:rPr>
              <a:t>. </a:t>
            </a:r>
            <a:r>
              <a:rPr lang="en-US" dirty="0" err="1" smtClean="0">
                <a:latin typeface="Arial Narrow" pitchFamily="34" charset="0"/>
              </a:rPr>
              <a:t>Definisi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ini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juga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mempertegas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bahwa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keperawatan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merupakan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profesi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bukan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sekedar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i="1" dirty="0" err="1" smtClean="0">
                <a:latin typeface="Arial Narrow" pitchFamily="34" charset="0"/>
              </a:rPr>
              <a:t>pekerjaan</a:t>
            </a:r>
            <a:r>
              <a:rPr lang="en-US" i="1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atau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i="1" dirty="0" err="1" smtClean="0">
                <a:latin typeface="Arial Narrow" pitchFamily="34" charset="0"/>
              </a:rPr>
              <a:t>vokasi</a:t>
            </a:r>
            <a:endParaRPr lang="en-US" dirty="0" smtClean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cs typeface="Times New Roman" pitchFamily="18" charset="0"/>
              </a:rPr>
              <a:t>Hakikat</a:t>
            </a:r>
            <a:r>
              <a:rPr lang="en-US" dirty="0" smtClean="0">
                <a:cs typeface="Times New Roman" pitchFamily="18" charset="0"/>
              </a:rPr>
              <a:t>  </a:t>
            </a:r>
            <a:r>
              <a:rPr lang="en-US" dirty="0" err="1" smtClean="0">
                <a:cs typeface="Times New Roman" pitchFamily="18" charset="0"/>
              </a:rPr>
              <a:t>Keperawatan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Tidak</a:t>
            </a:r>
            <a:r>
              <a:rPr lang="en-US" dirty="0" smtClean="0"/>
              <a:t>  </a:t>
            </a:r>
            <a:r>
              <a:rPr lang="en-US" dirty="0" err="1" smtClean="0"/>
              <a:t>dapat</a:t>
            </a:r>
            <a:r>
              <a:rPr lang="en-US" dirty="0" smtClean="0"/>
              <a:t>  </a:t>
            </a:r>
            <a:r>
              <a:rPr lang="en-US" dirty="0" err="1" smtClean="0"/>
              <a:t>dipisahkan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r>
              <a:rPr lang="en-US" dirty="0" smtClean="0"/>
              <a:t> 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 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Fungsi</a:t>
            </a:r>
            <a:r>
              <a:rPr lang="en-US" dirty="0" smtClean="0"/>
              <a:t>  </a:t>
            </a:r>
            <a:r>
              <a:rPr lang="en-US" dirty="0" err="1" smtClean="0"/>
              <a:t>utamanya</a:t>
            </a:r>
            <a:r>
              <a:rPr lang="en-US" dirty="0" smtClean="0"/>
              <a:t>  </a:t>
            </a:r>
            <a:r>
              <a:rPr lang="en-US" dirty="0" err="1" smtClean="0"/>
              <a:t>membantu</a:t>
            </a:r>
            <a:r>
              <a:rPr lang="en-US" dirty="0" smtClean="0"/>
              <a:t> 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 </a:t>
            </a:r>
            <a:r>
              <a:rPr lang="en-US" dirty="0" err="1" smtClean="0"/>
              <a:t>sakit</a:t>
            </a:r>
            <a:r>
              <a:rPr lang="en-US" dirty="0" smtClean="0"/>
              <a:t> 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yang optimal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Intervensi</a:t>
            </a:r>
            <a:r>
              <a:rPr lang="en-US" dirty="0" smtClean="0"/>
              <a:t>  </a:t>
            </a:r>
            <a:r>
              <a:rPr lang="en-US" dirty="0" err="1" smtClean="0"/>
              <a:t>keperawatan</a:t>
            </a:r>
            <a:r>
              <a:rPr lang="en-US" dirty="0" smtClean="0"/>
              <a:t>  </a:t>
            </a:r>
            <a:r>
              <a:rPr lang="en-US" dirty="0" err="1" smtClean="0"/>
              <a:t>dilkukan</a:t>
            </a:r>
            <a:r>
              <a:rPr lang="en-US" dirty="0" smtClean="0"/>
              <a:t> 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 </a:t>
            </a:r>
            <a:r>
              <a:rPr lang="en-US" dirty="0" err="1" smtClean="0"/>
              <a:t>promotif</a:t>
            </a:r>
            <a:r>
              <a:rPr lang="en-US" dirty="0" smtClean="0"/>
              <a:t>, </a:t>
            </a:r>
            <a:r>
              <a:rPr lang="en-US" dirty="0" err="1" smtClean="0"/>
              <a:t>preventif</a:t>
            </a:r>
            <a:r>
              <a:rPr lang="en-US" dirty="0" smtClean="0"/>
              <a:t>, </a:t>
            </a:r>
            <a:r>
              <a:rPr lang="en-US" dirty="0" err="1" smtClean="0"/>
              <a:t>kuratif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rehabilitatif</a:t>
            </a:r>
            <a:r>
              <a:rPr lang="en-US" dirty="0" smtClean="0"/>
              <a:t>, </a:t>
            </a:r>
            <a:r>
              <a:rPr lang="en-US" dirty="0" err="1" smtClean="0"/>
              <a:t>sesuai</a:t>
            </a:r>
            <a:r>
              <a:rPr lang="en-US" dirty="0" smtClean="0"/>
              <a:t>  </a:t>
            </a:r>
            <a:r>
              <a:rPr lang="en-US" dirty="0" err="1" smtClean="0"/>
              <a:t>wewenang</a:t>
            </a:r>
            <a:r>
              <a:rPr lang="en-US" dirty="0" smtClean="0"/>
              <a:t>,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,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keperwatan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yang </a:t>
            </a:r>
            <a:r>
              <a:rPr lang="en-US" dirty="0" err="1" smtClean="0"/>
              <a:t>paripurna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(KDM) </a:t>
            </a:r>
            <a:r>
              <a:rPr lang="en-US" dirty="0" err="1" smtClean="0"/>
              <a:t>klien</a:t>
            </a: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profesionalisme</a:t>
            </a: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keperawatan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US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fi-FI" sz="4000" dirty="0" smtClean="0">
                <a:latin typeface="Arial Black" pitchFamily="34" charset="0"/>
              </a:rPr>
              <a:t/>
            </a:r>
            <a:br>
              <a:rPr lang="fi-FI" sz="4000" dirty="0" smtClean="0">
                <a:latin typeface="Arial Black" pitchFamily="34" charset="0"/>
              </a:rPr>
            </a:br>
            <a:r>
              <a:rPr lang="fi-FI" sz="4000" b="1" dirty="0" smtClean="0">
                <a:solidFill>
                  <a:srgbClr val="FF33CC"/>
                </a:solidFill>
                <a:latin typeface="Arial Narrow" pitchFamily="34" charset="0"/>
              </a:rPr>
              <a:t>Mari kita lihat apakah keperawatan termasuk PROFESI..???</a:t>
            </a:r>
            <a:r>
              <a:rPr lang="fi-FI" sz="4000" dirty="0" smtClean="0">
                <a:latin typeface="Arial Black" pitchFamily="34" charset="0"/>
              </a:rPr>
              <a:t/>
            </a:r>
            <a:br>
              <a:rPr lang="fi-FI" sz="4000" dirty="0" smtClean="0">
                <a:latin typeface="Arial Black" pitchFamily="34" charset="0"/>
              </a:rPr>
            </a:br>
            <a:endParaRPr lang="en-US" sz="4000" dirty="0">
              <a:latin typeface="Arial Black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  <a:defRPr/>
            </a:pPr>
            <a:r>
              <a:rPr lang="fi-FI" b="1" dirty="0" smtClean="0">
                <a:latin typeface="Agency FB" pitchFamily="34" charset="0"/>
              </a:rPr>
              <a:t>Mempunyai </a:t>
            </a:r>
            <a:r>
              <a:rPr lang="fi-FI" b="1" i="1" dirty="0" smtClean="0">
                <a:latin typeface="Agency FB" pitchFamily="34" charset="0"/>
              </a:rPr>
              <a:t>body of knowledge</a:t>
            </a:r>
            <a:endParaRPr lang="fi-FI" b="1" dirty="0" smtClean="0">
              <a:latin typeface="Agency FB" pitchFamily="34" charset="0"/>
            </a:endParaRP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fi-FI" b="1" dirty="0" smtClean="0">
                <a:latin typeface="Agency FB" pitchFamily="34" charset="0"/>
              </a:rPr>
              <a:t>Pendidikan berbasis keahlian pada jenjang pendidikan tinggi.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fi-FI" b="1" dirty="0" smtClean="0">
                <a:latin typeface="Agency FB" pitchFamily="34" charset="0"/>
              </a:rPr>
              <a:t>Memberikan pelayanan kepada masyarakat melalui praktik dalam bidang profesi.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fi-FI" b="1" dirty="0" smtClean="0">
                <a:latin typeface="Agency FB" pitchFamily="34" charset="0"/>
              </a:rPr>
              <a:t>Memiliki perhimpunan/organisasi profesi.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fi-FI" b="1" dirty="0" smtClean="0">
                <a:latin typeface="Agency FB" pitchFamily="34" charset="0"/>
              </a:rPr>
              <a:t>Pemberlakuan kode etik keperawatan.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fi-FI" b="1" dirty="0" smtClean="0">
                <a:latin typeface="Agency FB" pitchFamily="34" charset="0"/>
              </a:rPr>
              <a:t>Otonomi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fi-FI" b="1" dirty="0" smtClean="0">
                <a:latin typeface="Agency FB" pitchFamily="34" charset="0"/>
              </a:rPr>
              <a:t>Motivasi bersifat altruistik</a:t>
            </a:r>
          </a:p>
          <a:p>
            <a:pPr algn="just">
              <a:defRPr/>
            </a:pPr>
            <a:endParaRPr lang="en-US" b="1" dirty="0"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FBA3F5"/>
                </a:solidFill>
                <a:latin typeface="Algerian" pitchFamily="82" charset="0"/>
              </a:rPr>
              <a:t>Profesionalisme</a:t>
            </a:r>
            <a:r>
              <a:rPr lang="en-US" dirty="0" smtClean="0">
                <a:solidFill>
                  <a:srgbClr val="FBA3F5"/>
                </a:solidFill>
                <a:latin typeface="Algerian" pitchFamily="82" charset="0"/>
              </a:rPr>
              <a:t> </a:t>
            </a:r>
            <a:r>
              <a:rPr lang="en-US" dirty="0" err="1" smtClean="0">
                <a:solidFill>
                  <a:srgbClr val="FBA3F5"/>
                </a:solidFill>
                <a:latin typeface="Algerian" pitchFamily="82" charset="0"/>
              </a:rPr>
              <a:t>perawat</a:t>
            </a:r>
            <a:endParaRPr lang="en-US" dirty="0" smtClean="0">
              <a:solidFill>
                <a:srgbClr val="FBA3F5"/>
              </a:solidFill>
              <a:latin typeface="Algerian" pitchFamily="82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err="1" smtClean="0">
                <a:latin typeface="Arial Narrow" pitchFamily="34" charset="0"/>
              </a:rPr>
              <a:t>Keprofesionalan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dari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kemampuan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perawat</a:t>
            </a:r>
            <a:r>
              <a:rPr lang="en-US" dirty="0" smtClean="0">
                <a:latin typeface="Arial Narrow" pitchFamily="34" charset="0"/>
              </a:rPr>
              <a:t> :</a:t>
            </a:r>
          </a:p>
          <a:p>
            <a:pPr lvl="1" eaLnBrk="1" hangingPunct="1">
              <a:buFontTx/>
              <a:buBlip>
                <a:blip r:embed="rId2"/>
              </a:buBlip>
              <a:defRPr/>
            </a:pPr>
            <a:r>
              <a:rPr lang="en-US" sz="3200" dirty="0" err="1" smtClean="0">
                <a:latin typeface="Arial Narrow" pitchFamily="34" charset="0"/>
              </a:rPr>
              <a:t>berinspirasi</a:t>
            </a:r>
            <a:r>
              <a:rPr lang="en-US" sz="3200" dirty="0" smtClean="0">
                <a:latin typeface="Arial Narrow" pitchFamily="34" charset="0"/>
              </a:rPr>
              <a:t>, </a:t>
            </a:r>
          </a:p>
          <a:p>
            <a:pPr lvl="1" eaLnBrk="1" hangingPunct="1">
              <a:buFontTx/>
              <a:buBlip>
                <a:blip r:embed="rId2"/>
              </a:buBlip>
              <a:defRPr/>
            </a:pPr>
            <a:r>
              <a:rPr lang="en-US" sz="3200" dirty="0" err="1" smtClean="0">
                <a:latin typeface="Arial Narrow" pitchFamily="34" charset="0"/>
              </a:rPr>
              <a:t>menjalin</a:t>
            </a:r>
            <a:r>
              <a:rPr lang="en-US" sz="3200" dirty="0" smtClean="0">
                <a:latin typeface="Arial Narrow" pitchFamily="34" charset="0"/>
              </a:rPr>
              <a:t> rasa </a:t>
            </a:r>
            <a:r>
              <a:rPr lang="en-US" sz="3200" dirty="0" err="1" smtClean="0">
                <a:latin typeface="Arial Narrow" pitchFamily="34" charset="0"/>
              </a:rPr>
              <a:t>percaya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dan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konfidensi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dengan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pasien</a:t>
            </a:r>
            <a:r>
              <a:rPr lang="en-US" sz="3200" dirty="0" smtClean="0">
                <a:latin typeface="Arial Narrow" pitchFamily="34" charset="0"/>
              </a:rPr>
              <a:t>, </a:t>
            </a:r>
          </a:p>
          <a:p>
            <a:pPr lvl="1" eaLnBrk="1" hangingPunct="1">
              <a:buFontTx/>
              <a:buBlip>
                <a:blip r:embed="rId2"/>
              </a:buBlip>
              <a:defRPr/>
            </a:pPr>
            <a:r>
              <a:rPr lang="en-US" sz="3200" dirty="0" err="1" smtClean="0">
                <a:latin typeface="Arial Narrow" pitchFamily="34" charset="0"/>
              </a:rPr>
              <a:t>mempunyai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pengetahuan</a:t>
            </a:r>
            <a:r>
              <a:rPr lang="en-US" sz="3200" dirty="0" smtClean="0">
                <a:latin typeface="Arial Narrow" pitchFamily="34" charset="0"/>
              </a:rPr>
              <a:t> yang </a:t>
            </a:r>
            <a:r>
              <a:rPr lang="en-US" sz="3200" dirty="0" err="1" smtClean="0">
                <a:latin typeface="Arial Narrow" pitchFamily="34" charset="0"/>
              </a:rPr>
              <a:t>memadai</a:t>
            </a:r>
            <a:r>
              <a:rPr lang="en-US" sz="3200" dirty="0" smtClean="0">
                <a:latin typeface="Arial Narrow" pitchFamily="34" charset="0"/>
              </a:rPr>
              <a:t>, </a:t>
            </a:r>
          </a:p>
          <a:p>
            <a:pPr lvl="1" eaLnBrk="1" hangingPunct="1">
              <a:buFontTx/>
              <a:buBlip>
                <a:blip r:embed="rId2"/>
              </a:buBlip>
              <a:defRPr/>
            </a:pPr>
            <a:r>
              <a:rPr lang="en-US" sz="3200" dirty="0" err="1" smtClean="0">
                <a:latin typeface="Arial Narrow" pitchFamily="34" charset="0"/>
              </a:rPr>
              <a:t>kapabilitas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terhadap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pekerjaan</a:t>
            </a:r>
            <a:r>
              <a:rPr lang="en-US" sz="3200" dirty="0" smtClean="0">
                <a:latin typeface="Arial Narrow" pitchFamily="34" charset="0"/>
              </a:rPr>
              <a:t>. </a:t>
            </a:r>
          </a:p>
          <a:p>
            <a:pPr lvl="1" eaLnBrk="1" hangingPunct="1">
              <a:buFontTx/>
              <a:buBlip>
                <a:blip r:embed="rId2"/>
              </a:buBlip>
              <a:defRPr/>
            </a:pPr>
            <a:r>
              <a:rPr lang="en-US" sz="3200" dirty="0" smtClean="0">
                <a:latin typeface="Arial Narrow" pitchFamily="34" charset="0"/>
              </a:rPr>
              <a:t>Terbuka </a:t>
            </a:r>
            <a:r>
              <a:rPr lang="en-US" sz="3200" dirty="0" err="1" smtClean="0">
                <a:latin typeface="Arial Narrow" pitchFamily="34" charset="0"/>
              </a:rPr>
              <a:t>dengan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ide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baru</a:t>
            </a:r>
            <a:endParaRPr lang="en-US" sz="3200" dirty="0" smtClean="0">
              <a:latin typeface="Arial Narrow" pitchFamily="34" charset="0"/>
            </a:endParaRPr>
          </a:p>
          <a:p>
            <a:pPr lvl="1" eaLnBrk="1" hangingPunct="1">
              <a:buFontTx/>
              <a:buBlip>
                <a:blip r:embed="rId2"/>
              </a:buBlip>
              <a:defRPr/>
            </a:pPr>
            <a:r>
              <a:rPr lang="en-US" sz="3200" dirty="0" err="1" smtClean="0">
                <a:latin typeface="Arial Narrow" pitchFamily="34" charset="0"/>
              </a:rPr>
              <a:t>memiliki</a:t>
            </a:r>
            <a:r>
              <a:rPr lang="en-US" sz="3200" dirty="0" smtClean="0">
                <a:latin typeface="Arial Narrow" pitchFamily="34" charset="0"/>
              </a:rPr>
              <a:t> rasa humor, </a:t>
            </a:r>
            <a:r>
              <a:rPr lang="en-US" sz="3200" dirty="0" err="1" smtClean="0">
                <a:latin typeface="Arial Narrow" pitchFamily="34" charset="0"/>
              </a:rPr>
              <a:t>dapat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berinteraksi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dengan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orang</a:t>
            </a:r>
            <a:r>
              <a:rPr lang="en-US" sz="3200" dirty="0" smtClean="0">
                <a:latin typeface="Arial Narrow" pitchFamily="34" charset="0"/>
              </a:rPr>
              <a:t> lain </a:t>
            </a:r>
            <a:r>
              <a:rPr lang="en-US" sz="3200" dirty="0" err="1" smtClean="0">
                <a:latin typeface="Arial Narrow" pitchFamily="34" charset="0"/>
              </a:rPr>
              <a:t>secara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harmonis</a:t>
            </a:r>
            <a:r>
              <a:rPr lang="en-US" sz="3200" dirty="0" smtClean="0">
                <a:latin typeface="Arial Narrow" pitchFamily="34" charset="0"/>
              </a:rPr>
              <a:t>, </a:t>
            </a:r>
            <a:r>
              <a:rPr lang="en-US" sz="3200" dirty="0" err="1" smtClean="0">
                <a:latin typeface="Arial Narrow" pitchFamily="34" charset="0"/>
              </a:rPr>
              <a:t>berpenampilan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baik</a:t>
            </a:r>
            <a:r>
              <a:rPr lang="en-US" sz="3200" dirty="0" smtClean="0">
                <a:latin typeface="Arial Narrow" pitchFamily="34" charset="0"/>
              </a:rPr>
              <a:t>, </a:t>
            </a:r>
            <a:r>
              <a:rPr lang="en-US" sz="3200" dirty="0" err="1" smtClean="0">
                <a:latin typeface="Arial Narrow" pitchFamily="34" charset="0"/>
              </a:rPr>
              <a:t>periang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dan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dalam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bekerja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tidak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semata-mata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berorientasi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pada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uang</a:t>
            </a:r>
            <a:r>
              <a:rPr lang="en-US" sz="3200" dirty="0" smtClean="0">
                <a:latin typeface="Arial Narrow" pitchFamily="34" charset="0"/>
              </a:rPr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79</TotalTime>
  <Words>578</Words>
  <Application>Microsoft Office PowerPoint</Application>
  <PresentationFormat>On-screen Show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KEPERAWATAN SEBAGAI PROFESI</vt:lpstr>
      <vt:lpstr>Tujuan :</vt:lpstr>
      <vt:lpstr>Slide 3</vt:lpstr>
      <vt:lpstr>Dari pengertian keperawatan menurut lokakarya kep.Nas 1983 ada 4 elemen utama yang menjadi perhatian( concern),Yaitu :</vt:lpstr>
      <vt:lpstr>Keperawatan </vt:lpstr>
      <vt:lpstr>Hakikat  Keperawatan</vt:lpstr>
      <vt:lpstr>tujuan keperwatan </vt:lpstr>
      <vt:lpstr> Mari kita lihat apakah keperawatan termasuk PROFESI..??? </vt:lpstr>
      <vt:lpstr>Profesionalisme perawat</vt:lpstr>
      <vt:lpstr>Peran perawat</vt:lpstr>
      <vt:lpstr>NCBSN (National Council of State Boards of Nurs­ing) </vt:lpstr>
      <vt:lpstr>Registered nurse berarti seseorang yang melakukan praktik keperawatan profesional dengan:</vt:lpstr>
      <vt:lpstr>Registered nurse berarti seseorang yang melakukan praktik keperawatan profesional dengan:lanjutan…</vt:lpstr>
      <vt:lpstr>Fokus Praktik Keperawatan Profesional </vt:lpstr>
      <vt:lpstr>Slide 15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KEPERAWATAN SEBAGAI PROFESI</dc:title>
  <dc:creator>user</dc:creator>
  <cp:lastModifiedBy>user</cp:lastModifiedBy>
  <cp:revision>12</cp:revision>
  <dcterms:created xsi:type="dcterms:W3CDTF">2012-09-26T09:01:18Z</dcterms:created>
  <dcterms:modified xsi:type="dcterms:W3CDTF">2012-09-26T10:21:14Z</dcterms:modified>
</cp:coreProperties>
</file>