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Masters/slideMaster7.xml" ContentType="application/vnd.openxmlformats-officedocument.presentationml.slideMaster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42"/>
  </p:notesMasterIdLst>
  <p:sldIdLst>
    <p:sldId id="256" r:id="rId8"/>
    <p:sldId id="257" r:id="rId9"/>
    <p:sldId id="291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803BD-C968-48EF-809A-2796C4606AE8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0C674-2286-4048-A9BE-3AB97262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C674-2286-4048-A9BE-3AB97262C90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2F4E80-0AC4-4AA6-A173-DC7CD777A692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B231233-D04B-4371-AF2D-D2DB40C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533401"/>
            <a:ext cx="6324600" cy="1143000"/>
          </a:xfrm>
        </p:spPr>
        <p:txBody>
          <a:bodyPr/>
          <a:lstStyle/>
          <a:p>
            <a:r>
              <a:rPr lang="en-US" dirty="0" smtClean="0"/>
              <a:t>KONSEP SEHAT SAKIT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914400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Presented by :</a:t>
            </a:r>
          </a:p>
          <a:p>
            <a:pPr algn="ctr"/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Sofiana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N,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S.Kep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Ners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M.Kep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D:\Health &amp; Medical\G050349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676400"/>
            <a:ext cx="4864813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 yang </a:t>
            </a:r>
            <a:r>
              <a:rPr lang="en-US" sz="2400" dirty="0" err="1" smtClean="0"/>
              <a:t>digambarkan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yang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berkurangnya</a:t>
            </a:r>
            <a:r>
              <a:rPr lang="en-US" sz="2400" dirty="0"/>
              <a:t> </a:t>
            </a:r>
            <a:r>
              <a:rPr lang="en-US" sz="2400" dirty="0" err="1"/>
              <a:t>kapasitas.Hubungan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, 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dasarnya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lvl="0">
              <a:lnSpc>
                <a:spcPct val="150000"/>
              </a:lnSpc>
            </a:pP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.</a:t>
            </a:r>
          </a:p>
          <a:p>
            <a:pPr lvl="0">
              <a:lnSpc>
                <a:spcPct val="150000"/>
              </a:lnSpc>
            </a:pP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manifetasi</a:t>
            </a:r>
            <a:r>
              <a:rPr lang="en-US" sz="2400" dirty="0"/>
              <a:t> </a:t>
            </a:r>
            <a:r>
              <a:rPr lang="en-US" sz="2400" dirty="0" err="1"/>
              <a:t>keberhasilan</a:t>
            </a:r>
            <a:r>
              <a:rPr lang="en-US" sz="2400" dirty="0"/>
              <a:t>/</a:t>
            </a:r>
            <a:r>
              <a:rPr lang="en-US" sz="2400" dirty="0" err="1"/>
              <a:t>kegagalan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beradaptasi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. </a:t>
            </a:r>
            <a:r>
              <a:rPr lang="en-US" sz="2400" dirty="0" err="1"/>
              <a:t>Sehat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bergerak</a:t>
            </a:r>
            <a:r>
              <a:rPr lang="en-US" sz="2400" dirty="0"/>
              <a:t> </a:t>
            </a:r>
            <a:r>
              <a:rPr lang="en-US" sz="2400" dirty="0" err="1"/>
              <a:t>sepanjang</a:t>
            </a:r>
            <a:r>
              <a:rPr lang="en-US" sz="2400" dirty="0"/>
              <a:t> </a:t>
            </a:r>
            <a:r>
              <a:rPr lang="en-US" sz="2400" dirty="0" err="1"/>
              <a:t>kehidupannya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sz="2400" dirty="0" err="1">
                <a:solidFill>
                  <a:srgbClr val="0070C0"/>
                </a:solidFill>
              </a:rPr>
              <a:t>Faktor-faktor</a:t>
            </a:r>
            <a:r>
              <a:rPr lang="en-US" sz="2400" dirty="0">
                <a:solidFill>
                  <a:srgbClr val="0070C0"/>
                </a:solidFill>
              </a:rPr>
              <a:t> yang </a:t>
            </a:r>
            <a:r>
              <a:rPr lang="en-US" sz="2400" dirty="0" err="1">
                <a:solidFill>
                  <a:srgbClr val="0070C0"/>
                </a:solidFill>
              </a:rPr>
              <a:t>mempengaruhi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tingkah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laku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sehat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:</a:t>
            </a:r>
          </a:p>
          <a:p>
            <a:pPr lvl="0">
              <a:lnSpc>
                <a:spcPct val="150000"/>
              </a:lnSpc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skala</a:t>
            </a:r>
            <a:r>
              <a:rPr lang="en-US" sz="2400" dirty="0"/>
              <a:t> </a:t>
            </a:r>
            <a:r>
              <a:rPr lang="en-US" sz="2400" dirty="0" err="1"/>
              <a:t>ukur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/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.</a:t>
            </a:r>
          </a:p>
          <a:p>
            <a:pPr lvl="0">
              <a:lnSpc>
                <a:spcPct val="150000"/>
              </a:lnSpc>
            </a:pPr>
            <a:r>
              <a:rPr lang="en-US" sz="2400" dirty="0" err="1"/>
              <a:t>Kedudukannya</a:t>
            </a:r>
            <a:r>
              <a:rPr lang="en-US" sz="2400" dirty="0"/>
              <a:t> :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individual.</a:t>
            </a:r>
          </a:p>
          <a:p>
            <a:pPr lvl="0">
              <a:lnSpc>
                <a:spcPct val="150000"/>
              </a:lnSpc>
            </a:pP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skala</a:t>
            </a:r>
            <a:r>
              <a:rPr lang="en-US" sz="2400" dirty="0"/>
              <a:t> </a:t>
            </a:r>
            <a:r>
              <a:rPr lang="en-US" sz="2400" dirty="0" err="1"/>
              <a:t>ukur</a:t>
            </a:r>
            <a:r>
              <a:rPr lang="en-US" sz="2400" dirty="0"/>
              <a:t> :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optimal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kemauan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yang lain.</a:t>
            </a:r>
          </a:p>
          <a:p>
            <a:pPr>
              <a:lnSpc>
                <a:spcPct val="150000"/>
              </a:lnSpc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MODEL SEHAT SAKIT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1"/>
            <a:ext cx="8534400" cy="4648200"/>
          </a:xfrm>
          <a:blipFill>
            <a:blip r:embed="rId3"/>
            <a:tile tx="0" ty="0" sx="100000" sy="100000" flip="none" algn="tl"/>
          </a:blip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endParaRPr lang="en-US" sz="2400" dirty="0" smtClean="0"/>
          </a:p>
          <a:p>
            <a:pPr lvl="0">
              <a:lnSpc>
                <a:spcPct val="150000"/>
              </a:lnSpc>
            </a:pPr>
            <a:r>
              <a:rPr lang="en-US" sz="2400" dirty="0" smtClean="0"/>
              <a:t>Model </a:t>
            </a:r>
            <a:r>
              <a:rPr lang="en-US" sz="2400" dirty="0" err="1"/>
              <a:t>Rentang</a:t>
            </a:r>
            <a:r>
              <a:rPr lang="en-US" sz="2400" dirty="0"/>
              <a:t> </a:t>
            </a:r>
            <a:r>
              <a:rPr lang="en-US" sz="2400" dirty="0" err="1"/>
              <a:t>Sehat-Sakit</a:t>
            </a:r>
            <a:r>
              <a:rPr lang="en-US" sz="2400" dirty="0"/>
              <a:t> (</a:t>
            </a:r>
            <a:r>
              <a:rPr lang="en-US" sz="2400" i="1" dirty="0" err="1"/>
              <a:t>Neuman</a:t>
            </a:r>
            <a:r>
              <a:rPr lang="en-US" sz="2400" dirty="0"/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/>
              <a:t>Neuman</a:t>
            </a:r>
            <a:r>
              <a:rPr lang="en-US" sz="2400" dirty="0"/>
              <a:t> (1990): ”</a:t>
            </a:r>
            <a:r>
              <a:rPr lang="en-US" sz="2400" dirty="0" err="1"/>
              <a:t>sehat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rentang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, yang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rentang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sejahtera</a:t>
            </a:r>
            <a:r>
              <a:rPr lang="en-US" sz="2400" dirty="0"/>
              <a:t> yang optimal 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 yang paling </a:t>
            </a:r>
            <a:r>
              <a:rPr lang="en-US" sz="2400" dirty="0" err="1"/>
              <a:t>maksimum</a:t>
            </a:r>
            <a:r>
              <a:rPr lang="en-US" sz="2400" dirty="0"/>
              <a:t>,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kematian</a:t>
            </a:r>
            <a:r>
              <a:rPr lang="en-US" sz="2400" dirty="0"/>
              <a:t> yang </a:t>
            </a:r>
            <a:r>
              <a:rPr lang="en-US" sz="2400" dirty="0" err="1"/>
              <a:t>menandakan</a:t>
            </a:r>
            <a:r>
              <a:rPr lang="en-US" sz="2400" dirty="0"/>
              <a:t> </a:t>
            </a:r>
            <a:r>
              <a:rPr lang="en-US" sz="2400" dirty="0" err="1"/>
              <a:t>habisnya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 total</a:t>
            </a:r>
            <a:r>
              <a:rPr lang="en-US" sz="2400" dirty="0" smtClean="0"/>
              <a:t>”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                                                          ……………cont</a:t>
            </a:r>
            <a:r>
              <a:rPr lang="en-US" sz="2400" dirty="0" smtClean="0">
                <a:sym typeface="Wingdings" pitchFamily="2" charset="2"/>
              </a:rPr>
              <a:t>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Jadi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model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sehat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adalah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keadaan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dinamis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berubah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secara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terus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menerus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sesuai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dengan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adaptasi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individu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terhadap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berbagai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perubahan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pada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lingkungan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internal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eksternalnya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untuk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mempertahankan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keadaan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fisik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emosional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intelektual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sosial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perkembangan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spiritual yang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sehat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sakit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merupakan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proses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dimana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fungsi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individu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dalam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satu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lebih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dimensi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ada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mengalami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perubahan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penurunan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bila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dibandingkan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dengan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kondisi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individu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sebelumnya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>
                <a:solidFill>
                  <a:srgbClr val="FFFF00"/>
                </a:solidFill>
              </a:rPr>
              <a:t>Dengan</a:t>
            </a:r>
            <a:r>
              <a:rPr lang="en-US" sz="2400" dirty="0">
                <a:solidFill>
                  <a:srgbClr val="FFFF00"/>
                </a:solidFill>
              </a:rPr>
              <a:t> model </a:t>
            </a:r>
            <a:r>
              <a:rPr lang="en-US" sz="2400" dirty="0" err="1">
                <a:solidFill>
                  <a:srgbClr val="FFFF00"/>
                </a:solidFill>
              </a:rPr>
              <a:t>ini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perawat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dapat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menentukan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tingkat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kesehatan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klien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sesuai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dengan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rentang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sehat-sakitnya</a:t>
            </a:r>
            <a:r>
              <a:rPr lang="en-US" sz="2400" dirty="0">
                <a:solidFill>
                  <a:srgbClr val="FFFF00"/>
                </a:solidFill>
              </a:rPr>
              <a:t>. </a:t>
            </a:r>
            <a:r>
              <a:rPr lang="en-US" sz="2400" dirty="0" err="1">
                <a:solidFill>
                  <a:srgbClr val="FFFF00"/>
                </a:solidFill>
              </a:rPr>
              <a:t>Sehingga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faktor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resiko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klienmerupakan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faktor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penting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untuk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diperhatikan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dalam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mengidentifikasi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tingkat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kesehatan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klien</a:t>
            </a:r>
            <a:r>
              <a:rPr lang="en-US" sz="2400" dirty="0">
                <a:solidFill>
                  <a:srgbClr val="FFFF00"/>
                </a:solidFill>
              </a:rPr>
              <a:t>. </a:t>
            </a:r>
            <a:r>
              <a:rPr lang="en-US" sz="2400" dirty="0" err="1">
                <a:solidFill>
                  <a:srgbClr val="FFFF00"/>
                </a:solidFill>
              </a:rPr>
              <a:t>Faktor-faktor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resiko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itu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meliputi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variabel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genetik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psikologis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</a:p>
          <a:p>
            <a:r>
              <a:rPr lang="en-US" sz="2400" dirty="0" err="1">
                <a:solidFill>
                  <a:srgbClr val="92D050"/>
                </a:solidFill>
              </a:rPr>
              <a:t>Kekurangan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dari</a:t>
            </a:r>
            <a:r>
              <a:rPr lang="en-US" sz="2400" dirty="0">
                <a:solidFill>
                  <a:srgbClr val="92D050"/>
                </a:solidFill>
              </a:rPr>
              <a:t> model </a:t>
            </a:r>
            <a:r>
              <a:rPr lang="en-US" sz="2400" dirty="0" err="1">
                <a:solidFill>
                  <a:srgbClr val="92D050"/>
                </a:solidFill>
              </a:rPr>
              <a:t>ini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adalah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sulitnya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menentukan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tingkat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kesehatan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klien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sesuai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dengan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titik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tertentu</a:t>
            </a:r>
            <a:r>
              <a:rPr lang="en-US" sz="2400" dirty="0">
                <a:solidFill>
                  <a:srgbClr val="92D050"/>
                </a:solidFill>
              </a:rPr>
              <a:t> yang </a:t>
            </a:r>
            <a:r>
              <a:rPr lang="en-US" sz="2400" dirty="0" err="1">
                <a:solidFill>
                  <a:srgbClr val="92D050"/>
                </a:solidFill>
              </a:rPr>
              <a:t>ada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diantara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dua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titik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ekstrem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pada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rentang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itu</a:t>
            </a:r>
            <a:r>
              <a:rPr lang="en-US" sz="2400" dirty="0">
                <a:solidFill>
                  <a:srgbClr val="92D050"/>
                </a:solidFill>
              </a:rPr>
              <a:t> (</a:t>
            </a:r>
            <a:r>
              <a:rPr lang="en-US" sz="2400" dirty="0" err="1">
                <a:solidFill>
                  <a:srgbClr val="92D050"/>
                </a:solidFill>
              </a:rPr>
              <a:t>Kesejahteraan</a:t>
            </a:r>
            <a:r>
              <a:rPr lang="en-US" sz="2400" dirty="0">
                <a:solidFill>
                  <a:srgbClr val="92D050"/>
                </a:solidFill>
              </a:rPr>
              <a:t> Tingkat </a:t>
            </a:r>
            <a:r>
              <a:rPr lang="en-US" sz="2400" dirty="0" err="1">
                <a:solidFill>
                  <a:srgbClr val="92D050"/>
                </a:solidFill>
              </a:rPr>
              <a:t>Tinggi</a:t>
            </a:r>
            <a:r>
              <a:rPr lang="en-US" sz="2400" dirty="0">
                <a:solidFill>
                  <a:srgbClr val="92D050"/>
                </a:solidFill>
              </a:rPr>
              <a:t> – </a:t>
            </a:r>
            <a:r>
              <a:rPr lang="en-US" sz="2400" dirty="0" err="1">
                <a:solidFill>
                  <a:srgbClr val="92D050"/>
                </a:solidFill>
              </a:rPr>
              <a:t>Kematian</a:t>
            </a:r>
            <a:r>
              <a:rPr lang="en-US" sz="2400" dirty="0">
                <a:solidFill>
                  <a:srgbClr val="92D050"/>
                </a:solidFill>
              </a:rPr>
              <a:t>). </a:t>
            </a:r>
            <a:r>
              <a:rPr lang="en-US" sz="2400" dirty="0" err="1">
                <a:solidFill>
                  <a:srgbClr val="92D050"/>
                </a:solidFill>
              </a:rPr>
              <a:t>Misalnya</a:t>
            </a:r>
            <a:r>
              <a:rPr lang="en-US" sz="2400" dirty="0">
                <a:solidFill>
                  <a:srgbClr val="92D050"/>
                </a:solidFill>
              </a:rPr>
              <a:t>: </a:t>
            </a:r>
            <a:r>
              <a:rPr lang="en-US" sz="2400" dirty="0" err="1">
                <a:solidFill>
                  <a:srgbClr val="92D050"/>
                </a:solidFill>
              </a:rPr>
              <a:t>apakah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seseorang</a:t>
            </a:r>
            <a:r>
              <a:rPr lang="en-US" sz="2400" dirty="0">
                <a:solidFill>
                  <a:srgbClr val="92D050"/>
                </a:solidFill>
              </a:rPr>
              <a:t> yang </a:t>
            </a:r>
            <a:r>
              <a:rPr lang="en-US" sz="2400" dirty="0" err="1">
                <a:solidFill>
                  <a:srgbClr val="92D050"/>
                </a:solidFill>
              </a:rPr>
              <a:t>mengalami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fraktur</a:t>
            </a:r>
            <a:r>
              <a:rPr lang="en-US" sz="2400" dirty="0">
                <a:solidFill>
                  <a:srgbClr val="92D050"/>
                </a:solidFill>
              </a:rPr>
              <a:t> kaki </a:t>
            </a:r>
            <a:r>
              <a:rPr lang="en-US" sz="2400" dirty="0" err="1">
                <a:solidFill>
                  <a:srgbClr val="92D050"/>
                </a:solidFill>
              </a:rPr>
              <a:t>tapi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ia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mampu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melakukan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adaptasi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dengan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keterbatasan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mobilitas</a:t>
            </a:r>
            <a:r>
              <a:rPr lang="en-US" sz="2400" dirty="0">
                <a:solidFill>
                  <a:srgbClr val="92D050"/>
                </a:solidFill>
              </a:rPr>
              <a:t>, </a:t>
            </a:r>
            <a:r>
              <a:rPr lang="en-US" sz="2400" dirty="0" err="1">
                <a:solidFill>
                  <a:srgbClr val="92D050"/>
                </a:solidFill>
              </a:rPr>
              <a:t>dianggap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kurang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sehat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atau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lebih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sehat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dibandingkan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dengan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orang</a:t>
            </a:r>
            <a:r>
              <a:rPr lang="en-US" sz="2400" dirty="0">
                <a:solidFill>
                  <a:srgbClr val="92D050"/>
                </a:solidFill>
              </a:rPr>
              <a:t> yang </a:t>
            </a:r>
            <a:r>
              <a:rPr lang="en-US" sz="2400" dirty="0" err="1">
                <a:solidFill>
                  <a:srgbClr val="92D050"/>
                </a:solidFill>
              </a:rPr>
              <a:t>mempunyai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fisik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sehat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tapi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mengalami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depresi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berat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setelah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kematian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pasangannya</a:t>
            </a:r>
            <a:r>
              <a:rPr lang="en-US" sz="2400" dirty="0">
                <a:solidFill>
                  <a:srgbClr val="92D050"/>
                </a:solidFill>
              </a:rPr>
              <a:t>.</a:t>
            </a:r>
          </a:p>
          <a:p>
            <a:endParaRPr lang="en-US" sz="2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Model </a:t>
            </a:r>
            <a:r>
              <a:rPr lang="en-US" dirty="0" err="1"/>
              <a:t>Kesejahteraan</a:t>
            </a:r>
            <a:r>
              <a:rPr lang="en-US" dirty="0"/>
              <a:t> Tingkat </a:t>
            </a:r>
            <a:r>
              <a:rPr lang="en-US" dirty="0" err="1"/>
              <a:t>Tinggi</a:t>
            </a:r>
            <a:r>
              <a:rPr lang="en-US" dirty="0"/>
              <a:t> (</a:t>
            </a:r>
            <a:r>
              <a:rPr lang="en-US" i="1" dirty="0"/>
              <a:t>Dunn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 smtClean="0"/>
              <a:t>	Model </a:t>
            </a:r>
            <a:r>
              <a:rPr lang="en-US" dirty="0"/>
              <a:t>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Dunn </a:t>
            </a:r>
            <a:r>
              <a:rPr lang="en-US" dirty="0"/>
              <a:t>(1977)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memaksimalkan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pendekatan</a:t>
            </a:r>
            <a:r>
              <a:rPr lang="en-US" sz="2800" dirty="0"/>
              <a:t> model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perawat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intervensi</a:t>
            </a:r>
            <a:r>
              <a:rPr lang="en-US" sz="2800" dirty="0"/>
              <a:t> </a:t>
            </a:r>
            <a:r>
              <a:rPr lang="en-US" sz="2800" dirty="0" err="1"/>
              <a:t>keperawatan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klien</a:t>
            </a:r>
            <a:r>
              <a:rPr lang="en-US" sz="2800" dirty="0"/>
              <a:t>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yang </a:t>
            </a:r>
            <a:r>
              <a:rPr lang="en-US" sz="2800" dirty="0" err="1"/>
              <a:t>mengandung</a:t>
            </a:r>
            <a:r>
              <a:rPr lang="en-US" sz="2800" dirty="0"/>
              <a:t> </a:t>
            </a:r>
            <a:r>
              <a:rPr lang="en-US" sz="2800" dirty="0" err="1"/>
              <a:t>resiko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. Model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berhasil</a:t>
            </a:r>
            <a:r>
              <a:rPr lang="en-US" sz="2800" dirty="0"/>
              <a:t> </a:t>
            </a:r>
            <a:r>
              <a:rPr lang="en-US" sz="2800" dirty="0" err="1"/>
              <a:t>diterapkan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perawatan</a:t>
            </a:r>
            <a:r>
              <a:rPr lang="en-US" sz="2800" dirty="0"/>
              <a:t> </a:t>
            </a:r>
            <a:r>
              <a:rPr lang="en-US" sz="2800" dirty="0" err="1"/>
              <a:t>lansia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keperawatan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komunitas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sz="2400" dirty="0"/>
              <a:t>Model </a:t>
            </a:r>
            <a:r>
              <a:rPr lang="en-US" sz="2400" dirty="0" err="1"/>
              <a:t>Agen-Pejamu-Lingkungan</a:t>
            </a:r>
            <a:r>
              <a:rPr lang="en-US" sz="2400" dirty="0"/>
              <a:t>(</a:t>
            </a:r>
            <a:r>
              <a:rPr lang="en-US" sz="2400" i="1" dirty="0" err="1"/>
              <a:t>Leavell</a:t>
            </a:r>
            <a:r>
              <a:rPr lang="en-US" sz="2400" i="1" dirty="0"/>
              <a:t> at all.</a:t>
            </a:r>
            <a:r>
              <a:rPr lang="en-US" sz="2400" dirty="0"/>
              <a:t>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model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dinamis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Agen</a:t>
            </a:r>
            <a:r>
              <a:rPr lang="en-US" sz="2400" dirty="0"/>
              <a:t>, </a:t>
            </a:r>
            <a:r>
              <a:rPr lang="en-US" sz="2400" dirty="0" err="1"/>
              <a:t>Pejamu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Agen</a:t>
            </a:r>
            <a:r>
              <a:rPr lang="en-US" sz="2400" dirty="0" smtClean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internal-</a:t>
            </a:r>
            <a:r>
              <a:rPr lang="en-US" sz="2400" dirty="0" err="1"/>
              <a:t>eksternal</a:t>
            </a:r>
            <a:r>
              <a:rPr lang="en-US" sz="2400" dirty="0"/>
              <a:t> yang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tanpanya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. </a:t>
            </a:r>
            <a:r>
              <a:rPr lang="en-US" sz="2400" dirty="0" err="1"/>
              <a:t>Agen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biologis</a:t>
            </a:r>
            <a:r>
              <a:rPr lang="en-US" sz="2400" dirty="0"/>
              <a:t>, </a:t>
            </a:r>
            <a:r>
              <a:rPr lang="en-US" sz="2400" dirty="0" err="1"/>
              <a:t>kimia</a:t>
            </a:r>
            <a:r>
              <a:rPr lang="en-US" sz="2400" dirty="0"/>
              <a:t>, </a:t>
            </a:r>
            <a:r>
              <a:rPr lang="en-US" sz="2400" dirty="0" err="1"/>
              <a:t>fisik</a:t>
            </a:r>
            <a:r>
              <a:rPr lang="en-US" sz="2400" dirty="0"/>
              <a:t>, </a:t>
            </a:r>
            <a:r>
              <a:rPr lang="en-US" sz="2400" dirty="0" err="1"/>
              <a:t>mekanis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psikososial</a:t>
            </a:r>
            <a:r>
              <a:rPr lang="en-US" sz="2400" dirty="0"/>
              <a:t>.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Agen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yang </a:t>
            </a:r>
            <a:r>
              <a:rPr lang="en-US" sz="2400" dirty="0" err="1"/>
              <a:t>merugikan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(</a:t>
            </a:r>
            <a:r>
              <a:rPr lang="en-US" sz="2400" dirty="0" err="1"/>
              <a:t>bakteri</a:t>
            </a:r>
            <a:r>
              <a:rPr lang="en-US" sz="2400" dirty="0"/>
              <a:t>, stress) </a:t>
            </a:r>
            <a:r>
              <a:rPr lang="en-US" sz="2400" dirty="0" err="1"/>
              <a:t>atau</a:t>
            </a:r>
            <a:r>
              <a:rPr lang="en-US" sz="2400" dirty="0"/>
              <a:t> yang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(</a:t>
            </a:r>
            <a:r>
              <a:rPr lang="en-US" sz="2400" dirty="0" err="1"/>
              <a:t>nutrisi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Pejamu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sekelompok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yang </a:t>
            </a:r>
            <a:r>
              <a:rPr lang="en-US" sz="2400" dirty="0" err="1"/>
              <a:t>rentan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/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pejamu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lainsituasi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psikososoial</a:t>
            </a:r>
            <a:r>
              <a:rPr lang="en-US" sz="2400" dirty="0"/>
              <a:t> yang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beresiko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sakit.Misalnya</a:t>
            </a:r>
            <a:r>
              <a:rPr lang="en-US" sz="2400" dirty="0"/>
              <a:t>: </a:t>
            </a:r>
            <a:r>
              <a:rPr lang="en-US" sz="2400" dirty="0" err="1"/>
              <a:t>Riwayat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, </a:t>
            </a:r>
            <a:r>
              <a:rPr lang="en-US" sz="2400" dirty="0" err="1"/>
              <a:t>usia</a:t>
            </a:r>
            <a:r>
              <a:rPr lang="en-US" sz="2400" dirty="0"/>
              <a:t>,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lain-lain.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/>
          </a:bodyPr>
          <a:lstStyle/>
          <a:p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diluar</a:t>
            </a:r>
            <a:r>
              <a:rPr lang="en-US" sz="2400" dirty="0"/>
              <a:t> </a:t>
            </a:r>
            <a:r>
              <a:rPr lang="en-US" sz="2400" dirty="0" err="1"/>
              <a:t>pejamu</a:t>
            </a:r>
            <a:r>
              <a:rPr lang="en-US" sz="2400" dirty="0"/>
              <a:t>.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.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, </a:t>
            </a:r>
            <a:r>
              <a:rPr lang="en-US" sz="2400" dirty="0" err="1"/>
              <a:t>iklim</a:t>
            </a:r>
            <a:r>
              <a:rPr lang="en-US" sz="2400" dirty="0"/>
              <a:t>,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tinggal</a:t>
            </a:r>
            <a:r>
              <a:rPr lang="en-US" sz="2400" dirty="0"/>
              <a:t>, </a:t>
            </a:r>
            <a:r>
              <a:rPr lang="en-US" sz="2400" dirty="0" err="1"/>
              <a:t>penerangan</a:t>
            </a:r>
            <a:r>
              <a:rPr lang="en-US" sz="2400" dirty="0"/>
              <a:t>, </a:t>
            </a:r>
            <a:r>
              <a:rPr lang="en-US" sz="2400" dirty="0" err="1"/>
              <a:t>kebisingan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lain-lain. </a:t>
            </a:r>
            <a:r>
              <a:rPr lang="en-US" sz="2400" dirty="0" err="1"/>
              <a:t>Lingkungan</a:t>
            </a:r>
            <a:r>
              <a:rPr lang="en-US" sz="2400" dirty="0"/>
              <a:t> social,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 yang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stress, </a:t>
            </a:r>
            <a:r>
              <a:rPr lang="en-US" sz="2400" dirty="0" err="1"/>
              <a:t>konflik</a:t>
            </a:r>
            <a:r>
              <a:rPr lang="en-US" sz="2400" dirty="0"/>
              <a:t>, </a:t>
            </a:r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, </a:t>
            </a:r>
            <a:r>
              <a:rPr lang="en-US" sz="2400" dirty="0" err="1"/>
              <a:t>krisis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lain-lain.</a:t>
            </a:r>
          </a:p>
          <a:p>
            <a:r>
              <a:rPr lang="en-US" sz="2400" dirty="0"/>
              <a:t>Model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yang </a:t>
            </a:r>
            <a:r>
              <a:rPr lang="en-US" sz="2400" dirty="0" err="1"/>
              <a:t>dinamis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ketiga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/>
              <a:t>Menurut</a:t>
            </a:r>
            <a:r>
              <a:rPr lang="en-US" sz="2400" dirty="0"/>
              <a:t> Berne et al (1990) </a:t>
            </a:r>
            <a:r>
              <a:rPr lang="en-US" sz="2400" dirty="0" err="1"/>
              <a:t>respon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merusak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sekelompok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lingkungannya.Selain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 model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penyebab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Model </a:t>
            </a:r>
            <a:r>
              <a:rPr lang="en-US" sz="2400" dirty="0" err="1"/>
              <a:t>Keyakinan-Kesehatan</a:t>
            </a:r>
            <a:endParaRPr lang="en-US" sz="2400" dirty="0"/>
          </a:p>
          <a:p>
            <a:r>
              <a:rPr lang="en-US" sz="2400" dirty="0"/>
              <a:t>Model </a:t>
            </a:r>
            <a:r>
              <a:rPr lang="en-US" sz="2400" dirty="0" err="1"/>
              <a:t>Keyakinan-Kesehatan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i="1" dirty="0" err="1"/>
              <a:t>Rosenstoch</a:t>
            </a:r>
            <a:r>
              <a:rPr lang="en-US" sz="2400" i="1" dirty="0"/>
              <a:t> </a:t>
            </a:r>
            <a:r>
              <a:rPr lang="en-US" sz="2400" dirty="0"/>
              <a:t>(1974)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Becker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 err="1"/>
              <a:t>Maiman</a:t>
            </a:r>
            <a:r>
              <a:rPr lang="en-US" sz="2400" dirty="0"/>
              <a:t> (1975)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keyakinan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yang </a:t>
            </a:r>
            <a:r>
              <a:rPr lang="en-US" sz="2400" dirty="0" err="1"/>
              <a:t>ditampilkan</a:t>
            </a:r>
            <a:r>
              <a:rPr lang="en-US" sz="2400" dirty="0"/>
              <a:t>.</a:t>
            </a:r>
          </a:p>
          <a:p>
            <a:r>
              <a:rPr lang="en-US" sz="2400" dirty="0"/>
              <a:t>Model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berprilaku</a:t>
            </a:r>
            <a:r>
              <a:rPr lang="en-US" sz="2400" dirty="0"/>
              <a:t> </a:t>
            </a:r>
            <a:r>
              <a:rPr lang="en-US" sz="2400" dirty="0" err="1"/>
              <a:t>sehubungan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mematuhi</a:t>
            </a:r>
            <a:r>
              <a:rPr lang="en-US" sz="2400" dirty="0"/>
              <a:t> </a:t>
            </a:r>
            <a:r>
              <a:rPr lang="en-US" sz="2400" dirty="0" err="1"/>
              <a:t>terapi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DEFINISI SEHAT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8006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Menurut</a:t>
            </a:r>
            <a:r>
              <a:rPr lang="en-US" dirty="0" smtClean="0"/>
              <a:t> WHO :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mental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2" name="Picture 4" descr="D:\Health &amp; Medical\G0503503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890191"/>
            <a:ext cx="3276600" cy="3367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model </a:t>
            </a:r>
            <a:r>
              <a:rPr lang="en-US" sz="2400" dirty="0" err="1"/>
              <a:t>Keyakinan-Kesehatan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lain:</a:t>
            </a:r>
          </a:p>
          <a:p>
            <a:pPr lvl="0"/>
            <a:r>
              <a:rPr lang="en-US" sz="2400" dirty="0" err="1"/>
              <a:t>Persepsi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kerentanan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penyakit.Misal</a:t>
            </a:r>
            <a:r>
              <a:rPr lang="en-US" sz="2400" dirty="0"/>
              <a:t>: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mengenal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pernyakit</a:t>
            </a:r>
            <a:r>
              <a:rPr lang="en-US" sz="2400" dirty="0"/>
              <a:t> </a:t>
            </a:r>
            <a:r>
              <a:rPr lang="en-US" sz="2400" dirty="0" err="1"/>
              <a:t>koroner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riwayat</a:t>
            </a:r>
            <a:r>
              <a:rPr lang="en-US" sz="2400" dirty="0"/>
              <a:t> </a:t>
            </a:r>
            <a:r>
              <a:rPr lang="en-US" sz="2400" dirty="0" err="1"/>
              <a:t>keluarganya</a:t>
            </a:r>
            <a:r>
              <a:rPr lang="en-US" sz="2400" dirty="0"/>
              <a:t>, </a:t>
            </a:r>
            <a:r>
              <a:rPr lang="en-US" sz="2400" dirty="0" err="1"/>
              <a:t>apalagi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keluarganya</a:t>
            </a:r>
            <a:r>
              <a:rPr lang="en-US" sz="2400" dirty="0"/>
              <a:t> yang </a:t>
            </a:r>
            <a:r>
              <a:rPr lang="en-US" sz="2400" dirty="0" err="1"/>
              <a:t>meninggal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merasakan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Persepsi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keseriusan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tertentu.Dipengaruhi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demografi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sosiopsikologis</a:t>
            </a:r>
            <a:r>
              <a:rPr lang="en-US" sz="2400" dirty="0"/>
              <a:t>, </a:t>
            </a:r>
            <a:r>
              <a:rPr lang="en-US" sz="2400" dirty="0" err="1"/>
              <a:t>perasaan</a:t>
            </a:r>
            <a:r>
              <a:rPr lang="en-US" sz="2400" dirty="0"/>
              <a:t> </a:t>
            </a:r>
            <a:r>
              <a:rPr lang="en-US" sz="2400" dirty="0" err="1"/>
              <a:t>terancam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, </a:t>
            </a:r>
            <a:r>
              <a:rPr lang="en-US" sz="2400" dirty="0" err="1"/>
              <a:t>anjuran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bertindak</a:t>
            </a:r>
            <a:r>
              <a:rPr lang="en-US" sz="2400" dirty="0"/>
              <a:t> (</a:t>
            </a:r>
            <a:r>
              <a:rPr lang="en-US" sz="2400" dirty="0" err="1"/>
              <a:t>misal</a:t>
            </a:r>
            <a:r>
              <a:rPr lang="en-US" sz="2400" dirty="0"/>
              <a:t>: </a:t>
            </a:r>
            <a:r>
              <a:rPr lang="en-US" sz="2400" dirty="0" err="1"/>
              <a:t>kampanye</a:t>
            </a:r>
            <a:r>
              <a:rPr lang="en-US" sz="2400" dirty="0"/>
              <a:t> media </a:t>
            </a:r>
            <a:r>
              <a:rPr lang="en-US" sz="2400" dirty="0" err="1"/>
              <a:t>massa</a:t>
            </a:r>
            <a:r>
              <a:rPr lang="en-US" sz="2400" dirty="0"/>
              <a:t>, </a:t>
            </a:r>
            <a:r>
              <a:rPr lang="en-US" sz="2400" dirty="0" err="1"/>
              <a:t>anjuran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dokter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lain-lain).</a:t>
            </a:r>
          </a:p>
          <a:p>
            <a:pPr lvl="0"/>
            <a:r>
              <a:rPr lang="en-US" sz="2400" dirty="0" err="1"/>
              <a:t>Persepsi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manfaat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yang </a:t>
            </a:r>
            <a:r>
              <a:rPr lang="en-US" sz="2400" dirty="0" err="1"/>
              <a:t>diambil.Seseorang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mengambil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preventif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mengubah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,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kepatuhan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terapi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pengobatan</a:t>
            </a:r>
            <a:r>
              <a:rPr lang="en-US" sz="2400" dirty="0"/>
              <a:t> </a:t>
            </a:r>
            <a:r>
              <a:rPr lang="en-US" sz="2400" dirty="0" err="1"/>
              <a:t>medis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Model </a:t>
            </a:r>
            <a:r>
              <a:rPr lang="en-US" dirty="0" err="1"/>
              <a:t>Peningkatan-Kesehatan</a:t>
            </a:r>
            <a:r>
              <a:rPr lang="en-US" dirty="0"/>
              <a:t> (</a:t>
            </a:r>
            <a:r>
              <a:rPr lang="en-US" i="1" dirty="0"/>
              <a:t>Pender</a:t>
            </a:r>
            <a:r>
              <a:rPr lang="en-US" dirty="0"/>
              <a:t>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(</a:t>
            </a:r>
            <a:r>
              <a:rPr lang="en-US" dirty="0" err="1"/>
              <a:t>kognitif-persepsi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pengubah</a:t>
            </a:r>
            <a:r>
              <a:rPr lang="en-US" dirty="0"/>
              <a:t>),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praktik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internal,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:</a:t>
            </a:r>
          </a:p>
          <a:p>
            <a:pPr lvl="0">
              <a:buNone/>
            </a:pPr>
            <a:r>
              <a:rPr lang="en-US" sz="2400" dirty="0" smtClean="0"/>
              <a:t>a.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endParaRPr lang="en-US" sz="2400" dirty="0" smtClean="0"/>
          </a:p>
          <a:p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pikir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sepanjang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hidupnya</a:t>
            </a:r>
            <a:r>
              <a:rPr lang="en-US" sz="2400" dirty="0" smtClean="0"/>
              <a:t>.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mempertimbangkan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perawatan</a:t>
            </a:r>
            <a:r>
              <a:rPr lang="en-US" sz="2400" dirty="0" smtClean="0"/>
              <a:t>.</a:t>
            </a:r>
          </a:p>
          <a:p>
            <a:pPr lvl="0">
              <a:buNone/>
            </a:pPr>
            <a:r>
              <a:rPr lang="en-US" sz="2400" dirty="0" smtClean="0"/>
              <a:t>b. </a:t>
            </a:r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</a:t>
            </a:r>
            <a:r>
              <a:rPr lang="en-US" sz="2400" dirty="0" err="1" smtClean="0"/>
              <a:t>intelektual</a:t>
            </a:r>
            <a:endParaRPr lang="en-US" sz="2400" dirty="0" smtClean="0"/>
          </a:p>
          <a:p>
            <a:r>
              <a:rPr lang="en-US" sz="2400" dirty="0" err="1" smtClean="0"/>
              <a:t>Keyakinan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terbentuk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intelektual</a:t>
            </a:r>
            <a:r>
              <a:rPr lang="en-US" sz="2400" dirty="0" smtClean="0"/>
              <a:t>,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(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salah</a:t>
            </a:r>
            <a:r>
              <a:rPr lang="en-US" sz="2400" dirty="0" smtClean="0"/>
              <a:t>)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, </a:t>
            </a:r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lalu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sz="2400" dirty="0" smtClean="0"/>
              <a:t>c. </a:t>
            </a:r>
            <a:r>
              <a:rPr lang="en-US" sz="2400" dirty="0" err="1" smtClean="0"/>
              <a:t>Persepsi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endParaRPr lang="en-US" sz="2400" dirty="0" smtClean="0"/>
          </a:p>
          <a:p>
            <a:r>
              <a:rPr lang="en-US" sz="2400" dirty="0" smtClean="0"/>
              <a:t>Cara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merasakan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berakibat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melaksanakannya</a:t>
            </a:r>
            <a:r>
              <a:rPr lang="en-US" sz="2400" dirty="0" smtClean="0"/>
              <a:t>.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 err="1" smtClean="0"/>
              <a:t>mengkaji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,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mengumpulkan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subjektif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 </a:t>
            </a:r>
            <a:r>
              <a:rPr lang="en-US" sz="2400" dirty="0" err="1" smtClean="0"/>
              <a:t>merasakan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keletihan</a:t>
            </a:r>
            <a:r>
              <a:rPr lang="en-US" sz="2400" dirty="0" smtClean="0"/>
              <a:t>, </a:t>
            </a:r>
            <a:r>
              <a:rPr lang="en-US" sz="2400" dirty="0" err="1" smtClean="0"/>
              <a:t>sesak</a:t>
            </a:r>
            <a:r>
              <a:rPr lang="en-US" sz="2400" dirty="0" smtClean="0"/>
              <a:t> </a:t>
            </a:r>
            <a:r>
              <a:rPr lang="en-US" sz="2400" dirty="0" err="1" smtClean="0"/>
              <a:t>napas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nyeri</a:t>
            </a:r>
            <a:r>
              <a:rPr lang="en-US" sz="2400" dirty="0" smtClean="0"/>
              <a:t>.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mengumpulkan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objektif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actual,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tekanan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,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bunyi</a:t>
            </a:r>
            <a:r>
              <a:rPr lang="en-US" sz="2400" dirty="0" smtClean="0"/>
              <a:t> </a:t>
            </a:r>
            <a:r>
              <a:rPr lang="en-US" sz="2400" dirty="0" err="1" smtClean="0"/>
              <a:t>paru</a:t>
            </a:r>
            <a:r>
              <a:rPr lang="en-US" sz="2400" dirty="0" smtClean="0"/>
              <a:t>.</a:t>
            </a:r>
          </a:p>
          <a:p>
            <a:pPr lvl="0">
              <a:buNone/>
            </a:pPr>
            <a:r>
              <a:rPr lang="en-US" sz="2400" dirty="0" smtClean="0"/>
              <a:t>d.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emosional</a:t>
            </a:r>
            <a:endParaRPr lang="en-US" sz="2400" dirty="0" smtClean="0"/>
          </a:p>
          <a:p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emosional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melaksanakannya</a:t>
            </a:r>
            <a:r>
              <a:rPr lang="en-US" sz="2400" dirty="0" smtClean="0"/>
              <a:t>.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reaksi</a:t>
            </a:r>
            <a:r>
              <a:rPr lang="en-US" sz="2400" dirty="0" smtClean="0"/>
              <a:t> </a:t>
            </a:r>
            <a:r>
              <a:rPr lang="en-US" sz="2400" dirty="0" err="1" smtClean="0"/>
              <a:t>emosional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berlebihan</a:t>
            </a:r>
            <a:r>
              <a:rPr lang="en-US" sz="2400" dirty="0" smtClean="0"/>
              <a:t>, yang </a:t>
            </a:r>
            <a:r>
              <a:rPr lang="en-US" sz="2400" dirty="0" err="1" smtClean="0"/>
              <a:t>berlawanan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kenyataan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, </a:t>
            </a:r>
            <a:r>
              <a:rPr lang="en-US" sz="2400" dirty="0" err="1" smtClean="0"/>
              <a:t>sampai-sampai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menderita</a:t>
            </a:r>
            <a:r>
              <a:rPr lang="en-US" sz="2400" dirty="0" smtClean="0"/>
              <a:t> </a:t>
            </a:r>
            <a:r>
              <a:rPr lang="en-US" sz="2400" dirty="0" err="1" smtClean="0"/>
              <a:t>kanker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menyangkal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gejala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menolak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pengobatan</a:t>
            </a:r>
            <a:r>
              <a:rPr lang="en-US" sz="2400" dirty="0" smtClean="0"/>
              <a:t>.</a:t>
            </a:r>
          </a:p>
          <a:p>
            <a:pPr lvl="0">
              <a:buNone/>
            </a:pPr>
            <a:r>
              <a:rPr lang="en-US" sz="2400" dirty="0" smtClean="0"/>
              <a:t>e.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spiritual</a:t>
            </a:r>
          </a:p>
          <a:p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menjalani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kehidupannya</a:t>
            </a:r>
            <a:r>
              <a:rPr lang="en-US" sz="2400" dirty="0" smtClean="0"/>
              <a:t>, </a:t>
            </a:r>
            <a:r>
              <a:rPr lang="en-US" sz="2400" dirty="0" err="1" smtClean="0"/>
              <a:t>mencakup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keyakinan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,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/</a:t>
            </a:r>
            <a:r>
              <a:rPr lang="en-US" sz="2400" dirty="0" err="1" smtClean="0"/>
              <a:t>teman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pPr lvl="0"/>
            <a:r>
              <a:rPr lang="en-US" sz="2400" dirty="0" smtClean="0"/>
              <a:t>2.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eksternal</a:t>
            </a: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a. </a:t>
            </a:r>
            <a:r>
              <a:rPr lang="en-US" sz="2400" dirty="0" err="1" smtClean="0"/>
              <a:t>Praktek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endParaRPr lang="en-US" sz="2400" dirty="0" smtClean="0"/>
          </a:p>
          <a:p>
            <a:r>
              <a:rPr lang="en-US" sz="2400" dirty="0" smtClean="0"/>
              <a:t>Cara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. </a:t>
            </a:r>
            <a:r>
              <a:rPr lang="en-US" sz="2400" dirty="0" err="1" smtClean="0"/>
              <a:t>Klien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tindakan-tindakan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pencegahan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keluarganya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 </a:t>
            </a:r>
          </a:p>
          <a:p>
            <a:pPr lvl="0">
              <a:buNone/>
            </a:pPr>
            <a:r>
              <a:rPr lang="en-US" sz="2400" dirty="0" smtClean="0"/>
              <a:t>b.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sosio-ekonomik</a:t>
            </a:r>
            <a:endParaRPr lang="en-US" sz="2400" dirty="0" smtClean="0"/>
          </a:p>
          <a:p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psiko-sosial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bereaksi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.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psiko-sosial</a:t>
            </a:r>
            <a:r>
              <a:rPr lang="en-US" sz="2400" dirty="0" smtClean="0"/>
              <a:t> </a:t>
            </a:r>
            <a:r>
              <a:rPr lang="en-US" sz="2400" dirty="0" err="1" smtClean="0"/>
              <a:t>mencakup</a:t>
            </a:r>
            <a:r>
              <a:rPr lang="en-US" sz="2400" dirty="0" smtClean="0"/>
              <a:t> </a:t>
            </a:r>
            <a:r>
              <a:rPr lang="en-US" sz="2400" dirty="0" err="1" smtClean="0"/>
              <a:t>stabilitas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perkawinan</a:t>
            </a:r>
            <a:r>
              <a:rPr lang="en-US" sz="2400" dirty="0" smtClean="0"/>
              <a:t>/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intim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, </a:t>
            </a:r>
            <a:r>
              <a:rPr lang="en-US" sz="2400" dirty="0" err="1" smtClean="0"/>
              <a:t>kebiasaan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.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berperan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medis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c. </a:t>
            </a:r>
            <a:r>
              <a:rPr lang="en-US" sz="2800" dirty="0" err="1" smtClean="0">
                <a:solidFill>
                  <a:schemeClr val="bg1"/>
                </a:solidFill>
              </a:rPr>
              <a:t>Latar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belakang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budaya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</a:rPr>
              <a:t>Mempengaruhi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keyakinan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nilai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kebiasaan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individu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</a:rPr>
              <a:t>Budaya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juga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mempengaruhi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tempat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masuk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dalam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pelayanan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kesehatan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dan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mempengaruhi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cara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melaksanakan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kesehatan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pribadi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lvl="0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internal</a:t>
            </a:r>
          </a:p>
          <a:p>
            <a:r>
              <a:rPr lang="en-US" sz="2400" dirty="0" err="1" smtClean="0"/>
              <a:t>Variabel</a:t>
            </a:r>
            <a:r>
              <a:rPr lang="en-US" sz="2400" dirty="0" smtClean="0"/>
              <a:t> internal yang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 </a:t>
            </a:r>
            <a:r>
              <a:rPr lang="en-US" sz="2400" dirty="0" err="1" smtClean="0"/>
              <a:t>persepsi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gejala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dialami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 </a:t>
            </a:r>
            <a:r>
              <a:rPr lang="en-US" sz="2400" dirty="0" err="1" smtClean="0"/>
              <a:t>merasa</a:t>
            </a:r>
            <a:r>
              <a:rPr lang="en-US" sz="2400" dirty="0" smtClean="0"/>
              <a:t> </a:t>
            </a:r>
            <a:r>
              <a:rPr lang="en-US" sz="2400" dirty="0" err="1" smtClean="0"/>
              <a:t>yakin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gejala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mengganggu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sehari-hari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bantuan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memandang</a:t>
            </a:r>
            <a:r>
              <a:rPr lang="en-US" sz="2400" dirty="0" smtClean="0"/>
              <a:t> </a:t>
            </a:r>
            <a:r>
              <a:rPr lang="en-US" sz="2400" dirty="0" err="1" smtClean="0"/>
              <a:t>gejala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gangguan</a:t>
            </a:r>
            <a:r>
              <a:rPr lang="en-US" sz="2400" dirty="0" smtClean="0"/>
              <a:t> </a:t>
            </a:r>
            <a:r>
              <a:rPr lang="en-US" sz="2400" dirty="0" err="1" smtClean="0"/>
              <a:t>baginya</a:t>
            </a:r>
            <a:r>
              <a:rPr lang="en-US" sz="2400" dirty="0" smtClean="0"/>
              <a:t>.</a:t>
            </a:r>
          </a:p>
          <a:p>
            <a:pPr lvl="0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eksternal</a:t>
            </a:r>
            <a:endParaRPr lang="en-US" sz="2400" dirty="0" smtClean="0"/>
          </a:p>
          <a:p>
            <a:r>
              <a:rPr lang="en-US" sz="2400" dirty="0" smtClean="0"/>
              <a:t>Yang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gejala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,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, </a:t>
            </a:r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,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, </a:t>
            </a:r>
            <a:r>
              <a:rPr lang="en-US" sz="2400" dirty="0" err="1" smtClean="0"/>
              <a:t>kemudahan</a:t>
            </a:r>
            <a:r>
              <a:rPr lang="en-US" sz="2400" dirty="0" smtClean="0"/>
              <a:t> </a:t>
            </a:r>
            <a:r>
              <a:rPr lang="en-US" sz="2400" dirty="0" err="1" smtClean="0"/>
              <a:t>akses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system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dukungan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sz="2400" b="1" dirty="0" err="1" smtClean="0"/>
              <a:t>Empat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pencegahan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penyakit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berikut</a:t>
            </a:r>
            <a:r>
              <a:rPr lang="en-US" sz="2400" b="1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sz="2400" b="1" dirty="0" smtClean="0"/>
              <a:t>1. </a:t>
            </a:r>
            <a:r>
              <a:rPr lang="en-US" sz="2400" b="1" dirty="0" err="1" smtClean="0"/>
              <a:t>Pencegahan</a:t>
            </a:r>
            <a:r>
              <a:rPr lang="en-US" sz="2400" b="1" dirty="0" smtClean="0"/>
              <a:t> primordial</a:t>
            </a:r>
            <a:endParaRPr lang="en-US" sz="2400" dirty="0" smtClean="0"/>
          </a:p>
          <a:p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pencegahan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diperkenalkan</a:t>
            </a:r>
            <a:r>
              <a:rPr lang="en-US" sz="2400" dirty="0" smtClean="0"/>
              <a:t>,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epidemiologi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kardiovaskular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diet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lain-lain. </a:t>
            </a:r>
            <a:r>
              <a:rPr lang="en-US" sz="2400" dirty="0" err="1" smtClean="0"/>
              <a:t>Pencegahan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terlambat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negara-negara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</a:t>
            </a:r>
          </a:p>
          <a:p>
            <a:pPr lvl="0">
              <a:buNone/>
            </a:pPr>
            <a:r>
              <a:rPr lang="en-US" sz="2400" b="1" dirty="0" smtClean="0"/>
              <a:t>2. </a:t>
            </a:r>
            <a:r>
              <a:rPr lang="en-US" sz="2400" b="1" dirty="0" err="1" smtClean="0"/>
              <a:t>Pencegahan</a:t>
            </a:r>
            <a:r>
              <a:rPr lang="en-US" sz="2400" b="1" dirty="0" smtClean="0"/>
              <a:t> primer</a:t>
            </a:r>
            <a:endParaRPr lang="en-US" sz="2400" dirty="0" smtClean="0"/>
          </a:p>
          <a:p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insiden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mengontrol</a:t>
            </a:r>
            <a:r>
              <a:rPr lang="en-US" sz="2400" dirty="0" smtClean="0"/>
              <a:t> </a:t>
            </a:r>
            <a:r>
              <a:rPr lang="en-US" sz="2400" dirty="0" err="1" smtClean="0"/>
              <a:t>penyebab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faktor-faktor</a:t>
            </a:r>
            <a:r>
              <a:rPr lang="en-US" sz="2400" dirty="0" smtClean="0"/>
              <a:t> </a:t>
            </a:r>
            <a:r>
              <a:rPr lang="en-US" sz="2400" dirty="0" err="1" smtClean="0"/>
              <a:t>risiko</a:t>
            </a:r>
            <a:r>
              <a:rPr lang="en-US" sz="2400" dirty="0" smtClean="0"/>
              <a:t>. </a:t>
            </a:r>
            <a:r>
              <a:rPr lang="en-US" sz="2400" dirty="0" err="1" smtClean="0"/>
              <a:t>Misal</a:t>
            </a:r>
            <a:r>
              <a:rPr lang="en-US" sz="2400" dirty="0" smtClean="0"/>
              <a:t> :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kondom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jarum</a:t>
            </a:r>
            <a:r>
              <a:rPr lang="en-US" sz="2400" dirty="0" smtClean="0"/>
              <a:t> </a:t>
            </a:r>
            <a:r>
              <a:rPr lang="en-US" sz="2400" dirty="0" err="1" smtClean="0"/>
              <a:t>suntik</a:t>
            </a:r>
            <a:r>
              <a:rPr lang="en-US" sz="2400" dirty="0" smtClean="0"/>
              <a:t> disposable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pencegahan</a:t>
            </a:r>
            <a:r>
              <a:rPr lang="en-US" sz="2400" dirty="0" smtClean="0"/>
              <a:t> </a:t>
            </a:r>
            <a:r>
              <a:rPr lang="en-US" sz="2400" dirty="0" err="1" smtClean="0"/>
              <a:t>infeksi</a:t>
            </a:r>
            <a:r>
              <a:rPr lang="en-US" sz="2400" dirty="0" smtClean="0"/>
              <a:t> HIV, </a:t>
            </a:r>
            <a:r>
              <a:rPr lang="en-US" sz="2400" dirty="0" err="1" smtClean="0"/>
              <a:t>imunisasi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lain-lain.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Population Strategy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individual </a:t>
            </a:r>
            <a:r>
              <a:rPr lang="en-US" sz="2400" dirty="0" err="1" smtClean="0"/>
              <a:t>gunanya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: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Seat-belt, program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merokok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lain-lain.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Pencegahan</a:t>
            </a:r>
            <a:r>
              <a:rPr lang="en-US" sz="2400" dirty="0" smtClean="0"/>
              <a:t> </a:t>
            </a:r>
            <a:r>
              <a:rPr lang="en-US" sz="2400" dirty="0" err="1" smtClean="0"/>
              <a:t>sekunder</a:t>
            </a:r>
            <a:endParaRPr lang="en-US" sz="2400" dirty="0" smtClean="0"/>
          </a:p>
          <a:p>
            <a:r>
              <a:rPr lang="en-US" sz="2400" dirty="0" err="1" smtClean="0"/>
              <a:t>Tujuannya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menyembuhkan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  </a:t>
            </a:r>
            <a:r>
              <a:rPr lang="en-US" sz="2400" dirty="0" err="1" smtClean="0"/>
              <a:t>serius</a:t>
            </a:r>
            <a:r>
              <a:rPr lang="en-US" sz="2400" dirty="0" smtClean="0"/>
              <a:t> </a:t>
            </a:r>
            <a:r>
              <a:rPr lang="en-US" sz="2400" dirty="0" err="1" smtClean="0"/>
              <a:t>lewat</a:t>
            </a:r>
            <a:r>
              <a:rPr lang="en-US" sz="2400" dirty="0" smtClean="0"/>
              <a:t> diagnosis &amp; </a:t>
            </a:r>
            <a:r>
              <a:rPr lang="en-US" sz="2400" dirty="0" err="1" smtClean="0"/>
              <a:t>pengobatan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dini</a:t>
            </a:r>
            <a:r>
              <a:rPr lang="en-US" sz="2400" dirty="0" smtClean="0"/>
              <a:t>. </a:t>
            </a:r>
            <a:r>
              <a:rPr lang="en-US" sz="2400" dirty="0" err="1" smtClean="0"/>
              <a:t>Tertuju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</a:t>
            </a:r>
            <a:r>
              <a:rPr lang="en-US" sz="2400" dirty="0" smtClean="0"/>
              <a:t> </a:t>
            </a:r>
            <a:r>
              <a:rPr lang="en-US" sz="2400" dirty="0" err="1" smtClean="0"/>
              <a:t>timbulnya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didiagnosis</a:t>
            </a:r>
            <a:r>
              <a:rPr lang="en-US" sz="2400" dirty="0" smtClean="0"/>
              <a:t> &amp;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prevalensi</a:t>
            </a:r>
            <a:r>
              <a:rPr lang="en-US" sz="2400" dirty="0" smtClean="0"/>
              <a:t>.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diindentifikasi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diobati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kearah</a:t>
            </a:r>
            <a:r>
              <a:rPr lang="en-US" sz="2400" dirty="0" smtClean="0"/>
              <a:t> </a:t>
            </a:r>
            <a:r>
              <a:rPr lang="en-US" sz="2400" dirty="0" err="1" smtClean="0"/>
              <a:t>buruk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stop,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aman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mendeteksi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stadium </a:t>
            </a:r>
            <a:r>
              <a:rPr lang="en-US" sz="2400" dirty="0" err="1" smtClean="0"/>
              <a:t>preklinik</a:t>
            </a:r>
            <a:r>
              <a:rPr lang="en-US" sz="2400" dirty="0" smtClean="0"/>
              <a:t>. </a:t>
            </a:r>
            <a:r>
              <a:rPr lang="en-US" sz="2400" dirty="0" err="1" smtClean="0"/>
              <a:t>Misal</a:t>
            </a:r>
            <a:r>
              <a:rPr lang="en-US" sz="2400" dirty="0" smtClean="0"/>
              <a:t> : Screening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kanker</a:t>
            </a:r>
            <a:r>
              <a:rPr lang="en-US" sz="2400" dirty="0" smtClean="0"/>
              <a:t> </a:t>
            </a:r>
            <a:r>
              <a:rPr lang="en-US" sz="2400" dirty="0" err="1" smtClean="0"/>
              <a:t>serviks</a:t>
            </a:r>
            <a:r>
              <a:rPr lang="en-US" sz="2400" dirty="0" smtClean="0"/>
              <a:t>,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dirty="0" err="1" smtClean="0"/>
              <a:t>tekanan</a:t>
            </a:r>
            <a:r>
              <a:rPr lang="en-US" sz="2400" dirty="0" smtClean="0"/>
              <a:t>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rutin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lain-lain.</a:t>
            </a:r>
          </a:p>
          <a:p>
            <a:pPr lvl="0">
              <a:buNone/>
            </a:pPr>
            <a:r>
              <a:rPr lang="en-US" sz="2400" b="1" dirty="0" smtClean="0"/>
              <a:t>4. </a:t>
            </a:r>
            <a:r>
              <a:rPr lang="en-US" sz="2400" b="1" dirty="0" err="1" smtClean="0"/>
              <a:t>Pencegahan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tersier</a:t>
            </a:r>
            <a:endParaRPr lang="en-US" sz="2400" dirty="0" smtClean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komplikasi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pengobatan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rehabilitasi</a:t>
            </a:r>
            <a:r>
              <a:rPr lang="en-US" sz="2400" dirty="0" smtClean="0"/>
              <a:t>,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penderita</a:t>
            </a:r>
            <a:r>
              <a:rPr lang="en-US" sz="2400" dirty="0" smtClean="0"/>
              <a:t> </a:t>
            </a:r>
            <a:r>
              <a:rPr lang="en-US" sz="2400" dirty="0" err="1" smtClean="0"/>
              <a:t>cocok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disembuhkan</a:t>
            </a:r>
            <a:r>
              <a:rPr lang="en-US" sz="2400" dirty="0" smtClean="0"/>
              <a:t>. </a:t>
            </a: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rehabilitasi</a:t>
            </a:r>
            <a:r>
              <a:rPr lang="en-US" sz="2400" dirty="0" smtClean="0"/>
              <a:t> </a:t>
            </a:r>
            <a:r>
              <a:rPr lang="en-US" sz="2400" dirty="0" err="1" smtClean="0"/>
              <a:t>pasien</a:t>
            </a:r>
            <a:r>
              <a:rPr lang="en-US" sz="2400" dirty="0" smtClean="0"/>
              <a:t> Poliomyelitis, Stroke, </a:t>
            </a:r>
            <a:r>
              <a:rPr lang="en-US" sz="2400" dirty="0" err="1" smtClean="0"/>
              <a:t>kecelakaan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lain-lain.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sz="2400" b="1" dirty="0" smtClean="0"/>
              <a:t>Lima </a:t>
            </a:r>
            <a:r>
              <a:rPr lang="en-US" sz="2400" b="1" dirty="0" err="1" smtClean="0"/>
              <a:t>tingkat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pencegahan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penyakit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berikut</a:t>
            </a:r>
            <a:r>
              <a:rPr lang="en-US" sz="2400" b="1" dirty="0" smtClean="0"/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i="1" dirty="0" smtClean="0"/>
              <a:t>1. Health Promotion </a:t>
            </a:r>
            <a:endParaRPr lang="en-US" dirty="0" smtClean="0"/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pejamu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status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melalui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Penyuluhan</a:t>
            </a:r>
            <a:r>
              <a:rPr lang="en-US" dirty="0" smtClean="0"/>
              <a:t>/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lvl="1"/>
            <a:r>
              <a:rPr lang="en-US" dirty="0" err="1" smtClean="0"/>
              <a:t>Rekreasi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 smtClean="0"/>
          </a:p>
          <a:p>
            <a:pPr lvl="1"/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\</a:t>
            </a:r>
          </a:p>
          <a:p>
            <a:pPr lvl="1"/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terhadp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endParaRPr lang="en-US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229600" cy="5059363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RI:</a:t>
            </a:r>
          </a:p>
          <a:p>
            <a:pPr indent="-3175">
              <a:lnSpc>
                <a:spcPct val="150000"/>
              </a:lnSpc>
              <a:buNone/>
            </a:pP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sejahtera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,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b="1" i="1" dirty="0" smtClean="0"/>
              <a:t>2. Specific Protection </a:t>
            </a:r>
            <a:endParaRPr lang="en-US" sz="2400" dirty="0" smtClean="0"/>
          </a:p>
          <a:p>
            <a:r>
              <a:rPr lang="en-US" sz="2400" dirty="0" err="1" smtClean="0"/>
              <a:t>Mencegah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pejamu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menaikkan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tahan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,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:</a:t>
            </a:r>
          </a:p>
          <a:p>
            <a:pPr lvl="0"/>
            <a:r>
              <a:rPr lang="en-US" sz="2400" dirty="0" err="1" smtClean="0"/>
              <a:t>Imunisasi</a:t>
            </a:r>
            <a:endParaRPr lang="en-US" sz="2400" dirty="0" smtClean="0"/>
          </a:p>
          <a:p>
            <a:pPr lvl="0"/>
            <a:r>
              <a:rPr lang="en-US" sz="2400" dirty="0" err="1" smtClean="0"/>
              <a:t>Pelindung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: Helm, </a:t>
            </a:r>
            <a:r>
              <a:rPr lang="en-US" sz="2400" dirty="0" err="1" smtClean="0"/>
              <a:t>tutup</a:t>
            </a:r>
            <a:r>
              <a:rPr lang="en-US" sz="2400" dirty="0" smtClean="0"/>
              <a:t> </a:t>
            </a:r>
            <a:r>
              <a:rPr lang="en-US" sz="2400" dirty="0" err="1" smtClean="0"/>
              <a:t>telinga</a:t>
            </a:r>
            <a:endParaRPr lang="en-US" sz="2400" dirty="0" smtClean="0"/>
          </a:p>
          <a:p>
            <a:pPr lvl="0"/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endParaRPr lang="en-US" sz="2400" dirty="0" smtClean="0"/>
          </a:p>
          <a:p>
            <a:pPr lvl="0"/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membahayakan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pengawet</a:t>
            </a:r>
            <a:r>
              <a:rPr lang="en-US" sz="2400" dirty="0" smtClean="0"/>
              <a:t>, </a:t>
            </a:r>
            <a:r>
              <a:rPr lang="en-US" sz="2400" dirty="0" err="1" smtClean="0"/>
              <a:t>pewarna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lain-lain.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2400" b="1" i="1" dirty="0" smtClean="0"/>
              <a:t>3. Early Diagnosis and Prompt Treatment </a:t>
            </a:r>
            <a:endParaRPr lang="en-US" sz="2400" dirty="0" smtClean="0"/>
          </a:p>
          <a:p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pejamu</a:t>
            </a:r>
            <a:r>
              <a:rPr lang="en-US" sz="2400" dirty="0" smtClean="0"/>
              <a:t> </a:t>
            </a:r>
            <a:r>
              <a:rPr lang="en-US" sz="2400" dirty="0" err="1" smtClean="0"/>
              <a:t>sakit,setidak</a:t>
            </a:r>
            <a:r>
              <a:rPr lang="en-US" sz="2400" dirty="0" smtClean="0"/>
              <a:t> – </a:t>
            </a:r>
            <a:r>
              <a:rPr lang="en-US" sz="2400" dirty="0" err="1" smtClean="0"/>
              <a:t>tidaknya</a:t>
            </a:r>
            <a:r>
              <a:rPr lang="en-US" sz="2400" dirty="0" smtClean="0"/>
              <a:t> </a:t>
            </a:r>
            <a:r>
              <a:rPr lang="en-US" sz="2400" dirty="0" err="1" smtClean="0"/>
              <a:t>diduga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(</a:t>
            </a:r>
            <a:r>
              <a:rPr lang="en-US" sz="2400" dirty="0" err="1" smtClean="0"/>
              <a:t>penyakitnya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ringan</a:t>
            </a:r>
            <a:r>
              <a:rPr lang="en-US" sz="2400" dirty="0" smtClean="0"/>
              <a:t>). </a:t>
            </a:r>
            <a:r>
              <a:rPr lang="en-US" sz="2400" dirty="0" err="1" smtClean="0"/>
              <a:t>Mencegah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 </a:t>
            </a:r>
            <a:r>
              <a:rPr lang="en-US" sz="2400" dirty="0" err="1" smtClean="0"/>
              <a:t>tertular</a:t>
            </a:r>
            <a:r>
              <a:rPr lang="en-US" sz="2400" dirty="0" smtClean="0"/>
              <a:t>. </a:t>
            </a:r>
            <a:r>
              <a:rPr lang="en-US" sz="2400" dirty="0" err="1" smtClean="0"/>
              <a:t>Misal</a:t>
            </a:r>
            <a:r>
              <a:rPr lang="en-US" sz="2400" dirty="0" smtClean="0"/>
              <a:t> : </a:t>
            </a:r>
            <a:r>
              <a:rPr lang="en-US" sz="2400" i="1" dirty="0" smtClean="0"/>
              <a:t>Case finding</a:t>
            </a:r>
            <a:r>
              <a:rPr lang="en-US" sz="2400" dirty="0" smtClean="0"/>
              <a:t>, </a:t>
            </a:r>
            <a:r>
              <a:rPr lang="en-US" sz="2400" dirty="0" err="1" smtClean="0"/>
              <a:t>skrining</a:t>
            </a:r>
            <a:r>
              <a:rPr lang="en-US" sz="2400" dirty="0" smtClean="0"/>
              <a:t> </a:t>
            </a:r>
            <a:r>
              <a:rPr lang="en-US" sz="2400" dirty="0" err="1" smtClean="0"/>
              <a:t>survei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i="1" dirty="0" err="1" smtClean="0"/>
              <a:t>asymtomatis</a:t>
            </a:r>
            <a:r>
              <a:rPr lang="en-US" sz="2400" dirty="0" smtClean="0"/>
              <a:t>, </a:t>
            </a:r>
            <a:r>
              <a:rPr lang="en-US" sz="2400" dirty="0" err="1" smtClean="0"/>
              <a:t>deteksi</a:t>
            </a:r>
            <a:r>
              <a:rPr lang="en-US" sz="2400" dirty="0" smtClean="0"/>
              <a:t> </a:t>
            </a:r>
            <a:r>
              <a:rPr lang="en-US" sz="2400" dirty="0" err="1" smtClean="0"/>
              <a:t>dini</a:t>
            </a:r>
            <a:r>
              <a:rPr lang="en-US" sz="2400" dirty="0" smtClean="0"/>
              <a:t> </a:t>
            </a:r>
            <a:r>
              <a:rPr lang="en-US" sz="2400" dirty="0" err="1" smtClean="0"/>
              <a:t>pencemaran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lain-lain.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sz="2400" b="1" i="1" dirty="0" smtClean="0"/>
              <a:t>4. Disability Limitation</a:t>
            </a:r>
            <a:r>
              <a:rPr lang="en-US" sz="2400" dirty="0" smtClean="0"/>
              <a:t>(</a:t>
            </a:r>
            <a:r>
              <a:rPr lang="en-US" sz="2400" dirty="0" err="1" smtClean="0"/>
              <a:t>Pembatasan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kecacata</a:t>
            </a:r>
            <a:r>
              <a:rPr lang="en-US" sz="2400" dirty="0" smtClean="0"/>
              <a:t> /</a:t>
            </a:r>
            <a:r>
              <a:rPr lang="en-US" sz="2400" dirty="0" err="1" smtClean="0"/>
              <a:t>kelemahan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pejamu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/</a:t>
            </a:r>
            <a:r>
              <a:rPr lang="en-US" sz="2400" dirty="0" err="1" smtClean="0"/>
              <a:t>sakit</a:t>
            </a:r>
            <a:r>
              <a:rPr lang="en-US" sz="2400" dirty="0" smtClean="0"/>
              <a:t> </a:t>
            </a:r>
            <a:r>
              <a:rPr lang="en-US" sz="2400" dirty="0" err="1" smtClean="0"/>
              <a:t>berat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mencegah</a:t>
            </a:r>
            <a:r>
              <a:rPr lang="en-US" sz="2400" dirty="0" smtClean="0"/>
              <a:t> </a:t>
            </a:r>
            <a:r>
              <a:rPr lang="en-US" sz="2400" dirty="0" err="1" smtClean="0"/>
              <a:t>cacat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lanjut</a:t>
            </a:r>
            <a:r>
              <a:rPr lang="en-US" sz="2400" dirty="0" smtClean="0"/>
              <a:t>, </a:t>
            </a:r>
            <a:r>
              <a:rPr lang="en-US" sz="2400" dirty="0" err="1" smtClean="0"/>
              <a:t>fisik</a:t>
            </a:r>
            <a:r>
              <a:rPr lang="en-US" sz="2400" dirty="0" smtClean="0"/>
              <a:t>,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mental. </a:t>
            </a:r>
            <a:r>
              <a:rPr lang="en-US" sz="2400" dirty="0" err="1" smtClean="0"/>
              <a:t>Misal</a:t>
            </a:r>
            <a:r>
              <a:rPr lang="en-US" sz="2400" dirty="0" smtClean="0"/>
              <a:t> : </a:t>
            </a:r>
            <a:r>
              <a:rPr lang="en-US" sz="2400" dirty="0" err="1" smtClean="0"/>
              <a:t>Amputasi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ganggren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DM,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penyakit-penyakit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menahun</a:t>
            </a:r>
            <a:r>
              <a:rPr lang="en-US" sz="2400" dirty="0" smtClean="0"/>
              <a:t> </a:t>
            </a:r>
            <a:r>
              <a:rPr lang="en-US" sz="2400" dirty="0" err="1" smtClean="0"/>
              <a:t>diatasi</a:t>
            </a:r>
            <a:r>
              <a:rPr lang="en-US" sz="2400" dirty="0" smtClean="0"/>
              <a:t> </a:t>
            </a:r>
            <a:r>
              <a:rPr lang="en-US" sz="2400" dirty="0" err="1" smtClean="0"/>
              <a:t>gangguan</a:t>
            </a:r>
            <a:r>
              <a:rPr lang="en-US" sz="2400" dirty="0" smtClean="0"/>
              <a:t> mental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sosialnya</a:t>
            </a:r>
            <a:r>
              <a:rPr lang="en-US" sz="2400" dirty="0" smtClean="0"/>
              <a:t>.</a:t>
            </a:r>
          </a:p>
          <a:p>
            <a:pPr lvl="0">
              <a:buNone/>
            </a:pPr>
            <a:r>
              <a:rPr lang="en-US" sz="2400" b="1" i="1" dirty="0" smtClean="0"/>
              <a:t>5. Rehabilitation </a:t>
            </a:r>
            <a:endParaRPr lang="en-US" sz="2400" dirty="0" smtClean="0"/>
          </a:p>
          <a:p>
            <a:r>
              <a:rPr lang="en-US" sz="2400" dirty="0" err="1" smtClean="0"/>
              <a:t>Mengembalikan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penderita</a:t>
            </a:r>
            <a:r>
              <a:rPr lang="en-US" sz="2400" dirty="0" smtClean="0"/>
              <a:t> agar </a:t>
            </a:r>
            <a:r>
              <a:rPr lang="en-US" sz="2400" dirty="0" err="1" smtClean="0"/>
              <a:t>berguna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, </a:t>
            </a:r>
            <a:r>
              <a:rPr lang="en-US" sz="2400" dirty="0" err="1" smtClean="0"/>
              <a:t>mencegah</a:t>
            </a:r>
            <a:r>
              <a:rPr lang="en-US" sz="2400" dirty="0" smtClean="0"/>
              <a:t> </a:t>
            </a:r>
            <a:r>
              <a:rPr lang="en-US" sz="2400" dirty="0" err="1" smtClean="0"/>
              <a:t>cacat</a:t>
            </a:r>
            <a:r>
              <a:rPr lang="en-US" sz="2400" dirty="0" smtClean="0"/>
              <a:t> total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anatomi</a:t>
            </a:r>
            <a:r>
              <a:rPr lang="en-US" sz="2400" dirty="0" smtClean="0"/>
              <a:t>/</a:t>
            </a:r>
            <a:r>
              <a:rPr lang="en-US" sz="2400" dirty="0" err="1" smtClean="0"/>
              <a:t>fisiologi</a:t>
            </a:r>
            <a:r>
              <a:rPr lang="en-US" sz="2400" dirty="0" smtClean="0"/>
              <a:t>. </a:t>
            </a:r>
            <a:r>
              <a:rPr lang="en-US" sz="2400" dirty="0" err="1" smtClean="0"/>
              <a:t>Misal</a:t>
            </a:r>
            <a:r>
              <a:rPr lang="en-US" sz="2400" dirty="0" smtClean="0"/>
              <a:t> : </a:t>
            </a:r>
            <a:r>
              <a:rPr lang="en-US" sz="2400" dirty="0" err="1" smtClean="0"/>
              <a:t>Fisioterapi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kelumpuhan</a:t>
            </a:r>
            <a:r>
              <a:rPr lang="en-US" sz="2400" dirty="0" smtClean="0"/>
              <a:t> </a:t>
            </a:r>
            <a:r>
              <a:rPr lang="en-US" sz="2400" dirty="0" err="1" smtClean="0"/>
              <a:t>supaya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</a:t>
            </a:r>
            <a:r>
              <a:rPr lang="en-US" sz="2400" dirty="0" err="1" smtClean="0"/>
              <a:t>kontraktur</a:t>
            </a:r>
            <a:r>
              <a:rPr lang="en-US" sz="2400" dirty="0" smtClean="0"/>
              <a:t>/</a:t>
            </a:r>
            <a:r>
              <a:rPr lang="en-US" sz="2400" dirty="0" err="1" smtClean="0"/>
              <a:t>atropi</a:t>
            </a:r>
            <a:r>
              <a:rPr lang="en-US" sz="2400" dirty="0" smtClean="0"/>
              <a:t>, </a:t>
            </a:r>
            <a:r>
              <a:rPr lang="en-US" sz="2400" dirty="0" err="1" smtClean="0"/>
              <a:t>psikoterapi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gangguan</a:t>
            </a:r>
            <a:r>
              <a:rPr lang="en-US" sz="2400" dirty="0" smtClean="0"/>
              <a:t> mental, </a:t>
            </a:r>
            <a:r>
              <a:rPr lang="en-US" sz="2400" dirty="0" err="1" smtClean="0"/>
              <a:t>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penderita</a:t>
            </a:r>
            <a:r>
              <a:rPr lang="en-US" sz="2400" dirty="0" smtClean="0"/>
              <a:t> </a:t>
            </a:r>
            <a:r>
              <a:rPr lang="en-US" sz="2400" dirty="0" err="1" smtClean="0"/>
              <a:t>cacat</a:t>
            </a:r>
            <a:r>
              <a:rPr lang="en-US" sz="2400" dirty="0" smtClean="0"/>
              <a:t>, </a:t>
            </a:r>
            <a:r>
              <a:rPr lang="en-US" sz="2400" dirty="0" err="1" smtClean="0"/>
              <a:t>prothesa</a:t>
            </a:r>
            <a:r>
              <a:rPr lang="en-US" sz="2400" dirty="0" smtClean="0"/>
              <a:t> post </a:t>
            </a:r>
            <a:r>
              <a:rPr lang="en-US" sz="2400" dirty="0" err="1" smtClean="0"/>
              <a:t>amputasi</a:t>
            </a:r>
            <a:r>
              <a:rPr lang="en-US" sz="2400" dirty="0" smtClean="0"/>
              <a:t>, </a:t>
            </a:r>
            <a:r>
              <a:rPr lang="en-US" sz="2400" dirty="0" err="1" smtClean="0"/>
              <a:t>penyediaan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penderita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err="1" smtClean="0"/>
              <a:t>Rentang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sakit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Rentang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setengah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, </a:t>
            </a:r>
            <a:r>
              <a:rPr lang="en-US" sz="2400" dirty="0" err="1" smtClean="0"/>
              <a:t>sakit</a:t>
            </a:r>
            <a:r>
              <a:rPr lang="en-US" sz="2400" dirty="0" smtClean="0"/>
              <a:t>, </a:t>
            </a:r>
            <a:r>
              <a:rPr lang="en-US" sz="2400" dirty="0" err="1" smtClean="0"/>
              <a:t>sakit</a:t>
            </a:r>
            <a:r>
              <a:rPr lang="en-US" sz="2400" dirty="0" smtClean="0"/>
              <a:t> </a:t>
            </a:r>
            <a:r>
              <a:rPr lang="en-US" sz="2400" dirty="0" err="1" smtClean="0"/>
              <a:t>kronis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kematian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</a:p>
          <a:p>
            <a:pPr lvl="0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gejala</a:t>
            </a:r>
            <a:endParaRPr lang="en-US" sz="2400" dirty="0" smtClean="0"/>
          </a:p>
          <a:p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ditandai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perasaan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nyaman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timbulnya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gejala</a:t>
            </a:r>
            <a:r>
              <a:rPr lang="en-US" sz="2400" dirty="0" smtClean="0"/>
              <a:t>.</a:t>
            </a:r>
          </a:p>
          <a:p>
            <a:pPr lvl="0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endParaRPr lang="en-US" sz="2400" dirty="0" smtClean="0"/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inin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interpretasi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alaminya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merasakan</a:t>
            </a:r>
            <a:r>
              <a:rPr lang="en-US" sz="2400" dirty="0" smtClean="0"/>
              <a:t> </a:t>
            </a:r>
            <a:r>
              <a:rPr lang="en-US" sz="2400" dirty="0" err="1" smtClean="0"/>
              <a:t>keraguan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kelainan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gangguan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rasakan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tubuhnya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3. </a:t>
            </a:r>
            <a:r>
              <a:rPr lang="en-US" sz="2400" dirty="0" err="1" smtClean="0">
                <a:solidFill>
                  <a:schemeClr val="bg1"/>
                </a:solidFill>
              </a:rPr>
              <a:t>Tahap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kontak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pelayanan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kesehatan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chemeClr val="bg1"/>
                </a:solidFill>
              </a:rPr>
              <a:t>Tahap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seorang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mengadakan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hubungan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pelayanan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kesehatan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meminta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nasehat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profesi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kesehatan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4. </a:t>
            </a:r>
            <a:r>
              <a:rPr lang="en-US" sz="2400" dirty="0" err="1" smtClean="0">
                <a:solidFill>
                  <a:schemeClr val="bg1"/>
                </a:solidFill>
              </a:rPr>
              <a:t>Tahap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penyembuhan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chemeClr val="bg1"/>
                </a:solidFill>
              </a:rPr>
              <a:t>Tahap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merupakan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tahapan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terakhir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menuju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proses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kembalinya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kemampuan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beradaptasi,di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srsrorang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melakukan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proses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belajar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melepaskan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perannya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selama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sakit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kembali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berperan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seperti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sebelum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sakit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Mengandung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arenR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Merefleksikan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perhatian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individu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arenR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Memandang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sehat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konteks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internal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eksternal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arenR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Sehat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diartikan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hidup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kreatif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produktif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Sehat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bukan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kondisi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tetapi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penyesuaian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bukan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keadaan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tapi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proses.Proses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disini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adaptasi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fisik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tetapi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sosialnya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Definisi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Sehat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Pender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(1982).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perwujudan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individu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diperoleh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kepuasan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lain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aktualisasi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Perilaku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perawatan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kompeten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sedangkan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penyesuaian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mempertahankan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stabilitas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integritas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struktural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dirty="0" err="1"/>
              <a:t>Definisi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 </a:t>
            </a:r>
            <a:r>
              <a:rPr lang="en-US" sz="2400" i="1" dirty="0" err="1"/>
              <a:t>Paune</a:t>
            </a:r>
            <a:r>
              <a:rPr lang="en-US" sz="2400" i="1" dirty="0"/>
              <a:t> </a:t>
            </a:r>
            <a:r>
              <a:rPr lang="en-US" sz="2400" dirty="0"/>
              <a:t>(1983</a:t>
            </a:r>
            <a:r>
              <a:rPr lang="en-US" sz="2400" dirty="0" smtClean="0"/>
              <a:t>).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Sehat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sumber-sumber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(self care </a:t>
            </a:r>
            <a:r>
              <a:rPr lang="en-US" sz="2400" dirty="0" err="1"/>
              <a:t>Resouces</a:t>
            </a:r>
            <a:r>
              <a:rPr lang="en-US" sz="2400" dirty="0"/>
              <a:t>) yang </a:t>
            </a:r>
            <a:r>
              <a:rPr lang="en-US" sz="2400" dirty="0" err="1"/>
              <a:t>menjamin</a:t>
            </a:r>
            <a:r>
              <a:rPr lang="en-US" sz="2400" dirty="0"/>
              <a:t> </a:t>
            </a:r>
            <a:r>
              <a:rPr lang="en-US" sz="2400" dirty="0" err="1"/>
              <a:t>tindakanuntuk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( self care </a:t>
            </a:r>
            <a:r>
              <a:rPr lang="en-US" sz="2400" dirty="0" err="1"/>
              <a:t>Aktions</a:t>
            </a:r>
            <a:r>
              <a:rPr lang="en-US" sz="2400" dirty="0"/>
              <a:t>)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adekual.Self</a:t>
            </a:r>
            <a:r>
              <a:rPr lang="en-US" sz="2400" dirty="0"/>
              <a:t> care </a:t>
            </a:r>
            <a:r>
              <a:rPr lang="en-US" sz="2400" dirty="0" err="1"/>
              <a:t>Resouces</a:t>
            </a:r>
            <a:r>
              <a:rPr lang="en-US" sz="2400" dirty="0"/>
              <a:t> : </a:t>
            </a:r>
            <a:r>
              <a:rPr lang="en-US" sz="2400" dirty="0" err="1"/>
              <a:t>mencangkup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, </a:t>
            </a:r>
            <a:r>
              <a:rPr lang="en-US" sz="2400" dirty="0" err="1"/>
              <a:t>keterampilan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sikap.Self</a:t>
            </a:r>
            <a:r>
              <a:rPr lang="en-US" sz="2400" dirty="0"/>
              <a:t> care </a:t>
            </a:r>
            <a:r>
              <a:rPr lang="en-US" sz="2400" dirty="0" err="1"/>
              <a:t>Aktions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yang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, </a:t>
            </a:r>
            <a:r>
              <a:rPr lang="en-US" sz="2400" dirty="0" err="1"/>
              <a:t>mempertahankan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meningkatkanfungsi</a:t>
            </a:r>
            <a:r>
              <a:rPr lang="en-US" sz="2400" dirty="0"/>
              <a:t> </a:t>
            </a:r>
            <a:r>
              <a:rPr lang="en-US" sz="2400" dirty="0" err="1"/>
              <a:t>psikososial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spiritual.</a:t>
            </a:r>
          </a:p>
          <a:p>
            <a:pPr algn="just">
              <a:lnSpc>
                <a:spcPct val="150000"/>
              </a:lnSpc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perseorangan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gambaran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.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bervariasi.Faktor</a:t>
            </a:r>
            <a:r>
              <a:rPr lang="en-US" sz="2400" dirty="0"/>
              <a:t> yang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sz="2400" dirty="0"/>
              <a:t>Status </a:t>
            </a:r>
            <a:r>
              <a:rPr lang="en-US" sz="2400" dirty="0" err="1" smtClean="0"/>
              <a:t>perkembangan</a:t>
            </a:r>
            <a:r>
              <a:rPr lang="en-US" sz="2400" dirty="0" err="1" smtClean="0">
                <a:sym typeface="Wingdings" pitchFamily="2" charset="2"/>
              </a:rPr>
              <a:t>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/>
              <a:t>mengerti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merespon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usia.Contoh</a:t>
            </a:r>
            <a:r>
              <a:rPr lang="en-US" sz="2400" dirty="0"/>
              <a:t> :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merasakan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mengungkapkan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mengatasi.Pengetahuan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status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memudahkan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pengkajian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mengantisipasi</a:t>
            </a:r>
            <a:r>
              <a:rPr lang="en-US" sz="2400" dirty="0"/>
              <a:t> </a:t>
            </a:r>
            <a:r>
              <a:rPr lang="en-US" sz="2400" dirty="0" err="1"/>
              <a:t>perilaku-perilaku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kultural.</a:t>
            </a:r>
            <a:r>
              <a:rPr lang="en-US" sz="2400" dirty="0" err="1" smtClean="0">
                <a:sym typeface="Wingdings" pitchFamily="2" charset="2"/>
              </a:rPr>
              <a:t>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/>
              <a:t>kultur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pandangan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diturunkan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anak-anak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 smtClean="0"/>
              <a:t>lalu</a:t>
            </a:r>
            <a:r>
              <a:rPr lang="en-US" sz="2400" dirty="0" err="1" smtClean="0">
                <a:sym typeface="Wingdings" pitchFamily="2" charset="2"/>
              </a:rPr>
              <a:t>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mempertimbangkan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rasa </a:t>
            </a:r>
            <a:r>
              <a:rPr lang="en-US" sz="2400" dirty="0" err="1"/>
              <a:t>nyeri</a:t>
            </a:r>
            <a:r>
              <a:rPr lang="en-US" sz="2400" dirty="0"/>
              <a:t>/</a:t>
            </a:r>
            <a:r>
              <a:rPr lang="en-US" sz="2400" dirty="0" err="1"/>
              <a:t>sakit</a:t>
            </a:r>
            <a:r>
              <a:rPr lang="en-US" sz="2400" dirty="0"/>
              <a:t>. </a:t>
            </a:r>
            <a:r>
              <a:rPr lang="en-US" sz="2400" dirty="0" err="1"/>
              <a:t>Disfungsi</a:t>
            </a:r>
            <a:r>
              <a:rPr lang="en-US" sz="2400" dirty="0"/>
              <a:t> (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)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definisi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.</a:t>
            </a:r>
          </a:p>
          <a:p>
            <a:pPr lvl="0">
              <a:lnSpc>
                <a:spcPct val="150000"/>
              </a:lnSpc>
            </a:pPr>
            <a:r>
              <a:rPr lang="en-US" sz="2400" dirty="0" err="1"/>
              <a:t>Harapan</a:t>
            </a:r>
            <a:r>
              <a:rPr lang="en-US" sz="2400" dirty="0"/>
              <a:t> </a:t>
            </a:r>
            <a:r>
              <a:rPr lang="en-US" sz="2400" dirty="0" err="1"/>
              <a:t>sesorang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 smtClean="0"/>
              <a:t>dirinya</a:t>
            </a:r>
            <a:r>
              <a:rPr lang="en-US" sz="2400" dirty="0" err="1" smtClean="0">
                <a:sym typeface="Wingdings" pitchFamily="2" charset="2"/>
              </a:rPr>
              <a:t>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/>
              <a:t>mengharapkan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psikososialnya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/>
              <a:t>Faktor</a:t>
            </a:r>
            <a:r>
              <a:rPr lang="en-US" sz="2400" dirty="0"/>
              <a:t> lain yang </a:t>
            </a:r>
            <a:r>
              <a:rPr lang="en-US" sz="2400" dirty="0" err="1"/>
              <a:t>berhubungan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/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 smtClean="0"/>
              <a:t>utuh</a:t>
            </a:r>
            <a:r>
              <a:rPr lang="en-US" sz="2400" dirty="0" smtClean="0"/>
              <a:t>, Self </a:t>
            </a:r>
            <a:r>
              <a:rPr lang="en-US" sz="2400" dirty="0" err="1"/>
              <a:t>Esleem</a:t>
            </a:r>
            <a:r>
              <a:rPr lang="en-US" sz="2400" dirty="0"/>
              <a:t> (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), Body Image (</a:t>
            </a:r>
            <a:r>
              <a:rPr lang="en-US" sz="2400" dirty="0" err="1"/>
              <a:t>gambaran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), </a:t>
            </a:r>
            <a:r>
              <a:rPr lang="en-US" sz="2400" dirty="0" err="1"/>
              <a:t>kebutuhan</a:t>
            </a:r>
            <a:r>
              <a:rPr lang="en-US" sz="2400" dirty="0"/>
              <a:t>,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.</a:t>
            </a:r>
          </a:p>
          <a:p>
            <a:pPr lvl="0"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DEFINISI SAKIT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181600"/>
          </a:xfrm>
        </p:spPr>
        <p:txBody>
          <a:bodyPr>
            <a:normAutofit/>
          </a:bodyPr>
          <a:lstStyle/>
          <a:p>
            <a:pPr lvl="0"/>
            <a:r>
              <a:rPr lang="en-US" sz="2400" i="1" dirty="0">
                <a:latin typeface="Arial" pitchFamily="34" charset="0"/>
                <a:cs typeface="Arial" pitchFamily="34" charset="0"/>
              </a:rPr>
              <a:t>PEMONS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(1972).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gangguan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normal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individu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tatalitas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termasuk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keadaan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organisme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biologis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penyesuaian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sosialnya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i="1" dirty="0">
                <a:latin typeface="Arial" pitchFamily="34" charset="0"/>
                <a:cs typeface="Arial" pitchFamily="34" charset="0"/>
              </a:rPr>
              <a:t>BAUMAN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(1965).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menggunakan3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kriteria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mereka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gejala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misalnya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naiknya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temperatur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nyeri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Persepsi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bagaimana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mereka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merasakan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buruk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sehari-hari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misalnya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bekerja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,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sekolah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1848</Words>
  <Application>Microsoft Office PowerPoint</Application>
  <PresentationFormat>On-screen Show (4:3)</PresentationFormat>
  <Paragraphs>175</Paragraphs>
  <Slides>34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Office Theme</vt:lpstr>
      <vt:lpstr>Flow</vt:lpstr>
      <vt:lpstr>Civic</vt:lpstr>
      <vt:lpstr>Module</vt:lpstr>
      <vt:lpstr>Foundry</vt:lpstr>
      <vt:lpstr>Apex</vt:lpstr>
      <vt:lpstr>Metro</vt:lpstr>
      <vt:lpstr>KONSEP SEHAT SAKIT</vt:lpstr>
      <vt:lpstr>DEFINISI SEHAT</vt:lpstr>
      <vt:lpstr>Slide 3</vt:lpstr>
      <vt:lpstr>Slide 4</vt:lpstr>
      <vt:lpstr>Slide 5</vt:lpstr>
      <vt:lpstr>Slide 6</vt:lpstr>
      <vt:lpstr>Pengertian sehat menurut perseorangan dan gambaran seseorang tentang sehat. sangat bervariasi.Faktor yang mempengaruhi diri seseorang tentang sakit  :</vt:lpstr>
      <vt:lpstr>Slide 8</vt:lpstr>
      <vt:lpstr>DEFINISI SAKIT</vt:lpstr>
      <vt:lpstr>Slide 10</vt:lpstr>
      <vt:lpstr>Slide 11</vt:lpstr>
      <vt:lpstr>MODEL SEHAT SAKIT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Variabel yang mempengaruhi keyakinan dan praktik kesehatan adalah sebagai berikut. </vt:lpstr>
      <vt:lpstr>Slide 23</vt:lpstr>
      <vt:lpstr>Slide 24</vt:lpstr>
      <vt:lpstr>Slide 25</vt:lpstr>
      <vt:lpstr>Slide 26</vt:lpstr>
      <vt:lpstr>Empat tahap pencegahan penyakit sebagai berikut. </vt:lpstr>
      <vt:lpstr>Slide 28</vt:lpstr>
      <vt:lpstr>Lima tingkat pencegahan penyakit sebagai berikut. </vt:lpstr>
      <vt:lpstr>Slide 30</vt:lpstr>
      <vt:lpstr>Slide 31</vt:lpstr>
      <vt:lpstr>Slide 32</vt:lpstr>
      <vt:lpstr>  </vt:lpstr>
      <vt:lpstr>Slide 34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</cp:revision>
  <dcterms:created xsi:type="dcterms:W3CDTF">2012-10-17T10:25:20Z</dcterms:created>
  <dcterms:modified xsi:type="dcterms:W3CDTF">2012-10-18T02:45:17Z</dcterms:modified>
</cp:coreProperties>
</file>