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68" r:id="rId1"/>
  </p:sldMasterIdLst>
  <p:notesMasterIdLst>
    <p:notesMasterId r:id="rId79"/>
  </p:notesMasterIdLst>
  <p:sldIdLst>
    <p:sldId id="256" r:id="rId2"/>
    <p:sldId id="257" r:id="rId3"/>
    <p:sldId id="258" r:id="rId4"/>
    <p:sldId id="259" r:id="rId5"/>
    <p:sldId id="260" r:id="rId6"/>
    <p:sldId id="261" r:id="rId7"/>
    <p:sldId id="306" r:id="rId8"/>
    <p:sldId id="289" r:id="rId9"/>
    <p:sldId id="262" r:id="rId10"/>
    <p:sldId id="290" r:id="rId11"/>
    <p:sldId id="263" r:id="rId12"/>
    <p:sldId id="264" r:id="rId13"/>
    <p:sldId id="291" r:id="rId14"/>
    <p:sldId id="265" r:id="rId15"/>
    <p:sldId id="271" r:id="rId16"/>
    <p:sldId id="266"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4" r:id="rId30"/>
    <p:sldId id="305" r:id="rId31"/>
    <p:sldId id="307" r:id="rId32"/>
    <p:sldId id="267" r:id="rId33"/>
    <p:sldId id="272" r:id="rId34"/>
    <p:sldId id="273"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33" r:id="rId53"/>
    <p:sldId id="325" r:id="rId54"/>
    <p:sldId id="326" r:id="rId55"/>
    <p:sldId id="327" r:id="rId56"/>
    <p:sldId id="328" r:id="rId57"/>
    <p:sldId id="329" r:id="rId58"/>
    <p:sldId id="330" r:id="rId59"/>
    <p:sldId id="334" r:id="rId60"/>
    <p:sldId id="331" r:id="rId61"/>
    <p:sldId id="332" r:id="rId62"/>
    <p:sldId id="274" r:id="rId63"/>
    <p:sldId id="275" r:id="rId64"/>
    <p:sldId id="335" r:id="rId65"/>
    <p:sldId id="336" r:id="rId66"/>
    <p:sldId id="337" r:id="rId67"/>
    <p:sldId id="276" r:id="rId68"/>
    <p:sldId id="280" r:id="rId69"/>
    <p:sldId id="281" r:id="rId70"/>
    <p:sldId id="282" r:id="rId71"/>
    <p:sldId id="285" r:id="rId72"/>
    <p:sldId id="283" r:id="rId73"/>
    <p:sldId id="284" r:id="rId74"/>
    <p:sldId id="286" r:id="rId75"/>
    <p:sldId id="287" r:id="rId76"/>
    <p:sldId id="277" r:id="rId77"/>
    <p:sldId id="270" r:id="rId7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hammad fajar setiawan" initials="mfs" lastIdx="0" clrIdx="0">
    <p:extLst>
      <p:ext uri="{19B8F6BF-5375-455C-9EA6-DF929625EA0E}">
        <p15:presenceInfo xmlns:p15="http://schemas.microsoft.com/office/powerpoint/2012/main" xmlns="" userId="7cbd9ab76295e8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838" autoAdjust="0"/>
    <p:restoredTop sz="94291" autoAdjust="0"/>
  </p:normalViewPr>
  <p:slideViewPr>
    <p:cSldViewPr snapToGrid="0">
      <p:cViewPr>
        <p:scale>
          <a:sx n="81" d="100"/>
          <a:sy n="81" d="100"/>
        </p:scale>
        <p:origin x="-810"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24454301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p>
        </p:txBody>
      </p:sp>
      <p:sp>
        <p:nvSpPr>
          <p:cNvPr id="103" name="Google Shape;103;p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a:solidFill>
                  <a:srgbClr val="000000"/>
                </a:solidFill>
                <a:latin typeface="Calibri"/>
                <a:ea typeface="Calibri"/>
                <a:cs typeface="Calibri"/>
                <a:sym typeface="Calibri"/>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939" y="-1"/>
            <a:ext cx="9148136" cy="6922236"/>
            <a:chOff x="-939" y="-1"/>
            <a:chExt cx="9148136" cy="6922236"/>
          </a:xfrm>
        </p:grpSpPr>
        <p:sp>
          <p:nvSpPr>
            <p:cNvPr id="25" name="Freeform 13"/>
            <p:cNvSpPr>
              <a:spLocks noEditPoints="1"/>
            </p:cNvSpPr>
            <p:nvPr/>
          </p:nvSpPr>
          <p:spPr bwMode="auto">
            <a:xfrm>
              <a:off x="-939" y="-1"/>
              <a:ext cx="9148136" cy="6858001"/>
            </a:xfrm>
            <a:custGeom>
              <a:avLst/>
              <a:gdLst/>
              <a:ahLst/>
              <a:cxnLst/>
              <a:rect l="0" t="0" r="r" b="b"/>
              <a:pathLst>
                <a:path w="2880" h="2160">
                  <a:moveTo>
                    <a:pt x="0" y="571"/>
                  </a:moveTo>
                  <a:cubicBezTo>
                    <a:pt x="0" y="594"/>
                    <a:pt x="0" y="594"/>
                    <a:pt x="0" y="594"/>
                  </a:cubicBezTo>
                  <a:cubicBezTo>
                    <a:pt x="16" y="593"/>
                    <a:pt x="32" y="592"/>
                    <a:pt x="49" y="589"/>
                  </a:cubicBezTo>
                  <a:cubicBezTo>
                    <a:pt x="40" y="628"/>
                    <a:pt x="19" y="654"/>
                    <a:pt x="0" y="679"/>
                  </a:cubicBezTo>
                  <a:cubicBezTo>
                    <a:pt x="0" y="718"/>
                    <a:pt x="0" y="718"/>
                    <a:pt x="0" y="718"/>
                  </a:cubicBezTo>
                  <a:cubicBezTo>
                    <a:pt x="32" y="683"/>
                    <a:pt x="56" y="642"/>
                    <a:pt x="70" y="595"/>
                  </a:cubicBezTo>
                  <a:cubicBezTo>
                    <a:pt x="72" y="588"/>
                    <a:pt x="68" y="579"/>
                    <a:pt x="66" y="566"/>
                  </a:cubicBezTo>
                  <a:cubicBezTo>
                    <a:pt x="44" y="568"/>
                    <a:pt x="22" y="569"/>
                    <a:pt x="0" y="571"/>
                  </a:cubicBezTo>
                  <a:close/>
                  <a:moveTo>
                    <a:pt x="714" y="86"/>
                  </a:moveTo>
                  <a:cubicBezTo>
                    <a:pt x="708" y="106"/>
                    <a:pt x="697" y="126"/>
                    <a:pt x="672" y="135"/>
                  </a:cubicBezTo>
                  <a:cubicBezTo>
                    <a:pt x="655" y="90"/>
                    <a:pt x="642" y="49"/>
                    <a:pt x="622" y="11"/>
                  </a:cubicBezTo>
                  <a:cubicBezTo>
                    <a:pt x="621" y="7"/>
                    <a:pt x="619" y="4"/>
                    <a:pt x="618" y="0"/>
                  </a:cubicBezTo>
                  <a:cubicBezTo>
                    <a:pt x="595" y="0"/>
                    <a:pt x="595" y="0"/>
                    <a:pt x="595" y="0"/>
                  </a:cubicBezTo>
                  <a:cubicBezTo>
                    <a:pt x="605" y="21"/>
                    <a:pt x="614" y="42"/>
                    <a:pt x="624" y="63"/>
                  </a:cubicBezTo>
                  <a:cubicBezTo>
                    <a:pt x="641" y="101"/>
                    <a:pt x="650" y="140"/>
                    <a:pt x="627" y="188"/>
                  </a:cubicBezTo>
                  <a:cubicBezTo>
                    <a:pt x="673" y="168"/>
                    <a:pt x="707" y="144"/>
                    <a:pt x="726" y="110"/>
                  </a:cubicBezTo>
                  <a:cubicBezTo>
                    <a:pt x="743" y="78"/>
                    <a:pt x="748" y="40"/>
                    <a:pt x="759" y="0"/>
                  </a:cubicBezTo>
                  <a:cubicBezTo>
                    <a:pt x="730" y="0"/>
                    <a:pt x="730" y="0"/>
                    <a:pt x="730" y="0"/>
                  </a:cubicBezTo>
                  <a:cubicBezTo>
                    <a:pt x="736" y="29"/>
                    <a:pt x="723" y="58"/>
                    <a:pt x="714" y="86"/>
                  </a:cubicBezTo>
                  <a:close/>
                  <a:moveTo>
                    <a:pt x="2880" y="482"/>
                  </a:moveTo>
                  <a:cubicBezTo>
                    <a:pt x="2880" y="443"/>
                    <a:pt x="2880" y="443"/>
                    <a:pt x="2880" y="443"/>
                  </a:cubicBezTo>
                  <a:cubicBezTo>
                    <a:pt x="2845" y="480"/>
                    <a:pt x="2831" y="531"/>
                    <a:pt x="2817" y="581"/>
                  </a:cubicBezTo>
                  <a:cubicBezTo>
                    <a:pt x="2798" y="653"/>
                    <a:pt x="2801" y="723"/>
                    <a:pt x="2856" y="782"/>
                  </a:cubicBezTo>
                  <a:cubicBezTo>
                    <a:pt x="2821" y="808"/>
                    <a:pt x="2789" y="830"/>
                    <a:pt x="2759" y="855"/>
                  </a:cubicBezTo>
                  <a:cubicBezTo>
                    <a:pt x="2729" y="879"/>
                    <a:pt x="2701" y="907"/>
                    <a:pt x="2667" y="938"/>
                  </a:cubicBezTo>
                  <a:cubicBezTo>
                    <a:pt x="2669" y="814"/>
                    <a:pt x="2635" y="709"/>
                    <a:pt x="2538" y="630"/>
                  </a:cubicBezTo>
                  <a:cubicBezTo>
                    <a:pt x="2509" y="646"/>
                    <a:pt x="2497" y="676"/>
                    <a:pt x="2481" y="701"/>
                  </a:cubicBezTo>
                  <a:cubicBezTo>
                    <a:pt x="2441" y="766"/>
                    <a:pt x="2436" y="838"/>
                    <a:pt x="2442" y="912"/>
                  </a:cubicBezTo>
                  <a:cubicBezTo>
                    <a:pt x="2450" y="996"/>
                    <a:pt x="2480" y="1072"/>
                    <a:pt x="2514" y="1152"/>
                  </a:cubicBezTo>
                  <a:cubicBezTo>
                    <a:pt x="2454" y="1250"/>
                    <a:pt x="2401" y="1355"/>
                    <a:pt x="2367" y="1467"/>
                  </a:cubicBezTo>
                  <a:cubicBezTo>
                    <a:pt x="2333" y="1578"/>
                    <a:pt x="2310" y="1693"/>
                    <a:pt x="2282" y="1811"/>
                  </a:cubicBezTo>
                  <a:cubicBezTo>
                    <a:pt x="2271" y="1782"/>
                    <a:pt x="2261" y="1755"/>
                    <a:pt x="2252" y="1730"/>
                  </a:cubicBezTo>
                  <a:cubicBezTo>
                    <a:pt x="2330" y="1569"/>
                    <a:pt x="2338" y="1413"/>
                    <a:pt x="2235" y="1256"/>
                  </a:cubicBezTo>
                  <a:cubicBezTo>
                    <a:pt x="2184" y="1290"/>
                    <a:pt x="2155" y="1336"/>
                    <a:pt x="2143" y="1390"/>
                  </a:cubicBezTo>
                  <a:cubicBezTo>
                    <a:pt x="2131" y="1441"/>
                    <a:pt x="2128" y="1494"/>
                    <a:pt x="2120" y="1550"/>
                  </a:cubicBezTo>
                  <a:cubicBezTo>
                    <a:pt x="2043" y="1465"/>
                    <a:pt x="1944" y="1418"/>
                    <a:pt x="1837" y="1376"/>
                  </a:cubicBezTo>
                  <a:cubicBezTo>
                    <a:pt x="1833" y="1359"/>
                    <a:pt x="1828" y="1338"/>
                    <a:pt x="1825" y="1318"/>
                  </a:cubicBezTo>
                  <a:cubicBezTo>
                    <a:pt x="1813" y="1230"/>
                    <a:pt x="1759" y="1172"/>
                    <a:pt x="1686" y="1129"/>
                  </a:cubicBezTo>
                  <a:cubicBezTo>
                    <a:pt x="1657" y="1113"/>
                    <a:pt x="1625" y="1099"/>
                    <a:pt x="1594" y="1090"/>
                  </a:cubicBezTo>
                  <a:cubicBezTo>
                    <a:pt x="1557" y="1079"/>
                    <a:pt x="1542" y="1097"/>
                    <a:pt x="1549" y="1135"/>
                  </a:cubicBezTo>
                  <a:cubicBezTo>
                    <a:pt x="1562" y="1202"/>
                    <a:pt x="1583" y="1265"/>
                    <a:pt x="1633" y="1314"/>
                  </a:cubicBezTo>
                  <a:cubicBezTo>
                    <a:pt x="1633" y="1315"/>
                    <a:pt x="1633" y="1317"/>
                    <a:pt x="1632" y="1318"/>
                  </a:cubicBezTo>
                  <a:cubicBezTo>
                    <a:pt x="1533" y="1318"/>
                    <a:pt x="1425" y="1344"/>
                    <a:pt x="1361" y="1385"/>
                  </a:cubicBezTo>
                  <a:cubicBezTo>
                    <a:pt x="1366" y="1408"/>
                    <a:pt x="1382" y="1422"/>
                    <a:pt x="1401" y="1434"/>
                  </a:cubicBezTo>
                  <a:cubicBezTo>
                    <a:pt x="1463" y="1474"/>
                    <a:pt x="1533" y="1477"/>
                    <a:pt x="1603" y="1476"/>
                  </a:cubicBezTo>
                  <a:cubicBezTo>
                    <a:pt x="1614" y="1476"/>
                    <a:pt x="1625" y="1475"/>
                    <a:pt x="1636" y="1475"/>
                  </a:cubicBezTo>
                  <a:cubicBezTo>
                    <a:pt x="1637" y="1475"/>
                    <a:pt x="1638" y="1477"/>
                    <a:pt x="1642" y="1480"/>
                  </a:cubicBezTo>
                  <a:cubicBezTo>
                    <a:pt x="1590" y="1552"/>
                    <a:pt x="1542" y="1627"/>
                    <a:pt x="1526" y="1717"/>
                  </a:cubicBezTo>
                  <a:cubicBezTo>
                    <a:pt x="1612" y="1728"/>
                    <a:pt x="1681" y="1691"/>
                    <a:pt x="1743" y="1641"/>
                  </a:cubicBezTo>
                  <a:cubicBezTo>
                    <a:pt x="1806" y="1590"/>
                    <a:pt x="1836" y="1520"/>
                    <a:pt x="1836" y="1431"/>
                  </a:cubicBezTo>
                  <a:cubicBezTo>
                    <a:pt x="1945" y="1479"/>
                    <a:pt x="2036" y="1538"/>
                    <a:pt x="2106" y="1633"/>
                  </a:cubicBezTo>
                  <a:cubicBezTo>
                    <a:pt x="1991" y="1615"/>
                    <a:pt x="1896" y="1643"/>
                    <a:pt x="1820" y="1728"/>
                  </a:cubicBezTo>
                  <a:cubicBezTo>
                    <a:pt x="1861" y="1828"/>
                    <a:pt x="2064" y="1878"/>
                    <a:pt x="2197" y="1784"/>
                  </a:cubicBezTo>
                  <a:cubicBezTo>
                    <a:pt x="2225" y="1858"/>
                    <a:pt x="2243" y="1933"/>
                    <a:pt x="2226" y="2012"/>
                  </a:cubicBezTo>
                  <a:cubicBezTo>
                    <a:pt x="2220" y="2036"/>
                    <a:pt x="2212" y="2059"/>
                    <a:pt x="2224" y="2084"/>
                  </a:cubicBezTo>
                  <a:cubicBezTo>
                    <a:pt x="2228" y="2092"/>
                    <a:pt x="2226" y="2104"/>
                    <a:pt x="2223" y="2112"/>
                  </a:cubicBezTo>
                  <a:cubicBezTo>
                    <a:pt x="2217" y="2128"/>
                    <a:pt x="2212" y="2144"/>
                    <a:pt x="2206" y="2160"/>
                  </a:cubicBezTo>
                  <a:cubicBezTo>
                    <a:pt x="2229" y="2160"/>
                    <a:pt x="2229" y="2160"/>
                    <a:pt x="2229" y="2160"/>
                  </a:cubicBezTo>
                  <a:cubicBezTo>
                    <a:pt x="2234" y="2148"/>
                    <a:pt x="2237" y="2135"/>
                    <a:pt x="2245" y="2124"/>
                  </a:cubicBezTo>
                  <a:cubicBezTo>
                    <a:pt x="2259" y="2104"/>
                    <a:pt x="2261" y="2086"/>
                    <a:pt x="2246" y="2066"/>
                  </a:cubicBezTo>
                  <a:cubicBezTo>
                    <a:pt x="2280" y="2036"/>
                    <a:pt x="2274" y="1999"/>
                    <a:pt x="2266" y="1963"/>
                  </a:cubicBezTo>
                  <a:cubicBezTo>
                    <a:pt x="2253" y="1900"/>
                    <a:pt x="2244" y="1836"/>
                    <a:pt x="2220" y="1777"/>
                  </a:cubicBezTo>
                  <a:cubicBezTo>
                    <a:pt x="2213" y="1761"/>
                    <a:pt x="2214" y="1750"/>
                    <a:pt x="2232" y="1746"/>
                  </a:cubicBezTo>
                  <a:cubicBezTo>
                    <a:pt x="2270" y="1807"/>
                    <a:pt x="2259" y="1878"/>
                    <a:pt x="2279" y="1944"/>
                  </a:cubicBezTo>
                  <a:cubicBezTo>
                    <a:pt x="2286" y="1936"/>
                    <a:pt x="2291" y="1928"/>
                    <a:pt x="2293" y="1920"/>
                  </a:cubicBezTo>
                  <a:cubicBezTo>
                    <a:pt x="2310" y="1825"/>
                    <a:pt x="2328" y="1731"/>
                    <a:pt x="2344" y="1636"/>
                  </a:cubicBezTo>
                  <a:cubicBezTo>
                    <a:pt x="2359" y="1544"/>
                    <a:pt x="2388" y="1457"/>
                    <a:pt x="2424" y="1371"/>
                  </a:cubicBezTo>
                  <a:cubicBezTo>
                    <a:pt x="2431" y="1355"/>
                    <a:pt x="2439" y="1339"/>
                    <a:pt x="2447" y="1323"/>
                  </a:cubicBezTo>
                  <a:cubicBezTo>
                    <a:pt x="2442" y="1361"/>
                    <a:pt x="2427" y="1394"/>
                    <a:pt x="2417" y="1428"/>
                  </a:cubicBezTo>
                  <a:cubicBezTo>
                    <a:pt x="2382" y="1546"/>
                    <a:pt x="2357" y="1666"/>
                    <a:pt x="2336" y="1787"/>
                  </a:cubicBezTo>
                  <a:cubicBezTo>
                    <a:pt x="2318" y="1886"/>
                    <a:pt x="2304" y="1986"/>
                    <a:pt x="2288" y="2085"/>
                  </a:cubicBezTo>
                  <a:cubicBezTo>
                    <a:pt x="2284" y="2111"/>
                    <a:pt x="2279" y="2136"/>
                    <a:pt x="2272" y="2160"/>
                  </a:cubicBezTo>
                  <a:cubicBezTo>
                    <a:pt x="2293" y="2160"/>
                    <a:pt x="2293" y="2160"/>
                    <a:pt x="2293" y="2160"/>
                  </a:cubicBezTo>
                  <a:cubicBezTo>
                    <a:pt x="2300" y="2135"/>
                    <a:pt x="2305" y="2109"/>
                    <a:pt x="2310" y="2083"/>
                  </a:cubicBezTo>
                  <a:cubicBezTo>
                    <a:pt x="2312" y="2070"/>
                    <a:pt x="2317" y="2057"/>
                    <a:pt x="2321" y="2040"/>
                  </a:cubicBezTo>
                  <a:cubicBezTo>
                    <a:pt x="2330" y="2046"/>
                    <a:pt x="2338" y="2049"/>
                    <a:pt x="2344" y="2053"/>
                  </a:cubicBezTo>
                  <a:cubicBezTo>
                    <a:pt x="2411" y="2102"/>
                    <a:pt x="2484" y="2098"/>
                    <a:pt x="2557" y="2076"/>
                  </a:cubicBezTo>
                  <a:cubicBezTo>
                    <a:pt x="2596" y="2064"/>
                    <a:pt x="2633" y="2041"/>
                    <a:pt x="2668" y="2018"/>
                  </a:cubicBezTo>
                  <a:cubicBezTo>
                    <a:pt x="2693" y="2001"/>
                    <a:pt x="2712" y="1976"/>
                    <a:pt x="2734" y="1955"/>
                  </a:cubicBezTo>
                  <a:cubicBezTo>
                    <a:pt x="2706" y="1911"/>
                    <a:pt x="2659" y="1909"/>
                    <a:pt x="2616" y="1891"/>
                  </a:cubicBezTo>
                  <a:cubicBezTo>
                    <a:pt x="2689" y="1817"/>
                    <a:pt x="2725" y="1727"/>
                    <a:pt x="2751" y="1629"/>
                  </a:cubicBezTo>
                  <a:cubicBezTo>
                    <a:pt x="2745" y="1626"/>
                    <a:pt x="2738" y="1620"/>
                    <a:pt x="2730" y="1620"/>
                  </a:cubicBezTo>
                  <a:cubicBezTo>
                    <a:pt x="2638" y="1616"/>
                    <a:pt x="2554" y="1631"/>
                    <a:pt x="2481" y="1697"/>
                  </a:cubicBezTo>
                  <a:cubicBezTo>
                    <a:pt x="2436" y="1738"/>
                    <a:pt x="2389" y="1777"/>
                    <a:pt x="2354" y="1829"/>
                  </a:cubicBezTo>
                  <a:cubicBezTo>
                    <a:pt x="2370" y="1709"/>
                    <a:pt x="2415" y="1608"/>
                    <a:pt x="2524" y="1543"/>
                  </a:cubicBezTo>
                  <a:cubicBezTo>
                    <a:pt x="2581" y="1510"/>
                    <a:pt x="2639" y="1478"/>
                    <a:pt x="2704" y="1464"/>
                  </a:cubicBezTo>
                  <a:cubicBezTo>
                    <a:pt x="2761" y="1451"/>
                    <a:pt x="2820" y="1441"/>
                    <a:pt x="2880" y="1443"/>
                  </a:cubicBezTo>
                  <a:cubicBezTo>
                    <a:pt x="2880" y="1339"/>
                    <a:pt x="2880" y="1339"/>
                    <a:pt x="2880" y="1339"/>
                  </a:cubicBezTo>
                  <a:cubicBezTo>
                    <a:pt x="2877" y="1341"/>
                    <a:pt x="2874" y="1344"/>
                    <a:pt x="2872" y="1346"/>
                  </a:cubicBezTo>
                  <a:cubicBezTo>
                    <a:pt x="2865" y="1318"/>
                    <a:pt x="2870" y="1299"/>
                    <a:pt x="2880" y="1282"/>
                  </a:cubicBezTo>
                  <a:cubicBezTo>
                    <a:pt x="2880" y="1242"/>
                    <a:pt x="2880" y="1242"/>
                    <a:pt x="2880" y="1242"/>
                  </a:cubicBezTo>
                  <a:cubicBezTo>
                    <a:pt x="2838" y="1283"/>
                    <a:pt x="2811" y="1334"/>
                    <a:pt x="2805" y="1398"/>
                  </a:cubicBezTo>
                  <a:cubicBezTo>
                    <a:pt x="2656" y="1410"/>
                    <a:pt x="2524" y="1458"/>
                    <a:pt x="2412" y="1557"/>
                  </a:cubicBezTo>
                  <a:cubicBezTo>
                    <a:pt x="2433" y="1415"/>
                    <a:pt x="2488" y="1287"/>
                    <a:pt x="2555" y="1162"/>
                  </a:cubicBezTo>
                  <a:cubicBezTo>
                    <a:pt x="2580" y="1167"/>
                    <a:pt x="2603" y="1174"/>
                    <a:pt x="2626" y="1176"/>
                  </a:cubicBezTo>
                  <a:cubicBezTo>
                    <a:pt x="2700" y="1184"/>
                    <a:pt x="2772" y="1171"/>
                    <a:pt x="2837" y="1134"/>
                  </a:cubicBezTo>
                  <a:cubicBezTo>
                    <a:pt x="2852" y="1126"/>
                    <a:pt x="2866" y="1115"/>
                    <a:pt x="2880" y="1103"/>
                  </a:cubicBezTo>
                  <a:cubicBezTo>
                    <a:pt x="2880" y="1073"/>
                    <a:pt x="2880" y="1073"/>
                    <a:pt x="2880" y="1073"/>
                  </a:cubicBezTo>
                  <a:cubicBezTo>
                    <a:pt x="2814" y="1146"/>
                    <a:pt x="2666" y="1180"/>
                    <a:pt x="2621" y="1124"/>
                  </a:cubicBezTo>
                  <a:cubicBezTo>
                    <a:pt x="2663" y="1079"/>
                    <a:pt x="2725" y="1075"/>
                    <a:pt x="2784" y="1051"/>
                  </a:cubicBezTo>
                  <a:cubicBezTo>
                    <a:pt x="2723" y="1044"/>
                    <a:pt x="2677" y="1072"/>
                    <a:pt x="2624" y="1085"/>
                  </a:cubicBezTo>
                  <a:cubicBezTo>
                    <a:pt x="2637" y="1029"/>
                    <a:pt x="2671" y="1004"/>
                    <a:pt x="2718" y="994"/>
                  </a:cubicBezTo>
                  <a:cubicBezTo>
                    <a:pt x="2737" y="990"/>
                    <a:pt x="2757" y="986"/>
                    <a:pt x="2777" y="988"/>
                  </a:cubicBezTo>
                  <a:cubicBezTo>
                    <a:pt x="2814" y="992"/>
                    <a:pt x="2849" y="1001"/>
                    <a:pt x="2880" y="1023"/>
                  </a:cubicBezTo>
                  <a:cubicBezTo>
                    <a:pt x="2880" y="998"/>
                    <a:pt x="2880" y="998"/>
                    <a:pt x="2880" y="998"/>
                  </a:cubicBezTo>
                  <a:cubicBezTo>
                    <a:pt x="2863" y="989"/>
                    <a:pt x="2845" y="983"/>
                    <a:pt x="2827" y="978"/>
                  </a:cubicBezTo>
                  <a:cubicBezTo>
                    <a:pt x="2799" y="969"/>
                    <a:pt x="2769" y="968"/>
                    <a:pt x="2737" y="963"/>
                  </a:cubicBezTo>
                  <a:cubicBezTo>
                    <a:pt x="2777" y="910"/>
                    <a:pt x="2827" y="869"/>
                    <a:pt x="2879" y="824"/>
                  </a:cubicBezTo>
                  <a:cubicBezTo>
                    <a:pt x="2879" y="824"/>
                    <a:pt x="2880" y="824"/>
                    <a:pt x="2880" y="825"/>
                  </a:cubicBezTo>
                  <a:cubicBezTo>
                    <a:pt x="2880" y="708"/>
                    <a:pt x="2880" y="708"/>
                    <a:pt x="2880" y="708"/>
                  </a:cubicBezTo>
                  <a:cubicBezTo>
                    <a:pt x="2879" y="708"/>
                    <a:pt x="2879" y="709"/>
                    <a:pt x="2878" y="710"/>
                  </a:cubicBezTo>
                  <a:cubicBezTo>
                    <a:pt x="2841" y="696"/>
                    <a:pt x="2830" y="681"/>
                    <a:pt x="2831" y="648"/>
                  </a:cubicBezTo>
                  <a:cubicBezTo>
                    <a:pt x="2834" y="588"/>
                    <a:pt x="2850" y="533"/>
                    <a:pt x="2880" y="482"/>
                  </a:cubicBezTo>
                  <a:close/>
                  <a:moveTo>
                    <a:pt x="1572" y="1112"/>
                  </a:moveTo>
                  <a:cubicBezTo>
                    <a:pt x="1657" y="1110"/>
                    <a:pt x="1774" y="1221"/>
                    <a:pt x="1774" y="1301"/>
                  </a:cubicBezTo>
                  <a:cubicBezTo>
                    <a:pt x="1740" y="1267"/>
                    <a:pt x="1704" y="1231"/>
                    <a:pt x="1668" y="1196"/>
                  </a:cubicBezTo>
                  <a:cubicBezTo>
                    <a:pt x="1666" y="1198"/>
                    <a:pt x="1664" y="1200"/>
                    <a:pt x="1662" y="1201"/>
                  </a:cubicBezTo>
                  <a:cubicBezTo>
                    <a:pt x="1691" y="1248"/>
                    <a:pt x="1742" y="1280"/>
                    <a:pt x="1762" y="1335"/>
                  </a:cubicBezTo>
                  <a:cubicBezTo>
                    <a:pt x="1632" y="1329"/>
                    <a:pt x="1573" y="1226"/>
                    <a:pt x="1572" y="1112"/>
                  </a:cubicBezTo>
                  <a:close/>
                  <a:moveTo>
                    <a:pt x="1540" y="1455"/>
                  </a:moveTo>
                  <a:cubicBezTo>
                    <a:pt x="1486" y="1452"/>
                    <a:pt x="1430" y="1442"/>
                    <a:pt x="1388" y="1394"/>
                  </a:cubicBezTo>
                  <a:cubicBezTo>
                    <a:pt x="1482" y="1347"/>
                    <a:pt x="1579" y="1333"/>
                    <a:pt x="1680" y="1346"/>
                  </a:cubicBezTo>
                  <a:cubicBezTo>
                    <a:pt x="1698" y="1349"/>
                    <a:pt x="1704" y="1361"/>
                    <a:pt x="1708" y="1379"/>
                  </a:cubicBezTo>
                  <a:cubicBezTo>
                    <a:pt x="1650" y="1382"/>
                    <a:pt x="1594" y="1386"/>
                    <a:pt x="1539" y="1390"/>
                  </a:cubicBezTo>
                  <a:cubicBezTo>
                    <a:pt x="1539" y="1392"/>
                    <a:pt x="1539" y="1395"/>
                    <a:pt x="1539" y="1397"/>
                  </a:cubicBezTo>
                  <a:cubicBezTo>
                    <a:pt x="1594" y="1400"/>
                    <a:pt x="1648" y="1403"/>
                    <a:pt x="1713" y="1407"/>
                  </a:cubicBezTo>
                  <a:cubicBezTo>
                    <a:pt x="1657" y="1456"/>
                    <a:pt x="1598" y="1458"/>
                    <a:pt x="1540" y="1455"/>
                  </a:cubicBezTo>
                  <a:close/>
                  <a:moveTo>
                    <a:pt x="1783" y="1560"/>
                  </a:moveTo>
                  <a:cubicBezTo>
                    <a:pt x="1731" y="1645"/>
                    <a:pt x="1652" y="1686"/>
                    <a:pt x="1555" y="1701"/>
                  </a:cubicBezTo>
                  <a:cubicBezTo>
                    <a:pt x="1566" y="1630"/>
                    <a:pt x="1619" y="1526"/>
                    <a:pt x="1670" y="1487"/>
                  </a:cubicBezTo>
                  <a:cubicBezTo>
                    <a:pt x="1695" y="1468"/>
                    <a:pt x="1723" y="1441"/>
                    <a:pt x="1766" y="1459"/>
                  </a:cubicBezTo>
                  <a:cubicBezTo>
                    <a:pt x="1748" y="1500"/>
                    <a:pt x="1715" y="1526"/>
                    <a:pt x="1696" y="1563"/>
                  </a:cubicBezTo>
                  <a:cubicBezTo>
                    <a:pt x="1737" y="1547"/>
                    <a:pt x="1755" y="1505"/>
                    <a:pt x="1788" y="1478"/>
                  </a:cubicBezTo>
                  <a:cubicBezTo>
                    <a:pt x="1798" y="1508"/>
                    <a:pt x="1798" y="1536"/>
                    <a:pt x="1783" y="1560"/>
                  </a:cubicBezTo>
                  <a:close/>
                  <a:moveTo>
                    <a:pt x="2020" y="1513"/>
                  </a:moveTo>
                  <a:cubicBezTo>
                    <a:pt x="1977" y="1480"/>
                    <a:pt x="1928" y="1453"/>
                    <a:pt x="1877" y="1420"/>
                  </a:cubicBezTo>
                  <a:cubicBezTo>
                    <a:pt x="1976" y="1447"/>
                    <a:pt x="2128" y="1557"/>
                    <a:pt x="2139" y="1626"/>
                  </a:cubicBezTo>
                  <a:cubicBezTo>
                    <a:pt x="2100" y="1589"/>
                    <a:pt x="2063" y="1548"/>
                    <a:pt x="2020" y="1513"/>
                  </a:cubicBezTo>
                  <a:close/>
                  <a:moveTo>
                    <a:pt x="2136" y="1741"/>
                  </a:moveTo>
                  <a:cubicBezTo>
                    <a:pt x="2105" y="1787"/>
                    <a:pt x="2070" y="1811"/>
                    <a:pt x="2023" y="1813"/>
                  </a:cubicBezTo>
                  <a:cubicBezTo>
                    <a:pt x="1951" y="1816"/>
                    <a:pt x="1895" y="1778"/>
                    <a:pt x="1841" y="1735"/>
                  </a:cubicBezTo>
                  <a:cubicBezTo>
                    <a:pt x="1915" y="1657"/>
                    <a:pt x="2055" y="1625"/>
                    <a:pt x="2119" y="1670"/>
                  </a:cubicBezTo>
                  <a:cubicBezTo>
                    <a:pt x="2126" y="1683"/>
                    <a:pt x="2133" y="1696"/>
                    <a:pt x="2140" y="1711"/>
                  </a:cubicBezTo>
                  <a:cubicBezTo>
                    <a:pt x="2088" y="1732"/>
                    <a:pt x="2035" y="1726"/>
                    <a:pt x="1979" y="1734"/>
                  </a:cubicBezTo>
                  <a:cubicBezTo>
                    <a:pt x="2023" y="1750"/>
                    <a:pt x="2076" y="1753"/>
                    <a:pt x="2136" y="1741"/>
                  </a:cubicBezTo>
                  <a:close/>
                  <a:moveTo>
                    <a:pt x="2234" y="1625"/>
                  </a:moveTo>
                  <a:cubicBezTo>
                    <a:pt x="2230" y="1565"/>
                    <a:pt x="2226" y="1505"/>
                    <a:pt x="2222" y="1444"/>
                  </a:cubicBezTo>
                  <a:cubicBezTo>
                    <a:pt x="2201" y="1509"/>
                    <a:pt x="2223" y="1578"/>
                    <a:pt x="2201" y="1647"/>
                  </a:cubicBezTo>
                  <a:cubicBezTo>
                    <a:pt x="2114" y="1561"/>
                    <a:pt x="2140" y="1355"/>
                    <a:pt x="2228" y="1285"/>
                  </a:cubicBezTo>
                  <a:cubicBezTo>
                    <a:pt x="2232" y="1291"/>
                    <a:pt x="2237" y="1296"/>
                    <a:pt x="2241" y="1301"/>
                  </a:cubicBezTo>
                  <a:cubicBezTo>
                    <a:pt x="2246" y="1311"/>
                    <a:pt x="2252" y="1320"/>
                    <a:pt x="2257" y="1331"/>
                  </a:cubicBezTo>
                  <a:cubicBezTo>
                    <a:pt x="2298" y="1418"/>
                    <a:pt x="2296" y="1506"/>
                    <a:pt x="2265" y="1595"/>
                  </a:cubicBezTo>
                  <a:cubicBezTo>
                    <a:pt x="2261" y="1608"/>
                    <a:pt x="2249" y="1618"/>
                    <a:pt x="2241" y="1629"/>
                  </a:cubicBezTo>
                  <a:cubicBezTo>
                    <a:pt x="2239" y="1628"/>
                    <a:pt x="2236" y="1626"/>
                    <a:pt x="2234" y="1625"/>
                  </a:cubicBezTo>
                  <a:close/>
                  <a:moveTo>
                    <a:pt x="2704" y="1952"/>
                  </a:moveTo>
                  <a:cubicBezTo>
                    <a:pt x="2677" y="1991"/>
                    <a:pt x="2640" y="2019"/>
                    <a:pt x="2584" y="2043"/>
                  </a:cubicBezTo>
                  <a:cubicBezTo>
                    <a:pt x="2548" y="2059"/>
                    <a:pt x="2512" y="2072"/>
                    <a:pt x="2471" y="2067"/>
                  </a:cubicBezTo>
                  <a:cubicBezTo>
                    <a:pt x="2439" y="2062"/>
                    <a:pt x="2425" y="2053"/>
                    <a:pt x="2412" y="2025"/>
                  </a:cubicBezTo>
                  <a:cubicBezTo>
                    <a:pt x="2466" y="2000"/>
                    <a:pt x="2534" y="2020"/>
                    <a:pt x="2590" y="1971"/>
                  </a:cubicBezTo>
                  <a:cubicBezTo>
                    <a:pt x="2564" y="1976"/>
                    <a:pt x="2547" y="1979"/>
                    <a:pt x="2527" y="1983"/>
                  </a:cubicBezTo>
                  <a:cubicBezTo>
                    <a:pt x="2579" y="1909"/>
                    <a:pt x="2633" y="1900"/>
                    <a:pt x="2704" y="1952"/>
                  </a:cubicBezTo>
                  <a:close/>
                  <a:moveTo>
                    <a:pt x="2379" y="1899"/>
                  </a:moveTo>
                  <a:cubicBezTo>
                    <a:pt x="2383" y="1846"/>
                    <a:pt x="2401" y="1798"/>
                    <a:pt x="2439" y="1760"/>
                  </a:cubicBezTo>
                  <a:cubicBezTo>
                    <a:pt x="2456" y="1743"/>
                    <a:pt x="2475" y="1729"/>
                    <a:pt x="2493" y="1713"/>
                  </a:cubicBezTo>
                  <a:cubicBezTo>
                    <a:pt x="2558" y="1651"/>
                    <a:pt x="2639" y="1638"/>
                    <a:pt x="2728" y="1639"/>
                  </a:cubicBezTo>
                  <a:cubicBezTo>
                    <a:pt x="2718" y="1671"/>
                    <a:pt x="2711" y="1701"/>
                    <a:pt x="2700" y="1729"/>
                  </a:cubicBezTo>
                  <a:cubicBezTo>
                    <a:pt x="2659" y="1832"/>
                    <a:pt x="2585" y="1906"/>
                    <a:pt x="2487" y="1955"/>
                  </a:cubicBezTo>
                  <a:cubicBezTo>
                    <a:pt x="2464" y="1967"/>
                    <a:pt x="2436" y="1967"/>
                    <a:pt x="2410" y="1945"/>
                  </a:cubicBezTo>
                  <a:cubicBezTo>
                    <a:pt x="2452" y="1887"/>
                    <a:pt x="2491" y="1830"/>
                    <a:pt x="2552" y="1777"/>
                  </a:cubicBezTo>
                  <a:cubicBezTo>
                    <a:pt x="2534" y="1784"/>
                    <a:pt x="2523" y="1785"/>
                    <a:pt x="2517" y="1792"/>
                  </a:cubicBezTo>
                  <a:cubicBezTo>
                    <a:pt x="2473" y="1834"/>
                    <a:pt x="2430" y="1878"/>
                    <a:pt x="2384" y="1924"/>
                  </a:cubicBezTo>
                  <a:cubicBezTo>
                    <a:pt x="2382" y="1914"/>
                    <a:pt x="2379" y="1906"/>
                    <a:pt x="2379" y="1899"/>
                  </a:cubicBezTo>
                  <a:close/>
                  <a:moveTo>
                    <a:pt x="2683" y="1443"/>
                  </a:moveTo>
                  <a:cubicBezTo>
                    <a:pt x="2629" y="1467"/>
                    <a:pt x="2579" y="1489"/>
                    <a:pt x="2530" y="1511"/>
                  </a:cubicBezTo>
                  <a:cubicBezTo>
                    <a:pt x="2570" y="1476"/>
                    <a:pt x="2637" y="1448"/>
                    <a:pt x="2683" y="1443"/>
                  </a:cubicBezTo>
                  <a:close/>
                  <a:moveTo>
                    <a:pt x="2634" y="981"/>
                  </a:moveTo>
                  <a:cubicBezTo>
                    <a:pt x="2626" y="1007"/>
                    <a:pt x="2611" y="1030"/>
                    <a:pt x="2580" y="1044"/>
                  </a:cubicBezTo>
                  <a:cubicBezTo>
                    <a:pt x="2573" y="995"/>
                    <a:pt x="2565" y="950"/>
                    <a:pt x="2558" y="905"/>
                  </a:cubicBezTo>
                  <a:cubicBezTo>
                    <a:pt x="2556" y="905"/>
                    <a:pt x="2553" y="905"/>
                    <a:pt x="2550" y="905"/>
                  </a:cubicBezTo>
                  <a:cubicBezTo>
                    <a:pt x="2550" y="952"/>
                    <a:pt x="2550" y="998"/>
                    <a:pt x="2550" y="1045"/>
                  </a:cubicBezTo>
                  <a:cubicBezTo>
                    <a:pt x="2515" y="1037"/>
                    <a:pt x="2486" y="1002"/>
                    <a:pt x="2468" y="928"/>
                  </a:cubicBezTo>
                  <a:cubicBezTo>
                    <a:pt x="2445" y="830"/>
                    <a:pt x="2469" y="740"/>
                    <a:pt x="2537" y="660"/>
                  </a:cubicBezTo>
                  <a:cubicBezTo>
                    <a:pt x="2633" y="733"/>
                    <a:pt x="2666" y="877"/>
                    <a:pt x="2634" y="981"/>
                  </a:cubicBezTo>
                  <a:close/>
                  <a:moveTo>
                    <a:pt x="2669" y="980"/>
                  </a:moveTo>
                  <a:cubicBezTo>
                    <a:pt x="2710" y="917"/>
                    <a:pt x="2763" y="873"/>
                    <a:pt x="2823" y="836"/>
                  </a:cubicBezTo>
                  <a:cubicBezTo>
                    <a:pt x="2746" y="932"/>
                    <a:pt x="2705" y="970"/>
                    <a:pt x="2669" y="980"/>
                  </a:cubicBezTo>
                  <a:close/>
                  <a:moveTo>
                    <a:pt x="970" y="0"/>
                  </a:moveTo>
                  <a:cubicBezTo>
                    <a:pt x="945" y="0"/>
                    <a:pt x="945" y="0"/>
                    <a:pt x="945" y="0"/>
                  </a:cubicBezTo>
                  <a:cubicBezTo>
                    <a:pt x="953" y="26"/>
                    <a:pt x="963" y="51"/>
                    <a:pt x="977" y="76"/>
                  </a:cubicBezTo>
                  <a:cubicBezTo>
                    <a:pt x="947" y="66"/>
                    <a:pt x="916" y="59"/>
                    <a:pt x="887" y="47"/>
                  </a:cubicBezTo>
                  <a:cubicBezTo>
                    <a:pt x="857" y="34"/>
                    <a:pt x="829" y="19"/>
                    <a:pt x="803" y="0"/>
                  </a:cubicBezTo>
                  <a:cubicBezTo>
                    <a:pt x="767" y="0"/>
                    <a:pt x="767" y="0"/>
                    <a:pt x="767" y="0"/>
                  </a:cubicBezTo>
                  <a:cubicBezTo>
                    <a:pt x="842" y="60"/>
                    <a:pt x="930" y="92"/>
                    <a:pt x="1030" y="109"/>
                  </a:cubicBezTo>
                  <a:cubicBezTo>
                    <a:pt x="1027" y="100"/>
                    <a:pt x="1027" y="94"/>
                    <a:pt x="1024" y="91"/>
                  </a:cubicBezTo>
                  <a:cubicBezTo>
                    <a:pt x="996" y="66"/>
                    <a:pt x="982" y="33"/>
                    <a:pt x="970" y="0"/>
                  </a:cubicBezTo>
                  <a:close/>
                </a:path>
              </a:pathLst>
            </a:custGeom>
            <a:solidFill>
              <a:schemeClr val="accent3"/>
            </a:solidFill>
            <a:ln>
              <a:noFill/>
            </a:ln>
          </p:spPr>
        </p:sp>
        <p:sp>
          <p:nvSpPr>
            <p:cNvPr id="17" name="Freeform 9"/>
            <p:cNvSpPr>
              <a:spLocks noEditPoints="1"/>
            </p:cNvSpPr>
            <p:nvPr/>
          </p:nvSpPr>
          <p:spPr bwMode="auto">
            <a:xfrm>
              <a:off x="0" y="-1"/>
              <a:ext cx="7420329" cy="6858001"/>
            </a:xfrm>
            <a:custGeom>
              <a:avLst/>
              <a:gdLst/>
              <a:ahLst/>
              <a:cxnLst/>
              <a:rect l="0" t="0" r="r" b="b"/>
              <a:pathLst>
                <a:path w="2337" h="2160">
                  <a:moveTo>
                    <a:pt x="48" y="1392"/>
                  </a:moveTo>
                  <a:cubicBezTo>
                    <a:pt x="84" y="1368"/>
                    <a:pt x="121" y="1351"/>
                    <a:pt x="148" y="1324"/>
                  </a:cubicBezTo>
                  <a:cubicBezTo>
                    <a:pt x="175" y="1296"/>
                    <a:pt x="187" y="1256"/>
                    <a:pt x="192" y="1207"/>
                  </a:cubicBezTo>
                  <a:cubicBezTo>
                    <a:pt x="153" y="1243"/>
                    <a:pt x="113" y="1246"/>
                    <a:pt x="72" y="1241"/>
                  </a:cubicBezTo>
                  <a:cubicBezTo>
                    <a:pt x="48" y="1238"/>
                    <a:pt x="24" y="1236"/>
                    <a:pt x="0" y="1232"/>
                  </a:cubicBezTo>
                  <a:cubicBezTo>
                    <a:pt x="0" y="1254"/>
                    <a:pt x="0" y="1254"/>
                    <a:pt x="0" y="1254"/>
                  </a:cubicBezTo>
                  <a:cubicBezTo>
                    <a:pt x="7" y="1254"/>
                    <a:pt x="14" y="1255"/>
                    <a:pt x="22" y="1256"/>
                  </a:cubicBezTo>
                  <a:cubicBezTo>
                    <a:pt x="64" y="1262"/>
                    <a:pt x="107" y="1262"/>
                    <a:pt x="155" y="1265"/>
                  </a:cubicBezTo>
                  <a:cubicBezTo>
                    <a:pt x="154" y="1292"/>
                    <a:pt x="139" y="1309"/>
                    <a:pt x="121" y="1321"/>
                  </a:cubicBezTo>
                  <a:cubicBezTo>
                    <a:pt x="88" y="1343"/>
                    <a:pt x="57" y="1373"/>
                    <a:pt x="12" y="1359"/>
                  </a:cubicBezTo>
                  <a:cubicBezTo>
                    <a:pt x="8" y="1361"/>
                    <a:pt x="4" y="1362"/>
                    <a:pt x="0" y="1363"/>
                  </a:cubicBezTo>
                  <a:cubicBezTo>
                    <a:pt x="0" y="1394"/>
                    <a:pt x="0" y="1394"/>
                    <a:pt x="0" y="1394"/>
                  </a:cubicBezTo>
                  <a:cubicBezTo>
                    <a:pt x="0" y="1394"/>
                    <a:pt x="0" y="1394"/>
                    <a:pt x="1" y="1394"/>
                  </a:cubicBezTo>
                  <a:cubicBezTo>
                    <a:pt x="55" y="1416"/>
                    <a:pt x="99" y="1453"/>
                    <a:pt x="136" y="1497"/>
                  </a:cubicBezTo>
                  <a:cubicBezTo>
                    <a:pt x="157" y="1521"/>
                    <a:pt x="173" y="1548"/>
                    <a:pt x="191" y="1574"/>
                  </a:cubicBezTo>
                  <a:cubicBezTo>
                    <a:pt x="134" y="1562"/>
                    <a:pt x="81" y="1566"/>
                    <a:pt x="28" y="1568"/>
                  </a:cubicBezTo>
                  <a:cubicBezTo>
                    <a:pt x="18" y="1569"/>
                    <a:pt x="9" y="1568"/>
                    <a:pt x="0" y="1568"/>
                  </a:cubicBezTo>
                  <a:cubicBezTo>
                    <a:pt x="0" y="1589"/>
                    <a:pt x="0" y="1589"/>
                    <a:pt x="0" y="1589"/>
                  </a:cubicBezTo>
                  <a:cubicBezTo>
                    <a:pt x="26" y="1588"/>
                    <a:pt x="51" y="1588"/>
                    <a:pt x="77" y="1589"/>
                  </a:cubicBezTo>
                  <a:cubicBezTo>
                    <a:pt x="125" y="1591"/>
                    <a:pt x="175" y="1588"/>
                    <a:pt x="220" y="1614"/>
                  </a:cubicBezTo>
                  <a:cubicBezTo>
                    <a:pt x="223" y="1616"/>
                    <a:pt x="229" y="1614"/>
                    <a:pt x="238" y="1614"/>
                  </a:cubicBezTo>
                  <a:cubicBezTo>
                    <a:pt x="191" y="1522"/>
                    <a:pt x="132" y="1446"/>
                    <a:pt x="48" y="1392"/>
                  </a:cubicBezTo>
                  <a:close/>
                  <a:moveTo>
                    <a:pt x="1917" y="2102"/>
                  </a:moveTo>
                  <a:cubicBezTo>
                    <a:pt x="1881" y="2113"/>
                    <a:pt x="1849" y="2139"/>
                    <a:pt x="1812" y="2160"/>
                  </a:cubicBezTo>
                  <a:cubicBezTo>
                    <a:pt x="1801" y="2061"/>
                    <a:pt x="1760" y="1974"/>
                    <a:pt x="1698" y="1891"/>
                  </a:cubicBezTo>
                  <a:cubicBezTo>
                    <a:pt x="1694" y="1899"/>
                    <a:pt x="1690" y="1903"/>
                    <a:pt x="1690" y="1908"/>
                  </a:cubicBezTo>
                  <a:cubicBezTo>
                    <a:pt x="1693" y="1959"/>
                    <a:pt x="1668" y="2002"/>
                    <a:pt x="1648" y="2046"/>
                  </a:cubicBezTo>
                  <a:cubicBezTo>
                    <a:pt x="1632" y="2083"/>
                    <a:pt x="1612" y="2118"/>
                    <a:pt x="1593" y="2154"/>
                  </a:cubicBezTo>
                  <a:cubicBezTo>
                    <a:pt x="1566" y="2147"/>
                    <a:pt x="1535" y="2140"/>
                    <a:pt x="1505" y="2131"/>
                  </a:cubicBezTo>
                  <a:cubicBezTo>
                    <a:pt x="1475" y="2122"/>
                    <a:pt x="1445" y="2112"/>
                    <a:pt x="1412" y="2101"/>
                  </a:cubicBezTo>
                  <a:cubicBezTo>
                    <a:pt x="1406" y="2122"/>
                    <a:pt x="1404" y="2141"/>
                    <a:pt x="1405" y="2160"/>
                  </a:cubicBezTo>
                  <a:cubicBezTo>
                    <a:pt x="1427" y="2160"/>
                    <a:pt x="1427" y="2160"/>
                    <a:pt x="1427" y="2160"/>
                  </a:cubicBezTo>
                  <a:cubicBezTo>
                    <a:pt x="1425" y="2152"/>
                    <a:pt x="1427" y="2142"/>
                    <a:pt x="1427" y="2137"/>
                  </a:cubicBezTo>
                  <a:cubicBezTo>
                    <a:pt x="1461" y="2144"/>
                    <a:pt x="1493" y="2152"/>
                    <a:pt x="1525" y="2158"/>
                  </a:cubicBezTo>
                  <a:cubicBezTo>
                    <a:pt x="1529" y="2159"/>
                    <a:pt x="1533" y="2159"/>
                    <a:pt x="1536" y="2160"/>
                  </a:cubicBezTo>
                  <a:cubicBezTo>
                    <a:pt x="1622" y="2160"/>
                    <a:pt x="1622" y="2160"/>
                    <a:pt x="1622" y="2160"/>
                  </a:cubicBezTo>
                  <a:cubicBezTo>
                    <a:pt x="1626" y="2140"/>
                    <a:pt x="1633" y="2120"/>
                    <a:pt x="1645" y="2099"/>
                  </a:cubicBezTo>
                  <a:cubicBezTo>
                    <a:pt x="1670" y="2053"/>
                    <a:pt x="1698" y="2007"/>
                    <a:pt x="1713" y="1951"/>
                  </a:cubicBezTo>
                  <a:cubicBezTo>
                    <a:pt x="1728" y="1979"/>
                    <a:pt x="1745" y="2005"/>
                    <a:pt x="1757" y="2034"/>
                  </a:cubicBezTo>
                  <a:cubicBezTo>
                    <a:pt x="1774" y="2075"/>
                    <a:pt x="1786" y="2117"/>
                    <a:pt x="1788" y="2160"/>
                  </a:cubicBezTo>
                  <a:cubicBezTo>
                    <a:pt x="1852" y="2160"/>
                    <a:pt x="1852" y="2160"/>
                    <a:pt x="1852" y="2160"/>
                  </a:cubicBezTo>
                  <a:cubicBezTo>
                    <a:pt x="1868" y="2147"/>
                    <a:pt x="1889" y="2138"/>
                    <a:pt x="1908" y="2127"/>
                  </a:cubicBezTo>
                  <a:cubicBezTo>
                    <a:pt x="1926" y="2117"/>
                    <a:pt x="1948" y="2110"/>
                    <a:pt x="1972" y="2122"/>
                  </a:cubicBezTo>
                  <a:cubicBezTo>
                    <a:pt x="1967" y="2135"/>
                    <a:pt x="1961" y="2148"/>
                    <a:pt x="1956" y="2160"/>
                  </a:cubicBezTo>
                  <a:cubicBezTo>
                    <a:pt x="1981" y="2160"/>
                    <a:pt x="1981" y="2160"/>
                    <a:pt x="1981" y="2160"/>
                  </a:cubicBezTo>
                  <a:cubicBezTo>
                    <a:pt x="1994" y="2141"/>
                    <a:pt x="2013" y="2126"/>
                    <a:pt x="2042" y="2115"/>
                  </a:cubicBezTo>
                  <a:cubicBezTo>
                    <a:pt x="1995" y="2098"/>
                    <a:pt x="1954" y="2091"/>
                    <a:pt x="1917" y="2102"/>
                  </a:cubicBezTo>
                  <a:close/>
                  <a:moveTo>
                    <a:pt x="1470" y="291"/>
                  </a:moveTo>
                  <a:cubicBezTo>
                    <a:pt x="1448" y="349"/>
                    <a:pt x="1453" y="406"/>
                    <a:pt x="1465" y="463"/>
                  </a:cubicBezTo>
                  <a:cubicBezTo>
                    <a:pt x="1478" y="522"/>
                    <a:pt x="1512" y="569"/>
                    <a:pt x="1553" y="614"/>
                  </a:cubicBezTo>
                  <a:cubicBezTo>
                    <a:pt x="1613" y="559"/>
                    <a:pt x="1638" y="487"/>
                    <a:pt x="1643" y="409"/>
                  </a:cubicBezTo>
                  <a:cubicBezTo>
                    <a:pt x="1649" y="331"/>
                    <a:pt x="1630" y="259"/>
                    <a:pt x="1573" y="200"/>
                  </a:cubicBezTo>
                  <a:cubicBezTo>
                    <a:pt x="1619" y="136"/>
                    <a:pt x="1655" y="70"/>
                    <a:pt x="1677" y="0"/>
                  </a:cubicBezTo>
                  <a:cubicBezTo>
                    <a:pt x="1653" y="0"/>
                    <a:pt x="1653" y="0"/>
                    <a:pt x="1653" y="0"/>
                  </a:cubicBezTo>
                  <a:cubicBezTo>
                    <a:pt x="1644" y="30"/>
                    <a:pt x="1632" y="58"/>
                    <a:pt x="1618" y="78"/>
                  </a:cubicBezTo>
                  <a:cubicBezTo>
                    <a:pt x="1626" y="51"/>
                    <a:pt x="1634" y="25"/>
                    <a:pt x="1641" y="0"/>
                  </a:cubicBezTo>
                  <a:cubicBezTo>
                    <a:pt x="1622" y="0"/>
                    <a:pt x="1622" y="0"/>
                    <a:pt x="1622" y="0"/>
                  </a:cubicBezTo>
                  <a:cubicBezTo>
                    <a:pt x="1613" y="28"/>
                    <a:pt x="1603" y="55"/>
                    <a:pt x="1589" y="80"/>
                  </a:cubicBezTo>
                  <a:cubicBezTo>
                    <a:pt x="1550" y="152"/>
                    <a:pt x="1507" y="223"/>
                    <a:pt x="1437" y="275"/>
                  </a:cubicBezTo>
                  <a:cubicBezTo>
                    <a:pt x="1362" y="178"/>
                    <a:pt x="1190" y="144"/>
                    <a:pt x="1043" y="260"/>
                  </a:cubicBezTo>
                  <a:cubicBezTo>
                    <a:pt x="1046" y="308"/>
                    <a:pt x="1083" y="329"/>
                    <a:pt x="1120" y="347"/>
                  </a:cubicBezTo>
                  <a:cubicBezTo>
                    <a:pt x="1142" y="357"/>
                    <a:pt x="1167" y="363"/>
                    <a:pt x="1190" y="371"/>
                  </a:cubicBezTo>
                  <a:cubicBezTo>
                    <a:pt x="1156" y="429"/>
                    <a:pt x="1125" y="485"/>
                    <a:pt x="1092" y="542"/>
                  </a:cubicBezTo>
                  <a:cubicBezTo>
                    <a:pt x="1103" y="549"/>
                    <a:pt x="1109" y="556"/>
                    <a:pt x="1116" y="557"/>
                  </a:cubicBezTo>
                  <a:cubicBezTo>
                    <a:pt x="1178" y="567"/>
                    <a:pt x="1239" y="558"/>
                    <a:pt x="1296" y="533"/>
                  </a:cubicBezTo>
                  <a:cubicBezTo>
                    <a:pt x="1339" y="514"/>
                    <a:pt x="1366" y="474"/>
                    <a:pt x="1394" y="437"/>
                  </a:cubicBezTo>
                  <a:cubicBezTo>
                    <a:pt x="1419" y="404"/>
                    <a:pt x="1432" y="366"/>
                    <a:pt x="1440" y="326"/>
                  </a:cubicBezTo>
                  <a:cubicBezTo>
                    <a:pt x="1443" y="311"/>
                    <a:pt x="1447" y="296"/>
                    <a:pt x="1470" y="291"/>
                  </a:cubicBezTo>
                  <a:close/>
                  <a:moveTo>
                    <a:pt x="1480" y="349"/>
                  </a:moveTo>
                  <a:cubicBezTo>
                    <a:pt x="1485" y="317"/>
                    <a:pt x="1498" y="288"/>
                    <a:pt x="1536" y="275"/>
                  </a:cubicBezTo>
                  <a:cubicBezTo>
                    <a:pt x="1553" y="323"/>
                    <a:pt x="1537" y="376"/>
                    <a:pt x="1565" y="419"/>
                  </a:cubicBezTo>
                  <a:cubicBezTo>
                    <a:pt x="1566" y="376"/>
                    <a:pt x="1568" y="334"/>
                    <a:pt x="1569" y="285"/>
                  </a:cubicBezTo>
                  <a:cubicBezTo>
                    <a:pt x="1601" y="301"/>
                    <a:pt x="1611" y="321"/>
                    <a:pt x="1616" y="345"/>
                  </a:cubicBezTo>
                  <a:cubicBezTo>
                    <a:pt x="1627" y="394"/>
                    <a:pt x="1620" y="442"/>
                    <a:pt x="1606" y="490"/>
                  </a:cubicBezTo>
                  <a:cubicBezTo>
                    <a:pt x="1596" y="525"/>
                    <a:pt x="1582" y="557"/>
                    <a:pt x="1549" y="584"/>
                  </a:cubicBezTo>
                  <a:cubicBezTo>
                    <a:pt x="1533" y="557"/>
                    <a:pt x="1516" y="533"/>
                    <a:pt x="1503" y="507"/>
                  </a:cubicBezTo>
                  <a:cubicBezTo>
                    <a:pt x="1478" y="457"/>
                    <a:pt x="1470" y="404"/>
                    <a:pt x="1480" y="349"/>
                  </a:cubicBezTo>
                  <a:close/>
                  <a:moveTo>
                    <a:pt x="1062" y="273"/>
                  </a:moveTo>
                  <a:cubicBezTo>
                    <a:pt x="1123" y="223"/>
                    <a:pt x="1189" y="201"/>
                    <a:pt x="1263" y="207"/>
                  </a:cubicBezTo>
                  <a:cubicBezTo>
                    <a:pt x="1299" y="210"/>
                    <a:pt x="1334" y="219"/>
                    <a:pt x="1358" y="257"/>
                  </a:cubicBezTo>
                  <a:cubicBezTo>
                    <a:pt x="1299" y="266"/>
                    <a:pt x="1241" y="258"/>
                    <a:pt x="1187" y="284"/>
                  </a:cubicBezTo>
                  <a:cubicBezTo>
                    <a:pt x="1227" y="285"/>
                    <a:pt x="1266" y="286"/>
                    <a:pt x="1315" y="287"/>
                  </a:cubicBezTo>
                  <a:cubicBezTo>
                    <a:pt x="1277" y="310"/>
                    <a:pt x="1247" y="328"/>
                    <a:pt x="1216" y="346"/>
                  </a:cubicBezTo>
                  <a:cubicBezTo>
                    <a:pt x="1212" y="348"/>
                    <a:pt x="1207" y="347"/>
                    <a:pt x="1203" y="346"/>
                  </a:cubicBezTo>
                  <a:cubicBezTo>
                    <a:pt x="1149" y="340"/>
                    <a:pt x="1100" y="322"/>
                    <a:pt x="1062" y="273"/>
                  </a:cubicBezTo>
                  <a:close/>
                  <a:moveTo>
                    <a:pt x="1376" y="427"/>
                  </a:moveTo>
                  <a:cubicBezTo>
                    <a:pt x="1342" y="476"/>
                    <a:pt x="1303" y="519"/>
                    <a:pt x="1239" y="528"/>
                  </a:cubicBezTo>
                  <a:cubicBezTo>
                    <a:pt x="1202" y="533"/>
                    <a:pt x="1166" y="546"/>
                    <a:pt x="1120" y="536"/>
                  </a:cubicBezTo>
                  <a:cubicBezTo>
                    <a:pt x="1156" y="486"/>
                    <a:pt x="1171" y="429"/>
                    <a:pt x="1213" y="386"/>
                  </a:cubicBezTo>
                  <a:cubicBezTo>
                    <a:pt x="1252" y="344"/>
                    <a:pt x="1295" y="316"/>
                    <a:pt x="1362" y="333"/>
                  </a:cubicBezTo>
                  <a:cubicBezTo>
                    <a:pt x="1350" y="350"/>
                    <a:pt x="1343" y="363"/>
                    <a:pt x="1334" y="375"/>
                  </a:cubicBezTo>
                  <a:cubicBezTo>
                    <a:pt x="1324" y="386"/>
                    <a:pt x="1311" y="396"/>
                    <a:pt x="1300" y="406"/>
                  </a:cubicBezTo>
                  <a:cubicBezTo>
                    <a:pt x="1290" y="415"/>
                    <a:pt x="1280" y="425"/>
                    <a:pt x="1270" y="434"/>
                  </a:cubicBezTo>
                  <a:cubicBezTo>
                    <a:pt x="1321" y="422"/>
                    <a:pt x="1354" y="387"/>
                    <a:pt x="1386" y="349"/>
                  </a:cubicBezTo>
                  <a:cubicBezTo>
                    <a:pt x="1402" y="381"/>
                    <a:pt x="1391" y="405"/>
                    <a:pt x="1376" y="427"/>
                  </a:cubicBezTo>
                  <a:close/>
                  <a:moveTo>
                    <a:pt x="2313" y="407"/>
                  </a:moveTo>
                  <a:cubicBezTo>
                    <a:pt x="2290" y="335"/>
                    <a:pt x="2238" y="284"/>
                    <a:pt x="2178" y="241"/>
                  </a:cubicBezTo>
                  <a:cubicBezTo>
                    <a:pt x="2110" y="192"/>
                    <a:pt x="2032" y="165"/>
                    <a:pt x="1949" y="139"/>
                  </a:cubicBezTo>
                  <a:cubicBezTo>
                    <a:pt x="1934" y="93"/>
                    <a:pt x="1918" y="46"/>
                    <a:pt x="1898" y="0"/>
                  </a:cubicBezTo>
                  <a:cubicBezTo>
                    <a:pt x="1843" y="0"/>
                    <a:pt x="1843" y="0"/>
                    <a:pt x="1843" y="0"/>
                  </a:cubicBezTo>
                  <a:cubicBezTo>
                    <a:pt x="1870" y="53"/>
                    <a:pt x="1893" y="108"/>
                    <a:pt x="1915" y="164"/>
                  </a:cubicBezTo>
                  <a:cubicBezTo>
                    <a:pt x="1895" y="180"/>
                    <a:pt x="1875" y="192"/>
                    <a:pt x="1858" y="208"/>
                  </a:cubicBezTo>
                  <a:cubicBezTo>
                    <a:pt x="1804" y="260"/>
                    <a:pt x="1767" y="323"/>
                    <a:pt x="1753" y="396"/>
                  </a:cubicBezTo>
                  <a:cubicBezTo>
                    <a:pt x="1746" y="430"/>
                    <a:pt x="1750" y="468"/>
                    <a:pt x="1751" y="504"/>
                  </a:cubicBezTo>
                  <a:cubicBezTo>
                    <a:pt x="1751" y="518"/>
                    <a:pt x="1763" y="524"/>
                    <a:pt x="1777" y="525"/>
                  </a:cubicBezTo>
                  <a:cubicBezTo>
                    <a:pt x="1817" y="529"/>
                    <a:pt x="1848" y="509"/>
                    <a:pt x="1878" y="490"/>
                  </a:cubicBezTo>
                  <a:cubicBezTo>
                    <a:pt x="1903" y="475"/>
                    <a:pt x="1923" y="453"/>
                    <a:pt x="1947" y="432"/>
                  </a:cubicBezTo>
                  <a:cubicBezTo>
                    <a:pt x="1962" y="496"/>
                    <a:pt x="1960" y="561"/>
                    <a:pt x="1961" y="630"/>
                  </a:cubicBezTo>
                  <a:cubicBezTo>
                    <a:pt x="1940" y="622"/>
                    <a:pt x="1923" y="612"/>
                    <a:pt x="1905" y="609"/>
                  </a:cubicBezTo>
                  <a:cubicBezTo>
                    <a:pt x="1859" y="601"/>
                    <a:pt x="1822" y="622"/>
                    <a:pt x="1792" y="651"/>
                  </a:cubicBezTo>
                  <a:cubicBezTo>
                    <a:pt x="1758" y="683"/>
                    <a:pt x="1734" y="723"/>
                    <a:pt x="1721" y="769"/>
                  </a:cubicBezTo>
                  <a:cubicBezTo>
                    <a:pt x="1714" y="793"/>
                    <a:pt x="1706" y="816"/>
                    <a:pt x="1697" y="840"/>
                  </a:cubicBezTo>
                  <a:cubicBezTo>
                    <a:pt x="1683" y="879"/>
                    <a:pt x="1663" y="914"/>
                    <a:pt x="1614" y="933"/>
                  </a:cubicBezTo>
                  <a:cubicBezTo>
                    <a:pt x="1661" y="950"/>
                    <a:pt x="1702" y="956"/>
                    <a:pt x="1739" y="944"/>
                  </a:cubicBezTo>
                  <a:cubicBezTo>
                    <a:pt x="1775" y="933"/>
                    <a:pt x="1806" y="906"/>
                    <a:pt x="1843" y="884"/>
                  </a:cubicBezTo>
                  <a:cubicBezTo>
                    <a:pt x="1856" y="983"/>
                    <a:pt x="1898" y="1069"/>
                    <a:pt x="1961" y="1152"/>
                  </a:cubicBezTo>
                  <a:cubicBezTo>
                    <a:pt x="1965" y="1144"/>
                    <a:pt x="1969" y="1139"/>
                    <a:pt x="1969" y="1135"/>
                  </a:cubicBezTo>
                  <a:cubicBezTo>
                    <a:pt x="1965" y="1084"/>
                    <a:pt x="1989" y="1040"/>
                    <a:pt x="2008" y="996"/>
                  </a:cubicBezTo>
                  <a:cubicBezTo>
                    <a:pt x="2024" y="959"/>
                    <a:pt x="2043" y="923"/>
                    <a:pt x="2061" y="887"/>
                  </a:cubicBezTo>
                  <a:cubicBezTo>
                    <a:pt x="2089" y="893"/>
                    <a:pt x="2120" y="900"/>
                    <a:pt x="2150" y="909"/>
                  </a:cubicBezTo>
                  <a:cubicBezTo>
                    <a:pt x="2181" y="917"/>
                    <a:pt x="2211" y="927"/>
                    <a:pt x="2243" y="937"/>
                  </a:cubicBezTo>
                  <a:cubicBezTo>
                    <a:pt x="2267" y="862"/>
                    <a:pt x="2225" y="800"/>
                    <a:pt x="2185" y="741"/>
                  </a:cubicBezTo>
                  <a:cubicBezTo>
                    <a:pt x="2144" y="679"/>
                    <a:pt x="2088" y="636"/>
                    <a:pt x="2008" y="639"/>
                  </a:cubicBezTo>
                  <a:cubicBezTo>
                    <a:pt x="2011" y="596"/>
                    <a:pt x="2015" y="557"/>
                    <a:pt x="2016" y="518"/>
                  </a:cubicBezTo>
                  <a:cubicBezTo>
                    <a:pt x="2016" y="480"/>
                    <a:pt x="2014" y="440"/>
                    <a:pt x="2013" y="394"/>
                  </a:cubicBezTo>
                  <a:cubicBezTo>
                    <a:pt x="2105" y="477"/>
                    <a:pt x="2206" y="519"/>
                    <a:pt x="2329" y="497"/>
                  </a:cubicBezTo>
                  <a:cubicBezTo>
                    <a:pt x="2337" y="465"/>
                    <a:pt x="2322" y="436"/>
                    <a:pt x="2313" y="407"/>
                  </a:cubicBezTo>
                  <a:close/>
                  <a:moveTo>
                    <a:pt x="1936" y="397"/>
                  </a:moveTo>
                  <a:cubicBezTo>
                    <a:pt x="1927" y="414"/>
                    <a:pt x="1917" y="432"/>
                    <a:pt x="1903" y="445"/>
                  </a:cubicBezTo>
                  <a:cubicBezTo>
                    <a:pt x="1869" y="477"/>
                    <a:pt x="1831" y="502"/>
                    <a:pt x="1781" y="505"/>
                  </a:cubicBezTo>
                  <a:cubicBezTo>
                    <a:pt x="1740" y="409"/>
                    <a:pt x="1819" y="236"/>
                    <a:pt x="1901" y="239"/>
                  </a:cubicBezTo>
                  <a:cubicBezTo>
                    <a:pt x="1907" y="300"/>
                    <a:pt x="1871" y="349"/>
                    <a:pt x="1850" y="410"/>
                  </a:cubicBezTo>
                  <a:cubicBezTo>
                    <a:pt x="1895" y="369"/>
                    <a:pt x="1905" y="315"/>
                    <a:pt x="1928" y="266"/>
                  </a:cubicBezTo>
                  <a:cubicBezTo>
                    <a:pt x="1962" y="312"/>
                    <a:pt x="1960" y="355"/>
                    <a:pt x="1936" y="397"/>
                  </a:cubicBezTo>
                  <a:close/>
                  <a:moveTo>
                    <a:pt x="1979" y="369"/>
                  </a:moveTo>
                  <a:cubicBezTo>
                    <a:pt x="2000" y="441"/>
                    <a:pt x="1999" y="510"/>
                    <a:pt x="1988" y="579"/>
                  </a:cubicBezTo>
                  <a:cubicBezTo>
                    <a:pt x="1966" y="458"/>
                    <a:pt x="1963" y="403"/>
                    <a:pt x="1979" y="369"/>
                  </a:cubicBezTo>
                  <a:close/>
                  <a:moveTo>
                    <a:pt x="1829" y="837"/>
                  </a:moveTo>
                  <a:cubicBezTo>
                    <a:pt x="1822" y="884"/>
                    <a:pt x="1782" y="899"/>
                    <a:pt x="1747" y="919"/>
                  </a:cubicBezTo>
                  <a:cubicBezTo>
                    <a:pt x="1729" y="930"/>
                    <a:pt x="1707" y="936"/>
                    <a:pt x="1683" y="925"/>
                  </a:cubicBezTo>
                  <a:cubicBezTo>
                    <a:pt x="1701" y="881"/>
                    <a:pt x="1720" y="842"/>
                    <a:pt x="1732" y="801"/>
                  </a:cubicBezTo>
                  <a:cubicBezTo>
                    <a:pt x="1743" y="766"/>
                    <a:pt x="1763" y="739"/>
                    <a:pt x="1785" y="712"/>
                  </a:cubicBezTo>
                  <a:cubicBezTo>
                    <a:pt x="1803" y="690"/>
                    <a:pt x="1826" y="677"/>
                    <a:pt x="1858" y="681"/>
                  </a:cubicBezTo>
                  <a:cubicBezTo>
                    <a:pt x="1842" y="706"/>
                    <a:pt x="1827" y="728"/>
                    <a:pt x="1812" y="750"/>
                  </a:cubicBezTo>
                  <a:cubicBezTo>
                    <a:pt x="1831" y="739"/>
                    <a:pt x="1845" y="724"/>
                    <a:pt x="1861" y="710"/>
                  </a:cubicBezTo>
                  <a:cubicBezTo>
                    <a:pt x="1876" y="698"/>
                    <a:pt x="1891" y="682"/>
                    <a:pt x="1917" y="691"/>
                  </a:cubicBezTo>
                  <a:cubicBezTo>
                    <a:pt x="1899" y="715"/>
                    <a:pt x="1882" y="736"/>
                    <a:pt x="1866" y="759"/>
                  </a:cubicBezTo>
                  <a:cubicBezTo>
                    <a:pt x="1851" y="783"/>
                    <a:pt x="1856" y="818"/>
                    <a:pt x="1829" y="837"/>
                  </a:cubicBezTo>
                  <a:close/>
                  <a:moveTo>
                    <a:pt x="2125" y="708"/>
                  </a:moveTo>
                  <a:cubicBezTo>
                    <a:pt x="2175" y="755"/>
                    <a:pt x="2209" y="812"/>
                    <a:pt x="2228" y="878"/>
                  </a:cubicBezTo>
                  <a:cubicBezTo>
                    <a:pt x="2230" y="886"/>
                    <a:pt x="2228" y="896"/>
                    <a:pt x="2228" y="902"/>
                  </a:cubicBezTo>
                  <a:cubicBezTo>
                    <a:pt x="2194" y="895"/>
                    <a:pt x="2162" y="887"/>
                    <a:pt x="2130" y="882"/>
                  </a:cubicBezTo>
                  <a:cubicBezTo>
                    <a:pt x="2101" y="877"/>
                    <a:pt x="2076" y="868"/>
                    <a:pt x="2060" y="850"/>
                  </a:cubicBezTo>
                  <a:cubicBezTo>
                    <a:pt x="2057" y="817"/>
                    <a:pt x="2054" y="790"/>
                    <a:pt x="2051" y="758"/>
                  </a:cubicBezTo>
                  <a:cubicBezTo>
                    <a:pt x="2078" y="775"/>
                    <a:pt x="2101" y="790"/>
                    <a:pt x="2123" y="805"/>
                  </a:cubicBezTo>
                  <a:cubicBezTo>
                    <a:pt x="2098" y="769"/>
                    <a:pt x="2059" y="747"/>
                    <a:pt x="2048" y="703"/>
                  </a:cubicBezTo>
                  <a:cubicBezTo>
                    <a:pt x="2083" y="685"/>
                    <a:pt x="2101" y="685"/>
                    <a:pt x="2125" y="708"/>
                  </a:cubicBezTo>
                  <a:close/>
                  <a:moveTo>
                    <a:pt x="2011" y="942"/>
                  </a:moveTo>
                  <a:cubicBezTo>
                    <a:pt x="1986" y="989"/>
                    <a:pt x="1959" y="1035"/>
                    <a:pt x="1945" y="1092"/>
                  </a:cubicBezTo>
                  <a:cubicBezTo>
                    <a:pt x="1930" y="1065"/>
                    <a:pt x="1912" y="1038"/>
                    <a:pt x="1900" y="1009"/>
                  </a:cubicBezTo>
                  <a:cubicBezTo>
                    <a:pt x="1877" y="956"/>
                    <a:pt x="1862" y="901"/>
                    <a:pt x="1866" y="843"/>
                  </a:cubicBezTo>
                  <a:cubicBezTo>
                    <a:pt x="1870" y="774"/>
                    <a:pt x="1894" y="744"/>
                    <a:pt x="1955" y="731"/>
                  </a:cubicBezTo>
                  <a:cubicBezTo>
                    <a:pt x="1948" y="777"/>
                    <a:pt x="1935" y="823"/>
                    <a:pt x="1945" y="870"/>
                  </a:cubicBezTo>
                  <a:cubicBezTo>
                    <a:pt x="1959" y="826"/>
                    <a:pt x="1960" y="778"/>
                    <a:pt x="1986" y="738"/>
                  </a:cubicBezTo>
                  <a:cubicBezTo>
                    <a:pt x="1992" y="740"/>
                    <a:pt x="1995" y="741"/>
                    <a:pt x="1997" y="742"/>
                  </a:cubicBezTo>
                  <a:cubicBezTo>
                    <a:pt x="1999" y="744"/>
                    <a:pt x="2002" y="746"/>
                    <a:pt x="2003" y="748"/>
                  </a:cubicBezTo>
                  <a:cubicBezTo>
                    <a:pt x="2042" y="811"/>
                    <a:pt x="2046" y="876"/>
                    <a:pt x="2011" y="942"/>
                  </a:cubicBezTo>
                  <a:close/>
                  <a:moveTo>
                    <a:pt x="2001" y="341"/>
                  </a:moveTo>
                  <a:cubicBezTo>
                    <a:pt x="1987" y="319"/>
                    <a:pt x="1979" y="292"/>
                    <a:pt x="1988" y="260"/>
                  </a:cubicBezTo>
                  <a:cubicBezTo>
                    <a:pt x="2030" y="286"/>
                    <a:pt x="2069" y="310"/>
                    <a:pt x="2108" y="334"/>
                  </a:cubicBezTo>
                  <a:cubicBezTo>
                    <a:pt x="2110" y="331"/>
                    <a:pt x="2111" y="329"/>
                    <a:pt x="2113" y="327"/>
                  </a:cubicBezTo>
                  <a:cubicBezTo>
                    <a:pt x="2078" y="297"/>
                    <a:pt x="2042" y="267"/>
                    <a:pt x="2007" y="236"/>
                  </a:cubicBezTo>
                  <a:cubicBezTo>
                    <a:pt x="2036" y="215"/>
                    <a:pt x="2082" y="215"/>
                    <a:pt x="2150" y="250"/>
                  </a:cubicBezTo>
                  <a:cubicBezTo>
                    <a:pt x="2239" y="296"/>
                    <a:pt x="2292" y="373"/>
                    <a:pt x="2308" y="477"/>
                  </a:cubicBezTo>
                  <a:cubicBezTo>
                    <a:pt x="2190" y="501"/>
                    <a:pt x="2059" y="434"/>
                    <a:pt x="2001" y="341"/>
                  </a:cubicBezTo>
                  <a:close/>
                </a:path>
              </a:pathLst>
            </a:custGeom>
            <a:solidFill>
              <a:schemeClr val="accent2"/>
            </a:solidFill>
            <a:ln>
              <a:noFill/>
            </a:ln>
          </p:spPr>
        </p:sp>
        <p:sp>
          <p:nvSpPr>
            <p:cNvPr id="12" name="Freeform 5"/>
            <p:cNvSpPr>
              <a:spLocks noEditPoints="1"/>
            </p:cNvSpPr>
            <p:nvPr/>
          </p:nvSpPr>
          <p:spPr bwMode="auto">
            <a:xfrm>
              <a:off x="0" y="0"/>
              <a:ext cx="9055459" cy="6922235"/>
            </a:xfrm>
            <a:custGeom>
              <a:avLst/>
              <a:gdLst/>
              <a:ahLst/>
              <a:cxnLst/>
              <a:rect l="0" t="0" r="r" b="b"/>
              <a:pathLst>
                <a:path w="2851" h="2178">
                  <a:moveTo>
                    <a:pt x="121" y="116"/>
                  </a:moveTo>
                  <a:cubicBezTo>
                    <a:pt x="137" y="79"/>
                    <a:pt x="133" y="40"/>
                    <a:pt x="129" y="0"/>
                  </a:cubicBezTo>
                  <a:cubicBezTo>
                    <a:pt x="109" y="0"/>
                    <a:pt x="109" y="0"/>
                    <a:pt x="109" y="0"/>
                  </a:cubicBezTo>
                  <a:cubicBezTo>
                    <a:pt x="115" y="54"/>
                    <a:pt x="113" y="105"/>
                    <a:pt x="76" y="151"/>
                  </a:cubicBezTo>
                  <a:cubicBezTo>
                    <a:pt x="54" y="179"/>
                    <a:pt x="37" y="212"/>
                    <a:pt x="0" y="237"/>
                  </a:cubicBezTo>
                  <a:cubicBezTo>
                    <a:pt x="0" y="260"/>
                    <a:pt x="0" y="260"/>
                    <a:pt x="0" y="260"/>
                  </a:cubicBezTo>
                  <a:cubicBezTo>
                    <a:pt x="3" y="259"/>
                    <a:pt x="5" y="259"/>
                    <a:pt x="7" y="257"/>
                  </a:cubicBezTo>
                  <a:cubicBezTo>
                    <a:pt x="59" y="222"/>
                    <a:pt x="97" y="173"/>
                    <a:pt x="121" y="116"/>
                  </a:cubicBezTo>
                  <a:close/>
                  <a:moveTo>
                    <a:pt x="39" y="0"/>
                  </a:moveTo>
                  <a:cubicBezTo>
                    <a:pt x="38" y="7"/>
                    <a:pt x="37" y="14"/>
                    <a:pt x="37" y="21"/>
                  </a:cubicBezTo>
                  <a:cubicBezTo>
                    <a:pt x="36" y="34"/>
                    <a:pt x="35" y="48"/>
                    <a:pt x="35" y="62"/>
                  </a:cubicBezTo>
                  <a:cubicBezTo>
                    <a:pt x="48" y="42"/>
                    <a:pt x="55" y="21"/>
                    <a:pt x="58" y="0"/>
                  </a:cubicBezTo>
                  <a:lnTo>
                    <a:pt x="39" y="0"/>
                  </a:lnTo>
                  <a:close/>
                  <a:moveTo>
                    <a:pt x="897" y="1289"/>
                  </a:moveTo>
                  <a:cubicBezTo>
                    <a:pt x="932" y="1215"/>
                    <a:pt x="971" y="1143"/>
                    <a:pt x="1039" y="1087"/>
                  </a:cubicBezTo>
                  <a:cubicBezTo>
                    <a:pt x="1119" y="1180"/>
                    <a:pt x="1292" y="1206"/>
                    <a:pt x="1434" y="1083"/>
                  </a:cubicBezTo>
                  <a:cubicBezTo>
                    <a:pt x="1428" y="1036"/>
                    <a:pt x="1391" y="1016"/>
                    <a:pt x="1352" y="1000"/>
                  </a:cubicBezTo>
                  <a:cubicBezTo>
                    <a:pt x="1330" y="991"/>
                    <a:pt x="1305" y="986"/>
                    <a:pt x="1282" y="979"/>
                  </a:cubicBezTo>
                  <a:cubicBezTo>
                    <a:pt x="1312" y="919"/>
                    <a:pt x="1341" y="863"/>
                    <a:pt x="1371" y="804"/>
                  </a:cubicBezTo>
                  <a:cubicBezTo>
                    <a:pt x="1360" y="797"/>
                    <a:pt x="1353" y="790"/>
                    <a:pt x="1346" y="790"/>
                  </a:cubicBezTo>
                  <a:cubicBezTo>
                    <a:pt x="1284" y="782"/>
                    <a:pt x="1223" y="795"/>
                    <a:pt x="1168" y="823"/>
                  </a:cubicBezTo>
                  <a:cubicBezTo>
                    <a:pt x="1126" y="844"/>
                    <a:pt x="1101" y="885"/>
                    <a:pt x="1075" y="923"/>
                  </a:cubicBezTo>
                  <a:cubicBezTo>
                    <a:pt x="1051" y="958"/>
                    <a:pt x="1040" y="996"/>
                    <a:pt x="1034" y="1037"/>
                  </a:cubicBezTo>
                  <a:cubicBezTo>
                    <a:pt x="1031" y="1052"/>
                    <a:pt x="1029" y="1067"/>
                    <a:pt x="1005" y="1073"/>
                  </a:cubicBezTo>
                  <a:cubicBezTo>
                    <a:pt x="1024" y="1014"/>
                    <a:pt x="1017" y="957"/>
                    <a:pt x="1002" y="901"/>
                  </a:cubicBezTo>
                  <a:cubicBezTo>
                    <a:pt x="987" y="843"/>
                    <a:pt x="950" y="797"/>
                    <a:pt x="907" y="754"/>
                  </a:cubicBezTo>
                  <a:cubicBezTo>
                    <a:pt x="849" y="813"/>
                    <a:pt x="829" y="885"/>
                    <a:pt x="827" y="963"/>
                  </a:cubicBezTo>
                  <a:cubicBezTo>
                    <a:pt x="825" y="1041"/>
                    <a:pt x="847" y="1112"/>
                    <a:pt x="907" y="1169"/>
                  </a:cubicBezTo>
                  <a:cubicBezTo>
                    <a:pt x="825" y="1294"/>
                    <a:pt x="782" y="1427"/>
                    <a:pt x="792" y="1577"/>
                  </a:cubicBezTo>
                  <a:cubicBezTo>
                    <a:pt x="693" y="1474"/>
                    <a:pt x="625" y="1351"/>
                    <a:pt x="567" y="1222"/>
                  </a:cubicBezTo>
                  <a:cubicBezTo>
                    <a:pt x="587" y="1205"/>
                    <a:pt x="606" y="1191"/>
                    <a:pt x="622" y="1174"/>
                  </a:cubicBezTo>
                  <a:cubicBezTo>
                    <a:pt x="674" y="1120"/>
                    <a:pt x="707" y="1056"/>
                    <a:pt x="718" y="982"/>
                  </a:cubicBezTo>
                  <a:cubicBezTo>
                    <a:pt x="723" y="947"/>
                    <a:pt x="718" y="910"/>
                    <a:pt x="715" y="874"/>
                  </a:cubicBezTo>
                  <a:cubicBezTo>
                    <a:pt x="714" y="860"/>
                    <a:pt x="702" y="855"/>
                    <a:pt x="687" y="854"/>
                  </a:cubicBezTo>
                  <a:cubicBezTo>
                    <a:pt x="648" y="852"/>
                    <a:pt x="617" y="874"/>
                    <a:pt x="588" y="894"/>
                  </a:cubicBezTo>
                  <a:cubicBezTo>
                    <a:pt x="564" y="910"/>
                    <a:pt x="545" y="933"/>
                    <a:pt x="522" y="956"/>
                  </a:cubicBezTo>
                  <a:cubicBezTo>
                    <a:pt x="505" y="892"/>
                    <a:pt x="503" y="827"/>
                    <a:pt x="499" y="758"/>
                  </a:cubicBezTo>
                  <a:cubicBezTo>
                    <a:pt x="520" y="765"/>
                    <a:pt x="538" y="774"/>
                    <a:pt x="556" y="776"/>
                  </a:cubicBezTo>
                  <a:cubicBezTo>
                    <a:pt x="601" y="783"/>
                    <a:pt x="637" y="760"/>
                    <a:pt x="667" y="729"/>
                  </a:cubicBezTo>
                  <a:cubicBezTo>
                    <a:pt x="699" y="695"/>
                    <a:pt x="721" y="654"/>
                    <a:pt x="731" y="608"/>
                  </a:cubicBezTo>
                  <a:cubicBezTo>
                    <a:pt x="737" y="584"/>
                    <a:pt x="745" y="560"/>
                    <a:pt x="752" y="535"/>
                  </a:cubicBezTo>
                  <a:cubicBezTo>
                    <a:pt x="764" y="496"/>
                    <a:pt x="782" y="460"/>
                    <a:pt x="831" y="438"/>
                  </a:cubicBezTo>
                  <a:cubicBezTo>
                    <a:pt x="783" y="424"/>
                    <a:pt x="741" y="420"/>
                    <a:pt x="705" y="433"/>
                  </a:cubicBezTo>
                  <a:cubicBezTo>
                    <a:pt x="670" y="447"/>
                    <a:pt x="640" y="475"/>
                    <a:pt x="604" y="498"/>
                  </a:cubicBezTo>
                  <a:cubicBezTo>
                    <a:pt x="587" y="400"/>
                    <a:pt x="540" y="316"/>
                    <a:pt x="474" y="237"/>
                  </a:cubicBezTo>
                  <a:cubicBezTo>
                    <a:pt x="470" y="245"/>
                    <a:pt x="466" y="250"/>
                    <a:pt x="466" y="254"/>
                  </a:cubicBezTo>
                  <a:cubicBezTo>
                    <a:pt x="473" y="305"/>
                    <a:pt x="451" y="350"/>
                    <a:pt x="434" y="395"/>
                  </a:cubicBezTo>
                  <a:cubicBezTo>
                    <a:pt x="420" y="433"/>
                    <a:pt x="402" y="469"/>
                    <a:pt x="386" y="507"/>
                  </a:cubicBezTo>
                  <a:cubicBezTo>
                    <a:pt x="358" y="501"/>
                    <a:pt x="327" y="496"/>
                    <a:pt x="296" y="489"/>
                  </a:cubicBezTo>
                  <a:cubicBezTo>
                    <a:pt x="265" y="482"/>
                    <a:pt x="235" y="474"/>
                    <a:pt x="202" y="466"/>
                  </a:cubicBezTo>
                  <a:cubicBezTo>
                    <a:pt x="182" y="541"/>
                    <a:pt x="227" y="601"/>
                    <a:pt x="269" y="658"/>
                  </a:cubicBezTo>
                  <a:cubicBezTo>
                    <a:pt x="314" y="718"/>
                    <a:pt x="371" y="759"/>
                    <a:pt x="452" y="751"/>
                  </a:cubicBezTo>
                  <a:cubicBezTo>
                    <a:pt x="451" y="794"/>
                    <a:pt x="448" y="833"/>
                    <a:pt x="450" y="872"/>
                  </a:cubicBezTo>
                  <a:cubicBezTo>
                    <a:pt x="451" y="911"/>
                    <a:pt x="455" y="950"/>
                    <a:pt x="459" y="996"/>
                  </a:cubicBezTo>
                  <a:cubicBezTo>
                    <a:pt x="362" y="918"/>
                    <a:pt x="259" y="881"/>
                    <a:pt x="137" y="909"/>
                  </a:cubicBezTo>
                  <a:cubicBezTo>
                    <a:pt x="132" y="942"/>
                    <a:pt x="147" y="970"/>
                    <a:pt x="158" y="998"/>
                  </a:cubicBezTo>
                  <a:cubicBezTo>
                    <a:pt x="184" y="1069"/>
                    <a:pt x="239" y="1117"/>
                    <a:pt x="301" y="1158"/>
                  </a:cubicBezTo>
                  <a:cubicBezTo>
                    <a:pt x="371" y="1203"/>
                    <a:pt x="451" y="1226"/>
                    <a:pt x="534" y="1248"/>
                  </a:cubicBezTo>
                  <a:cubicBezTo>
                    <a:pt x="575" y="1355"/>
                    <a:pt x="625" y="1462"/>
                    <a:pt x="693" y="1558"/>
                  </a:cubicBezTo>
                  <a:cubicBezTo>
                    <a:pt x="760" y="1653"/>
                    <a:pt x="837" y="1741"/>
                    <a:pt x="912" y="1836"/>
                  </a:cubicBezTo>
                  <a:cubicBezTo>
                    <a:pt x="883" y="1826"/>
                    <a:pt x="856" y="1818"/>
                    <a:pt x="830" y="1809"/>
                  </a:cubicBezTo>
                  <a:cubicBezTo>
                    <a:pt x="751" y="1649"/>
                    <a:pt x="633" y="1547"/>
                    <a:pt x="446" y="1532"/>
                  </a:cubicBezTo>
                  <a:cubicBezTo>
                    <a:pt x="441" y="1593"/>
                    <a:pt x="459" y="1644"/>
                    <a:pt x="495" y="1687"/>
                  </a:cubicBezTo>
                  <a:cubicBezTo>
                    <a:pt x="528" y="1727"/>
                    <a:pt x="568" y="1763"/>
                    <a:pt x="607" y="1803"/>
                  </a:cubicBezTo>
                  <a:cubicBezTo>
                    <a:pt x="493" y="1813"/>
                    <a:pt x="395" y="1861"/>
                    <a:pt x="296" y="1920"/>
                  </a:cubicBezTo>
                  <a:cubicBezTo>
                    <a:pt x="280" y="1912"/>
                    <a:pt x="261" y="1904"/>
                    <a:pt x="243" y="1894"/>
                  </a:cubicBezTo>
                  <a:cubicBezTo>
                    <a:pt x="166" y="1849"/>
                    <a:pt x="87" y="1856"/>
                    <a:pt x="9" y="1889"/>
                  </a:cubicBezTo>
                  <a:cubicBezTo>
                    <a:pt x="6" y="1890"/>
                    <a:pt x="3" y="1891"/>
                    <a:pt x="0" y="1892"/>
                  </a:cubicBezTo>
                  <a:cubicBezTo>
                    <a:pt x="0" y="1917"/>
                    <a:pt x="0" y="1917"/>
                    <a:pt x="0" y="1917"/>
                  </a:cubicBezTo>
                  <a:cubicBezTo>
                    <a:pt x="67" y="1891"/>
                    <a:pt x="155" y="1891"/>
                    <a:pt x="198" y="1924"/>
                  </a:cubicBezTo>
                  <a:cubicBezTo>
                    <a:pt x="150" y="1930"/>
                    <a:pt x="100" y="1937"/>
                    <a:pt x="50" y="1943"/>
                  </a:cubicBezTo>
                  <a:cubicBezTo>
                    <a:pt x="51" y="1946"/>
                    <a:pt x="51" y="1949"/>
                    <a:pt x="51" y="1952"/>
                  </a:cubicBezTo>
                  <a:cubicBezTo>
                    <a:pt x="106" y="1957"/>
                    <a:pt x="162" y="1936"/>
                    <a:pt x="218" y="1955"/>
                  </a:cubicBezTo>
                  <a:cubicBezTo>
                    <a:pt x="155" y="2028"/>
                    <a:pt x="74" y="2038"/>
                    <a:pt x="0" y="2010"/>
                  </a:cubicBezTo>
                  <a:cubicBezTo>
                    <a:pt x="0" y="2030"/>
                    <a:pt x="0" y="2030"/>
                    <a:pt x="0" y="2030"/>
                  </a:cubicBezTo>
                  <a:cubicBezTo>
                    <a:pt x="39" y="2043"/>
                    <a:pt x="79" y="2049"/>
                    <a:pt x="122" y="2044"/>
                  </a:cubicBezTo>
                  <a:cubicBezTo>
                    <a:pt x="123" y="2044"/>
                    <a:pt x="124" y="2046"/>
                    <a:pt x="125" y="2047"/>
                  </a:cubicBezTo>
                  <a:cubicBezTo>
                    <a:pt x="98" y="2082"/>
                    <a:pt x="74" y="2121"/>
                    <a:pt x="55" y="2160"/>
                  </a:cubicBezTo>
                  <a:cubicBezTo>
                    <a:pt x="78" y="2160"/>
                    <a:pt x="78" y="2160"/>
                    <a:pt x="78" y="2160"/>
                  </a:cubicBezTo>
                  <a:cubicBezTo>
                    <a:pt x="103" y="2111"/>
                    <a:pt x="136" y="2067"/>
                    <a:pt x="176" y="2026"/>
                  </a:cubicBezTo>
                  <a:cubicBezTo>
                    <a:pt x="189" y="2013"/>
                    <a:pt x="203" y="2017"/>
                    <a:pt x="219" y="2024"/>
                  </a:cubicBezTo>
                  <a:cubicBezTo>
                    <a:pt x="188" y="2070"/>
                    <a:pt x="157" y="2115"/>
                    <a:pt x="127" y="2160"/>
                  </a:cubicBezTo>
                  <a:cubicBezTo>
                    <a:pt x="138" y="2160"/>
                    <a:pt x="138" y="2160"/>
                    <a:pt x="138" y="2160"/>
                  </a:cubicBezTo>
                  <a:cubicBezTo>
                    <a:pt x="171" y="2122"/>
                    <a:pt x="205" y="2083"/>
                    <a:pt x="245" y="2037"/>
                  </a:cubicBezTo>
                  <a:cubicBezTo>
                    <a:pt x="248" y="2088"/>
                    <a:pt x="233" y="2127"/>
                    <a:pt x="210" y="2160"/>
                  </a:cubicBezTo>
                  <a:cubicBezTo>
                    <a:pt x="236" y="2160"/>
                    <a:pt x="236" y="2160"/>
                    <a:pt x="236" y="2160"/>
                  </a:cubicBezTo>
                  <a:cubicBezTo>
                    <a:pt x="241" y="2153"/>
                    <a:pt x="246" y="2146"/>
                    <a:pt x="251" y="2140"/>
                  </a:cubicBezTo>
                  <a:cubicBezTo>
                    <a:pt x="252" y="2139"/>
                    <a:pt x="254" y="2139"/>
                    <a:pt x="259" y="2139"/>
                  </a:cubicBezTo>
                  <a:cubicBezTo>
                    <a:pt x="261" y="2146"/>
                    <a:pt x="263" y="2153"/>
                    <a:pt x="265" y="2160"/>
                  </a:cubicBezTo>
                  <a:cubicBezTo>
                    <a:pt x="286" y="2160"/>
                    <a:pt x="286" y="2160"/>
                    <a:pt x="286" y="2160"/>
                  </a:cubicBezTo>
                  <a:cubicBezTo>
                    <a:pt x="283" y="2146"/>
                    <a:pt x="282" y="2133"/>
                    <a:pt x="282" y="2121"/>
                  </a:cubicBezTo>
                  <a:cubicBezTo>
                    <a:pt x="282" y="2089"/>
                    <a:pt x="277" y="2050"/>
                    <a:pt x="318" y="2027"/>
                  </a:cubicBezTo>
                  <a:cubicBezTo>
                    <a:pt x="340" y="2066"/>
                    <a:pt x="340" y="2109"/>
                    <a:pt x="357" y="2146"/>
                  </a:cubicBezTo>
                  <a:cubicBezTo>
                    <a:pt x="370" y="2104"/>
                    <a:pt x="348" y="2065"/>
                    <a:pt x="347" y="2021"/>
                  </a:cubicBezTo>
                  <a:cubicBezTo>
                    <a:pt x="377" y="2032"/>
                    <a:pt x="399" y="2049"/>
                    <a:pt x="409" y="2076"/>
                  </a:cubicBezTo>
                  <a:cubicBezTo>
                    <a:pt x="420" y="2105"/>
                    <a:pt x="425" y="2133"/>
                    <a:pt x="427" y="2160"/>
                  </a:cubicBezTo>
                  <a:cubicBezTo>
                    <a:pt x="448" y="2160"/>
                    <a:pt x="448" y="2160"/>
                    <a:pt x="448" y="2160"/>
                  </a:cubicBezTo>
                  <a:cubicBezTo>
                    <a:pt x="448" y="2159"/>
                    <a:pt x="448" y="2158"/>
                    <a:pt x="448" y="2157"/>
                  </a:cubicBezTo>
                  <a:cubicBezTo>
                    <a:pt x="447" y="2076"/>
                    <a:pt x="410" y="2010"/>
                    <a:pt x="340" y="1955"/>
                  </a:cubicBezTo>
                  <a:cubicBezTo>
                    <a:pt x="444" y="1898"/>
                    <a:pt x="546" y="1863"/>
                    <a:pt x="664" y="1865"/>
                  </a:cubicBezTo>
                  <a:cubicBezTo>
                    <a:pt x="580" y="1945"/>
                    <a:pt x="544" y="2038"/>
                    <a:pt x="564" y="2149"/>
                  </a:cubicBezTo>
                  <a:cubicBezTo>
                    <a:pt x="668" y="2178"/>
                    <a:pt x="832" y="2049"/>
                    <a:pt x="839" y="1886"/>
                  </a:cubicBezTo>
                  <a:cubicBezTo>
                    <a:pt x="915" y="1909"/>
                    <a:pt x="985" y="1941"/>
                    <a:pt x="1037" y="2003"/>
                  </a:cubicBezTo>
                  <a:cubicBezTo>
                    <a:pt x="1053" y="2022"/>
                    <a:pt x="1066" y="2043"/>
                    <a:pt x="1093" y="2048"/>
                  </a:cubicBezTo>
                  <a:cubicBezTo>
                    <a:pt x="1101" y="2050"/>
                    <a:pt x="1109" y="2059"/>
                    <a:pt x="1114" y="2067"/>
                  </a:cubicBezTo>
                  <a:cubicBezTo>
                    <a:pt x="1135" y="2097"/>
                    <a:pt x="1154" y="2128"/>
                    <a:pt x="1170" y="2160"/>
                  </a:cubicBezTo>
                  <a:cubicBezTo>
                    <a:pt x="1198" y="2160"/>
                    <a:pt x="1198" y="2160"/>
                    <a:pt x="1198" y="2160"/>
                  </a:cubicBezTo>
                  <a:cubicBezTo>
                    <a:pt x="1194" y="2144"/>
                    <a:pt x="1194" y="2126"/>
                    <a:pt x="1201" y="2105"/>
                  </a:cubicBezTo>
                  <a:cubicBezTo>
                    <a:pt x="1178" y="2119"/>
                    <a:pt x="1167" y="2114"/>
                    <a:pt x="1159" y="2097"/>
                  </a:cubicBezTo>
                  <a:cubicBezTo>
                    <a:pt x="1153" y="2083"/>
                    <a:pt x="1142" y="2071"/>
                    <a:pt x="1137" y="2056"/>
                  </a:cubicBezTo>
                  <a:cubicBezTo>
                    <a:pt x="1130" y="2034"/>
                    <a:pt x="1117" y="2021"/>
                    <a:pt x="1092" y="2020"/>
                  </a:cubicBezTo>
                  <a:cubicBezTo>
                    <a:pt x="1089" y="1975"/>
                    <a:pt x="1056" y="1957"/>
                    <a:pt x="1023" y="1941"/>
                  </a:cubicBezTo>
                  <a:cubicBezTo>
                    <a:pt x="965" y="1913"/>
                    <a:pt x="910" y="1881"/>
                    <a:pt x="847" y="1863"/>
                  </a:cubicBezTo>
                  <a:cubicBezTo>
                    <a:pt x="831" y="1859"/>
                    <a:pt x="822" y="1852"/>
                    <a:pt x="831" y="1835"/>
                  </a:cubicBezTo>
                  <a:cubicBezTo>
                    <a:pt x="902" y="1842"/>
                    <a:pt x="952" y="1895"/>
                    <a:pt x="1016" y="1919"/>
                  </a:cubicBezTo>
                  <a:cubicBezTo>
                    <a:pt x="1014" y="1909"/>
                    <a:pt x="1011" y="1900"/>
                    <a:pt x="1005" y="1894"/>
                  </a:cubicBezTo>
                  <a:cubicBezTo>
                    <a:pt x="941" y="1822"/>
                    <a:pt x="878" y="1749"/>
                    <a:pt x="812" y="1679"/>
                  </a:cubicBezTo>
                  <a:cubicBezTo>
                    <a:pt x="749" y="1611"/>
                    <a:pt x="698" y="1534"/>
                    <a:pt x="652" y="1454"/>
                  </a:cubicBezTo>
                  <a:cubicBezTo>
                    <a:pt x="643" y="1438"/>
                    <a:pt x="636" y="1422"/>
                    <a:pt x="629" y="1406"/>
                  </a:cubicBezTo>
                  <a:cubicBezTo>
                    <a:pt x="655" y="1433"/>
                    <a:pt x="672" y="1465"/>
                    <a:pt x="693" y="1494"/>
                  </a:cubicBezTo>
                  <a:cubicBezTo>
                    <a:pt x="765" y="1594"/>
                    <a:pt x="844" y="1687"/>
                    <a:pt x="927" y="1778"/>
                  </a:cubicBezTo>
                  <a:cubicBezTo>
                    <a:pt x="994" y="1853"/>
                    <a:pt x="1064" y="1925"/>
                    <a:pt x="1133" y="1999"/>
                  </a:cubicBezTo>
                  <a:cubicBezTo>
                    <a:pt x="1180" y="2048"/>
                    <a:pt x="1218" y="2102"/>
                    <a:pt x="1251" y="2160"/>
                  </a:cubicBezTo>
                  <a:cubicBezTo>
                    <a:pt x="1275" y="2160"/>
                    <a:pt x="1275" y="2160"/>
                    <a:pt x="1275" y="2160"/>
                  </a:cubicBezTo>
                  <a:cubicBezTo>
                    <a:pt x="1240" y="2096"/>
                    <a:pt x="1196" y="2036"/>
                    <a:pt x="1145" y="1980"/>
                  </a:cubicBezTo>
                  <a:cubicBezTo>
                    <a:pt x="1136" y="1970"/>
                    <a:pt x="1128" y="1959"/>
                    <a:pt x="1118" y="1945"/>
                  </a:cubicBezTo>
                  <a:cubicBezTo>
                    <a:pt x="1128" y="1941"/>
                    <a:pt x="1135" y="1937"/>
                    <a:pt x="1142" y="1935"/>
                  </a:cubicBezTo>
                  <a:cubicBezTo>
                    <a:pt x="1221" y="1912"/>
                    <a:pt x="1263" y="1851"/>
                    <a:pt x="1290" y="1781"/>
                  </a:cubicBezTo>
                  <a:cubicBezTo>
                    <a:pt x="1305" y="1742"/>
                    <a:pt x="1309" y="1699"/>
                    <a:pt x="1313" y="1657"/>
                  </a:cubicBezTo>
                  <a:cubicBezTo>
                    <a:pt x="1315" y="1627"/>
                    <a:pt x="1307" y="1597"/>
                    <a:pt x="1304" y="1566"/>
                  </a:cubicBezTo>
                  <a:cubicBezTo>
                    <a:pt x="1252" y="1562"/>
                    <a:pt x="1221" y="1597"/>
                    <a:pt x="1180" y="1621"/>
                  </a:cubicBezTo>
                  <a:cubicBezTo>
                    <a:pt x="1167" y="1517"/>
                    <a:pt x="1118" y="1434"/>
                    <a:pt x="1057" y="1353"/>
                  </a:cubicBezTo>
                  <a:cubicBezTo>
                    <a:pt x="1050" y="1356"/>
                    <a:pt x="1041" y="1358"/>
                    <a:pt x="1037" y="1364"/>
                  </a:cubicBezTo>
                  <a:cubicBezTo>
                    <a:pt x="977" y="1434"/>
                    <a:pt x="937" y="1511"/>
                    <a:pt x="945" y="1608"/>
                  </a:cubicBezTo>
                  <a:cubicBezTo>
                    <a:pt x="950" y="1669"/>
                    <a:pt x="952" y="1730"/>
                    <a:pt x="971" y="1790"/>
                  </a:cubicBezTo>
                  <a:cubicBezTo>
                    <a:pt x="886" y="1704"/>
                    <a:pt x="834" y="1605"/>
                    <a:pt x="850" y="1480"/>
                  </a:cubicBezTo>
                  <a:cubicBezTo>
                    <a:pt x="858" y="1414"/>
                    <a:pt x="868" y="1349"/>
                    <a:pt x="897" y="1289"/>
                  </a:cubicBezTo>
                  <a:close/>
                  <a:moveTo>
                    <a:pt x="1414" y="1071"/>
                  </a:moveTo>
                  <a:cubicBezTo>
                    <a:pt x="1355" y="1124"/>
                    <a:pt x="1290" y="1149"/>
                    <a:pt x="1216" y="1147"/>
                  </a:cubicBezTo>
                  <a:cubicBezTo>
                    <a:pt x="1180" y="1146"/>
                    <a:pt x="1145" y="1138"/>
                    <a:pt x="1119" y="1101"/>
                  </a:cubicBezTo>
                  <a:cubicBezTo>
                    <a:pt x="1178" y="1089"/>
                    <a:pt x="1236" y="1094"/>
                    <a:pt x="1288" y="1066"/>
                  </a:cubicBezTo>
                  <a:cubicBezTo>
                    <a:pt x="1249" y="1067"/>
                    <a:pt x="1209" y="1068"/>
                    <a:pt x="1161" y="1069"/>
                  </a:cubicBezTo>
                  <a:cubicBezTo>
                    <a:pt x="1197" y="1045"/>
                    <a:pt x="1227" y="1025"/>
                    <a:pt x="1257" y="1006"/>
                  </a:cubicBezTo>
                  <a:cubicBezTo>
                    <a:pt x="1260" y="1004"/>
                    <a:pt x="1265" y="1004"/>
                    <a:pt x="1269" y="1005"/>
                  </a:cubicBezTo>
                  <a:cubicBezTo>
                    <a:pt x="1324" y="1008"/>
                    <a:pt x="1373" y="1024"/>
                    <a:pt x="1414" y="1071"/>
                  </a:cubicBezTo>
                  <a:close/>
                  <a:moveTo>
                    <a:pt x="1093" y="932"/>
                  </a:moveTo>
                  <a:cubicBezTo>
                    <a:pt x="1125" y="882"/>
                    <a:pt x="1162" y="837"/>
                    <a:pt x="1225" y="825"/>
                  </a:cubicBezTo>
                  <a:cubicBezTo>
                    <a:pt x="1261" y="818"/>
                    <a:pt x="1297" y="803"/>
                    <a:pt x="1344" y="811"/>
                  </a:cubicBezTo>
                  <a:cubicBezTo>
                    <a:pt x="1310" y="863"/>
                    <a:pt x="1297" y="920"/>
                    <a:pt x="1258" y="966"/>
                  </a:cubicBezTo>
                  <a:cubicBezTo>
                    <a:pt x="1220" y="1009"/>
                    <a:pt x="1179" y="1040"/>
                    <a:pt x="1112" y="1026"/>
                  </a:cubicBezTo>
                  <a:cubicBezTo>
                    <a:pt x="1122" y="1008"/>
                    <a:pt x="1129" y="994"/>
                    <a:pt x="1138" y="982"/>
                  </a:cubicBezTo>
                  <a:cubicBezTo>
                    <a:pt x="1147" y="970"/>
                    <a:pt x="1159" y="960"/>
                    <a:pt x="1170" y="949"/>
                  </a:cubicBezTo>
                  <a:cubicBezTo>
                    <a:pt x="1179" y="940"/>
                    <a:pt x="1189" y="930"/>
                    <a:pt x="1198" y="920"/>
                  </a:cubicBezTo>
                  <a:cubicBezTo>
                    <a:pt x="1148" y="934"/>
                    <a:pt x="1117" y="971"/>
                    <a:pt x="1086" y="1011"/>
                  </a:cubicBezTo>
                  <a:cubicBezTo>
                    <a:pt x="1069" y="979"/>
                    <a:pt x="1079" y="955"/>
                    <a:pt x="1093" y="932"/>
                  </a:cubicBezTo>
                  <a:close/>
                  <a:moveTo>
                    <a:pt x="907" y="1084"/>
                  </a:moveTo>
                  <a:cubicBezTo>
                    <a:pt x="875" y="1070"/>
                    <a:pt x="863" y="1050"/>
                    <a:pt x="857" y="1026"/>
                  </a:cubicBezTo>
                  <a:cubicBezTo>
                    <a:pt x="843" y="977"/>
                    <a:pt x="848" y="929"/>
                    <a:pt x="860" y="881"/>
                  </a:cubicBezTo>
                  <a:cubicBezTo>
                    <a:pt x="869" y="846"/>
                    <a:pt x="881" y="813"/>
                    <a:pt x="912" y="784"/>
                  </a:cubicBezTo>
                  <a:cubicBezTo>
                    <a:pt x="930" y="810"/>
                    <a:pt x="948" y="833"/>
                    <a:pt x="962" y="858"/>
                  </a:cubicBezTo>
                  <a:cubicBezTo>
                    <a:pt x="990" y="907"/>
                    <a:pt x="1000" y="960"/>
                    <a:pt x="993" y="1016"/>
                  </a:cubicBezTo>
                  <a:cubicBezTo>
                    <a:pt x="989" y="1048"/>
                    <a:pt x="978" y="1077"/>
                    <a:pt x="940" y="1093"/>
                  </a:cubicBezTo>
                  <a:cubicBezTo>
                    <a:pt x="921" y="1045"/>
                    <a:pt x="935" y="991"/>
                    <a:pt x="905" y="950"/>
                  </a:cubicBezTo>
                  <a:cubicBezTo>
                    <a:pt x="905" y="993"/>
                    <a:pt x="906" y="1035"/>
                    <a:pt x="907" y="1084"/>
                  </a:cubicBezTo>
                  <a:close/>
                  <a:moveTo>
                    <a:pt x="620" y="545"/>
                  </a:moveTo>
                  <a:cubicBezTo>
                    <a:pt x="625" y="497"/>
                    <a:pt x="665" y="481"/>
                    <a:pt x="698" y="459"/>
                  </a:cubicBezTo>
                  <a:cubicBezTo>
                    <a:pt x="716" y="448"/>
                    <a:pt x="737" y="440"/>
                    <a:pt x="762" y="450"/>
                  </a:cubicBezTo>
                  <a:cubicBezTo>
                    <a:pt x="746" y="495"/>
                    <a:pt x="729" y="535"/>
                    <a:pt x="719" y="576"/>
                  </a:cubicBezTo>
                  <a:cubicBezTo>
                    <a:pt x="710" y="611"/>
                    <a:pt x="691" y="640"/>
                    <a:pt x="670" y="668"/>
                  </a:cubicBezTo>
                  <a:cubicBezTo>
                    <a:pt x="654" y="690"/>
                    <a:pt x="631" y="704"/>
                    <a:pt x="599" y="703"/>
                  </a:cubicBezTo>
                  <a:cubicBezTo>
                    <a:pt x="614" y="677"/>
                    <a:pt x="628" y="654"/>
                    <a:pt x="642" y="631"/>
                  </a:cubicBezTo>
                  <a:cubicBezTo>
                    <a:pt x="623" y="643"/>
                    <a:pt x="610" y="659"/>
                    <a:pt x="595" y="673"/>
                  </a:cubicBezTo>
                  <a:cubicBezTo>
                    <a:pt x="580" y="686"/>
                    <a:pt x="566" y="703"/>
                    <a:pt x="540" y="695"/>
                  </a:cubicBezTo>
                  <a:cubicBezTo>
                    <a:pt x="556" y="670"/>
                    <a:pt x="573" y="648"/>
                    <a:pt x="587" y="625"/>
                  </a:cubicBezTo>
                  <a:cubicBezTo>
                    <a:pt x="602" y="600"/>
                    <a:pt x="595" y="566"/>
                    <a:pt x="620" y="545"/>
                  </a:cubicBezTo>
                  <a:close/>
                  <a:moveTo>
                    <a:pt x="331" y="688"/>
                  </a:moveTo>
                  <a:cubicBezTo>
                    <a:pt x="278" y="644"/>
                    <a:pt x="242" y="589"/>
                    <a:pt x="220" y="524"/>
                  </a:cubicBezTo>
                  <a:cubicBezTo>
                    <a:pt x="217" y="515"/>
                    <a:pt x="219" y="505"/>
                    <a:pt x="219" y="500"/>
                  </a:cubicBezTo>
                  <a:cubicBezTo>
                    <a:pt x="253" y="505"/>
                    <a:pt x="285" y="511"/>
                    <a:pt x="318" y="515"/>
                  </a:cubicBezTo>
                  <a:cubicBezTo>
                    <a:pt x="346" y="518"/>
                    <a:pt x="372" y="526"/>
                    <a:pt x="389" y="544"/>
                  </a:cubicBezTo>
                  <a:cubicBezTo>
                    <a:pt x="394" y="576"/>
                    <a:pt x="398" y="603"/>
                    <a:pt x="402" y="634"/>
                  </a:cubicBezTo>
                  <a:cubicBezTo>
                    <a:pt x="375" y="619"/>
                    <a:pt x="351" y="605"/>
                    <a:pt x="328" y="592"/>
                  </a:cubicBezTo>
                  <a:cubicBezTo>
                    <a:pt x="355" y="626"/>
                    <a:pt x="395" y="646"/>
                    <a:pt x="408" y="689"/>
                  </a:cubicBezTo>
                  <a:cubicBezTo>
                    <a:pt x="374" y="710"/>
                    <a:pt x="356" y="710"/>
                    <a:pt x="331" y="688"/>
                  </a:cubicBezTo>
                  <a:close/>
                  <a:moveTo>
                    <a:pt x="457" y="648"/>
                  </a:moveTo>
                  <a:cubicBezTo>
                    <a:pt x="455" y="647"/>
                    <a:pt x="452" y="645"/>
                    <a:pt x="451" y="643"/>
                  </a:cubicBezTo>
                  <a:cubicBezTo>
                    <a:pt x="409" y="581"/>
                    <a:pt x="402" y="517"/>
                    <a:pt x="433" y="449"/>
                  </a:cubicBezTo>
                  <a:cubicBezTo>
                    <a:pt x="456" y="400"/>
                    <a:pt x="481" y="353"/>
                    <a:pt x="492" y="296"/>
                  </a:cubicBezTo>
                  <a:cubicBezTo>
                    <a:pt x="508" y="323"/>
                    <a:pt x="527" y="348"/>
                    <a:pt x="541" y="376"/>
                  </a:cubicBezTo>
                  <a:cubicBezTo>
                    <a:pt x="567" y="428"/>
                    <a:pt x="584" y="483"/>
                    <a:pt x="583" y="541"/>
                  </a:cubicBezTo>
                  <a:cubicBezTo>
                    <a:pt x="583" y="610"/>
                    <a:pt x="560" y="641"/>
                    <a:pt x="500" y="657"/>
                  </a:cubicBezTo>
                  <a:cubicBezTo>
                    <a:pt x="504" y="611"/>
                    <a:pt x="515" y="565"/>
                    <a:pt x="502" y="518"/>
                  </a:cubicBezTo>
                  <a:cubicBezTo>
                    <a:pt x="491" y="563"/>
                    <a:pt x="492" y="611"/>
                    <a:pt x="469" y="652"/>
                  </a:cubicBezTo>
                  <a:cubicBezTo>
                    <a:pt x="462" y="650"/>
                    <a:pt x="460" y="649"/>
                    <a:pt x="457" y="648"/>
                  </a:cubicBezTo>
                  <a:close/>
                  <a:moveTo>
                    <a:pt x="490" y="1130"/>
                  </a:moveTo>
                  <a:cubicBezTo>
                    <a:pt x="446" y="1106"/>
                    <a:pt x="406" y="1084"/>
                    <a:pt x="366" y="1061"/>
                  </a:cubicBezTo>
                  <a:cubicBezTo>
                    <a:pt x="365" y="1064"/>
                    <a:pt x="363" y="1066"/>
                    <a:pt x="362" y="1068"/>
                  </a:cubicBezTo>
                  <a:cubicBezTo>
                    <a:pt x="398" y="1097"/>
                    <a:pt x="435" y="1125"/>
                    <a:pt x="472" y="1154"/>
                  </a:cubicBezTo>
                  <a:cubicBezTo>
                    <a:pt x="444" y="1176"/>
                    <a:pt x="399" y="1179"/>
                    <a:pt x="329" y="1147"/>
                  </a:cubicBezTo>
                  <a:cubicBezTo>
                    <a:pt x="237" y="1105"/>
                    <a:pt x="181" y="1031"/>
                    <a:pt x="160" y="928"/>
                  </a:cubicBezTo>
                  <a:cubicBezTo>
                    <a:pt x="276" y="898"/>
                    <a:pt x="410" y="959"/>
                    <a:pt x="473" y="1049"/>
                  </a:cubicBezTo>
                  <a:cubicBezTo>
                    <a:pt x="488" y="1070"/>
                    <a:pt x="497" y="1097"/>
                    <a:pt x="490" y="1130"/>
                  </a:cubicBezTo>
                  <a:close/>
                  <a:moveTo>
                    <a:pt x="493" y="1020"/>
                  </a:moveTo>
                  <a:cubicBezTo>
                    <a:pt x="469" y="949"/>
                    <a:pt x="467" y="880"/>
                    <a:pt x="474" y="811"/>
                  </a:cubicBezTo>
                  <a:cubicBezTo>
                    <a:pt x="502" y="930"/>
                    <a:pt x="507" y="985"/>
                    <a:pt x="493" y="1020"/>
                  </a:cubicBezTo>
                  <a:close/>
                  <a:moveTo>
                    <a:pt x="535" y="990"/>
                  </a:moveTo>
                  <a:cubicBezTo>
                    <a:pt x="543" y="972"/>
                    <a:pt x="553" y="954"/>
                    <a:pt x="566" y="940"/>
                  </a:cubicBezTo>
                  <a:cubicBezTo>
                    <a:pt x="598" y="907"/>
                    <a:pt x="635" y="880"/>
                    <a:pt x="684" y="874"/>
                  </a:cubicBezTo>
                  <a:cubicBezTo>
                    <a:pt x="730" y="968"/>
                    <a:pt x="660" y="1145"/>
                    <a:pt x="577" y="1146"/>
                  </a:cubicBezTo>
                  <a:cubicBezTo>
                    <a:pt x="568" y="1085"/>
                    <a:pt x="603" y="1034"/>
                    <a:pt x="620" y="973"/>
                  </a:cubicBezTo>
                  <a:cubicBezTo>
                    <a:pt x="577" y="1016"/>
                    <a:pt x="570" y="1070"/>
                    <a:pt x="549" y="1120"/>
                  </a:cubicBezTo>
                  <a:cubicBezTo>
                    <a:pt x="513" y="1076"/>
                    <a:pt x="513" y="1033"/>
                    <a:pt x="535" y="990"/>
                  </a:cubicBezTo>
                  <a:close/>
                  <a:moveTo>
                    <a:pt x="464" y="1556"/>
                  </a:moveTo>
                  <a:cubicBezTo>
                    <a:pt x="471" y="1556"/>
                    <a:pt x="478" y="1555"/>
                    <a:pt x="485" y="1556"/>
                  </a:cubicBezTo>
                  <a:cubicBezTo>
                    <a:pt x="496" y="1557"/>
                    <a:pt x="507" y="1558"/>
                    <a:pt x="518" y="1561"/>
                  </a:cubicBezTo>
                  <a:cubicBezTo>
                    <a:pt x="611" y="1582"/>
                    <a:pt x="680" y="1638"/>
                    <a:pt x="732" y="1717"/>
                  </a:cubicBezTo>
                  <a:cubicBezTo>
                    <a:pt x="739" y="1728"/>
                    <a:pt x="740" y="1743"/>
                    <a:pt x="744" y="1756"/>
                  </a:cubicBezTo>
                  <a:cubicBezTo>
                    <a:pt x="741" y="1757"/>
                    <a:pt x="739" y="1758"/>
                    <a:pt x="736" y="1760"/>
                  </a:cubicBezTo>
                  <a:cubicBezTo>
                    <a:pt x="686" y="1726"/>
                    <a:pt x="636" y="1692"/>
                    <a:pt x="586" y="1658"/>
                  </a:cubicBezTo>
                  <a:cubicBezTo>
                    <a:pt x="625" y="1714"/>
                    <a:pt x="692" y="1739"/>
                    <a:pt x="734" y="1799"/>
                  </a:cubicBezTo>
                  <a:cubicBezTo>
                    <a:pt x="612" y="1815"/>
                    <a:pt x="466" y="1668"/>
                    <a:pt x="464" y="1556"/>
                  </a:cubicBezTo>
                  <a:close/>
                  <a:moveTo>
                    <a:pt x="517" y="1860"/>
                  </a:moveTo>
                  <a:cubicBezTo>
                    <a:pt x="464" y="1873"/>
                    <a:pt x="413" y="1895"/>
                    <a:pt x="356" y="1915"/>
                  </a:cubicBezTo>
                  <a:cubicBezTo>
                    <a:pt x="437" y="1854"/>
                    <a:pt x="618" y="1801"/>
                    <a:pt x="679" y="1834"/>
                  </a:cubicBezTo>
                  <a:cubicBezTo>
                    <a:pt x="626" y="1843"/>
                    <a:pt x="570" y="1847"/>
                    <a:pt x="517" y="1860"/>
                  </a:cubicBezTo>
                  <a:close/>
                  <a:moveTo>
                    <a:pt x="755" y="2041"/>
                  </a:moveTo>
                  <a:cubicBezTo>
                    <a:pt x="713" y="2100"/>
                    <a:pt x="650" y="2121"/>
                    <a:pt x="583" y="2137"/>
                  </a:cubicBezTo>
                  <a:cubicBezTo>
                    <a:pt x="566" y="2031"/>
                    <a:pt x="627" y="1900"/>
                    <a:pt x="701" y="1878"/>
                  </a:cubicBezTo>
                  <a:cubicBezTo>
                    <a:pt x="716" y="1880"/>
                    <a:pt x="730" y="1883"/>
                    <a:pt x="747" y="1886"/>
                  </a:cubicBezTo>
                  <a:cubicBezTo>
                    <a:pt x="731" y="1941"/>
                    <a:pt x="694" y="1979"/>
                    <a:pt x="666" y="2028"/>
                  </a:cubicBezTo>
                  <a:cubicBezTo>
                    <a:pt x="706" y="2002"/>
                    <a:pt x="740" y="1962"/>
                    <a:pt x="768" y="1907"/>
                  </a:cubicBezTo>
                  <a:cubicBezTo>
                    <a:pt x="786" y="1960"/>
                    <a:pt x="783" y="2003"/>
                    <a:pt x="755" y="2041"/>
                  </a:cubicBezTo>
                  <a:close/>
                  <a:moveTo>
                    <a:pt x="1228" y="1690"/>
                  </a:moveTo>
                  <a:cubicBezTo>
                    <a:pt x="1216" y="1713"/>
                    <a:pt x="1208" y="1729"/>
                    <a:pt x="1199" y="1747"/>
                  </a:cubicBezTo>
                  <a:cubicBezTo>
                    <a:pt x="1173" y="1661"/>
                    <a:pt x="1198" y="1612"/>
                    <a:pt x="1283" y="1588"/>
                  </a:cubicBezTo>
                  <a:cubicBezTo>
                    <a:pt x="1298" y="1634"/>
                    <a:pt x="1296" y="1680"/>
                    <a:pt x="1281" y="1739"/>
                  </a:cubicBezTo>
                  <a:cubicBezTo>
                    <a:pt x="1272" y="1777"/>
                    <a:pt x="1260" y="1814"/>
                    <a:pt x="1231" y="1843"/>
                  </a:cubicBezTo>
                  <a:cubicBezTo>
                    <a:pt x="1208" y="1865"/>
                    <a:pt x="1191" y="1870"/>
                    <a:pt x="1161" y="1864"/>
                  </a:cubicBezTo>
                  <a:cubicBezTo>
                    <a:pt x="1175" y="1805"/>
                    <a:pt x="1232" y="1764"/>
                    <a:pt x="1228" y="1690"/>
                  </a:cubicBezTo>
                  <a:close/>
                  <a:moveTo>
                    <a:pt x="969" y="1680"/>
                  </a:moveTo>
                  <a:cubicBezTo>
                    <a:pt x="966" y="1656"/>
                    <a:pt x="967" y="1632"/>
                    <a:pt x="964" y="1609"/>
                  </a:cubicBezTo>
                  <a:cubicBezTo>
                    <a:pt x="955" y="1519"/>
                    <a:pt x="995" y="1447"/>
                    <a:pt x="1050" y="1377"/>
                  </a:cubicBezTo>
                  <a:cubicBezTo>
                    <a:pt x="1069" y="1405"/>
                    <a:pt x="1089" y="1428"/>
                    <a:pt x="1104" y="1455"/>
                  </a:cubicBezTo>
                  <a:cubicBezTo>
                    <a:pt x="1160" y="1550"/>
                    <a:pt x="1174" y="1654"/>
                    <a:pt x="1152" y="1762"/>
                  </a:cubicBezTo>
                  <a:cubicBezTo>
                    <a:pt x="1147" y="1787"/>
                    <a:pt x="1130" y="1810"/>
                    <a:pt x="1097" y="1816"/>
                  </a:cubicBezTo>
                  <a:cubicBezTo>
                    <a:pt x="1077" y="1748"/>
                    <a:pt x="1056" y="1682"/>
                    <a:pt x="1051" y="1601"/>
                  </a:cubicBezTo>
                  <a:cubicBezTo>
                    <a:pt x="1046" y="1620"/>
                    <a:pt x="1040" y="1629"/>
                    <a:pt x="1041" y="1638"/>
                  </a:cubicBezTo>
                  <a:cubicBezTo>
                    <a:pt x="1048" y="1698"/>
                    <a:pt x="1056" y="1759"/>
                    <a:pt x="1065" y="1825"/>
                  </a:cubicBezTo>
                  <a:cubicBezTo>
                    <a:pt x="1056" y="1820"/>
                    <a:pt x="1047" y="1818"/>
                    <a:pt x="1042" y="1812"/>
                  </a:cubicBezTo>
                  <a:cubicBezTo>
                    <a:pt x="1002" y="1777"/>
                    <a:pt x="975" y="1734"/>
                    <a:pt x="969" y="1680"/>
                  </a:cubicBezTo>
                  <a:close/>
                  <a:moveTo>
                    <a:pt x="828" y="1456"/>
                  </a:moveTo>
                  <a:cubicBezTo>
                    <a:pt x="825" y="1402"/>
                    <a:pt x="844" y="1332"/>
                    <a:pt x="868" y="1293"/>
                  </a:cubicBezTo>
                  <a:cubicBezTo>
                    <a:pt x="854" y="1351"/>
                    <a:pt x="841" y="1403"/>
                    <a:pt x="828" y="1456"/>
                  </a:cubicBezTo>
                  <a:close/>
                  <a:moveTo>
                    <a:pt x="2802" y="0"/>
                  </a:moveTo>
                  <a:cubicBezTo>
                    <a:pt x="2611" y="0"/>
                    <a:pt x="2611" y="0"/>
                    <a:pt x="2611" y="0"/>
                  </a:cubicBezTo>
                  <a:cubicBezTo>
                    <a:pt x="2617" y="2"/>
                    <a:pt x="2623" y="4"/>
                    <a:pt x="2629" y="7"/>
                  </a:cubicBezTo>
                  <a:cubicBezTo>
                    <a:pt x="2593" y="53"/>
                    <a:pt x="2559" y="97"/>
                    <a:pt x="2524" y="141"/>
                  </a:cubicBezTo>
                  <a:cubicBezTo>
                    <a:pt x="2526" y="143"/>
                    <a:pt x="2529" y="145"/>
                    <a:pt x="2531" y="146"/>
                  </a:cubicBezTo>
                  <a:cubicBezTo>
                    <a:pt x="2569" y="107"/>
                    <a:pt x="2608" y="68"/>
                    <a:pt x="2653" y="23"/>
                  </a:cubicBezTo>
                  <a:cubicBezTo>
                    <a:pt x="2653" y="97"/>
                    <a:pt x="2615" y="143"/>
                    <a:pt x="2575" y="184"/>
                  </a:cubicBezTo>
                  <a:cubicBezTo>
                    <a:pt x="2536" y="223"/>
                    <a:pt x="2491" y="257"/>
                    <a:pt x="2428" y="257"/>
                  </a:cubicBezTo>
                  <a:cubicBezTo>
                    <a:pt x="2455" y="155"/>
                    <a:pt x="2509" y="74"/>
                    <a:pt x="2586" y="7"/>
                  </a:cubicBezTo>
                  <a:cubicBezTo>
                    <a:pt x="2590" y="3"/>
                    <a:pt x="2594" y="1"/>
                    <a:pt x="2598" y="0"/>
                  </a:cubicBezTo>
                  <a:cubicBezTo>
                    <a:pt x="2411" y="0"/>
                    <a:pt x="2411" y="0"/>
                    <a:pt x="2411" y="0"/>
                  </a:cubicBezTo>
                  <a:cubicBezTo>
                    <a:pt x="2449" y="15"/>
                    <a:pt x="2488" y="24"/>
                    <a:pt x="2531" y="21"/>
                  </a:cubicBezTo>
                  <a:cubicBezTo>
                    <a:pt x="2531" y="21"/>
                    <a:pt x="2532" y="23"/>
                    <a:pt x="2533" y="24"/>
                  </a:cubicBezTo>
                  <a:cubicBezTo>
                    <a:pt x="2467" y="99"/>
                    <a:pt x="2415" y="196"/>
                    <a:pt x="2403" y="271"/>
                  </a:cubicBezTo>
                  <a:cubicBezTo>
                    <a:pt x="2423" y="283"/>
                    <a:pt x="2444" y="280"/>
                    <a:pt x="2466" y="274"/>
                  </a:cubicBezTo>
                  <a:cubicBezTo>
                    <a:pt x="2537" y="254"/>
                    <a:pt x="2586" y="204"/>
                    <a:pt x="2632" y="150"/>
                  </a:cubicBezTo>
                  <a:cubicBezTo>
                    <a:pt x="2639" y="142"/>
                    <a:pt x="2646" y="133"/>
                    <a:pt x="2653" y="125"/>
                  </a:cubicBezTo>
                  <a:cubicBezTo>
                    <a:pt x="2654" y="124"/>
                    <a:pt x="2656" y="125"/>
                    <a:pt x="2661" y="124"/>
                  </a:cubicBezTo>
                  <a:cubicBezTo>
                    <a:pt x="2680" y="211"/>
                    <a:pt x="2704" y="296"/>
                    <a:pt x="2761" y="368"/>
                  </a:cubicBezTo>
                  <a:cubicBezTo>
                    <a:pt x="2827" y="311"/>
                    <a:pt x="2845" y="235"/>
                    <a:pt x="2848" y="155"/>
                  </a:cubicBezTo>
                  <a:cubicBezTo>
                    <a:pt x="2851" y="98"/>
                    <a:pt x="2835" y="46"/>
                    <a:pt x="2802" y="0"/>
                  </a:cubicBezTo>
                  <a:close/>
                  <a:moveTo>
                    <a:pt x="2769" y="335"/>
                  </a:moveTo>
                  <a:cubicBezTo>
                    <a:pt x="2723" y="280"/>
                    <a:pt x="2680" y="171"/>
                    <a:pt x="2685" y="108"/>
                  </a:cubicBezTo>
                  <a:cubicBezTo>
                    <a:pt x="2687" y="76"/>
                    <a:pt x="2685" y="37"/>
                    <a:pt x="2727" y="17"/>
                  </a:cubicBezTo>
                  <a:cubicBezTo>
                    <a:pt x="2746" y="57"/>
                    <a:pt x="2743" y="100"/>
                    <a:pt x="2758" y="139"/>
                  </a:cubicBezTo>
                  <a:cubicBezTo>
                    <a:pt x="2774" y="97"/>
                    <a:pt x="2754" y="57"/>
                    <a:pt x="2756" y="13"/>
                  </a:cubicBezTo>
                  <a:cubicBezTo>
                    <a:pt x="2785" y="26"/>
                    <a:pt x="2806" y="44"/>
                    <a:pt x="2814" y="72"/>
                  </a:cubicBezTo>
                  <a:cubicBezTo>
                    <a:pt x="2843" y="167"/>
                    <a:pt x="2822" y="253"/>
                    <a:pt x="2769" y="335"/>
                  </a:cubicBezTo>
                  <a:close/>
                </a:path>
              </a:pathLst>
            </a:custGeom>
            <a:solidFill>
              <a:schemeClr val="accent1"/>
            </a:solidFill>
            <a:ln>
              <a:noFill/>
            </a:ln>
          </p:spPr>
        </p:sp>
      </p:grpSp>
      <p:grpSp>
        <p:nvGrpSpPr>
          <p:cNvPr id="84" name="Group 83" title="Text Container Shape"/>
          <p:cNvGrpSpPr/>
          <p:nvPr/>
        </p:nvGrpSpPr>
        <p:grpSpPr>
          <a:xfrm>
            <a:off x="5486400" y="466725"/>
            <a:ext cx="3662363" cy="5922963"/>
            <a:chOff x="5486400" y="466725"/>
            <a:chExt cx="3662363" cy="5922963"/>
          </a:xfrm>
        </p:grpSpPr>
        <p:sp>
          <p:nvSpPr>
            <p:cNvPr id="80" name="Freeform 53"/>
            <p:cNvSpPr/>
            <p:nvPr/>
          </p:nvSpPr>
          <p:spPr bwMode="auto">
            <a:xfrm>
              <a:off x="5486400" y="466725"/>
              <a:ext cx="3662363" cy="5922963"/>
            </a:xfrm>
            <a:custGeom>
              <a:avLst/>
              <a:gdLst/>
              <a:ahLst/>
              <a:cxnLst/>
              <a:rect l="0" t="0" r="r" b="b"/>
              <a:pathLst>
                <a:path w="1152" h="1865">
                  <a:moveTo>
                    <a:pt x="100" y="0"/>
                  </a:moveTo>
                  <a:cubicBezTo>
                    <a:pt x="45" y="0"/>
                    <a:pt x="0" y="45"/>
                    <a:pt x="0" y="100"/>
                  </a:cubicBezTo>
                  <a:cubicBezTo>
                    <a:pt x="0" y="1765"/>
                    <a:pt x="0" y="1765"/>
                    <a:pt x="0" y="1765"/>
                  </a:cubicBezTo>
                  <a:cubicBezTo>
                    <a:pt x="0" y="1820"/>
                    <a:pt x="45" y="1865"/>
                    <a:pt x="100" y="1865"/>
                  </a:cubicBezTo>
                  <a:cubicBezTo>
                    <a:pt x="1152" y="1865"/>
                    <a:pt x="1152" y="1865"/>
                    <a:pt x="1152" y="1865"/>
                  </a:cubicBezTo>
                  <a:cubicBezTo>
                    <a:pt x="1152" y="0"/>
                    <a:pt x="1152" y="0"/>
                    <a:pt x="1152" y="0"/>
                  </a:cubicBezTo>
                  <a:lnTo>
                    <a:pt x="100" y="0"/>
                  </a:lnTo>
                  <a:close/>
                </a:path>
              </a:pathLst>
            </a:custGeom>
            <a:solidFill>
              <a:schemeClr val="accent1">
                <a:lumMod val="75000"/>
              </a:schemeClr>
            </a:solidFill>
            <a:ln>
              <a:noFill/>
            </a:ln>
          </p:spPr>
        </p:sp>
        <p:cxnSp>
          <p:nvCxnSpPr>
            <p:cNvPr id="10" name="Straight Connector 9"/>
            <p:cNvCxnSpPr/>
            <p:nvPr/>
          </p:nvCxnSpPr>
          <p:spPr>
            <a:xfrm>
              <a:off x="6010049" y="4714230"/>
              <a:ext cx="5212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3" name="Freeform 57"/>
            <p:cNvSpPr/>
            <p:nvPr/>
          </p:nvSpPr>
          <p:spPr bwMode="auto">
            <a:xfrm>
              <a:off x="5673747" y="658813"/>
              <a:ext cx="3473450" cy="5538787"/>
            </a:xfrm>
            <a:custGeom>
              <a:avLst/>
              <a:gdLst/>
              <a:ahLst/>
              <a:cxnLst/>
              <a:rect l="0" t="0" r="r" b="b"/>
              <a:pathLst>
                <a:path w="1093" h="1745">
                  <a:moveTo>
                    <a:pt x="40" y="0"/>
                  </a:moveTo>
                  <a:cubicBezTo>
                    <a:pt x="18" y="0"/>
                    <a:pt x="0" y="18"/>
                    <a:pt x="0" y="40"/>
                  </a:cubicBezTo>
                  <a:cubicBezTo>
                    <a:pt x="0" y="1705"/>
                    <a:pt x="0" y="1705"/>
                    <a:pt x="0" y="1705"/>
                  </a:cubicBezTo>
                  <a:cubicBezTo>
                    <a:pt x="0" y="1726"/>
                    <a:pt x="18" y="1745"/>
                    <a:pt x="40" y="1745"/>
                  </a:cubicBezTo>
                  <a:cubicBezTo>
                    <a:pt x="1092" y="1745"/>
                    <a:pt x="1092" y="1745"/>
                    <a:pt x="1092" y="1745"/>
                  </a:cubicBezTo>
                  <a:cubicBezTo>
                    <a:pt x="1092" y="1733"/>
                    <a:pt x="1092" y="1733"/>
                    <a:pt x="1092" y="1733"/>
                  </a:cubicBezTo>
                  <a:cubicBezTo>
                    <a:pt x="792" y="1733"/>
                    <a:pt x="792" y="1733"/>
                    <a:pt x="792" y="1733"/>
                  </a:cubicBezTo>
                  <a:cubicBezTo>
                    <a:pt x="40" y="1733"/>
                    <a:pt x="40" y="1733"/>
                    <a:pt x="40" y="1733"/>
                  </a:cubicBezTo>
                  <a:cubicBezTo>
                    <a:pt x="25" y="1733"/>
                    <a:pt x="12" y="1720"/>
                    <a:pt x="12" y="1705"/>
                  </a:cubicBezTo>
                  <a:cubicBezTo>
                    <a:pt x="12" y="40"/>
                    <a:pt x="12" y="40"/>
                    <a:pt x="12" y="40"/>
                  </a:cubicBezTo>
                  <a:cubicBezTo>
                    <a:pt x="12" y="24"/>
                    <a:pt x="25" y="12"/>
                    <a:pt x="40" y="12"/>
                  </a:cubicBezTo>
                  <a:cubicBezTo>
                    <a:pt x="792" y="12"/>
                    <a:pt x="792" y="12"/>
                    <a:pt x="792" y="12"/>
                  </a:cubicBezTo>
                  <a:cubicBezTo>
                    <a:pt x="1093" y="12"/>
                    <a:pt x="1093" y="12"/>
                    <a:pt x="1093" y="12"/>
                  </a:cubicBezTo>
                  <a:cubicBezTo>
                    <a:pt x="1093" y="0"/>
                    <a:pt x="1093" y="0"/>
                    <a:pt x="1093" y="0"/>
                  </a:cubicBezTo>
                  <a:lnTo>
                    <a:pt x="40" y="0"/>
                  </a:lnTo>
                  <a:close/>
                </a:path>
              </a:pathLst>
            </a:custGeom>
            <a:solidFill>
              <a:schemeClr val="bg2"/>
            </a:solidFill>
            <a:ln>
              <a:noFill/>
            </a:ln>
          </p:spPr>
        </p:sp>
      </p:grpSp>
      <p:sp>
        <p:nvSpPr>
          <p:cNvPr id="4" name="Date Placeholder 3"/>
          <p:cNvSpPr>
            <a:spLocks noGrp="1"/>
          </p:cNvSpPr>
          <p:nvPr>
            <p:ph type="dt" sz="half" idx="10"/>
          </p:nvPr>
        </p:nvSpPr>
        <p:spPr>
          <a:xfrm>
            <a:off x="6729989" y="6442525"/>
            <a:ext cx="2057400" cy="365125"/>
          </a:xfrm>
        </p:spPr>
        <p:txBody>
          <a:bodyPr/>
          <a:lstStyle/>
          <a:p>
            <a:endParaRPr lang="id-ID"/>
          </a:p>
        </p:txBody>
      </p:sp>
      <p:sp>
        <p:nvSpPr>
          <p:cNvPr id="5" name="Footer Placeholder 4"/>
          <p:cNvSpPr>
            <a:spLocks noGrp="1"/>
          </p:cNvSpPr>
          <p:nvPr>
            <p:ph type="ftr" sz="quarter" idx="11"/>
          </p:nvPr>
        </p:nvSpPr>
        <p:spPr>
          <a:xfrm>
            <a:off x="3024158" y="6442525"/>
            <a:ext cx="3086100" cy="365125"/>
          </a:xfrm>
        </p:spPr>
        <p:txBody>
          <a:bodyPr/>
          <a:lstStyle>
            <a:lvl1pPr algn="ctr">
              <a:defRPr/>
            </a:lvl1pPr>
          </a:lstStyle>
          <a:p>
            <a:endParaRPr lang="id-ID"/>
          </a:p>
        </p:txBody>
      </p:sp>
      <p:sp>
        <p:nvSpPr>
          <p:cNvPr id="6" name="Slide Number Placeholder 5"/>
          <p:cNvSpPr>
            <a:spLocks noGrp="1"/>
          </p:cNvSpPr>
          <p:nvPr>
            <p:ph type="sldNum" sz="quarter" idx="12"/>
          </p:nvPr>
        </p:nvSpPr>
        <p:spPr>
          <a:xfrm>
            <a:off x="349824" y="6442525"/>
            <a:ext cx="2066534" cy="365125"/>
          </a:xfrm>
        </p:spPr>
        <p:txBody>
          <a:bodyPr anchor="ctr"/>
          <a:lstStyle>
            <a:lvl1pPr algn="l">
              <a:defRPr sz="900"/>
            </a:lvl1pPr>
          </a:lstStyle>
          <a:p>
            <a:pPr marL="0" lvl="0" indent="0" algn="r" rtl="0">
              <a:spcBef>
                <a:spcPts val="0"/>
              </a:spcBef>
              <a:spcAft>
                <a:spcPts val="0"/>
              </a:spcAft>
              <a:buNone/>
            </a:pPr>
            <a:fld id="{00000000-1234-1234-1234-123412341234}" type="slidenum">
              <a:rPr lang="en-US" smtClean="0"/>
              <a:t>‹#›</a:t>
            </a:fld>
            <a:endParaRPr lang="en-US"/>
          </a:p>
        </p:txBody>
      </p:sp>
      <p:sp>
        <p:nvSpPr>
          <p:cNvPr id="68"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6"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
        <p:nvSpPr>
          <p:cNvPr id="2" name="Title 1"/>
          <p:cNvSpPr>
            <a:spLocks noGrp="1"/>
          </p:cNvSpPr>
          <p:nvPr>
            <p:ph type="ctrTitle"/>
          </p:nvPr>
        </p:nvSpPr>
        <p:spPr>
          <a:xfrm>
            <a:off x="5940564" y="1023868"/>
            <a:ext cx="2845259" cy="3349641"/>
          </a:xfrm>
        </p:spPr>
        <p:txBody>
          <a:bodyPr anchor="t">
            <a:normAutofit/>
          </a:bodyPr>
          <a:lstStyle>
            <a:lvl1pPr algn="l">
              <a:lnSpc>
                <a:spcPct val="105000"/>
              </a:lnSpc>
              <a:defRPr sz="33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5940564" y="4945377"/>
            <a:ext cx="2845259" cy="1037760"/>
          </a:xfrm>
        </p:spPr>
        <p:txBody>
          <a:bodyPr anchor="t">
            <a:normAutofit/>
          </a:bodyPr>
          <a:lstStyle>
            <a:lvl1pPr marL="0" indent="0" algn="l">
              <a:lnSpc>
                <a:spcPct val="130000"/>
              </a:lnSpc>
              <a:buNone/>
              <a:defRPr sz="1700" baseline="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9" name="Freeform 57"/>
          <p:cNvSpPr/>
          <p:nvPr/>
        </p:nvSpPr>
        <p:spPr bwMode="auto">
          <a:xfrm>
            <a:off x="3342085"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1" name="Freeform 192"/>
          <p:cNvSpPr/>
          <p:nvPr/>
        </p:nvSpPr>
        <p:spPr bwMode="auto">
          <a:xfrm>
            <a:off x="3299222" y="-5000626"/>
            <a:ext cx="1191" cy="3175"/>
          </a:xfrm>
          <a:custGeom>
            <a:avLst/>
            <a:gdLst/>
            <a:ahLst/>
            <a:cxnLst/>
            <a:rect l="0" t="0" r="r" b="b"/>
            <a:pathLst>
              <a:path w="2" h="3">
                <a:moveTo>
                  <a:pt x="0" y="0"/>
                </a:moveTo>
                <a:lnTo>
                  <a:pt x="2" y="2"/>
                </a:lnTo>
                <a:lnTo>
                  <a:pt x="0" y="3"/>
                </a:lnTo>
                <a:lnTo>
                  <a:pt x="0" y="0"/>
                </a:lnTo>
                <a:close/>
              </a:path>
            </a:pathLst>
          </a:custGeom>
          <a:solidFill>
            <a:srgbClr val="ADBC87"/>
          </a:solidFill>
          <a:ln w="0">
            <a:solidFill>
              <a:srgbClr val="ADBC87"/>
            </a:solidFill>
            <a:prstDash val="solid"/>
            <a:round/>
            <a:headEnd/>
            <a:tailEnd/>
          </a:ln>
        </p:spPr>
      </p:sp>
    </p:spTree>
    <p:extLst>
      <p:ext uri="{BB962C8B-B14F-4D97-AF65-F5344CB8AC3E}">
        <p14:creationId xmlns:p14="http://schemas.microsoft.com/office/powerpoint/2010/main" val="3214609464"/>
      </p:ext>
    </p:extLst>
  </p:cSld>
  <p:clrMapOvr>
    <a:masterClrMapping/>
  </p:clrMapOvr>
  <p:extLst mod="1">
    <p:ext uri="{DCECCB84-F9BA-43D5-87BE-67443E8EF086}">
      <p15:sldGuideLst xmlns:p15="http://schemas.microsoft.com/office/powerpoint/2012/main" xmlns="">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85224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6573835" y="507037"/>
            <a:ext cx="1563624"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5" y="524373"/>
            <a:ext cx="4087379"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958474" y="6296616"/>
            <a:ext cx="1879497" cy="365125"/>
          </a:xfrm>
        </p:spPr>
        <p:txBody>
          <a:bodyPr/>
          <a:lstStyle/>
          <a:p>
            <a:endParaRPr lang="id-ID"/>
          </a:p>
        </p:txBody>
      </p:sp>
      <p:sp>
        <p:nvSpPr>
          <p:cNvPr id="5" name="Footer Placeholder 4"/>
          <p:cNvSpPr>
            <a:spLocks noGrp="1"/>
          </p:cNvSpPr>
          <p:nvPr>
            <p:ph type="ftr" sz="quarter" idx="11"/>
          </p:nvPr>
        </p:nvSpPr>
        <p:spPr>
          <a:xfrm>
            <a:off x="2200275" y="6296616"/>
            <a:ext cx="4469683" cy="365125"/>
          </a:xfrm>
        </p:spPr>
        <p:txBody>
          <a:bodyPr/>
          <a:lstStyle/>
          <a:p>
            <a:endParaRPr lang="id-ID"/>
          </a:p>
        </p:txBody>
      </p:sp>
      <p:sp>
        <p:nvSpPr>
          <p:cNvPr id="6" name="Slide Number Placeholder 5"/>
          <p:cNvSpPr>
            <a:spLocks noGrp="1"/>
          </p:cNvSpPr>
          <p:nvPr>
            <p:ph type="sldNum" sz="quarter" idx="12"/>
          </p:nvPr>
        </p:nvSpPr>
        <p:spPr>
          <a:xfrm rot="5400000">
            <a:off x="5878074" y="2928735"/>
            <a:ext cx="5383267" cy="453202"/>
          </a:xfrm>
        </p:spPr>
        <p:txBody>
          <a:bodyPr/>
          <a:lstStyle>
            <a:lvl1pPr algn="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2" name="Straight Connector 11" title="Rule Line"/>
          <p:cNvCxnSpPr/>
          <p:nvPr/>
        </p:nvCxnSpPr>
        <p:spPr>
          <a:xfrm>
            <a:off x="6476240" y="571503"/>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512714"/>
      </p:ext>
    </p:extLst>
  </p:cSld>
  <p:clrMapOvr>
    <a:masterClrMapping/>
  </p:clrMapOvr>
  <p:extLst mod="1">
    <p:ext uri="{DCECCB84-F9BA-43D5-87BE-67443E8EF086}">
      <p15:sldGuideLst xmlns:p15="http://schemas.microsoft.com/office/powerpoint/2012/main" xmlns=""/>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2831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1" y="0"/>
            <a:ext cx="9144000" cy="6907530"/>
          </a:xfrm>
          <a:custGeom>
            <a:avLst/>
            <a:gdLst/>
            <a:ahLst/>
            <a:cxnLst/>
            <a:rect l="0" t="0" r="r" b="b"/>
            <a:pathLst>
              <a:path w="2880" h="2178">
                <a:moveTo>
                  <a:pt x="1180" y="1620"/>
                </a:moveTo>
                <a:cubicBezTo>
                  <a:pt x="1167" y="1517"/>
                  <a:pt x="1118" y="1433"/>
                  <a:pt x="1057" y="1352"/>
                </a:cubicBezTo>
                <a:cubicBezTo>
                  <a:pt x="1050" y="1356"/>
                  <a:pt x="1041" y="1358"/>
                  <a:pt x="1037" y="1363"/>
                </a:cubicBezTo>
                <a:cubicBezTo>
                  <a:pt x="977" y="1434"/>
                  <a:pt x="937" y="1510"/>
                  <a:pt x="945" y="1608"/>
                </a:cubicBezTo>
                <a:cubicBezTo>
                  <a:pt x="950" y="1669"/>
                  <a:pt x="952" y="1730"/>
                  <a:pt x="971" y="1789"/>
                </a:cubicBezTo>
                <a:cubicBezTo>
                  <a:pt x="886" y="1703"/>
                  <a:pt x="834" y="1605"/>
                  <a:pt x="850" y="1479"/>
                </a:cubicBezTo>
                <a:cubicBezTo>
                  <a:pt x="858" y="1414"/>
                  <a:pt x="868" y="1349"/>
                  <a:pt x="897" y="1289"/>
                </a:cubicBezTo>
                <a:cubicBezTo>
                  <a:pt x="932" y="1215"/>
                  <a:pt x="971" y="1142"/>
                  <a:pt x="1039" y="1086"/>
                </a:cubicBezTo>
                <a:cubicBezTo>
                  <a:pt x="1119" y="1180"/>
                  <a:pt x="1292" y="1206"/>
                  <a:pt x="1434" y="1082"/>
                </a:cubicBezTo>
                <a:cubicBezTo>
                  <a:pt x="1428" y="1035"/>
                  <a:pt x="1391" y="1016"/>
                  <a:pt x="1352" y="1000"/>
                </a:cubicBezTo>
                <a:cubicBezTo>
                  <a:pt x="1330" y="990"/>
                  <a:pt x="1305" y="985"/>
                  <a:pt x="1282" y="979"/>
                </a:cubicBezTo>
                <a:cubicBezTo>
                  <a:pt x="1312" y="919"/>
                  <a:pt x="1341" y="862"/>
                  <a:pt x="1371" y="804"/>
                </a:cubicBezTo>
                <a:cubicBezTo>
                  <a:pt x="1360" y="797"/>
                  <a:pt x="1353" y="790"/>
                  <a:pt x="1346" y="789"/>
                </a:cubicBezTo>
                <a:cubicBezTo>
                  <a:pt x="1284" y="782"/>
                  <a:pt x="1223" y="794"/>
                  <a:pt x="1168" y="822"/>
                </a:cubicBezTo>
                <a:cubicBezTo>
                  <a:pt x="1126" y="843"/>
                  <a:pt x="1101" y="885"/>
                  <a:pt x="1075" y="923"/>
                </a:cubicBezTo>
                <a:cubicBezTo>
                  <a:pt x="1051" y="957"/>
                  <a:pt x="1040" y="996"/>
                  <a:pt x="1034" y="1036"/>
                </a:cubicBezTo>
                <a:cubicBezTo>
                  <a:pt x="1031" y="1051"/>
                  <a:pt x="1029" y="1067"/>
                  <a:pt x="1005" y="1073"/>
                </a:cubicBezTo>
                <a:cubicBezTo>
                  <a:pt x="1024" y="1013"/>
                  <a:pt x="1017" y="957"/>
                  <a:pt x="1002" y="901"/>
                </a:cubicBezTo>
                <a:cubicBezTo>
                  <a:pt x="987" y="842"/>
                  <a:pt x="950" y="797"/>
                  <a:pt x="907" y="754"/>
                </a:cubicBezTo>
                <a:cubicBezTo>
                  <a:pt x="849" y="812"/>
                  <a:pt x="829" y="885"/>
                  <a:pt x="827" y="963"/>
                </a:cubicBezTo>
                <a:cubicBezTo>
                  <a:pt x="825" y="1041"/>
                  <a:pt x="847" y="1112"/>
                  <a:pt x="907" y="1169"/>
                </a:cubicBezTo>
                <a:cubicBezTo>
                  <a:pt x="825" y="1294"/>
                  <a:pt x="782" y="1427"/>
                  <a:pt x="792" y="1577"/>
                </a:cubicBezTo>
                <a:cubicBezTo>
                  <a:pt x="693" y="1473"/>
                  <a:pt x="625" y="1351"/>
                  <a:pt x="567" y="1221"/>
                </a:cubicBezTo>
                <a:cubicBezTo>
                  <a:pt x="587" y="1204"/>
                  <a:pt x="606" y="1191"/>
                  <a:pt x="622" y="1174"/>
                </a:cubicBezTo>
                <a:cubicBezTo>
                  <a:pt x="674" y="1120"/>
                  <a:pt x="707" y="1055"/>
                  <a:pt x="718" y="982"/>
                </a:cubicBezTo>
                <a:cubicBezTo>
                  <a:pt x="723" y="947"/>
                  <a:pt x="718" y="910"/>
                  <a:pt x="715" y="874"/>
                </a:cubicBezTo>
                <a:cubicBezTo>
                  <a:pt x="714" y="859"/>
                  <a:pt x="702" y="854"/>
                  <a:pt x="687" y="854"/>
                </a:cubicBezTo>
                <a:cubicBezTo>
                  <a:pt x="648" y="852"/>
                  <a:pt x="617" y="873"/>
                  <a:pt x="588" y="894"/>
                </a:cubicBezTo>
                <a:cubicBezTo>
                  <a:pt x="564" y="910"/>
                  <a:pt x="545" y="933"/>
                  <a:pt x="522" y="955"/>
                </a:cubicBezTo>
                <a:cubicBezTo>
                  <a:pt x="505" y="892"/>
                  <a:pt x="503" y="827"/>
                  <a:pt x="499" y="758"/>
                </a:cubicBezTo>
                <a:cubicBezTo>
                  <a:pt x="520" y="765"/>
                  <a:pt x="538" y="773"/>
                  <a:pt x="556" y="776"/>
                </a:cubicBezTo>
                <a:cubicBezTo>
                  <a:pt x="601" y="782"/>
                  <a:pt x="637" y="759"/>
                  <a:pt x="667" y="729"/>
                </a:cubicBezTo>
                <a:cubicBezTo>
                  <a:pt x="699" y="695"/>
                  <a:pt x="721" y="654"/>
                  <a:pt x="731" y="608"/>
                </a:cubicBezTo>
                <a:cubicBezTo>
                  <a:pt x="737" y="583"/>
                  <a:pt x="745" y="559"/>
                  <a:pt x="752" y="535"/>
                </a:cubicBezTo>
                <a:cubicBezTo>
                  <a:pt x="764" y="495"/>
                  <a:pt x="782" y="460"/>
                  <a:pt x="831" y="438"/>
                </a:cubicBezTo>
                <a:cubicBezTo>
                  <a:pt x="783" y="424"/>
                  <a:pt x="741" y="419"/>
                  <a:pt x="705" y="433"/>
                </a:cubicBezTo>
                <a:cubicBezTo>
                  <a:pt x="670" y="446"/>
                  <a:pt x="640" y="474"/>
                  <a:pt x="604" y="498"/>
                </a:cubicBezTo>
                <a:cubicBezTo>
                  <a:pt x="587" y="400"/>
                  <a:pt x="540" y="316"/>
                  <a:pt x="474" y="236"/>
                </a:cubicBezTo>
                <a:cubicBezTo>
                  <a:pt x="470" y="245"/>
                  <a:pt x="466" y="250"/>
                  <a:pt x="466" y="254"/>
                </a:cubicBezTo>
                <a:cubicBezTo>
                  <a:pt x="473" y="305"/>
                  <a:pt x="451" y="350"/>
                  <a:pt x="434" y="395"/>
                </a:cubicBezTo>
                <a:cubicBezTo>
                  <a:pt x="420" y="433"/>
                  <a:pt x="402" y="469"/>
                  <a:pt x="386" y="506"/>
                </a:cubicBezTo>
                <a:cubicBezTo>
                  <a:pt x="358" y="501"/>
                  <a:pt x="327" y="496"/>
                  <a:pt x="296" y="489"/>
                </a:cubicBezTo>
                <a:cubicBezTo>
                  <a:pt x="265" y="482"/>
                  <a:pt x="235" y="473"/>
                  <a:pt x="202" y="465"/>
                </a:cubicBezTo>
                <a:cubicBezTo>
                  <a:pt x="182" y="541"/>
                  <a:pt x="227" y="600"/>
                  <a:pt x="269" y="658"/>
                </a:cubicBezTo>
                <a:cubicBezTo>
                  <a:pt x="314" y="717"/>
                  <a:pt x="371" y="758"/>
                  <a:pt x="452" y="751"/>
                </a:cubicBezTo>
                <a:cubicBezTo>
                  <a:pt x="451" y="794"/>
                  <a:pt x="448" y="833"/>
                  <a:pt x="450" y="872"/>
                </a:cubicBezTo>
                <a:cubicBezTo>
                  <a:pt x="451" y="911"/>
                  <a:pt x="455" y="950"/>
                  <a:pt x="459" y="996"/>
                </a:cubicBezTo>
                <a:cubicBezTo>
                  <a:pt x="362" y="918"/>
                  <a:pt x="259" y="880"/>
                  <a:pt x="137" y="909"/>
                </a:cubicBezTo>
                <a:cubicBezTo>
                  <a:pt x="132" y="941"/>
                  <a:pt x="147" y="969"/>
                  <a:pt x="158" y="997"/>
                </a:cubicBezTo>
                <a:cubicBezTo>
                  <a:pt x="184" y="1069"/>
                  <a:pt x="239" y="1117"/>
                  <a:pt x="301" y="1157"/>
                </a:cubicBezTo>
                <a:cubicBezTo>
                  <a:pt x="371" y="1203"/>
                  <a:pt x="451" y="1225"/>
                  <a:pt x="534" y="1247"/>
                </a:cubicBezTo>
                <a:cubicBezTo>
                  <a:pt x="575" y="1355"/>
                  <a:pt x="625" y="1461"/>
                  <a:pt x="693" y="1557"/>
                </a:cubicBezTo>
                <a:cubicBezTo>
                  <a:pt x="760" y="1652"/>
                  <a:pt x="837" y="1740"/>
                  <a:pt x="912" y="1835"/>
                </a:cubicBezTo>
                <a:cubicBezTo>
                  <a:pt x="883" y="1826"/>
                  <a:pt x="856" y="1817"/>
                  <a:pt x="830" y="1809"/>
                </a:cubicBezTo>
                <a:cubicBezTo>
                  <a:pt x="751" y="1649"/>
                  <a:pt x="633" y="1546"/>
                  <a:pt x="446" y="1532"/>
                </a:cubicBezTo>
                <a:cubicBezTo>
                  <a:pt x="441" y="1593"/>
                  <a:pt x="459" y="1644"/>
                  <a:pt x="495" y="1687"/>
                </a:cubicBezTo>
                <a:cubicBezTo>
                  <a:pt x="528" y="1727"/>
                  <a:pt x="568" y="1762"/>
                  <a:pt x="607" y="1802"/>
                </a:cubicBezTo>
                <a:cubicBezTo>
                  <a:pt x="493" y="1812"/>
                  <a:pt x="395" y="1861"/>
                  <a:pt x="296" y="1920"/>
                </a:cubicBezTo>
                <a:cubicBezTo>
                  <a:pt x="280" y="1912"/>
                  <a:pt x="261" y="1904"/>
                  <a:pt x="243" y="1893"/>
                </a:cubicBezTo>
                <a:cubicBezTo>
                  <a:pt x="166" y="1849"/>
                  <a:pt x="87" y="1856"/>
                  <a:pt x="9" y="1888"/>
                </a:cubicBezTo>
                <a:cubicBezTo>
                  <a:pt x="6" y="1889"/>
                  <a:pt x="3" y="1891"/>
                  <a:pt x="0" y="1892"/>
                </a:cubicBezTo>
                <a:cubicBezTo>
                  <a:pt x="0" y="1917"/>
                  <a:pt x="0" y="1917"/>
                  <a:pt x="0" y="1917"/>
                </a:cubicBezTo>
                <a:cubicBezTo>
                  <a:pt x="67" y="1891"/>
                  <a:pt x="155" y="1890"/>
                  <a:pt x="198" y="1923"/>
                </a:cubicBezTo>
                <a:cubicBezTo>
                  <a:pt x="150" y="1930"/>
                  <a:pt x="100" y="1936"/>
                  <a:pt x="50" y="1943"/>
                </a:cubicBezTo>
                <a:cubicBezTo>
                  <a:pt x="51" y="1946"/>
                  <a:pt x="51" y="1948"/>
                  <a:pt x="51" y="1951"/>
                </a:cubicBezTo>
                <a:cubicBezTo>
                  <a:pt x="106" y="1956"/>
                  <a:pt x="162" y="1936"/>
                  <a:pt x="218" y="1954"/>
                </a:cubicBezTo>
                <a:cubicBezTo>
                  <a:pt x="155" y="2028"/>
                  <a:pt x="74" y="2038"/>
                  <a:pt x="0" y="2009"/>
                </a:cubicBezTo>
                <a:cubicBezTo>
                  <a:pt x="0" y="2030"/>
                  <a:pt x="0" y="2030"/>
                  <a:pt x="0" y="2030"/>
                </a:cubicBezTo>
                <a:cubicBezTo>
                  <a:pt x="39" y="2043"/>
                  <a:pt x="79" y="2049"/>
                  <a:pt x="122" y="2043"/>
                </a:cubicBezTo>
                <a:cubicBezTo>
                  <a:pt x="123" y="2043"/>
                  <a:pt x="124" y="2045"/>
                  <a:pt x="125" y="2046"/>
                </a:cubicBezTo>
                <a:cubicBezTo>
                  <a:pt x="98" y="2081"/>
                  <a:pt x="74" y="2120"/>
                  <a:pt x="55" y="2160"/>
                </a:cubicBezTo>
                <a:cubicBezTo>
                  <a:pt x="55" y="2160"/>
                  <a:pt x="55" y="2160"/>
                  <a:pt x="55" y="2161"/>
                </a:cubicBezTo>
                <a:cubicBezTo>
                  <a:pt x="78" y="2161"/>
                  <a:pt x="78" y="2161"/>
                  <a:pt x="78" y="2161"/>
                </a:cubicBezTo>
                <a:cubicBezTo>
                  <a:pt x="78" y="2160"/>
                  <a:pt x="78" y="2160"/>
                  <a:pt x="78" y="2160"/>
                </a:cubicBezTo>
                <a:cubicBezTo>
                  <a:pt x="103" y="2110"/>
                  <a:pt x="136" y="2066"/>
                  <a:pt x="176" y="2026"/>
                </a:cubicBezTo>
                <a:cubicBezTo>
                  <a:pt x="189" y="2013"/>
                  <a:pt x="203" y="2016"/>
                  <a:pt x="219" y="2023"/>
                </a:cubicBezTo>
                <a:cubicBezTo>
                  <a:pt x="188" y="2070"/>
                  <a:pt x="157" y="2115"/>
                  <a:pt x="127" y="2160"/>
                </a:cubicBezTo>
                <a:cubicBezTo>
                  <a:pt x="127" y="2160"/>
                  <a:pt x="126" y="2160"/>
                  <a:pt x="126" y="2161"/>
                </a:cubicBezTo>
                <a:cubicBezTo>
                  <a:pt x="137" y="2161"/>
                  <a:pt x="137" y="2161"/>
                  <a:pt x="137" y="2161"/>
                </a:cubicBezTo>
                <a:cubicBezTo>
                  <a:pt x="137" y="2160"/>
                  <a:pt x="137" y="2160"/>
                  <a:pt x="138" y="2160"/>
                </a:cubicBezTo>
                <a:cubicBezTo>
                  <a:pt x="171" y="2121"/>
                  <a:pt x="205" y="2082"/>
                  <a:pt x="245" y="2037"/>
                </a:cubicBezTo>
                <a:cubicBezTo>
                  <a:pt x="248" y="2088"/>
                  <a:pt x="233" y="2127"/>
                  <a:pt x="210" y="2160"/>
                </a:cubicBezTo>
                <a:cubicBezTo>
                  <a:pt x="210" y="2160"/>
                  <a:pt x="210" y="2160"/>
                  <a:pt x="210" y="2161"/>
                </a:cubicBezTo>
                <a:cubicBezTo>
                  <a:pt x="236" y="2161"/>
                  <a:pt x="236" y="2161"/>
                  <a:pt x="236" y="2161"/>
                </a:cubicBezTo>
                <a:cubicBezTo>
                  <a:pt x="236" y="2160"/>
                  <a:pt x="236" y="2160"/>
                  <a:pt x="236" y="2160"/>
                </a:cubicBezTo>
                <a:cubicBezTo>
                  <a:pt x="241" y="2153"/>
                  <a:pt x="246" y="2146"/>
                  <a:pt x="251" y="2139"/>
                </a:cubicBezTo>
                <a:cubicBezTo>
                  <a:pt x="252" y="2138"/>
                  <a:pt x="254" y="2139"/>
                  <a:pt x="259" y="2138"/>
                </a:cubicBezTo>
                <a:cubicBezTo>
                  <a:pt x="261" y="2145"/>
                  <a:pt x="263" y="2153"/>
                  <a:pt x="265" y="2160"/>
                </a:cubicBezTo>
                <a:cubicBezTo>
                  <a:pt x="265" y="2160"/>
                  <a:pt x="266" y="2160"/>
                  <a:pt x="266" y="2161"/>
                </a:cubicBezTo>
                <a:cubicBezTo>
                  <a:pt x="287" y="2161"/>
                  <a:pt x="287" y="2161"/>
                  <a:pt x="287" y="2161"/>
                </a:cubicBezTo>
                <a:cubicBezTo>
                  <a:pt x="286" y="2160"/>
                  <a:pt x="286" y="2160"/>
                  <a:pt x="286" y="2160"/>
                </a:cubicBezTo>
                <a:cubicBezTo>
                  <a:pt x="283" y="2146"/>
                  <a:pt x="282" y="2132"/>
                  <a:pt x="282" y="2120"/>
                </a:cubicBezTo>
                <a:cubicBezTo>
                  <a:pt x="282" y="2088"/>
                  <a:pt x="277" y="2050"/>
                  <a:pt x="318" y="2027"/>
                </a:cubicBezTo>
                <a:cubicBezTo>
                  <a:pt x="340" y="2066"/>
                  <a:pt x="340" y="2108"/>
                  <a:pt x="357" y="2146"/>
                </a:cubicBezTo>
                <a:cubicBezTo>
                  <a:pt x="370" y="2104"/>
                  <a:pt x="348" y="2064"/>
                  <a:pt x="347" y="2021"/>
                </a:cubicBezTo>
                <a:cubicBezTo>
                  <a:pt x="377" y="2031"/>
                  <a:pt x="399" y="2049"/>
                  <a:pt x="409" y="2076"/>
                </a:cubicBezTo>
                <a:cubicBezTo>
                  <a:pt x="420" y="2104"/>
                  <a:pt x="425" y="2132"/>
                  <a:pt x="427" y="2160"/>
                </a:cubicBezTo>
                <a:cubicBezTo>
                  <a:pt x="427" y="2160"/>
                  <a:pt x="427" y="2160"/>
                  <a:pt x="427" y="2161"/>
                </a:cubicBezTo>
                <a:cubicBezTo>
                  <a:pt x="448" y="2161"/>
                  <a:pt x="448" y="2161"/>
                  <a:pt x="448" y="2161"/>
                </a:cubicBezTo>
                <a:cubicBezTo>
                  <a:pt x="448" y="2160"/>
                  <a:pt x="448" y="2160"/>
                  <a:pt x="448" y="2160"/>
                </a:cubicBezTo>
                <a:cubicBezTo>
                  <a:pt x="448" y="2159"/>
                  <a:pt x="448" y="2158"/>
                  <a:pt x="448" y="2157"/>
                </a:cubicBezTo>
                <a:cubicBezTo>
                  <a:pt x="447" y="2075"/>
                  <a:pt x="410" y="2009"/>
                  <a:pt x="340" y="1954"/>
                </a:cubicBezTo>
                <a:cubicBezTo>
                  <a:pt x="444" y="1898"/>
                  <a:pt x="546" y="1862"/>
                  <a:pt x="664" y="1864"/>
                </a:cubicBezTo>
                <a:cubicBezTo>
                  <a:pt x="580" y="1944"/>
                  <a:pt x="544" y="2037"/>
                  <a:pt x="564" y="2149"/>
                </a:cubicBezTo>
                <a:cubicBezTo>
                  <a:pt x="668" y="2178"/>
                  <a:pt x="832" y="2048"/>
                  <a:pt x="839" y="1886"/>
                </a:cubicBezTo>
                <a:cubicBezTo>
                  <a:pt x="915" y="1909"/>
                  <a:pt x="985" y="1941"/>
                  <a:pt x="1037" y="2003"/>
                </a:cubicBezTo>
                <a:cubicBezTo>
                  <a:pt x="1053" y="2022"/>
                  <a:pt x="1066" y="2043"/>
                  <a:pt x="1093" y="2048"/>
                </a:cubicBezTo>
                <a:cubicBezTo>
                  <a:pt x="1101" y="2050"/>
                  <a:pt x="1109" y="2059"/>
                  <a:pt x="1114" y="2066"/>
                </a:cubicBezTo>
                <a:cubicBezTo>
                  <a:pt x="1135" y="2097"/>
                  <a:pt x="1154" y="2128"/>
                  <a:pt x="1170" y="2160"/>
                </a:cubicBezTo>
                <a:cubicBezTo>
                  <a:pt x="1171" y="2160"/>
                  <a:pt x="1171" y="2160"/>
                  <a:pt x="1171" y="2161"/>
                </a:cubicBezTo>
                <a:cubicBezTo>
                  <a:pt x="1198" y="2161"/>
                  <a:pt x="1198" y="2161"/>
                  <a:pt x="1198" y="2161"/>
                </a:cubicBezTo>
                <a:cubicBezTo>
                  <a:pt x="1198" y="2160"/>
                  <a:pt x="1198" y="2160"/>
                  <a:pt x="1198" y="2160"/>
                </a:cubicBezTo>
                <a:cubicBezTo>
                  <a:pt x="1194" y="2144"/>
                  <a:pt x="1194" y="2126"/>
                  <a:pt x="1201" y="2105"/>
                </a:cubicBezTo>
                <a:cubicBezTo>
                  <a:pt x="1178" y="2119"/>
                  <a:pt x="1167" y="2113"/>
                  <a:pt x="1159" y="2097"/>
                </a:cubicBezTo>
                <a:cubicBezTo>
                  <a:pt x="1153" y="2083"/>
                  <a:pt x="1142" y="2070"/>
                  <a:pt x="1137" y="2056"/>
                </a:cubicBezTo>
                <a:cubicBezTo>
                  <a:pt x="1130" y="2033"/>
                  <a:pt x="1117" y="2020"/>
                  <a:pt x="1092" y="2019"/>
                </a:cubicBezTo>
                <a:cubicBezTo>
                  <a:pt x="1089" y="1975"/>
                  <a:pt x="1056" y="1957"/>
                  <a:pt x="1023" y="1941"/>
                </a:cubicBezTo>
                <a:cubicBezTo>
                  <a:pt x="965" y="1913"/>
                  <a:pt x="910" y="1881"/>
                  <a:pt x="847" y="1863"/>
                </a:cubicBezTo>
                <a:cubicBezTo>
                  <a:pt x="831" y="1858"/>
                  <a:pt x="822" y="1851"/>
                  <a:pt x="831" y="1834"/>
                </a:cubicBezTo>
                <a:cubicBezTo>
                  <a:pt x="902" y="1842"/>
                  <a:pt x="952" y="1894"/>
                  <a:pt x="1016" y="1919"/>
                </a:cubicBezTo>
                <a:cubicBezTo>
                  <a:pt x="1014" y="1908"/>
                  <a:pt x="1011" y="1900"/>
                  <a:pt x="1005" y="1893"/>
                </a:cubicBezTo>
                <a:cubicBezTo>
                  <a:pt x="941" y="1821"/>
                  <a:pt x="878" y="1749"/>
                  <a:pt x="812" y="1679"/>
                </a:cubicBezTo>
                <a:cubicBezTo>
                  <a:pt x="749" y="1610"/>
                  <a:pt x="698" y="1534"/>
                  <a:pt x="652" y="1453"/>
                </a:cubicBezTo>
                <a:cubicBezTo>
                  <a:pt x="643" y="1438"/>
                  <a:pt x="636" y="1421"/>
                  <a:pt x="629" y="1405"/>
                </a:cubicBezTo>
                <a:cubicBezTo>
                  <a:pt x="655" y="1432"/>
                  <a:pt x="672" y="1464"/>
                  <a:pt x="693" y="1494"/>
                </a:cubicBezTo>
                <a:cubicBezTo>
                  <a:pt x="765" y="1593"/>
                  <a:pt x="844" y="1687"/>
                  <a:pt x="927" y="1778"/>
                </a:cubicBezTo>
                <a:cubicBezTo>
                  <a:pt x="994" y="1852"/>
                  <a:pt x="1064" y="1925"/>
                  <a:pt x="1133" y="1998"/>
                </a:cubicBezTo>
                <a:cubicBezTo>
                  <a:pt x="1180" y="2048"/>
                  <a:pt x="1218" y="2102"/>
                  <a:pt x="1251" y="2160"/>
                </a:cubicBezTo>
                <a:cubicBezTo>
                  <a:pt x="1251" y="2160"/>
                  <a:pt x="1251" y="2160"/>
                  <a:pt x="1251" y="2161"/>
                </a:cubicBezTo>
                <a:cubicBezTo>
                  <a:pt x="1275" y="2161"/>
                  <a:pt x="1275" y="2161"/>
                  <a:pt x="1275" y="2161"/>
                </a:cubicBezTo>
                <a:cubicBezTo>
                  <a:pt x="1275" y="2160"/>
                  <a:pt x="1275" y="2160"/>
                  <a:pt x="1275" y="2160"/>
                </a:cubicBezTo>
                <a:cubicBezTo>
                  <a:pt x="1240" y="2095"/>
                  <a:pt x="1196" y="2036"/>
                  <a:pt x="1145" y="1980"/>
                </a:cubicBezTo>
                <a:cubicBezTo>
                  <a:pt x="1136" y="1970"/>
                  <a:pt x="1128" y="1958"/>
                  <a:pt x="1118" y="1945"/>
                </a:cubicBezTo>
                <a:cubicBezTo>
                  <a:pt x="1128" y="1941"/>
                  <a:pt x="1135" y="1937"/>
                  <a:pt x="1142" y="1935"/>
                </a:cubicBezTo>
                <a:cubicBezTo>
                  <a:pt x="1221" y="1911"/>
                  <a:pt x="1263" y="1851"/>
                  <a:pt x="1290" y="1780"/>
                </a:cubicBezTo>
                <a:cubicBezTo>
                  <a:pt x="1305" y="1742"/>
                  <a:pt x="1309" y="1698"/>
                  <a:pt x="1313" y="1657"/>
                </a:cubicBezTo>
                <a:cubicBezTo>
                  <a:pt x="1315" y="1627"/>
                  <a:pt x="1307" y="1596"/>
                  <a:pt x="1304" y="1566"/>
                </a:cubicBezTo>
                <a:cubicBezTo>
                  <a:pt x="1252" y="1562"/>
                  <a:pt x="1221" y="1597"/>
                  <a:pt x="1180" y="1620"/>
                </a:cubicBezTo>
                <a:close/>
                <a:moveTo>
                  <a:pt x="1414" y="1071"/>
                </a:moveTo>
                <a:cubicBezTo>
                  <a:pt x="1355" y="1123"/>
                  <a:pt x="1290" y="1148"/>
                  <a:pt x="1216" y="1146"/>
                </a:cubicBezTo>
                <a:cubicBezTo>
                  <a:pt x="1180" y="1145"/>
                  <a:pt x="1145" y="1138"/>
                  <a:pt x="1119" y="1100"/>
                </a:cubicBezTo>
                <a:cubicBezTo>
                  <a:pt x="1178" y="1089"/>
                  <a:pt x="1236" y="1094"/>
                  <a:pt x="1288" y="1066"/>
                </a:cubicBezTo>
                <a:cubicBezTo>
                  <a:pt x="1249" y="1067"/>
                  <a:pt x="1209" y="1067"/>
                  <a:pt x="1161" y="1068"/>
                </a:cubicBezTo>
                <a:cubicBezTo>
                  <a:pt x="1197" y="1044"/>
                  <a:pt x="1227" y="1025"/>
                  <a:pt x="1257" y="1005"/>
                </a:cubicBezTo>
                <a:cubicBezTo>
                  <a:pt x="1260" y="1003"/>
                  <a:pt x="1265" y="1004"/>
                  <a:pt x="1269" y="1004"/>
                </a:cubicBezTo>
                <a:cubicBezTo>
                  <a:pt x="1324" y="1008"/>
                  <a:pt x="1373" y="1023"/>
                  <a:pt x="1414" y="1071"/>
                </a:cubicBezTo>
                <a:close/>
                <a:moveTo>
                  <a:pt x="1093" y="932"/>
                </a:moveTo>
                <a:cubicBezTo>
                  <a:pt x="1125" y="881"/>
                  <a:pt x="1162" y="837"/>
                  <a:pt x="1225" y="824"/>
                </a:cubicBezTo>
                <a:cubicBezTo>
                  <a:pt x="1261" y="817"/>
                  <a:pt x="1297" y="802"/>
                  <a:pt x="1344" y="810"/>
                </a:cubicBezTo>
                <a:cubicBezTo>
                  <a:pt x="1310" y="862"/>
                  <a:pt x="1297" y="920"/>
                  <a:pt x="1258" y="965"/>
                </a:cubicBezTo>
                <a:cubicBezTo>
                  <a:pt x="1220" y="1009"/>
                  <a:pt x="1179" y="1039"/>
                  <a:pt x="1112" y="1025"/>
                </a:cubicBezTo>
                <a:cubicBezTo>
                  <a:pt x="1122" y="1008"/>
                  <a:pt x="1129" y="994"/>
                  <a:pt x="1138" y="982"/>
                </a:cubicBezTo>
                <a:cubicBezTo>
                  <a:pt x="1147" y="970"/>
                  <a:pt x="1159" y="960"/>
                  <a:pt x="1170" y="949"/>
                </a:cubicBezTo>
                <a:cubicBezTo>
                  <a:pt x="1179" y="939"/>
                  <a:pt x="1189" y="930"/>
                  <a:pt x="1198" y="920"/>
                </a:cubicBezTo>
                <a:cubicBezTo>
                  <a:pt x="1148" y="934"/>
                  <a:pt x="1117" y="971"/>
                  <a:pt x="1086" y="1010"/>
                </a:cubicBezTo>
                <a:cubicBezTo>
                  <a:pt x="1069" y="979"/>
                  <a:pt x="1079" y="954"/>
                  <a:pt x="1093" y="932"/>
                </a:cubicBezTo>
                <a:close/>
                <a:moveTo>
                  <a:pt x="907" y="1084"/>
                </a:moveTo>
                <a:cubicBezTo>
                  <a:pt x="875" y="1069"/>
                  <a:pt x="863" y="1049"/>
                  <a:pt x="857" y="1026"/>
                </a:cubicBezTo>
                <a:cubicBezTo>
                  <a:pt x="843" y="977"/>
                  <a:pt x="848" y="929"/>
                  <a:pt x="860" y="881"/>
                </a:cubicBezTo>
                <a:cubicBezTo>
                  <a:pt x="869" y="845"/>
                  <a:pt x="881" y="812"/>
                  <a:pt x="912" y="784"/>
                </a:cubicBezTo>
                <a:cubicBezTo>
                  <a:pt x="930" y="810"/>
                  <a:pt x="948" y="833"/>
                  <a:pt x="962" y="858"/>
                </a:cubicBezTo>
                <a:cubicBezTo>
                  <a:pt x="990" y="907"/>
                  <a:pt x="1000" y="960"/>
                  <a:pt x="993" y="1015"/>
                </a:cubicBezTo>
                <a:cubicBezTo>
                  <a:pt x="989" y="1047"/>
                  <a:pt x="978" y="1077"/>
                  <a:pt x="940" y="1092"/>
                </a:cubicBezTo>
                <a:cubicBezTo>
                  <a:pt x="921" y="1045"/>
                  <a:pt x="935" y="991"/>
                  <a:pt x="905" y="949"/>
                </a:cubicBezTo>
                <a:cubicBezTo>
                  <a:pt x="905" y="992"/>
                  <a:pt x="906" y="1035"/>
                  <a:pt x="907" y="1084"/>
                </a:cubicBezTo>
                <a:close/>
                <a:moveTo>
                  <a:pt x="620" y="545"/>
                </a:moveTo>
                <a:cubicBezTo>
                  <a:pt x="625" y="497"/>
                  <a:pt x="665" y="480"/>
                  <a:pt x="698" y="459"/>
                </a:cubicBezTo>
                <a:cubicBezTo>
                  <a:pt x="716" y="447"/>
                  <a:pt x="737" y="439"/>
                  <a:pt x="762" y="449"/>
                </a:cubicBezTo>
                <a:cubicBezTo>
                  <a:pt x="746" y="494"/>
                  <a:pt x="729" y="534"/>
                  <a:pt x="719" y="576"/>
                </a:cubicBezTo>
                <a:cubicBezTo>
                  <a:pt x="710" y="611"/>
                  <a:pt x="691" y="640"/>
                  <a:pt x="670" y="668"/>
                </a:cubicBezTo>
                <a:cubicBezTo>
                  <a:pt x="654" y="690"/>
                  <a:pt x="631" y="704"/>
                  <a:pt x="599" y="702"/>
                </a:cubicBezTo>
                <a:cubicBezTo>
                  <a:pt x="614" y="676"/>
                  <a:pt x="628" y="654"/>
                  <a:pt x="642" y="631"/>
                </a:cubicBezTo>
                <a:cubicBezTo>
                  <a:pt x="623" y="643"/>
                  <a:pt x="610" y="658"/>
                  <a:pt x="595" y="672"/>
                </a:cubicBezTo>
                <a:cubicBezTo>
                  <a:pt x="580" y="686"/>
                  <a:pt x="566" y="703"/>
                  <a:pt x="540" y="694"/>
                </a:cubicBezTo>
                <a:cubicBezTo>
                  <a:pt x="556" y="670"/>
                  <a:pt x="573" y="648"/>
                  <a:pt x="587" y="624"/>
                </a:cubicBezTo>
                <a:cubicBezTo>
                  <a:pt x="602" y="599"/>
                  <a:pt x="595" y="565"/>
                  <a:pt x="620" y="545"/>
                </a:cubicBezTo>
                <a:close/>
                <a:moveTo>
                  <a:pt x="331" y="688"/>
                </a:moveTo>
                <a:cubicBezTo>
                  <a:pt x="278" y="643"/>
                  <a:pt x="242" y="588"/>
                  <a:pt x="220" y="523"/>
                </a:cubicBezTo>
                <a:cubicBezTo>
                  <a:pt x="217" y="515"/>
                  <a:pt x="219" y="505"/>
                  <a:pt x="219" y="499"/>
                </a:cubicBezTo>
                <a:cubicBezTo>
                  <a:pt x="253" y="505"/>
                  <a:pt x="285" y="511"/>
                  <a:pt x="318" y="514"/>
                </a:cubicBezTo>
                <a:cubicBezTo>
                  <a:pt x="346" y="517"/>
                  <a:pt x="372" y="526"/>
                  <a:pt x="389" y="543"/>
                </a:cubicBezTo>
                <a:cubicBezTo>
                  <a:pt x="394" y="575"/>
                  <a:pt x="398" y="603"/>
                  <a:pt x="402" y="634"/>
                </a:cubicBezTo>
                <a:cubicBezTo>
                  <a:pt x="375" y="618"/>
                  <a:pt x="351" y="605"/>
                  <a:pt x="328" y="591"/>
                </a:cubicBezTo>
                <a:cubicBezTo>
                  <a:pt x="355" y="625"/>
                  <a:pt x="395" y="645"/>
                  <a:pt x="408" y="689"/>
                </a:cubicBezTo>
                <a:cubicBezTo>
                  <a:pt x="374" y="709"/>
                  <a:pt x="356" y="709"/>
                  <a:pt x="331" y="688"/>
                </a:cubicBezTo>
                <a:close/>
                <a:moveTo>
                  <a:pt x="457" y="648"/>
                </a:moveTo>
                <a:cubicBezTo>
                  <a:pt x="455" y="646"/>
                  <a:pt x="452" y="644"/>
                  <a:pt x="451" y="642"/>
                </a:cubicBezTo>
                <a:cubicBezTo>
                  <a:pt x="409" y="581"/>
                  <a:pt x="402" y="516"/>
                  <a:pt x="433" y="448"/>
                </a:cubicBezTo>
                <a:cubicBezTo>
                  <a:pt x="456" y="400"/>
                  <a:pt x="481" y="353"/>
                  <a:pt x="492" y="295"/>
                </a:cubicBezTo>
                <a:cubicBezTo>
                  <a:pt x="508" y="322"/>
                  <a:pt x="527" y="348"/>
                  <a:pt x="541" y="376"/>
                </a:cubicBezTo>
                <a:cubicBezTo>
                  <a:pt x="567" y="428"/>
                  <a:pt x="584" y="482"/>
                  <a:pt x="583" y="541"/>
                </a:cubicBezTo>
                <a:cubicBezTo>
                  <a:pt x="583" y="609"/>
                  <a:pt x="560" y="641"/>
                  <a:pt x="500" y="657"/>
                </a:cubicBezTo>
                <a:cubicBezTo>
                  <a:pt x="504" y="610"/>
                  <a:pt x="515" y="564"/>
                  <a:pt x="502" y="518"/>
                </a:cubicBezTo>
                <a:cubicBezTo>
                  <a:pt x="491" y="562"/>
                  <a:pt x="492" y="610"/>
                  <a:pt x="469" y="651"/>
                </a:cubicBezTo>
                <a:cubicBezTo>
                  <a:pt x="462" y="649"/>
                  <a:pt x="460" y="649"/>
                  <a:pt x="457" y="648"/>
                </a:cubicBezTo>
                <a:close/>
                <a:moveTo>
                  <a:pt x="490" y="1129"/>
                </a:moveTo>
                <a:cubicBezTo>
                  <a:pt x="446" y="1105"/>
                  <a:pt x="406" y="1083"/>
                  <a:pt x="366" y="1061"/>
                </a:cubicBezTo>
                <a:cubicBezTo>
                  <a:pt x="365" y="1063"/>
                  <a:pt x="363" y="1066"/>
                  <a:pt x="362" y="1068"/>
                </a:cubicBezTo>
                <a:cubicBezTo>
                  <a:pt x="398" y="1096"/>
                  <a:pt x="435" y="1125"/>
                  <a:pt x="472" y="1153"/>
                </a:cubicBezTo>
                <a:cubicBezTo>
                  <a:pt x="444" y="1176"/>
                  <a:pt x="399" y="1178"/>
                  <a:pt x="329" y="1147"/>
                </a:cubicBezTo>
                <a:cubicBezTo>
                  <a:pt x="237" y="1105"/>
                  <a:pt x="181" y="1031"/>
                  <a:pt x="160" y="928"/>
                </a:cubicBezTo>
                <a:cubicBezTo>
                  <a:pt x="276" y="897"/>
                  <a:pt x="410" y="959"/>
                  <a:pt x="473" y="1048"/>
                </a:cubicBezTo>
                <a:cubicBezTo>
                  <a:pt x="488" y="1070"/>
                  <a:pt x="497" y="1097"/>
                  <a:pt x="490" y="1129"/>
                </a:cubicBezTo>
                <a:close/>
                <a:moveTo>
                  <a:pt x="493" y="1020"/>
                </a:moveTo>
                <a:cubicBezTo>
                  <a:pt x="469" y="949"/>
                  <a:pt x="467" y="880"/>
                  <a:pt x="474" y="810"/>
                </a:cubicBezTo>
                <a:cubicBezTo>
                  <a:pt x="502" y="930"/>
                  <a:pt x="507" y="985"/>
                  <a:pt x="493" y="1020"/>
                </a:cubicBezTo>
                <a:close/>
                <a:moveTo>
                  <a:pt x="535" y="989"/>
                </a:moveTo>
                <a:cubicBezTo>
                  <a:pt x="543" y="972"/>
                  <a:pt x="553" y="954"/>
                  <a:pt x="566" y="940"/>
                </a:cubicBezTo>
                <a:cubicBezTo>
                  <a:pt x="598" y="906"/>
                  <a:pt x="635" y="879"/>
                  <a:pt x="684" y="874"/>
                </a:cubicBezTo>
                <a:cubicBezTo>
                  <a:pt x="730" y="968"/>
                  <a:pt x="660" y="1144"/>
                  <a:pt x="577" y="1146"/>
                </a:cubicBezTo>
                <a:cubicBezTo>
                  <a:pt x="568" y="1085"/>
                  <a:pt x="603" y="1034"/>
                  <a:pt x="620" y="972"/>
                </a:cubicBezTo>
                <a:cubicBezTo>
                  <a:pt x="577" y="1016"/>
                  <a:pt x="570" y="1070"/>
                  <a:pt x="549" y="1119"/>
                </a:cubicBezTo>
                <a:cubicBezTo>
                  <a:pt x="513" y="1075"/>
                  <a:pt x="513" y="1033"/>
                  <a:pt x="535" y="989"/>
                </a:cubicBezTo>
                <a:close/>
                <a:moveTo>
                  <a:pt x="464" y="1555"/>
                </a:moveTo>
                <a:cubicBezTo>
                  <a:pt x="471" y="1555"/>
                  <a:pt x="478" y="1554"/>
                  <a:pt x="485" y="1555"/>
                </a:cubicBezTo>
                <a:cubicBezTo>
                  <a:pt x="496" y="1556"/>
                  <a:pt x="507" y="1558"/>
                  <a:pt x="518" y="1560"/>
                </a:cubicBezTo>
                <a:cubicBezTo>
                  <a:pt x="611" y="1581"/>
                  <a:pt x="680" y="1637"/>
                  <a:pt x="732" y="1716"/>
                </a:cubicBezTo>
                <a:cubicBezTo>
                  <a:pt x="739" y="1727"/>
                  <a:pt x="740" y="1742"/>
                  <a:pt x="744" y="1756"/>
                </a:cubicBezTo>
                <a:cubicBezTo>
                  <a:pt x="741" y="1757"/>
                  <a:pt x="739" y="1758"/>
                  <a:pt x="736" y="1759"/>
                </a:cubicBezTo>
                <a:cubicBezTo>
                  <a:pt x="686" y="1725"/>
                  <a:pt x="636" y="1691"/>
                  <a:pt x="586" y="1657"/>
                </a:cubicBezTo>
                <a:cubicBezTo>
                  <a:pt x="625" y="1714"/>
                  <a:pt x="692" y="1739"/>
                  <a:pt x="734" y="1799"/>
                </a:cubicBezTo>
                <a:cubicBezTo>
                  <a:pt x="612" y="1814"/>
                  <a:pt x="466" y="1668"/>
                  <a:pt x="464" y="1555"/>
                </a:cubicBezTo>
                <a:close/>
                <a:moveTo>
                  <a:pt x="517" y="1860"/>
                </a:moveTo>
                <a:cubicBezTo>
                  <a:pt x="464" y="1873"/>
                  <a:pt x="413" y="1895"/>
                  <a:pt x="356" y="1915"/>
                </a:cubicBezTo>
                <a:cubicBezTo>
                  <a:pt x="437" y="1854"/>
                  <a:pt x="618" y="1801"/>
                  <a:pt x="679" y="1834"/>
                </a:cubicBezTo>
                <a:cubicBezTo>
                  <a:pt x="626" y="1842"/>
                  <a:pt x="570" y="1847"/>
                  <a:pt x="517" y="1860"/>
                </a:cubicBezTo>
                <a:close/>
                <a:moveTo>
                  <a:pt x="755" y="2041"/>
                </a:moveTo>
                <a:cubicBezTo>
                  <a:pt x="713" y="2100"/>
                  <a:pt x="650" y="2121"/>
                  <a:pt x="583" y="2137"/>
                </a:cubicBezTo>
                <a:cubicBezTo>
                  <a:pt x="566" y="2030"/>
                  <a:pt x="627" y="1900"/>
                  <a:pt x="701" y="1877"/>
                </a:cubicBezTo>
                <a:cubicBezTo>
                  <a:pt x="716" y="1880"/>
                  <a:pt x="730" y="1882"/>
                  <a:pt x="747" y="1886"/>
                </a:cubicBezTo>
                <a:cubicBezTo>
                  <a:pt x="731" y="1940"/>
                  <a:pt x="694" y="1978"/>
                  <a:pt x="666" y="2027"/>
                </a:cubicBezTo>
                <a:cubicBezTo>
                  <a:pt x="706" y="2002"/>
                  <a:pt x="740" y="1962"/>
                  <a:pt x="768" y="1907"/>
                </a:cubicBezTo>
                <a:cubicBezTo>
                  <a:pt x="786" y="1960"/>
                  <a:pt x="783" y="2002"/>
                  <a:pt x="755" y="2041"/>
                </a:cubicBezTo>
                <a:close/>
                <a:moveTo>
                  <a:pt x="868" y="1293"/>
                </a:moveTo>
                <a:cubicBezTo>
                  <a:pt x="854" y="1350"/>
                  <a:pt x="841" y="1403"/>
                  <a:pt x="828" y="1455"/>
                </a:cubicBezTo>
                <a:cubicBezTo>
                  <a:pt x="825" y="1402"/>
                  <a:pt x="844" y="1332"/>
                  <a:pt x="868" y="1293"/>
                </a:cubicBezTo>
                <a:close/>
                <a:moveTo>
                  <a:pt x="1097" y="1815"/>
                </a:moveTo>
                <a:cubicBezTo>
                  <a:pt x="1077" y="1748"/>
                  <a:pt x="1056" y="1681"/>
                  <a:pt x="1051" y="1601"/>
                </a:cubicBezTo>
                <a:cubicBezTo>
                  <a:pt x="1046" y="1619"/>
                  <a:pt x="1040" y="1629"/>
                  <a:pt x="1041" y="1637"/>
                </a:cubicBezTo>
                <a:cubicBezTo>
                  <a:pt x="1048" y="1698"/>
                  <a:pt x="1056" y="1759"/>
                  <a:pt x="1065" y="1824"/>
                </a:cubicBezTo>
                <a:cubicBezTo>
                  <a:pt x="1056" y="1819"/>
                  <a:pt x="1047" y="1817"/>
                  <a:pt x="1042" y="1812"/>
                </a:cubicBezTo>
                <a:cubicBezTo>
                  <a:pt x="1002" y="1776"/>
                  <a:pt x="975" y="1733"/>
                  <a:pt x="969" y="1679"/>
                </a:cubicBezTo>
                <a:cubicBezTo>
                  <a:pt x="966" y="1656"/>
                  <a:pt x="967" y="1632"/>
                  <a:pt x="964" y="1608"/>
                </a:cubicBezTo>
                <a:cubicBezTo>
                  <a:pt x="955" y="1518"/>
                  <a:pt x="995" y="1447"/>
                  <a:pt x="1050" y="1377"/>
                </a:cubicBezTo>
                <a:cubicBezTo>
                  <a:pt x="1069" y="1404"/>
                  <a:pt x="1089" y="1428"/>
                  <a:pt x="1104" y="1454"/>
                </a:cubicBezTo>
                <a:cubicBezTo>
                  <a:pt x="1160" y="1550"/>
                  <a:pt x="1174" y="1654"/>
                  <a:pt x="1152" y="1761"/>
                </a:cubicBezTo>
                <a:cubicBezTo>
                  <a:pt x="1147" y="1787"/>
                  <a:pt x="1130" y="1809"/>
                  <a:pt x="1097" y="1815"/>
                </a:cubicBezTo>
                <a:close/>
                <a:moveTo>
                  <a:pt x="1281" y="1738"/>
                </a:moveTo>
                <a:cubicBezTo>
                  <a:pt x="1272" y="1777"/>
                  <a:pt x="1260" y="1814"/>
                  <a:pt x="1231" y="1842"/>
                </a:cubicBezTo>
                <a:cubicBezTo>
                  <a:pt x="1208" y="1865"/>
                  <a:pt x="1191" y="1870"/>
                  <a:pt x="1161" y="1863"/>
                </a:cubicBezTo>
                <a:cubicBezTo>
                  <a:pt x="1175" y="1805"/>
                  <a:pt x="1232" y="1764"/>
                  <a:pt x="1228" y="1690"/>
                </a:cubicBezTo>
                <a:cubicBezTo>
                  <a:pt x="1216" y="1713"/>
                  <a:pt x="1208" y="1729"/>
                  <a:pt x="1199" y="1746"/>
                </a:cubicBezTo>
                <a:cubicBezTo>
                  <a:pt x="1173" y="1660"/>
                  <a:pt x="1198" y="1612"/>
                  <a:pt x="1283" y="1588"/>
                </a:cubicBezTo>
                <a:cubicBezTo>
                  <a:pt x="1298" y="1633"/>
                  <a:pt x="1296" y="1680"/>
                  <a:pt x="1281" y="1738"/>
                </a:cubicBezTo>
                <a:close/>
                <a:moveTo>
                  <a:pt x="2880" y="482"/>
                </a:moveTo>
                <a:cubicBezTo>
                  <a:pt x="2880" y="443"/>
                  <a:pt x="2880" y="443"/>
                  <a:pt x="2880" y="443"/>
                </a:cubicBezTo>
                <a:cubicBezTo>
                  <a:pt x="2845" y="479"/>
                  <a:pt x="2831" y="531"/>
                  <a:pt x="2817" y="581"/>
                </a:cubicBezTo>
                <a:cubicBezTo>
                  <a:pt x="2798" y="652"/>
                  <a:pt x="2801" y="723"/>
                  <a:pt x="2856" y="782"/>
                </a:cubicBezTo>
                <a:cubicBezTo>
                  <a:pt x="2821" y="807"/>
                  <a:pt x="2789" y="830"/>
                  <a:pt x="2759" y="854"/>
                </a:cubicBezTo>
                <a:cubicBezTo>
                  <a:pt x="2729" y="879"/>
                  <a:pt x="2701" y="906"/>
                  <a:pt x="2667" y="937"/>
                </a:cubicBezTo>
                <a:cubicBezTo>
                  <a:pt x="2669" y="814"/>
                  <a:pt x="2635" y="709"/>
                  <a:pt x="2538" y="630"/>
                </a:cubicBezTo>
                <a:cubicBezTo>
                  <a:pt x="2509" y="646"/>
                  <a:pt x="2497" y="675"/>
                  <a:pt x="2481" y="701"/>
                </a:cubicBezTo>
                <a:cubicBezTo>
                  <a:pt x="2441" y="765"/>
                  <a:pt x="2436" y="838"/>
                  <a:pt x="2442" y="912"/>
                </a:cubicBezTo>
                <a:cubicBezTo>
                  <a:pt x="2450" y="995"/>
                  <a:pt x="2480" y="1072"/>
                  <a:pt x="2514" y="1151"/>
                </a:cubicBezTo>
                <a:cubicBezTo>
                  <a:pt x="2454" y="1249"/>
                  <a:pt x="2401" y="1354"/>
                  <a:pt x="2367" y="1467"/>
                </a:cubicBezTo>
                <a:cubicBezTo>
                  <a:pt x="2333" y="1578"/>
                  <a:pt x="2310" y="1693"/>
                  <a:pt x="2282" y="1810"/>
                </a:cubicBezTo>
                <a:cubicBezTo>
                  <a:pt x="2271" y="1782"/>
                  <a:pt x="2261" y="1755"/>
                  <a:pt x="2252" y="1729"/>
                </a:cubicBezTo>
                <a:cubicBezTo>
                  <a:pt x="2330" y="1569"/>
                  <a:pt x="2338" y="1412"/>
                  <a:pt x="2235" y="1256"/>
                </a:cubicBezTo>
                <a:cubicBezTo>
                  <a:pt x="2184" y="1290"/>
                  <a:pt x="2155" y="1335"/>
                  <a:pt x="2143" y="1389"/>
                </a:cubicBezTo>
                <a:cubicBezTo>
                  <a:pt x="2131" y="1440"/>
                  <a:pt x="2128" y="1493"/>
                  <a:pt x="2120" y="1549"/>
                </a:cubicBezTo>
                <a:cubicBezTo>
                  <a:pt x="2043" y="1465"/>
                  <a:pt x="1944" y="1417"/>
                  <a:pt x="1837" y="1375"/>
                </a:cubicBezTo>
                <a:cubicBezTo>
                  <a:pt x="1833" y="1358"/>
                  <a:pt x="1828" y="1338"/>
                  <a:pt x="1825" y="1318"/>
                </a:cubicBezTo>
                <a:cubicBezTo>
                  <a:pt x="1813" y="1229"/>
                  <a:pt x="1759" y="1171"/>
                  <a:pt x="1686" y="1129"/>
                </a:cubicBezTo>
                <a:cubicBezTo>
                  <a:pt x="1657" y="1112"/>
                  <a:pt x="1625" y="1099"/>
                  <a:pt x="1594" y="1090"/>
                </a:cubicBezTo>
                <a:cubicBezTo>
                  <a:pt x="1557" y="1079"/>
                  <a:pt x="1542" y="1096"/>
                  <a:pt x="1549" y="1135"/>
                </a:cubicBezTo>
                <a:cubicBezTo>
                  <a:pt x="1562" y="1201"/>
                  <a:pt x="1583" y="1264"/>
                  <a:pt x="1633" y="1314"/>
                </a:cubicBezTo>
                <a:cubicBezTo>
                  <a:pt x="1633" y="1314"/>
                  <a:pt x="1633" y="1316"/>
                  <a:pt x="1632" y="1318"/>
                </a:cubicBezTo>
                <a:cubicBezTo>
                  <a:pt x="1533" y="1318"/>
                  <a:pt x="1425" y="1344"/>
                  <a:pt x="1361" y="1384"/>
                </a:cubicBezTo>
                <a:cubicBezTo>
                  <a:pt x="1366" y="1407"/>
                  <a:pt x="1382" y="1421"/>
                  <a:pt x="1401" y="1434"/>
                </a:cubicBezTo>
                <a:cubicBezTo>
                  <a:pt x="1463" y="1473"/>
                  <a:pt x="1533" y="1477"/>
                  <a:pt x="1603" y="1476"/>
                </a:cubicBezTo>
                <a:cubicBezTo>
                  <a:pt x="1614" y="1475"/>
                  <a:pt x="1625" y="1475"/>
                  <a:pt x="1636" y="1475"/>
                </a:cubicBezTo>
                <a:cubicBezTo>
                  <a:pt x="1637" y="1475"/>
                  <a:pt x="1638" y="1476"/>
                  <a:pt x="1642" y="1480"/>
                </a:cubicBezTo>
                <a:cubicBezTo>
                  <a:pt x="1590" y="1551"/>
                  <a:pt x="1542" y="1626"/>
                  <a:pt x="1526" y="1717"/>
                </a:cubicBezTo>
                <a:cubicBezTo>
                  <a:pt x="1612" y="1727"/>
                  <a:pt x="1681" y="1691"/>
                  <a:pt x="1743" y="1641"/>
                </a:cubicBezTo>
                <a:cubicBezTo>
                  <a:pt x="1806" y="1590"/>
                  <a:pt x="1836" y="1520"/>
                  <a:pt x="1836" y="1431"/>
                </a:cubicBezTo>
                <a:cubicBezTo>
                  <a:pt x="1945" y="1478"/>
                  <a:pt x="2036" y="1538"/>
                  <a:pt x="2106" y="1632"/>
                </a:cubicBezTo>
                <a:cubicBezTo>
                  <a:pt x="1991" y="1615"/>
                  <a:pt x="1896" y="1643"/>
                  <a:pt x="1820" y="1727"/>
                </a:cubicBezTo>
                <a:cubicBezTo>
                  <a:pt x="1861" y="1827"/>
                  <a:pt x="2064" y="1878"/>
                  <a:pt x="2197" y="1783"/>
                </a:cubicBezTo>
                <a:cubicBezTo>
                  <a:pt x="2225" y="1858"/>
                  <a:pt x="2243" y="1933"/>
                  <a:pt x="2226" y="2012"/>
                </a:cubicBezTo>
                <a:cubicBezTo>
                  <a:pt x="2220" y="2036"/>
                  <a:pt x="2212" y="2059"/>
                  <a:pt x="2224" y="2084"/>
                </a:cubicBezTo>
                <a:cubicBezTo>
                  <a:pt x="2228" y="2091"/>
                  <a:pt x="2226" y="2103"/>
                  <a:pt x="2223" y="2112"/>
                </a:cubicBezTo>
                <a:cubicBezTo>
                  <a:pt x="2217" y="2128"/>
                  <a:pt x="2212" y="2144"/>
                  <a:pt x="2206" y="2160"/>
                </a:cubicBezTo>
                <a:cubicBezTo>
                  <a:pt x="2206" y="2160"/>
                  <a:pt x="2205" y="2160"/>
                  <a:pt x="2205" y="2161"/>
                </a:cubicBezTo>
                <a:cubicBezTo>
                  <a:pt x="2229" y="2161"/>
                  <a:pt x="2229" y="2161"/>
                  <a:pt x="2229" y="2161"/>
                </a:cubicBezTo>
                <a:cubicBezTo>
                  <a:pt x="2229" y="2160"/>
                  <a:pt x="2229" y="2160"/>
                  <a:pt x="2229" y="2160"/>
                </a:cubicBezTo>
                <a:cubicBezTo>
                  <a:pt x="2234" y="2148"/>
                  <a:pt x="2237" y="2134"/>
                  <a:pt x="2245" y="2124"/>
                </a:cubicBezTo>
                <a:cubicBezTo>
                  <a:pt x="2259" y="2104"/>
                  <a:pt x="2261" y="2086"/>
                  <a:pt x="2246" y="2065"/>
                </a:cubicBezTo>
                <a:cubicBezTo>
                  <a:pt x="2280" y="2036"/>
                  <a:pt x="2274" y="1999"/>
                  <a:pt x="2266" y="1963"/>
                </a:cubicBezTo>
                <a:cubicBezTo>
                  <a:pt x="2253" y="1900"/>
                  <a:pt x="2244" y="1836"/>
                  <a:pt x="2220" y="1776"/>
                </a:cubicBezTo>
                <a:cubicBezTo>
                  <a:pt x="2213" y="1761"/>
                  <a:pt x="2214" y="1749"/>
                  <a:pt x="2232" y="1745"/>
                </a:cubicBezTo>
                <a:cubicBezTo>
                  <a:pt x="2270" y="1806"/>
                  <a:pt x="2259" y="1878"/>
                  <a:pt x="2279" y="1943"/>
                </a:cubicBezTo>
                <a:cubicBezTo>
                  <a:pt x="2286" y="1935"/>
                  <a:pt x="2291" y="1928"/>
                  <a:pt x="2293" y="1919"/>
                </a:cubicBezTo>
                <a:cubicBezTo>
                  <a:pt x="2310" y="1825"/>
                  <a:pt x="2328" y="1730"/>
                  <a:pt x="2344" y="1635"/>
                </a:cubicBezTo>
                <a:cubicBezTo>
                  <a:pt x="2359" y="1544"/>
                  <a:pt x="2388" y="1456"/>
                  <a:pt x="2424" y="1371"/>
                </a:cubicBezTo>
                <a:cubicBezTo>
                  <a:pt x="2431" y="1354"/>
                  <a:pt x="2439" y="1339"/>
                  <a:pt x="2447" y="1323"/>
                </a:cubicBezTo>
                <a:cubicBezTo>
                  <a:pt x="2442" y="1360"/>
                  <a:pt x="2427" y="1393"/>
                  <a:pt x="2417" y="1428"/>
                </a:cubicBezTo>
                <a:cubicBezTo>
                  <a:pt x="2382" y="1546"/>
                  <a:pt x="2357" y="1666"/>
                  <a:pt x="2336" y="1787"/>
                </a:cubicBezTo>
                <a:cubicBezTo>
                  <a:pt x="2318" y="1886"/>
                  <a:pt x="2304" y="1986"/>
                  <a:pt x="2288" y="2085"/>
                </a:cubicBezTo>
                <a:cubicBezTo>
                  <a:pt x="2284" y="2110"/>
                  <a:pt x="2279" y="2135"/>
                  <a:pt x="2272" y="2160"/>
                </a:cubicBezTo>
                <a:cubicBezTo>
                  <a:pt x="2272" y="2160"/>
                  <a:pt x="2272" y="2160"/>
                  <a:pt x="2272" y="2161"/>
                </a:cubicBezTo>
                <a:cubicBezTo>
                  <a:pt x="2293" y="2161"/>
                  <a:pt x="2293" y="2161"/>
                  <a:pt x="2293" y="2161"/>
                </a:cubicBezTo>
                <a:cubicBezTo>
                  <a:pt x="2293" y="2160"/>
                  <a:pt x="2293" y="2160"/>
                  <a:pt x="2293" y="2160"/>
                </a:cubicBezTo>
                <a:cubicBezTo>
                  <a:pt x="2300" y="2135"/>
                  <a:pt x="2305" y="2109"/>
                  <a:pt x="2310" y="2083"/>
                </a:cubicBezTo>
                <a:cubicBezTo>
                  <a:pt x="2312" y="2069"/>
                  <a:pt x="2317" y="2057"/>
                  <a:pt x="2321" y="2040"/>
                </a:cubicBezTo>
                <a:cubicBezTo>
                  <a:pt x="2330" y="2045"/>
                  <a:pt x="2338" y="2048"/>
                  <a:pt x="2344" y="2053"/>
                </a:cubicBezTo>
                <a:cubicBezTo>
                  <a:pt x="2411" y="2101"/>
                  <a:pt x="2484" y="2097"/>
                  <a:pt x="2557" y="2076"/>
                </a:cubicBezTo>
                <a:cubicBezTo>
                  <a:pt x="2596" y="2064"/>
                  <a:pt x="2633" y="2040"/>
                  <a:pt x="2668" y="2017"/>
                </a:cubicBezTo>
                <a:cubicBezTo>
                  <a:pt x="2693" y="2001"/>
                  <a:pt x="2712" y="1976"/>
                  <a:pt x="2734" y="1955"/>
                </a:cubicBezTo>
                <a:cubicBezTo>
                  <a:pt x="2706" y="1911"/>
                  <a:pt x="2659" y="1908"/>
                  <a:pt x="2616" y="1890"/>
                </a:cubicBezTo>
                <a:cubicBezTo>
                  <a:pt x="2689" y="1817"/>
                  <a:pt x="2725" y="1727"/>
                  <a:pt x="2751" y="1628"/>
                </a:cubicBezTo>
                <a:cubicBezTo>
                  <a:pt x="2745" y="1625"/>
                  <a:pt x="2738" y="1620"/>
                  <a:pt x="2730" y="1619"/>
                </a:cubicBezTo>
                <a:cubicBezTo>
                  <a:pt x="2638" y="1615"/>
                  <a:pt x="2554" y="1631"/>
                  <a:pt x="2481" y="1696"/>
                </a:cubicBezTo>
                <a:cubicBezTo>
                  <a:pt x="2436" y="1738"/>
                  <a:pt x="2389" y="1777"/>
                  <a:pt x="2354" y="1829"/>
                </a:cubicBezTo>
                <a:cubicBezTo>
                  <a:pt x="2370" y="1709"/>
                  <a:pt x="2415" y="1607"/>
                  <a:pt x="2524" y="1543"/>
                </a:cubicBezTo>
                <a:cubicBezTo>
                  <a:pt x="2581" y="1509"/>
                  <a:pt x="2639" y="1477"/>
                  <a:pt x="2704" y="1463"/>
                </a:cubicBezTo>
                <a:cubicBezTo>
                  <a:pt x="2761" y="1451"/>
                  <a:pt x="2820" y="1440"/>
                  <a:pt x="2880" y="1443"/>
                </a:cubicBezTo>
                <a:cubicBezTo>
                  <a:pt x="2880" y="1339"/>
                  <a:pt x="2880" y="1339"/>
                  <a:pt x="2880" y="1339"/>
                </a:cubicBezTo>
                <a:cubicBezTo>
                  <a:pt x="2877" y="1341"/>
                  <a:pt x="2874" y="1343"/>
                  <a:pt x="2872" y="1345"/>
                </a:cubicBezTo>
                <a:cubicBezTo>
                  <a:pt x="2865" y="1317"/>
                  <a:pt x="2870" y="1298"/>
                  <a:pt x="2880" y="1281"/>
                </a:cubicBezTo>
                <a:cubicBezTo>
                  <a:pt x="2880" y="1241"/>
                  <a:pt x="2880" y="1241"/>
                  <a:pt x="2880" y="1241"/>
                </a:cubicBezTo>
                <a:cubicBezTo>
                  <a:pt x="2838" y="1283"/>
                  <a:pt x="2811" y="1334"/>
                  <a:pt x="2805" y="1398"/>
                </a:cubicBezTo>
                <a:cubicBezTo>
                  <a:pt x="2656" y="1409"/>
                  <a:pt x="2524" y="1458"/>
                  <a:pt x="2412" y="1557"/>
                </a:cubicBezTo>
                <a:cubicBezTo>
                  <a:pt x="2433" y="1415"/>
                  <a:pt x="2488" y="1287"/>
                  <a:pt x="2555" y="1161"/>
                </a:cubicBezTo>
                <a:cubicBezTo>
                  <a:pt x="2580" y="1167"/>
                  <a:pt x="2603" y="1173"/>
                  <a:pt x="2626" y="1176"/>
                </a:cubicBezTo>
                <a:cubicBezTo>
                  <a:pt x="2700" y="1183"/>
                  <a:pt x="2772" y="1170"/>
                  <a:pt x="2837" y="1134"/>
                </a:cubicBezTo>
                <a:cubicBezTo>
                  <a:pt x="2852" y="1125"/>
                  <a:pt x="2866" y="1114"/>
                  <a:pt x="2880" y="1102"/>
                </a:cubicBezTo>
                <a:cubicBezTo>
                  <a:pt x="2880" y="1072"/>
                  <a:pt x="2880" y="1072"/>
                  <a:pt x="2880" y="1072"/>
                </a:cubicBezTo>
                <a:cubicBezTo>
                  <a:pt x="2814" y="1145"/>
                  <a:pt x="2666" y="1180"/>
                  <a:pt x="2621" y="1123"/>
                </a:cubicBezTo>
                <a:cubicBezTo>
                  <a:pt x="2663" y="1079"/>
                  <a:pt x="2725" y="1074"/>
                  <a:pt x="2784" y="1051"/>
                </a:cubicBezTo>
                <a:cubicBezTo>
                  <a:pt x="2723" y="1043"/>
                  <a:pt x="2677" y="1071"/>
                  <a:pt x="2624" y="1085"/>
                </a:cubicBezTo>
                <a:cubicBezTo>
                  <a:pt x="2637" y="1029"/>
                  <a:pt x="2671" y="1003"/>
                  <a:pt x="2718" y="994"/>
                </a:cubicBezTo>
                <a:cubicBezTo>
                  <a:pt x="2737" y="990"/>
                  <a:pt x="2757" y="986"/>
                  <a:pt x="2777" y="988"/>
                </a:cubicBezTo>
                <a:cubicBezTo>
                  <a:pt x="2814" y="992"/>
                  <a:pt x="2849" y="1000"/>
                  <a:pt x="2880" y="1022"/>
                </a:cubicBezTo>
                <a:cubicBezTo>
                  <a:pt x="2880" y="997"/>
                  <a:pt x="2880" y="997"/>
                  <a:pt x="2880" y="997"/>
                </a:cubicBezTo>
                <a:cubicBezTo>
                  <a:pt x="2863" y="988"/>
                  <a:pt x="2845" y="983"/>
                  <a:pt x="2827" y="977"/>
                </a:cubicBezTo>
                <a:cubicBezTo>
                  <a:pt x="2799" y="968"/>
                  <a:pt x="2769" y="968"/>
                  <a:pt x="2737" y="963"/>
                </a:cubicBezTo>
                <a:cubicBezTo>
                  <a:pt x="2777" y="910"/>
                  <a:pt x="2827" y="869"/>
                  <a:pt x="2879" y="824"/>
                </a:cubicBezTo>
                <a:cubicBezTo>
                  <a:pt x="2879" y="824"/>
                  <a:pt x="2880" y="824"/>
                  <a:pt x="2880" y="824"/>
                </a:cubicBezTo>
                <a:cubicBezTo>
                  <a:pt x="2880" y="707"/>
                  <a:pt x="2880" y="707"/>
                  <a:pt x="2880" y="707"/>
                </a:cubicBezTo>
                <a:cubicBezTo>
                  <a:pt x="2879" y="708"/>
                  <a:pt x="2879" y="709"/>
                  <a:pt x="2878" y="709"/>
                </a:cubicBezTo>
                <a:cubicBezTo>
                  <a:pt x="2841" y="695"/>
                  <a:pt x="2830" y="681"/>
                  <a:pt x="2831" y="647"/>
                </a:cubicBezTo>
                <a:cubicBezTo>
                  <a:pt x="2834" y="588"/>
                  <a:pt x="2850" y="533"/>
                  <a:pt x="2880" y="482"/>
                </a:cubicBezTo>
                <a:close/>
                <a:moveTo>
                  <a:pt x="1572" y="1111"/>
                </a:moveTo>
                <a:cubicBezTo>
                  <a:pt x="1657" y="1110"/>
                  <a:pt x="1774" y="1221"/>
                  <a:pt x="1774" y="1300"/>
                </a:cubicBezTo>
                <a:cubicBezTo>
                  <a:pt x="1740" y="1266"/>
                  <a:pt x="1704" y="1231"/>
                  <a:pt x="1668" y="1196"/>
                </a:cubicBezTo>
                <a:cubicBezTo>
                  <a:pt x="1666" y="1197"/>
                  <a:pt x="1664" y="1199"/>
                  <a:pt x="1662" y="1201"/>
                </a:cubicBezTo>
                <a:cubicBezTo>
                  <a:pt x="1691" y="1248"/>
                  <a:pt x="1742" y="1279"/>
                  <a:pt x="1762" y="1335"/>
                </a:cubicBezTo>
                <a:cubicBezTo>
                  <a:pt x="1632" y="1329"/>
                  <a:pt x="1573" y="1226"/>
                  <a:pt x="1572" y="1111"/>
                </a:cubicBezTo>
                <a:close/>
                <a:moveTo>
                  <a:pt x="1540" y="1455"/>
                </a:moveTo>
                <a:cubicBezTo>
                  <a:pt x="1486" y="1452"/>
                  <a:pt x="1430" y="1441"/>
                  <a:pt x="1388" y="1394"/>
                </a:cubicBezTo>
                <a:cubicBezTo>
                  <a:pt x="1482" y="1346"/>
                  <a:pt x="1579" y="1333"/>
                  <a:pt x="1680" y="1346"/>
                </a:cubicBezTo>
                <a:cubicBezTo>
                  <a:pt x="1698" y="1348"/>
                  <a:pt x="1704" y="1361"/>
                  <a:pt x="1708" y="1378"/>
                </a:cubicBezTo>
                <a:cubicBezTo>
                  <a:pt x="1650" y="1382"/>
                  <a:pt x="1594" y="1386"/>
                  <a:pt x="1539" y="1389"/>
                </a:cubicBezTo>
                <a:cubicBezTo>
                  <a:pt x="1539" y="1392"/>
                  <a:pt x="1539" y="1394"/>
                  <a:pt x="1539" y="1397"/>
                </a:cubicBezTo>
                <a:cubicBezTo>
                  <a:pt x="1594" y="1400"/>
                  <a:pt x="1648" y="1403"/>
                  <a:pt x="1713" y="1407"/>
                </a:cubicBezTo>
                <a:cubicBezTo>
                  <a:pt x="1657" y="1456"/>
                  <a:pt x="1598" y="1458"/>
                  <a:pt x="1540" y="1455"/>
                </a:cubicBezTo>
                <a:close/>
                <a:moveTo>
                  <a:pt x="1783" y="1560"/>
                </a:moveTo>
                <a:cubicBezTo>
                  <a:pt x="1731" y="1644"/>
                  <a:pt x="1652" y="1685"/>
                  <a:pt x="1555" y="1700"/>
                </a:cubicBezTo>
                <a:cubicBezTo>
                  <a:pt x="1566" y="1630"/>
                  <a:pt x="1619" y="1525"/>
                  <a:pt x="1670" y="1487"/>
                </a:cubicBezTo>
                <a:cubicBezTo>
                  <a:pt x="1695" y="1468"/>
                  <a:pt x="1723" y="1440"/>
                  <a:pt x="1766" y="1458"/>
                </a:cubicBezTo>
                <a:cubicBezTo>
                  <a:pt x="1748" y="1499"/>
                  <a:pt x="1715" y="1526"/>
                  <a:pt x="1696" y="1562"/>
                </a:cubicBezTo>
                <a:cubicBezTo>
                  <a:pt x="1737" y="1546"/>
                  <a:pt x="1755" y="1505"/>
                  <a:pt x="1788" y="1478"/>
                </a:cubicBezTo>
                <a:cubicBezTo>
                  <a:pt x="1798" y="1507"/>
                  <a:pt x="1798" y="1535"/>
                  <a:pt x="1783" y="1560"/>
                </a:cubicBezTo>
                <a:close/>
                <a:moveTo>
                  <a:pt x="2020" y="1513"/>
                </a:moveTo>
                <a:cubicBezTo>
                  <a:pt x="1977" y="1479"/>
                  <a:pt x="1928" y="1453"/>
                  <a:pt x="1877" y="1420"/>
                </a:cubicBezTo>
                <a:cubicBezTo>
                  <a:pt x="1976" y="1446"/>
                  <a:pt x="2128" y="1557"/>
                  <a:pt x="2139" y="1625"/>
                </a:cubicBezTo>
                <a:cubicBezTo>
                  <a:pt x="2100" y="1588"/>
                  <a:pt x="2063" y="1547"/>
                  <a:pt x="2020" y="1513"/>
                </a:cubicBezTo>
                <a:close/>
                <a:moveTo>
                  <a:pt x="2136" y="1740"/>
                </a:moveTo>
                <a:cubicBezTo>
                  <a:pt x="2105" y="1787"/>
                  <a:pt x="2070" y="1810"/>
                  <a:pt x="2023" y="1812"/>
                </a:cubicBezTo>
                <a:cubicBezTo>
                  <a:pt x="1951" y="1815"/>
                  <a:pt x="1895" y="1778"/>
                  <a:pt x="1841" y="1735"/>
                </a:cubicBezTo>
                <a:cubicBezTo>
                  <a:pt x="1915" y="1657"/>
                  <a:pt x="2055" y="1624"/>
                  <a:pt x="2119" y="1669"/>
                </a:cubicBezTo>
                <a:cubicBezTo>
                  <a:pt x="2126" y="1682"/>
                  <a:pt x="2133" y="1696"/>
                  <a:pt x="2140" y="1711"/>
                </a:cubicBezTo>
                <a:cubicBezTo>
                  <a:pt x="2088" y="1732"/>
                  <a:pt x="2035" y="1726"/>
                  <a:pt x="1979" y="1734"/>
                </a:cubicBezTo>
                <a:cubicBezTo>
                  <a:pt x="2023" y="1750"/>
                  <a:pt x="2076" y="1752"/>
                  <a:pt x="2136" y="1740"/>
                </a:cubicBezTo>
                <a:close/>
                <a:moveTo>
                  <a:pt x="2234" y="1625"/>
                </a:moveTo>
                <a:cubicBezTo>
                  <a:pt x="2230" y="1564"/>
                  <a:pt x="2226" y="1504"/>
                  <a:pt x="2222" y="1444"/>
                </a:cubicBezTo>
                <a:cubicBezTo>
                  <a:pt x="2201" y="1509"/>
                  <a:pt x="2223" y="1577"/>
                  <a:pt x="2201" y="1647"/>
                </a:cubicBezTo>
                <a:cubicBezTo>
                  <a:pt x="2114" y="1561"/>
                  <a:pt x="2140" y="1355"/>
                  <a:pt x="2228" y="1285"/>
                </a:cubicBezTo>
                <a:cubicBezTo>
                  <a:pt x="2232" y="1290"/>
                  <a:pt x="2237" y="1295"/>
                  <a:pt x="2241" y="1301"/>
                </a:cubicBezTo>
                <a:cubicBezTo>
                  <a:pt x="2246" y="1310"/>
                  <a:pt x="2252" y="1320"/>
                  <a:pt x="2257" y="1330"/>
                </a:cubicBezTo>
                <a:cubicBezTo>
                  <a:pt x="2298" y="1417"/>
                  <a:pt x="2296" y="1506"/>
                  <a:pt x="2265" y="1595"/>
                </a:cubicBezTo>
                <a:cubicBezTo>
                  <a:pt x="2261" y="1607"/>
                  <a:pt x="2249" y="1617"/>
                  <a:pt x="2241" y="1629"/>
                </a:cubicBezTo>
                <a:cubicBezTo>
                  <a:pt x="2239" y="1627"/>
                  <a:pt x="2236" y="1626"/>
                  <a:pt x="2234" y="1625"/>
                </a:cubicBezTo>
                <a:close/>
                <a:moveTo>
                  <a:pt x="2704" y="1952"/>
                </a:moveTo>
                <a:cubicBezTo>
                  <a:pt x="2677" y="1991"/>
                  <a:pt x="2640" y="2018"/>
                  <a:pt x="2584" y="2043"/>
                </a:cubicBezTo>
                <a:cubicBezTo>
                  <a:pt x="2548" y="2058"/>
                  <a:pt x="2512" y="2072"/>
                  <a:pt x="2471" y="2066"/>
                </a:cubicBezTo>
                <a:cubicBezTo>
                  <a:pt x="2439" y="2062"/>
                  <a:pt x="2425" y="2052"/>
                  <a:pt x="2412" y="2024"/>
                </a:cubicBezTo>
                <a:cubicBezTo>
                  <a:pt x="2466" y="1999"/>
                  <a:pt x="2534" y="2019"/>
                  <a:pt x="2590" y="1970"/>
                </a:cubicBezTo>
                <a:cubicBezTo>
                  <a:pt x="2564" y="1975"/>
                  <a:pt x="2547" y="1979"/>
                  <a:pt x="2527" y="1982"/>
                </a:cubicBezTo>
                <a:cubicBezTo>
                  <a:pt x="2579" y="1909"/>
                  <a:pt x="2633" y="1900"/>
                  <a:pt x="2704" y="1952"/>
                </a:cubicBezTo>
                <a:close/>
                <a:moveTo>
                  <a:pt x="2379" y="1898"/>
                </a:moveTo>
                <a:cubicBezTo>
                  <a:pt x="2383" y="1845"/>
                  <a:pt x="2401" y="1798"/>
                  <a:pt x="2439" y="1760"/>
                </a:cubicBezTo>
                <a:cubicBezTo>
                  <a:pt x="2456" y="1743"/>
                  <a:pt x="2475" y="1729"/>
                  <a:pt x="2493" y="1712"/>
                </a:cubicBezTo>
                <a:cubicBezTo>
                  <a:pt x="2558" y="1650"/>
                  <a:pt x="2639" y="1638"/>
                  <a:pt x="2728" y="1638"/>
                </a:cubicBezTo>
                <a:cubicBezTo>
                  <a:pt x="2718" y="1670"/>
                  <a:pt x="2711" y="1700"/>
                  <a:pt x="2700" y="1728"/>
                </a:cubicBezTo>
                <a:cubicBezTo>
                  <a:pt x="2659" y="1831"/>
                  <a:pt x="2585" y="1906"/>
                  <a:pt x="2487" y="1955"/>
                </a:cubicBezTo>
                <a:cubicBezTo>
                  <a:pt x="2464" y="1967"/>
                  <a:pt x="2436" y="1967"/>
                  <a:pt x="2410" y="1944"/>
                </a:cubicBezTo>
                <a:cubicBezTo>
                  <a:pt x="2452" y="1887"/>
                  <a:pt x="2491" y="1830"/>
                  <a:pt x="2552" y="1776"/>
                </a:cubicBezTo>
                <a:cubicBezTo>
                  <a:pt x="2534" y="1784"/>
                  <a:pt x="2523" y="1785"/>
                  <a:pt x="2517" y="1791"/>
                </a:cubicBezTo>
                <a:cubicBezTo>
                  <a:pt x="2473" y="1834"/>
                  <a:pt x="2430" y="1877"/>
                  <a:pt x="2384" y="1924"/>
                </a:cubicBezTo>
                <a:cubicBezTo>
                  <a:pt x="2382" y="1914"/>
                  <a:pt x="2379" y="1906"/>
                  <a:pt x="2379" y="1898"/>
                </a:cubicBezTo>
                <a:close/>
                <a:moveTo>
                  <a:pt x="2683" y="1443"/>
                </a:moveTo>
                <a:cubicBezTo>
                  <a:pt x="2629" y="1467"/>
                  <a:pt x="2579" y="1489"/>
                  <a:pt x="2530" y="1511"/>
                </a:cubicBezTo>
                <a:cubicBezTo>
                  <a:pt x="2570" y="1476"/>
                  <a:pt x="2637" y="1447"/>
                  <a:pt x="2683" y="1443"/>
                </a:cubicBezTo>
                <a:close/>
                <a:moveTo>
                  <a:pt x="2634" y="981"/>
                </a:moveTo>
                <a:cubicBezTo>
                  <a:pt x="2626" y="1006"/>
                  <a:pt x="2611" y="1030"/>
                  <a:pt x="2580" y="1044"/>
                </a:cubicBezTo>
                <a:cubicBezTo>
                  <a:pt x="2573" y="995"/>
                  <a:pt x="2565" y="950"/>
                  <a:pt x="2558" y="904"/>
                </a:cubicBezTo>
                <a:cubicBezTo>
                  <a:pt x="2556" y="905"/>
                  <a:pt x="2553" y="905"/>
                  <a:pt x="2550" y="905"/>
                </a:cubicBezTo>
                <a:cubicBezTo>
                  <a:pt x="2550" y="951"/>
                  <a:pt x="2550" y="998"/>
                  <a:pt x="2550" y="1045"/>
                </a:cubicBezTo>
                <a:cubicBezTo>
                  <a:pt x="2515" y="1037"/>
                  <a:pt x="2486" y="1002"/>
                  <a:pt x="2468" y="927"/>
                </a:cubicBezTo>
                <a:cubicBezTo>
                  <a:pt x="2445" y="829"/>
                  <a:pt x="2469" y="739"/>
                  <a:pt x="2537" y="660"/>
                </a:cubicBezTo>
                <a:cubicBezTo>
                  <a:pt x="2633" y="733"/>
                  <a:pt x="2666" y="877"/>
                  <a:pt x="2634" y="981"/>
                </a:cubicBezTo>
                <a:close/>
                <a:moveTo>
                  <a:pt x="2669" y="980"/>
                </a:moveTo>
                <a:cubicBezTo>
                  <a:pt x="2710" y="917"/>
                  <a:pt x="2763" y="873"/>
                  <a:pt x="2823" y="836"/>
                </a:cubicBezTo>
                <a:cubicBezTo>
                  <a:pt x="2746" y="931"/>
                  <a:pt x="2705" y="969"/>
                  <a:pt x="2669" y="980"/>
                </a:cubicBezTo>
                <a:close/>
                <a:moveTo>
                  <a:pt x="2466" y="274"/>
                </a:moveTo>
                <a:cubicBezTo>
                  <a:pt x="2537" y="253"/>
                  <a:pt x="2586" y="204"/>
                  <a:pt x="2632" y="150"/>
                </a:cubicBezTo>
                <a:cubicBezTo>
                  <a:pt x="2639" y="142"/>
                  <a:pt x="2646" y="133"/>
                  <a:pt x="2653" y="125"/>
                </a:cubicBezTo>
                <a:cubicBezTo>
                  <a:pt x="2654" y="124"/>
                  <a:pt x="2656" y="124"/>
                  <a:pt x="2661" y="124"/>
                </a:cubicBezTo>
                <a:cubicBezTo>
                  <a:pt x="2680" y="210"/>
                  <a:pt x="2704" y="295"/>
                  <a:pt x="2761" y="368"/>
                </a:cubicBezTo>
                <a:cubicBezTo>
                  <a:pt x="2827" y="310"/>
                  <a:pt x="2845" y="234"/>
                  <a:pt x="2848" y="155"/>
                </a:cubicBezTo>
                <a:cubicBezTo>
                  <a:pt x="2851" y="97"/>
                  <a:pt x="2835" y="46"/>
                  <a:pt x="2802" y="0"/>
                </a:cubicBezTo>
                <a:cubicBezTo>
                  <a:pt x="2611" y="0"/>
                  <a:pt x="2611" y="0"/>
                  <a:pt x="2611" y="0"/>
                </a:cubicBezTo>
                <a:cubicBezTo>
                  <a:pt x="2617" y="1"/>
                  <a:pt x="2623" y="4"/>
                  <a:pt x="2629" y="7"/>
                </a:cubicBezTo>
                <a:cubicBezTo>
                  <a:pt x="2593" y="53"/>
                  <a:pt x="2559" y="97"/>
                  <a:pt x="2524" y="141"/>
                </a:cubicBezTo>
                <a:cubicBezTo>
                  <a:pt x="2526" y="143"/>
                  <a:pt x="2529" y="144"/>
                  <a:pt x="2531" y="146"/>
                </a:cubicBezTo>
                <a:cubicBezTo>
                  <a:pt x="2569" y="107"/>
                  <a:pt x="2608" y="68"/>
                  <a:pt x="2653" y="22"/>
                </a:cubicBezTo>
                <a:cubicBezTo>
                  <a:pt x="2653" y="96"/>
                  <a:pt x="2615" y="142"/>
                  <a:pt x="2575" y="183"/>
                </a:cubicBezTo>
                <a:cubicBezTo>
                  <a:pt x="2536" y="222"/>
                  <a:pt x="2491" y="257"/>
                  <a:pt x="2428" y="257"/>
                </a:cubicBezTo>
                <a:cubicBezTo>
                  <a:pt x="2455" y="155"/>
                  <a:pt x="2509" y="74"/>
                  <a:pt x="2586" y="7"/>
                </a:cubicBezTo>
                <a:cubicBezTo>
                  <a:pt x="2590" y="3"/>
                  <a:pt x="2594" y="1"/>
                  <a:pt x="2598" y="0"/>
                </a:cubicBezTo>
                <a:cubicBezTo>
                  <a:pt x="2411" y="0"/>
                  <a:pt x="2411" y="0"/>
                  <a:pt x="2411" y="0"/>
                </a:cubicBezTo>
                <a:cubicBezTo>
                  <a:pt x="2449" y="15"/>
                  <a:pt x="2488" y="23"/>
                  <a:pt x="2531" y="21"/>
                </a:cubicBezTo>
                <a:cubicBezTo>
                  <a:pt x="2531" y="20"/>
                  <a:pt x="2532" y="23"/>
                  <a:pt x="2533" y="24"/>
                </a:cubicBezTo>
                <a:cubicBezTo>
                  <a:pt x="2467" y="98"/>
                  <a:pt x="2415" y="196"/>
                  <a:pt x="2403" y="270"/>
                </a:cubicBezTo>
                <a:cubicBezTo>
                  <a:pt x="2423" y="282"/>
                  <a:pt x="2444" y="280"/>
                  <a:pt x="2466" y="274"/>
                </a:cubicBezTo>
                <a:close/>
                <a:moveTo>
                  <a:pt x="2685" y="108"/>
                </a:moveTo>
                <a:cubicBezTo>
                  <a:pt x="2687" y="76"/>
                  <a:pt x="2685" y="37"/>
                  <a:pt x="2727" y="17"/>
                </a:cubicBezTo>
                <a:cubicBezTo>
                  <a:pt x="2746" y="57"/>
                  <a:pt x="2743" y="100"/>
                  <a:pt x="2758" y="138"/>
                </a:cubicBezTo>
                <a:cubicBezTo>
                  <a:pt x="2774" y="97"/>
                  <a:pt x="2754" y="56"/>
                  <a:pt x="2756" y="13"/>
                </a:cubicBezTo>
                <a:cubicBezTo>
                  <a:pt x="2785" y="25"/>
                  <a:pt x="2806" y="44"/>
                  <a:pt x="2814" y="71"/>
                </a:cubicBezTo>
                <a:cubicBezTo>
                  <a:pt x="2843" y="166"/>
                  <a:pt x="2822" y="252"/>
                  <a:pt x="2769" y="335"/>
                </a:cubicBezTo>
                <a:cubicBezTo>
                  <a:pt x="2723" y="280"/>
                  <a:pt x="2680" y="171"/>
                  <a:pt x="2685" y="108"/>
                </a:cubicBezTo>
                <a:close/>
                <a:moveTo>
                  <a:pt x="1917" y="2102"/>
                </a:moveTo>
                <a:cubicBezTo>
                  <a:pt x="1881" y="2113"/>
                  <a:pt x="1849" y="2138"/>
                  <a:pt x="1812" y="2160"/>
                </a:cubicBezTo>
                <a:cubicBezTo>
                  <a:pt x="1801" y="2061"/>
                  <a:pt x="1760" y="1974"/>
                  <a:pt x="1698" y="1890"/>
                </a:cubicBezTo>
                <a:cubicBezTo>
                  <a:pt x="1694" y="1898"/>
                  <a:pt x="1690" y="1903"/>
                  <a:pt x="1690" y="1907"/>
                </a:cubicBezTo>
                <a:cubicBezTo>
                  <a:pt x="1693" y="1959"/>
                  <a:pt x="1668" y="2002"/>
                  <a:pt x="1648" y="2046"/>
                </a:cubicBezTo>
                <a:cubicBezTo>
                  <a:pt x="1632" y="2083"/>
                  <a:pt x="1612" y="2118"/>
                  <a:pt x="1593" y="2154"/>
                </a:cubicBezTo>
                <a:cubicBezTo>
                  <a:pt x="1566" y="2147"/>
                  <a:pt x="1535" y="2139"/>
                  <a:pt x="1505" y="2130"/>
                </a:cubicBezTo>
                <a:cubicBezTo>
                  <a:pt x="1475" y="2122"/>
                  <a:pt x="1445" y="2111"/>
                  <a:pt x="1412" y="2101"/>
                </a:cubicBezTo>
                <a:cubicBezTo>
                  <a:pt x="1406" y="2121"/>
                  <a:pt x="1404" y="2141"/>
                  <a:pt x="1405" y="2160"/>
                </a:cubicBezTo>
                <a:cubicBezTo>
                  <a:pt x="1405" y="2160"/>
                  <a:pt x="1405" y="2160"/>
                  <a:pt x="1405" y="2161"/>
                </a:cubicBezTo>
                <a:cubicBezTo>
                  <a:pt x="1427" y="2161"/>
                  <a:pt x="1427" y="2161"/>
                  <a:pt x="1427" y="2161"/>
                </a:cubicBezTo>
                <a:cubicBezTo>
                  <a:pt x="1427" y="2160"/>
                  <a:pt x="1427" y="2160"/>
                  <a:pt x="1427" y="2160"/>
                </a:cubicBezTo>
                <a:cubicBezTo>
                  <a:pt x="1427" y="2160"/>
                  <a:pt x="1427" y="2160"/>
                  <a:pt x="1427" y="2160"/>
                </a:cubicBezTo>
                <a:cubicBezTo>
                  <a:pt x="1425" y="2151"/>
                  <a:pt x="1427" y="2142"/>
                  <a:pt x="1427" y="2136"/>
                </a:cubicBezTo>
                <a:cubicBezTo>
                  <a:pt x="1461" y="2144"/>
                  <a:pt x="1493" y="2152"/>
                  <a:pt x="1525" y="2157"/>
                </a:cubicBezTo>
                <a:cubicBezTo>
                  <a:pt x="1529" y="2158"/>
                  <a:pt x="1533" y="2159"/>
                  <a:pt x="1536" y="2160"/>
                </a:cubicBezTo>
                <a:cubicBezTo>
                  <a:pt x="1537" y="2160"/>
                  <a:pt x="1538" y="2160"/>
                  <a:pt x="1539" y="2161"/>
                </a:cubicBezTo>
                <a:cubicBezTo>
                  <a:pt x="1622" y="2161"/>
                  <a:pt x="1622" y="2161"/>
                  <a:pt x="1622" y="2161"/>
                </a:cubicBezTo>
                <a:cubicBezTo>
                  <a:pt x="1622" y="2160"/>
                  <a:pt x="1622" y="2160"/>
                  <a:pt x="1622" y="2160"/>
                </a:cubicBezTo>
                <a:cubicBezTo>
                  <a:pt x="1626" y="2140"/>
                  <a:pt x="1633" y="2119"/>
                  <a:pt x="1645" y="2099"/>
                </a:cubicBezTo>
                <a:cubicBezTo>
                  <a:pt x="1670" y="2052"/>
                  <a:pt x="1698" y="2007"/>
                  <a:pt x="1713" y="1950"/>
                </a:cubicBezTo>
                <a:cubicBezTo>
                  <a:pt x="1728" y="1978"/>
                  <a:pt x="1745" y="2005"/>
                  <a:pt x="1757" y="2034"/>
                </a:cubicBezTo>
                <a:cubicBezTo>
                  <a:pt x="1774" y="2075"/>
                  <a:pt x="1786" y="2116"/>
                  <a:pt x="1788" y="2160"/>
                </a:cubicBezTo>
                <a:cubicBezTo>
                  <a:pt x="1788" y="2160"/>
                  <a:pt x="1788" y="2160"/>
                  <a:pt x="1789" y="2161"/>
                </a:cubicBezTo>
                <a:cubicBezTo>
                  <a:pt x="1851" y="2161"/>
                  <a:pt x="1851" y="2161"/>
                  <a:pt x="1851" y="2161"/>
                </a:cubicBezTo>
                <a:cubicBezTo>
                  <a:pt x="1852" y="2160"/>
                  <a:pt x="1852" y="2160"/>
                  <a:pt x="1852" y="2160"/>
                </a:cubicBezTo>
                <a:cubicBezTo>
                  <a:pt x="1868" y="2146"/>
                  <a:pt x="1889" y="2137"/>
                  <a:pt x="1908" y="2127"/>
                </a:cubicBezTo>
                <a:cubicBezTo>
                  <a:pt x="1926" y="2116"/>
                  <a:pt x="1948" y="2110"/>
                  <a:pt x="1972" y="2122"/>
                </a:cubicBezTo>
                <a:cubicBezTo>
                  <a:pt x="1967" y="2135"/>
                  <a:pt x="1961" y="2147"/>
                  <a:pt x="1956" y="2160"/>
                </a:cubicBezTo>
                <a:cubicBezTo>
                  <a:pt x="1955" y="2160"/>
                  <a:pt x="1955" y="2160"/>
                  <a:pt x="1955" y="2161"/>
                </a:cubicBezTo>
                <a:cubicBezTo>
                  <a:pt x="1980" y="2161"/>
                  <a:pt x="1980" y="2161"/>
                  <a:pt x="1980" y="2161"/>
                </a:cubicBezTo>
                <a:cubicBezTo>
                  <a:pt x="1980" y="2160"/>
                  <a:pt x="1980" y="2160"/>
                  <a:pt x="1981" y="2160"/>
                </a:cubicBezTo>
                <a:cubicBezTo>
                  <a:pt x="1994" y="2141"/>
                  <a:pt x="2013" y="2125"/>
                  <a:pt x="2042" y="2115"/>
                </a:cubicBezTo>
                <a:cubicBezTo>
                  <a:pt x="1995" y="2097"/>
                  <a:pt x="1954" y="2090"/>
                  <a:pt x="1917" y="2102"/>
                </a:cubicBezTo>
                <a:close/>
                <a:moveTo>
                  <a:pt x="121" y="115"/>
                </a:moveTo>
                <a:cubicBezTo>
                  <a:pt x="137" y="79"/>
                  <a:pt x="133" y="39"/>
                  <a:pt x="129" y="0"/>
                </a:cubicBezTo>
                <a:cubicBezTo>
                  <a:pt x="109" y="0"/>
                  <a:pt x="109" y="0"/>
                  <a:pt x="109" y="0"/>
                </a:cubicBezTo>
                <a:cubicBezTo>
                  <a:pt x="115" y="53"/>
                  <a:pt x="113" y="105"/>
                  <a:pt x="76" y="151"/>
                </a:cubicBezTo>
                <a:cubicBezTo>
                  <a:pt x="54" y="179"/>
                  <a:pt x="37" y="212"/>
                  <a:pt x="0" y="236"/>
                </a:cubicBezTo>
                <a:cubicBezTo>
                  <a:pt x="0" y="259"/>
                  <a:pt x="0" y="259"/>
                  <a:pt x="0" y="259"/>
                </a:cubicBezTo>
                <a:cubicBezTo>
                  <a:pt x="3" y="259"/>
                  <a:pt x="5" y="258"/>
                  <a:pt x="7" y="257"/>
                </a:cubicBezTo>
                <a:cubicBezTo>
                  <a:pt x="59" y="221"/>
                  <a:pt x="97" y="172"/>
                  <a:pt x="121" y="115"/>
                </a:cubicBezTo>
                <a:close/>
                <a:moveTo>
                  <a:pt x="1024" y="90"/>
                </a:moveTo>
                <a:cubicBezTo>
                  <a:pt x="996" y="65"/>
                  <a:pt x="982" y="33"/>
                  <a:pt x="970" y="0"/>
                </a:cubicBezTo>
                <a:cubicBezTo>
                  <a:pt x="945" y="0"/>
                  <a:pt x="945" y="0"/>
                  <a:pt x="945" y="0"/>
                </a:cubicBezTo>
                <a:cubicBezTo>
                  <a:pt x="953" y="25"/>
                  <a:pt x="963" y="50"/>
                  <a:pt x="977" y="75"/>
                </a:cubicBezTo>
                <a:cubicBezTo>
                  <a:pt x="947" y="66"/>
                  <a:pt x="916" y="59"/>
                  <a:pt x="887" y="46"/>
                </a:cubicBezTo>
                <a:cubicBezTo>
                  <a:pt x="857" y="34"/>
                  <a:pt x="829" y="19"/>
                  <a:pt x="803" y="0"/>
                </a:cubicBezTo>
                <a:cubicBezTo>
                  <a:pt x="767" y="0"/>
                  <a:pt x="767" y="0"/>
                  <a:pt x="767" y="0"/>
                </a:cubicBezTo>
                <a:cubicBezTo>
                  <a:pt x="842" y="59"/>
                  <a:pt x="930" y="92"/>
                  <a:pt x="1030" y="108"/>
                </a:cubicBezTo>
                <a:cubicBezTo>
                  <a:pt x="1027" y="99"/>
                  <a:pt x="1027" y="93"/>
                  <a:pt x="1024" y="90"/>
                </a:cubicBezTo>
                <a:close/>
                <a:moveTo>
                  <a:pt x="39" y="0"/>
                </a:moveTo>
                <a:cubicBezTo>
                  <a:pt x="38" y="7"/>
                  <a:pt x="37" y="14"/>
                  <a:pt x="37" y="20"/>
                </a:cubicBezTo>
                <a:cubicBezTo>
                  <a:pt x="36" y="34"/>
                  <a:pt x="35" y="48"/>
                  <a:pt x="35" y="61"/>
                </a:cubicBezTo>
                <a:cubicBezTo>
                  <a:pt x="48" y="42"/>
                  <a:pt x="55" y="21"/>
                  <a:pt x="58" y="0"/>
                </a:cubicBezTo>
                <a:lnTo>
                  <a:pt x="39" y="0"/>
                </a:lnTo>
                <a:close/>
                <a:moveTo>
                  <a:pt x="627" y="188"/>
                </a:moveTo>
                <a:cubicBezTo>
                  <a:pt x="673" y="167"/>
                  <a:pt x="707" y="144"/>
                  <a:pt x="726" y="110"/>
                </a:cubicBezTo>
                <a:cubicBezTo>
                  <a:pt x="743" y="78"/>
                  <a:pt x="748" y="39"/>
                  <a:pt x="759" y="0"/>
                </a:cubicBezTo>
                <a:cubicBezTo>
                  <a:pt x="730" y="0"/>
                  <a:pt x="730" y="0"/>
                  <a:pt x="730" y="0"/>
                </a:cubicBezTo>
                <a:cubicBezTo>
                  <a:pt x="736" y="29"/>
                  <a:pt x="723" y="57"/>
                  <a:pt x="714" y="85"/>
                </a:cubicBezTo>
                <a:cubicBezTo>
                  <a:pt x="708" y="106"/>
                  <a:pt x="697" y="126"/>
                  <a:pt x="672" y="134"/>
                </a:cubicBezTo>
                <a:cubicBezTo>
                  <a:pt x="655" y="90"/>
                  <a:pt x="642" y="49"/>
                  <a:pt x="622" y="10"/>
                </a:cubicBezTo>
                <a:cubicBezTo>
                  <a:pt x="621" y="7"/>
                  <a:pt x="619" y="3"/>
                  <a:pt x="618" y="0"/>
                </a:cubicBezTo>
                <a:cubicBezTo>
                  <a:pt x="595" y="0"/>
                  <a:pt x="595" y="0"/>
                  <a:pt x="595" y="0"/>
                </a:cubicBezTo>
                <a:cubicBezTo>
                  <a:pt x="605" y="20"/>
                  <a:pt x="614" y="42"/>
                  <a:pt x="624" y="63"/>
                </a:cubicBezTo>
                <a:cubicBezTo>
                  <a:pt x="641" y="101"/>
                  <a:pt x="650" y="139"/>
                  <a:pt x="627" y="188"/>
                </a:cubicBezTo>
                <a:close/>
                <a:moveTo>
                  <a:pt x="66" y="566"/>
                </a:moveTo>
                <a:cubicBezTo>
                  <a:pt x="44" y="567"/>
                  <a:pt x="22" y="569"/>
                  <a:pt x="0" y="571"/>
                </a:cubicBezTo>
                <a:cubicBezTo>
                  <a:pt x="0" y="593"/>
                  <a:pt x="0" y="593"/>
                  <a:pt x="0" y="593"/>
                </a:cubicBezTo>
                <a:cubicBezTo>
                  <a:pt x="16" y="593"/>
                  <a:pt x="32" y="591"/>
                  <a:pt x="49" y="589"/>
                </a:cubicBezTo>
                <a:cubicBezTo>
                  <a:pt x="40" y="628"/>
                  <a:pt x="19" y="653"/>
                  <a:pt x="0" y="679"/>
                </a:cubicBezTo>
                <a:cubicBezTo>
                  <a:pt x="0" y="717"/>
                  <a:pt x="0" y="717"/>
                  <a:pt x="0" y="717"/>
                </a:cubicBezTo>
                <a:cubicBezTo>
                  <a:pt x="32" y="682"/>
                  <a:pt x="56" y="641"/>
                  <a:pt x="70" y="594"/>
                </a:cubicBezTo>
                <a:cubicBezTo>
                  <a:pt x="72" y="587"/>
                  <a:pt x="68" y="579"/>
                  <a:pt x="66" y="566"/>
                </a:cubicBezTo>
                <a:close/>
                <a:moveTo>
                  <a:pt x="1614" y="933"/>
                </a:moveTo>
                <a:cubicBezTo>
                  <a:pt x="1661" y="949"/>
                  <a:pt x="1702" y="956"/>
                  <a:pt x="1739" y="944"/>
                </a:cubicBezTo>
                <a:cubicBezTo>
                  <a:pt x="1775" y="932"/>
                  <a:pt x="1806" y="906"/>
                  <a:pt x="1843" y="884"/>
                </a:cubicBezTo>
                <a:cubicBezTo>
                  <a:pt x="1856" y="983"/>
                  <a:pt x="1898" y="1069"/>
                  <a:pt x="1961" y="1152"/>
                </a:cubicBezTo>
                <a:cubicBezTo>
                  <a:pt x="1965" y="1143"/>
                  <a:pt x="1969" y="1139"/>
                  <a:pt x="1969" y="1135"/>
                </a:cubicBezTo>
                <a:cubicBezTo>
                  <a:pt x="1965" y="1083"/>
                  <a:pt x="1989" y="1040"/>
                  <a:pt x="2008" y="995"/>
                </a:cubicBezTo>
                <a:cubicBezTo>
                  <a:pt x="2024" y="958"/>
                  <a:pt x="2043" y="923"/>
                  <a:pt x="2061" y="886"/>
                </a:cubicBezTo>
                <a:cubicBezTo>
                  <a:pt x="2089" y="893"/>
                  <a:pt x="2120" y="900"/>
                  <a:pt x="2150" y="908"/>
                </a:cubicBezTo>
                <a:cubicBezTo>
                  <a:pt x="2181" y="917"/>
                  <a:pt x="2211" y="927"/>
                  <a:pt x="2243" y="936"/>
                </a:cubicBezTo>
                <a:cubicBezTo>
                  <a:pt x="2267" y="862"/>
                  <a:pt x="2225" y="800"/>
                  <a:pt x="2185" y="740"/>
                </a:cubicBezTo>
                <a:cubicBezTo>
                  <a:pt x="2144" y="679"/>
                  <a:pt x="2088" y="635"/>
                  <a:pt x="2008" y="639"/>
                </a:cubicBezTo>
                <a:cubicBezTo>
                  <a:pt x="2011" y="596"/>
                  <a:pt x="2015" y="557"/>
                  <a:pt x="2016" y="518"/>
                </a:cubicBezTo>
                <a:cubicBezTo>
                  <a:pt x="2016" y="479"/>
                  <a:pt x="2014" y="440"/>
                  <a:pt x="2013" y="394"/>
                </a:cubicBezTo>
                <a:cubicBezTo>
                  <a:pt x="2105" y="477"/>
                  <a:pt x="2206" y="519"/>
                  <a:pt x="2329" y="497"/>
                </a:cubicBezTo>
                <a:cubicBezTo>
                  <a:pt x="2337" y="464"/>
                  <a:pt x="2322" y="436"/>
                  <a:pt x="2313" y="407"/>
                </a:cubicBezTo>
                <a:cubicBezTo>
                  <a:pt x="2290" y="334"/>
                  <a:pt x="2238" y="284"/>
                  <a:pt x="2178" y="240"/>
                </a:cubicBezTo>
                <a:cubicBezTo>
                  <a:pt x="2110" y="191"/>
                  <a:pt x="2032" y="165"/>
                  <a:pt x="1949" y="139"/>
                </a:cubicBezTo>
                <a:cubicBezTo>
                  <a:pt x="1934" y="92"/>
                  <a:pt x="1918" y="46"/>
                  <a:pt x="1898" y="0"/>
                </a:cubicBezTo>
                <a:cubicBezTo>
                  <a:pt x="1843" y="0"/>
                  <a:pt x="1843" y="0"/>
                  <a:pt x="1843" y="0"/>
                </a:cubicBezTo>
                <a:cubicBezTo>
                  <a:pt x="1870" y="53"/>
                  <a:pt x="1893" y="107"/>
                  <a:pt x="1915" y="163"/>
                </a:cubicBezTo>
                <a:cubicBezTo>
                  <a:pt x="1895" y="179"/>
                  <a:pt x="1875" y="192"/>
                  <a:pt x="1858" y="208"/>
                </a:cubicBezTo>
                <a:cubicBezTo>
                  <a:pt x="1804" y="260"/>
                  <a:pt x="1767" y="322"/>
                  <a:pt x="1753" y="395"/>
                </a:cubicBezTo>
                <a:cubicBezTo>
                  <a:pt x="1746" y="430"/>
                  <a:pt x="1750" y="467"/>
                  <a:pt x="1751" y="503"/>
                </a:cubicBezTo>
                <a:cubicBezTo>
                  <a:pt x="1751" y="518"/>
                  <a:pt x="1763" y="523"/>
                  <a:pt x="1777" y="525"/>
                </a:cubicBezTo>
                <a:cubicBezTo>
                  <a:pt x="1817" y="528"/>
                  <a:pt x="1848" y="508"/>
                  <a:pt x="1878" y="489"/>
                </a:cubicBezTo>
                <a:cubicBezTo>
                  <a:pt x="1903" y="474"/>
                  <a:pt x="1923" y="452"/>
                  <a:pt x="1947" y="431"/>
                </a:cubicBezTo>
                <a:cubicBezTo>
                  <a:pt x="1962" y="496"/>
                  <a:pt x="1960" y="561"/>
                  <a:pt x="1961" y="629"/>
                </a:cubicBezTo>
                <a:cubicBezTo>
                  <a:pt x="1940" y="622"/>
                  <a:pt x="1923" y="612"/>
                  <a:pt x="1905" y="609"/>
                </a:cubicBezTo>
                <a:cubicBezTo>
                  <a:pt x="1859" y="600"/>
                  <a:pt x="1822" y="621"/>
                  <a:pt x="1792" y="651"/>
                </a:cubicBezTo>
                <a:cubicBezTo>
                  <a:pt x="1758" y="683"/>
                  <a:pt x="1734" y="723"/>
                  <a:pt x="1721" y="768"/>
                </a:cubicBezTo>
                <a:cubicBezTo>
                  <a:pt x="1714" y="792"/>
                  <a:pt x="1706" y="816"/>
                  <a:pt x="1697" y="840"/>
                </a:cubicBezTo>
                <a:cubicBezTo>
                  <a:pt x="1683" y="879"/>
                  <a:pt x="1663" y="914"/>
                  <a:pt x="1614" y="933"/>
                </a:cubicBezTo>
                <a:close/>
                <a:moveTo>
                  <a:pt x="1936" y="396"/>
                </a:moveTo>
                <a:cubicBezTo>
                  <a:pt x="1927" y="413"/>
                  <a:pt x="1917" y="431"/>
                  <a:pt x="1903" y="444"/>
                </a:cubicBezTo>
                <a:cubicBezTo>
                  <a:pt x="1869" y="476"/>
                  <a:pt x="1831" y="502"/>
                  <a:pt x="1781" y="504"/>
                </a:cubicBezTo>
                <a:cubicBezTo>
                  <a:pt x="1740" y="408"/>
                  <a:pt x="1819" y="236"/>
                  <a:pt x="1901" y="238"/>
                </a:cubicBezTo>
                <a:cubicBezTo>
                  <a:pt x="1907" y="300"/>
                  <a:pt x="1871" y="349"/>
                  <a:pt x="1850" y="409"/>
                </a:cubicBezTo>
                <a:cubicBezTo>
                  <a:pt x="1895" y="368"/>
                  <a:pt x="1905" y="314"/>
                  <a:pt x="1928" y="266"/>
                </a:cubicBezTo>
                <a:cubicBezTo>
                  <a:pt x="1962" y="312"/>
                  <a:pt x="1960" y="354"/>
                  <a:pt x="1936" y="396"/>
                </a:cubicBezTo>
                <a:close/>
                <a:moveTo>
                  <a:pt x="2125" y="708"/>
                </a:moveTo>
                <a:cubicBezTo>
                  <a:pt x="2175" y="755"/>
                  <a:pt x="2209" y="811"/>
                  <a:pt x="2228" y="877"/>
                </a:cubicBezTo>
                <a:cubicBezTo>
                  <a:pt x="2230" y="886"/>
                  <a:pt x="2228" y="896"/>
                  <a:pt x="2228" y="901"/>
                </a:cubicBezTo>
                <a:cubicBezTo>
                  <a:pt x="2194" y="894"/>
                  <a:pt x="2162" y="887"/>
                  <a:pt x="2130" y="882"/>
                </a:cubicBezTo>
                <a:cubicBezTo>
                  <a:pt x="2101" y="877"/>
                  <a:pt x="2076" y="867"/>
                  <a:pt x="2060" y="849"/>
                </a:cubicBezTo>
                <a:cubicBezTo>
                  <a:pt x="2057" y="817"/>
                  <a:pt x="2054" y="789"/>
                  <a:pt x="2051" y="758"/>
                </a:cubicBezTo>
                <a:cubicBezTo>
                  <a:pt x="2078" y="775"/>
                  <a:pt x="2101" y="790"/>
                  <a:pt x="2123" y="804"/>
                </a:cubicBezTo>
                <a:cubicBezTo>
                  <a:pt x="2098" y="769"/>
                  <a:pt x="2059" y="747"/>
                  <a:pt x="2048" y="703"/>
                </a:cubicBezTo>
                <a:cubicBezTo>
                  <a:pt x="2083" y="684"/>
                  <a:pt x="2101" y="685"/>
                  <a:pt x="2125" y="708"/>
                </a:cubicBezTo>
                <a:close/>
                <a:moveTo>
                  <a:pt x="1988" y="259"/>
                </a:moveTo>
                <a:cubicBezTo>
                  <a:pt x="2030" y="285"/>
                  <a:pt x="2069" y="309"/>
                  <a:pt x="2108" y="333"/>
                </a:cubicBezTo>
                <a:cubicBezTo>
                  <a:pt x="2110" y="331"/>
                  <a:pt x="2111" y="329"/>
                  <a:pt x="2113" y="327"/>
                </a:cubicBezTo>
                <a:cubicBezTo>
                  <a:pt x="2078" y="296"/>
                  <a:pt x="2042" y="266"/>
                  <a:pt x="2007" y="236"/>
                </a:cubicBezTo>
                <a:cubicBezTo>
                  <a:pt x="2036" y="214"/>
                  <a:pt x="2082" y="215"/>
                  <a:pt x="2150" y="250"/>
                </a:cubicBezTo>
                <a:cubicBezTo>
                  <a:pt x="2239" y="296"/>
                  <a:pt x="2292" y="372"/>
                  <a:pt x="2308" y="476"/>
                </a:cubicBezTo>
                <a:cubicBezTo>
                  <a:pt x="2190" y="501"/>
                  <a:pt x="2059" y="433"/>
                  <a:pt x="2001" y="341"/>
                </a:cubicBezTo>
                <a:cubicBezTo>
                  <a:pt x="1987" y="318"/>
                  <a:pt x="1979" y="291"/>
                  <a:pt x="1988" y="259"/>
                </a:cubicBezTo>
                <a:close/>
                <a:moveTo>
                  <a:pt x="1979" y="368"/>
                </a:moveTo>
                <a:cubicBezTo>
                  <a:pt x="2000" y="440"/>
                  <a:pt x="1999" y="509"/>
                  <a:pt x="1988" y="578"/>
                </a:cubicBezTo>
                <a:cubicBezTo>
                  <a:pt x="1966" y="458"/>
                  <a:pt x="1963" y="402"/>
                  <a:pt x="1979" y="368"/>
                </a:cubicBezTo>
                <a:close/>
                <a:moveTo>
                  <a:pt x="1945" y="869"/>
                </a:moveTo>
                <a:cubicBezTo>
                  <a:pt x="1959" y="825"/>
                  <a:pt x="1960" y="777"/>
                  <a:pt x="1986" y="737"/>
                </a:cubicBezTo>
                <a:cubicBezTo>
                  <a:pt x="1992" y="740"/>
                  <a:pt x="1995" y="740"/>
                  <a:pt x="1997" y="742"/>
                </a:cubicBezTo>
                <a:cubicBezTo>
                  <a:pt x="1999" y="743"/>
                  <a:pt x="2002" y="745"/>
                  <a:pt x="2003" y="747"/>
                </a:cubicBezTo>
                <a:cubicBezTo>
                  <a:pt x="2042" y="811"/>
                  <a:pt x="2046" y="876"/>
                  <a:pt x="2011" y="942"/>
                </a:cubicBezTo>
                <a:cubicBezTo>
                  <a:pt x="1986" y="989"/>
                  <a:pt x="1959" y="1035"/>
                  <a:pt x="1945" y="1092"/>
                </a:cubicBezTo>
                <a:cubicBezTo>
                  <a:pt x="1930" y="1064"/>
                  <a:pt x="1912" y="1038"/>
                  <a:pt x="1900" y="1009"/>
                </a:cubicBezTo>
                <a:cubicBezTo>
                  <a:pt x="1877" y="956"/>
                  <a:pt x="1862" y="901"/>
                  <a:pt x="1866" y="842"/>
                </a:cubicBezTo>
                <a:cubicBezTo>
                  <a:pt x="1870" y="774"/>
                  <a:pt x="1894" y="744"/>
                  <a:pt x="1955" y="730"/>
                </a:cubicBezTo>
                <a:cubicBezTo>
                  <a:pt x="1948" y="777"/>
                  <a:pt x="1935" y="822"/>
                  <a:pt x="1945" y="869"/>
                </a:cubicBezTo>
                <a:close/>
                <a:moveTo>
                  <a:pt x="1732" y="801"/>
                </a:moveTo>
                <a:cubicBezTo>
                  <a:pt x="1743" y="766"/>
                  <a:pt x="1763" y="738"/>
                  <a:pt x="1785" y="711"/>
                </a:cubicBezTo>
                <a:cubicBezTo>
                  <a:pt x="1803" y="690"/>
                  <a:pt x="1826" y="677"/>
                  <a:pt x="1858" y="680"/>
                </a:cubicBezTo>
                <a:cubicBezTo>
                  <a:pt x="1842" y="705"/>
                  <a:pt x="1827" y="727"/>
                  <a:pt x="1812" y="750"/>
                </a:cubicBezTo>
                <a:cubicBezTo>
                  <a:pt x="1831" y="739"/>
                  <a:pt x="1845" y="723"/>
                  <a:pt x="1861" y="710"/>
                </a:cubicBezTo>
                <a:cubicBezTo>
                  <a:pt x="1876" y="697"/>
                  <a:pt x="1891" y="681"/>
                  <a:pt x="1917" y="691"/>
                </a:cubicBezTo>
                <a:cubicBezTo>
                  <a:pt x="1899" y="715"/>
                  <a:pt x="1882" y="736"/>
                  <a:pt x="1866" y="759"/>
                </a:cubicBezTo>
                <a:cubicBezTo>
                  <a:pt x="1851" y="783"/>
                  <a:pt x="1856" y="817"/>
                  <a:pt x="1829" y="836"/>
                </a:cubicBezTo>
                <a:cubicBezTo>
                  <a:pt x="1822" y="884"/>
                  <a:pt x="1782" y="899"/>
                  <a:pt x="1747" y="919"/>
                </a:cubicBezTo>
                <a:cubicBezTo>
                  <a:pt x="1729" y="929"/>
                  <a:pt x="1707" y="936"/>
                  <a:pt x="1683" y="925"/>
                </a:cubicBezTo>
                <a:cubicBezTo>
                  <a:pt x="1701" y="881"/>
                  <a:pt x="1720" y="842"/>
                  <a:pt x="1732" y="801"/>
                </a:cubicBezTo>
                <a:close/>
                <a:moveTo>
                  <a:pt x="1452" y="0"/>
                </a:moveTo>
                <a:cubicBezTo>
                  <a:pt x="1427" y="0"/>
                  <a:pt x="1427" y="0"/>
                  <a:pt x="1427" y="0"/>
                </a:cubicBezTo>
                <a:cubicBezTo>
                  <a:pt x="1429" y="3"/>
                  <a:pt x="1431" y="6"/>
                  <a:pt x="1433" y="9"/>
                </a:cubicBezTo>
                <a:cubicBezTo>
                  <a:pt x="1439" y="6"/>
                  <a:pt x="1447" y="4"/>
                  <a:pt x="1452" y="0"/>
                </a:cubicBezTo>
                <a:close/>
                <a:moveTo>
                  <a:pt x="1120" y="346"/>
                </a:moveTo>
                <a:cubicBezTo>
                  <a:pt x="1142" y="357"/>
                  <a:pt x="1167" y="363"/>
                  <a:pt x="1190" y="371"/>
                </a:cubicBezTo>
                <a:cubicBezTo>
                  <a:pt x="1156" y="429"/>
                  <a:pt x="1125" y="484"/>
                  <a:pt x="1092" y="541"/>
                </a:cubicBezTo>
                <a:cubicBezTo>
                  <a:pt x="1103" y="549"/>
                  <a:pt x="1109" y="556"/>
                  <a:pt x="1116" y="557"/>
                </a:cubicBezTo>
                <a:cubicBezTo>
                  <a:pt x="1178" y="567"/>
                  <a:pt x="1239" y="558"/>
                  <a:pt x="1296" y="533"/>
                </a:cubicBezTo>
                <a:cubicBezTo>
                  <a:pt x="1339" y="514"/>
                  <a:pt x="1366" y="474"/>
                  <a:pt x="1394" y="437"/>
                </a:cubicBezTo>
                <a:cubicBezTo>
                  <a:pt x="1419" y="403"/>
                  <a:pt x="1432" y="365"/>
                  <a:pt x="1440" y="325"/>
                </a:cubicBezTo>
                <a:cubicBezTo>
                  <a:pt x="1443" y="310"/>
                  <a:pt x="1447" y="295"/>
                  <a:pt x="1470" y="290"/>
                </a:cubicBezTo>
                <a:cubicBezTo>
                  <a:pt x="1448" y="349"/>
                  <a:pt x="1453" y="405"/>
                  <a:pt x="1465" y="462"/>
                </a:cubicBezTo>
                <a:cubicBezTo>
                  <a:pt x="1478" y="521"/>
                  <a:pt x="1512" y="569"/>
                  <a:pt x="1553" y="614"/>
                </a:cubicBezTo>
                <a:cubicBezTo>
                  <a:pt x="1613" y="558"/>
                  <a:pt x="1638" y="487"/>
                  <a:pt x="1643" y="409"/>
                </a:cubicBezTo>
                <a:cubicBezTo>
                  <a:pt x="1649" y="331"/>
                  <a:pt x="1630" y="259"/>
                  <a:pt x="1573" y="199"/>
                </a:cubicBezTo>
                <a:cubicBezTo>
                  <a:pt x="1619" y="136"/>
                  <a:pt x="1655" y="70"/>
                  <a:pt x="1677" y="0"/>
                </a:cubicBezTo>
                <a:cubicBezTo>
                  <a:pt x="1653" y="0"/>
                  <a:pt x="1653" y="0"/>
                  <a:pt x="1653" y="0"/>
                </a:cubicBezTo>
                <a:cubicBezTo>
                  <a:pt x="1644" y="30"/>
                  <a:pt x="1632" y="58"/>
                  <a:pt x="1618" y="77"/>
                </a:cubicBezTo>
                <a:cubicBezTo>
                  <a:pt x="1626" y="51"/>
                  <a:pt x="1634" y="25"/>
                  <a:pt x="1641" y="0"/>
                </a:cubicBezTo>
                <a:cubicBezTo>
                  <a:pt x="1622" y="0"/>
                  <a:pt x="1622" y="0"/>
                  <a:pt x="1622" y="0"/>
                </a:cubicBezTo>
                <a:cubicBezTo>
                  <a:pt x="1613" y="27"/>
                  <a:pt x="1603" y="54"/>
                  <a:pt x="1589" y="80"/>
                </a:cubicBezTo>
                <a:cubicBezTo>
                  <a:pt x="1550" y="152"/>
                  <a:pt x="1507" y="223"/>
                  <a:pt x="1437" y="275"/>
                </a:cubicBezTo>
                <a:cubicBezTo>
                  <a:pt x="1362" y="178"/>
                  <a:pt x="1190" y="143"/>
                  <a:pt x="1043" y="260"/>
                </a:cubicBezTo>
                <a:cubicBezTo>
                  <a:pt x="1046" y="307"/>
                  <a:pt x="1083" y="328"/>
                  <a:pt x="1120" y="346"/>
                </a:cubicBezTo>
                <a:close/>
                <a:moveTo>
                  <a:pt x="1480" y="348"/>
                </a:moveTo>
                <a:cubicBezTo>
                  <a:pt x="1485" y="317"/>
                  <a:pt x="1498" y="287"/>
                  <a:pt x="1536" y="274"/>
                </a:cubicBezTo>
                <a:cubicBezTo>
                  <a:pt x="1553" y="323"/>
                  <a:pt x="1537" y="376"/>
                  <a:pt x="1565" y="418"/>
                </a:cubicBezTo>
                <a:cubicBezTo>
                  <a:pt x="1566" y="376"/>
                  <a:pt x="1568" y="333"/>
                  <a:pt x="1569" y="284"/>
                </a:cubicBezTo>
                <a:cubicBezTo>
                  <a:pt x="1601" y="300"/>
                  <a:pt x="1611" y="320"/>
                  <a:pt x="1616" y="345"/>
                </a:cubicBezTo>
                <a:cubicBezTo>
                  <a:pt x="1627" y="394"/>
                  <a:pt x="1620" y="442"/>
                  <a:pt x="1606" y="489"/>
                </a:cubicBezTo>
                <a:cubicBezTo>
                  <a:pt x="1596" y="524"/>
                  <a:pt x="1582" y="556"/>
                  <a:pt x="1549" y="583"/>
                </a:cubicBezTo>
                <a:cubicBezTo>
                  <a:pt x="1533" y="556"/>
                  <a:pt x="1516" y="533"/>
                  <a:pt x="1503" y="507"/>
                </a:cubicBezTo>
                <a:cubicBezTo>
                  <a:pt x="1478" y="457"/>
                  <a:pt x="1470" y="403"/>
                  <a:pt x="1480" y="348"/>
                </a:cubicBezTo>
                <a:close/>
                <a:moveTo>
                  <a:pt x="1386" y="349"/>
                </a:moveTo>
                <a:cubicBezTo>
                  <a:pt x="1402" y="381"/>
                  <a:pt x="1391" y="405"/>
                  <a:pt x="1376" y="427"/>
                </a:cubicBezTo>
                <a:cubicBezTo>
                  <a:pt x="1342" y="476"/>
                  <a:pt x="1303" y="518"/>
                  <a:pt x="1239" y="528"/>
                </a:cubicBezTo>
                <a:cubicBezTo>
                  <a:pt x="1202" y="533"/>
                  <a:pt x="1166" y="546"/>
                  <a:pt x="1120" y="536"/>
                </a:cubicBezTo>
                <a:cubicBezTo>
                  <a:pt x="1156" y="485"/>
                  <a:pt x="1171" y="429"/>
                  <a:pt x="1213" y="385"/>
                </a:cubicBezTo>
                <a:cubicBezTo>
                  <a:pt x="1252" y="344"/>
                  <a:pt x="1295" y="315"/>
                  <a:pt x="1362" y="332"/>
                </a:cubicBezTo>
                <a:cubicBezTo>
                  <a:pt x="1350" y="349"/>
                  <a:pt x="1343" y="363"/>
                  <a:pt x="1334" y="374"/>
                </a:cubicBezTo>
                <a:cubicBezTo>
                  <a:pt x="1324" y="386"/>
                  <a:pt x="1311" y="395"/>
                  <a:pt x="1300" y="406"/>
                </a:cubicBezTo>
                <a:cubicBezTo>
                  <a:pt x="1290" y="415"/>
                  <a:pt x="1280" y="424"/>
                  <a:pt x="1270" y="434"/>
                </a:cubicBezTo>
                <a:cubicBezTo>
                  <a:pt x="1321" y="422"/>
                  <a:pt x="1354" y="387"/>
                  <a:pt x="1386" y="349"/>
                </a:cubicBezTo>
                <a:close/>
                <a:moveTo>
                  <a:pt x="1263" y="206"/>
                </a:moveTo>
                <a:cubicBezTo>
                  <a:pt x="1299" y="209"/>
                  <a:pt x="1334" y="218"/>
                  <a:pt x="1358" y="257"/>
                </a:cubicBezTo>
                <a:cubicBezTo>
                  <a:pt x="1299" y="266"/>
                  <a:pt x="1241" y="258"/>
                  <a:pt x="1187" y="283"/>
                </a:cubicBezTo>
                <a:cubicBezTo>
                  <a:pt x="1227" y="285"/>
                  <a:pt x="1266" y="286"/>
                  <a:pt x="1315" y="287"/>
                </a:cubicBezTo>
                <a:cubicBezTo>
                  <a:pt x="1277" y="309"/>
                  <a:pt x="1247" y="328"/>
                  <a:pt x="1216" y="345"/>
                </a:cubicBezTo>
                <a:cubicBezTo>
                  <a:pt x="1212" y="347"/>
                  <a:pt x="1207" y="346"/>
                  <a:pt x="1203" y="346"/>
                </a:cubicBezTo>
                <a:cubicBezTo>
                  <a:pt x="1149" y="339"/>
                  <a:pt x="1100" y="322"/>
                  <a:pt x="1062" y="272"/>
                </a:cubicBezTo>
                <a:cubicBezTo>
                  <a:pt x="1123" y="223"/>
                  <a:pt x="1189" y="201"/>
                  <a:pt x="1263" y="206"/>
                </a:cubicBezTo>
                <a:close/>
                <a:moveTo>
                  <a:pt x="77" y="1588"/>
                </a:moveTo>
                <a:cubicBezTo>
                  <a:pt x="125" y="1591"/>
                  <a:pt x="175" y="1588"/>
                  <a:pt x="220" y="1613"/>
                </a:cubicBezTo>
                <a:cubicBezTo>
                  <a:pt x="223" y="1615"/>
                  <a:pt x="229" y="1614"/>
                  <a:pt x="238" y="1614"/>
                </a:cubicBezTo>
                <a:cubicBezTo>
                  <a:pt x="191" y="1521"/>
                  <a:pt x="132" y="1446"/>
                  <a:pt x="48" y="1391"/>
                </a:cubicBezTo>
                <a:cubicBezTo>
                  <a:pt x="84" y="1368"/>
                  <a:pt x="121" y="1351"/>
                  <a:pt x="148" y="1324"/>
                </a:cubicBezTo>
                <a:cubicBezTo>
                  <a:pt x="175" y="1296"/>
                  <a:pt x="187" y="1256"/>
                  <a:pt x="192" y="1206"/>
                </a:cubicBezTo>
                <a:cubicBezTo>
                  <a:pt x="153" y="1242"/>
                  <a:pt x="113" y="1245"/>
                  <a:pt x="72" y="1241"/>
                </a:cubicBezTo>
                <a:cubicBezTo>
                  <a:pt x="48" y="1238"/>
                  <a:pt x="24" y="1236"/>
                  <a:pt x="0" y="1232"/>
                </a:cubicBezTo>
                <a:cubicBezTo>
                  <a:pt x="0" y="1253"/>
                  <a:pt x="0" y="1253"/>
                  <a:pt x="0" y="1253"/>
                </a:cubicBezTo>
                <a:cubicBezTo>
                  <a:pt x="7" y="1254"/>
                  <a:pt x="14" y="1254"/>
                  <a:pt x="22" y="1255"/>
                </a:cubicBezTo>
                <a:cubicBezTo>
                  <a:pt x="64" y="1262"/>
                  <a:pt x="107" y="1262"/>
                  <a:pt x="155" y="1265"/>
                </a:cubicBezTo>
                <a:cubicBezTo>
                  <a:pt x="154" y="1292"/>
                  <a:pt x="139" y="1308"/>
                  <a:pt x="121" y="1320"/>
                </a:cubicBezTo>
                <a:cubicBezTo>
                  <a:pt x="88" y="1342"/>
                  <a:pt x="57" y="1373"/>
                  <a:pt x="12" y="1358"/>
                </a:cubicBezTo>
                <a:cubicBezTo>
                  <a:pt x="8" y="1360"/>
                  <a:pt x="4" y="1362"/>
                  <a:pt x="0" y="1363"/>
                </a:cubicBezTo>
                <a:cubicBezTo>
                  <a:pt x="0" y="1393"/>
                  <a:pt x="0" y="1393"/>
                  <a:pt x="0" y="1393"/>
                </a:cubicBezTo>
                <a:cubicBezTo>
                  <a:pt x="0" y="1393"/>
                  <a:pt x="0" y="1393"/>
                  <a:pt x="1" y="1394"/>
                </a:cubicBezTo>
                <a:cubicBezTo>
                  <a:pt x="55" y="1416"/>
                  <a:pt x="99" y="1453"/>
                  <a:pt x="136" y="1497"/>
                </a:cubicBezTo>
                <a:cubicBezTo>
                  <a:pt x="157" y="1520"/>
                  <a:pt x="173" y="1548"/>
                  <a:pt x="191" y="1574"/>
                </a:cubicBezTo>
                <a:cubicBezTo>
                  <a:pt x="134" y="1561"/>
                  <a:pt x="81" y="1566"/>
                  <a:pt x="28" y="1568"/>
                </a:cubicBezTo>
                <a:cubicBezTo>
                  <a:pt x="18" y="1568"/>
                  <a:pt x="9" y="1568"/>
                  <a:pt x="0" y="1567"/>
                </a:cubicBezTo>
                <a:cubicBezTo>
                  <a:pt x="0" y="1588"/>
                  <a:pt x="0" y="1588"/>
                  <a:pt x="0" y="1588"/>
                </a:cubicBezTo>
                <a:cubicBezTo>
                  <a:pt x="26" y="1588"/>
                  <a:pt x="51" y="1587"/>
                  <a:pt x="77" y="1588"/>
                </a:cubicBezTo>
                <a:close/>
              </a:path>
            </a:pathLst>
          </a:custGeom>
          <a:solidFill>
            <a:schemeClr val="accent1">
              <a:lumMod val="75000"/>
            </a:schemeClr>
          </a:solidFill>
          <a:ln>
            <a:noFill/>
          </a:ln>
        </p:spPr>
      </p:sp>
      <p:grpSp>
        <p:nvGrpSpPr>
          <p:cNvPr id="13" name="Group 12"/>
          <p:cNvGrpSpPr/>
          <p:nvPr/>
        </p:nvGrpSpPr>
        <p:grpSpPr>
          <a:xfrm>
            <a:off x="1838325" y="1262063"/>
            <a:ext cx="5486400" cy="4333875"/>
            <a:chOff x="1838325" y="1262063"/>
            <a:chExt cx="5486400" cy="4333875"/>
          </a:xfrm>
        </p:grpSpPr>
        <p:sp>
          <p:nvSpPr>
            <p:cNvPr id="12" name="Freeform 9"/>
            <p:cNvSpPr/>
            <p:nvPr/>
          </p:nvSpPr>
          <p:spPr bwMode="auto">
            <a:xfrm>
              <a:off x="1838325" y="1262063"/>
              <a:ext cx="5486400" cy="4333875"/>
            </a:xfrm>
            <a:custGeom>
              <a:avLst/>
              <a:gdLst/>
              <a:ahLst/>
              <a:cxnLst/>
              <a:rect l="0" t="0" r="r" b="b"/>
              <a:pathLst>
                <a:path w="1728" h="1364">
                  <a:moveTo>
                    <a:pt x="1628" y="0"/>
                  </a:moveTo>
                  <a:cubicBezTo>
                    <a:pt x="100" y="0"/>
                    <a:pt x="100" y="0"/>
                    <a:pt x="100" y="0"/>
                  </a:cubicBezTo>
                  <a:cubicBezTo>
                    <a:pt x="100" y="0"/>
                    <a:pt x="100" y="0"/>
                    <a:pt x="100" y="0"/>
                  </a:cubicBezTo>
                  <a:cubicBezTo>
                    <a:pt x="45" y="0"/>
                    <a:pt x="0" y="45"/>
                    <a:pt x="0" y="100"/>
                  </a:cubicBezTo>
                  <a:cubicBezTo>
                    <a:pt x="0" y="1264"/>
                    <a:pt x="0" y="1264"/>
                    <a:pt x="0" y="1264"/>
                  </a:cubicBezTo>
                  <a:cubicBezTo>
                    <a:pt x="0" y="1319"/>
                    <a:pt x="45" y="1364"/>
                    <a:pt x="100" y="1364"/>
                  </a:cubicBezTo>
                  <a:cubicBezTo>
                    <a:pt x="100" y="1364"/>
                    <a:pt x="100" y="1364"/>
                    <a:pt x="100" y="1364"/>
                  </a:cubicBezTo>
                  <a:cubicBezTo>
                    <a:pt x="1628" y="1364"/>
                    <a:pt x="1628" y="1364"/>
                    <a:pt x="1628" y="1364"/>
                  </a:cubicBezTo>
                  <a:cubicBezTo>
                    <a:pt x="1683" y="1364"/>
                    <a:pt x="1728" y="1319"/>
                    <a:pt x="1728" y="1264"/>
                  </a:cubicBezTo>
                  <a:cubicBezTo>
                    <a:pt x="1728" y="100"/>
                    <a:pt x="1728" y="100"/>
                    <a:pt x="1728" y="100"/>
                  </a:cubicBezTo>
                  <a:cubicBezTo>
                    <a:pt x="1728" y="45"/>
                    <a:pt x="1683" y="0"/>
                    <a:pt x="1628" y="0"/>
                  </a:cubicBezTo>
                  <a:close/>
                </a:path>
              </a:pathLst>
            </a:custGeom>
            <a:solidFill>
              <a:schemeClr val="bg2"/>
            </a:solidFill>
            <a:ln>
              <a:noFill/>
            </a:ln>
          </p:spPr>
        </p:sp>
        <p:cxnSp>
          <p:nvCxnSpPr>
            <p:cNvPr id="185" name="Straight Connector 184"/>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p:cNvSpPr>
              <a:spLocks noEditPoints="1"/>
            </p:cNvSpPr>
            <p:nvPr/>
          </p:nvSpPr>
          <p:spPr bwMode="auto">
            <a:xfrm>
              <a:off x="2030413" y="1454150"/>
              <a:ext cx="5102225" cy="3949700"/>
            </a:xfrm>
            <a:custGeom>
              <a:avLst/>
              <a:gdLst/>
              <a:ahLst/>
              <a:cxnLst/>
              <a:rect l="0" t="0" r="r" b="b"/>
              <a:pathLst>
                <a:path w="1608" h="1244">
                  <a:moveTo>
                    <a:pt x="1568" y="0"/>
                  </a:moveTo>
                  <a:cubicBezTo>
                    <a:pt x="40" y="0"/>
                    <a:pt x="40" y="0"/>
                    <a:pt x="40" y="0"/>
                  </a:cubicBezTo>
                  <a:cubicBezTo>
                    <a:pt x="19" y="0"/>
                    <a:pt x="0" y="18"/>
                    <a:pt x="0" y="40"/>
                  </a:cubicBezTo>
                  <a:cubicBezTo>
                    <a:pt x="0" y="1204"/>
                    <a:pt x="0" y="1204"/>
                    <a:pt x="0" y="1204"/>
                  </a:cubicBezTo>
                  <a:cubicBezTo>
                    <a:pt x="0" y="1225"/>
                    <a:pt x="19" y="1244"/>
                    <a:pt x="40" y="1244"/>
                  </a:cubicBezTo>
                  <a:cubicBezTo>
                    <a:pt x="1568" y="1244"/>
                    <a:pt x="1568" y="1244"/>
                    <a:pt x="1568" y="1244"/>
                  </a:cubicBezTo>
                  <a:cubicBezTo>
                    <a:pt x="1590" y="1244"/>
                    <a:pt x="1608" y="1225"/>
                    <a:pt x="1608" y="1204"/>
                  </a:cubicBezTo>
                  <a:cubicBezTo>
                    <a:pt x="1608" y="40"/>
                    <a:pt x="1608" y="40"/>
                    <a:pt x="1608" y="40"/>
                  </a:cubicBezTo>
                  <a:cubicBezTo>
                    <a:pt x="1608" y="18"/>
                    <a:pt x="1590" y="0"/>
                    <a:pt x="1568" y="0"/>
                  </a:cubicBezTo>
                  <a:close/>
                  <a:moveTo>
                    <a:pt x="1594" y="1204"/>
                  </a:moveTo>
                  <a:cubicBezTo>
                    <a:pt x="1594" y="1218"/>
                    <a:pt x="1583" y="1230"/>
                    <a:pt x="1568" y="1230"/>
                  </a:cubicBezTo>
                  <a:cubicBezTo>
                    <a:pt x="40" y="1230"/>
                    <a:pt x="40" y="1230"/>
                    <a:pt x="40" y="1230"/>
                  </a:cubicBezTo>
                  <a:cubicBezTo>
                    <a:pt x="26" y="1230"/>
                    <a:pt x="14" y="1218"/>
                    <a:pt x="14" y="1204"/>
                  </a:cubicBezTo>
                  <a:cubicBezTo>
                    <a:pt x="14" y="40"/>
                    <a:pt x="14" y="40"/>
                    <a:pt x="14" y="40"/>
                  </a:cubicBezTo>
                  <a:cubicBezTo>
                    <a:pt x="14" y="26"/>
                    <a:pt x="26" y="14"/>
                    <a:pt x="40" y="14"/>
                  </a:cubicBezTo>
                  <a:cubicBezTo>
                    <a:pt x="1568" y="14"/>
                    <a:pt x="1568" y="14"/>
                    <a:pt x="1568" y="14"/>
                  </a:cubicBezTo>
                  <a:cubicBezTo>
                    <a:pt x="1583" y="14"/>
                    <a:pt x="1594" y="26"/>
                    <a:pt x="1594" y="40"/>
                  </a:cubicBezTo>
                  <a:lnTo>
                    <a:pt x="1594" y="1204"/>
                  </a:lnTo>
                  <a:close/>
                </a:path>
              </a:pathLst>
            </a:custGeom>
            <a:solidFill>
              <a:schemeClr val="accent1"/>
            </a:solidFill>
            <a:ln>
              <a:noFill/>
            </a:ln>
          </p:spPr>
        </p:sp>
      </p:grpSp>
      <p:cxnSp>
        <p:nvCxnSpPr>
          <p:cNvPr id="14" name="Straight Connector 13"/>
          <p:cNvCxnSpPr/>
          <p:nvPr/>
        </p:nvCxnSpPr>
        <p:spPr>
          <a:xfrm>
            <a:off x="4057650" y="3862794"/>
            <a:ext cx="10287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a:xfrm>
            <a:off x="6738557" y="6296731"/>
            <a:ext cx="2057400" cy="365125"/>
          </a:xfrm>
        </p:spPr>
        <p:txBody>
          <a:bodyPr/>
          <a:lstStyle>
            <a:lvl1pPr>
              <a:defRPr>
                <a:solidFill>
                  <a:schemeClr val="bg2"/>
                </a:solidFill>
              </a:defRPr>
            </a:lvl1pPr>
          </a:lstStyle>
          <a:p>
            <a:endParaRPr lang="id-ID"/>
          </a:p>
        </p:txBody>
      </p:sp>
      <p:sp>
        <p:nvSpPr>
          <p:cNvPr id="5" name="Footer Placeholder 4"/>
          <p:cNvSpPr>
            <a:spLocks noGrp="1"/>
          </p:cNvSpPr>
          <p:nvPr>
            <p:ph type="ftr" sz="quarter" idx="11"/>
          </p:nvPr>
        </p:nvSpPr>
        <p:spPr>
          <a:xfrm>
            <a:off x="3030683" y="6296731"/>
            <a:ext cx="3086100" cy="365125"/>
          </a:xfrm>
        </p:spPr>
        <p:txBody>
          <a:bodyPr/>
          <a:lstStyle>
            <a:lvl1pPr algn="ctr">
              <a:defRPr>
                <a:solidFill>
                  <a:schemeClr val="bg2"/>
                </a:solidFill>
              </a:defRPr>
            </a:lvl1pPr>
          </a:lstStyle>
          <a:p>
            <a:endParaRPr lang="id-ID"/>
          </a:p>
        </p:txBody>
      </p:sp>
      <p:sp>
        <p:nvSpPr>
          <p:cNvPr id="6" name="Slide Number Placeholder 5"/>
          <p:cNvSpPr>
            <a:spLocks noGrp="1"/>
          </p:cNvSpPr>
          <p:nvPr>
            <p:ph type="sldNum" sz="quarter" idx="12"/>
          </p:nvPr>
        </p:nvSpPr>
        <p:spPr>
          <a:xfrm>
            <a:off x="348057" y="6296731"/>
            <a:ext cx="2086157" cy="365125"/>
          </a:xfrm>
        </p:spPr>
        <p:txBody>
          <a:bodyPr anchor="ctr"/>
          <a:lstStyle>
            <a:lvl1pPr algn="l">
              <a:defRPr sz="900">
                <a:solidFill>
                  <a:schemeClr val="bg2"/>
                </a:solidFill>
              </a:defRPr>
            </a:lvl1pPr>
          </a:lstStyle>
          <a:p>
            <a:pPr marL="0" lvl="0" indent="0" algn="r" rtl="0">
              <a:spcBef>
                <a:spcPts val="0"/>
              </a:spcBef>
              <a:spcAft>
                <a:spcPts val="0"/>
              </a:spcAft>
              <a:buNone/>
            </a:pPr>
            <a:fld id="{00000000-1234-1234-1234-123412341234}" type="slidenum">
              <a:rPr lang="en-US" smtClean="0"/>
              <a:t>‹#›</a:t>
            </a:fld>
            <a:endParaRPr lang="en-US"/>
          </a:p>
        </p:txBody>
      </p:sp>
      <p:sp>
        <p:nvSpPr>
          <p:cNvPr id="2" name="Title 1"/>
          <p:cNvSpPr>
            <a:spLocks noGrp="1"/>
          </p:cNvSpPr>
          <p:nvPr>
            <p:ph type="title"/>
          </p:nvPr>
        </p:nvSpPr>
        <p:spPr>
          <a:xfrm>
            <a:off x="2371726" y="1830580"/>
            <a:ext cx="4394793" cy="1841715"/>
          </a:xfrm>
        </p:spPr>
        <p:txBody>
          <a:bodyPr anchor="t">
            <a:normAutofit/>
          </a:bodyPr>
          <a:lstStyle>
            <a:lvl1pPr algn="ctr">
              <a:lnSpc>
                <a:spcPct val="105000"/>
              </a:lnSpc>
              <a:defRPr sz="33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60938" y="4176132"/>
            <a:ext cx="3424856" cy="1038807"/>
          </a:xfrm>
        </p:spPr>
        <p:txBody>
          <a:bodyPr>
            <a:normAutofit/>
          </a:bodyPr>
          <a:lstStyle>
            <a:lvl1pPr marL="0" indent="0" algn="ctr">
              <a:lnSpc>
                <a:spcPct val="130000"/>
              </a:lnSpc>
              <a:spcBef>
                <a:spcPts val="0"/>
              </a:spcBef>
              <a:buNone/>
              <a:defRPr sz="1800" baseline="0">
                <a:solidFill>
                  <a:schemeClr val="tx2">
                    <a:lumMod val="75000"/>
                    <a:lumOff val="2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4513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6"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0955" y="2438400"/>
            <a:ext cx="3127248"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0801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04338" y="566928"/>
            <a:ext cx="6673866"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0276"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2200276"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41811" y="2456408"/>
            <a:ext cx="3136392" cy="823912"/>
          </a:xfrm>
        </p:spPr>
        <p:txBody>
          <a:bodyPr anchor="b">
            <a:normAutofit/>
          </a:bodyPr>
          <a:lstStyle>
            <a:lvl1pPr marL="0" indent="0">
              <a:lnSpc>
                <a:spcPct val="99000"/>
              </a:lnSpc>
              <a:buNone/>
              <a:defRPr sz="2100" b="0" baseline="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641811" y="3316640"/>
            <a:ext cx="3136392"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57247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68411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85252174"/>
      </p:ext>
    </p:extLst>
  </p:cSld>
  <p:clrMapOvr>
    <a:masterClrMapping/>
  </p:clrMapOvr>
  <p:extLst mod="1">
    <p:ext uri="{DCECCB84-F9BA-43D5-87BE-67443E8EF086}">
      <p15:sldGuideLst xmlns:p15="http://schemas.microsoft.com/office/powerpoint/2012/main" xmlns="">
        <p15:guide id="1" pos="5400">
          <p15:clr>
            <a:srgbClr val="FBAE40"/>
          </p15:clr>
        </p15:guide>
        <p15:guide id="2" pos="405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07"/>
            <a:ext cx="2420786" cy="1687924"/>
          </a:xfrm>
        </p:spPr>
        <p:txBody>
          <a:bodyPr anchor="b">
            <a:normAutofit/>
          </a:bodyPr>
          <a:lstStyle>
            <a:lvl1pPr>
              <a:lnSpc>
                <a:spcPct val="104000"/>
              </a:lnSpc>
              <a:defRPr sz="2800"/>
            </a:lvl1pPr>
          </a:lstStyle>
          <a:p>
            <a:r>
              <a:rPr lang="en-US"/>
              <a:t>Click to edit Master title style</a:t>
            </a:r>
            <a:endParaRPr lang="en-US" dirty="0"/>
          </a:p>
        </p:txBody>
      </p:sp>
      <p:sp>
        <p:nvSpPr>
          <p:cNvPr id="3" name="Content Placeholder 2"/>
          <p:cNvSpPr>
            <a:spLocks noGrp="1"/>
          </p:cNvSpPr>
          <p:nvPr>
            <p:ph idx="1"/>
          </p:nvPr>
        </p:nvSpPr>
        <p:spPr>
          <a:xfrm>
            <a:off x="365798" y="441414"/>
            <a:ext cx="5697780" cy="5654586"/>
          </a:xfrm>
        </p:spPr>
        <p:txBody>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55080" y="3223804"/>
            <a:ext cx="2420786" cy="2872197"/>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7417" y="6286501"/>
            <a:ext cx="2420786" cy="365125"/>
          </a:xfrm>
        </p:spPr>
        <p:txBody>
          <a:bodyPr/>
          <a:lstStyle>
            <a:lvl1pPr algn="l">
              <a:defRPr/>
            </a:lvl1pPr>
          </a:lstStyle>
          <a:p>
            <a:endParaRPr lang="id-ID"/>
          </a:p>
        </p:txBody>
      </p:sp>
      <p:sp>
        <p:nvSpPr>
          <p:cNvPr id="6" name="Footer Placeholder 5"/>
          <p:cNvSpPr>
            <a:spLocks noGrp="1"/>
          </p:cNvSpPr>
          <p:nvPr>
            <p:ph type="ftr" sz="quarter" idx="11"/>
          </p:nvPr>
        </p:nvSpPr>
        <p:spPr>
          <a:xfrm>
            <a:off x="365798" y="6286501"/>
            <a:ext cx="5697780" cy="365125"/>
          </a:xfrm>
        </p:spPr>
        <p:txBody>
          <a:bodyPr/>
          <a:lstStyle>
            <a:lvl1pPr algn="l">
              <a:defRPr/>
            </a:lvl1pPr>
          </a:lstStyle>
          <a:p>
            <a:endParaRPr lang="id-ID"/>
          </a:p>
        </p:txBody>
      </p:sp>
      <p:sp>
        <p:nvSpPr>
          <p:cNvPr id="7" name="Slide Number Placeholder 6"/>
          <p:cNvSpPr>
            <a:spLocks noGrp="1"/>
          </p:cNvSpPr>
          <p:nvPr>
            <p:ph type="sldNum" sz="quarter" idx="12"/>
          </p:nvPr>
        </p:nvSpPr>
        <p:spPr>
          <a:xfrm>
            <a:off x="6355080" y="373605"/>
            <a:ext cx="2420786" cy="816481"/>
          </a:xfrm>
        </p:spPr>
        <p:txBody>
          <a:bodyPr anchor="t"/>
          <a:lstStyle>
            <a:lvl1pPr algn="l">
              <a:defRPr sz="3800"/>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6336861"/>
      </p:ext>
    </p:extLst>
  </p:cSld>
  <p:clrMapOvr>
    <a:masterClrMapping/>
  </p:clrMapOvr>
  <p:extLst mod="1">
    <p:ext uri="{DCECCB84-F9BA-43D5-87BE-67443E8EF086}">
      <p15:sldGuideLst xmlns:p15="http://schemas.microsoft.com/office/powerpoint/2012/main" xmlns="">
        <p15:guide id="1" pos="5400">
          <p15:clr>
            <a:srgbClr val="FBAE40"/>
          </p15:clr>
        </p15:guide>
        <p15:guide id="2" pos="405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5363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6355080" y="1503910"/>
            <a:ext cx="2423160" cy="1687924"/>
          </a:xfrm>
        </p:spPr>
        <p:txBody>
          <a:bodyPr anchor="b">
            <a:noAutofit/>
          </a:bodyPr>
          <a:lstStyle>
            <a:lvl1pPr>
              <a:lnSpc>
                <a:spcPct val="104000"/>
              </a:lnSpc>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 y="1"/>
            <a:ext cx="6076988"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355080" y="3223806"/>
            <a:ext cx="2423160" cy="2872194"/>
          </a:xfrm>
        </p:spPr>
        <p:txBody>
          <a:bodyPr>
            <a:normAutofit/>
          </a:bodyPr>
          <a:lstStyle>
            <a:lvl1pPr marL="0" indent="0">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350194" y="6296616"/>
            <a:ext cx="2428010" cy="365125"/>
          </a:xfrm>
        </p:spPr>
        <p:txBody>
          <a:bodyPr/>
          <a:lstStyle>
            <a:lvl1pPr algn="l">
              <a:defRPr/>
            </a:lvl1pPr>
          </a:lstStyle>
          <a:p>
            <a:endParaRPr lang="id-ID"/>
          </a:p>
        </p:txBody>
      </p:sp>
      <p:sp>
        <p:nvSpPr>
          <p:cNvPr id="6" name="Footer Placeholder 5"/>
          <p:cNvSpPr>
            <a:spLocks noGrp="1"/>
          </p:cNvSpPr>
          <p:nvPr>
            <p:ph type="ftr" sz="quarter" idx="11"/>
          </p:nvPr>
        </p:nvSpPr>
        <p:spPr>
          <a:xfrm>
            <a:off x="365798" y="6296616"/>
            <a:ext cx="5711190" cy="365125"/>
          </a:xfrm>
        </p:spPr>
        <p:txBody>
          <a:bodyPr/>
          <a:lstStyle>
            <a:lvl1pPr algn="l">
              <a:defRPr/>
            </a:lvl1pPr>
          </a:lstStyle>
          <a:p>
            <a:endParaRPr lang="id-ID"/>
          </a:p>
        </p:txBody>
      </p:sp>
      <p:sp>
        <p:nvSpPr>
          <p:cNvPr id="7" name="Slide Number Placeholder 6"/>
          <p:cNvSpPr>
            <a:spLocks noGrp="1"/>
          </p:cNvSpPr>
          <p:nvPr>
            <p:ph type="sldNum" sz="quarter" idx="12"/>
          </p:nvPr>
        </p:nvSpPr>
        <p:spPr>
          <a:xfrm>
            <a:off x="6355080" y="373607"/>
            <a:ext cx="2423160" cy="816482"/>
          </a:xfrm>
        </p:spPr>
        <p:txBody>
          <a:bodyPr anchor="t"/>
          <a:lstStyle>
            <a:lvl1pPr algn="l">
              <a:defRPr sz="3800"/>
            </a:lvl1p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263607483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Title Placeholder 1"/>
          <p:cNvSpPr>
            <a:spLocks noGrp="1"/>
          </p:cNvSpPr>
          <p:nvPr>
            <p:ph type="title"/>
          </p:nvPr>
        </p:nvSpPr>
        <p:spPr>
          <a:xfrm>
            <a:off x="2105030" y="568345"/>
            <a:ext cx="6673174"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200276" y="2438400"/>
            <a:ext cx="6577928" cy="3651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720803" y="6296616"/>
            <a:ext cx="2057400" cy="365125"/>
          </a:xfrm>
          <a:prstGeom prst="rect">
            <a:avLst/>
          </a:prstGeom>
        </p:spPr>
        <p:txBody>
          <a:bodyPr vert="horz" lIns="91440" tIns="45720" rIns="91440" bIns="45720" rtlCol="0" anchor="ctr"/>
          <a:lstStyle>
            <a:lvl1pPr algn="r">
              <a:defRPr sz="1000" baseline="0">
                <a:solidFill>
                  <a:schemeClr val="tx2">
                    <a:lumMod val="75000"/>
                    <a:lumOff val="25000"/>
                  </a:schemeClr>
                </a:solidFill>
                <a:latin typeface="+mj-lt"/>
              </a:defRPr>
            </a:lvl1pPr>
          </a:lstStyle>
          <a:p>
            <a:endParaRPr lang="id-ID"/>
          </a:p>
        </p:txBody>
      </p:sp>
      <p:sp>
        <p:nvSpPr>
          <p:cNvPr id="5" name="Footer Placeholder 4"/>
          <p:cNvSpPr>
            <a:spLocks noGrp="1"/>
          </p:cNvSpPr>
          <p:nvPr>
            <p:ph type="ftr" sz="quarter" idx="3"/>
          </p:nvPr>
        </p:nvSpPr>
        <p:spPr>
          <a:xfrm>
            <a:off x="2200276" y="6296616"/>
            <a:ext cx="4250530" cy="365125"/>
          </a:xfrm>
          <a:prstGeom prst="rect">
            <a:avLst/>
          </a:prstGeom>
        </p:spPr>
        <p:txBody>
          <a:bodyPr vert="horz" lIns="91440" tIns="45720" rIns="91440" bIns="45720" rtlCol="0" anchor="ctr"/>
          <a:lstStyle>
            <a:lvl1pPr algn="l">
              <a:defRPr sz="1000" baseline="0">
                <a:solidFill>
                  <a:schemeClr val="tx2">
                    <a:lumMod val="75000"/>
                    <a:lumOff val="25000"/>
                  </a:schemeClr>
                </a:solidFill>
                <a:latin typeface="+mj-lt"/>
              </a:defRPr>
            </a:lvl1pPr>
          </a:lstStyle>
          <a:p>
            <a:endParaRPr lang="id-ID"/>
          </a:p>
        </p:txBody>
      </p:sp>
      <p:sp>
        <p:nvSpPr>
          <p:cNvPr id="6" name="Slide Number Placeholder 5"/>
          <p:cNvSpPr>
            <a:spLocks noGrp="1"/>
          </p:cNvSpPr>
          <p:nvPr>
            <p:ph type="sldNum" sz="quarter" idx="4"/>
          </p:nvPr>
        </p:nvSpPr>
        <p:spPr>
          <a:xfrm>
            <a:off x="285750" y="627886"/>
            <a:ext cx="1413261" cy="604269"/>
          </a:xfrm>
          <a:prstGeom prst="rect">
            <a:avLst/>
          </a:prstGeom>
        </p:spPr>
        <p:txBody>
          <a:bodyPr vert="horz" lIns="91440" tIns="45720" rIns="91440" bIns="45720" rtlCol="0" anchor="b"/>
          <a:lstStyle>
            <a:lvl1pPr algn="r">
              <a:defRPr sz="3800" baseline="0">
                <a:solidFill>
                  <a:schemeClr val="tx2">
                    <a:lumMod val="75000"/>
                    <a:lumOff val="25000"/>
                  </a:schemeClr>
                </a:solidFill>
                <a:latin typeface="+mj-lt"/>
              </a:defRPr>
            </a:lvl1p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cxnSp>
        <p:nvCxnSpPr>
          <p:cNvPr id="9" name="Straight Connector 8"/>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title="Rule Line"/>
          <p:cNvCxnSpPr/>
          <p:nvPr/>
        </p:nvCxnSpPr>
        <p:spPr>
          <a:xfrm>
            <a:off x="2200276" y="2176009"/>
            <a:ext cx="6577928"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654880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p:titleStyle>
    <p:body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1848">
          <p15:clr>
            <a:srgbClr val="F26B43"/>
          </p15:clr>
        </p15:guide>
        <p15:guide id="2" pos="4416">
          <p15:clr>
            <a:srgbClr val="F26B43"/>
          </p15:clr>
        </p15:guide>
        <p15:guide id="3" pos="4800">
          <p15:clr>
            <a:srgbClr val="F26B43"/>
          </p15:clr>
        </p15:guide>
        <p15:guide id="4" pos="7368">
          <p15:clr>
            <a:srgbClr val="F26B43"/>
          </p15:clr>
        </p15:guide>
        <p15:guide id="5" pos="240">
          <p15:clr>
            <a:srgbClr val="F26B43"/>
          </p15:clr>
        </p15:guide>
        <p15:guide id="13" orient="horz" pos="2160">
          <p15:clr>
            <a:srgbClr val="F26B43"/>
          </p15:clr>
        </p15:guide>
        <p15:guide id="14" pos="1386">
          <p15:clr>
            <a:srgbClr val="F26B43"/>
          </p15:clr>
        </p15:guide>
        <p15:guide id="15" orient="horz" pos="3960">
          <p15:clr>
            <a:srgbClr val="F26B43"/>
          </p15:clr>
        </p15:guide>
        <p15:guide id="16" orient="horz" pos="1536">
          <p15:clr>
            <a:srgbClr val="F26B43"/>
          </p15:clr>
        </p15:guide>
        <p15:guide id="17" orient="horz" pos="3840">
          <p15:clr>
            <a:srgbClr val="F26B43"/>
          </p15:clr>
        </p15:guide>
        <p15:guide id="18" pos="3312">
          <p15:clr>
            <a:srgbClr val="F26B43"/>
          </p15:clr>
        </p15:guide>
        <p15:guide id="19" pos="3600">
          <p15:clr>
            <a:srgbClr val="F26B43"/>
          </p15:clr>
        </p15:guide>
        <p15:guide id="20" orient="horz" pos="360">
          <p15:clr>
            <a:srgbClr val="F26B43"/>
          </p15:clr>
        </p15:guide>
        <p15:guide id="21" pos="5526">
          <p15:clr>
            <a:srgbClr val="F26B43"/>
          </p15:clr>
        </p15:guide>
        <p15:guide id="22" pos="1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C:\Users\arsil\Desktop\Smartcreative.jpg"/>
          <p:cNvPicPr preferRelativeResize="0"/>
          <p:nvPr/>
        </p:nvPicPr>
        <p:blipFill rotWithShape="1">
          <a:blip r:embed="rId3">
            <a:alphaModFix/>
          </a:blip>
          <a:srcRect l="1051" r="799" b="502"/>
          <a:stretch/>
        </p:blipFill>
        <p:spPr>
          <a:xfrm>
            <a:off x="0" y="0"/>
            <a:ext cx="9144003" cy="7145325"/>
          </a:xfrm>
          <a:prstGeom prst="rect">
            <a:avLst/>
          </a:prstGeom>
          <a:noFill/>
          <a:ln>
            <a:noFill/>
          </a:ln>
        </p:spPr>
      </p:pic>
      <p:sp>
        <p:nvSpPr>
          <p:cNvPr id="89" name="Google Shape;89;p13"/>
          <p:cNvSpPr txBox="1"/>
          <p:nvPr/>
        </p:nvSpPr>
        <p:spPr>
          <a:xfrm>
            <a:off x="3200400" y="3572662"/>
            <a:ext cx="5638800" cy="147796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1800"/>
              <a:buFont typeface="Arial"/>
              <a:buNone/>
            </a:pPr>
            <a:r>
              <a:rPr lang="id-ID" sz="2000" b="1" i="0" u="none" strike="noStrike" cap="none" dirty="0">
                <a:solidFill>
                  <a:schemeClr val="lt1"/>
                </a:solidFill>
                <a:latin typeface="Times New Roman"/>
                <a:ea typeface="Times New Roman"/>
                <a:cs typeface="Times New Roman"/>
                <a:sym typeface="Times New Roman"/>
              </a:rPr>
              <a:t>PERTEMUAN KE 1</a:t>
            </a:r>
            <a:endParaRPr sz="2000" dirty="0">
              <a:latin typeface="Times New Roman"/>
              <a:ea typeface="Times New Roman"/>
              <a:cs typeface="Times New Roman"/>
              <a:sym typeface="Times New Roman"/>
            </a:endParaRPr>
          </a:p>
          <a:p>
            <a:pPr marL="0" marR="0" lvl="0" indent="0" algn="ctr" rtl="0">
              <a:lnSpc>
                <a:spcPct val="100000"/>
              </a:lnSpc>
              <a:spcBef>
                <a:spcPts val="0"/>
              </a:spcBef>
              <a:spcAft>
                <a:spcPts val="0"/>
              </a:spcAft>
              <a:buClr>
                <a:schemeClr val="lt1"/>
              </a:buClr>
              <a:buSzPts val="1800"/>
              <a:buFont typeface="Arial"/>
              <a:buNone/>
            </a:pPr>
            <a:r>
              <a:rPr lang="en-US" sz="2000" b="1" i="0" u="none" strike="noStrike" cap="none" dirty="0" err="1">
                <a:solidFill>
                  <a:schemeClr val="lt1"/>
                </a:solidFill>
                <a:latin typeface="Times New Roman" panose="02020603050405020304" pitchFamily="18" charset="0"/>
                <a:ea typeface="Times New Roman"/>
                <a:cs typeface="Times New Roman" panose="02020603050405020304" pitchFamily="18" charset="0"/>
                <a:sym typeface="Times New Roman"/>
              </a:rPr>
              <a:t>Ety</a:t>
            </a:r>
            <a:r>
              <a:rPr lang="en-US" sz="2000" b="1"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 Nurhayati.S.</a:t>
            </a:r>
            <a:r>
              <a:rPr lang="en-US" sz="2000" b="1" i="0" u="none" strike="noStrike" cap="none" dirty="0" err="1">
                <a:solidFill>
                  <a:schemeClr val="lt1"/>
                </a:solidFill>
                <a:latin typeface="Times New Roman" panose="02020603050405020304" pitchFamily="18" charset="0"/>
                <a:ea typeface="Times New Roman"/>
                <a:cs typeface="Times New Roman" panose="02020603050405020304" pitchFamily="18" charset="0"/>
                <a:sym typeface="Times New Roman"/>
              </a:rPr>
              <a:t>Kp</a:t>
            </a:r>
            <a:r>
              <a:rPr lang="en-US" sz="2000" b="1"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a:t>
            </a:r>
            <a:r>
              <a:rPr lang="en-US" sz="2000" b="1" i="0" u="none" strike="noStrike" cap="none" dirty="0" err="1">
                <a:solidFill>
                  <a:schemeClr val="lt1"/>
                </a:solidFill>
                <a:latin typeface="Times New Roman" panose="02020603050405020304" pitchFamily="18" charset="0"/>
                <a:ea typeface="Times New Roman"/>
                <a:cs typeface="Times New Roman" panose="02020603050405020304" pitchFamily="18" charset="0"/>
                <a:sym typeface="Times New Roman"/>
              </a:rPr>
              <a:t>Ns.Sp.Kep.Mat</a:t>
            </a:r>
            <a:endParaRPr sz="2000" dirty="0">
              <a:latin typeface="Times New Roman" panose="02020603050405020304" pitchFamily="18" charset="0"/>
              <a:ea typeface="Times New Roman"/>
              <a:cs typeface="Times New Roman" panose="02020603050405020304" pitchFamily="18" charset="0"/>
              <a:sym typeface="Times New Roman"/>
            </a:endParaRPr>
          </a:p>
          <a:p>
            <a:pPr marL="0" marR="0" lvl="0" indent="0" algn="ctr" rtl="0">
              <a:lnSpc>
                <a:spcPct val="100000"/>
              </a:lnSpc>
              <a:spcBef>
                <a:spcPts val="0"/>
              </a:spcBef>
              <a:spcAft>
                <a:spcPts val="0"/>
              </a:spcAft>
              <a:buClr>
                <a:schemeClr val="lt1"/>
              </a:buClr>
              <a:buSzPts val="1800"/>
              <a:buFont typeface="Arial"/>
              <a:buNone/>
            </a:pPr>
            <a:r>
              <a:rPr lang="id-ID" sz="2000" b="1" dirty="0">
                <a:solidFill>
                  <a:schemeClr val="lt1"/>
                </a:solidFill>
                <a:latin typeface="Times New Roman" panose="02020603050405020304" pitchFamily="18" charset="0"/>
                <a:ea typeface="Times New Roman"/>
                <a:cs typeface="Times New Roman" panose="02020603050405020304" pitchFamily="18" charset="0"/>
                <a:sym typeface="Times New Roman"/>
              </a:rPr>
              <a:t>Ilmu </a:t>
            </a:r>
            <a:r>
              <a:rPr lang="en-US" sz="2000" b="1" i="0" u="none" strike="noStrike" cap="none" dirty="0" err="1">
                <a:solidFill>
                  <a:schemeClr val="lt1"/>
                </a:solidFill>
                <a:latin typeface="Times New Roman" panose="02020603050405020304" pitchFamily="18" charset="0"/>
                <a:ea typeface="Times New Roman"/>
                <a:cs typeface="Times New Roman" panose="02020603050405020304" pitchFamily="18" charset="0"/>
                <a:sym typeface="Times New Roman"/>
              </a:rPr>
              <a:t>Keperawatan</a:t>
            </a:r>
            <a:r>
              <a:rPr lang="en-US" sz="2000" b="1"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 </a:t>
            </a:r>
            <a:r>
              <a:rPr lang="id-ID" sz="2000" b="1" i="0" u="none" strike="noStrike" cap="none" dirty="0">
                <a:solidFill>
                  <a:schemeClr val="lt1"/>
                </a:solidFill>
                <a:latin typeface="Times New Roman" panose="02020603050405020304" pitchFamily="18" charset="0"/>
                <a:ea typeface="Times New Roman"/>
                <a:cs typeface="Times New Roman" panose="02020603050405020304" pitchFamily="18" charset="0"/>
                <a:sym typeface="Times New Roman"/>
              </a:rPr>
              <a:t>2018</a:t>
            </a:r>
          </a:p>
          <a:p>
            <a:pPr marL="0" marR="0" lvl="0" indent="0" algn="ctr" rtl="0">
              <a:lnSpc>
                <a:spcPct val="100000"/>
              </a:lnSpc>
              <a:spcBef>
                <a:spcPts val="0"/>
              </a:spcBef>
              <a:spcAft>
                <a:spcPts val="0"/>
              </a:spcAft>
              <a:buClr>
                <a:schemeClr val="lt1"/>
              </a:buClr>
              <a:buSzPts val="1800"/>
              <a:buFont typeface="Arial"/>
              <a:buNone/>
            </a:pPr>
            <a:r>
              <a:rPr lang="id-ID" sz="2000" b="1" dirty="0">
                <a:solidFill>
                  <a:schemeClr val="lt1"/>
                </a:solidFill>
                <a:latin typeface="Times New Roman" panose="02020603050405020304" pitchFamily="18" charset="0"/>
                <a:ea typeface="Times New Roman"/>
                <a:cs typeface="Times New Roman" panose="02020603050405020304" pitchFamily="18" charset="0"/>
                <a:sym typeface="Times New Roman"/>
              </a:rPr>
              <a:t>Fakultas Ilmu-Ilmu Kesehatan</a:t>
            </a:r>
            <a:endParaRPr sz="200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None/>
            </a:pPr>
            <a:endParaRPr sz="1800" b="1" i="0" u="none" dirty="0">
              <a:solidFill>
                <a:schemeClr val="lt1"/>
              </a:solidFill>
              <a:latin typeface="Arial"/>
              <a:ea typeface="Arial"/>
              <a:cs typeface="Arial"/>
              <a:sym typeface="Arial"/>
            </a:endParaRPr>
          </a:p>
        </p:txBody>
      </p:sp>
      <p:sp>
        <p:nvSpPr>
          <p:cNvPr id="90" name="Google Shape;90;p13"/>
          <p:cNvSpPr txBox="1"/>
          <p:nvPr/>
        </p:nvSpPr>
        <p:spPr>
          <a:xfrm>
            <a:off x="3298800" y="1934435"/>
            <a:ext cx="5540400" cy="72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lt1"/>
                </a:solidFill>
                <a:latin typeface="Times New Roman"/>
                <a:ea typeface="Times New Roman"/>
                <a:cs typeface="Times New Roman"/>
                <a:sym typeface="Times New Roman"/>
              </a:rPr>
              <a:t>KONSEP DAN PRINSIP KEBUTUHAN AKTIVITAS DAN LATIHAN</a:t>
            </a:r>
            <a:endParaRPr sz="2000" b="1" dirty="0">
              <a:solidFill>
                <a:schemeClr val="lt1"/>
              </a:solidFill>
              <a:latin typeface="Times New Roman"/>
              <a:ea typeface="Times New Roman"/>
              <a:cs typeface="Times New Roman"/>
              <a:sym typeface="Times New Roman"/>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xEl>
                                              <p:pRg st="0" end="0"/>
                                            </p:txEl>
                                          </p:spTgt>
                                        </p:tgtEl>
                                        <p:attrNameLst>
                                          <p:attrName>style.visibility</p:attrName>
                                        </p:attrNameLst>
                                      </p:cBhvr>
                                      <p:to>
                                        <p:strVal val="visible"/>
                                      </p:to>
                                    </p:set>
                                    <p:animEffect transition="in" filter="fade">
                                      <p:cBhvr>
                                        <p:cTn id="7" dur="500"/>
                                        <p:tgtEl>
                                          <p:spTgt spid="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xEl>
                                              <p:pRg st="1" end="1"/>
                                            </p:txEl>
                                          </p:spTgt>
                                        </p:tgtEl>
                                        <p:attrNameLst>
                                          <p:attrName>style.visibility</p:attrName>
                                        </p:attrNameLst>
                                      </p:cBhvr>
                                      <p:to>
                                        <p:strVal val="visible"/>
                                      </p:to>
                                    </p:set>
                                    <p:animEffect transition="in" filter="fade">
                                      <p:cBhvr>
                                        <p:cTn id="12" dur="500"/>
                                        <p:tgtEl>
                                          <p:spTgt spid="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9">
                                            <p:txEl>
                                              <p:pRg st="2" end="2"/>
                                            </p:txEl>
                                          </p:spTgt>
                                        </p:tgtEl>
                                        <p:attrNameLst>
                                          <p:attrName>style.visibility</p:attrName>
                                        </p:attrNameLst>
                                      </p:cBhvr>
                                      <p:to>
                                        <p:strVal val="visible"/>
                                      </p:to>
                                    </p:set>
                                    <p:animEffect transition="in" filter="fade">
                                      <p:cBhvr>
                                        <p:cTn id="17" dur="500"/>
                                        <p:tgtEl>
                                          <p:spTgt spid="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9">
                                            <p:txEl>
                                              <p:pRg st="3" end="3"/>
                                            </p:txEl>
                                          </p:spTgt>
                                        </p:tgtEl>
                                        <p:attrNameLst>
                                          <p:attrName>style.visibility</p:attrName>
                                        </p:attrNameLst>
                                      </p:cBhvr>
                                      <p:to>
                                        <p:strVal val="visible"/>
                                      </p:to>
                                    </p:set>
                                    <p:animEffect transition="in" filter="fade">
                                      <p:cBhvr>
                                        <p:cTn id="22" dur="500"/>
                                        <p:tgtEl>
                                          <p:spTgt spid="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C4905A5-B298-4EAB-839C-C76080D68BE1}"/>
              </a:ext>
            </a:extLst>
          </p:cNvPr>
          <p:cNvPicPr>
            <a:picLocks noChangeAspect="1"/>
          </p:cNvPicPr>
          <p:nvPr/>
        </p:nvPicPr>
        <p:blipFill>
          <a:blip r:embed="rId2"/>
          <a:stretch>
            <a:fillRect/>
          </a:stretch>
        </p:blipFill>
        <p:spPr>
          <a:xfrm>
            <a:off x="0" y="6333744"/>
            <a:ext cx="9144000" cy="524256"/>
          </a:xfrm>
          <a:prstGeom prst="rect">
            <a:avLst/>
          </a:prstGeom>
        </p:spPr>
      </p:pic>
      <p:pic>
        <p:nvPicPr>
          <p:cNvPr id="5" name="Picture 4">
            <a:extLst>
              <a:ext uri="{FF2B5EF4-FFF2-40B4-BE49-F238E27FC236}">
                <a16:creationId xmlns:a16="http://schemas.microsoft.com/office/drawing/2014/main" xmlns="" id="{3CD29704-B629-47ED-8F09-613F23115768}"/>
              </a:ext>
            </a:extLst>
          </p:cNvPr>
          <p:cNvPicPr>
            <a:picLocks noChangeAspect="1"/>
          </p:cNvPicPr>
          <p:nvPr/>
        </p:nvPicPr>
        <p:blipFill>
          <a:blip r:embed="rId3"/>
          <a:stretch>
            <a:fillRect/>
          </a:stretch>
        </p:blipFill>
        <p:spPr>
          <a:xfrm>
            <a:off x="-647114" y="-239150"/>
            <a:ext cx="10438228" cy="1070776"/>
          </a:xfrm>
          <a:prstGeom prst="rect">
            <a:avLst/>
          </a:prstGeom>
        </p:spPr>
      </p:pic>
      <p:sp>
        <p:nvSpPr>
          <p:cNvPr id="8" name="Rectangle 7">
            <a:extLst>
              <a:ext uri="{FF2B5EF4-FFF2-40B4-BE49-F238E27FC236}">
                <a16:creationId xmlns:a16="http://schemas.microsoft.com/office/drawing/2014/main" xmlns="" id="{21312CA3-D60A-4037-A68B-1C9171CA4216}"/>
              </a:ext>
            </a:extLst>
          </p:cNvPr>
          <p:cNvSpPr/>
          <p:nvPr/>
        </p:nvSpPr>
        <p:spPr>
          <a:xfrm>
            <a:off x="647113" y="776987"/>
            <a:ext cx="6210886" cy="1754326"/>
          </a:xfrm>
          <a:prstGeom prst="rect">
            <a:avLst/>
          </a:prstGeom>
        </p:spPr>
        <p:txBody>
          <a:bodyPr wrap="square">
            <a:spAutoFit/>
          </a:bodyPr>
          <a:lstStyle/>
          <a:p>
            <a:pPr marL="342900" indent="-342900">
              <a:buFont typeface="+mj-lt"/>
              <a:buAutoNum type="arabicPeriod" startAt="3"/>
            </a:pPr>
            <a:r>
              <a:rPr lang="id-ID" dirty="0">
                <a:latin typeface="Times New Roman" panose="02020603050405020304" pitchFamily="18" charset="0"/>
                <a:cs typeface="Times New Roman" panose="02020603050405020304" pitchFamily="18" charset="0"/>
              </a:rPr>
              <a:t>Ligamen </a:t>
            </a:r>
          </a:p>
          <a:p>
            <a:pPr lvl="1"/>
            <a:r>
              <a:rPr lang="id-ID" dirty="0">
                <a:latin typeface="Times New Roman" panose="02020603050405020304" pitchFamily="18" charset="0"/>
                <a:cs typeface="Times New Roman" panose="02020603050405020304" pitchFamily="18" charset="0"/>
              </a:rPr>
              <a:t>Ligamen merupakan bagian yang menghubungkan tulang dengan tulang. Ligamen bersifat elastic sehingga membantu fleksibilitas sendi dan mendukung sendi. Ligamen pada lutut merupakan struktur penjaga stabilitas, oleh karena itu jika terputus akan mengakibatkan ketidakstabilan.</a:t>
            </a:r>
          </a:p>
        </p:txBody>
      </p:sp>
      <p:pic>
        <p:nvPicPr>
          <p:cNvPr id="9" name="Picture 8">
            <a:extLst>
              <a:ext uri="{FF2B5EF4-FFF2-40B4-BE49-F238E27FC236}">
                <a16:creationId xmlns:a16="http://schemas.microsoft.com/office/drawing/2014/main" xmlns="" id="{BF772F54-BB99-4E81-90CB-6C3DB6F73B17}"/>
              </a:ext>
            </a:extLst>
          </p:cNvPr>
          <p:cNvPicPr>
            <a:picLocks noChangeAspect="1"/>
          </p:cNvPicPr>
          <p:nvPr/>
        </p:nvPicPr>
        <p:blipFill>
          <a:blip r:embed="rId4"/>
          <a:stretch>
            <a:fillRect/>
          </a:stretch>
        </p:blipFill>
        <p:spPr>
          <a:xfrm>
            <a:off x="6858000" y="1028885"/>
            <a:ext cx="1885771" cy="1601773"/>
          </a:xfrm>
          <a:prstGeom prst="rect">
            <a:avLst/>
          </a:prstGeom>
        </p:spPr>
      </p:pic>
      <p:sp>
        <p:nvSpPr>
          <p:cNvPr id="10" name="Rectangle 9">
            <a:extLst>
              <a:ext uri="{FF2B5EF4-FFF2-40B4-BE49-F238E27FC236}">
                <a16:creationId xmlns:a16="http://schemas.microsoft.com/office/drawing/2014/main" xmlns="" id="{E30ECC3D-4B42-4F39-8463-E2FABEAE5B85}"/>
              </a:ext>
            </a:extLst>
          </p:cNvPr>
          <p:cNvSpPr/>
          <p:nvPr/>
        </p:nvSpPr>
        <p:spPr>
          <a:xfrm>
            <a:off x="689316" y="2622188"/>
            <a:ext cx="6091311" cy="1477328"/>
          </a:xfrm>
          <a:prstGeom prst="rect">
            <a:avLst/>
          </a:prstGeom>
        </p:spPr>
        <p:txBody>
          <a:bodyPr wrap="square">
            <a:spAutoFit/>
          </a:bodyPr>
          <a:lstStyle/>
          <a:p>
            <a:pPr marL="342900" indent="-342900">
              <a:buFont typeface="+mj-lt"/>
              <a:buAutoNum type="arabicPeriod" startAt="4"/>
            </a:pPr>
            <a:r>
              <a:rPr lang="id-ID" dirty="0">
                <a:latin typeface="Times New Roman" panose="02020603050405020304" pitchFamily="18" charset="0"/>
                <a:cs typeface="Times New Roman" panose="02020603050405020304" pitchFamily="18" charset="0"/>
              </a:rPr>
              <a:t>Sistem syaraf Sistem </a:t>
            </a:r>
          </a:p>
          <a:p>
            <a:pPr lvl="1"/>
            <a:r>
              <a:rPr lang="id-ID" dirty="0">
                <a:latin typeface="Times New Roman" panose="02020603050405020304" pitchFamily="18" charset="0"/>
                <a:cs typeface="Times New Roman" panose="02020603050405020304" pitchFamily="18" charset="0"/>
              </a:rPr>
              <a:t>saraf terdiri atas sistem saraf pusat (otak dan modula spinalis) dan sistem saraf tepi (percabangan dari sistem saraf pusat). Setiap saraf memiliki somatic dan otonom. Bagian somatic memiliki fungsi sensorik dan motorik. </a:t>
            </a:r>
          </a:p>
        </p:txBody>
      </p:sp>
      <p:sp>
        <p:nvSpPr>
          <p:cNvPr id="11" name="Rectangle 10">
            <a:extLst>
              <a:ext uri="{FF2B5EF4-FFF2-40B4-BE49-F238E27FC236}">
                <a16:creationId xmlns:a16="http://schemas.microsoft.com/office/drawing/2014/main" xmlns="" id="{7EE22471-8306-435C-804D-391AFDB0B83A}"/>
              </a:ext>
            </a:extLst>
          </p:cNvPr>
          <p:cNvSpPr/>
          <p:nvPr/>
        </p:nvSpPr>
        <p:spPr>
          <a:xfrm>
            <a:off x="706900" y="4184230"/>
            <a:ext cx="6091311" cy="1754326"/>
          </a:xfrm>
          <a:prstGeom prst="rect">
            <a:avLst/>
          </a:prstGeom>
        </p:spPr>
        <p:txBody>
          <a:bodyPr wrap="square">
            <a:spAutoFit/>
          </a:bodyPr>
          <a:lstStyle/>
          <a:p>
            <a:pPr marL="342900" indent="-342900">
              <a:buFont typeface="+mj-lt"/>
              <a:buAutoNum type="arabicPeriod" startAt="5"/>
            </a:pPr>
            <a:r>
              <a:rPr lang="id-ID" dirty="0">
                <a:latin typeface="Times New Roman" panose="02020603050405020304" pitchFamily="18" charset="0"/>
                <a:cs typeface="Times New Roman" panose="02020603050405020304" pitchFamily="18" charset="0"/>
              </a:rPr>
              <a:t>Sendi </a:t>
            </a:r>
          </a:p>
          <a:p>
            <a:pPr lvl="1"/>
            <a:r>
              <a:rPr lang="id-ID" dirty="0">
                <a:latin typeface="Times New Roman" panose="02020603050405020304" pitchFamily="18" charset="0"/>
                <a:cs typeface="Times New Roman" panose="02020603050405020304" pitchFamily="18" charset="0"/>
              </a:rPr>
              <a:t>Sendi merupakan tempat dua atau lebih ujung tulang bertemu . Sendi membuat segmentasi dari rangka tubuh dan memungkinkan gerakan antar segmen dan berbagai derajat pertumbuhan tulang. Terdapat beberapa jenis sendi, misalnya sendi synovial </a:t>
            </a:r>
          </a:p>
        </p:txBody>
      </p:sp>
      <p:pic>
        <p:nvPicPr>
          <p:cNvPr id="12" name="Picture 11">
            <a:extLst>
              <a:ext uri="{FF2B5EF4-FFF2-40B4-BE49-F238E27FC236}">
                <a16:creationId xmlns:a16="http://schemas.microsoft.com/office/drawing/2014/main" xmlns="" id="{830B2D2E-D019-448E-870A-78876DEF3DBE}"/>
              </a:ext>
            </a:extLst>
          </p:cNvPr>
          <p:cNvPicPr>
            <a:picLocks noChangeAspect="1"/>
          </p:cNvPicPr>
          <p:nvPr/>
        </p:nvPicPr>
        <p:blipFill>
          <a:blip r:embed="rId5"/>
          <a:stretch>
            <a:fillRect/>
          </a:stretch>
        </p:blipFill>
        <p:spPr>
          <a:xfrm>
            <a:off x="6780627" y="4326688"/>
            <a:ext cx="2314033" cy="1419484"/>
          </a:xfrm>
          <a:prstGeom prst="rect">
            <a:avLst/>
          </a:prstGeom>
        </p:spPr>
      </p:pic>
      <p:sp>
        <p:nvSpPr>
          <p:cNvPr id="13" name="Rectangle 12">
            <a:extLst>
              <a:ext uri="{FF2B5EF4-FFF2-40B4-BE49-F238E27FC236}">
                <a16:creationId xmlns:a16="http://schemas.microsoft.com/office/drawing/2014/main" xmlns="" id="{02157954-9237-4229-AF4E-FCFAE91D10B7}"/>
              </a:ext>
            </a:extLst>
          </p:cNvPr>
          <p:cNvSpPr/>
          <p:nvPr/>
        </p:nvSpPr>
        <p:spPr>
          <a:xfrm>
            <a:off x="4673417" y="5965262"/>
            <a:ext cx="4470583" cy="369332"/>
          </a:xfrm>
          <a:prstGeom prst="rect">
            <a:avLst/>
          </a:prstGeom>
        </p:spPr>
        <p:txBody>
          <a:bodyPr wrap="none">
            <a:spAutoFit/>
          </a:bodyPr>
          <a:lstStyle/>
          <a:p>
            <a:r>
              <a:rPr lang="en-US" dirty="0"/>
              <a:t>(</a:t>
            </a:r>
            <a:r>
              <a:rPr lang="en-US" dirty="0" err="1"/>
              <a:t>Sumber</a:t>
            </a:r>
            <a:r>
              <a:rPr lang="en-US" dirty="0"/>
              <a:t>: http://sendipedia.com/jenis-sendi/)</a:t>
            </a:r>
            <a:endParaRPr lang="id-ID" dirty="0"/>
          </a:p>
        </p:txBody>
      </p:sp>
    </p:spTree>
    <p:extLst>
      <p:ext uri="{BB962C8B-B14F-4D97-AF65-F5344CB8AC3E}">
        <p14:creationId xmlns:p14="http://schemas.microsoft.com/office/powerpoint/2010/main" val="2690099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20"/>
          <p:cNvSpPr txBox="1">
            <a:spLocks noGrp="1"/>
          </p:cNvSpPr>
          <p:nvPr>
            <p:ph type="title"/>
          </p:nvPr>
        </p:nvSpPr>
        <p:spPr>
          <a:xfrm>
            <a:off x="471487" y="990600"/>
            <a:ext cx="8229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3000" b="1" i="0" u="none" strike="noStrike" cap="none" dirty="0" err="1">
                <a:solidFill>
                  <a:schemeClr val="dk1"/>
                </a:solidFill>
                <a:latin typeface="Times New Roman"/>
                <a:ea typeface="Times New Roman"/>
                <a:cs typeface="Times New Roman"/>
                <a:sym typeface="Times New Roman"/>
              </a:rPr>
              <a:t>Kebutuhan</a:t>
            </a:r>
            <a:r>
              <a:rPr lang="en-US" sz="3000" b="1" i="0" u="none" strike="noStrike" cap="none" dirty="0">
                <a:solidFill>
                  <a:schemeClr val="dk1"/>
                </a:solidFill>
                <a:latin typeface="Times New Roman"/>
                <a:ea typeface="Times New Roman"/>
                <a:cs typeface="Times New Roman"/>
                <a:sym typeface="Times New Roman"/>
              </a:rPr>
              <a:t> </a:t>
            </a:r>
            <a:r>
              <a:rPr lang="en-US" sz="3000" b="1" i="0" u="none" strike="noStrike" cap="none" dirty="0" err="1">
                <a:solidFill>
                  <a:schemeClr val="dk1"/>
                </a:solidFill>
                <a:latin typeface="Times New Roman"/>
                <a:ea typeface="Times New Roman"/>
                <a:cs typeface="Times New Roman"/>
                <a:sym typeface="Times New Roman"/>
              </a:rPr>
              <a:t>Mobilitas</a:t>
            </a:r>
            <a:r>
              <a:rPr lang="en-US" sz="3000" b="1" i="0" u="none" strike="noStrike" cap="none" dirty="0">
                <a:solidFill>
                  <a:schemeClr val="dk1"/>
                </a:solidFill>
                <a:latin typeface="Times New Roman"/>
                <a:ea typeface="Times New Roman"/>
                <a:cs typeface="Times New Roman"/>
                <a:sym typeface="Times New Roman"/>
              </a:rPr>
              <a:t> dan </a:t>
            </a:r>
            <a:r>
              <a:rPr lang="en-US" sz="3000" b="1" i="0" u="none" strike="noStrike" cap="none" dirty="0" err="1">
                <a:solidFill>
                  <a:schemeClr val="dk1"/>
                </a:solidFill>
                <a:latin typeface="Times New Roman"/>
                <a:ea typeface="Times New Roman"/>
                <a:cs typeface="Times New Roman"/>
                <a:sym typeface="Times New Roman"/>
              </a:rPr>
              <a:t>Imobilitas</a:t>
            </a:r>
            <a:endParaRPr sz="3000" dirty="0">
              <a:latin typeface="Times New Roman"/>
              <a:ea typeface="Times New Roman"/>
              <a:cs typeface="Times New Roman"/>
              <a:sym typeface="Times New Roman"/>
            </a:endParaRPr>
          </a:p>
        </p:txBody>
      </p:sp>
      <p:sp>
        <p:nvSpPr>
          <p:cNvPr id="185" name="Google Shape;185;p20"/>
          <p:cNvSpPr txBox="1">
            <a:spLocks noGrp="1"/>
          </p:cNvSpPr>
          <p:nvPr>
            <p:ph idx="1"/>
          </p:nvPr>
        </p:nvSpPr>
        <p:spPr>
          <a:xfrm>
            <a:off x="457200" y="2013744"/>
            <a:ext cx="8229600" cy="4320000"/>
          </a:xfrm>
          <a:prstGeom prst="rect">
            <a:avLst/>
          </a:prstGeom>
          <a:noFill/>
          <a:ln>
            <a:noFill/>
          </a:ln>
        </p:spPr>
        <p:txBody>
          <a:bodyPr spcFirstLastPara="1" wrap="square" lIns="91425" tIns="45700" rIns="91425" bIns="45700" anchor="t" anchorCtr="0">
            <a:noAutofit/>
          </a:bodyPr>
          <a:lstStyle/>
          <a:p>
            <a:pPr marL="457200" marR="0" lvl="1" indent="0" algn="l" rtl="0">
              <a:lnSpc>
                <a:spcPct val="100000"/>
              </a:lnSpc>
              <a:spcBef>
                <a:spcPts val="0"/>
              </a:spcBef>
              <a:spcAft>
                <a:spcPts val="0"/>
              </a:spcAft>
              <a:buClr>
                <a:schemeClr val="dk1"/>
              </a:buClr>
              <a:buSzPts val="2000"/>
              <a:buFont typeface="Arial"/>
              <a:buNone/>
            </a:pPr>
            <a:endParaRPr lang="id-ID" b="0"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800100" lvl="1" indent="-342900">
              <a:lnSpc>
                <a:spcPct val="100000"/>
              </a:lnSpc>
              <a:spcBef>
                <a:spcPts val="0"/>
              </a:spcBef>
              <a:buClr>
                <a:schemeClr val="dk1"/>
              </a:buClr>
              <a:buSzPts val="2000"/>
              <a:buFont typeface="Wingdings" panose="05000000000000000000" pitchFamily="2" charset="2"/>
              <a:buChar char="q"/>
            </a:pPr>
            <a:r>
              <a:rPr lang="id-ID" dirty="0">
                <a:solidFill>
                  <a:schemeClr val="tx1"/>
                </a:solidFill>
                <a:latin typeface="Times New Roman" panose="02020603050405020304" pitchFamily="18" charset="0"/>
                <a:ea typeface="Times New Roman"/>
                <a:cs typeface="Times New Roman" panose="02020603050405020304" pitchFamily="18" charset="0"/>
                <a:sym typeface="Times New Roman"/>
              </a:rPr>
              <a:t>Mobilisasi mengacu pada kemampuan seorang untuk bergerak dengan bebas, dan imobilisasi mengacu pada ketidakmampuan seseorang untuk bergerak dengan bebas (Potter &amp; Perry, 2005 p.1192).</a:t>
            </a:r>
          </a:p>
          <a:p>
            <a:pPr marL="457200" marR="0" lvl="1" indent="0" algn="l" rtl="0">
              <a:lnSpc>
                <a:spcPct val="100000"/>
              </a:lnSpc>
              <a:spcBef>
                <a:spcPts val="400"/>
              </a:spcBef>
              <a:spcAft>
                <a:spcPts val="0"/>
              </a:spcAft>
              <a:buClr>
                <a:schemeClr val="dk1"/>
              </a:buClr>
              <a:buSzPts val="2000"/>
              <a:buFont typeface="Noto Sans Symbols"/>
              <a:buNone/>
            </a:pPr>
            <a:endParaRPr lang="id-ID"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742950" lvl="1" indent="-285750">
              <a:lnSpc>
                <a:spcPct val="100000"/>
              </a:lnSpc>
              <a:spcBef>
                <a:spcPts val="400"/>
              </a:spcBef>
              <a:buClr>
                <a:schemeClr val="dk1"/>
              </a:buClr>
              <a:buSzPts val="2000"/>
              <a:buFont typeface="Wingdings" panose="05000000000000000000" pitchFamily="2" charset="2"/>
              <a:buChar char="q"/>
            </a:pPr>
            <a:r>
              <a:rPr lang="id-ID" dirty="0">
                <a:solidFill>
                  <a:schemeClr val="dk1"/>
                </a:solidFill>
                <a:latin typeface="Times New Roman"/>
                <a:ea typeface="Times New Roman"/>
                <a:cs typeface="Times New Roman"/>
                <a:sym typeface="Times New Roman"/>
              </a:rPr>
              <a:t>Mobilisasi atau mobilitas merupakan kemampuan seseorang untuk bergerak bebas, mudah, teratur, mempunyai tujuan memenuhi kebutuhan hidup sehat, dan penting untuk kemandirian (Barbara Kozier, 1995)</a:t>
            </a:r>
          </a:p>
          <a:p>
            <a:pPr marL="742950" lvl="1" indent="-285750">
              <a:lnSpc>
                <a:spcPct val="100000"/>
              </a:lnSpc>
              <a:spcBef>
                <a:spcPts val="400"/>
              </a:spcBef>
              <a:buClr>
                <a:schemeClr val="dk1"/>
              </a:buClr>
              <a:buSzPts val="2000"/>
              <a:buFont typeface="Wingdings" panose="05000000000000000000" pitchFamily="2" charset="2"/>
              <a:buChar char="q"/>
            </a:pPr>
            <a:endParaRPr lang="id-ID" sz="1800" i="0" u="none" strike="noStrike" cap="none" dirty="0">
              <a:solidFill>
                <a:schemeClr val="dk1"/>
              </a:solidFill>
              <a:latin typeface="Times New Roman"/>
              <a:ea typeface="Times New Roman"/>
              <a:cs typeface="Times New Roman"/>
              <a:sym typeface="Times New Roman"/>
            </a:endParaRPr>
          </a:p>
          <a:p>
            <a:pPr marL="742950" lvl="1" indent="-285750">
              <a:lnSpc>
                <a:spcPct val="100000"/>
              </a:lnSpc>
              <a:spcBef>
                <a:spcPts val="400"/>
              </a:spcBef>
              <a:buClr>
                <a:schemeClr val="dk1"/>
              </a:buClr>
              <a:buSzPts val="2000"/>
              <a:buFont typeface="Wingdings" panose="05000000000000000000" pitchFamily="2" charset="2"/>
              <a:buChar char="q"/>
            </a:pPr>
            <a:r>
              <a:rPr lang="id-ID" dirty="0">
                <a:solidFill>
                  <a:schemeClr val="dk1"/>
                </a:solidFill>
                <a:latin typeface="Times New Roman"/>
                <a:ea typeface="Times New Roman"/>
                <a:cs typeface="Times New Roman"/>
                <a:sym typeface="Times New Roman"/>
              </a:rPr>
              <a:t>Immobilisasi atau immobilitas adalah suatu pembatasan gerak atau keterbatasan fisik dari anggota badan dan tubuh itu sendiri dalam berputar, duduk dan berjalan, hal ini salah satunya disebabkan oleh berada pada posisi tetap dengan gravitasi berkurang seperti saat duduk atau berbaring (Susan J. Garrison, 2004).</a:t>
            </a:r>
            <a:endParaRPr sz="1800" i="0" u="none" strike="noStrike" cap="none"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SzPts val="2000"/>
              <a:buFont typeface="Arial"/>
              <a:buNone/>
            </a:pPr>
            <a:endParaRPr sz="2000" b="0" i="0" u="none" strike="noStrike" cap="none" dirty="0">
              <a:solidFill>
                <a:schemeClr val="dk1"/>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13F2303F-FB55-407C-BB67-668EBC176A15}"/>
              </a:ext>
            </a:extLst>
          </p:cNvPr>
          <p:cNvPicPr>
            <a:picLocks noChangeAspect="1"/>
          </p:cNvPicPr>
          <p:nvPr/>
        </p:nvPicPr>
        <p:blipFill>
          <a:blip r:embed="rId3"/>
          <a:stretch>
            <a:fillRect/>
          </a:stretch>
        </p:blipFill>
        <p:spPr>
          <a:xfrm>
            <a:off x="0" y="6333744"/>
            <a:ext cx="9144000" cy="524256"/>
          </a:xfrm>
          <a:prstGeom prst="rect">
            <a:avLst/>
          </a:prstGeom>
        </p:spPr>
      </p:pic>
      <p:pic>
        <p:nvPicPr>
          <p:cNvPr id="3" name="Picture 2">
            <a:extLst>
              <a:ext uri="{FF2B5EF4-FFF2-40B4-BE49-F238E27FC236}">
                <a16:creationId xmlns:a16="http://schemas.microsoft.com/office/drawing/2014/main" xmlns="" id="{707DDDDF-38A0-41A8-93B1-4A4425CE49EC}"/>
              </a:ext>
            </a:extLst>
          </p:cNvPr>
          <p:cNvPicPr>
            <a:picLocks noChangeAspect="1"/>
          </p:cNvPicPr>
          <p:nvPr/>
        </p:nvPicPr>
        <p:blipFill>
          <a:blip r:embed="rId4"/>
          <a:stretch>
            <a:fillRect/>
          </a:stretch>
        </p:blipFill>
        <p:spPr>
          <a:xfrm>
            <a:off x="-661181" y="-239152"/>
            <a:ext cx="10480430" cy="1100751"/>
          </a:xfrm>
          <a:prstGeom prst="rect">
            <a:avLst/>
          </a:prstGeom>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21"/>
          <p:cNvSpPr txBox="1">
            <a:spLocks noGrp="1"/>
          </p:cNvSpPr>
          <p:nvPr>
            <p:ph type="title"/>
          </p:nvPr>
        </p:nvSpPr>
        <p:spPr>
          <a:xfrm>
            <a:off x="457212" y="838200"/>
            <a:ext cx="8229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3400" b="1" i="0" u="none" strike="noStrike" cap="none">
                <a:solidFill>
                  <a:schemeClr val="dk1"/>
                </a:solidFill>
                <a:latin typeface="Times New Roman"/>
                <a:ea typeface="Times New Roman"/>
                <a:cs typeface="Times New Roman"/>
                <a:sym typeface="Times New Roman"/>
              </a:rPr>
              <a:t>Jenis Mobilitas</a:t>
            </a:r>
            <a:endParaRPr sz="3400">
              <a:latin typeface="Times New Roman"/>
              <a:ea typeface="Times New Roman"/>
              <a:cs typeface="Times New Roman"/>
              <a:sym typeface="Times New Roman"/>
            </a:endParaRPr>
          </a:p>
        </p:txBody>
      </p:sp>
      <p:sp>
        <p:nvSpPr>
          <p:cNvPr id="192" name="Google Shape;192;p21"/>
          <p:cNvSpPr txBox="1">
            <a:spLocks noGrp="1"/>
          </p:cNvSpPr>
          <p:nvPr>
            <p:ph idx="1"/>
          </p:nvPr>
        </p:nvSpPr>
        <p:spPr>
          <a:xfrm>
            <a:off x="457200" y="2252868"/>
            <a:ext cx="8229600" cy="3621157"/>
          </a:xfrm>
          <a:prstGeom prst="rect">
            <a:avLst/>
          </a:prstGeom>
          <a:noFill/>
          <a:ln>
            <a:noFill/>
          </a:ln>
        </p:spPr>
        <p:txBody>
          <a:bodyPr spcFirstLastPara="1" wrap="square" lIns="91425" tIns="45700" rIns="91425" bIns="45700" anchor="t" anchorCtr="0">
            <a:noAutofit/>
          </a:bodyPr>
          <a:lstStyle/>
          <a:p>
            <a:pPr marL="457200" marR="0" lvl="0" indent="-444500" algn="l" rtl="0">
              <a:lnSpc>
                <a:spcPct val="100000"/>
              </a:lnSpc>
              <a:spcBef>
                <a:spcPts val="400"/>
              </a:spcBef>
              <a:spcAft>
                <a:spcPts val="0"/>
              </a:spcAft>
              <a:buClr>
                <a:schemeClr val="dk1"/>
              </a:buClr>
              <a:buSzPts val="1800"/>
              <a:buFont typeface="Times New Roman"/>
              <a:buAutoNum type="arabicPeriod"/>
            </a:pPr>
            <a:r>
              <a:rPr lang="en-US" sz="1800" i="0" u="none" dirty="0" err="1">
                <a:solidFill>
                  <a:schemeClr val="dk1"/>
                </a:solidFill>
                <a:latin typeface="Times New Roman"/>
                <a:ea typeface="Times New Roman"/>
                <a:cs typeface="Times New Roman"/>
                <a:sym typeface="Times New Roman"/>
              </a:rPr>
              <a:t>Mobilitas</a:t>
            </a:r>
            <a:r>
              <a:rPr lang="en-US" sz="1800" i="0" u="none" dirty="0">
                <a:solidFill>
                  <a:schemeClr val="dk1"/>
                </a:solidFill>
                <a:latin typeface="Times New Roman"/>
                <a:ea typeface="Times New Roman"/>
                <a:cs typeface="Times New Roman"/>
                <a:sym typeface="Times New Roman"/>
              </a:rPr>
              <a:t> </a:t>
            </a:r>
            <a:r>
              <a:rPr lang="en-US" sz="1800" i="0" u="none" dirty="0" err="1">
                <a:solidFill>
                  <a:schemeClr val="dk1"/>
                </a:solidFill>
                <a:latin typeface="Times New Roman"/>
                <a:ea typeface="Times New Roman"/>
                <a:cs typeface="Times New Roman"/>
                <a:sym typeface="Times New Roman"/>
              </a:rPr>
              <a:t>Penuh</a:t>
            </a:r>
            <a:r>
              <a:rPr lang="en-US" sz="1800" i="0" u="none" dirty="0">
                <a:solidFill>
                  <a:schemeClr val="dk1"/>
                </a:solidFill>
                <a:latin typeface="Times New Roman"/>
                <a:ea typeface="Times New Roman"/>
                <a:cs typeface="Times New Roman"/>
                <a:sym typeface="Times New Roman"/>
              </a:rPr>
              <a:t> </a:t>
            </a:r>
            <a:endParaRPr sz="1800" dirty="0">
              <a:latin typeface="Times New Roman"/>
              <a:ea typeface="Times New Roman"/>
              <a:cs typeface="Times New Roman"/>
              <a:sym typeface="Times New Roman"/>
            </a:endParaRPr>
          </a:p>
          <a:p>
            <a:pPr marL="457200" lvl="1" indent="0">
              <a:lnSpc>
                <a:spcPct val="100000"/>
              </a:lnSpc>
              <a:spcBef>
                <a:spcPts val="400"/>
              </a:spcBef>
              <a:buClr>
                <a:schemeClr val="dk1"/>
              </a:buClr>
              <a:buSzPts val="2000"/>
              <a:buNone/>
            </a:pPr>
            <a:r>
              <a:rPr lang="en-US" sz="1800" i="0" u="none" strike="noStrike" cap="none" dirty="0" err="1">
                <a:solidFill>
                  <a:schemeClr val="dk1"/>
                </a:solidFill>
                <a:latin typeface="Times New Roman"/>
                <a:ea typeface="Times New Roman"/>
                <a:cs typeface="Times New Roman"/>
                <a:sym typeface="Times New Roman"/>
              </a:rPr>
              <a:t>Mobilitas</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Penuh</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kemampuan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seseorang</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untuk</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bergerak</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secara</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penuh</a:t>
            </a:r>
            <a:r>
              <a:rPr lang="en-US" sz="1800" i="0" u="none" strike="noStrike" cap="none" dirty="0">
                <a:solidFill>
                  <a:schemeClr val="dk1"/>
                </a:solidFill>
                <a:latin typeface="Times New Roman"/>
                <a:ea typeface="Times New Roman"/>
                <a:cs typeface="Times New Roman"/>
                <a:sym typeface="Times New Roman"/>
              </a:rPr>
              <a:t> dan </a:t>
            </a:r>
            <a:r>
              <a:rPr lang="en-US" sz="1800" i="0" u="none" strike="noStrike" cap="none" dirty="0" err="1">
                <a:solidFill>
                  <a:schemeClr val="dk1"/>
                </a:solidFill>
                <a:latin typeface="Times New Roman"/>
                <a:ea typeface="Times New Roman"/>
                <a:cs typeface="Times New Roman"/>
                <a:sym typeface="Times New Roman"/>
              </a:rPr>
              <a:t>bebas</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sehingga</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dapat</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melakukan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interaksi</a:t>
            </a:r>
            <a:r>
              <a:rPr lang="en-US" sz="1800" i="0" u="none" strike="noStrike" cap="none" dirty="0">
                <a:solidFill>
                  <a:schemeClr val="dk1"/>
                </a:solidFill>
                <a:latin typeface="Times New Roman"/>
                <a:ea typeface="Times New Roman"/>
                <a:cs typeface="Times New Roman"/>
                <a:sym typeface="Times New Roman"/>
              </a:rPr>
              <a:t> social dan </a:t>
            </a:r>
            <a:r>
              <a:rPr lang="en-US" sz="1800" i="0" u="none" strike="noStrike" cap="none" dirty="0" err="1">
                <a:solidFill>
                  <a:schemeClr val="dk1"/>
                </a:solidFill>
                <a:latin typeface="Times New Roman"/>
                <a:ea typeface="Times New Roman"/>
                <a:cs typeface="Times New Roman"/>
                <a:sym typeface="Times New Roman"/>
              </a:rPr>
              <a:t>menjalankan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peran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sehari-hari</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Mobilitas</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penuh</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ini</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merupakan</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fungsi</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saraf</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motorik</a:t>
            </a:r>
            <a:r>
              <a:rPr lang="en-US" dirty="0">
                <a:solidFill>
                  <a:schemeClr val="dk1"/>
                </a:solidFill>
                <a:latin typeface="Times New Roman"/>
                <a:ea typeface="Times New Roman"/>
                <a:cs typeface="Times New Roman"/>
                <a:sym typeface="Times New Roman"/>
              </a:rPr>
              <a:t> volunteer dan </a:t>
            </a:r>
            <a:r>
              <a:rPr lang="en-US" dirty="0" err="1">
                <a:solidFill>
                  <a:schemeClr val="dk1"/>
                </a:solidFill>
                <a:latin typeface="Times New Roman"/>
                <a:ea typeface="Times New Roman"/>
                <a:cs typeface="Times New Roman"/>
                <a:sym typeface="Times New Roman"/>
              </a:rPr>
              <a:t>sensorik</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untuk</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dapat</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mengontrol</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seluruh</a:t>
            </a:r>
            <a:r>
              <a:rPr lang="en-US" dirty="0">
                <a:solidFill>
                  <a:schemeClr val="dk1"/>
                </a:solidFill>
                <a:latin typeface="Times New Roman"/>
                <a:ea typeface="Times New Roman"/>
                <a:cs typeface="Times New Roman"/>
                <a:sym typeface="Times New Roman"/>
              </a:rPr>
              <a:t> area </a:t>
            </a:r>
            <a:r>
              <a:rPr lang="en-US" dirty="0" err="1">
                <a:solidFill>
                  <a:schemeClr val="dk1"/>
                </a:solidFill>
                <a:latin typeface="Times New Roman"/>
                <a:ea typeface="Times New Roman"/>
                <a:cs typeface="Times New Roman"/>
                <a:sym typeface="Times New Roman"/>
              </a:rPr>
              <a:t>tubuh</a:t>
            </a:r>
            <a:r>
              <a:rPr lang="en-US" dirty="0">
                <a:solidFill>
                  <a:schemeClr val="dk1"/>
                </a:solidFill>
                <a:latin typeface="Times New Roman"/>
                <a:ea typeface="Times New Roman"/>
                <a:cs typeface="Times New Roman"/>
                <a:sym typeface="Times New Roman"/>
              </a:rPr>
              <a:t> </a:t>
            </a:r>
            <a:r>
              <a:rPr lang="en-US" dirty="0" err="1">
                <a:solidFill>
                  <a:schemeClr val="dk1"/>
                </a:solidFill>
                <a:latin typeface="Times New Roman"/>
                <a:ea typeface="Times New Roman"/>
                <a:cs typeface="Times New Roman"/>
                <a:sym typeface="Times New Roman"/>
              </a:rPr>
              <a:t>seseorang</a:t>
            </a:r>
            <a:r>
              <a:rPr lang="en-US" dirty="0">
                <a:solidFill>
                  <a:schemeClr val="dk1"/>
                </a:solidFill>
                <a:latin typeface="Times New Roman"/>
                <a:ea typeface="Times New Roman"/>
                <a:cs typeface="Times New Roman"/>
                <a:sym typeface="Times New Roman"/>
              </a:rPr>
              <a:t>.</a:t>
            </a:r>
            <a:endParaRPr lang="id-ID" sz="1800" i="0" u="none" strike="noStrike" cap="none" dirty="0">
              <a:solidFill>
                <a:schemeClr val="dk1"/>
              </a:solidFill>
              <a:latin typeface="Times New Roman"/>
              <a:ea typeface="Times New Roman"/>
              <a:cs typeface="Times New Roman"/>
              <a:sym typeface="Times New Roman"/>
            </a:endParaRPr>
          </a:p>
          <a:p>
            <a:pPr marL="457200" marR="0" lvl="1" indent="0" algn="l" rtl="0">
              <a:lnSpc>
                <a:spcPct val="100000"/>
              </a:lnSpc>
              <a:spcBef>
                <a:spcPts val="400"/>
              </a:spcBef>
              <a:spcAft>
                <a:spcPts val="0"/>
              </a:spcAft>
              <a:buClr>
                <a:schemeClr val="dk1"/>
              </a:buClr>
              <a:buSzPts val="2000"/>
              <a:buFont typeface="Arial"/>
              <a:buNone/>
            </a:pPr>
            <a:endParaRPr sz="1800" dirty="0">
              <a:latin typeface="Times New Roman"/>
              <a:ea typeface="Times New Roman"/>
              <a:cs typeface="Times New Roman"/>
              <a:sym typeface="Times New Roman"/>
            </a:endParaRPr>
          </a:p>
          <a:p>
            <a:pPr marL="457200" marR="0" lvl="0" indent="-444500" algn="l" rtl="0">
              <a:lnSpc>
                <a:spcPct val="100000"/>
              </a:lnSpc>
              <a:spcBef>
                <a:spcPts val="400"/>
              </a:spcBef>
              <a:spcAft>
                <a:spcPts val="0"/>
              </a:spcAft>
              <a:buClr>
                <a:schemeClr val="dk1"/>
              </a:buClr>
              <a:buSzPts val="1800"/>
              <a:buFont typeface="Times New Roman"/>
              <a:buAutoNum type="arabicPeriod"/>
            </a:pPr>
            <a:r>
              <a:rPr lang="en-US" sz="1800" i="0" u="none" dirty="0" err="1">
                <a:solidFill>
                  <a:schemeClr val="dk1"/>
                </a:solidFill>
                <a:latin typeface="Times New Roman"/>
                <a:ea typeface="Times New Roman"/>
                <a:cs typeface="Times New Roman"/>
                <a:sym typeface="Times New Roman"/>
              </a:rPr>
              <a:t>Mobilitas</a:t>
            </a:r>
            <a:r>
              <a:rPr lang="en-US" sz="1800" i="0" u="none" dirty="0">
                <a:solidFill>
                  <a:schemeClr val="dk1"/>
                </a:solidFill>
                <a:latin typeface="Times New Roman"/>
                <a:ea typeface="Times New Roman"/>
                <a:cs typeface="Times New Roman"/>
                <a:sym typeface="Times New Roman"/>
              </a:rPr>
              <a:t> </a:t>
            </a:r>
            <a:r>
              <a:rPr lang="en-US" sz="1800" i="0" u="none" dirty="0" err="1">
                <a:solidFill>
                  <a:schemeClr val="dk1"/>
                </a:solidFill>
                <a:latin typeface="Times New Roman"/>
                <a:ea typeface="Times New Roman"/>
                <a:cs typeface="Times New Roman"/>
                <a:sym typeface="Times New Roman"/>
              </a:rPr>
              <a:t>Sebagian</a:t>
            </a:r>
            <a:r>
              <a:rPr lang="en-US" sz="1800" i="0" u="none" dirty="0">
                <a:solidFill>
                  <a:schemeClr val="dk1"/>
                </a:solidFill>
                <a:latin typeface="Times New Roman"/>
                <a:ea typeface="Times New Roman"/>
                <a:cs typeface="Times New Roman"/>
                <a:sym typeface="Times New Roman"/>
              </a:rPr>
              <a:t> </a:t>
            </a:r>
            <a:endParaRPr sz="1800" dirty="0">
              <a:latin typeface="Times New Roman"/>
              <a:ea typeface="Times New Roman"/>
              <a:cs typeface="Times New Roman"/>
              <a:sym typeface="Times New Roman"/>
            </a:endParaRPr>
          </a:p>
          <a:p>
            <a:pPr marL="457200" lvl="1" indent="0">
              <a:lnSpc>
                <a:spcPct val="100000"/>
              </a:lnSpc>
              <a:spcBef>
                <a:spcPts val="400"/>
              </a:spcBef>
              <a:buClr>
                <a:schemeClr val="dk1"/>
              </a:buClr>
              <a:buSzPts val="2000"/>
              <a:buNone/>
            </a:pPr>
            <a:r>
              <a:rPr lang="en-US" sz="1800" i="0" u="none" strike="noStrike" cap="none" dirty="0" err="1">
                <a:solidFill>
                  <a:schemeClr val="dk1"/>
                </a:solidFill>
                <a:latin typeface="Times New Roman"/>
                <a:ea typeface="Times New Roman"/>
                <a:cs typeface="Times New Roman"/>
                <a:sym typeface="Times New Roman"/>
              </a:rPr>
              <a:t>Mobilitas</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sebagian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kemampuan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seseorang</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untuk</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bergerak</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secara</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bebas</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karena</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dipengaruhi</a:t>
            </a:r>
            <a:r>
              <a:rPr lang="en-US" sz="1800" i="0" u="none" strike="noStrike" cap="none" dirty="0">
                <a:solidFill>
                  <a:schemeClr val="dk1"/>
                </a:solidFill>
                <a:latin typeface="Times New Roman"/>
                <a:ea typeface="Times New Roman"/>
                <a:cs typeface="Times New Roman"/>
                <a:sym typeface="Times New Roman"/>
              </a:rPr>
              <a:t> oleh </a:t>
            </a:r>
            <a:r>
              <a:rPr lang="en-US" sz="1800" i="0" u="none" strike="noStrike" cap="none" dirty="0" err="1">
                <a:solidFill>
                  <a:schemeClr val="dk1"/>
                </a:solidFill>
                <a:latin typeface="Times New Roman"/>
                <a:ea typeface="Times New Roman"/>
                <a:cs typeface="Times New Roman"/>
                <a:sym typeface="Times New Roman"/>
              </a:rPr>
              <a:t>gangguan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saraf</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motorik</a:t>
            </a:r>
            <a:r>
              <a:rPr lang="en-US" sz="1800" i="0" u="none" strike="noStrike" cap="none" dirty="0">
                <a:solidFill>
                  <a:schemeClr val="dk1"/>
                </a:solidFill>
                <a:latin typeface="Times New Roman"/>
                <a:ea typeface="Times New Roman"/>
                <a:cs typeface="Times New Roman"/>
                <a:sym typeface="Times New Roman"/>
              </a:rPr>
              <a:t> dan </a:t>
            </a:r>
            <a:r>
              <a:rPr lang="en-US" sz="1800" i="0" u="none" strike="noStrike" cap="none" dirty="0" err="1">
                <a:solidFill>
                  <a:schemeClr val="dk1"/>
                </a:solidFill>
                <a:latin typeface="Times New Roman"/>
                <a:ea typeface="Times New Roman"/>
                <a:cs typeface="Times New Roman"/>
                <a:sym typeface="Times New Roman"/>
              </a:rPr>
              <a:t>sensorik</a:t>
            </a:r>
            <a:r>
              <a:rPr lang="en-US" sz="1800" i="0" u="none" strike="noStrike" cap="none" dirty="0">
                <a:solidFill>
                  <a:schemeClr val="dk1"/>
                </a:solidFill>
                <a:latin typeface="Times New Roman"/>
                <a:ea typeface="Times New Roman"/>
                <a:cs typeface="Times New Roman"/>
                <a:sym typeface="Times New Roman"/>
              </a:rPr>
              <a:t> pada area </a:t>
            </a:r>
            <a:r>
              <a:rPr lang="en-US" sz="1800" i="0" u="none" strike="noStrike" cap="none" dirty="0" err="1">
                <a:solidFill>
                  <a:schemeClr val="dk1"/>
                </a:solidFill>
                <a:latin typeface="Times New Roman"/>
                <a:ea typeface="Times New Roman"/>
                <a:cs typeface="Times New Roman"/>
                <a:sym typeface="Times New Roman"/>
              </a:rPr>
              <a:t>tubuhnya</a:t>
            </a:r>
            <a:r>
              <a:rPr lang="id-ID" dirty="0">
                <a:solidFill>
                  <a:schemeClr val="dk1"/>
                </a:solidFill>
                <a:latin typeface="Times New Roman"/>
                <a:ea typeface="Times New Roman"/>
                <a:cs typeface="Times New Roman"/>
                <a:sym typeface="Times New Roman"/>
              </a:rPr>
              <a:t>. Hal ini dapat dijumpai pada kasus cidera atau patah tulang dengan pemasangan traksi. Pasien paraplegi dapat mengalamai moblitas sebagian pada ekstremitas bawah karena kehilangan control motorik dan sensorik.</a:t>
            </a:r>
            <a:endParaRPr sz="1800" dirty="0">
              <a:latin typeface="Times New Roman"/>
              <a:ea typeface="Times New Roman"/>
              <a:cs typeface="Times New Roman"/>
              <a:sym typeface="Times New Roman"/>
            </a:endParaRPr>
          </a:p>
          <a:p>
            <a:pPr marL="457200" marR="0" lvl="0" indent="-330200" algn="l" rtl="0">
              <a:lnSpc>
                <a:spcPct val="100000"/>
              </a:lnSpc>
              <a:spcBef>
                <a:spcPts val="400"/>
              </a:spcBef>
              <a:spcAft>
                <a:spcPts val="0"/>
              </a:spcAft>
              <a:buClr>
                <a:schemeClr val="dk1"/>
              </a:buClr>
              <a:buSzPts val="2000"/>
              <a:buFont typeface="Calibri"/>
              <a:buNone/>
            </a:pPr>
            <a:endParaRPr sz="1800" i="0" u="none"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SzPts val="2000"/>
              <a:buFont typeface="Arial"/>
              <a:buNone/>
            </a:pPr>
            <a:endParaRPr sz="1800" i="0" u="none" dirty="0">
              <a:solidFill>
                <a:schemeClr val="dk1"/>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FDAB7120-7660-4A8E-BA4A-41AD63D97175}"/>
              </a:ext>
            </a:extLst>
          </p:cNvPr>
          <p:cNvPicPr>
            <a:picLocks noChangeAspect="1"/>
          </p:cNvPicPr>
          <p:nvPr/>
        </p:nvPicPr>
        <p:blipFill>
          <a:blip r:embed="rId3"/>
          <a:stretch>
            <a:fillRect/>
          </a:stretch>
        </p:blipFill>
        <p:spPr>
          <a:xfrm>
            <a:off x="0" y="6326392"/>
            <a:ext cx="9144000" cy="524256"/>
          </a:xfrm>
          <a:prstGeom prst="rect">
            <a:avLst/>
          </a:prstGeom>
        </p:spPr>
      </p:pic>
      <p:pic>
        <p:nvPicPr>
          <p:cNvPr id="3" name="Picture 2">
            <a:extLst>
              <a:ext uri="{FF2B5EF4-FFF2-40B4-BE49-F238E27FC236}">
                <a16:creationId xmlns:a16="http://schemas.microsoft.com/office/drawing/2014/main" xmlns="" id="{EDE46C43-12D0-48ED-9CD8-D8ED5598B8BD}"/>
              </a:ext>
            </a:extLst>
          </p:cNvPr>
          <p:cNvPicPr>
            <a:picLocks noChangeAspect="1"/>
          </p:cNvPicPr>
          <p:nvPr/>
        </p:nvPicPr>
        <p:blipFill>
          <a:blip r:embed="rId4"/>
          <a:stretch>
            <a:fillRect/>
          </a:stretch>
        </p:blipFill>
        <p:spPr>
          <a:xfrm>
            <a:off x="-661183" y="-281353"/>
            <a:ext cx="10480432" cy="1119554"/>
          </a:xfrm>
          <a:prstGeom prst="rect">
            <a:avLst/>
          </a:prstGeom>
        </p:spPr>
      </p:pic>
    </p:spTree>
  </p:cSld>
  <p:clrMapOvr>
    <a:masterClrMapping/>
  </p:clrMapOvr>
  <p:transitio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1F29ED2-FE2B-4B43-B4E8-ABA6ED888684}"/>
              </a:ext>
            </a:extLst>
          </p:cNvPr>
          <p:cNvPicPr>
            <a:picLocks noChangeAspect="1"/>
          </p:cNvPicPr>
          <p:nvPr/>
        </p:nvPicPr>
        <p:blipFill>
          <a:blip r:embed="rId2"/>
          <a:stretch>
            <a:fillRect/>
          </a:stretch>
        </p:blipFill>
        <p:spPr>
          <a:xfrm>
            <a:off x="0" y="6381658"/>
            <a:ext cx="9144000" cy="524256"/>
          </a:xfrm>
          <a:prstGeom prst="rect">
            <a:avLst/>
          </a:prstGeom>
        </p:spPr>
      </p:pic>
      <p:pic>
        <p:nvPicPr>
          <p:cNvPr id="5" name="Picture 4">
            <a:extLst>
              <a:ext uri="{FF2B5EF4-FFF2-40B4-BE49-F238E27FC236}">
                <a16:creationId xmlns:a16="http://schemas.microsoft.com/office/drawing/2014/main" xmlns="" id="{E541ED1F-7CD7-4EEE-8025-260B896A60B9}"/>
              </a:ext>
            </a:extLst>
          </p:cNvPr>
          <p:cNvPicPr>
            <a:picLocks noChangeAspect="1"/>
          </p:cNvPicPr>
          <p:nvPr/>
        </p:nvPicPr>
        <p:blipFill>
          <a:blip r:embed="rId3"/>
          <a:stretch>
            <a:fillRect/>
          </a:stretch>
        </p:blipFill>
        <p:spPr>
          <a:xfrm>
            <a:off x="-668216" y="-267286"/>
            <a:ext cx="10480431" cy="1185321"/>
          </a:xfrm>
          <a:prstGeom prst="rect">
            <a:avLst/>
          </a:prstGeom>
        </p:spPr>
      </p:pic>
      <p:sp>
        <p:nvSpPr>
          <p:cNvPr id="6" name="Rectangle 5">
            <a:extLst>
              <a:ext uri="{FF2B5EF4-FFF2-40B4-BE49-F238E27FC236}">
                <a16:creationId xmlns:a16="http://schemas.microsoft.com/office/drawing/2014/main" xmlns="" id="{C8C562AE-7C1C-4927-B9C0-840C9BFDC843}"/>
              </a:ext>
            </a:extLst>
          </p:cNvPr>
          <p:cNvSpPr/>
          <p:nvPr/>
        </p:nvSpPr>
        <p:spPr>
          <a:xfrm>
            <a:off x="633045" y="1707431"/>
            <a:ext cx="6175718" cy="461665"/>
          </a:xfrm>
          <a:prstGeom prst="rect">
            <a:avLst/>
          </a:prstGeom>
        </p:spPr>
        <p:txBody>
          <a:bodyPr wrap="square">
            <a:spAutoFit/>
          </a:bodyPr>
          <a:lstStyle/>
          <a:p>
            <a:r>
              <a:rPr lang="it-IT" sz="2400" dirty="0">
                <a:latin typeface="Times New Roman" panose="02020603050405020304" pitchFamily="18" charset="0"/>
                <a:cs typeface="Times New Roman" panose="02020603050405020304" pitchFamily="18" charset="0"/>
              </a:rPr>
              <a:t>Mobilitas sebagian di bagi menjadi </a:t>
            </a:r>
            <a:r>
              <a:rPr lang="it-IT" sz="2000" dirty="0">
                <a:latin typeface="Times New Roman" panose="02020603050405020304" pitchFamily="18" charset="0"/>
                <a:cs typeface="Times New Roman" panose="02020603050405020304" pitchFamily="18" charset="0"/>
              </a:rPr>
              <a:t>dua</a:t>
            </a:r>
            <a:r>
              <a:rPr lang="it-IT" sz="2400" dirty="0">
                <a:latin typeface="Times New Roman" panose="02020603050405020304" pitchFamily="18" charset="0"/>
                <a:cs typeface="Times New Roman" panose="02020603050405020304" pitchFamily="18" charset="0"/>
              </a:rPr>
              <a:t> bagian:</a:t>
            </a:r>
            <a:endParaRPr lang="id-ID" sz="24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34154BE0-1A3B-4827-9F14-3A8467EF3B02}"/>
              </a:ext>
            </a:extLst>
          </p:cNvPr>
          <p:cNvSpPr/>
          <p:nvPr/>
        </p:nvSpPr>
        <p:spPr>
          <a:xfrm>
            <a:off x="736413" y="2619176"/>
            <a:ext cx="8004517" cy="2862322"/>
          </a:xfrm>
          <a:prstGeom prst="rect">
            <a:avLst/>
          </a:prstGeom>
        </p:spPr>
        <p:txBody>
          <a:bodyPr wrap="square">
            <a:spAutoFit/>
          </a:bodyPr>
          <a:lstStyle/>
          <a:p>
            <a:pPr marL="342900" indent="-342900">
              <a:buAutoNum type="arabicParenR"/>
            </a:pPr>
            <a:r>
              <a:rPr lang="id-ID" dirty="0">
                <a:latin typeface="Times New Roman" panose="02020603050405020304" pitchFamily="18" charset="0"/>
                <a:cs typeface="Times New Roman" panose="02020603050405020304" pitchFamily="18" charset="0"/>
              </a:rPr>
              <a:t>Mobilitas sebagian temporer, merupakan kemampuan individu untuk bergerak dengan batasan yang sifatnya sementara. Hal tersebut dapat disebabkan oleh trauma reversible pada sistem musculoskeletal, contohnya adanya dislokasi sendi dan tulang.</a:t>
            </a:r>
          </a:p>
          <a:p>
            <a:pPr marL="342900" indent="-342900">
              <a:buAutoNum type="arabicParenR"/>
            </a:pPr>
            <a:endParaRPr lang="id-ID" dirty="0">
              <a:latin typeface="Times New Roman" panose="02020603050405020304" pitchFamily="18" charset="0"/>
              <a:cs typeface="Times New Roman" panose="02020603050405020304" pitchFamily="18" charset="0"/>
            </a:endParaRPr>
          </a:p>
          <a:p>
            <a:pPr marL="342900" indent="-342900">
              <a:buAutoNum type="arabicParenR"/>
            </a:pPr>
            <a:r>
              <a:rPr lang="id-ID" dirty="0">
                <a:latin typeface="Times New Roman" panose="02020603050405020304" pitchFamily="18" charset="0"/>
                <a:cs typeface="Times New Roman" panose="02020603050405020304" pitchFamily="18" charset="0"/>
              </a:rPr>
              <a:t>Mobilitas sebagian permanen, merupakan kemampuan individu untuk bergerak dengan batasan yang sifatnya menetap. Hal tersebut disebabkan oleh rusaknya sistem saraf yang reversible. Contohnya terjadinya hemiplegia karena stroke, paraplegi karena cidera tulang belakang, poliomyelitis karena terganggunya sistem saraf motorik dan sensorik.</a:t>
            </a:r>
          </a:p>
        </p:txBody>
      </p:sp>
    </p:spTree>
    <p:extLst>
      <p:ext uri="{BB962C8B-B14F-4D97-AF65-F5344CB8AC3E}">
        <p14:creationId xmlns:p14="http://schemas.microsoft.com/office/powerpoint/2010/main" val="128760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8" name="Google Shape;198;p22"/>
          <p:cNvSpPr txBox="1">
            <a:spLocks noGrp="1"/>
          </p:cNvSpPr>
          <p:nvPr>
            <p:ph type="title"/>
          </p:nvPr>
        </p:nvSpPr>
        <p:spPr>
          <a:xfrm>
            <a:off x="533400" y="935350"/>
            <a:ext cx="8229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3000" b="1" i="0" u="none" strike="noStrike" cap="none" dirty="0" err="1">
                <a:solidFill>
                  <a:schemeClr val="dk1"/>
                </a:solidFill>
                <a:latin typeface="Times New Roman"/>
                <a:ea typeface="Times New Roman"/>
                <a:cs typeface="Times New Roman"/>
                <a:sym typeface="Times New Roman"/>
              </a:rPr>
              <a:t>Faktor</a:t>
            </a:r>
            <a:r>
              <a:rPr lang="en-US" sz="3000" b="1" i="0" u="none" strike="noStrike" cap="none" dirty="0">
                <a:solidFill>
                  <a:schemeClr val="dk1"/>
                </a:solidFill>
                <a:latin typeface="Times New Roman"/>
                <a:ea typeface="Times New Roman"/>
                <a:cs typeface="Times New Roman"/>
                <a:sym typeface="Times New Roman"/>
              </a:rPr>
              <a:t> yang </a:t>
            </a:r>
            <a:r>
              <a:rPr lang="en-US" sz="3000" b="1" i="0" u="none" strike="noStrike" cap="none" dirty="0" err="1">
                <a:solidFill>
                  <a:schemeClr val="dk1"/>
                </a:solidFill>
                <a:latin typeface="Times New Roman"/>
                <a:ea typeface="Times New Roman"/>
                <a:cs typeface="Times New Roman"/>
                <a:sym typeface="Times New Roman"/>
              </a:rPr>
              <a:t>Mempengaruhi</a:t>
            </a:r>
            <a:r>
              <a:rPr lang="en-US" sz="3000" b="1" i="0" u="none" strike="noStrike" cap="none" dirty="0">
                <a:solidFill>
                  <a:schemeClr val="dk1"/>
                </a:solidFill>
                <a:latin typeface="Times New Roman"/>
                <a:ea typeface="Times New Roman"/>
                <a:cs typeface="Times New Roman"/>
                <a:sym typeface="Times New Roman"/>
              </a:rPr>
              <a:t> </a:t>
            </a:r>
            <a:r>
              <a:rPr lang="en-US" sz="3000" b="1" i="0" u="none" strike="noStrike" cap="none" dirty="0" err="1">
                <a:solidFill>
                  <a:schemeClr val="dk1"/>
                </a:solidFill>
                <a:latin typeface="Times New Roman"/>
                <a:ea typeface="Times New Roman"/>
                <a:cs typeface="Times New Roman"/>
                <a:sym typeface="Times New Roman"/>
              </a:rPr>
              <a:t>Mobilitas</a:t>
            </a:r>
            <a:endParaRPr sz="3000" dirty="0">
              <a:latin typeface="Times New Roman"/>
              <a:ea typeface="Times New Roman"/>
              <a:cs typeface="Times New Roman"/>
              <a:sym typeface="Times New Roman"/>
            </a:endParaRPr>
          </a:p>
        </p:txBody>
      </p:sp>
      <p:sp>
        <p:nvSpPr>
          <p:cNvPr id="199" name="Google Shape;199;p22"/>
          <p:cNvSpPr txBox="1">
            <a:spLocks noGrp="1"/>
          </p:cNvSpPr>
          <p:nvPr>
            <p:ph idx="1"/>
          </p:nvPr>
        </p:nvSpPr>
        <p:spPr>
          <a:xfrm>
            <a:off x="774900" y="1944131"/>
            <a:ext cx="7594199" cy="3713541"/>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0"/>
              </a:spcBef>
              <a:spcAft>
                <a:spcPts val="0"/>
              </a:spcAft>
              <a:buClr>
                <a:schemeClr val="dk1"/>
              </a:buClr>
              <a:buSzPts val="2000"/>
              <a:buFont typeface="Calibri"/>
              <a:buNone/>
            </a:pPr>
            <a:endParaRPr sz="2000" b="0" i="0" u="none" dirty="0">
              <a:solidFill>
                <a:schemeClr val="dk1"/>
              </a:solidFill>
              <a:latin typeface="Times New Roman"/>
              <a:ea typeface="Times New Roman"/>
              <a:cs typeface="Times New Roman"/>
              <a:sym typeface="Times New Roman"/>
            </a:endParaRPr>
          </a:p>
          <a:p>
            <a:pPr marL="457200" marR="0" lvl="0" indent="-444500" algn="l" rtl="0">
              <a:lnSpc>
                <a:spcPct val="100000"/>
              </a:lnSpc>
              <a:spcBef>
                <a:spcPts val="400"/>
              </a:spcBef>
              <a:spcAft>
                <a:spcPts val="0"/>
              </a:spcAft>
              <a:buClr>
                <a:schemeClr val="dk1"/>
              </a:buClr>
              <a:buSzPts val="1800"/>
              <a:buFont typeface="Times New Roman"/>
              <a:buAutoNum type="arabicPeriod"/>
            </a:pPr>
            <a:r>
              <a:rPr lang="en-US" sz="1800" i="0" u="none" dirty="0">
                <a:solidFill>
                  <a:schemeClr val="tx1"/>
                </a:solidFill>
                <a:latin typeface="Times New Roman" panose="02020603050405020304" pitchFamily="18" charset="0"/>
                <a:ea typeface="Times New Roman"/>
                <a:cs typeface="Times New Roman" panose="02020603050405020304" pitchFamily="18" charset="0"/>
                <a:sym typeface="Times New Roman"/>
              </a:rPr>
              <a:t>Gaya </a:t>
            </a:r>
            <a:r>
              <a:rPr lang="en-US" sz="1800" i="0" u="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hidup</a:t>
            </a:r>
            <a:endParaRPr lang="id-ID" sz="1800" i="0" u="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92760" lvl="2" indent="0">
              <a:lnSpc>
                <a:spcPct val="100000"/>
              </a:lnSpc>
              <a:spcBef>
                <a:spcPts val="400"/>
              </a:spcBef>
              <a:buClr>
                <a:schemeClr val="dk1"/>
              </a:buClr>
              <a:buSzPts val="1800"/>
              <a:buNone/>
            </a:pPr>
            <a:r>
              <a:rPr lang="en-US" sz="1800" i="0" dirty="0" err="1">
                <a:solidFill>
                  <a:schemeClr val="tx1"/>
                </a:solidFill>
                <a:latin typeface="Times New Roman" panose="02020603050405020304" pitchFamily="18" charset="0"/>
                <a:cs typeface="Times New Roman" panose="02020603050405020304" pitchFamily="18" charset="0"/>
              </a:rPr>
              <a:t>Perubahan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gaya</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hidup</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dapat</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mempengaruhi</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kemampuan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mobilitas</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seseoran</a:t>
            </a:r>
            <a:r>
              <a:rPr lang="id-ID" sz="1800" i="0" dirty="0">
                <a:solidFill>
                  <a:schemeClr val="tx1"/>
                </a:solidFill>
                <a:latin typeface="Times New Roman" panose="02020603050405020304" pitchFamily="18" charset="0"/>
                <a:cs typeface="Times New Roman" panose="02020603050405020304" pitchFamily="18" charset="0"/>
              </a:rPr>
              <a:t>g, karena gaya hidup berdampak pada perilaku atau kebiasaan sehari-hari. contoh: pola makan tidak sehat, kurang berolahraga.</a:t>
            </a:r>
          </a:p>
          <a:p>
            <a:pPr marL="492760" lvl="2" indent="0">
              <a:lnSpc>
                <a:spcPct val="100000"/>
              </a:lnSpc>
              <a:spcBef>
                <a:spcPts val="400"/>
              </a:spcBef>
              <a:buClr>
                <a:schemeClr val="dk1"/>
              </a:buClr>
              <a:buSzPts val="1800"/>
              <a:buNone/>
            </a:pPr>
            <a:endParaRPr sz="1800" i="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57200" indent="-444500">
              <a:lnSpc>
                <a:spcPct val="100000"/>
              </a:lnSpc>
              <a:spcBef>
                <a:spcPts val="400"/>
              </a:spcBef>
              <a:buClr>
                <a:schemeClr val="dk1"/>
              </a:buClr>
              <a:buSzPts val="1800"/>
              <a:buFont typeface="Times New Roman"/>
              <a:buAutoNum type="arabicPeriod"/>
            </a:pPr>
            <a:r>
              <a:rPr lang="en-US" sz="1800" i="0" u="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Kebudayaan</a:t>
            </a:r>
            <a:r>
              <a:rPr lang="id-ID" sz="1800" dirty="0">
                <a:solidFill>
                  <a:schemeClr val="tx1"/>
                </a:solidFill>
                <a:latin typeface="Times New Roman" panose="02020603050405020304" pitchFamily="18" charset="0"/>
                <a:ea typeface="Times New Roman"/>
                <a:cs typeface="Times New Roman" panose="02020603050405020304" pitchFamily="18" charset="0"/>
                <a:sym typeface="Times New Roman"/>
              </a:rPr>
              <a:t> </a:t>
            </a:r>
          </a:p>
          <a:p>
            <a:pPr marL="492760" lvl="2" indent="0">
              <a:lnSpc>
                <a:spcPct val="100000"/>
              </a:lnSpc>
              <a:spcBef>
                <a:spcPts val="400"/>
              </a:spcBef>
              <a:buClr>
                <a:schemeClr val="dk1"/>
              </a:buClr>
              <a:buSzPts val="1800"/>
              <a:buNone/>
            </a:pPr>
            <a:r>
              <a:rPr lang="id-ID" sz="1800" i="0" dirty="0">
                <a:solidFill>
                  <a:schemeClr val="tx1"/>
                </a:solidFill>
                <a:latin typeface="Times New Roman" panose="02020603050405020304" pitchFamily="18" charset="0"/>
                <a:cs typeface="Times New Roman" panose="02020603050405020304" pitchFamily="18" charset="0"/>
              </a:rPr>
              <a:t>Seseorang yang mengalami gangguan mobilitas karena adanya larangan di suatau adat dan kebudayaan tertentun yang berdampak pada aktivitas. </a:t>
            </a:r>
          </a:p>
          <a:p>
            <a:pPr marL="492760" lvl="2" indent="0">
              <a:lnSpc>
                <a:spcPct val="100000"/>
              </a:lnSpc>
              <a:spcBef>
                <a:spcPts val="400"/>
              </a:spcBef>
              <a:buClr>
                <a:schemeClr val="dk1"/>
              </a:buClr>
              <a:buSzPts val="1800"/>
              <a:buNone/>
            </a:pPr>
            <a:endParaRPr lang="id-ID" sz="1800" i="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57200" indent="-444500">
              <a:lnSpc>
                <a:spcPct val="100000"/>
              </a:lnSpc>
              <a:spcBef>
                <a:spcPts val="400"/>
              </a:spcBef>
              <a:buClr>
                <a:schemeClr val="dk1"/>
              </a:buClr>
              <a:buSzPts val="1800"/>
              <a:buFont typeface="Times New Roman"/>
              <a:buAutoNum type="arabicPeriod"/>
            </a:pPr>
            <a:r>
              <a:rPr lang="en-US" sz="1800" i="0" u="none" dirty="0">
                <a:solidFill>
                  <a:schemeClr val="tx1"/>
                </a:solidFill>
                <a:latin typeface="Times New Roman" panose="02020603050405020304" pitchFamily="18" charset="0"/>
                <a:ea typeface="Times New Roman"/>
                <a:cs typeface="Times New Roman" panose="02020603050405020304" pitchFamily="18" charset="0"/>
                <a:sym typeface="Times New Roman"/>
              </a:rPr>
              <a:t>Tingkat </a:t>
            </a:r>
            <a:r>
              <a:rPr lang="en-US" sz="1800" i="0" u="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energi</a:t>
            </a:r>
            <a:endParaRPr lang="id-ID" sz="1800" i="0" u="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92760" lvl="2" indent="0">
              <a:lnSpc>
                <a:spcPct val="100000"/>
              </a:lnSpc>
              <a:spcBef>
                <a:spcPts val="400"/>
              </a:spcBef>
              <a:buClr>
                <a:schemeClr val="dk1"/>
              </a:buClr>
              <a:buSzPts val="1800"/>
              <a:buNone/>
            </a:pPr>
            <a:r>
              <a:rPr lang="en-US" sz="1800" i="0" dirty="0" err="1">
                <a:solidFill>
                  <a:schemeClr val="tx1"/>
                </a:solidFill>
                <a:latin typeface="Times New Roman" panose="02020603050405020304" pitchFamily="18" charset="0"/>
                <a:cs typeface="Times New Roman" panose="02020603050405020304" pitchFamily="18" charset="0"/>
              </a:rPr>
              <a:t>Energi</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adalah</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sumber</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untuk</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melakukan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mobilitas</a:t>
            </a:r>
            <a:r>
              <a:rPr lang="en-US" sz="1800" i="0" dirty="0">
                <a:solidFill>
                  <a:schemeClr val="tx1"/>
                </a:solidFill>
                <a:latin typeface="Times New Roman" panose="02020603050405020304" pitchFamily="18" charset="0"/>
                <a:cs typeface="Times New Roman" panose="02020603050405020304" pitchFamily="18" charset="0"/>
              </a:rPr>
              <a:t>. Agar </a:t>
            </a:r>
            <a:r>
              <a:rPr lang="en-US" sz="1800" i="0" dirty="0" err="1">
                <a:solidFill>
                  <a:schemeClr val="tx1"/>
                </a:solidFill>
                <a:latin typeface="Times New Roman" panose="02020603050405020304" pitchFamily="18" charset="0"/>
                <a:cs typeface="Times New Roman" panose="02020603050405020304" pitchFamily="18" charset="0"/>
              </a:rPr>
              <a:t>seseorang</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dapat</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melakukan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mobilitas</a:t>
            </a:r>
            <a:r>
              <a:rPr lang="en-US" sz="1800" i="0" dirty="0">
                <a:solidFill>
                  <a:schemeClr val="tx1"/>
                </a:solidFill>
                <a:latin typeface="Times New Roman" panose="02020603050405020304" pitchFamily="18" charset="0"/>
                <a:cs typeface="Times New Roman" panose="02020603050405020304" pitchFamily="18" charset="0"/>
              </a:rPr>
              <a:t> yang </a:t>
            </a:r>
            <a:r>
              <a:rPr lang="en-US" sz="1800" i="0" dirty="0" err="1">
                <a:solidFill>
                  <a:schemeClr val="tx1"/>
                </a:solidFill>
                <a:latin typeface="Times New Roman" panose="02020603050405020304" pitchFamily="18" charset="0"/>
                <a:cs typeface="Times New Roman" panose="02020603050405020304" pitchFamily="18" charset="0"/>
              </a:rPr>
              <a:t>baik</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dibutuhkan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energi</a:t>
            </a:r>
            <a:r>
              <a:rPr lang="en-US" sz="1800" i="0" dirty="0">
                <a:solidFill>
                  <a:schemeClr val="tx1"/>
                </a:solidFill>
                <a:latin typeface="Times New Roman" panose="02020603050405020304" pitchFamily="18" charset="0"/>
                <a:cs typeface="Times New Roman" panose="02020603050405020304" pitchFamily="18" charset="0"/>
              </a:rPr>
              <a:t> yang </a:t>
            </a:r>
            <a:r>
              <a:rPr lang="en-US" sz="1800" i="0" dirty="0" err="1">
                <a:solidFill>
                  <a:schemeClr val="tx1"/>
                </a:solidFill>
                <a:latin typeface="Times New Roman" panose="02020603050405020304" pitchFamily="18" charset="0"/>
                <a:cs typeface="Times New Roman" panose="02020603050405020304" pitchFamily="18" charset="0"/>
              </a:rPr>
              <a:t>cukup</a:t>
            </a:r>
            <a:r>
              <a:rPr lang="en-US" sz="1800" i="0" dirty="0">
                <a:solidFill>
                  <a:schemeClr val="tx1"/>
                </a:solidFill>
                <a:latin typeface="Times New Roman" panose="02020603050405020304" pitchFamily="18" charset="0"/>
                <a:cs typeface="Times New Roman" panose="02020603050405020304" pitchFamily="18" charset="0"/>
              </a:rPr>
              <a:t>.</a:t>
            </a:r>
            <a:endParaRPr sz="18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p:txBody>
      </p:sp>
      <p:pic>
        <p:nvPicPr>
          <p:cNvPr id="2" name="Picture 1">
            <a:extLst>
              <a:ext uri="{FF2B5EF4-FFF2-40B4-BE49-F238E27FC236}">
                <a16:creationId xmlns:a16="http://schemas.microsoft.com/office/drawing/2014/main" xmlns="" id="{C6BED0EB-A659-4DAA-A3E0-B64E5C820A68}"/>
              </a:ext>
            </a:extLst>
          </p:cNvPr>
          <p:cNvPicPr>
            <a:picLocks noChangeAspect="1"/>
          </p:cNvPicPr>
          <p:nvPr/>
        </p:nvPicPr>
        <p:blipFill>
          <a:blip r:embed="rId3"/>
          <a:stretch>
            <a:fillRect/>
          </a:stretch>
        </p:blipFill>
        <p:spPr>
          <a:xfrm>
            <a:off x="0" y="6333744"/>
            <a:ext cx="9144000" cy="524256"/>
          </a:xfrm>
          <a:prstGeom prst="rect">
            <a:avLst/>
          </a:prstGeom>
        </p:spPr>
      </p:pic>
      <p:pic>
        <p:nvPicPr>
          <p:cNvPr id="3" name="Picture 2">
            <a:extLst>
              <a:ext uri="{FF2B5EF4-FFF2-40B4-BE49-F238E27FC236}">
                <a16:creationId xmlns:a16="http://schemas.microsoft.com/office/drawing/2014/main" xmlns="" id="{7275CBAB-44F4-4211-906D-FCEEF4400A29}"/>
              </a:ext>
            </a:extLst>
          </p:cNvPr>
          <p:cNvPicPr>
            <a:picLocks noChangeAspect="1"/>
          </p:cNvPicPr>
          <p:nvPr/>
        </p:nvPicPr>
        <p:blipFill>
          <a:blip r:embed="rId4"/>
          <a:stretch>
            <a:fillRect/>
          </a:stretch>
        </p:blipFill>
        <p:spPr>
          <a:xfrm>
            <a:off x="-647114" y="-239151"/>
            <a:ext cx="10424160" cy="1091464"/>
          </a:xfrm>
          <a:prstGeom prst="rect">
            <a:avLst/>
          </a:prstGeom>
        </p:spPr>
      </p:pic>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DF03F1-7EBC-4ED7-8AFE-DCC64E1B66A6}"/>
              </a:ext>
            </a:extLst>
          </p:cNvPr>
          <p:cNvSpPr>
            <a:spLocks noGrp="1"/>
          </p:cNvSpPr>
          <p:nvPr>
            <p:ph idx="1"/>
          </p:nvPr>
        </p:nvSpPr>
        <p:spPr>
          <a:xfrm>
            <a:off x="941696" y="2411105"/>
            <a:ext cx="7779223" cy="3651504"/>
          </a:xfrm>
        </p:spPr>
        <p:txBody>
          <a:bodyPr/>
          <a:lstStyle/>
          <a:p>
            <a:pPr marL="457200" lvl="0" indent="-444500">
              <a:lnSpc>
                <a:spcPct val="100000"/>
              </a:lnSpc>
              <a:spcBef>
                <a:spcPts val="400"/>
              </a:spcBef>
              <a:buClr>
                <a:schemeClr val="dk1"/>
              </a:buClr>
              <a:buSzPts val="1800"/>
              <a:buFont typeface="+mj-lt"/>
              <a:buAutoNum type="arabicPeriod" startAt="4"/>
            </a:pPr>
            <a:r>
              <a:rPr lang="en-US" sz="1800" dirty="0">
                <a:solidFill>
                  <a:schemeClr val="tx1"/>
                </a:solidFill>
                <a:latin typeface="Times New Roman" panose="02020603050405020304" pitchFamily="18" charset="0"/>
                <a:ea typeface="Times New Roman"/>
                <a:cs typeface="Times New Roman" panose="02020603050405020304" pitchFamily="18" charset="0"/>
                <a:sym typeface="Times New Roman"/>
              </a:rPr>
              <a:t>Proses </a:t>
            </a:r>
            <a:r>
              <a:rPr lang="en-US" sz="1800" dirty="0" err="1">
                <a:solidFill>
                  <a:schemeClr val="tx1"/>
                </a:solidFill>
                <a:latin typeface="Times New Roman" panose="02020603050405020304" pitchFamily="18" charset="0"/>
                <a:ea typeface="Times New Roman"/>
                <a:cs typeface="Times New Roman" panose="02020603050405020304" pitchFamily="18" charset="0"/>
                <a:sym typeface="Times New Roman"/>
              </a:rPr>
              <a:t>penyakit</a:t>
            </a:r>
            <a:r>
              <a:rPr lang="en-US" sz="1800"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1800" dirty="0" err="1">
                <a:solidFill>
                  <a:schemeClr val="tx1"/>
                </a:solidFill>
                <a:latin typeface="Times New Roman" panose="02020603050405020304" pitchFamily="18" charset="0"/>
                <a:ea typeface="Times New Roman"/>
                <a:cs typeface="Times New Roman" panose="02020603050405020304" pitchFamily="18" charset="0"/>
                <a:sym typeface="Times New Roman"/>
              </a:rPr>
              <a:t>atau</a:t>
            </a:r>
            <a:r>
              <a:rPr lang="en-US" sz="1800"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1800" dirty="0" err="1">
                <a:solidFill>
                  <a:schemeClr val="tx1"/>
                </a:solidFill>
                <a:latin typeface="Times New Roman" panose="02020603050405020304" pitchFamily="18" charset="0"/>
                <a:ea typeface="Times New Roman"/>
                <a:cs typeface="Times New Roman" panose="02020603050405020304" pitchFamily="18" charset="0"/>
                <a:sym typeface="Times New Roman"/>
              </a:rPr>
              <a:t>cedera</a:t>
            </a:r>
            <a:r>
              <a:rPr lang="en-US" sz="1800" dirty="0">
                <a:solidFill>
                  <a:schemeClr val="tx1"/>
                </a:solidFill>
                <a:latin typeface="Times New Roman" panose="02020603050405020304" pitchFamily="18" charset="0"/>
                <a:ea typeface="Times New Roman"/>
                <a:cs typeface="Times New Roman" panose="02020603050405020304" pitchFamily="18" charset="0"/>
                <a:sym typeface="Times New Roman"/>
              </a:rPr>
              <a:t> </a:t>
            </a:r>
          </a:p>
          <a:p>
            <a:pPr marL="492760" lvl="2" indent="0">
              <a:lnSpc>
                <a:spcPct val="100000"/>
              </a:lnSpc>
              <a:spcBef>
                <a:spcPts val="400"/>
              </a:spcBef>
              <a:buClr>
                <a:schemeClr val="dk1"/>
              </a:buClr>
              <a:buSzPts val="1800"/>
              <a:buNone/>
            </a:pPr>
            <a:r>
              <a:rPr lang="id-ID" sz="1800" i="0" dirty="0">
                <a:solidFill>
                  <a:schemeClr val="tx1"/>
                </a:solidFill>
                <a:latin typeface="Times New Roman" panose="02020603050405020304" pitchFamily="18" charset="0"/>
                <a:cs typeface="Times New Roman" panose="02020603050405020304" pitchFamily="18" charset="0"/>
              </a:rPr>
              <a:t>Proses penyakit dapat mempengaruhi kemampuan mobilitas karena dapat mempengaruhi fungsi sistem tubuh. Sebagai contoh, orang yang menderita fraktur femur akan mengalami keterbatasan pergerakan dalam ekstremitas bagian bawah. </a:t>
            </a:r>
          </a:p>
          <a:p>
            <a:pPr marL="492760" lvl="2" indent="0">
              <a:lnSpc>
                <a:spcPct val="100000"/>
              </a:lnSpc>
              <a:spcBef>
                <a:spcPts val="400"/>
              </a:spcBef>
              <a:buClr>
                <a:schemeClr val="dk1"/>
              </a:buClr>
              <a:buSzPts val="1800"/>
              <a:buNone/>
            </a:pPr>
            <a:endParaRPr lang="en-US" sz="1800" i="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57200" lvl="0" indent="-444500">
              <a:lnSpc>
                <a:spcPct val="100000"/>
              </a:lnSpc>
              <a:spcBef>
                <a:spcPts val="400"/>
              </a:spcBef>
              <a:buClr>
                <a:schemeClr val="dk1"/>
              </a:buClr>
              <a:buSzPts val="1800"/>
              <a:buFont typeface="Times New Roman"/>
              <a:buAutoNum type="arabicPeriod" startAt="4"/>
            </a:pPr>
            <a:r>
              <a:rPr lang="en-US" sz="1800" dirty="0" err="1">
                <a:solidFill>
                  <a:schemeClr val="tx1"/>
                </a:solidFill>
                <a:latin typeface="Times New Roman" panose="02020603050405020304" pitchFamily="18" charset="0"/>
                <a:ea typeface="Times New Roman"/>
                <a:cs typeface="Times New Roman" panose="02020603050405020304" pitchFamily="18" charset="0"/>
                <a:sym typeface="Times New Roman"/>
              </a:rPr>
              <a:t>Usia</a:t>
            </a:r>
            <a:r>
              <a:rPr lang="en-US" sz="1800" dirty="0">
                <a:solidFill>
                  <a:schemeClr val="tx1"/>
                </a:solidFill>
                <a:latin typeface="Times New Roman" panose="02020603050405020304" pitchFamily="18" charset="0"/>
                <a:ea typeface="Times New Roman"/>
                <a:cs typeface="Times New Roman" panose="02020603050405020304" pitchFamily="18" charset="0"/>
                <a:sym typeface="Times New Roman"/>
              </a:rPr>
              <a:t> dan status </a:t>
            </a:r>
            <a:r>
              <a:rPr lang="en-US" sz="1800" dirty="0" err="1">
                <a:solidFill>
                  <a:schemeClr val="tx1"/>
                </a:solidFill>
                <a:latin typeface="Times New Roman" panose="02020603050405020304" pitchFamily="18" charset="0"/>
                <a:ea typeface="Times New Roman"/>
                <a:cs typeface="Times New Roman" panose="02020603050405020304" pitchFamily="18" charset="0"/>
                <a:sym typeface="Times New Roman"/>
              </a:rPr>
              <a:t>perkembangan</a:t>
            </a:r>
            <a:endParaRPr lang="en-US" sz="18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92760" lvl="2" indent="0">
              <a:lnSpc>
                <a:spcPct val="100000"/>
              </a:lnSpc>
              <a:spcBef>
                <a:spcPts val="400"/>
              </a:spcBef>
              <a:buClr>
                <a:schemeClr val="dk1"/>
              </a:buClr>
              <a:buSzPts val="1800"/>
              <a:buNone/>
            </a:pPr>
            <a:r>
              <a:rPr lang="en-US" sz="1800" i="0" dirty="0" err="1">
                <a:solidFill>
                  <a:schemeClr val="tx1"/>
                </a:solidFill>
                <a:latin typeface="Times New Roman" panose="02020603050405020304" pitchFamily="18" charset="0"/>
                <a:cs typeface="Times New Roman" panose="02020603050405020304" pitchFamily="18" charset="0"/>
              </a:rPr>
              <a:t>Terdapat</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perbedaan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kemampuan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mobilitas</a:t>
            </a:r>
            <a:r>
              <a:rPr lang="en-US" sz="1800" i="0" dirty="0">
                <a:solidFill>
                  <a:schemeClr val="tx1"/>
                </a:solidFill>
                <a:latin typeface="Times New Roman" panose="02020603050405020304" pitchFamily="18" charset="0"/>
                <a:cs typeface="Times New Roman" panose="02020603050405020304" pitchFamily="18" charset="0"/>
              </a:rPr>
              <a:t> pada </a:t>
            </a:r>
            <a:r>
              <a:rPr lang="en-US" sz="1800" i="0" dirty="0" err="1">
                <a:solidFill>
                  <a:schemeClr val="tx1"/>
                </a:solidFill>
                <a:latin typeface="Times New Roman" panose="02020603050405020304" pitchFamily="18" charset="0"/>
                <a:cs typeface="Times New Roman" panose="02020603050405020304" pitchFamily="18" charset="0"/>
              </a:rPr>
              <a:t>tingkat</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usia</a:t>
            </a:r>
            <a:r>
              <a:rPr lang="en-US" sz="1800" i="0" dirty="0">
                <a:solidFill>
                  <a:schemeClr val="tx1"/>
                </a:solidFill>
                <a:latin typeface="Times New Roman" panose="02020603050405020304" pitchFamily="18" charset="0"/>
                <a:cs typeface="Times New Roman" panose="02020603050405020304" pitchFamily="18" charset="0"/>
              </a:rPr>
              <a:t> yang </a:t>
            </a:r>
            <a:r>
              <a:rPr lang="en-US" sz="1800" i="0" dirty="0" err="1">
                <a:solidFill>
                  <a:schemeClr val="tx1"/>
                </a:solidFill>
                <a:latin typeface="Times New Roman" panose="02020603050405020304" pitchFamily="18" charset="0"/>
                <a:cs typeface="Times New Roman" panose="02020603050405020304" pitchFamily="18" charset="0"/>
              </a:rPr>
              <a:t>berbeda.hal</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ini</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dikarenakan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kemampuan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atau</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kematangan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fungsi</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alat</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gerak</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sejalan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dengan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perkembangan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usia</a:t>
            </a:r>
            <a:r>
              <a:rPr lang="en-US" sz="1800" i="0" dirty="0">
                <a:solidFill>
                  <a:schemeClr val="tx1"/>
                </a:solidFill>
                <a:latin typeface="Times New Roman" panose="02020603050405020304" pitchFamily="18" charset="0"/>
                <a:cs typeface="Times New Roman" panose="02020603050405020304" pitchFamily="18" charset="0"/>
              </a:rPr>
              <a:t>.</a:t>
            </a:r>
          </a:p>
          <a:p>
            <a:endParaRPr lang="id-ID" dirty="0"/>
          </a:p>
        </p:txBody>
      </p:sp>
      <p:pic>
        <p:nvPicPr>
          <p:cNvPr id="4" name="Picture 3">
            <a:extLst>
              <a:ext uri="{FF2B5EF4-FFF2-40B4-BE49-F238E27FC236}">
                <a16:creationId xmlns:a16="http://schemas.microsoft.com/office/drawing/2014/main" xmlns="" id="{C5D47DA8-F569-44F3-9F66-5D1D2B1C33BE}"/>
              </a:ext>
            </a:extLst>
          </p:cNvPr>
          <p:cNvPicPr>
            <a:picLocks noChangeAspect="1"/>
          </p:cNvPicPr>
          <p:nvPr/>
        </p:nvPicPr>
        <p:blipFill>
          <a:blip r:embed="rId2"/>
          <a:stretch>
            <a:fillRect/>
          </a:stretch>
        </p:blipFill>
        <p:spPr>
          <a:xfrm>
            <a:off x="-648269" y="-272955"/>
            <a:ext cx="10461009" cy="1228299"/>
          </a:xfrm>
          <a:prstGeom prst="rect">
            <a:avLst/>
          </a:prstGeom>
        </p:spPr>
      </p:pic>
      <p:pic>
        <p:nvPicPr>
          <p:cNvPr id="5" name="Picture 4">
            <a:extLst>
              <a:ext uri="{FF2B5EF4-FFF2-40B4-BE49-F238E27FC236}">
                <a16:creationId xmlns:a16="http://schemas.microsoft.com/office/drawing/2014/main" xmlns="" id="{F42556B3-7528-4AE8-8997-BEEFF3B97BF9}"/>
              </a:ext>
            </a:extLst>
          </p:cNvPr>
          <p:cNvPicPr>
            <a:picLocks noChangeAspect="1"/>
          </p:cNvPicPr>
          <p:nvPr/>
        </p:nvPicPr>
        <p:blipFill>
          <a:blip r:embed="rId3"/>
          <a:stretch>
            <a:fillRect/>
          </a:stretch>
        </p:blipFill>
        <p:spPr>
          <a:xfrm>
            <a:off x="0" y="6224828"/>
            <a:ext cx="9144000" cy="524256"/>
          </a:xfrm>
          <a:prstGeom prst="rect">
            <a:avLst/>
          </a:prstGeom>
        </p:spPr>
      </p:pic>
    </p:spTree>
    <p:extLst>
      <p:ext uri="{BB962C8B-B14F-4D97-AF65-F5344CB8AC3E}">
        <p14:creationId xmlns:p14="http://schemas.microsoft.com/office/powerpoint/2010/main" val="4148264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23"/>
          <p:cNvSpPr txBox="1">
            <a:spLocks noGrp="1"/>
          </p:cNvSpPr>
          <p:nvPr>
            <p:ph type="title"/>
          </p:nvPr>
        </p:nvSpPr>
        <p:spPr>
          <a:xfrm>
            <a:off x="533400" y="762000"/>
            <a:ext cx="8229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3000" b="1" i="0" u="none" strike="noStrike" cap="none" dirty="0" err="1">
                <a:solidFill>
                  <a:schemeClr val="dk1"/>
                </a:solidFill>
                <a:latin typeface="Times New Roman"/>
                <a:ea typeface="Times New Roman"/>
                <a:cs typeface="Times New Roman"/>
                <a:sym typeface="Times New Roman"/>
              </a:rPr>
              <a:t>Jenis</a:t>
            </a:r>
            <a:r>
              <a:rPr lang="en-US" sz="3000" b="1" i="0" u="none" strike="noStrike" cap="none" dirty="0">
                <a:solidFill>
                  <a:schemeClr val="dk1"/>
                </a:solidFill>
                <a:latin typeface="Times New Roman"/>
                <a:ea typeface="Times New Roman"/>
                <a:cs typeface="Times New Roman"/>
                <a:sym typeface="Times New Roman"/>
              </a:rPr>
              <a:t> </a:t>
            </a:r>
            <a:r>
              <a:rPr lang="en-US" sz="3000" b="1" i="0" u="none" strike="noStrike" cap="none" dirty="0" err="1">
                <a:solidFill>
                  <a:schemeClr val="dk1"/>
                </a:solidFill>
                <a:latin typeface="Times New Roman"/>
                <a:ea typeface="Times New Roman"/>
                <a:cs typeface="Times New Roman"/>
                <a:sym typeface="Times New Roman"/>
              </a:rPr>
              <a:t>Imobilitas</a:t>
            </a:r>
            <a:endParaRPr sz="3000" dirty="0">
              <a:latin typeface="Times New Roman"/>
              <a:ea typeface="Times New Roman"/>
              <a:cs typeface="Times New Roman"/>
              <a:sym typeface="Times New Roman"/>
            </a:endParaRPr>
          </a:p>
        </p:txBody>
      </p:sp>
      <p:sp>
        <p:nvSpPr>
          <p:cNvPr id="206" name="Google Shape;206;p23"/>
          <p:cNvSpPr txBox="1">
            <a:spLocks noGrp="1"/>
          </p:cNvSpPr>
          <p:nvPr>
            <p:ph idx="1"/>
          </p:nvPr>
        </p:nvSpPr>
        <p:spPr>
          <a:xfrm>
            <a:off x="157372" y="1843479"/>
            <a:ext cx="8893864" cy="4292991"/>
          </a:xfrm>
          <a:prstGeom prst="rect">
            <a:avLst/>
          </a:prstGeom>
          <a:noFill/>
          <a:ln>
            <a:noFill/>
          </a:ln>
        </p:spPr>
        <p:txBody>
          <a:bodyPr spcFirstLastPara="1" wrap="square" lIns="91425" tIns="45700" rIns="91425" bIns="45700" anchor="t" anchorCtr="0">
            <a:noAutofit/>
          </a:bodyPr>
          <a:lstStyle/>
          <a:p>
            <a:pPr marL="457200" marR="0" lvl="0" indent="-444500" algn="l" rtl="0">
              <a:lnSpc>
                <a:spcPct val="100000"/>
              </a:lnSpc>
              <a:spcBef>
                <a:spcPts val="0"/>
              </a:spcBef>
              <a:spcAft>
                <a:spcPts val="0"/>
              </a:spcAft>
              <a:buClr>
                <a:schemeClr val="dk1"/>
              </a:buClr>
              <a:buSzPts val="1800"/>
              <a:buFont typeface="Times New Roman"/>
              <a:buAutoNum type="arabicPeriod"/>
            </a:pPr>
            <a:r>
              <a:rPr lang="en-US" sz="1700" i="0" u="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Imobilitasi</a:t>
            </a:r>
            <a:r>
              <a:rPr lang="en-US" sz="1700" i="0" u="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1700" i="0" u="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Fisik</a:t>
            </a:r>
            <a:r>
              <a:rPr lang="en-US" sz="1700" i="0" u="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endParaRPr sz="17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57200" lvl="1" indent="0">
              <a:lnSpc>
                <a:spcPct val="100000"/>
              </a:lnSpc>
              <a:spcBef>
                <a:spcPts val="400"/>
              </a:spcBef>
              <a:buClr>
                <a:schemeClr val="dk1"/>
              </a:buClr>
              <a:buSzPts val="2000"/>
              <a:buNone/>
            </a:pPr>
            <a:r>
              <a:rPr lang="id-ID" sz="1700" dirty="0">
                <a:solidFill>
                  <a:schemeClr val="tx1"/>
                </a:solidFill>
                <a:latin typeface="Times New Roman" panose="02020603050405020304" pitchFamily="18" charset="0"/>
                <a:ea typeface="Times New Roman"/>
                <a:cs typeface="Times New Roman" panose="02020603050405020304" pitchFamily="18" charset="0"/>
                <a:sym typeface="Times New Roman"/>
              </a:rPr>
              <a:t>merupakan pembatasan untuk bergerak secara fisik dengan tujuan mencegah terjadinya gangguan komplikasi pergerakan, seperti pada pasien hemiplegia yang tidak mampu mempertahankan tekanan di daerah paralisis sehingga tidak dapat mengubah posisi tubuhnya untuk mengubah tekanan.</a:t>
            </a:r>
            <a:endParaRPr lang="sv-SE" sz="17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57200" marR="0" lvl="0" indent="-444500" algn="l" rtl="0">
              <a:lnSpc>
                <a:spcPct val="100000"/>
              </a:lnSpc>
              <a:spcBef>
                <a:spcPts val="400"/>
              </a:spcBef>
              <a:spcAft>
                <a:spcPts val="0"/>
              </a:spcAft>
              <a:buClr>
                <a:schemeClr val="dk1"/>
              </a:buClr>
              <a:buSzPts val="1800"/>
              <a:buFont typeface="Times New Roman"/>
              <a:buAutoNum type="arabicPeriod"/>
            </a:pPr>
            <a:r>
              <a:rPr lang="sv-SE" sz="1700" i="0" u="none" dirty="0">
                <a:solidFill>
                  <a:schemeClr val="tx1"/>
                </a:solidFill>
                <a:latin typeface="Times New Roman" panose="02020603050405020304" pitchFamily="18" charset="0"/>
                <a:ea typeface="Times New Roman"/>
                <a:cs typeface="Times New Roman" panose="02020603050405020304" pitchFamily="18" charset="0"/>
                <a:sym typeface="Times New Roman"/>
              </a:rPr>
              <a:t>Imobilitasi Sosial </a:t>
            </a:r>
            <a:endParaRPr lang="sv-SE" sz="17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57200" lvl="1" indent="0">
              <a:lnSpc>
                <a:spcPct val="100000"/>
              </a:lnSpc>
              <a:spcBef>
                <a:spcPts val="400"/>
              </a:spcBef>
              <a:buClr>
                <a:schemeClr val="dk1"/>
              </a:buClr>
              <a:buSzPts val="2000"/>
              <a:buNone/>
            </a:pPr>
            <a:r>
              <a:rPr lang="id-ID" sz="1700" dirty="0">
                <a:solidFill>
                  <a:schemeClr val="tx1"/>
                </a:solidFill>
                <a:latin typeface="Times New Roman" panose="02020603050405020304" pitchFamily="18" charset="0"/>
                <a:ea typeface="Times New Roman"/>
                <a:cs typeface="Times New Roman" panose="02020603050405020304" pitchFamily="18" charset="0"/>
                <a:sym typeface="Times New Roman"/>
              </a:rPr>
              <a:t>yakni keadaan seseorang yang mengalami hambatan dalam berinteraksi karena keadaan penyakitnya sehingga dapat mempengaruhi perannya dalam kehidupan sosial.</a:t>
            </a:r>
            <a:endParaRPr sz="17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57200" marR="0" lvl="0" indent="-444500" algn="l" rtl="0">
              <a:lnSpc>
                <a:spcPct val="100000"/>
              </a:lnSpc>
              <a:spcBef>
                <a:spcPts val="400"/>
              </a:spcBef>
              <a:spcAft>
                <a:spcPts val="0"/>
              </a:spcAft>
              <a:buClr>
                <a:schemeClr val="dk1"/>
              </a:buClr>
              <a:buSzPts val="1800"/>
              <a:buFont typeface="Times New Roman"/>
              <a:buAutoNum type="arabicPeriod"/>
            </a:pPr>
            <a:r>
              <a:rPr lang="en-US" sz="1700" i="0" u="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Imobilitasi</a:t>
            </a:r>
            <a:r>
              <a:rPr lang="en-US" sz="1700" i="0" u="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1700" i="0" u="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Emosional</a:t>
            </a:r>
            <a:r>
              <a:rPr lang="en-US" sz="1700" i="0" u="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endParaRPr sz="17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57200" lvl="1" indent="0">
              <a:lnSpc>
                <a:spcPct val="100000"/>
              </a:lnSpc>
              <a:spcBef>
                <a:spcPts val="400"/>
              </a:spcBef>
              <a:buClr>
                <a:schemeClr val="dk1"/>
              </a:buClr>
              <a:buSzPts val="2000"/>
              <a:buNone/>
            </a:pPr>
            <a:r>
              <a:rPr lang="id-ID" sz="1700" dirty="0">
                <a:solidFill>
                  <a:schemeClr val="tx1"/>
                </a:solidFill>
                <a:latin typeface="Times New Roman" panose="02020603050405020304" pitchFamily="18" charset="0"/>
                <a:ea typeface="Times New Roman"/>
                <a:cs typeface="Times New Roman" panose="02020603050405020304" pitchFamily="18" charset="0"/>
                <a:sym typeface="Times New Roman"/>
              </a:rPr>
              <a:t>yakni keadaan ketika mengalami pembatasan secara emosional karena adanya perubahan secara tiba-tiba dalam menyesuaikan diri. Seperti keadaan stress berat karena diamputasi ketika mengalami kehilangan bagian anggota tubuh atau kehilangan sesuatu yang paling dicintai.</a:t>
            </a:r>
            <a:endParaRPr sz="1700"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457200" marR="0" lvl="0" indent="-444500" algn="l" rtl="0">
              <a:lnSpc>
                <a:spcPct val="100000"/>
              </a:lnSpc>
              <a:spcBef>
                <a:spcPts val="400"/>
              </a:spcBef>
              <a:spcAft>
                <a:spcPts val="0"/>
              </a:spcAft>
              <a:buClr>
                <a:schemeClr val="dk1"/>
              </a:buClr>
              <a:buSzPts val="1800"/>
              <a:buFont typeface="Times New Roman"/>
              <a:buAutoNum type="arabicPeriod"/>
            </a:pPr>
            <a:r>
              <a:rPr lang="en-US" sz="1700" i="0" u="none" dirty="0" err="1">
                <a:solidFill>
                  <a:schemeClr val="dk1"/>
                </a:solidFill>
                <a:latin typeface="Times New Roman"/>
                <a:ea typeface="Times New Roman"/>
                <a:cs typeface="Times New Roman"/>
                <a:sym typeface="Times New Roman"/>
              </a:rPr>
              <a:t>Imobilitasi</a:t>
            </a:r>
            <a:r>
              <a:rPr lang="en-US" sz="1700" i="0" u="none" dirty="0">
                <a:solidFill>
                  <a:schemeClr val="dk1"/>
                </a:solidFill>
                <a:latin typeface="Times New Roman"/>
                <a:ea typeface="Times New Roman"/>
                <a:cs typeface="Times New Roman"/>
                <a:sym typeface="Times New Roman"/>
              </a:rPr>
              <a:t> </a:t>
            </a:r>
            <a:r>
              <a:rPr lang="en-US" sz="1700" i="0" u="none" dirty="0" err="1">
                <a:solidFill>
                  <a:schemeClr val="dk1"/>
                </a:solidFill>
                <a:latin typeface="Times New Roman"/>
                <a:ea typeface="Times New Roman"/>
                <a:cs typeface="Times New Roman"/>
                <a:sym typeface="Times New Roman"/>
              </a:rPr>
              <a:t>Intelektual</a:t>
            </a:r>
            <a:r>
              <a:rPr lang="en-US" sz="1700" i="0" u="none" dirty="0">
                <a:solidFill>
                  <a:schemeClr val="dk1"/>
                </a:solidFill>
                <a:latin typeface="Times New Roman"/>
                <a:ea typeface="Times New Roman"/>
                <a:cs typeface="Times New Roman"/>
                <a:sym typeface="Times New Roman"/>
              </a:rPr>
              <a:t> </a:t>
            </a:r>
            <a:endParaRPr sz="1700" dirty="0">
              <a:latin typeface="Times New Roman"/>
              <a:ea typeface="Times New Roman"/>
              <a:cs typeface="Times New Roman"/>
              <a:sym typeface="Times New Roman"/>
            </a:endParaRPr>
          </a:p>
          <a:p>
            <a:pPr marL="457200" lvl="1" indent="0">
              <a:lnSpc>
                <a:spcPct val="100000"/>
              </a:lnSpc>
              <a:spcBef>
                <a:spcPts val="400"/>
              </a:spcBef>
              <a:buClr>
                <a:schemeClr val="dk1"/>
              </a:buClr>
              <a:buSzPts val="2000"/>
              <a:buNone/>
            </a:pPr>
            <a:r>
              <a:rPr lang="id-ID" sz="1700" dirty="0">
                <a:solidFill>
                  <a:schemeClr val="dk1"/>
                </a:solidFill>
                <a:latin typeface="Times New Roman"/>
                <a:ea typeface="Times New Roman"/>
                <a:cs typeface="Times New Roman"/>
                <a:sym typeface="Times New Roman"/>
              </a:rPr>
              <a:t>merupakan keadaan dimana mengalami keterbatasan berpikir, seperti pada pasien yang mengalami gangguan otak akibat suatu penyakit. </a:t>
            </a:r>
            <a:endParaRPr sz="1700" i="0" u="none" strike="noStrike" cap="none" dirty="0">
              <a:solidFill>
                <a:schemeClr val="dk1"/>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D8234613-CE1E-4F59-8321-B06BF0D9353B}"/>
              </a:ext>
            </a:extLst>
          </p:cNvPr>
          <p:cNvPicPr>
            <a:picLocks noChangeAspect="1"/>
          </p:cNvPicPr>
          <p:nvPr/>
        </p:nvPicPr>
        <p:blipFill>
          <a:blip r:embed="rId3"/>
          <a:stretch>
            <a:fillRect/>
          </a:stretch>
        </p:blipFill>
        <p:spPr>
          <a:xfrm>
            <a:off x="0" y="6333744"/>
            <a:ext cx="9144000" cy="524256"/>
          </a:xfrm>
          <a:prstGeom prst="rect">
            <a:avLst/>
          </a:prstGeom>
        </p:spPr>
      </p:pic>
      <p:pic>
        <p:nvPicPr>
          <p:cNvPr id="3" name="Picture 2">
            <a:extLst>
              <a:ext uri="{FF2B5EF4-FFF2-40B4-BE49-F238E27FC236}">
                <a16:creationId xmlns:a16="http://schemas.microsoft.com/office/drawing/2014/main" xmlns="" id="{FFAE3D34-C6E9-4E52-8C98-9F6E0E144970}"/>
              </a:ext>
            </a:extLst>
          </p:cNvPr>
          <p:cNvPicPr>
            <a:picLocks noChangeAspect="1"/>
          </p:cNvPicPr>
          <p:nvPr/>
        </p:nvPicPr>
        <p:blipFill>
          <a:blip r:embed="rId4"/>
          <a:stretch>
            <a:fillRect/>
          </a:stretch>
        </p:blipFill>
        <p:spPr>
          <a:xfrm>
            <a:off x="-661182" y="-253219"/>
            <a:ext cx="10466364" cy="1041009"/>
          </a:xfrm>
          <a:prstGeom prst="rect">
            <a:avLst/>
          </a:prstGeom>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3D420B6-BF39-49E0-9505-384C7600B3C0}"/>
              </a:ext>
            </a:extLst>
          </p:cNvPr>
          <p:cNvPicPr>
            <a:picLocks noChangeAspect="1"/>
          </p:cNvPicPr>
          <p:nvPr/>
        </p:nvPicPr>
        <p:blipFill>
          <a:blip r:embed="rId2"/>
          <a:stretch>
            <a:fillRect/>
          </a:stretch>
        </p:blipFill>
        <p:spPr>
          <a:xfrm>
            <a:off x="0" y="6289655"/>
            <a:ext cx="9144000" cy="568345"/>
          </a:xfrm>
          <a:prstGeom prst="rect">
            <a:avLst/>
          </a:prstGeom>
        </p:spPr>
      </p:pic>
      <p:pic>
        <p:nvPicPr>
          <p:cNvPr id="5" name="Picture 4">
            <a:extLst>
              <a:ext uri="{FF2B5EF4-FFF2-40B4-BE49-F238E27FC236}">
                <a16:creationId xmlns:a16="http://schemas.microsoft.com/office/drawing/2014/main" xmlns="" id="{07270708-C5AD-4E40-B0EC-832E765499AD}"/>
              </a:ext>
            </a:extLst>
          </p:cNvPr>
          <p:cNvPicPr>
            <a:picLocks noChangeAspect="1"/>
          </p:cNvPicPr>
          <p:nvPr/>
        </p:nvPicPr>
        <p:blipFill>
          <a:blip r:embed="rId3"/>
          <a:stretch>
            <a:fillRect/>
          </a:stretch>
        </p:blipFill>
        <p:spPr>
          <a:xfrm>
            <a:off x="-647114" y="-267285"/>
            <a:ext cx="10452296" cy="1231322"/>
          </a:xfrm>
          <a:prstGeom prst="rect">
            <a:avLst/>
          </a:prstGeom>
        </p:spPr>
      </p:pic>
      <p:sp>
        <p:nvSpPr>
          <p:cNvPr id="7" name="Rectangle 6">
            <a:extLst>
              <a:ext uri="{FF2B5EF4-FFF2-40B4-BE49-F238E27FC236}">
                <a16:creationId xmlns:a16="http://schemas.microsoft.com/office/drawing/2014/main" xmlns="" id="{53E02792-28D7-4EA6-8489-B9316B651865}"/>
              </a:ext>
            </a:extLst>
          </p:cNvPr>
          <p:cNvSpPr/>
          <p:nvPr/>
        </p:nvSpPr>
        <p:spPr>
          <a:xfrm>
            <a:off x="742120" y="1079888"/>
            <a:ext cx="7977809" cy="769441"/>
          </a:xfrm>
          <a:prstGeom prst="rect">
            <a:avLst/>
          </a:prstGeom>
        </p:spPr>
        <p:txBody>
          <a:bodyPr wrap="square">
            <a:spAutoFit/>
          </a:bodyPr>
          <a:lstStyle/>
          <a:p>
            <a:r>
              <a:rPr lang="id-ID" sz="2200" b="1" dirty="0">
                <a:latin typeface="Times New Roman" panose="02020603050405020304" pitchFamily="18" charset="0"/>
                <a:cs typeface="Times New Roman" panose="02020603050405020304" pitchFamily="18" charset="0"/>
              </a:rPr>
              <a:t>Faktor-faktor yang mempengaruhi immobilisasi atau kurangnya gerak adalah sebagai berikut (Perry dan Potter, 2005):</a:t>
            </a:r>
          </a:p>
        </p:txBody>
      </p:sp>
      <p:sp>
        <p:nvSpPr>
          <p:cNvPr id="8" name="Rectangle 7">
            <a:extLst>
              <a:ext uri="{FF2B5EF4-FFF2-40B4-BE49-F238E27FC236}">
                <a16:creationId xmlns:a16="http://schemas.microsoft.com/office/drawing/2014/main" xmlns="" id="{DF2AD2A2-C1D7-47A2-BDA8-EAFF6247FB70}"/>
              </a:ext>
            </a:extLst>
          </p:cNvPr>
          <p:cNvSpPr/>
          <p:nvPr/>
        </p:nvSpPr>
        <p:spPr>
          <a:xfrm>
            <a:off x="470860" y="2179970"/>
            <a:ext cx="8216348" cy="1569660"/>
          </a:xfrm>
          <a:prstGeom prst="rect">
            <a:avLst/>
          </a:prstGeom>
        </p:spPr>
        <p:txBody>
          <a:bodyPr wrap="square">
            <a:spAutoFit/>
          </a:bodyPr>
          <a:lstStyle/>
          <a:p>
            <a:r>
              <a:rPr lang="id-ID" sz="1600" dirty="0">
                <a:latin typeface="Times New Roman" panose="02020603050405020304" pitchFamily="18" charset="0"/>
                <a:cs typeface="Times New Roman" panose="02020603050405020304" pitchFamily="18" charset="0"/>
              </a:rPr>
              <a:t>a)	Faktor fisiologis. </a:t>
            </a:r>
          </a:p>
          <a:p>
            <a:r>
              <a:rPr lang="id-ID" sz="1600" dirty="0">
                <a:latin typeface="Times New Roman" panose="02020603050405020304" pitchFamily="18" charset="0"/>
                <a:cs typeface="Times New Roman" panose="02020603050405020304" pitchFamily="18" charset="0"/>
              </a:rPr>
              <a:t>Setiap sistem tubuh akan beresiko terjadi gangguan apabila ada perubahan mobilisasi, tingkat keparahan dari gangguan tersebut tergantung pada umur klien, dan kondisi kesehatan secara keseluruhan, serta tingkat imobilisasi yang dialami. Faktor fisiologis mempengaruhi perubahan setiap sistem tubuh yaitu perubahan pada sistem metabolik, respiratori, kardiovaskuler, musculoskeletal, integument dan sistem eliminasi. </a:t>
            </a:r>
          </a:p>
        </p:txBody>
      </p:sp>
      <p:sp>
        <p:nvSpPr>
          <p:cNvPr id="9" name="Rectangle 8">
            <a:extLst>
              <a:ext uri="{FF2B5EF4-FFF2-40B4-BE49-F238E27FC236}">
                <a16:creationId xmlns:a16="http://schemas.microsoft.com/office/drawing/2014/main" xmlns="" id="{7FE6F2FA-4A1A-4429-94A0-1C9CE904C7F9}"/>
              </a:ext>
            </a:extLst>
          </p:cNvPr>
          <p:cNvSpPr/>
          <p:nvPr/>
        </p:nvSpPr>
        <p:spPr>
          <a:xfrm>
            <a:off x="496956" y="3865480"/>
            <a:ext cx="8468139" cy="2308324"/>
          </a:xfrm>
          <a:prstGeom prst="rect">
            <a:avLst/>
          </a:prstGeom>
        </p:spPr>
        <p:txBody>
          <a:bodyPr wrap="square">
            <a:spAutoFit/>
          </a:bodyPr>
          <a:lstStyle/>
          <a:p>
            <a:r>
              <a:rPr lang="id-ID" sz="1600" dirty="0">
                <a:latin typeface="Times New Roman" panose="02020603050405020304" pitchFamily="18" charset="0"/>
                <a:cs typeface="Times New Roman" panose="02020603050405020304" pitchFamily="18" charset="0"/>
              </a:rPr>
              <a:t>b)	Faktor psikososial/emosional. </a:t>
            </a:r>
          </a:p>
          <a:p>
            <a:r>
              <a:rPr lang="id-ID" sz="1600" dirty="0">
                <a:latin typeface="Times New Roman" panose="02020603050405020304" pitchFamily="18" charset="0"/>
                <a:cs typeface="Times New Roman" panose="02020603050405020304" pitchFamily="18" charset="0"/>
              </a:rPr>
              <a:t>Imobilisasi menyebabkan respon emosional, intelektual sensori, dan sosiokultural. Perubahan status emosional bisa terjadi secara bertahap, perubahan emosional yang paling umum adalah depresi, perubahan prilaku, perubahan siklus tidur-bangun, dan gangguan koping. </a:t>
            </a:r>
          </a:p>
          <a:p>
            <a:endParaRPr lang="id-ID" sz="1600" dirty="0">
              <a:latin typeface="Times New Roman" panose="02020603050405020304" pitchFamily="18" charset="0"/>
              <a:cs typeface="Times New Roman" panose="02020603050405020304" pitchFamily="18" charset="0"/>
            </a:endParaRPr>
          </a:p>
          <a:p>
            <a:r>
              <a:rPr lang="id-ID" sz="1600" dirty="0">
                <a:latin typeface="Times New Roman" panose="02020603050405020304" pitchFamily="18" charset="0"/>
                <a:cs typeface="Times New Roman" panose="02020603050405020304" pitchFamily="18" charset="0"/>
              </a:rPr>
              <a:t>c)	Faktor perkembangan. </a:t>
            </a:r>
          </a:p>
          <a:p>
            <a:r>
              <a:rPr lang="id-ID" sz="1600" dirty="0">
                <a:latin typeface="Times New Roman" panose="02020603050405020304" pitchFamily="18" charset="0"/>
                <a:cs typeface="Times New Roman" panose="02020603050405020304" pitchFamily="18" charset="0"/>
              </a:rPr>
              <a:t>Sepanjang kehidupan, penampilan tubuh dan fungsinya, tubuh mengalami perubahan. Pengaruh terbesar terlihat pada usia kanak-kanak dan lansia, imobilisasi dapat menimbulkan pengaruh yang bermakna pada tingkat kesehatan, kemandirian, dan status fungsional lansia.</a:t>
            </a:r>
          </a:p>
        </p:txBody>
      </p:sp>
    </p:spTree>
    <p:extLst>
      <p:ext uri="{BB962C8B-B14F-4D97-AF65-F5344CB8AC3E}">
        <p14:creationId xmlns:p14="http://schemas.microsoft.com/office/powerpoint/2010/main" val="321134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219805-89C1-437C-A1D1-D6E690C8C1D0}"/>
              </a:ext>
            </a:extLst>
          </p:cNvPr>
          <p:cNvPicPr>
            <a:picLocks noChangeAspect="1"/>
          </p:cNvPicPr>
          <p:nvPr/>
        </p:nvPicPr>
        <p:blipFill>
          <a:blip r:embed="rId2"/>
          <a:stretch>
            <a:fillRect/>
          </a:stretch>
        </p:blipFill>
        <p:spPr>
          <a:xfrm>
            <a:off x="0" y="6333744"/>
            <a:ext cx="9144000" cy="524256"/>
          </a:xfrm>
          <a:prstGeom prst="rect">
            <a:avLst/>
          </a:prstGeom>
        </p:spPr>
      </p:pic>
      <p:pic>
        <p:nvPicPr>
          <p:cNvPr id="5" name="Picture 4">
            <a:extLst>
              <a:ext uri="{FF2B5EF4-FFF2-40B4-BE49-F238E27FC236}">
                <a16:creationId xmlns:a16="http://schemas.microsoft.com/office/drawing/2014/main" xmlns="" id="{1D17B5F6-22CD-44E7-A4C7-8AF4F88B29B2}"/>
              </a:ext>
            </a:extLst>
          </p:cNvPr>
          <p:cNvPicPr>
            <a:picLocks noChangeAspect="1"/>
          </p:cNvPicPr>
          <p:nvPr/>
        </p:nvPicPr>
        <p:blipFill>
          <a:blip r:embed="rId3"/>
          <a:stretch>
            <a:fillRect/>
          </a:stretch>
        </p:blipFill>
        <p:spPr>
          <a:xfrm>
            <a:off x="-661182" y="-281353"/>
            <a:ext cx="10494500" cy="1167618"/>
          </a:xfrm>
          <a:prstGeom prst="rect">
            <a:avLst/>
          </a:prstGeom>
        </p:spPr>
      </p:pic>
      <p:sp>
        <p:nvSpPr>
          <p:cNvPr id="6" name="Rectangle 5">
            <a:extLst>
              <a:ext uri="{FF2B5EF4-FFF2-40B4-BE49-F238E27FC236}">
                <a16:creationId xmlns:a16="http://schemas.microsoft.com/office/drawing/2014/main" xmlns="" id="{D733B95B-DDA7-4592-8444-0FE8C826EF9D}"/>
              </a:ext>
            </a:extLst>
          </p:cNvPr>
          <p:cNvSpPr/>
          <p:nvPr/>
        </p:nvSpPr>
        <p:spPr>
          <a:xfrm>
            <a:off x="1454234" y="1178486"/>
            <a:ext cx="6642716" cy="523220"/>
          </a:xfrm>
          <a:prstGeom prst="rect">
            <a:avLst/>
          </a:prstGeom>
        </p:spPr>
        <p:txBody>
          <a:bodyPr wrap="none">
            <a:spAutoFit/>
          </a:bodyPr>
          <a:lstStyle/>
          <a:p>
            <a:r>
              <a:rPr lang="nb-NO" sz="2800" dirty="0">
                <a:latin typeface="Times New Roman" panose="02020603050405020304" pitchFamily="18" charset="0"/>
                <a:cs typeface="Times New Roman" panose="02020603050405020304" pitchFamily="18" charset="0"/>
              </a:rPr>
              <a:t>Perubahan Sistem Tubuh Akibat Immobilitas</a:t>
            </a:r>
            <a:endParaRPr lang="id-ID" sz="28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0C0484F3-70B1-4B6E-B8E7-D99CBD0A19BC}"/>
              </a:ext>
            </a:extLst>
          </p:cNvPr>
          <p:cNvSpPr/>
          <p:nvPr/>
        </p:nvSpPr>
        <p:spPr>
          <a:xfrm>
            <a:off x="530015" y="2232871"/>
            <a:ext cx="8491155" cy="2062103"/>
          </a:xfrm>
          <a:prstGeom prst="rect">
            <a:avLst/>
          </a:prstGeom>
        </p:spPr>
        <p:txBody>
          <a:bodyPr wrap="square">
            <a:spAutoFit/>
          </a:bodyPr>
          <a:lstStyle/>
          <a:p>
            <a:pPr marL="285750" indent="-285750">
              <a:buFont typeface="Arial" panose="020B0604020202020204" pitchFamily="34" charset="0"/>
              <a:buChar char="•"/>
            </a:pPr>
            <a:r>
              <a:rPr lang="id-ID" sz="1600" dirty="0">
                <a:latin typeface="Times New Roman" panose="02020603050405020304" pitchFamily="18" charset="0"/>
                <a:cs typeface="Times New Roman" panose="02020603050405020304" pitchFamily="18" charset="0"/>
              </a:rPr>
              <a:t>Perubahan Metabolisme</a:t>
            </a:r>
          </a:p>
          <a:p>
            <a:pPr lvl="1"/>
            <a:r>
              <a:rPr lang="id-ID" sz="1600" dirty="0">
                <a:latin typeface="Times New Roman" panose="02020603050405020304" pitchFamily="18" charset="0"/>
                <a:cs typeface="Times New Roman" panose="02020603050405020304" pitchFamily="18" charset="0"/>
              </a:rPr>
              <a:t>Secara umum immobilitas dapat mengganggu metabolisme secara normal. Mengingat imobilitas dapat menyebabkan turunnya kecepatan metabolism dalam tubuh. Hal tersebut dapat dijumpai pada menurunnya Basal Metabolisme Rate (BMR) yang menyebabkan berkurangnya energy untuk perbaikan sel-sel tubuh. Sehingga dapat mempengaruhi oksigensi sel. Beberapa dampak dan perubahan metabolisme diantaranya, pengurangan jumlah metabolisme, antropi kelenjar dan katabolisme protein, ketidakseimbangan cairan dan elektrolit, demineralisasi tulang, gangguan dalam mengubah zat gizi, dan gangguang gastrointestinal</a:t>
            </a:r>
            <a:r>
              <a:rPr lang="id-ID" sz="1600" dirty="0"/>
              <a:t>.</a:t>
            </a:r>
          </a:p>
        </p:txBody>
      </p:sp>
      <p:sp>
        <p:nvSpPr>
          <p:cNvPr id="9" name="Rectangle 8">
            <a:extLst>
              <a:ext uri="{FF2B5EF4-FFF2-40B4-BE49-F238E27FC236}">
                <a16:creationId xmlns:a16="http://schemas.microsoft.com/office/drawing/2014/main" xmlns="" id="{2D4144CF-C133-45D8-8440-AFFD009E7789}"/>
              </a:ext>
            </a:extLst>
          </p:cNvPr>
          <p:cNvSpPr/>
          <p:nvPr/>
        </p:nvSpPr>
        <p:spPr>
          <a:xfrm>
            <a:off x="530015" y="4441085"/>
            <a:ext cx="8269427" cy="1600438"/>
          </a:xfrm>
          <a:prstGeom prst="rect">
            <a:avLst/>
          </a:prstGeom>
        </p:spPr>
        <p:txBody>
          <a:bodyPr wrap="square">
            <a:spAutoFit/>
          </a:bodyPr>
          <a:lstStyle/>
          <a:p>
            <a:r>
              <a:rPr lang="id-ID" dirty="0">
                <a:latin typeface="Times New Roman" panose="02020603050405020304" pitchFamily="18" charset="0"/>
                <a:cs typeface="Times New Roman" panose="02020603050405020304" pitchFamily="18" charset="0"/>
              </a:rPr>
              <a:t>•	</a:t>
            </a:r>
            <a:r>
              <a:rPr lang="id-ID" sz="1600" dirty="0">
                <a:latin typeface="Times New Roman" panose="02020603050405020304" pitchFamily="18" charset="0"/>
                <a:cs typeface="Times New Roman" panose="02020603050405020304" pitchFamily="18" charset="0"/>
              </a:rPr>
              <a:t>Ketidakseimbangan Cairan dan Elektrolit</a:t>
            </a:r>
          </a:p>
          <a:p>
            <a:pPr lvl="1"/>
            <a:r>
              <a:rPr lang="id-ID" sz="1600" dirty="0">
                <a:latin typeface="Times New Roman" panose="02020603050405020304" pitchFamily="18" charset="0"/>
                <a:cs typeface="Times New Roman" panose="02020603050405020304" pitchFamily="18" charset="0"/>
              </a:rPr>
              <a:t>Terjadinya ketidakseimbangan cairan dan elektrolit sebagai dampak dari imobilitas akan mengakibatkan persediaan protein menurun dan konsentrasi protein serum berkurang, sehingga dapat mengganggu kebutuhan cairan tubuh. Di samping itu, berkurangnya perpindahan cairan dari intravaskuler ke interstisial dapat menyebabkan edema sehingga terjadi ketidakseimbangan cairan dan elektrolit. </a:t>
            </a:r>
          </a:p>
        </p:txBody>
      </p:sp>
    </p:spTree>
    <p:extLst>
      <p:ext uri="{BB962C8B-B14F-4D97-AF65-F5344CB8AC3E}">
        <p14:creationId xmlns:p14="http://schemas.microsoft.com/office/powerpoint/2010/main" val="3545015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644BE75-4F90-476E-B98E-E4A975A5D1DF}"/>
              </a:ext>
            </a:extLst>
          </p:cNvPr>
          <p:cNvPicPr>
            <a:picLocks noChangeAspect="1"/>
          </p:cNvPicPr>
          <p:nvPr/>
        </p:nvPicPr>
        <p:blipFill>
          <a:blip r:embed="rId2"/>
          <a:stretch>
            <a:fillRect/>
          </a:stretch>
        </p:blipFill>
        <p:spPr>
          <a:xfrm>
            <a:off x="0" y="6333744"/>
            <a:ext cx="9144000" cy="524256"/>
          </a:xfrm>
          <a:prstGeom prst="rect">
            <a:avLst/>
          </a:prstGeom>
        </p:spPr>
      </p:pic>
      <p:pic>
        <p:nvPicPr>
          <p:cNvPr id="5" name="Picture 4">
            <a:extLst>
              <a:ext uri="{FF2B5EF4-FFF2-40B4-BE49-F238E27FC236}">
                <a16:creationId xmlns:a16="http://schemas.microsoft.com/office/drawing/2014/main" xmlns="" id="{CB666A35-EE05-444C-9CCD-C1628472EDBC}"/>
              </a:ext>
            </a:extLst>
          </p:cNvPr>
          <p:cNvPicPr>
            <a:picLocks noChangeAspect="1"/>
          </p:cNvPicPr>
          <p:nvPr/>
        </p:nvPicPr>
        <p:blipFill>
          <a:blip r:embed="rId3"/>
          <a:stretch>
            <a:fillRect/>
          </a:stretch>
        </p:blipFill>
        <p:spPr>
          <a:xfrm>
            <a:off x="-661183" y="-281353"/>
            <a:ext cx="10480431" cy="1190596"/>
          </a:xfrm>
          <a:prstGeom prst="rect">
            <a:avLst/>
          </a:prstGeom>
        </p:spPr>
      </p:pic>
      <p:sp>
        <p:nvSpPr>
          <p:cNvPr id="6" name="Rectangle 5">
            <a:extLst>
              <a:ext uri="{FF2B5EF4-FFF2-40B4-BE49-F238E27FC236}">
                <a16:creationId xmlns:a16="http://schemas.microsoft.com/office/drawing/2014/main" xmlns="" id="{7C160855-8B6E-47F5-A22A-6F2365B378A6}"/>
              </a:ext>
            </a:extLst>
          </p:cNvPr>
          <p:cNvSpPr/>
          <p:nvPr/>
        </p:nvSpPr>
        <p:spPr>
          <a:xfrm>
            <a:off x="517694" y="1323871"/>
            <a:ext cx="8122676" cy="1354217"/>
          </a:xfrm>
          <a:prstGeom prst="rect">
            <a:avLst/>
          </a:prstGeom>
        </p:spPr>
        <p:txBody>
          <a:bodyPr wrap="square">
            <a:spAutoFit/>
          </a:bodyPr>
          <a:lstStyle/>
          <a:p>
            <a:r>
              <a:rPr lang="id-ID" dirty="0"/>
              <a:t>•	</a:t>
            </a:r>
            <a:r>
              <a:rPr lang="id-ID" sz="1600" dirty="0">
                <a:latin typeface="Times New Roman" panose="02020603050405020304" pitchFamily="18" charset="0"/>
                <a:cs typeface="Times New Roman" panose="02020603050405020304" pitchFamily="18" charset="0"/>
              </a:rPr>
              <a:t>Gangguan Perubahan Gizi</a:t>
            </a:r>
          </a:p>
          <a:p>
            <a:pPr lvl="1"/>
            <a:r>
              <a:rPr lang="id-ID" sz="1600" dirty="0">
                <a:latin typeface="Times New Roman" panose="02020603050405020304" pitchFamily="18" charset="0"/>
                <a:cs typeface="Times New Roman" panose="02020603050405020304" pitchFamily="18" charset="0"/>
              </a:rPr>
              <a:t>Terjadinya gangguan zat gizi yang disebabkan oleh menurunnya pemasukan protein dan kalori dapat mengkibatkan pengubahan zat-zat makanan pada tingkat sel menurun. Dimana sel tidak lagi menerima glukosa, asam amino, lemak, dan oksigen dalam jumlah yang cukup untuk melaksanakan aktivitas metabolisme.</a:t>
            </a:r>
          </a:p>
        </p:txBody>
      </p:sp>
      <p:sp>
        <p:nvSpPr>
          <p:cNvPr id="7" name="Rectangle 6">
            <a:extLst>
              <a:ext uri="{FF2B5EF4-FFF2-40B4-BE49-F238E27FC236}">
                <a16:creationId xmlns:a16="http://schemas.microsoft.com/office/drawing/2014/main" xmlns="" id="{FF556D0E-A14C-420D-880E-4E4C2C2CDBB6}"/>
              </a:ext>
            </a:extLst>
          </p:cNvPr>
          <p:cNvSpPr/>
          <p:nvPr/>
        </p:nvSpPr>
        <p:spPr>
          <a:xfrm>
            <a:off x="517694" y="2944385"/>
            <a:ext cx="8122676" cy="1354217"/>
          </a:xfrm>
          <a:prstGeom prst="rect">
            <a:avLst/>
          </a:prstGeom>
        </p:spPr>
        <p:txBody>
          <a:bodyPr wrap="square">
            <a:spAutoFit/>
          </a:bodyPr>
          <a:lstStyle/>
          <a:p>
            <a:r>
              <a:rPr lang="id-ID" dirty="0">
                <a:latin typeface="Times New Roman" panose="02020603050405020304" pitchFamily="18" charset="0"/>
                <a:cs typeface="Times New Roman" panose="02020603050405020304" pitchFamily="18" charset="0"/>
              </a:rPr>
              <a:t>•	</a:t>
            </a:r>
            <a:r>
              <a:rPr lang="id-ID" sz="1600" dirty="0">
                <a:latin typeface="Times New Roman" panose="02020603050405020304" pitchFamily="18" charset="0"/>
                <a:cs typeface="Times New Roman" panose="02020603050405020304" pitchFamily="18" charset="0"/>
              </a:rPr>
              <a:t>Gangguan Fungsi Gastrointestinal Imobilitas</a:t>
            </a:r>
          </a:p>
          <a:p>
            <a:pPr lvl="1"/>
            <a:r>
              <a:rPr lang="id-ID" sz="1600" dirty="0">
                <a:latin typeface="Times New Roman" panose="02020603050405020304" pitchFamily="18" charset="0"/>
                <a:cs typeface="Times New Roman" panose="02020603050405020304" pitchFamily="18" charset="0"/>
              </a:rPr>
              <a:t>Imobilitas dapat menyebabkan gangguan fungsi gastrointestinal. Hal ini desebabkan imobilitas dapat menurunkan hasil makanan yang dicerna, sehingga penurunan jumlah masukan yang cukup dapat menyebabkan keluhan. Seperti perut kembung, mual dan nyeri lambung yang dapat menyebabkan gangguan proses eliminasi.</a:t>
            </a:r>
          </a:p>
        </p:txBody>
      </p:sp>
      <p:sp>
        <p:nvSpPr>
          <p:cNvPr id="8" name="Rectangle 7">
            <a:extLst>
              <a:ext uri="{FF2B5EF4-FFF2-40B4-BE49-F238E27FC236}">
                <a16:creationId xmlns:a16="http://schemas.microsoft.com/office/drawing/2014/main" xmlns="" id="{4B20E702-570A-409B-A02C-73514C267E45}"/>
              </a:ext>
            </a:extLst>
          </p:cNvPr>
          <p:cNvSpPr/>
          <p:nvPr/>
        </p:nvSpPr>
        <p:spPr>
          <a:xfrm>
            <a:off x="517694" y="4564899"/>
            <a:ext cx="8340037" cy="1354217"/>
          </a:xfrm>
          <a:prstGeom prst="rect">
            <a:avLst/>
          </a:prstGeom>
        </p:spPr>
        <p:txBody>
          <a:bodyPr wrap="square">
            <a:spAutoFit/>
          </a:bodyPr>
          <a:lstStyle/>
          <a:p>
            <a:r>
              <a:rPr lang="id-ID" dirty="0">
                <a:latin typeface="Times New Roman" panose="02020603050405020304" pitchFamily="18" charset="0"/>
                <a:cs typeface="Times New Roman" panose="02020603050405020304" pitchFamily="18" charset="0"/>
              </a:rPr>
              <a:t>•	</a:t>
            </a:r>
            <a:r>
              <a:rPr lang="id-ID" sz="1600" dirty="0">
                <a:latin typeface="Times New Roman" panose="02020603050405020304" pitchFamily="18" charset="0"/>
                <a:cs typeface="Times New Roman" panose="02020603050405020304" pitchFamily="18" charset="0"/>
              </a:rPr>
              <a:t>Perubahan Sistem Pernafasan</a:t>
            </a:r>
          </a:p>
          <a:p>
            <a:pPr lvl="1"/>
            <a:r>
              <a:rPr lang="id-ID" sz="1600" dirty="0">
                <a:latin typeface="Times New Roman" panose="02020603050405020304" pitchFamily="18" charset="0"/>
                <a:cs typeface="Times New Roman" panose="02020603050405020304" pitchFamily="18" charset="0"/>
              </a:rPr>
              <a:t>Akibat imobilitas, kadar hemoglobin menurun, ekspansi paru menurun, dan terjadinya lemah otot yang dapat menyebabkan proses metabolisme terganggu. Terjadinya penurunan kadar hemoglobin dapat menyebabkan penurunan aliran oksigen dari alveoli ke jaringan, sehingga menyebabkan anemia.</a:t>
            </a:r>
          </a:p>
        </p:txBody>
      </p:sp>
    </p:spTree>
    <p:extLst>
      <p:ext uri="{BB962C8B-B14F-4D97-AF65-F5344CB8AC3E}">
        <p14:creationId xmlns:p14="http://schemas.microsoft.com/office/powerpoint/2010/main" val="237371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4" descr="C:\Users\arsil\Desktop\Smartcreative2.jpg"/>
          <p:cNvPicPr preferRelativeResize="0"/>
          <p:nvPr/>
        </p:nvPicPr>
        <p:blipFill rotWithShape="1">
          <a:blip r:embed="rId3">
            <a:alphaModFix/>
          </a:blip>
          <a:srcRect/>
          <a:stretch/>
        </p:blipFill>
        <p:spPr>
          <a:xfrm>
            <a:off x="0" y="0"/>
            <a:ext cx="9172575" cy="6858000"/>
          </a:xfrm>
          <a:prstGeom prst="rect">
            <a:avLst/>
          </a:prstGeom>
          <a:noFill/>
          <a:ln>
            <a:noFill/>
          </a:ln>
        </p:spPr>
      </p:pic>
      <p:grpSp>
        <p:nvGrpSpPr>
          <p:cNvPr id="96" name="Google Shape;96;p14"/>
          <p:cNvGrpSpPr/>
          <p:nvPr/>
        </p:nvGrpSpPr>
        <p:grpSpPr>
          <a:xfrm>
            <a:off x="-55562" y="457201"/>
            <a:ext cx="9255125" cy="1210257"/>
            <a:chOff x="-55562" y="792162"/>
            <a:chExt cx="9255125" cy="800529"/>
          </a:xfrm>
        </p:grpSpPr>
        <p:pic>
          <p:nvPicPr>
            <p:cNvPr id="97" name="Google Shape;97;p14"/>
            <p:cNvPicPr preferRelativeResize="0"/>
            <p:nvPr/>
          </p:nvPicPr>
          <p:blipFill rotWithShape="1">
            <a:blip r:embed="rId4">
              <a:alphaModFix/>
            </a:blip>
            <a:srcRect/>
            <a:stretch/>
          </p:blipFill>
          <p:spPr>
            <a:xfrm>
              <a:off x="-55562" y="792162"/>
              <a:ext cx="9255125" cy="800529"/>
            </a:xfrm>
            <a:prstGeom prst="rect">
              <a:avLst/>
            </a:prstGeom>
            <a:noFill/>
            <a:ln>
              <a:noFill/>
            </a:ln>
          </p:spPr>
        </p:pic>
        <p:sp>
          <p:nvSpPr>
            <p:cNvPr id="98" name="Google Shape;98;p14"/>
            <p:cNvSpPr txBox="1"/>
            <p:nvPr/>
          </p:nvSpPr>
          <p:spPr>
            <a:xfrm>
              <a:off x="1" y="935489"/>
              <a:ext cx="9199562" cy="41748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3600"/>
                <a:buFont typeface="Calibri"/>
                <a:buNone/>
              </a:pPr>
              <a:r>
                <a:rPr lang="en-US" sz="3600" b="1" i="0" u="none" dirty="0">
                  <a:solidFill>
                    <a:srgbClr val="FFFFFF"/>
                  </a:solidFill>
                  <a:latin typeface="Calibri"/>
                  <a:ea typeface="Calibri"/>
                  <a:cs typeface="Calibri"/>
                  <a:sym typeface="Calibri"/>
                </a:rPr>
                <a:t>VISI DAN MISI UNIVERSITAS ESA UNGGUL</a:t>
              </a:r>
              <a:endParaRPr dirty="0"/>
            </a:p>
          </p:txBody>
        </p:sp>
      </p:grpSp>
      <p:pic>
        <p:nvPicPr>
          <p:cNvPr id="99" name="Google Shape;99;p14"/>
          <p:cNvPicPr preferRelativeResize="0">
            <a:picLocks noGrp="1"/>
          </p:cNvPicPr>
          <p:nvPr>
            <p:ph idx="1"/>
          </p:nvPr>
        </p:nvPicPr>
        <p:blipFill rotWithShape="1">
          <a:blip r:embed="rId5">
            <a:alphaModFix/>
          </a:blip>
          <a:stretch/>
        </p:blipFill>
        <p:spPr>
          <a:xfrm>
            <a:off x="14287" y="1323833"/>
            <a:ext cx="9144000" cy="4544703"/>
          </a:xfrm>
          <a:prstGeom prst="rect">
            <a:avLst/>
          </a:prstGeom>
          <a:noFill/>
          <a:ln>
            <a:noFill/>
          </a:ln>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EFB3985-99FE-4E41-8953-C153FF132290}"/>
              </a:ext>
            </a:extLst>
          </p:cNvPr>
          <p:cNvPicPr>
            <a:picLocks noChangeAspect="1"/>
          </p:cNvPicPr>
          <p:nvPr/>
        </p:nvPicPr>
        <p:blipFill>
          <a:blip r:embed="rId2"/>
          <a:stretch>
            <a:fillRect/>
          </a:stretch>
        </p:blipFill>
        <p:spPr>
          <a:xfrm>
            <a:off x="0" y="6333744"/>
            <a:ext cx="9144000" cy="524256"/>
          </a:xfrm>
          <a:prstGeom prst="rect">
            <a:avLst/>
          </a:prstGeom>
        </p:spPr>
      </p:pic>
      <p:pic>
        <p:nvPicPr>
          <p:cNvPr id="5" name="Picture 4">
            <a:extLst>
              <a:ext uri="{FF2B5EF4-FFF2-40B4-BE49-F238E27FC236}">
                <a16:creationId xmlns:a16="http://schemas.microsoft.com/office/drawing/2014/main" xmlns="" id="{B991741B-58AA-4761-9A80-2551AB88F148}"/>
              </a:ext>
            </a:extLst>
          </p:cNvPr>
          <p:cNvPicPr>
            <a:picLocks noChangeAspect="1"/>
          </p:cNvPicPr>
          <p:nvPr/>
        </p:nvPicPr>
        <p:blipFill>
          <a:blip r:embed="rId3"/>
          <a:stretch>
            <a:fillRect/>
          </a:stretch>
        </p:blipFill>
        <p:spPr>
          <a:xfrm>
            <a:off x="-654148" y="-260120"/>
            <a:ext cx="10452295" cy="1169250"/>
          </a:xfrm>
          <a:prstGeom prst="rect">
            <a:avLst/>
          </a:prstGeom>
        </p:spPr>
      </p:pic>
      <p:sp>
        <p:nvSpPr>
          <p:cNvPr id="6" name="Rectangle 5">
            <a:extLst>
              <a:ext uri="{FF2B5EF4-FFF2-40B4-BE49-F238E27FC236}">
                <a16:creationId xmlns:a16="http://schemas.microsoft.com/office/drawing/2014/main" xmlns="" id="{A88DEE4F-E1E4-4FFC-9B1B-2E6D7453A802}"/>
              </a:ext>
            </a:extLst>
          </p:cNvPr>
          <p:cNvSpPr/>
          <p:nvPr/>
        </p:nvSpPr>
        <p:spPr>
          <a:xfrm>
            <a:off x="772887" y="1590111"/>
            <a:ext cx="7883065" cy="2031325"/>
          </a:xfrm>
          <a:prstGeom prst="rect">
            <a:avLst/>
          </a:prstGeom>
        </p:spPr>
        <p:txBody>
          <a:bodyPr wrap="square">
            <a:spAutoFit/>
          </a:bodyPr>
          <a:lstStyle/>
          <a:p>
            <a:r>
              <a:rPr lang="id-ID" dirty="0"/>
              <a:t>•	Perubahan Kardiovaskuler</a:t>
            </a:r>
          </a:p>
          <a:p>
            <a:pPr lvl="1"/>
            <a:r>
              <a:rPr lang="id-ID" dirty="0"/>
              <a:t>Perubahan sistem ini akibat imobilitas antara lain dapat berupa hipotensi ortostatik, meningkatnya kerja jantung dan terjadinya pembentukan trombus. Terjadinya hipotensi ortostatik dapat disebakab menurunnya kemampuan saraf otonom, pada posisi yang tetap dan lama, refleks neurovaskuler akan menurun dan menyebabkan vasokonstriksi, kemudian darah terkumpul pada vena bagian bawah sehingga aliran darah ke sistem sirkulasi terhambat.</a:t>
            </a:r>
          </a:p>
        </p:txBody>
      </p:sp>
      <p:sp>
        <p:nvSpPr>
          <p:cNvPr id="7" name="Rectangle 6">
            <a:extLst>
              <a:ext uri="{FF2B5EF4-FFF2-40B4-BE49-F238E27FC236}">
                <a16:creationId xmlns:a16="http://schemas.microsoft.com/office/drawing/2014/main" xmlns="" id="{D057DB02-0D41-4AA7-BB5E-DC92E29B6811}"/>
              </a:ext>
            </a:extLst>
          </p:cNvPr>
          <p:cNvSpPr/>
          <p:nvPr/>
        </p:nvSpPr>
        <p:spPr>
          <a:xfrm>
            <a:off x="772887" y="3823428"/>
            <a:ext cx="7883064" cy="2308324"/>
          </a:xfrm>
          <a:prstGeom prst="rect">
            <a:avLst/>
          </a:prstGeom>
        </p:spPr>
        <p:txBody>
          <a:bodyPr wrap="square">
            <a:spAutoFit/>
          </a:bodyPr>
          <a:lstStyle/>
          <a:p>
            <a:r>
              <a:rPr lang="id-ID" dirty="0">
                <a:latin typeface="Times New Roman" panose="02020603050405020304" pitchFamily="18" charset="0"/>
                <a:cs typeface="Times New Roman" panose="02020603050405020304" pitchFamily="18" charset="0"/>
              </a:rPr>
              <a:t>•	Perubahan Sistem Muskuloskeletal</a:t>
            </a:r>
          </a:p>
          <a:p>
            <a:r>
              <a:rPr lang="id-ID" dirty="0">
                <a:latin typeface="Times New Roman" panose="02020603050405020304" pitchFamily="18" charset="0"/>
                <a:cs typeface="Times New Roman" panose="02020603050405020304" pitchFamily="18" charset="0"/>
              </a:rPr>
              <a:t>a.	Gangguan Muskular.</a:t>
            </a:r>
          </a:p>
          <a:p>
            <a:pPr lvl="1"/>
            <a:r>
              <a:rPr lang="id-ID" dirty="0">
                <a:latin typeface="Times New Roman" panose="02020603050405020304" pitchFamily="18" charset="0"/>
                <a:cs typeface="Times New Roman" panose="02020603050405020304" pitchFamily="18" charset="0"/>
              </a:rPr>
              <a:t>Yakni menurunnya massa otot sebagai dampak imobilitas secara langsung. Hal ini ditandai dengan menurunnya stabilitas. Berkurangnya massa otot dapat menyebabkan atropi pada otot. Seperti, otot betis yang telah dirawat lebih dari enam minggu ukurannya akan lebih kecil dan menunjukkan tanda lemah dan lesu.</a:t>
            </a:r>
          </a:p>
          <a:p>
            <a:endParaRPr lang="id-ID" dirty="0"/>
          </a:p>
        </p:txBody>
      </p:sp>
    </p:spTree>
    <p:extLst>
      <p:ext uri="{BB962C8B-B14F-4D97-AF65-F5344CB8AC3E}">
        <p14:creationId xmlns:p14="http://schemas.microsoft.com/office/powerpoint/2010/main" val="509325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941BA9E-CC0B-4672-B6ED-E475926A7239}"/>
              </a:ext>
            </a:extLst>
          </p:cNvPr>
          <p:cNvPicPr>
            <a:picLocks noChangeAspect="1"/>
          </p:cNvPicPr>
          <p:nvPr/>
        </p:nvPicPr>
        <p:blipFill>
          <a:blip r:embed="rId2"/>
          <a:stretch>
            <a:fillRect/>
          </a:stretch>
        </p:blipFill>
        <p:spPr>
          <a:xfrm>
            <a:off x="0" y="6341415"/>
            <a:ext cx="9144000" cy="524256"/>
          </a:xfrm>
          <a:prstGeom prst="rect">
            <a:avLst/>
          </a:prstGeom>
        </p:spPr>
      </p:pic>
      <p:pic>
        <p:nvPicPr>
          <p:cNvPr id="5" name="Picture 4">
            <a:extLst>
              <a:ext uri="{FF2B5EF4-FFF2-40B4-BE49-F238E27FC236}">
                <a16:creationId xmlns:a16="http://schemas.microsoft.com/office/drawing/2014/main" xmlns="" id="{443D2708-C3A4-4EC2-9301-651F727706BD}"/>
              </a:ext>
            </a:extLst>
          </p:cNvPr>
          <p:cNvPicPr>
            <a:picLocks noChangeAspect="1"/>
          </p:cNvPicPr>
          <p:nvPr/>
        </p:nvPicPr>
        <p:blipFill>
          <a:blip r:embed="rId3"/>
          <a:stretch>
            <a:fillRect/>
          </a:stretch>
        </p:blipFill>
        <p:spPr>
          <a:xfrm>
            <a:off x="-661182" y="-239151"/>
            <a:ext cx="10466364" cy="1148393"/>
          </a:xfrm>
          <a:prstGeom prst="rect">
            <a:avLst/>
          </a:prstGeom>
        </p:spPr>
      </p:pic>
      <p:sp>
        <p:nvSpPr>
          <p:cNvPr id="6" name="Rectangle 5">
            <a:extLst>
              <a:ext uri="{FF2B5EF4-FFF2-40B4-BE49-F238E27FC236}">
                <a16:creationId xmlns:a16="http://schemas.microsoft.com/office/drawing/2014/main" xmlns="" id="{68018F40-F306-4DA8-B873-54D64F29E7C4}"/>
              </a:ext>
            </a:extLst>
          </p:cNvPr>
          <p:cNvSpPr/>
          <p:nvPr/>
        </p:nvSpPr>
        <p:spPr>
          <a:xfrm>
            <a:off x="748746" y="1359462"/>
            <a:ext cx="7878417" cy="1846659"/>
          </a:xfrm>
          <a:prstGeom prst="rect">
            <a:avLst/>
          </a:prstGeom>
        </p:spPr>
        <p:txBody>
          <a:bodyPr wrap="square">
            <a:spAutoFit/>
          </a:bodyPr>
          <a:lstStyle/>
          <a:p>
            <a:r>
              <a:rPr lang="id-ID" dirty="0">
                <a:latin typeface="Times New Roman" panose="02020603050405020304" pitchFamily="18" charset="0"/>
                <a:cs typeface="Times New Roman" panose="02020603050405020304" pitchFamily="18" charset="0"/>
              </a:rPr>
              <a:t>b.	</a:t>
            </a:r>
            <a:r>
              <a:rPr lang="id-ID" sz="1600" dirty="0">
                <a:latin typeface="Times New Roman" panose="02020603050405020304" pitchFamily="18" charset="0"/>
                <a:cs typeface="Times New Roman" panose="02020603050405020304" pitchFamily="18" charset="0"/>
              </a:rPr>
              <a:t>Gangguan Skeletal</a:t>
            </a:r>
          </a:p>
          <a:p>
            <a:pPr lvl="1"/>
            <a:r>
              <a:rPr lang="id-ID" sz="1600" dirty="0">
                <a:latin typeface="Times New Roman" panose="02020603050405020304" pitchFamily="18" charset="0"/>
                <a:cs typeface="Times New Roman" panose="02020603050405020304" pitchFamily="18" charset="0"/>
              </a:rPr>
              <a:t>Misalnya, akan mudah terjadi kontraktur sendi dan osteoporosis. Kontraktur merupakan kondisi yang abnormal dengan kriteria adanya fleksi dan fiksasi yang disebabkan atropi dan memendeknya otot. Kontraktur dapat menyebabkan sendi dalam kedudukan yang tidak berfungsi. Osteoporosis terjadi akibat reabsorbsi tulang semakin besar, sehingga menyebabkan jumlah kalsium ke dalam darah menurun dan jumlah kalsium yang di keluarkan melalui urine semakin besar.</a:t>
            </a:r>
          </a:p>
        </p:txBody>
      </p:sp>
      <p:sp>
        <p:nvSpPr>
          <p:cNvPr id="7" name="Rectangle 6">
            <a:extLst>
              <a:ext uri="{FF2B5EF4-FFF2-40B4-BE49-F238E27FC236}">
                <a16:creationId xmlns:a16="http://schemas.microsoft.com/office/drawing/2014/main" xmlns="" id="{1FCF203E-EABC-4CEF-8A22-2659689C577F}"/>
              </a:ext>
            </a:extLst>
          </p:cNvPr>
          <p:cNvSpPr/>
          <p:nvPr/>
        </p:nvSpPr>
        <p:spPr>
          <a:xfrm>
            <a:off x="795130" y="3429000"/>
            <a:ext cx="7785651" cy="1354217"/>
          </a:xfrm>
          <a:prstGeom prst="rect">
            <a:avLst/>
          </a:prstGeom>
        </p:spPr>
        <p:txBody>
          <a:bodyPr wrap="square">
            <a:spAutoFit/>
          </a:bodyPr>
          <a:lstStyle/>
          <a:p>
            <a:r>
              <a:rPr lang="id-ID" dirty="0">
                <a:latin typeface="Times New Roman" panose="02020603050405020304" pitchFamily="18" charset="0"/>
                <a:cs typeface="Times New Roman" panose="02020603050405020304" pitchFamily="18" charset="0"/>
              </a:rPr>
              <a:t>•	</a:t>
            </a:r>
            <a:r>
              <a:rPr lang="id-ID" sz="1600" dirty="0">
                <a:latin typeface="Times New Roman" panose="02020603050405020304" pitchFamily="18" charset="0"/>
                <a:cs typeface="Times New Roman" panose="02020603050405020304" pitchFamily="18" charset="0"/>
              </a:rPr>
              <a:t>Perubahan Sistem Integumen</a:t>
            </a:r>
          </a:p>
          <a:p>
            <a:pPr lvl="1"/>
            <a:r>
              <a:rPr lang="id-ID" sz="1600" dirty="0">
                <a:latin typeface="Times New Roman" panose="02020603050405020304" pitchFamily="18" charset="0"/>
                <a:cs typeface="Times New Roman" panose="02020603050405020304" pitchFamily="18" charset="0"/>
              </a:rPr>
              <a:t>Hal ini terjadi berupa penurunan elastisitas kulit karena menurunnya sirkulasi darah akibat imobilitas dan terjadinya isakemia serta nekrosis jaringan superficial dengan adanya luka decubitus sebagai akibat tekanan kulit yang kuat dan srikulasi yang menurun ke jaringan.</a:t>
            </a:r>
          </a:p>
        </p:txBody>
      </p:sp>
      <p:sp>
        <p:nvSpPr>
          <p:cNvPr id="8" name="Rectangle 7">
            <a:extLst>
              <a:ext uri="{FF2B5EF4-FFF2-40B4-BE49-F238E27FC236}">
                <a16:creationId xmlns:a16="http://schemas.microsoft.com/office/drawing/2014/main" xmlns="" id="{849C824E-734A-4380-8A67-D5088463C335}"/>
              </a:ext>
            </a:extLst>
          </p:cNvPr>
          <p:cNvSpPr/>
          <p:nvPr/>
        </p:nvSpPr>
        <p:spPr>
          <a:xfrm>
            <a:off x="795130" y="4998878"/>
            <a:ext cx="7785651" cy="861774"/>
          </a:xfrm>
          <a:prstGeom prst="rect">
            <a:avLst/>
          </a:prstGeom>
        </p:spPr>
        <p:txBody>
          <a:bodyPr wrap="square">
            <a:spAutoFit/>
          </a:bodyPr>
          <a:lstStyle/>
          <a:p>
            <a:r>
              <a:rPr lang="id-ID" dirty="0"/>
              <a:t>•	</a:t>
            </a:r>
            <a:r>
              <a:rPr lang="id-ID" sz="1600" dirty="0">
                <a:latin typeface="Times New Roman" panose="02020603050405020304" pitchFamily="18" charset="0"/>
                <a:cs typeface="Times New Roman" panose="02020603050405020304" pitchFamily="18" charset="0"/>
              </a:rPr>
              <a:t>Perubahan Eliminasi</a:t>
            </a:r>
          </a:p>
          <a:p>
            <a:pPr lvl="1"/>
            <a:r>
              <a:rPr lang="id-ID" sz="1600" dirty="0">
                <a:latin typeface="Times New Roman" panose="02020603050405020304" pitchFamily="18" charset="0"/>
                <a:cs typeface="Times New Roman" panose="02020603050405020304" pitchFamily="18" charset="0"/>
              </a:rPr>
              <a:t>Misalnya penurunan jumlah urine yang mungkin disebabkan kurangnya asupan dan penurunan curah jantung, sehingga aliran darah renal dan urine berkurang.</a:t>
            </a:r>
          </a:p>
        </p:txBody>
      </p:sp>
    </p:spTree>
    <p:extLst>
      <p:ext uri="{BB962C8B-B14F-4D97-AF65-F5344CB8AC3E}">
        <p14:creationId xmlns:p14="http://schemas.microsoft.com/office/powerpoint/2010/main" val="3486991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AFD1865-85F4-4A99-B05B-0524D98B359A}"/>
              </a:ext>
            </a:extLst>
          </p:cNvPr>
          <p:cNvPicPr>
            <a:picLocks noChangeAspect="1"/>
          </p:cNvPicPr>
          <p:nvPr/>
        </p:nvPicPr>
        <p:blipFill>
          <a:blip r:embed="rId2"/>
          <a:stretch>
            <a:fillRect/>
          </a:stretch>
        </p:blipFill>
        <p:spPr>
          <a:xfrm>
            <a:off x="0" y="6333744"/>
            <a:ext cx="9144000" cy="524256"/>
          </a:xfrm>
          <a:prstGeom prst="rect">
            <a:avLst/>
          </a:prstGeom>
        </p:spPr>
      </p:pic>
      <p:pic>
        <p:nvPicPr>
          <p:cNvPr id="5" name="Picture 4">
            <a:extLst>
              <a:ext uri="{FF2B5EF4-FFF2-40B4-BE49-F238E27FC236}">
                <a16:creationId xmlns:a16="http://schemas.microsoft.com/office/drawing/2014/main" xmlns="" id="{6AE8CFCD-CEC5-496A-BCEF-23BFBCDC41F3}"/>
              </a:ext>
            </a:extLst>
          </p:cNvPr>
          <p:cNvPicPr>
            <a:picLocks noChangeAspect="1"/>
          </p:cNvPicPr>
          <p:nvPr/>
        </p:nvPicPr>
        <p:blipFill>
          <a:blip r:embed="rId3"/>
          <a:stretch>
            <a:fillRect/>
          </a:stretch>
        </p:blipFill>
        <p:spPr>
          <a:xfrm>
            <a:off x="-668216" y="-236173"/>
            <a:ext cx="10480431" cy="1121355"/>
          </a:xfrm>
          <a:prstGeom prst="rect">
            <a:avLst/>
          </a:prstGeom>
        </p:spPr>
      </p:pic>
      <p:sp>
        <p:nvSpPr>
          <p:cNvPr id="6" name="Rectangle 5">
            <a:extLst>
              <a:ext uri="{FF2B5EF4-FFF2-40B4-BE49-F238E27FC236}">
                <a16:creationId xmlns:a16="http://schemas.microsoft.com/office/drawing/2014/main" xmlns="" id="{87CCA696-6D99-42CB-8C94-DABDB08C2343}"/>
              </a:ext>
            </a:extLst>
          </p:cNvPr>
          <p:cNvSpPr/>
          <p:nvPr/>
        </p:nvSpPr>
        <p:spPr>
          <a:xfrm>
            <a:off x="649355" y="1267460"/>
            <a:ext cx="7845287" cy="1200329"/>
          </a:xfrm>
          <a:prstGeom prst="rect">
            <a:avLst/>
          </a:prstGeom>
        </p:spPr>
        <p:txBody>
          <a:bodyPr wrap="square">
            <a:spAutoFit/>
          </a:bodyPr>
          <a:lstStyle/>
          <a:p>
            <a:r>
              <a:rPr lang="id-ID" dirty="0">
                <a:latin typeface="Times New Roman" panose="02020603050405020304" pitchFamily="18" charset="0"/>
                <a:cs typeface="Times New Roman" panose="02020603050405020304" pitchFamily="18" charset="0"/>
              </a:rPr>
              <a:t>•	Perubahan Perilaku</a:t>
            </a:r>
          </a:p>
          <a:p>
            <a:pPr lvl="1"/>
            <a:r>
              <a:rPr lang="id-ID" dirty="0">
                <a:latin typeface="Times New Roman" panose="02020603050405020304" pitchFamily="18" charset="0"/>
                <a:cs typeface="Times New Roman" panose="02020603050405020304" pitchFamily="18" charset="0"/>
              </a:rPr>
              <a:t>Perubahan perilaku sebagai akibat imobilitas antara lain, timbulnya rasa bermusuhan, bingung, cemas, emosional tinggi, depresi, perubaha siklus tidur dan menurunnya koping mekanisme.</a:t>
            </a:r>
          </a:p>
        </p:txBody>
      </p:sp>
      <p:sp>
        <p:nvSpPr>
          <p:cNvPr id="7" name="Rectangle 6">
            <a:extLst>
              <a:ext uri="{FF2B5EF4-FFF2-40B4-BE49-F238E27FC236}">
                <a16:creationId xmlns:a16="http://schemas.microsoft.com/office/drawing/2014/main" xmlns="" id="{65A8AA8D-81CA-4DB9-9DBC-2E7F29CBD6DC}"/>
              </a:ext>
            </a:extLst>
          </p:cNvPr>
          <p:cNvSpPr/>
          <p:nvPr/>
        </p:nvSpPr>
        <p:spPr>
          <a:xfrm>
            <a:off x="649355" y="2850067"/>
            <a:ext cx="7673007" cy="2031325"/>
          </a:xfrm>
          <a:prstGeom prst="rect">
            <a:avLst/>
          </a:prstGeom>
        </p:spPr>
        <p:txBody>
          <a:bodyPr wrap="square">
            <a:spAutoFit/>
          </a:bodyPr>
          <a:lstStyle/>
          <a:p>
            <a:r>
              <a:rPr lang="id-ID" dirty="0">
                <a:latin typeface="Times New Roman" panose="02020603050405020304" pitchFamily="18" charset="0"/>
                <a:cs typeface="Times New Roman" panose="02020603050405020304" pitchFamily="18" charset="0"/>
              </a:rPr>
              <a:t>•	Postur Tubuh</a:t>
            </a:r>
          </a:p>
          <a:p>
            <a:pPr lvl="1"/>
            <a:r>
              <a:rPr lang="id-ID" dirty="0">
                <a:latin typeface="Times New Roman" panose="02020603050405020304" pitchFamily="18" charset="0"/>
                <a:cs typeface="Times New Roman" panose="02020603050405020304" pitchFamily="18" charset="0"/>
              </a:rPr>
              <a:t>Postur tubuh (body alignment) merupakan susunan geometris dari bagian-bagian tubuh yang berhubungan dengan bagian tubuh yang lain. Bagian yang dipelajari dari postur tubuh adalah persendian, tendon, ligamen, dan otot. Apabila ke empat bagian tersebut di gunakan dengan benar dan terjadi keseimbangan, maka dapat menjadikan fungsi tubuh maksimal, seperti dalam posisi duduk, berdiri dan berbaring yang benar.</a:t>
            </a:r>
          </a:p>
        </p:txBody>
      </p:sp>
    </p:spTree>
    <p:extLst>
      <p:ext uri="{BB962C8B-B14F-4D97-AF65-F5344CB8AC3E}">
        <p14:creationId xmlns:p14="http://schemas.microsoft.com/office/powerpoint/2010/main" val="335053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D08AC71-54FD-4CBA-973E-709F79EA4F2B}"/>
              </a:ext>
            </a:extLst>
          </p:cNvPr>
          <p:cNvPicPr>
            <a:picLocks noChangeAspect="1"/>
          </p:cNvPicPr>
          <p:nvPr/>
        </p:nvPicPr>
        <p:blipFill>
          <a:blip r:embed="rId2"/>
          <a:stretch>
            <a:fillRect/>
          </a:stretch>
        </p:blipFill>
        <p:spPr>
          <a:xfrm>
            <a:off x="0" y="6333744"/>
            <a:ext cx="9144000" cy="524256"/>
          </a:xfrm>
          <a:prstGeom prst="rect">
            <a:avLst/>
          </a:prstGeom>
        </p:spPr>
      </p:pic>
      <p:pic>
        <p:nvPicPr>
          <p:cNvPr id="5" name="Picture 4">
            <a:extLst>
              <a:ext uri="{FF2B5EF4-FFF2-40B4-BE49-F238E27FC236}">
                <a16:creationId xmlns:a16="http://schemas.microsoft.com/office/drawing/2014/main" xmlns="" id="{7D9CB0A1-96F8-4367-B5C4-E780B68E25BA}"/>
              </a:ext>
            </a:extLst>
          </p:cNvPr>
          <p:cNvPicPr>
            <a:picLocks noChangeAspect="1"/>
          </p:cNvPicPr>
          <p:nvPr/>
        </p:nvPicPr>
        <p:blipFill>
          <a:blip r:embed="rId3"/>
          <a:stretch>
            <a:fillRect/>
          </a:stretch>
        </p:blipFill>
        <p:spPr>
          <a:xfrm>
            <a:off x="-647115" y="-239150"/>
            <a:ext cx="10473397" cy="1107692"/>
          </a:xfrm>
          <a:prstGeom prst="rect">
            <a:avLst/>
          </a:prstGeom>
        </p:spPr>
      </p:pic>
      <p:sp>
        <p:nvSpPr>
          <p:cNvPr id="6" name="Rectangle 5">
            <a:extLst>
              <a:ext uri="{FF2B5EF4-FFF2-40B4-BE49-F238E27FC236}">
                <a16:creationId xmlns:a16="http://schemas.microsoft.com/office/drawing/2014/main" xmlns="" id="{DEB68FBC-8738-477B-A040-B0C092B78628}"/>
              </a:ext>
            </a:extLst>
          </p:cNvPr>
          <p:cNvSpPr/>
          <p:nvPr/>
        </p:nvSpPr>
        <p:spPr>
          <a:xfrm>
            <a:off x="530088" y="868542"/>
            <a:ext cx="7633252" cy="707886"/>
          </a:xfrm>
          <a:prstGeom prst="rect">
            <a:avLst/>
          </a:prstGeom>
        </p:spPr>
        <p:txBody>
          <a:bodyPr wrap="square">
            <a:spAutoFit/>
          </a:bodyPr>
          <a:lstStyle/>
          <a:p>
            <a:r>
              <a:rPr lang="id-ID" sz="2000" dirty="0">
                <a:latin typeface="Times New Roman" panose="02020603050405020304" pitchFamily="18" charset="0"/>
                <a:cs typeface="Times New Roman" panose="02020603050405020304" pitchFamily="18" charset="0"/>
              </a:rPr>
              <a:t>Untuk mendapatkan postur tubuh yang benar terdapat beberapa prinsip yang perlu di perhatikan, diantaranya :</a:t>
            </a:r>
          </a:p>
        </p:txBody>
      </p:sp>
      <p:sp>
        <p:nvSpPr>
          <p:cNvPr id="7" name="Rectangle 6">
            <a:extLst>
              <a:ext uri="{FF2B5EF4-FFF2-40B4-BE49-F238E27FC236}">
                <a16:creationId xmlns:a16="http://schemas.microsoft.com/office/drawing/2014/main" xmlns="" id="{58F247AC-B9E6-4F61-81C6-D67EA70A5272}"/>
              </a:ext>
            </a:extLst>
          </p:cNvPr>
          <p:cNvSpPr/>
          <p:nvPr/>
        </p:nvSpPr>
        <p:spPr>
          <a:xfrm>
            <a:off x="384313" y="2265795"/>
            <a:ext cx="8653669" cy="3816429"/>
          </a:xfrm>
          <a:prstGeom prst="rect">
            <a:avLst/>
          </a:prstGeom>
        </p:spPr>
        <p:txBody>
          <a:bodyPr wrap="square">
            <a:spAutoFit/>
          </a:bodyPr>
          <a:lstStyle/>
          <a:p>
            <a:r>
              <a:rPr lang="id-ID" sz="1600" dirty="0"/>
              <a:t>•</a:t>
            </a:r>
            <a:r>
              <a:rPr lang="id-ID" dirty="0"/>
              <a:t>	</a:t>
            </a:r>
            <a:r>
              <a:rPr lang="id-ID" sz="1600" dirty="0">
                <a:latin typeface="Times New Roman" panose="02020603050405020304" pitchFamily="18" charset="0"/>
                <a:cs typeface="Times New Roman" panose="02020603050405020304" pitchFamily="18" charset="0"/>
              </a:rPr>
              <a:t>Keseimbangan dapat di pertahankan jika garis gravitasi (line of gravity-garis imaginer vertikal)	 melewati pusat gravitasi (center of gravity-titik yang berada di pertengahan garis tubuh) dan 	dasar tumpuan (base of support-posisi menyangga atau menopang tubuh)</a:t>
            </a:r>
          </a:p>
          <a:p>
            <a:r>
              <a:rPr lang="id-ID" sz="1600" dirty="0">
                <a:latin typeface="Times New Roman" panose="02020603050405020304" pitchFamily="18" charset="0"/>
                <a:cs typeface="Times New Roman" panose="02020603050405020304" pitchFamily="18" charset="0"/>
              </a:rPr>
              <a:t>•	Jika dasar tumpuan lebih luas dan pusat gravitasi lebih rendah, kestabilan dan keseimbangan akan	 lebih besar</a:t>
            </a:r>
          </a:p>
          <a:p>
            <a:r>
              <a:rPr lang="id-ID" sz="1600" dirty="0">
                <a:latin typeface="Times New Roman" panose="02020603050405020304" pitchFamily="18" charset="0"/>
                <a:cs typeface="Times New Roman" panose="02020603050405020304" pitchFamily="18" charset="0"/>
              </a:rPr>
              <a:t>•	Jika garis gravitasi berada di luar pusat dasar tumpuan, energi akan lebih banyak digunakan untuk	 mempertahankan keseimbangan</a:t>
            </a:r>
          </a:p>
          <a:p>
            <a:r>
              <a:rPr lang="id-ID" sz="1600" dirty="0">
                <a:latin typeface="Times New Roman" panose="02020603050405020304" pitchFamily="18" charset="0"/>
                <a:cs typeface="Times New Roman" panose="02020603050405020304" pitchFamily="18" charset="0"/>
              </a:rPr>
              <a:t>•	Dasar tumpuan yang luas dan bagian-bagian dari postur tubuh yang baik akan menghemat energi	 dan mencegah kelelahan otot</a:t>
            </a:r>
          </a:p>
          <a:p>
            <a:r>
              <a:rPr lang="id-ID" sz="1600" dirty="0">
                <a:latin typeface="Times New Roman" panose="02020603050405020304" pitchFamily="18" charset="0"/>
                <a:cs typeface="Times New Roman" panose="02020603050405020304" pitchFamily="18" charset="0"/>
              </a:rPr>
              <a:t>•	Perubahan dalam posisi tubuh membantu mencegah ketidaknyamanan otot</a:t>
            </a:r>
          </a:p>
          <a:p>
            <a:r>
              <a:rPr lang="id-ID" sz="1600" dirty="0">
                <a:latin typeface="Times New Roman" panose="02020603050405020304" pitchFamily="18" charset="0"/>
                <a:cs typeface="Times New Roman" panose="02020603050405020304" pitchFamily="18" charset="0"/>
              </a:rPr>
              <a:t>•	Memperkuat otot yang lemah dapat membantu mencegah kekakuan otot dan ligamen</a:t>
            </a:r>
          </a:p>
          <a:p>
            <a:r>
              <a:rPr lang="id-ID" sz="1600" dirty="0">
                <a:latin typeface="Times New Roman" panose="02020603050405020304" pitchFamily="18" charset="0"/>
                <a:cs typeface="Times New Roman" panose="02020603050405020304" pitchFamily="18" charset="0"/>
              </a:rPr>
              <a:t>•	Posisi dan aktivitas yang bervariasi dapat membantu mempertahankan otot serta mencegah 	kelelahan</a:t>
            </a:r>
          </a:p>
          <a:p>
            <a:r>
              <a:rPr lang="id-ID" sz="1600" dirty="0">
                <a:latin typeface="Times New Roman" panose="02020603050405020304" pitchFamily="18" charset="0"/>
                <a:cs typeface="Times New Roman" panose="02020603050405020304" pitchFamily="18" charset="0"/>
              </a:rPr>
              <a:t>•	Pergantian antara masa aktivitas dan istirahat dapat mencegah kelelahan</a:t>
            </a:r>
          </a:p>
          <a:p>
            <a:r>
              <a:rPr lang="id-ID" sz="1600" dirty="0">
                <a:latin typeface="Times New Roman" panose="02020603050405020304" pitchFamily="18" charset="0"/>
                <a:cs typeface="Times New Roman" panose="02020603050405020304" pitchFamily="18" charset="0"/>
              </a:rPr>
              <a:t>•	Membagi keseimbangan antara aktivitas pada lengan dan kaki untuk mencegah beban belakang</a:t>
            </a:r>
          </a:p>
        </p:txBody>
      </p:sp>
    </p:spTree>
    <p:extLst>
      <p:ext uri="{BB962C8B-B14F-4D97-AF65-F5344CB8AC3E}">
        <p14:creationId xmlns:p14="http://schemas.microsoft.com/office/powerpoint/2010/main" val="6347204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5E9116A-2AAA-4C3C-BF31-1D9F34052840}"/>
              </a:ext>
            </a:extLst>
          </p:cNvPr>
          <p:cNvPicPr>
            <a:picLocks noChangeAspect="1"/>
          </p:cNvPicPr>
          <p:nvPr/>
        </p:nvPicPr>
        <p:blipFill>
          <a:blip r:embed="rId2"/>
          <a:stretch>
            <a:fillRect/>
          </a:stretch>
        </p:blipFill>
        <p:spPr>
          <a:xfrm>
            <a:off x="0" y="6316478"/>
            <a:ext cx="9144000" cy="524256"/>
          </a:xfrm>
          <a:prstGeom prst="rect">
            <a:avLst/>
          </a:prstGeom>
        </p:spPr>
      </p:pic>
      <p:pic>
        <p:nvPicPr>
          <p:cNvPr id="5" name="Picture 4">
            <a:extLst>
              <a:ext uri="{FF2B5EF4-FFF2-40B4-BE49-F238E27FC236}">
                <a16:creationId xmlns:a16="http://schemas.microsoft.com/office/drawing/2014/main" xmlns="" id="{53B646C6-04CF-4E38-990E-9CA68D27B271}"/>
              </a:ext>
            </a:extLst>
          </p:cNvPr>
          <p:cNvPicPr>
            <a:picLocks noChangeAspect="1"/>
          </p:cNvPicPr>
          <p:nvPr/>
        </p:nvPicPr>
        <p:blipFill>
          <a:blip r:embed="rId3"/>
          <a:stretch>
            <a:fillRect/>
          </a:stretch>
        </p:blipFill>
        <p:spPr>
          <a:xfrm>
            <a:off x="-675249" y="-253217"/>
            <a:ext cx="10480431" cy="1162460"/>
          </a:xfrm>
          <a:prstGeom prst="rect">
            <a:avLst/>
          </a:prstGeom>
        </p:spPr>
      </p:pic>
      <p:sp>
        <p:nvSpPr>
          <p:cNvPr id="6" name="Rectangle 5">
            <a:extLst>
              <a:ext uri="{FF2B5EF4-FFF2-40B4-BE49-F238E27FC236}">
                <a16:creationId xmlns:a16="http://schemas.microsoft.com/office/drawing/2014/main" xmlns="" id="{5CA02E57-8E3A-488E-8874-A6F4835B3C81}"/>
              </a:ext>
            </a:extLst>
          </p:cNvPr>
          <p:cNvSpPr/>
          <p:nvPr/>
        </p:nvSpPr>
        <p:spPr>
          <a:xfrm>
            <a:off x="1692965" y="1025244"/>
            <a:ext cx="5758070" cy="830997"/>
          </a:xfrm>
          <a:prstGeom prst="rect">
            <a:avLst/>
          </a:prstGeom>
        </p:spPr>
        <p:txBody>
          <a:bodyPr wrap="square">
            <a:spAutoFit/>
          </a:bodyPr>
          <a:lstStyle/>
          <a:p>
            <a:pPr algn="ctr"/>
            <a:r>
              <a:rPr lang="id-ID" sz="2400" b="1" dirty="0">
                <a:latin typeface="Times New Roman" panose="02020603050405020304" pitchFamily="18" charset="0"/>
                <a:cs typeface="Times New Roman" panose="02020603050405020304" pitchFamily="18" charset="0"/>
              </a:rPr>
              <a:t>Faktor-faktor yang Mempengaruhi postur Tubuh</a:t>
            </a:r>
          </a:p>
        </p:txBody>
      </p:sp>
      <p:sp>
        <p:nvSpPr>
          <p:cNvPr id="8" name="Rectangle 7">
            <a:extLst>
              <a:ext uri="{FF2B5EF4-FFF2-40B4-BE49-F238E27FC236}">
                <a16:creationId xmlns:a16="http://schemas.microsoft.com/office/drawing/2014/main" xmlns="" id="{1CC4A3D1-9320-41B1-AC95-09EC7655ECEC}"/>
              </a:ext>
            </a:extLst>
          </p:cNvPr>
          <p:cNvSpPr/>
          <p:nvPr/>
        </p:nvSpPr>
        <p:spPr>
          <a:xfrm>
            <a:off x="516835" y="2285211"/>
            <a:ext cx="8401879" cy="3816429"/>
          </a:xfrm>
          <a:prstGeom prst="rect">
            <a:avLst/>
          </a:prstGeom>
        </p:spPr>
        <p:txBody>
          <a:bodyPr wrap="square">
            <a:spAutoFit/>
          </a:bodyPr>
          <a:lstStyle/>
          <a:p>
            <a:r>
              <a:rPr lang="id-ID" sz="1600" dirty="0"/>
              <a:t>1.	</a:t>
            </a:r>
            <a:r>
              <a:rPr lang="id-ID" sz="1600" dirty="0">
                <a:latin typeface="Times New Roman" panose="02020603050405020304" pitchFamily="18" charset="0"/>
                <a:cs typeface="Times New Roman" panose="02020603050405020304" pitchFamily="18" charset="0"/>
              </a:rPr>
              <a:t>Status kesehatan</a:t>
            </a:r>
          </a:p>
          <a:p>
            <a:pPr lvl="1"/>
            <a:r>
              <a:rPr lang="id-ID" sz="1600" dirty="0">
                <a:latin typeface="Times New Roman" panose="02020603050405020304" pitchFamily="18" charset="0"/>
                <a:cs typeface="Times New Roman" panose="02020603050405020304" pitchFamily="18" charset="0"/>
              </a:rPr>
              <a:t>Perubahan status kesehatan dapat menimbulkan keadaan yang tidak optimal pada organ atau bagian tubuh yang mengalami kelelahan atau kelemahan sehingga dapat memengaruhi pembentukan postur. Hal ini dapat dijumpai pada orang sakit yang banyak mengalami ketidakseimbangan dalam pergerakan.</a:t>
            </a:r>
          </a:p>
          <a:p>
            <a:endParaRPr lang="id-ID" sz="1600" dirty="0">
              <a:latin typeface="Times New Roman" panose="02020603050405020304" pitchFamily="18" charset="0"/>
              <a:cs typeface="Times New Roman" panose="02020603050405020304" pitchFamily="18" charset="0"/>
            </a:endParaRPr>
          </a:p>
          <a:p>
            <a:r>
              <a:rPr lang="id-ID" sz="1600" dirty="0">
                <a:latin typeface="Times New Roman" panose="02020603050405020304" pitchFamily="18" charset="0"/>
                <a:cs typeface="Times New Roman" panose="02020603050405020304" pitchFamily="18" charset="0"/>
              </a:rPr>
              <a:t>2.	Nutrisi</a:t>
            </a:r>
          </a:p>
          <a:p>
            <a:pPr lvl="1"/>
            <a:r>
              <a:rPr lang="id-ID" sz="1600" dirty="0">
                <a:latin typeface="Times New Roman" panose="02020603050405020304" pitchFamily="18" charset="0"/>
                <a:cs typeface="Times New Roman" panose="02020603050405020304" pitchFamily="18" charset="0"/>
              </a:rPr>
              <a:t>Nutrisi merupakan bahan untuk menghasilkan energi yang digunakan dalam membantu proses pengaturan keseimbangan organ, otot, tendon, ligamen,dan persendian. Apabila status nutrisi kurang, kebutuhan energi pada orang tersebut akan berkurang sehingga dapat mempengaruhi proses keseimbangan.</a:t>
            </a:r>
          </a:p>
          <a:p>
            <a:endParaRPr lang="id-ID" sz="1600" dirty="0">
              <a:latin typeface="Times New Roman" panose="02020603050405020304" pitchFamily="18" charset="0"/>
              <a:cs typeface="Times New Roman" panose="02020603050405020304" pitchFamily="18" charset="0"/>
            </a:endParaRPr>
          </a:p>
          <a:p>
            <a:r>
              <a:rPr lang="id-ID" sz="1600" dirty="0">
                <a:latin typeface="Times New Roman" panose="02020603050405020304" pitchFamily="18" charset="0"/>
                <a:cs typeface="Times New Roman" panose="02020603050405020304" pitchFamily="18" charset="0"/>
              </a:rPr>
              <a:t>3.	Emosi</a:t>
            </a:r>
          </a:p>
          <a:p>
            <a:pPr lvl="1"/>
            <a:r>
              <a:rPr lang="id-ID" sz="1600" dirty="0">
                <a:latin typeface="Times New Roman" panose="02020603050405020304" pitchFamily="18" charset="0"/>
                <a:cs typeface="Times New Roman" panose="02020603050405020304" pitchFamily="18" charset="0"/>
              </a:rPr>
              <a:t>Emosi dapat menyebabkan kurangnya kendali dalam menjaga keseimbangan tubuh. Hal tersebut dapat mempengaruhi proses koordinasi pada otot, ligamen, sendi dan tulang</a:t>
            </a:r>
            <a:r>
              <a:rPr lang="id-ID"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197657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71A6E4-A0AE-41A9-AD67-E8F84A262400}"/>
              </a:ext>
            </a:extLst>
          </p:cNvPr>
          <p:cNvPicPr>
            <a:picLocks noChangeAspect="1"/>
          </p:cNvPicPr>
          <p:nvPr/>
        </p:nvPicPr>
        <p:blipFill>
          <a:blip r:embed="rId2"/>
          <a:stretch>
            <a:fillRect/>
          </a:stretch>
        </p:blipFill>
        <p:spPr>
          <a:xfrm>
            <a:off x="0" y="6333744"/>
            <a:ext cx="9144000" cy="524256"/>
          </a:xfrm>
          <a:prstGeom prst="rect">
            <a:avLst/>
          </a:prstGeom>
        </p:spPr>
      </p:pic>
      <p:pic>
        <p:nvPicPr>
          <p:cNvPr id="5" name="Picture 4">
            <a:extLst>
              <a:ext uri="{FF2B5EF4-FFF2-40B4-BE49-F238E27FC236}">
                <a16:creationId xmlns:a16="http://schemas.microsoft.com/office/drawing/2014/main" xmlns="" id="{1BD46A76-5870-42C3-8B13-AB502E5F9376}"/>
              </a:ext>
            </a:extLst>
          </p:cNvPr>
          <p:cNvPicPr>
            <a:picLocks noChangeAspect="1"/>
          </p:cNvPicPr>
          <p:nvPr/>
        </p:nvPicPr>
        <p:blipFill>
          <a:blip r:embed="rId3"/>
          <a:stretch>
            <a:fillRect/>
          </a:stretch>
        </p:blipFill>
        <p:spPr>
          <a:xfrm>
            <a:off x="-654148" y="-253217"/>
            <a:ext cx="10452295" cy="1195210"/>
          </a:xfrm>
          <a:prstGeom prst="rect">
            <a:avLst/>
          </a:prstGeom>
        </p:spPr>
      </p:pic>
      <p:sp>
        <p:nvSpPr>
          <p:cNvPr id="6" name="Rectangle 5">
            <a:extLst>
              <a:ext uri="{FF2B5EF4-FFF2-40B4-BE49-F238E27FC236}">
                <a16:creationId xmlns:a16="http://schemas.microsoft.com/office/drawing/2014/main" xmlns="" id="{03EA18EE-A410-44A2-86C2-19E5ADDBF381}"/>
              </a:ext>
            </a:extLst>
          </p:cNvPr>
          <p:cNvSpPr/>
          <p:nvPr/>
        </p:nvSpPr>
        <p:spPr>
          <a:xfrm>
            <a:off x="715617" y="1028343"/>
            <a:ext cx="8057322" cy="3416320"/>
          </a:xfrm>
          <a:prstGeom prst="rect">
            <a:avLst/>
          </a:prstGeom>
        </p:spPr>
        <p:txBody>
          <a:bodyPr wrap="square">
            <a:spAutoFit/>
          </a:bodyPr>
          <a:lstStyle/>
          <a:p>
            <a:r>
              <a:rPr lang="id-ID" dirty="0"/>
              <a:t>4.	Gaya Hidup</a:t>
            </a:r>
          </a:p>
          <a:p>
            <a:pPr lvl="1"/>
            <a:r>
              <a:rPr lang="id-ID" dirty="0"/>
              <a:t>Perilaku gaya hidup dapat membuat seseorang menjadi lebih baik atau bahkan sebaliknya menjadi buruk. Seseorang yang memiliki gaya hidup tidak sehat, misalnya selalu menggunakan alat bantu dalam melakukan kegiatan sehari-hari, dapat mengalami ketergantungan sehingga postur tubuh tidak berkembang dengan baik.</a:t>
            </a:r>
          </a:p>
          <a:p>
            <a:pPr lvl="1"/>
            <a:endParaRPr lang="id-ID" dirty="0"/>
          </a:p>
          <a:p>
            <a:r>
              <a:rPr lang="id-ID" dirty="0"/>
              <a:t>5.	Perilaku dan Nilai</a:t>
            </a:r>
          </a:p>
          <a:p>
            <a:pPr lvl="1"/>
            <a:r>
              <a:rPr lang="id-ID" dirty="0"/>
              <a:t>Adanya perubahan perilaku dan nilai seseorang dapat mempengaruhi pembentukan postur. Sebagai contoh, perilaku dalam membuang sampah di sembarang tempat dapat mempengaruhi proses pembentukan postur tubuh orang lain yang berupaya untuk selalu bersih dari sampah.</a:t>
            </a:r>
          </a:p>
        </p:txBody>
      </p:sp>
    </p:spTree>
    <p:extLst>
      <p:ext uri="{BB962C8B-B14F-4D97-AF65-F5344CB8AC3E}">
        <p14:creationId xmlns:p14="http://schemas.microsoft.com/office/powerpoint/2010/main" val="753559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625AE3A-DFFC-4B9E-BBC1-17FC23535527}"/>
              </a:ext>
            </a:extLst>
          </p:cNvPr>
          <p:cNvPicPr>
            <a:picLocks noChangeAspect="1"/>
          </p:cNvPicPr>
          <p:nvPr/>
        </p:nvPicPr>
        <p:blipFill>
          <a:blip r:embed="rId2"/>
          <a:stretch>
            <a:fillRect/>
          </a:stretch>
        </p:blipFill>
        <p:spPr>
          <a:xfrm>
            <a:off x="0" y="6333744"/>
            <a:ext cx="9144000" cy="524256"/>
          </a:xfrm>
          <a:prstGeom prst="rect">
            <a:avLst/>
          </a:prstGeom>
        </p:spPr>
      </p:pic>
      <p:pic>
        <p:nvPicPr>
          <p:cNvPr id="5" name="Picture 4">
            <a:extLst>
              <a:ext uri="{FF2B5EF4-FFF2-40B4-BE49-F238E27FC236}">
                <a16:creationId xmlns:a16="http://schemas.microsoft.com/office/drawing/2014/main" xmlns="" id="{21A30EFD-778C-4E61-B282-DF7DE22EA7B6}"/>
              </a:ext>
            </a:extLst>
          </p:cNvPr>
          <p:cNvPicPr>
            <a:picLocks noChangeAspect="1"/>
          </p:cNvPicPr>
          <p:nvPr/>
        </p:nvPicPr>
        <p:blipFill>
          <a:blip r:embed="rId3"/>
          <a:stretch>
            <a:fillRect/>
          </a:stretch>
        </p:blipFill>
        <p:spPr>
          <a:xfrm>
            <a:off x="-668216" y="-269536"/>
            <a:ext cx="10480432" cy="1188081"/>
          </a:xfrm>
          <a:prstGeom prst="rect">
            <a:avLst/>
          </a:prstGeom>
        </p:spPr>
      </p:pic>
      <p:sp>
        <p:nvSpPr>
          <p:cNvPr id="6" name="Rectangle 5">
            <a:extLst>
              <a:ext uri="{FF2B5EF4-FFF2-40B4-BE49-F238E27FC236}">
                <a16:creationId xmlns:a16="http://schemas.microsoft.com/office/drawing/2014/main" xmlns="" id="{49F4EF01-0E9F-4D02-80FE-D869986E6E11}"/>
              </a:ext>
            </a:extLst>
          </p:cNvPr>
          <p:cNvSpPr/>
          <p:nvPr/>
        </p:nvSpPr>
        <p:spPr>
          <a:xfrm>
            <a:off x="2317505" y="1150491"/>
            <a:ext cx="4750659" cy="523220"/>
          </a:xfrm>
          <a:prstGeom prst="rect">
            <a:avLst/>
          </a:prstGeom>
        </p:spPr>
        <p:txBody>
          <a:bodyPr wrap="none">
            <a:spAutoFit/>
          </a:bodyPr>
          <a:lstStyle/>
          <a:p>
            <a:r>
              <a:rPr lang="id-ID" sz="2800" b="1" dirty="0">
                <a:latin typeface="Times New Roman" panose="02020603050405020304" pitchFamily="18" charset="0"/>
                <a:cs typeface="Times New Roman" panose="02020603050405020304" pitchFamily="18" charset="0"/>
              </a:rPr>
              <a:t>Kebutuhan Mekanika Tubuh </a:t>
            </a:r>
          </a:p>
        </p:txBody>
      </p:sp>
      <p:sp>
        <p:nvSpPr>
          <p:cNvPr id="7" name="Rectangle 6">
            <a:extLst>
              <a:ext uri="{FF2B5EF4-FFF2-40B4-BE49-F238E27FC236}">
                <a16:creationId xmlns:a16="http://schemas.microsoft.com/office/drawing/2014/main" xmlns="" id="{AD5217D2-F62B-46A8-A142-C9E5188E40EF}"/>
              </a:ext>
            </a:extLst>
          </p:cNvPr>
          <p:cNvSpPr/>
          <p:nvPr/>
        </p:nvSpPr>
        <p:spPr>
          <a:xfrm>
            <a:off x="556591" y="2373240"/>
            <a:ext cx="8454887" cy="2862322"/>
          </a:xfrm>
          <a:prstGeom prst="rect">
            <a:avLst/>
          </a:prstGeom>
        </p:spPr>
        <p:txBody>
          <a:bodyPr wrap="square">
            <a:spAutoFit/>
          </a:bodyPr>
          <a:lstStyle/>
          <a:p>
            <a:r>
              <a:rPr lang="id-ID" dirty="0"/>
              <a:t>	</a:t>
            </a:r>
            <a:r>
              <a:rPr lang="id-ID" dirty="0">
                <a:latin typeface="Times New Roman" panose="02020603050405020304" pitchFamily="18" charset="0"/>
                <a:cs typeface="Times New Roman" panose="02020603050405020304" pitchFamily="18" charset="0"/>
              </a:rPr>
              <a:t> Mekanika tubuh adalah istilah yang digunakan dalam menjelaskan penggunaan tubuh yang aman, efisien, dan terkoordinasi untuk menggerakkan objek dan melakukan aktifitas hidup sehari-hari (Kozier, B., Erb, G., Berman A., Snyder S. 2004 p.216)</a:t>
            </a:r>
          </a:p>
          <a:p>
            <a:endParaRPr lang="id-ID" dirty="0">
              <a:latin typeface="Times New Roman" panose="02020603050405020304" pitchFamily="18" charset="0"/>
              <a:cs typeface="Times New Roman" panose="02020603050405020304" pitchFamily="18" charset="0"/>
            </a:endParaRPr>
          </a:p>
          <a:p>
            <a:endParaRPr lang="id-ID"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	Mekanika tubuh merupakan usaha koordinasi dari muskuloskeletal dan sistem saraf untuk mempertahankan keseimbangan dengan tepat. Pada dasarnya, mekanika tubuh adalah cara menggunakan tubuh secara efisien, yaitu tidak banyak mengeluarkan tenaga, berkoordinasi serta aman dalam mengerakkan dan mempertahankan keseimbangan selama beraktivitas (Alimul A. Aziz.2006. p.96).</a:t>
            </a:r>
          </a:p>
        </p:txBody>
      </p:sp>
    </p:spTree>
    <p:extLst>
      <p:ext uri="{BB962C8B-B14F-4D97-AF65-F5344CB8AC3E}">
        <p14:creationId xmlns:p14="http://schemas.microsoft.com/office/powerpoint/2010/main" val="317580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7D5B934-C356-4DC5-A7B6-214155FF6B4A}"/>
              </a:ext>
            </a:extLst>
          </p:cNvPr>
          <p:cNvPicPr>
            <a:picLocks noChangeAspect="1"/>
          </p:cNvPicPr>
          <p:nvPr/>
        </p:nvPicPr>
        <p:blipFill>
          <a:blip r:embed="rId2"/>
          <a:stretch>
            <a:fillRect/>
          </a:stretch>
        </p:blipFill>
        <p:spPr>
          <a:xfrm>
            <a:off x="0" y="6333744"/>
            <a:ext cx="9144000" cy="524256"/>
          </a:xfrm>
          <a:prstGeom prst="rect">
            <a:avLst/>
          </a:prstGeom>
        </p:spPr>
      </p:pic>
      <p:pic>
        <p:nvPicPr>
          <p:cNvPr id="5" name="Picture 4">
            <a:extLst>
              <a:ext uri="{FF2B5EF4-FFF2-40B4-BE49-F238E27FC236}">
                <a16:creationId xmlns:a16="http://schemas.microsoft.com/office/drawing/2014/main" xmlns="" id="{E1893989-0C9A-4244-B726-B59B410ADB28}"/>
              </a:ext>
            </a:extLst>
          </p:cNvPr>
          <p:cNvPicPr>
            <a:picLocks noChangeAspect="1"/>
          </p:cNvPicPr>
          <p:nvPr/>
        </p:nvPicPr>
        <p:blipFill>
          <a:blip r:embed="rId3"/>
          <a:stretch>
            <a:fillRect/>
          </a:stretch>
        </p:blipFill>
        <p:spPr>
          <a:xfrm>
            <a:off x="-661182" y="-241874"/>
            <a:ext cx="10466363" cy="1132758"/>
          </a:xfrm>
          <a:prstGeom prst="rect">
            <a:avLst/>
          </a:prstGeom>
        </p:spPr>
      </p:pic>
      <p:sp>
        <p:nvSpPr>
          <p:cNvPr id="6" name="Rectangle 5">
            <a:extLst>
              <a:ext uri="{FF2B5EF4-FFF2-40B4-BE49-F238E27FC236}">
                <a16:creationId xmlns:a16="http://schemas.microsoft.com/office/drawing/2014/main" xmlns="" id="{DB286CF8-41FF-462B-92F6-FE2C6C1198E1}"/>
              </a:ext>
            </a:extLst>
          </p:cNvPr>
          <p:cNvSpPr/>
          <p:nvPr/>
        </p:nvSpPr>
        <p:spPr>
          <a:xfrm>
            <a:off x="755373" y="1208936"/>
            <a:ext cx="7633252" cy="707886"/>
          </a:xfrm>
          <a:prstGeom prst="rect">
            <a:avLst/>
          </a:prstGeom>
        </p:spPr>
        <p:txBody>
          <a:bodyPr wrap="square">
            <a:spAutoFit/>
          </a:bodyPr>
          <a:lstStyle/>
          <a:p>
            <a:r>
              <a:rPr lang="id-ID" sz="2000" b="1" dirty="0">
                <a:latin typeface="Times New Roman" panose="02020603050405020304" pitchFamily="18" charset="0"/>
                <a:cs typeface="Times New Roman" panose="02020603050405020304" pitchFamily="18" charset="0"/>
              </a:rPr>
              <a:t>beberapa pergerakan dasar dalam mekanika tubuh m</a:t>
            </a:r>
            <a:r>
              <a:rPr lang="fr-FR" sz="2000" b="1" dirty="0" err="1">
                <a:latin typeface="Times New Roman" panose="02020603050405020304" pitchFamily="18" charset="0"/>
                <a:cs typeface="Times New Roman" panose="02020603050405020304" pitchFamily="18" charset="0"/>
              </a:rPr>
              <a:t>enurut</a:t>
            </a:r>
            <a:r>
              <a:rPr lang="fr-FR" sz="2000" b="1" dirty="0">
                <a:latin typeface="Times New Roman" panose="02020603050405020304" pitchFamily="18" charset="0"/>
                <a:cs typeface="Times New Roman" panose="02020603050405020304" pitchFamily="18" charset="0"/>
              </a:rPr>
              <a:t> </a:t>
            </a:r>
            <a:r>
              <a:rPr lang="fr-FR" sz="2000" b="1" dirty="0" err="1">
                <a:latin typeface="Times New Roman" panose="02020603050405020304" pitchFamily="18" charset="0"/>
                <a:cs typeface="Times New Roman" panose="02020603050405020304" pitchFamily="18" charset="0"/>
              </a:rPr>
              <a:t>Alimul</a:t>
            </a:r>
            <a:r>
              <a:rPr lang="fr-FR" sz="2000" b="1" dirty="0">
                <a:latin typeface="Times New Roman" panose="02020603050405020304" pitchFamily="18" charset="0"/>
                <a:cs typeface="Times New Roman" panose="02020603050405020304" pitchFamily="18" charset="0"/>
              </a:rPr>
              <a:t> A. Aziz. (2006 p.96) </a:t>
            </a:r>
            <a:endParaRPr lang="id-ID" sz="2000"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62467803-6BA7-4AB8-AFC7-036FFE5E2C90}"/>
              </a:ext>
            </a:extLst>
          </p:cNvPr>
          <p:cNvPicPr>
            <a:picLocks noChangeAspect="1"/>
          </p:cNvPicPr>
          <p:nvPr/>
        </p:nvPicPr>
        <p:blipFill rotWithShape="1">
          <a:blip r:embed="rId4"/>
          <a:srcRect l="38550" t="56618" r="14783" b="2802"/>
          <a:stretch/>
        </p:blipFill>
        <p:spPr>
          <a:xfrm>
            <a:off x="6122503" y="2251000"/>
            <a:ext cx="2716695" cy="1552374"/>
          </a:xfrm>
          <a:prstGeom prst="rect">
            <a:avLst/>
          </a:prstGeom>
        </p:spPr>
      </p:pic>
      <p:sp>
        <p:nvSpPr>
          <p:cNvPr id="8" name="Rectangle 7">
            <a:extLst>
              <a:ext uri="{FF2B5EF4-FFF2-40B4-BE49-F238E27FC236}">
                <a16:creationId xmlns:a16="http://schemas.microsoft.com/office/drawing/2014/main" xmlns="" id="{A8ADBAEF-14F9-42C8-9BA0-955E0765D38D}"/>
              </a:ext>
            </a:extLst>
          </p:cNvPr>
          <p:cNvSpPr/>
          <p:nvPr/>
        </p:nvSpPr>
        <p:spPr>
          <a:xfrm>
            <a:off x="304802" y="2180330"/>
            <a:ext cx="5910465" cy="1815882"/>
          </a:xfrm>
          <a:prstGeom prst="rect">
            <a:avLst/>
          </a:prstGeom>
        </p:spPr>
        <p:txBody>
          <a:bodyPr wrap="square">
            <a:spAutoFit/>
          </a:bodyPr>
          <a:lstStyle/>
          <a:p>
            <a:pPr marL="285750" indent="-285750">
              <a:buFont typeface="Wingdings" panose="05000000000000000000" pitchFamily="2" charset="2"/>
              <a:buChar char="Ø"/>
            </a:pPr>
            <a:r>
              <a:rPr lang="id-ID" sz="1600" dirty="0">
                <a:latin typeface="Times New Roman" panose="02020603050405020304" pitchFamily="18" charset="0"/>
                <a:cs typeface="Times New Roman" panose="02020603050405020304" pitchFamily="18" charset="0"/>
              </a:rPr>
              <a:t>Menahan (squatting). </a:t>
            </a:r>
          </a:p>
          <a:p>
            <a:pPr lvl="1"/>
            <a:r>
              <a:rPr lang="id-ID" sz="1600" dirty="0">
                <a:latin typeface="Times New Roman" panose="02020603050405020304" pitchFamily="18" charset="0"/>
                <a:cs typeface="Times New Roman" panose="02020603050405020304" pitchFamily="18" charset="0"/>
              </a:rPr>
              <a:t>Dalam melakukan pergantian, posisi menahan selalu berubah. </a:t>
            </a:r>
          </a:p>
          <a:p>
            <a:pPr lvl="1"/>
            <a:r>
              <a:rPr lang="id-ID" sz="1600" dirty="0">
                <a:latin typeface="Times New Roman" panose="02020603050405020304" pitchFamily="18" charset="0"/>
                <a:cs typeface="Times New Roman" panose="02020603050405020304" pitchFamily="18" charset="0"/>
              </a:rPr>
              <a:t>contoh : posisi orang duduk akan berbeda dengan orang jongkok, dan tentunya berbeda dengan posisi membungkuk. </a:t>
            </a:r>
          </a:p>
          <a:p>
            <a:pPr lvl="1"/>
            <a:r>
              <a:rPr lang="id-ID" sz="1600" dirty="0">
                <a:latin typeface="Times New Roman" panose="02020603050405020304" pitchFamily="18" charset="0"/>
                <a:cs typeface="Times New Roman" panose="02020603050405020304" pitchFamily="18" charset="0"/>
              </a:rPr>
              <a:t>Gravitasi adalah hal yang perlu diperhatikan untuk memberikan posisi yang tepat dalam menahan. Dalam menahan diperlukan dasar tumpuan yang tepat.</a:t>
            </a:r>
          </a:p>
        </p:txBody>
      </p:sp>
      <p:pic>
        <p:nvPicPr>
          <p:cNvPr id="10" name="Picture 9">
            <a:extLst>
              <a:ext uri="{FF2B5EF4-FFF2-40B4-BE49-F238E27FC236}">
                <a16:creationId xmlns:a16="http://schemas.microsoft.com/office/drawing/2014/main" xmlns="" id="{78BD0CF8-6DE1-413F-BC0B-D5D0C9FBA7B5}"/>
              </a:ext>
            </a:extLst>
          </p:cNvPr>
          <p:cNvPicPr>
            <a:picLocks noChangeAspect="1"/>
          </p:cNvPicPr>
          <p:nvPr/>
        </p:nvPicPr>
        <p:blipFill rotWithShape="1">
          <a:blip r:embed="rId5"/>
          <a:srcRect l="38261" t="44058" r="32029" b="7645"/>
          <a:stretch/>
        </p:blipFill>
        <p:spPr>
          <a:xfrm>
            <a:off x="6215267" y="4066882"/>
            <a:ext cx="2604055" cy="1815882"/>
          </a:xfrm>
          <a:prstGeom prst="rect">
            <a:avLst/>
          </a:prstGeom>
        </p:spPr>
      </p:pic>
      <p:sp>
        <p:nvSpPr>
          <p:cNvPr id="11" name="Rectangle 10">
            <a:extLst>
              <a:ext uri="{FF2B5EF4-FFF2-40B4-BE49-F238E27FC236}">
                <a16:creationId xmlns:a16="http://schemas.microsoft.com/office/drawing/2014/main" xmlns="" id="{417BDA3F-83CA-4535-9C2B-7301F6E4A29B}"/>
              </a:ext>
            </a:extLst>
          </p:cNvPr>
          <p:cNvSpPr/>
          <p:nvPr/>
        </p:nvSpPr>
        <p:spPr>
          <a:xfrm>
            <a:off x="304802" y="4315438"/>
            <a:ext cx="5817701" cy="1077218"/>
          </a:xfrm>
          <a:prstGeom prst="rect">
            <a:avLst/>
          </a:prstGeom>
        </p:spPr>
        <p:txBody>
          <a:bodyPr wrap="square">
            <a:spAutoFit/>
          </a:bodyPr>
          <a:lstStyle/>
          <a:p>
            <a:pPr marL="285750" indent="-285750">
              <a:buFont typeface="Wingdings" panose="05000000000000000000" pitchFamily="2" charset="2"/>
              <a:buChar char="Ø"/>
            </a:pPr>
            <a:r>
              <a:rPr lang="id-ID" sz="1600" dirty="0">
                <a:latin typeface="Times New Roman" panose="02020603050405020304" pitchFamily="18" charset="0"/>
                <a:cs typeface="Times New Roman" panose="02020603050405020304" pitchFamily="18" charset="0"/>
              </a:rPr>
              <a:t>Memutar (Pivoting) merupakan gerakan untuk memutar anggota tubuh dan bertumpu pada tulang belakang. Gerakan memutar yang baik memerhatikan ketiga unsur gravitasi agar tidak berpengaruh buruk pada postur tubuh</a:t>
            </a:r>
          </a:p>
        </p:txBody>
      </p:sp>
      <p:sp>
        <p:nvSpPr>
          <p:cNvPr id="12" name="Rectangle 11">
            <a:extLst>
              <a:ext uri="{FF2B5EF4-FFF2-40B4-BE49-F238E27FC236}">
                <a16:creationId xmlns:a16="http://schemas.microsoft.com/office/drawing/2014/main" xmlns="" id="{87EA7C8D-EA7A-4CB4-9A87-7E9D74535A35}"/>
              </a:ext>
            </a:extLst>
          </p:cNvPr>
          <p:cNvSpPr/>
          <p:nvPr/>
        </p:nvSpPr>
        <p:spPr>
          <a:xfrm>
            <a:off x="5022571" y="6000866"/>
            <a:ext cx="4121429" cy="338554"/>
          </a:xfrm>
          <a:prstGeom prst="rect">
            <a:avLst/>
          </a:prstGeom>
        </p:spPr>
        <p:txBody>
          <a:bodyPr wrap="square">
            <a:spAutoFit/>
          </a:bodyPr>
          <a:lstStyle/>
          <a:p>
            <a:r>
              <a:rPr lang="en-US" sz="1600" dirty="0" err="1">
                <a:latin typeface="Times New Roman" panose="02020603050405020304" pitchFamily="18" charset="0"/>
                <a:cs typeface="Times New Roman" panose="02020603050405020304" pitchFamily="18" charset="0"/>
              </a:rPr>
              <a:t>Sumber</a:t>
            </a:r>
            <a:r>
              <a:rPr lang="en-US" sz="1600" dirty="0">
                <a:latin typeface="Times New Roman" panose="02020603050405020304" pitchFamily="18" charset="0"/>
                <a:cs typeface="Times New Roman" panose="02020603050405020304" pitchFamily="18" charset="0"/>
              </a:rPr>
              <a:t>: https://slideplayer.info/slide/2397815/)</a:t>
            </a:r>
            <a:endParaRPr lang="id-ID"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38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B6BE566-9FB1-48F7-A0D3-46CD695C1149}"/>
              </a:ext>
            </a:extLst>
          </p:cNvPr>
          <p:cNvPicPr>
            <a:picLocks noChangeAspect="1"/>
          </p:cNvPicPr>
          <p:nvPr/>
        </p:nvPicPr>
        <p:blipFill>
          <a:blip r:embed="rId2"/>
          <a:stretch>
            <a:fillRect/>
          </a:stretch>
        </p:blipFill>
        <p:spPr>
          <a:xfrm>
            <a:off x="0" y="6286138"/>
            <a:ext cx="9144000" cy="524256"/>
          </a:xfrm>
          <a:prstGeom prst="rect">
            <a:avLst/>
          </a:prstGeom>
        </p:spPr>
      </p:pic>
      <p:pic>
        <p:nvPicPr>
          <p:cNvPr id="5" name="Picture 4">
            <a:extLst>
              <a:ext uri="{FF2B5EF4-FFF2-40B4-BE49-F238E27FC236}">
                <a16:creationId xmlns:a16="http://schemas.microsoft.com/office/drawing/2014/main" xmlns="" id="{F6730698-5431-4A0D-B229-B1CC08DCAA61}"/>
              </a:ext>
            </a:extLst>
          </p:cNvPr>
          <p:cNvPicPr>
            <a:picLocks noChangeAspect="1"/>
          </p:cNvPicPr>
          <p:nvPr/>
        </p:nvPicPr>
        <p:blipFill>
          <a:blip r:embed="rId3"/>
          <a:stretch>
            <a:fillRect/>
          </a:stretch>
        </p:blipFill>
        <p:spPr>
          <a:xfrm>
            <a:off x="-675249" y="-253217"/>
            <a:ext cx="10494498" cy="1213104"/>
          </a:xfrm>
          <a:prstGeom prst="rect">
            <a:avLst/>
          </a:prstGeom>
        </p:spPr>
      </p:pic>
      <p:pic>
        <p:nvPicPr>
          <p:cNvPr id="6" name="Picture 5">
            <a:extLst>
              <a:ext uri="{FF2B5EF4-FFF2-40B4-BE49-F238E27FC236}">
                <a16:creationId xmlns:a16="http://schemas.microsoft.com/office/drawing/2014/main" xmlns="" id="{49234ABE-0551-4655-BF15-B09790FAD2B4}"/>
              </a:ext>
            </a:extLst>
          </p:cNvPr>
          <p:cNvPicPr>
            <a:picLocks noChangeAspect="1"/>
          </p:cNvPicPr>
          <p:nvPr/>
        </p:nvPicPr>
        <p:blipFill>
          <a:blip r:embed="rId4"/>
          <a:stretch>
            <a:fillRect/>
          </a:stretch>
        </p:blipFill>
        <p:spPr>
          <a:xfrm>
            <a:off x="6273726" y="3265985"/>
            <a:ext cx="2719052" cy="2158382"/>
          </a:xfrm>
          <a:prstGeom prst="rect">
            <a:avLst/>
          </a:prstGeom>
        </p:spPr>
      </p:pic>
      <p:sp>
        <p:nvSpPr>
          <p:cNvPr id="7" name="Rectangle 6">
            <a:extLst>
              <a:ext uri="{FF2B5EF4-FFF2-40B4-BE49-F238E27FC236}">
                <a16:creationId xmlns:a16="http://schemas.microsoft.com/office/drawing/2014/main" xmlns="" id="{6973F155-C120-43CC-BE54-EB10B0B22D51}"/>
              </a:ext>
            </a:extLst>
          </p:cNvPr>
          <p:cNvSpPr/>
          <p:nvPr/>
        </p:nvSpPr>
        <p:spPr>
          <a:xfrm>
            <a:off x="315696" y="3154514"/>
            <a:ext cx="6011039" cy="1815882"/>
          </a:xfrm>
          <a:prstGeom prst="rect">
            <a:avLst/>
          </a:prstGeom>
        </p:spPr>
        <p:txBody>
          <a:bodyPr wrap="square">
            <a:spAutoFit/>
          </a:bodyPr>
          <a:lstStyle/>
          <a:p>
            <a:pPr marL="285750" indent="-285750">
              <a:buFont typeface="Wingdings" panose="05000000000000000000" pitchFamily="2" charset="2"/>
              <a:buChar char="Ø"/>
            </a:pPr>
            <a:r>
              <a:rPr lang="id-ID" sz="1600" dirty="0">
                <a:latin typeface="Times New Roman" panose="02020603050405020304" pitchFamily="18" charset="0"/>
                <a:cs typeface="Times New Roman" panose="02020603050405020304" pitchFamily="18" charset="0"/>
              </a:rPr>
              <a:t>Gerakan (ambulating). Gerakan yang benar dapat membantu mempertahankan keseimbangan tubuh.   </a:t>
            </a:r>
          </a:p>
          <a:p>
            <a:pPr marL="285750" indent="-285750">
              <a:buFont typeface="Arial" panose="020B0604020202020204" pitchFamily="34" charset="0"/>
              <a:buChar char="•"/>
            </a:pPr>
            <a:r>
              <a:rPr lang="id-ID" sz="1600" dirty="0">
                <a:latin typeface="Times New Roman" panose="02020603050405020304" pitchFamily="18" charset="0"/>
                <a:cs typeface="Times New Roman" panose="02020603050405020304" pitchFamily="18" charset="0"/>
              </a:rPr>
              <a:t>Contoh: keseimbangan orang saat berdiri dan saat jalan akan berbeda. Orang yang berdiri akan lebih mudah stabil dibandingkan dalam posisi jalan. Dalam posisi jalan akan terjadi perpindahan dasar tumpuan dari sisi satu ke sisi yang lain, dan posisi gravitasi akan selalu berubah pada posisi kaki.</a:t>
            </a:r>
          </a:p>
        </p:txBody>
      </p:sp>
      <p:pic>
        <p:nvPicPr>
          <p:cNvPr id="8" name="Picture 7">
            <a:extLst>
              <a:ext uri="{FF2B5EF4-FFF2-40B4-BE49-F238E27FC236}">
                <a16:creationId xmlns:a16="http://schemas.microsoft.com/office/drawing/2014/main" xmlns="" id="{83385AF2-31D8-468B-BA9A-C27BD2FED09E}"/>
              </a:ext>
            </a:extLst>
          </p:cNvPr>
          <p:cNvPicPr>
            <a:picLocks noChangeAspect="1"/>
          </p:cNvPicPr>
          <p:nvPr/>
        </p:nvPicPr>
        <p:blipFill rotWithShape="1">
          <a:blip r:embed="rId5"/>
          <a:srcRect l="35362" t="62029" r="22609"/>
          <a:stretch/>
        </p:blipFill>
        <p:spPr>
          <a:xfrm>
            <a:off x="6273726" y="1006052"/>
            <a:ext cx="2719052" cy="1644383"/>
          </a:xfrm>
          <a:prstGeom prst="rect">
            <a:avLst/>
          </a:prstGeom>
        </p:spPr>
      </p:pic>
      <p:sp>
        <p:nvSpPr>
          <p:cNvPr id="9" name="Rectangle 8">
            <a:extLst>
              <a:ext uri="{FF2B5EF4-FFF2-40B4-BE49-F238E27FC236}">
                <a16:creationId xmlns:a16="http://schemas.microsoft.com/office/drawing/2014/main" xmlns="" id="{405348DD-0834-4140-A0C1-0D1148B4A352}"/>
              </a:ext>
            </a:extLst>
          </p:cNvPr>
          <p:cNvSpPr/>
          <p:nvPr/>
        </p:nvSpPr>
        <p:spPr>
          <a:xfrm>
            <a:off x="315696" y="1134298"/>
            <a:ext cx="5731566" cy="1077218"/>
          </a:xfrm>
          <a:prstGeom prst="rect">
            <a:avLst/>
          </a:prstGeom>
        </p:spPr>
        <p:txBody>
          <a:bodyPr wrap="square">
            <a:spAutoFit/>
          </a:bodyPr>
          <a:lstStyle/>
          <a:p>
            <a:pPr marL="285750" indent="-285750">
              <a:buFont typeface="Wingdings" panose="05000000000000000000" pitchFamily="2" charset="2"/>
              <a:buChar char="Ø"/>
            </a:pPr>
            <a:r>
              <a:rPr lang="id-ID" sz="1600" dirty="0">
                <a:latin typeface="Times New Roman" panose="02020603050405020304" pitchFamily="18" charset="0"/>
                <a:cs typeface="Times New Roman" panose="02020603050405020304" pitchFamily="18" charset="0"/>
              </a:rPr>
              <a:t>Mengangkat (lifting). Mengangkat merupakan pergerakan daya tarik. Gunakan otot-otot besar besar dari tumit, paha bagian atas, kaki bagian bawa, perut, dan pinggul untuk mengurangi rasa sakit pada daerah tubuh bagian belakang.</a:t>
            </a:r>
          </a:p>
        </p:txBody>
      </p:sp>
      <p:sp>
        <p:nvSpPr>
          <p:cNvPr id="10" name="Rectangle 9">
            <a:extLst>
              <a:ext uri="{FF2B5EF4-FFF2-40B4-BE49-F238E27FC236}">
                <a16:creationId xmlns:a16="http://schemas.microsoft.com/office/drawing/2014/main" xmlns="" id="{0682125A-A80E-4C9C-A677-E94C18C8EC2E}"/>
              </a:ext>
            </a:extLst>
          </p:cNvPr>
          <p:cNvSpPr/>
          <p:nvPr/>
        </p:nvSpPr>
        <p:spPr>
          <a:xfrm>
            <a:off x="6047262" y="5434339"/>
            <a:ext cx="2995602" cy="523220"/>
          </a:xfrm>
          <a:prstGeom prst="rect">
            <a:avLst/>
          </a:prstGeom>
        </p:spPr>
        <p:txBody>
          <a:bodyPr wrap="square">
            <a:spAutoFit/>
          </a:bodyPr>
          <a:lstStyle/>
          <a:p>
            <a:r>
              <a:rPr lang="en-US" sz="1400" dirty="0" err="1">
                <a:latin typeface="Times New Roman" panose="02020603050405020304" pitchFamily="18" charset="0"/>
                <a:cs typeface="Times New Roman" panose="02020603050405020304" pitchFamily="18" charset="0"/>
              </a:rPr>
              <a:t>Sumber</a:t>
            </a:r>
            <a:r>
              <a:rPr lang="en-US" sz="1400" dirty="0">
                <a:latin typeface="Times New Roman" panose="02020603050405020304" pitchFamily="18" charset="0"/>
                <a:cs typeface="Times New Roman" panose="02020603050405020304" pitchFamily="18" charset="0"/>
              </a:rPr>
              <a:t>: https://slideplayer.info/slide/2397815/)</a:t>
            </a:r>
          </a:p>
        </p:txBody>
      </p:sp>
    </p:spTree>
    <p:extLst>
      <p:ext uri="{BB962C8B-B14F-4D97-AF65-F5344CB8AC3E}">
        <p14:creationId xmlns:p14="http://schemas.microsoft.com/office/powerpoint/2010/main" val="2542716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ADCAB37-002C-4797-B839-D5CB4DA53AE4}"/>
              </a:ext>
            </a:extLst>
          </p:cNvPr>
          <p:cNvPicPr>
            <a:picLocks noChangeAspect="1"/>
          </p:cNvPicPr>
          <p:nvPr/>
        </p:nvPicPr>
        <p:blipFill>
          <a:blip r:embed="rId2"/>
          <a:stretch>
            <a:fillRect/>
          </a:stretch>
        </p:blipFill>
        <p:spPr>
          <a:xfrm>
            <a:off x="0" y="6333744"/>
            <a:ext cx="9144000" cy="524256"/>
          </a:xfrm>
          <a:prstGeom prst="rect">
            <a:avLst/>
          </a:prstGeom>
        </p:spPr>
      </p:pic>
      <p:pic>
        <p:nvPicPr>
          <p:cNvPr id="5" name="Picture 4">
            <a:extLst>
              <a:ext uri="{FF2B5EF4-FFF2-40B4-BE49-F238E27FC236}">
                <a16:creationId xmlns:a16="http://schemas.microsoft.com/office/drawing/2014/main" xmlns="" id="{7EFFBE4C-1CDF-4174-8DFB-1EC94516D0C4}"/>
              </a:ext>
            </a:extLst>
          </p:cNvPr>
          <p:cNvPicPr>
            <a:picLocks noChangeAspect="1"/>
          </p:cNvPicPr>
          <p:nvPr/>
        </p:nvPicPr>
        <p:blipFill>
          <a:blip r:embed="rId3"/>
          <a:stretch>
            <a:fillRect/>
          </a:stretch>
        </p:blipFill>
        <p:spPr>
          <a:xfrm>
            <a:off x="-647114" y="-295421"/>
            <a:ext cx="10438227" cy="1204664"/>
          </a:xfrm>
          <a:prstGeom prst="rect">
            <a:avLst/>
          </a:prstGeom>
        </p:spPr>
      </p:pic>
      <p:pic>
        <p:nvPicPr>
          <p:cNvPr id="6" name="Picture 5">
            <a:extLst>
              <a:ext uri="{FF2B5EF4-FFF2-40B4-BE49-F238E27FC236}">
                <a16:creationId xmlns:a16="http://schemas.microsoft.com/office/drawing/2014/main" xmlns="" id="{F2897926-DABD-4F19-9AA2-BC0828572C20}"/>
              </a:ext>
            </a:extLst>
          </p:cNvPr>
          <p:cNvPicPr>
            <a:picLocks noChangeAspect="1"/>
          </p:cNvPicPr>
          <p:nvPr/>
        </p:nvPicPr>
        <p:blipFill rotWithShape="1">
          <a:blip r:embed="rId4"/>
          <a:srcRect l="36173" t="63506" r="29742"/>
          <a:stretch/>
        </p:blipFill>
        <p:spPr>
          <a:xfrm>
            <a:off x="6811619" y="1341233"/>
            <a:ext cx="2332381" cy="2637183"/>
          </a:xfrm>
          <a:prstGeom prst="rect">
            <a:avLst/>
          </a:prstGeom>
        </p:spPr>
      </p:pic>
      <p:sp>
        <p:nvSpPr>
          <p:cNvPr id="7" name="Rectangle 6">
            <a:extLst>
              <a:ext uri="{FF2B5EF4-FFF2-40B4-BE49-F238E27FC236}">
                <a16:creationId xmlns:a16="http://schemas.microsoft.com/office/drawing/2014/main" xmlns="" id="{4025DA86-87B1-4E6F-B22A-045AF8D64A55}"/>
              </a:ext>
            </a:extLst>
          </p:cNvPr>
          <p:cNvSpPr/>
          <p:nvPr/>
        </p:nvSpPr>
        <p:spPr>
          <a:xfrm>
            <a:off x="662610" y="1267672"/>
            <a:ext cx="5777947" cy="2308324"/>
          </a:xfrm>
          <a:prstGeom prst="rect">
            <a:avLst/>
          </a:prstGeom>
        </p:spPr>
        <p:txBody>
          <a:bodyPr wrap="square">
            <a:spAutoFit/>
          </a:bodyPr>
          <a:lstStyle/>
          <a:p>
            <a:pPr marL="285750" indent="-285750">
              <a:buFont typeface="Wingdings" panose="05000000000000000000" pitchFamily="2" charset="2"/>
              <a:buChar char="Ø"/>
            </a:pPr>
            <a:r>
              <a:rPr lang="id-ID" dirty="0">
                <a:latin typeface="Times New Roman" panose="02020603050405020304" pitchFamily="18" charset="0"/>
                <a:cs typeface="Times New Roman" panose="02020603050405020304" pitchFamily="18" charset="0"/>
              </a:rPr>
              <a:t>Menarik (pulling). Menarik dengan benar akan memudahkan untuk memindahkan benda. Yang perlu diperhatikan adalah ketinggian, letak benda, posisi kaki dan tubuh dalam menarik, sodorkan telapak tangan dengan lengan atas dipusat gravitasi pasien, lengan atas dan siku diletakkan pada permukaan tempat tidur, pinggul, lutut, dan pergelangan kaki ditekuk, lalu dilakukan penarikan.</a:t>
            </a:r>
          </a:p>
        </p:txBody>
      </p:sp>
      <p:sp>
        <p:nvSpPr>
          <p:cNvPr id="8" name="Rectangle 7">
            <a:extLst>
              <a:ext uri="{FF2B5EF4-FFF2-40B4-BE49-F238E27FC236}">
                <a16:creationId xmlns:a16="http://schemas.microsoft.com/office/drawing/2014/main" xmlns="" id="{D2C7D0D3-0C91-4910-9CF2-E58D7D5AC389}"/>
              </a:ext>
            </a:extLst>
          </p:cNvPr>
          <p:cNvSpPr/>
          <p:nvPr/>
        </p:nvSpPr>
        <p:spPr>
          <a:xfrm>
            <a:off x="6155635" y="4007986"/>
            <a:ext cx="2988365" cy="523220"/>
          </a:xfrm>
          <a:prstGeom prst="rect">
            <a:avLst/>
          </a:prstGeom>
        </p:spPr>
        <p:txBody>
          <a:bodyPr wrap="square">
            <a:spAutoFit/>
          </a:bodyPr>
          <a:lstStyle/>
          <a:p>
            <a:r>
              <a:rPr lang="en-US" sz="1400" dirty="0" err="1">
                <a:latin typeface="Times New Roman" panose="02020603050405020304" pitchFamily="18" charset="0"/>
                <a:cs typeface="Times New Roman" panose="02020603050405020304" pitchFamily="18" charset="0"/>
              </a:rPr>
              <a:t>Sumber</a:t>
            </a:r>
            <a:r>
              <a:rPr lang="en-US" sz="1400" dirty="0">
                <a:latin typeface="Times New Roman" panose="02020603050405020304" pitchFamily="18" charset="0"/>
                <a:cs typeface="Times New Roman" panose="02020603050405020304" pitchFamily="18" charset="0"/>
              </a:rPr>
              <a:t>: https://slideplayer.info/slide/2397815/)</a:t>
            </a:r>
          </a:p>
        </p:txBody>
      </p:sp>
    </p:spTree>
    <p:extLst>
      <p:ext uri="{BB962C8B-B14F-4D97-AF65-F5344CB8AC3E}">
        <p14:creationId xmlns:p14="http://schemas.microsoft.com/office/powerpoint/2010/main" val="1664490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15" descr="SUB#LIST copy.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06" name="Google Shape;106;p15"/>
          <p:cNvSpPr txBox="1"/>
          <p:nvPr/>
        </p:nvSpPr>
        <p:spPr>
          <a:xfrm>
            <a:off x="3302600" y="2497319"/>
            <a:ext cx="3238500" cy="460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04040"/>
              </a:buClr>
              <a:buSzPts val="2400"/>
              <a:buFont typeface="Arial"/>
              <a:buNone/>
            </a:pPr>
            <a:r>
              <a:rPr lang="en-US" sz="2600" b="1" i="0" u="none" dirty="0" err="1">
                <a:solidFill>
                  <a:srgbClr val="404040"/>
                </a:solidFill>
                <a:latin typeface="Times New Roman"/>
                <a:ea typeface="Times New Roman"/>
                <a:cs typeface="Times New Roman"/>
                <a:sym typeface="Times New Roman"/>
              </a:rPr>
              <a:t>Materi</a:t>
            </a:r>
            <a:r>
              <a:rPr lang="en-US" sz="2600" b="1" dirty="0">
                <a:solidFill>
                  <a:srgbClr val="404040"/>
                </a:solidFill>
                <a:latin typeface="Times New Roman"/>
                <a:ea typeface="Times New Roman"/>
                <a:cs typeface="Times New Roman"/>
                <a:sym typeface="Times New Roman"/>
              </a:rPr>
              <a:t> </a:t>
            </a:r>
            <a:r>
              <a:rPr lang="en-US" sz="2600" b="1" dirty="0" err="1">
                <a:solidFill>
                  <a:srgbClr val="404040"/>
                </a:solidFill>
                <a:latin typeface="Times New Roman"/>
                <a:ea typeface="Times New Roman"/>
                <a:cs typeface="Times New Roman"/>
                <a:sym typeface="Times New Roman"/>
              </a:rPr>
              <a:t>Pembahasan</a:t>
            </a:r>
            <a:r>
              <a:rPr lang="en-US" sz="2600" b="1" i="0" u="none" dirty="0">
                <a:solidFill>
                  <a:srgbClr val="404040"/>
                </a:solidFill>
                <a:latin typeface="Times New Roman"/>
                <a:ea typeface="Times New Roman"/>
                <a:cs typeface="Times New Roman"/>
                <a:sym typeface="Times New Roman"/>
              </a:rPr>
              <a:t> </a:t>
            </a:r>
            <a:endParaRPr sz="2600" dirty="0">
              <a:latin typeface="Times New Roman"/>
              <a:ea typeface="Times New Roman"/>
              <a:cs typeface="Times New Roman"/>
              <a:sym typeface="Times New Roman"/>
            </a:endParaRPr>
          </a:p>
        </p:txBody>
      </p:sp>
      <p:sp>
        <p:nvSpPr>
          <p:cNvPr id="107" name="Google Shape;107;p15"/>
          <p:cNvSpPr/>
          <p:nvPr/>
        </p:nvSpPr>
        <p:spPr>
          <a:xfrm>
            <a:off x="3584575" y="3279775"/>
            <a:ext cx="1524000" cy="4270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200"/>
              <a:buFont typeface="Calibri"/>
              <a:buNone/>
            </a:pPr>
            <a:r>
              <a:rPr lang="en-US" sz="22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108" name="Google Shape;108;p15"/>
          <p:cNvSpPr/>
          <p:nvPr/>
        </p:nvSpPr>
        <p:spPr>
          <a:xfrm>
            <a:off x="3778218" y="3957601"/>
            <a:ext cx="4108200" cy="49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100"/>
              <a:buFont typeface="Calibri"/>
              <a:buNone/>
            </a:pPr>
            <a:r>
              <a:rPr lang="en-US" sz="2100" b="0" i="0" u="none" strike="noStrike" cap="none" dirty="0">
                <a:solidFill>
                  <a:srgbClr val="FFFFFF"/>
                </a:solidFill>
                <a:latin typeface="Calibri"/>
                <a:ea typeface="Calibri"/>
                <a:cs typeface="Calibri"/>
                <a:sym typeface="Calibri"/>
              </a:rPr>
              <a:t> </a:t>
            </a:r>
            <a:r>
              <a:rPr lang="en-US" sz="1800" b="0" i="0" u="none" strike="noStrike" cap="none" dirty="0">
                <a:solidFill>
                  <a:srgbClr val="FFFFFF"/>
                </a:solidFill>
                <a:latin typeface="Arial"/>
                <a:ea typeface="Arial"/>
                <a:cs typeface="Arial"/>
                <a:sym typeface="Arial"/>
              </a:rPr>
              <a:t>2. </a:t>
            </a:r>
            <a:endParaRPr dirty="0"/>
          </a:p>
        </p:txBody>
      </p:sp>
      <p:cxnSp>
        <p:nvCxnSpPr>
          <p:cNvPr id="109" name="Google Shape;109;p15"/>
          <p:cNvCxnSpPr>
            <a:cxnSpLocks/>
          </p:cNvCxnSpPr>
          <p:nvPr/>
        </p:nvCxnSpPr>
        <p:spPr>
          <a:xfrm flipV="1">
            <a:off x="3962400" y="3959598"/>
            <a:ext cx="4968698" cy="17312"/>
          </a:xfrm>
          <a:prstGeom prst="straightConnector1">
            <a:avLst/>
          </a:prstGeom>
          <a:noFill/>
          <a:ln w="25400" cap="flat" cmpd="sng">
            <a:solidFill>
              <a:schemeClr val="lt1"/>
            </a:solidFill>
            <a:prstDash val="solid"/>
            <a:miter lim="800000"/>
            <a:headEnd type="none" w="med" len="med"/>
            <a:tailEnd type="none" w="med" len="med"/>
          </a:ln>
        </p:spPr>
      </p:cxnSp>
      <p:cxnSp>
        <p:nvCxnSpPr>
          <p:cNvPr id="110" name="Google Shape;110;p15"/>
          <p:cNvCxnSpPr>
            <a:cxnSpLocks/>
          </p:cNvCxnSpPr>
          <p:nvPr/>
        </p:nvCxnSpPr>
        <p:spPr>
          <a:xfrm>
            <a:off x="3962400" y="4343406"/>
            <a:ext cx="4968698" cy="0"/>
          </a:xfrm>
          <a:prstGeom prst="straightConnector1">
            <a:avLst/>
          </a:prstGeom>
          <a:noFill/>
          <a:ln w="25400" cap="flat" cmpd="sng">
            <a:solidFill>
              <a:schemeClr val="lt1"/>
            </a:solidFill>
            <a:prstDash val="solid"/>
            <a:miter lim="800000"/>
            <a:headEnd type="none" w="med" len="med"/>
            <a:tailEnd type="none" w="med" len="med"/>
          </a:ln>
        </p:spPr>
      </p:cxnSp>
      <p:cxnSp>
        <p:nvCxnSpPr>
          <p:cNvPr id="111" name="Google Shape;111;p15"/>
          <p:cNvCxnSpPr>
            <a:cxnSpLocks/>
          </p:cNvCxnSpPr>
          <p:nvPr/>
        </p:nvCxnSpPr>
        <p:spPr>
          <a:xfrm>
            <a:off x="3962475" y="4740118"/>
            <a:ext cx="4968623" cy="6036"/>
          </a:xfrm>
          <a:prstGeom prst="straightConnector1">
            <a:avLst/>
          </a:prstGeom>
          <a:noFill/>
          <a:ln w="25400" cap="flat" cmpd="sng">
            <a:solidFill>
              <a:schemeClr val="lt1"/>
            </a:solidFill>
            <a:prstDash val="solid"/>
            <a:miter lim="800000"/>
            <a:headEnd type="none" w="med" len="med"/>
            <a:tailEnd type="none" w="med" len="med"/>
          </a:ln>
        </p:spPr>
      </p:cxnSp>
      <p:sp>
        <p:nvSpPr>
          <p:cNvPr id="118" name="Google Shape;118;p15"/>
          <p:cNvSpPr/>
          <p:nvPr/>
        </p:nvSpPr>
        <p:spPr>
          <a:xfrm>
            <a:off x="3778218" y="4352968"/>
            <a:ext cx="2481000" cy="49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0" i="0" u="none" strike="noStrike" cap="none" dirty="0">
                <a:solidFill>
                  <a:srgbClr val="FFFFFF"/>
                </a:solidFill>
                <a:latin typeface="Arial"/>
                <a:ea typeface="Arial"/>
                <a:cs typeface="Arial"/>
                <a:sym typeface="Arial"/>
              </a:rPr>
              <a:t> 3. </a:t>
            </a:r>
            <a:endParaRPr dirty="0"/>
          </a:p>
        </p:txBody>
      </p:sp>
      <p:sp>
        <p:nvSpPr>
          <p:cNvPr id="122" name="Google Shape;122;p15"/>
          <p:cNvSpPr txBox="1"/>
          <p:nvPr/>
        </p:nvSpPr>
        <p:spPr>
          <a:xfrm>
            <a:off x="3749498" y="3331135"/>
            <a:ext cx="712800" cy="49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 </a:t>
            </a:r>
            <a:r>
              <a:rPr lang="en-US" sz="1800" b="0" i="0" u="none" strike="noStrike" cap="none" dirty="0">
                <a:solidFill>
                  <a:srgbClr val="FFFFFF"/>
                </a:solidFill>
                <a:latin typeface="Arial"/>
                <a:ea typeface="Arial"/>
                <a:cs typeface="Arial"/>
                <a:sym typeface="Arial"/>
              </a:rPr>
              <a:t>1. </a:t>
            </a:r>
            <a:endParaRPr sz="1800" b="0" i="0" u="none" strike="noStrike" cap="none" dirty="0">
              <a:solidFill>
                <a:schemeClr val="dk1"/>
              </a:solidFill>
              <a:latin typeface="Arial"/>
              <a:ea typeface="Arial"/>
              <a:cs typeface="Arial"/>
              <a:sym typeface="Arial"/>
            </a:endParaRPr>
          </a:p>
        </p:txBody>
      </p:sp>
      <p:sp>
        <p:nvSpPr>
          <p:cNvPr id="123" name="Google Shape;123;p15"/>
          <p:cNvSpPr txBox="1"/>
          <p:nvPr/>
        </p:nvSpPr>
        <p:spPr>
          <a:xfrm>
            <a:off x="4046449" y="3323606"/>
            <a:ext cx="4800600" cy="30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2000" i="0" u="none" dirty="0" err="1">
                <a:solidFill>
                  <a:schemeClr val="dk1"/>
                </a:solidFill>
                <a:latin typeface="Times New Roman"/>
                <a:ea typeface="Times New Roman"/>
                <a:cs typeface="Times New Roman"/>
                <a:sym typeface="Times New Roman"/>
              </a:rPr>
              <a:t>Konsep</a:t>
            </a:r>
            <a:r>
              <a:rPr lang="en-US" sz="2000" i="0" u="none" dirty="0">
                <a:solidFill>
                  <a:schemeClr val="dk1"/>
                </a:solidFill>
                <a:latin typeface="Times New Roman"/>
                <a:ea typeface="Times New Roman"/>
                <a:cs typeface="Times New Roman"/>
                <a:sym typeface="Times New Roman"/>
              </a:rPr>
              <a:t> dan </a:t>
            </a:r>
            <a:r>
              <a:rPr lang="en-US" sz="2000" i="0" u="none" dirty="0" err="1">
                <a:solidFill>
                  <a:schemeClr val="dk1"/>
                </a:solidFill>
                <a:latin typeface="Times New Roman"/>
                <a:ea typeface="Times New Roman"/>
                <a:cs typeface="Times New Roman"/>
                <a:sym typeface="Times New Roman"/>
              </a:rPr>
              <a:t>Prinsip</a:t>
            </a:r>
            <a:r>
              <a:rPr lang="en-US" sz="2000" i="0" u="none" dirty="0">
                <a:solidFill>
                  <a:schemeClr val="dk1"/>
                </a:solidFill>
                <a:latin typeface="Times New Roman"/>
                <a:ea typeface="Times New Roman"/>
                <a:cs typeface="Times New Roman"/>
                <a:sym typeface="Times New Roman"/>
              </a:rPr>
              <a:t> </a:t>
            </a:r>
            <a:r>
              <a:rPr lang="en-US" sz="2000" i="0" u="none" dirty="0" err="1">
                <a:solidFill>
                  <a:schemeClr val="dk1"/>
                </a:solidFill>
                <a:latin typeface="Times New Roman"/>
                <a:ea typeface="Times New Roman"/>
                <a:cs typeface="Times New Roman"/>
                <a:sym typeface="Times New Roman"/>
              </a:rPr>
              <a:t>Kebutuhan</a:t>
            </a:r>
            <a:r>
              <a:rPr lang="en-US" sz="2000" i="0" u="none" dirty="0">
                <a:solidFill>
                  <a:schemeClr val="dk1"/>
                </a:solidFill>
                <a:latin typeface="Times New Roman"/>
                <a:ea typeface="Times New Roman"/>
                <a:cs typeface="Times New Roman"/>
                <a:sym typeface="Times New Roman"/>
              </a:rPr>
              <a:t> </a:t>
            </a:r>
            <a:r>
              <a:rPr lang="en-US" sz="2000" i="0" u="none" dirty="0" err="1">
                <a:solidFill>
                  <a:schemeClr val="dk1"/>
                </a:solidFill>
                <a:latin typeface="Times New Roman"/>
                <a:ea typeface="Times New Roman"/>
                <a:cs typeface="Times New Roman"/>
                <a:sym typeface="Times New Roman"/>
              </a:rPr>
              <a:t>Aktivitas</a:t>
            </a:r>
            <a:r>
              <a:rPr lang="en-US" sz="2000" i="0" u="none" dirty="0">
                <a:solidFill>
                  <a:schemeClr val="dk1"/>
                </a:solidFill>
                <a:latin typeface="Times New Roman"/>
                <a:ea typeface="Times New Roman"/>
                <a:cs typeface="Times New Roman"/>
                <a:sym typeface="Times New Roman"/>
              </a:rPr>
              <a:t> dan </a:t>
            </a:r>
            <a:r>
              <a:rPr lang="en-US" sz="2000" i="0" u="none" dirty="0" err="1">
                <a:solidFill>
                  <a:schemeClr val="dk1"/>
                </a:solidFill>
                <a:latin typeface="Times New Roman"/>
                <a:ea typeface="Times New Roman"/>
                <a:cs typeface="Times New Roman"/>
                <a:sym typeface="Times New Roman"/>
              </a:rPr>
              <a:t>latihan</a:t>
            </a:r>
            <a:endParaRPr sz="2000" dirty="0">
              <a:latin typeface="Times New Roman"/>
              <a:ea typeface="Times New Roman"/>
              <a:cs typeface="Times New Roman"/>
              <a:sym typeface="Times New Roman"/>
            </a:endParaRPr>
          </a:p>
        </p:txBody>
      </p:sp>
      <p:sp>
        <p:nvSpPr>
          <p:cNvPr id="128" name="Google Shape;128;p15"/>
          <p:cNvSpPr txBox="1"/>
          <p:nvPr/>
        </p:nvSpPr>
        <p:spPr>
          <a:xfrm>
            <a:off x="4065037" y="4326167"/>
            <a:ext cx="5119778" cy="5744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id-ID" sz="2000" dirty="0">
                <a:latin typeface="Times New Roman"/>
                <a:ea typeface="Times New Roman"/>
                <a:cs typeface="Times New Roman"/>
                <a:sym typeface="Times New Roman"/>
              </a:rPr>
              <a:t>K</a:t>
            </a:r>
            <a:r>
              <a:rPr sz="2000" dirty="0" err="1">
                <a:latin typeface="Times New Roman"/>
                <a:ea typeface="Times New Roman"/>
                <a:cs typeface="Times New Roman"/>
                <a:sym typeface="Times New Roman"/>
              </a:rPr>
              <a:t>ebutuhan</a:t>
            </a:r>
            <a:r>
              <a:rPr sz="2000" dirty="0">
                <a:latin typeface="Times New Roman"/>
                <a:ea typeface="Times New Roman"/>
                <a:cs typeface="Times New Roman"/>
                <a:sym typeface="Times New Roman"/>
              </a:rPr>
              <a:t> </a:t>
            </a:r>
            <a:r>
              <a:rPr sz="2000" dirty="0" err="1">
                <a:latin typeface="Times New Roman"/>
                <a:ea typeface="Times New Roman"/>
                <a:cs typeface="Times New Roman"/>
                <a:sym typeface="Times New Roman"/>
              </a:rPr>
              <a:t>Mekanika</a:t>
            </a:r>
            <a:r>
              <a:rPr sz="2000" dirty="0">
                <a:latin typeface="Times New Roman"/>
                <a:ea typeface="Times New Roman"/>
                <a:cs typeface="Times New Roman"/>
                <a:sym typeface="Times New Roman"/>
              </a:rPr>
              <a:t> </a:t>
            </a:r>
            <a:r>
              <a:rPr sz="2000" dirty="0" err="1">
                <a:latin typeface="Times New Roman"/>
                <a:ea typeface="Times New Roman"/>
                <a:cs typeface="Times New Roman"/>
                <a:sym typeface="Times New Roman"/>
              </a:rPr>
              <a:t>Tubuh</a:t>
            </a:r>
            <a:r>
              <a:rPr sz="2000" dirty="0">
                <a:latin typeface="Times New Roman"/>
                <a:ea typeface="Times New Roman"/>
                <a:cs typeface="Times New Roman"/>
                <a:sym typeface="Times New Roman"/>
              </a:rPr>
              <a:t> dan </a:t>
            </a:r>
            <a:r>
              <a:rPr sz="2000" dirty="0" err="1">
                <a:latin typeface="Times New Roman"/>
                <a:ea typeface="Times New Roman"/>
                <a:cs typeface="Times New Roman"/>
                <a:sym typeface="Times New Roman"/>
              </a:rPr>
              <a:t>Ambulasi</a:t>
            </a:r>
            <a:endParaRPr sz="2000" dirty="0">
              <a:latin typeface="Times New Roman"/>
              <a:ea typeface="Times New Roman"/>
              <a:cs typeface="Times New Roman"/>
              <a:sym typeface="Times New Roman"/>
            </a:endParaRPr>
          </a:p>
        </p:txBody>
      </p:sp>
      <p:sp>
        <p:nvSpPr>
          <p:cNvPr id="12" name="TextBox 11">
            <a:extLst>
              <a:ext uri="{FF2B5EF4-FFF2-40B4-BE49-F238E27FC236}">
                <a16:creationId xmlns:a16="http://schemas.microsoft.com/office/drawing/2014/main" xmlns="" id="{79E11D44-00FA-4204-904F-B50FA683CC30}"/>
              </a:ext>
            </a:extLst>
          </p:cNvPr>
          <p:cNvSpPr txBox="1"/>
          <p:nvPr/>
        </p:nvSpPr>
        <p:spPr>
          <a:xfrm>
            <a:off x="4046449" y="3962284"/>
            <a:ext cx="5312228" cy="400110"/>
          </a:xfrm>
          <a:prstGeom prst="rect">
            <a:avLst/>
          </a:prstGeom>
          <a:noFill/>
        </p:spPr>
        <p:txBody>
          <a:bodyPr wrap="square" rtlCol="0">
            <a:spAutoFit/>
          </a:bodyPr>
          <a:lstStyle/>
          <a:p>
            <a:r>
              <a:rPr lang="id-ID" sz="2000" dirty="0">
                <a:latin typeface="Times New Roman" panose="02020603050405020304" pitchFamily="18" charset="0"/>
                <a:cs typeface="Times New Roman" panose="02020603050405020304" pitchFamily="18" charset="0"/>
              </a:rPr>
              <a:t>Kebutuhan Mobilitas dan Immobilitas</a:t>
            </a:r>
          </a:p>
        </p:txBody>
      </p:sp>
      <p:cxnSp>
        <p:nvCxnSpPr>
          <p:cNvPr id="5" name="Straight Connector 4">
            <a:extLst>
              <a:ext uri="{FF2B5EF4-FFF2-40B4-BE49-F238E27FC236}">
                <a16:creationId xmlns:a16="http://schemas.microsoft.com/office/drawing/2014/main" xmlns="" id="{A76383AD-2AA6-4331-833F-EB1B2CB299B3}"/>
              </a:ext>
            </a:extLst>
          </p:cNvPr>
          <p:cNvCxnSpPr/>
          <p:nvPr/>
        </p:nvCxnSpPr>
        <p:spPr>
          <a:xfrm>
            <a:off x="7455877" y="5233182"/>
            <a:ext cx="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xEl>
                                              <p:pRg st="0" end="0"/>
                                            </p:txEl>
                                          </p:spTgt>
                                        </p:tgtEl>
                                        <p:attrNameLst>
                                          <p:attrName>style.visibility</p:attrName>
                                        </p:attrNameLst>
                                      </p:cBhvr>
                                      <p:to>
                                        <p:strVal val="visible"/>
                                      </p:to>
                                    </p:set>
                                    <p:animEffect transition="in" filter="fade">
                                      <p:cBhvr>
                                        <p:cTn id="7" dur="500"/>
                                        <p:tgtEl>
                                          <p:spTgt spid="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xEl>
                                              <p:pRg st="0" end="0"/>
                                            </p:txEl>
                                          </p:spTgt>
                                        </p:tgtEl>
                                        <p:attrNameLst>
                                          <p:attrName>style.visibility</p:attrName>
                                        </p:attrNameLst>
                                      </p:cBhvr>
                                      <p:to>
                                        <p:strVal val="visible"/>
                                      </p:to>
                                    </p:set>
                                    <p:animEffect transition="in" filter="fade">
                                      <p:cBhvr>
                                        <p:cTn id="12" dur="500"/>
                                        <p:tgtEl>
                                          <p:spTgt spid="1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29F9FBD-7304-41D6-941E-C30E47C61CD6}"/>
              </a:ext>
            </a:extLst>
          </p:cNvPr>
          <p:cNvPicPr>
            <a:picLocks noChangeAspect="1"/>
          </p:cNvPicPr>
          <p:nvPr/>
        </p:nvPicPr>
        <p:blipFill>
          <a:blip r:embed="rId2"/>
          <a:stretch>
            <a:fillRect/>
          </a:stretch>
        </p:blipFill>
        <p:spPr>
          <a:xfrm>
            <a:off x="-19192" y="6316159"/>
            <a:ext cx="9144000" cy="524256"/>
          </a:xfrm>
          <a:prstGeom prst="rect">
            <a:avLst/>
          </a:prstGeom>
        </p:spPr>
      </p:pic>
      <p:pic>
        <p:nvPicPr>
          <p:cNvPr id="5" name="Picture 4">
            <a:extLst>
              <a:ext uri="{FF2B5EF4-FFF2-40B4-BE49-F238E27FC236}">
                <a16:creationId xmlns:a16="http://schemas.microsoft.com/office/drawing/2014/main" xmlns="" id="{541CE385-80C4-4536-8D26-588DCCB2AD88}"/>
              </a:ext>
            </a:extLst>
          </p:cNvPr>
          <p:cNvPicPr>
            <a:picLocks noChangeAspect="1"/>
          </p:cNvPicPr>
          <p:nvPr/>
        </p:nvPicPr>
        <p:blipFill>
          <a:blip r:embed="rId3"/>
          <a:stretch>
            <a:fillRect/>
          </a:stretch>
        </p:blipFill>
        <p:spPr>
          <a:xfrm>
            <a:off x="-687408" y="-267285"/>
            <a:ext cx="10480431" cy="1176528"/>
          </a:xfrm>
          <a:prstGeom prst="rect">
            <a:avLst/>
          </a:prstGeom>
        </p:spPr>
      </p:pic>
      <p:sp>
        <p:nvSpPr>
          <p:cNvPr id="6" name="Rectangle 5">
            <a:extLst>
              <a:ext uri="{FF2B5EF4-FFF2-40B4-BE49-F238E27FC236}">
                <a16:creationId xmlns:a16="http://schemas.microsoft.com/office/drawing/2014/main" xmlns="" id="{43B45581-3321-4B0D-A82D-AFEA1D9018BB}"/>
              </a:ext>
            </a:extLst>
          </p:cNvPr>
          <p:cNvSpPr/>
          <p:nvPr/>
        </p:nvSpPr>
        <p:spPr>
          <a:xfrm>
            <a:off x="563216" y="1028513"/>
            <a:ext cx="6314661" cy="707886"/>
          </a:xfrm>
          <a:prstGeom prst="rect">
            <a:avLst/>
          </a:prstGeom>
        </p:spPr>
        <p:txBody>
          <a:bodyPr wrap="square">
            <a:spAutoFit/>
          </a:bodyPr>
          <a:lstStyle/>
          <a:p>
            <a:r>
              <a:rPr lang="id-ID" sz="2000" dirty="0">
                <a:latin typeface="Times New Roman" panose="02020603050405020304" pitchFamily="18" charset="0"/>
                <a:cs typeface="Times New Roman" panose="02020603050405020304" pitchFamily="18" charset="0"/>
              </a:rPr>
              <a:t>Faktor-faktor yang Mempengaruhi Mekanika Tubuh menurut Alimul A. Aziz. (2006 p.97) :</a:t>
            </a:r>
          </a:p>
        </p:txBody>
      </p:sp>
      <p:sp>
        <p:nvSpPr>
          <p:cNvPr id="7" name="Rectangle 6">
            <a:extLst>
              <a:ext uri="{FF2B5EF4-FFF2-40B4-BE49-F238E27FC236}">
                <a16:creationId xmlns:a16="http://schemas.microsoft.com/office/drawing/2014/main" xmlns="" id="{C49F4A54-C169-4952-A9F3-1C43CF19E349}"/>
              </a:ext>
            </a:extLst>
          </p:cNvPr>
          <p:cNvSpPr/>
          <p:nvPr/>
        </p:nvSpPr>
        <p:spPr>
          <a:xfrm>
            <a:off x="367745" y="2151727"/>
            <a:ext cx="8564219" cy="2554545"/>
          </a:xfrm>
          <a:prstGeom prst="rect">
            <a:avLst/>
          </a:prstGeom>
        </p:spPr>
        <p:txBody>
          <a:bodyPr wrap="square">
            <a:spAutoFit/>
          </a:bodyPr>
          <a:lstStyle/>
          <a:p>
            <a:pPr marL="342900" indent="-342900">
              <a:buAutoNum type="arabicPeriod"/>
            </a:pPr>
            <a:r>
              <a:rPr lang="id-ID" sz="1600" dirty="0">
                <a:latin typeface="Times New Roman" panose="02020603050405020304" pitchFamily="18" charset="0"/>
                <a:cs typeface="Times New Roman" panose="02020603050405020304" pitchFamily="18" charset="0"/>
              </a:rPr>
              <a:t>Status kesehatan </a:t>
            </a:r>
          </a:p>
          <a:p>
            <a:pPr lvl="1"/>
            <a:r>
              <a:rPr lang="id-ID" sz="1600" dirty="0">
                <a:latin typeface="Times New Roman" panose="02020603050405020304" pitchFamily="18" charset="0"/>
                <a:cs typeface="Times New Roman" panose="02020603050405020304" pitchFamily="18" charset="0"/>
              </a:rPr>
              <a:t>Perubahan status kesehatan dapat memengaruhi sistem muskuloskeletal dan sistem saraf berupa penurunan koordinasi. Perubahan tersebut dapat disebabkan oleh penyakit, berkurangnya kemampuan untuk melakukan aktivitas sehari-hari, dan lain-lain.</a:t>
            </a:r>
          </a:p>
          <a:p>
            <a:pPr lvl="1"/>
            <a:endParaRPr lang="id-ID" sz="1600" dirty="0">
              <a:latin typeface="Times New Roman" panose="02020603050405020304" pitchFamily="18" charset="0"/>
              <a:cs typeface="Times New Roman" panose="02020603050405020304" pitchFamily="18" charset="0"/>
            </a:endParaRPr>
          </a:p>
          <a:p>
            <a:r>
              <a:rPr lang="id-ID" sz="1600" dirty="0">
                <a:latin typeface="Times New Roman" panose="02020603050405020304" pitchFamily="18" charset="0"/>
                <a:cs typeface="Times New Roman" panose="02020603050405020304" pitchFamily="18" charset="0"/>
              </a:rPr>
              <a:t> 2. Nutrisi </a:t>
            </a:r>
          </a:p>
          <a:p>
            <a:pPr lvl="1"/>
            <a:r>
              <a:rPr lang="id-ID" sz="1600" dirty="0">
                <a:latin typeface="Times New Roman" panose="02020603050405020304" pitchFamily="18" charset="0"/>
                <a:cs typeface="Times New Roman" panose="02020603050405020304" pitchFamily="18" charset="0"/>
              </a:rPr>
              <a:t>Salah satu fungsi nutrisi bagi tubuh adalah membantu proses pertumbuhan tulang dan perbaikan sel. Kekurangan nutrisi bagi tubuh dapat menyebabkann kelemahan otot dan memudahkan terjadinya penyakit. Sebagai contoh : tubuh yang kekurangan kalsium akan lebih mudah mengalami fraktur.</a:t>
            </a:r>
          </a:p>
        </p:txBody>
      </p:sp>
      <p:sp>
        <p:nvSpPr>
          <p:cNvPr id="8" name="Rectangle 7">
            <a:extLst>
              <a:ext uri="{FF2B5EF4-FFF2-40B4-BE49-F238E27FC236}">
                <a16:creationId xmlns:a16="http://schemas.microsoft.com/office/drawing/2014/main" xmlns="" id="{26143559-7A6F-46B9-BD4B-560C63418EC0}"/>
              </a:ext>
            </a:extLst>
          </p:cNvPr>
          <p:cNvSpPr/>
          <p:nvPr/>
        </p:nvSpPr>
        <p:spPr>
          <a:xfrm>
            <a:off x="367745" y="4734527"/>
            <a:ext cx="8564218" cy="1354217"/>
          </a:xfrm>
          <a:prstGeom prst="rect">
            <a:avLst/>
          </a:prstGeom>
        </p:spPr>
        <p:txBody>
          <a:bodyPr wrap="square">
            <a:spAutoFit/>
          </a:bodyPr>
          <a:lstStyle/>
          <a:p>
            <a:r>
              <a:rPr lang="id-ID" dirty="0"/>
              <a:t> </a:t>
            </a:r>
            <a:r>
              <a:rPr lang="id-ID" sz="1600" dirty="0">
                <a:latin typeface="Times New Roman" panose="02020603050405020304" pitchFamily="18" charset="0"/>
                <a:cs typeface="Times New Roman" panose="02020603050405020304" pitchFamily="18" charset="0"/>
              </a:rPr>
              <a:t>3. Emosi </a:t>
            </a:r>
          </a:p>
          <a:p>
            <a:pPr lvl="1"/>
            <a:r>
              <a:rPr lang="id-ID" sz="1600" dirty="0">
                <a:latin typeface="Times New Roman" panose="02020603050405020304" pitchFamily="18" charset="0"/>
                <a:cs typeface="Times New Roman" panose="02020603050405020304" pitchFamily="18" charset="0"/>
              </a:rPr>
              <a:t>Kondisi psikologis memengaruhi perubahan dalam perilaku indivisu sehingga dapat menjadi penyebab menurunnya kemampuan mekanika tubuh dan ambulasi yang baik. Seseorang yang mengalami perasaan tidak aman, tidak bersemangat, dan harga diri yang rendah, akan mudah mengalami perubahan dalam mekanika tubuh dan ambulasi.</a:t>
            </a:r>
          </a:p>
        </p:txBody>
      </p:sp>
    </p:spTree>
    <p:extLst>
      <p:ext uri="{BB962C8B-B14F-4D97-AF65-F5344CB8AC3E}">
        <p14:creationId xmlns:p14="http://schemas.microsoft.com/office/powerpoint/2010/main" val="651423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D427197-1C44-4FB5-9D3F-E444EA02117E}"/>
              </a:ext>
            </a:extLst>
          </p:cNvPr>
          <p:cNvPicPr>
            <a:picLocks noChangeAspect="1"/>
          </p:cNvPicPr>
          <p:nvPr/>
        </p:nvPicPr>
        <p:blipFill>
          <a:blip r:embed="rId2"/>
          <a:stretch>
            <a:fillRect/>
          </a:stretch>
        </p:blipFill>
        <p:spPr>
          <a:xfrm>
            <a:off x="-662609" y="-211833"/>
            <a:ext cx="10455966" cy="1026639"/>
          </a:xfrm>
          <a:prstGeom prst="rect">
            <a:avLst/>
          </a:prstGeom>
        </p:spPr>
      </p:pic>
      <p:pic>
        <p:nvPicPr>
          <p:cNvPr id="5" name="Picture 4">
            <a:extLst>
              <a:ext uri="{FF2B5EF4-FFF2-40B4-BE49-F238E27FC236}">
                <a16:creationId xmlns:a16="http://schemas.microsoft.com/office/drawing/2014/main" xmlns="" id="{55BFCF0E-7384-4345-BF22-2E26BC54CCB2}"/>
              </a:ext>
            </a:extLst>
          </p:cNvPr>
          <p:cNvPicPr>
            <a:picLocks noChangeAspect="1"/>
          </p:cNvPicPr>
          <p:nvPr/>
        </p:nvPicPr>
        <p:blipFill>
          <a:blip r:embed="rId3"/>
          <a:stretch>
            <a:fillRect/>
          </a:stretch>
        </p:blipFill>
        <p:spPr>
          <a:xfrm>
            <a:off x="0" y="6333744"/>
            <a:ext cx="9144000" cy="524256"/>
          </a:xfrm>
          <a:prstGeom prst="rect">
            <a:avLst/>
          </a:prstGeom>
        </p:spPr>
      </p:pic>
      <p:sp>
        <p:nvSpPr>
          <p:cNvPr id="8" name="Rectangle 7">
            <a:extLst>
              <a:ext uri="{FF2B5EF4-FFF2-40B4-BE49-F238E27FC236}">
                <a16:creationId xmlns:a16="http://schemas.microsoft.com/office/drawing/2014/main" xmlns="" id="{387BBEFC-3423-4456-9DAE-685DAA347C96}"/>
              </a:ext>
            </a:extLst>
          </p:cNvPr>
          <p:cNvSpPr/>
          <p:nvPr/>
        </p:nvSpPr>
        <p:spPr>
          <a:xfrm>
            <a:off x="463826" y="918942"/>
            <a:ext cx="8481391" cy="4062651"/>
          </a:xfrm>
          <a:prstGeom prst="rect">
            <a:avLst/>
          </a:prstGeom>
        </p:spPr>
        <p:txBody>
          <a:bodyPr wrap="square">
            <a:spAutoFit/>
          </a:bodyPr>
          <a:lstStyle/>
          <a:p>
            <a:r>
              <a:rPr lang="id-ID" dirty="0"/>
              <a:t> </a:t>
            </a:r>
            <a:r>
              <a:rPr lang="id-ID" sz="1600" dirty="0">
                <a:latin typeface="Times New Roman" panose="02020603050405020304" pitchFamily="18" charset="0"/>
                <a:cs typeface="Times New Roman" panose="02020603050405020304" pitchFamily="18" charset="0"/>
              </a:rPr>
              <a:t>4. Situasi dan kebiasaan </a:t>
            </a:r>
          </a:p>
          <a:p>
            <a:pPr lvl="1"/>
            <a:r>
              <a:rPr lang="id-ID" sz="1600" dirty="0">
                <a:latin typeface="Times New Roman" panose="02020603050405020304" pitchFamily="18" charset="0"/>
                <a:cs typeface="Times New Roman" panose="02020603050405020304" pitchFamily="18" charset="0"/>
              </a:rPr>
              <a:t>Situasi dan kebiasaan yang dilakukan seseorang, misalnya sering mengangkat benda-benda berat akan menyebabkan perubahan mekanika tubuh dan ambulasi.</a:t>
            </a:r>
          </a:p>
          <a:p>
            <a:endParaRPr lang="id-ID" sz="1600" dirty="0">
              <a:latin typeface="Times New Roman" panose="02020603050405020304" pitchFamily="18" charset="0"/>
              <a:cs typeface="Times New Roman" panose="02020603050405020304" pitchFamily="18" charset="0"/>
            </a:endParaRPr>
          </a:p>
          <a:p>
            <a:r>
              <a:rPr lang="id-ID" sz="1600" dirty="0">
                <a:latin typeface="Times New Roman" panose="02020603050405020304" pitchFamily="18" charset="0"/>
                <a:cs typeface="Times New Roman" panose="02020603050405020304" pitchFamily="18" charset="0"/>
              </a:rPr>
              <a:t> 5. Gaya hidup </a:t>
            </a:r>
          </a:p>
          <a:p>
            <a:pPr lvl="1"/>
            <a:r>
              <a:rPr lang="id-ID" sz="1600" dirty="0">
                <a:latin typeface="Times New Roman" panose="02020603050405020304" pitchFamily="18" charset="0"/>
                <a:cs typeface="Times New Roman" panose="02020603050405020304" pitchFamily="18" charset="0"/>
              </a:rPr>
              <a:t>Perubahan pola hidup seseorang dapat menyebabkan stres dan kemungkinan besar akan menimbulkan kecerobohan dan beraktivitas, sehingga dapat menganggu koordinasi antara sistem muskuloskeletal dan saraf. Hal tersebut pada akhirnya akan mengakibatkan perubahan mekanika tubuh. </a:t>
            </a:r>
          </a:p>
          <a:p>
            <a:endParaRPr lang="id-ID" sz="1600" dirty="0">
              <a:latin typeface="Times New Roman" panose="02020603050405020304" pitchFamily="18" charset="0"/>
              <a:cs typeface="Times New Roman" panose="02020603050405020304" pitchFamily="18" charset="0"/>
            </a:endParaRPr>
          </a:p>
          <a:p>
            <a:r>
              <a:rPr lang="id-ID" sz="1600" dirty="0">
                <a:latin typeface="Times New Roman" panose="02020603050405020304" pitchFamily="18" charset="0"/>
                <a:cs typeface="Times New Roman" panose="02020603050405020304" pitchFamily="18" charset="0"/>
              </a:rPr>
              <a:t>6. Pengetahuan </a:t>
            </a:r>
          </a:p>
          <a:p>
            <a:pPr lvl="1"/>
            <a:r>
              <a:rPr lang="id-ID" sz="1600" dirty="0">
                <a:latin typeface="Times New Roman" panose="02020603050405020304" pitchFamily="18" charset="0"/>
                <a:cs typeface="Times New Roman" panose="02020603050405020304" pitchFamily="18" charset="0"/>
              </a:rPr>
              <a:t>Pengetahuan yang baik terhadap mekanika tubuh akan mendorong seseorang untuk menggunakannya secara benar, sehingga akan mengurangi energi yang telah dikeluarkan. Sebaliknya, pengetahuan yang kurang memadai dalam penggunaan mekanika tubuh akan menjadikan seseorang berisiko mengalami gangguan koordinasi system musculoskeletal dan saraf.</a:t>
            </a:r>
          </a:p>
        </p:txBody>
      </p:sp>
    </p:spTree>
    <p:extLst>
      <p:ext uri="{BB962C8B-B14F-4D97-AF65-F5344CB8AC3E}">
        <p14:creationId xmlns:p14="http://schemas.microsoft.com/office/powerpoint/2010/main" val="1022312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24"/>
          <p:cNvSpPr txBox="1">
            <a:spLocks noGrp="1"/>
          </p:cNvSpPr>
          <p:nvPr>
            <p:ph type="title"/>
          </p:nvPr>
        </p:nvSpPr>
        <p:spPr>
          <a:xfrm>
            <a:off x="464232" y="809124"/>
            <a:ext cx="82296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800"/>
              <a:buFont typeface="Times New Roman"/>
              <a:buNone/>
            </a:pPr>
            <a:r>
              <a:rPr lang="en-US" sz="3000" b="1" i="0" u="none" strike="noStrike" cap="none" dirty="0" err="1">
                <a:solidFill>
                  <a:schemeClr val="dk1"/>
                </a:solidFill>
                <a:latin typeface="Times New Roman"/>
                <a:ea typeface="Times New Roman"/>
                <a:cs typeface="Times New Roman"/>
                <a:sym typeface="Times New Roman"/>
              </a:rPr>
              <a:t>Kebutuhan</a:t>
            </a:r>
            <a:r>
              <a:rPr lang="en-US" sz="3000" b="1" i="0" u="none" strike="noStrike" cap="none" dirty="0">
                <a:solidFill>
                  <a:schemeClr val="dk1"/>
                </a:solidFill>
                <a:latin typeface="Times New Roman"/>
                <a:ea typeface="Times New Roman"/>
                <a:cs typeface="Times New Roman"/>
                <a:sym typeface="Times New Roman"/>
              </a:rPr>
              <a:t> </a:t>
            </a:r>
            <a:r>
              <a:rPr lang="en-US" sz="3000" b="1" i="0" u="none" strike="noStrike" cap="none" dirty="0" err="1">
                <a:solidFill>
                  <a:schemeClr val="dk1"/>
                </a:solidFill>
                <a:latin typeface="Times New Roman"/>
                <a:ea typeface="Times New Roman"/>
                <a:cs typeface="Times New Roman"/>
                <a:sym typeface="Times New Roman"/>
              </a:rPr>
              <a:t>Mekanika</a:t>
            </a:r>
            <a:r>
              <a:rPr lang="en-US" sz="3000" b="1" i="0" u="none" strike="noStrike" cap="none" dirty="0">
                <a:solidFill>
                  <a:schemeClr val="dk1"/>
                </a:solidFill>
                <a:latin typeface="Times New Roman"/>
                <a:ea typeface="Times New Roman"/>
                <a:cs typeface="Times New Roman"/>
                <a:sym typeface="Times New Roman"/>
              </a:rPr>
              <a:t> </a:t>
            </a:r>
            <a:r>
              <a:rPr lang="en-US" sz="3000" b="1" i="0" u="none" strike="noStrike" cap="none" dirty="0" err="1">
                <a:solidFill>
                  <a:schemeClr val="dk1"/>
                </a:solidFill>
                <a:latin typeface="Times New Roman"/>
                <a:ea typeface="Times New Roman"/>
                <a:cs typeface="Times New Roman"/>
                <a:sym typeface="Times New Roman"/>
              </a:rPr>
              <a:t>Tubuh</a:t>
            </a:r>
            <a:r>
              <a:rPr lang="en-US" sz="3000" b="1" i="0" u="none" strike="noStrike" cap="none" dirty="0">
                <a:solidFill>
                  <a:schemeClr val="dk1"/>
                </a:solidFill>
                <a:latin typeface="Times New Roman"/>
                <a:ea typeface="Times New Roman"/>
                <a:cs typeface="Times New Roman"/>
                <a:sym typeface="Times New Roman"/>
              </a:rPr>
              <a:t> dan </a:t>
            </a:r>
            <a:r>
              <a:rPr lang="en-US" sz="3000" b="1" i="0" u="none" strike="noStrike" cap="none" dirty="0" err="1">
                <a:solidFill>
                  <a:schemeClr val="dk1"/>
                </a:solidFill>
                <a:latin typeface="Times New Roman"/>
                <a:ea typeface="Times New Roman"/>
                <a:cs typeface="Times New Roman"/>
                <a:sym typeface="Times New Roman"/>
              </a:rPr>
              <a:t>Ambulasi</a:t>
            </a:r>
            <a:endParaRPr sz="3000" dirty="0">
              <a:latin typeface="Times New Roman"/>
              <a:ea typeface="Times New Roman"/>
              <a:cs typeface="Times New Roman"/>
              <a:sym typeface="Times New Roman"/>
            </a:endParaRPr>
          </a:p>
        </p:txBody>
      </p:sp>
      <p:sp>
        <p:nvSpPr>
          <p:cNvPr id="213" name="Google Shape;213;p24"/>
          <p:cNvSpPr txBox="1">
            <a:spLocks noGrp="1"/>
          </p:cNvSpPr>
          <p:nvPr>
            <p:ph idx="1"/>
          </p:nvPr>
        </p:nvSpPr>
        <p:spPr>
          <a:xfrm>
            <a:off x="464232" y="1929876"/>
            <a:ext cx="8229600" cy="366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00"/>
              </a:spcBef>
              <a:spcAft>
                <a:spcPts val="0"/>
              </a:spcAft>
              <a:buClr>
                <a:schemeClr val="dk1"/>
              </a:buClr>
              <a:buSzPts val="2000"/>
              <a:buFont typeface="Arial"/>
              <a:buNone/>
            </a:pPr>
            <a:endParaRPr sz="2000" b="0" i="0" u="none" dirty="0">
              <a:solidFill>
                <a:schemeClr val="dk1"/>
              </a:solidFill>
              <a:latin typeface="Times New Roman"/>
              <a:ea typeface="Times New Roman"/>
              <a:cs typeface="Times New Roman"/>
              <a:sym typeface="Times New Roman"/>
            </a:endParaRPr>
          </a:p>
          <a:p>
            <a:pPr marL="342900" indent="-330200">
              <a:lnSpc>
                <a:spcPct val="100000"/>
              </a:lnSpc>
              <a:spcBef>
                <a:spcPts val="400"/>
              </a:spcBef>
              <a:buClr>
                <a:schemeClr val="dk1"/>
              </a:buClr>
              <a:buSzPts val="1800"/>
              <a:buFont typeface="Times New Roman"/>
              <a:buChar char="•"/>
            </a:pPr>
            <a:r>
              <a:rPr lang="en-US" sz="1800" i="0" u="none" dirty="0" err="1">
                <a:solidFill>
                  <a:schemeClr val="dk1"/>
                </a:solidFill>
                <a:latin typeface="Times New Roman"/>
                <a:ea typeface="Times New Roman"/>
                <a:cs typeface="Times New Roman"/>
                <a:sym typeface="Times New Roman"/>
              </a:rPr>
              <a:t>Mekanika</a:t>
            </a:r>
            <a:r>
              <a:rPr lang="en-US" sz="1800" i="0" u="none" dirty="0">
                <a:solidFill>
                  <a:schemeClr val="dk1"/>
                </a:solidFill>
                <a:latin typeface="Times New Roman"/>
                <a:ea typeface="Times New Roman"/>
                <a:cs typeface="Times New Roman"/>
                <a:sym typeface="Times New Roman"/>
              </a:rPr>
              <a:t> </a:t>
            </a:r>
            <a:r>
              <a:rPr lang="en-US" sz="1800" i="0" u="none" dirty="0" err="1">
                <a:solidFill>
                  <a:schemeClr val="dk1"/>
                </a:solidFill>
                <a:latin typeface="Times New Roman"/>
                <a:ea typeface="Times New Roman"/>
                <a:cs typeface="Times New Roman"/>
                <a:sym typeface="Times New Roman"/>
              </a:rPr>
              <a:t>tubuh</a:t>
            </a:r>
            <a:r>
              <a:rPr lang="en-US" sz="1800" i="0" u="none" dirty="0">
                <a:solidFill>
                  <a:schemeClr val="dk1"/>
                </a:solidFill>
                <a:latin typeface="Times New Roman"/>
                <a:ea typeface="Times New Roman"/>
                <a:cs typeface="Times New Roman"/>
                <a:sym typeface="Times New Roman"/>
              </a:rPr>
              <a:t> </a:t>
            </a:r>
            <a:r>
              <a:rPr lang="en-US" sz="1800" i="0" u="none" dirty="0" err="1">
                <a:solidFill>
                  <a:schemeClr val="tx1"/>
                </a:solidFill>
                <a:latin typeface="Times New Roman" panose="02020603050405020304" pitchFamily="18" charset="0"/>
                <a:ea typeface="Times New Roman"/>
                <a:cs typeface="Times New Roman" panose="02020603050405020304" pitchFamily="18" charset="0"/>
                <a:sym typeface="Times New Roman"/>
              </a:rPr>
              <a:t>adalah</a:t>
            </a:r>
            <a:r>
              <a:rPr lang="id-ID" sz="1800" i="0" u="none" dirty="0">
                <a:solidFill>
                  <a:schemeClr val="tx1"/>
                </a:solidFill>
                <a:latin typeface="Times New Roman" panose="02020603050405020304" pitchFamily="18" charset="0"/>
                <a:ea typeface="Times New Roman"/>
                <a:cs typeface="Times New Roman" panose="02020603050405020304" pitchFamily="18" charset="0"/>
                <a:sym typeface="Times New Roman"/>
              </a:rPr>
              <a:t> </a:t>
            </a:r>
            <a:r>
              <a:rPr lang="en-US" sz="1800" dirty="0" err="1">
                <a:solidFill>
                  <a:schemeClr val="tx1"/>
                </a:solidFill>
                <a:latin typeface="Times New Roman" panose="02020603050405020304" pitchFamily="18" charset="0"/>
                <a:cs typeface="Times New Roman" panose="02020603050405020304" pitchFamily="18" charset="0"/>
              </a:rPr>
              <a:t>merupakan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usaha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koordinasi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dari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muskuloskeletal</a:t>
            </a:r>
            <a:r>
              <a:rPr lang="en-US" sz="1800" dirty="0">
                <a:solidFill>
                  <a:schemeClr val="tx1"/>
                </a:solidFill>
                <a:latin typeface="Times New Roman" panose="02020603050405020304" pitchFamily="18" charset="0"/>
                <a:cs typeface="Times New Roman" panose="02020603050405020304" pitchFamily="18" charset="0"/>
              </a:rPr>
              <a:t> dan </a:t>
            </a:r>
            <a:r>
              <a:rPr lang="en-US" sz="1800" dirty="0" err="1">
                <a:solidFill>
                  <a:schemeClr val="tx1"/>
                </a:solidFill>
                <a:latin typeface="Times New Roman" panose="02020603050405020304" pitchFamily="18" charset="0"/>
                <a:cs typeface="Times New Roman" panose="02020603050405020304" pitchFamily="18" charset="0"/>
              </a:rPr>
              <a:t>sistem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saraf</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untuk</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mempertahankan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keseimbangan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dengan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tepat</a:t>
            </a:r>
            <a:r>
              <a:rPr lang="en-US" sz="1800" dirty="0">
                <a:solidFill>
                  <a:schemeClr val="tx1"/>
                </a:solidFill>
                <a:latin typeface="Times New Roman" panose="02020603050405020304" pitchFamily="18" charset="0"/>
                <a:cs typeface="Times New Roman" panose="02020603050405020304" pitchFamily="18" charset="0"/>
              </a:rPr>
              <a:t>. Pada </a:t>
            </a:r>
            <a:r>
              <a:rPr lang="en-US" sz="1800" dirty="0" err="1">
                <a:solidFill>
                  <a:schemeClr val="tx1"/>
                </a:solidFill>
                <a:latin typeface="Times New Roman" panose="02020603050405020304" pitchFamily="18" charset="0"/>
                <a:cs typeface="Times New Roman" panose="02020603050405020304" pitchFamily="18" charset="0"/>
              </a:rPr>
              <a:t>dasarnya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mekanika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tubuh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adalah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cara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menggunakan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tubuh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secara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efisien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yaitu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tidak</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banyak</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mengeluarkan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tenaga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berkoordinasi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serta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aman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dalam</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mengerakkan</a:t>
            </a:r>
            <a:r>
              <a:rPr lang="en-US" sz="1800" dirty="0">
                <a:solidFill>
                  <a:schemeClr val="tx1"/>
                </a:solidFill>
                <a:latin typeface="Times New Roman" panose="02020603050405020304" pitchFamily="18" charset="0"/>
                <a:cs typeface="Times New Roman" panose="02020603050405020304" pitchFamily="18" charset="0"/>
              </a:rPr>
              <a:t> dan </a:t>
            </a:r>
            <a:r>
              <a:rPr lang="en-US" sz="1800" dirty="0" err="1">
                <a:solidFill>
                  <a:schemeClr val="tx1"/>
                </a:solidFill>
                <a:latin typeface="Times New Roman" panose="02020603050405020304" pitchFamily="18" charset="0"/>
                <a:cs typeface="Times New Roman" panose="02020603050405020304" pitchFamily="18" charset="0"/>
              </a:rPr>
              <a:t>mempertahankan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keseimbangan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selama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beraktivitas</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Alimul</a:t>
            </a:r>
            <a:r>
              <a:rPr lang="en-US" sz="1800" dirty="0">
                <a:solidFill>
                  <a:schemeClr val="tx1"/>
                </a:solidFill>
                <a:latin typeface="Times New Roman" panose="02020603050405020304" pitchFamily="18" charset="0"/>
                <a:cs typeface="Times New Roman" panose="02020603050405020304" pitchFamily="18" charset="0"/>
              </a:rPr>
              <a:t> A. Aziz.2006. p.96).</a:t>
            </a:r>
            <a:endParaRPr lang="id-ID" sz="1800" dirty="0">
              <a:solidFill>
                <a:schemeClr val="tx1"/>
              </a:solidFill>
              <a:latin typeface="Times New Roman" panose="02020603050405020304" pitchFamily="18" charset="0"/>
              <a:cs typeface="Times New Roman" panose="02020603050405020304" pitchFamily="18" charset="0"/>
            </a:endParaRPr>
          </a:p>
          <a:p>
            <a:pPr marL="342900" indent="-330200">
              <a:lnSpc>
                <a:spcPct val="100000"/>
              </a:lnSpc>
              <a:spcBef>
                <a:spcPts val="400"/>
              </a:spcBef>
              <a:buClr>
                <a:schemeClr val="dk1"/>
              </a:buClr>
              <a:buSzPts val="1800"/>
              <a:buFont typeface="Times New Roman"/>
              <a:buChar char="•"/>
            </a:pPr>
            <a:endParaRPr sz="1800" i="0" u="none" dirty="0">
              <a:solidFill>
                <a:schemeClr val="dk1"/>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82CE4FC4-508B-442F-8D04-72063131C4EE}"/>
              </a:ext>
            </a:extLst>
          </p:cNvPr>
          <p:cNvPicPr>
            <a:picLocks noChangeAspect="1"/>
          </p:cNvPicPr>
          <p:nvPr/>
        </p:nvPicPr>
        <p:blipFill>
          <a:blip r:embed="rId3"/>
          <a:stretch>
            <a:fillRect/>
          </a:stretch>
        </p:blipFill>
        <p:spPr>
          <a:xfrm>
            <a:off x="0" y="6333744"/>
            <a:ext cx="9144000" cy="524256"/>
          </a:xfrm>
          <a:prstGeom prst="rect">
            <a:avLst/>
          </a:prstGeom>
        </p:spPr>
      </p:pic>
      <p:pic>
        <p:nvPicPr>
          <p:cNvPr id="3" name="Picture 2">
            <a:extLst>
              <a:ext uri="{FF2B5EF4-FFF2-40B4-BE49-F238E27FC236}">
                <a16:creationId xmlns:a16="http://schemas.microsoft.com/office/drawing/2014/main" xmlns="" id="{2595DB2A-50C0-4A0A-BA81-32C694C4D0E7}"/>
              </a:ext>
            </a:extLst>
          </p:cNvPr>
          <p:cNvPicPr>
            <a:picLocks noChangeAspect="1"/>
          </p:cNvPicPr>
          <p:nvPr/>
        </p:nvPicPr>
        <p:blipFill>
          <a:blip r:embed="rId4"/>
          <a:stretch>
            <a:fillRect/>
          </a:stretch>
        </p:blipFill>
        <p:spPr>
          <a:xfrm>
            <a:off x="-661183" y="-239151"/>
            <a:ext cx="10480431" cy="1097283"/>
          </a:xfrm>
          <a:prstGeom prst="rect">
            <a:avLst/>
          </a:prstGeom>
        </p:spPr>
      </p:pic>
    </p:spTree>
  </p:cSld>
  <p:clrMapOvr>
    <a:masterClrMapping/>
  </p:clrMapOvr>
  <p:transition>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F89E13-0C19-4AD3-8745-3052ECED937B}"/>
              </a:ext>
            </a:extLst>
          </p:cNvPr>
          <p:cNvPicPr>
            <a:picLocks noChangeAspect="1"/>
          </p:cNvPicPr>
          <p:nvPr/>
        </p:nvPicPr>
        <p:blipFill>
          <a:blip r:embed="rId2"/>
          <a:stretch>
            <a:fillRect/>
          </a:stretch>
        </p:blipFill>
        <p:spPr>
          <a:xfrm>
            <a:off x="-674914" y="-255305"/>
            <a:ext cx="10493828" cy="926992"/>
          </a:xfrm>
          <a:prstGeom prst="rect">
            <a:avLst/>
          </a:prstGeom>
        </p:spPr>
      </p:pic>
      <p:pic>
        <p:nvPicPr>
          <p:cNvPr id="5" name="Picture 4">
            <a:extLst>
              <a:ext uri="{FF2B5EF4-FFF2-40B4-BE49-F238E27FC236}">
                <a16:creationId xmlns:a16="http://schemas.microsoft.com/office/drawing/2014/main" xmlns="" id="{E37E052D-70AD-40AE-8319-15516587317A}"/>
              </a:ext>
            </a:extLst>
          </p:cNvPr>
          <p:cNvPicPr>
            <a:picLocks noChangeAspect="1"/>
          </p:cNvPicPr>
          <p:nvPr/>
        </p:nvPicPr>
        <p:blipFill>
          <a:blip r:embed="rId3"/>
          <a:stretch>
            <a:fillRect/>
          </a:stretch>
        </p:blipFill>
        <p:spPr>
          <a:xfrm>
            <a:off x="-7257" y="6333744"/>
            <a:ext cx="9144000" cy="524256"/>
          </a:xfrm>
          <a:prstGeom prst="rect">
            <a:avLst/>
          </a:prstGeom>
        </p:spPr>
      </p:pic>
      <p:sp>
        <p:nvSpPr>
          <p:cNvPr id="10" name="Rectangle 9">
            <a:extLst>
              <a:ext uri="{FF2B5EF4-FFF2-40B4-BE49-F238E27FC236}">
                <a16:creationId xmlns:a16="http://schemas.microsoft.com/office/drawing/2014/main" xmlns="" id="{7E6556C0-BA10-4CDA-AD7C-FAFC5AA04758}"/>
              </a:ext>
            </a:extLst>
          </p:cNvPr>
          <p:cNvSpPr/>
          <p:nvPr/>
        </p:nvSpPr>
        <p:spPr>
          <a:xfrm>
            <a:off x="536713" y="833735"/>
            <a:ext cx="8070574" cy="707886"/>
          </a:xfrm>
          <a:prstGeom prst="rect">
            <a:avLst/>
          </a:prstGeom>
        </p:spPr>
        <p:txBody>
          <a:bodyPr wrap="square">
            <a:spAutoFit/>
          </a:bodyPr>
          <a:lstStyle/>
          <a:p>
            <a:r>
              <a:rPr lang="id-ID" sz="2000" dirty="0">
                <a:latin typeface="Times New Roman" panose="02020603050405020304" pitchFamily="18" charset="0"/>
                <a:cs typeface="Times New Roman" panose="02020603050405020304" pitchFamily="18" charset="0"/>
              </a:rPr>
              <a:t>Menurut Alimul Hidayat, A. Aziz (2006. p.98) kesalahan dalam penggunaan mekanika tubuh dapat menimbulkan dampak sebagi berikut :</a:t>
            </a:r>
          </a:p>
        </p:txBody>
      </p:sp>
      <p:sp>
        <p:nvSpPr>
          <p:cNvPr id="11" name="Rectangle 10">
            <a:extLst>
              <a:ext uri="{FF2B5EF4-FFF2-40B4-BE49-F238E27FC236}">
                <a16:creationId xmlns:a16="http://schemas.microsoft.com/office/drawing/2014/main" xmlns="" id="{864876E1-7B69-4BDC-B4C8-104D8C130ED5}"/>
              </a:ext>
            </a:extLst>
          </p:cNvPr>
          <p:cNvSpPr/>
          <p:nvPr/>
        </p:nvSpPr>
        <p:spPr>
          <a:xfrm>
            <a:off x="675861" y="2315891"/>
            <a:ext cx="7931425" cy="2031325"/>
          </a:xfrm>
          <a:prstGeom prst="rect">
            <a:avLst/>
          </a:prstGeom>
        </p:spPr>
        <p:txBody>
          <a:bodyPr wrap="square">
            <a:spAutoFit/>
          </a:bodyPr>
          <a:lstStyle/>
          <a:p>
            <a:pPr marL="342900" indent="-342900">
              <a:buAutoNum type="arabicPeriod"/>
            </a:pPr>
            <a:r>
              <a:rPr lang="id-ID" dirty="0">
                <a:latin typeface="Times New Roman" panose="02020603050405020304" pitchFamily="18" charset="0"/>
                <a:cs typeface="Times New Roman" panose="02020603050405020304" pitchFamily="18" charset="0"/>
              </a:rPr>
              <a:t>Terjadi ketegangan sehingga memudahkan timbulnya kelelahan dan gangguan dalam system musculoskeletal. </a:t>
            </a:r>
          </a:p>
          <a:p>
            <a:endParaRPr lang="id-ID"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2. Risiko terjadinya kecelakaan pada sistem muskuloskeletal. </a:t>
            </a:r>
          </a:p>
          <a:p>
            <a:pPr lvl="1"/>
            <a:r>
              <a:rPr lang="id-ID" dirty="0">
                <a:latin typeface="Times New Roman" panose="02020603050405020304" pitchFamily="18" charset="0"/>
                <a:cs typeface="Times New Roman" panose="02020603050405020304" pitchFamily="18" charset="0"/>
              </a:rPr>
              <a:t>Apabila seseorang salah dalam berjongkok atau berdiri, maka akan memudahkan terjadinya gangguan dalam struktur muskuloskeletal. Misalnya kelainan pada tulang vertebrata.</a:t>
            </a:r>
          </a:p>
        </p:txBody>
      </p:sp>
    </p:spTree>
    <p:extLst>
      <p:ext uri="{BB962C8B-B14F-4D97-AF65-F5344CB8AC3E}">
        <p14:creationId xmlns:p14="http://schemas.microsoft.com/office/powerpoint/2010/main" val="230727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1CC7404-CA6F-4654-B31D-8CE9305A3707}"/>
              </a:ext>
            </a:extLst>
          </p:cNvPr>
          <p:cNvPicPr>
            <a:picLocks noChangeAspect="1"/>
          </p:cNvPicPr>
          <p:nvPr/>
        </p:nvPicPr>
        <p:blipFill>
          <a:blip r:embed="rId2"/>
          <a:stretch>
            <a:fillRect/>
          </a:stretch>
        </p:blipFill>
        <p:spPr>
          <a:xfrm>
            <a:off x="-1" y="6333744"/>
            <a:ext cx="9144000" cy="524256"/>
          </a:xfrm>
          <a:prstGeom prst="rect">
            <a:avLst/>
          </a:prstGeom>
        </p:spPr>
      </p:pic>
      <p:pic>
        <p:nvPicPr>
          <p:cNvPr id="5" name="Picture 4">
            <a:extLst>
              <a:ext uri="{FF2B5EF4-FFF2-40B4-BE49-F238E27FC236}">
                <a16:creationId xmlns:a16="http://schemas.microsoft.com/office/drawing/2014/main" xmlns="" id="{799A9B53-06A4-484D-B579-8E6CA16C431C}"/>
              </a:ext>
            </a:extLst>
          </p:cNvPr>
          <p:cNvPicPr>
            <a:picLocks noChangeAspect="1"/>
          </p:cNvPicPr>
          <p:nvPr/>
        </p:nvPicPr>
        <p:blipFill>
          <a:blip r:embed="rId3"/>
          <a:stretch>
            <a:fillRect/>
          </a:stretch>
        </p:blipFill>
        <p:spPr>
          <a:xfrm>
            <a:off x="-667657" y="-275771"/>
            <a:ext cx="10479313" cy="1043867"/>
          </a:xfrm>
          <a:prstGeom prst="rect">
            <a:avLst/>
          </a:prstGeom>
        </p:spPr>
      </p:pic>
      <p:sp>
        <p:nvSpPr>
          <p:cNvPr id="2" name="Rectangle 1">
            <a:extLst>
              <a:ext uri="{FF2B5EF4-FFF2-40B4-BE49-F238E27FC236}">
                <a16:creationId xmlns:a16="http://schemas.microsoft.com/office/drawing/2014/main" xmlns="" id="{4A5EED6F-2C2C-4E46-A8E4-1A08B42D1913}"/>
              </a:ext>
            </a:extLst>
          </p:cNvPr>
          <p:cNvSpPr/>
          <p:nvPr/>
        </p:nvSpPr>
        <p:spPr>
          <a:xfrm>
            <a:off x="1447799" y="849674"/>
            <a:ext cx="6503505" cy="646331"/>
          </a:xfrm>
          <a:prstGeom prst="rect">
            <a:avLst/>
          </a:prstGeom>
        </p:spPr>
        <p:txBody>
          <a:bodyPr wrap="square">
            <a:spAutoFit/>
          </a:bodyPr>
          <a:lstStyle/>
          <a:p>
            <a:r>
              <a:rPr lang="id-ID" sz="3600" b="1" dirty="0">
                <a:latin typeface="Times New Roman" panose="02020603050405020304" pitchFamily="18" charset="0"/>
                <a:cs typeface="Times New Roman" panose="02020603050405020304" pitchFamily="18" charset="0"/>
              </a:rPr>
              <a:t>Standar Operasional Prosedur</a:t>
            </a:r>
          </a:p>
        </p:txBody>
      </p:sp>
      <p:sp>
        <p:nvSpPr>
          <p:cNvPr id="3" name="Rectangle 2">
            <a:extLst>
              <a:ext uri="{FF2B5EF4-FFF2-40B4-BE49-F238E27FC236}">
                <a16:creationId xmlns:a16="http://schemas.microsoft.com/office/drawing/2014/main" xmlns="" id="{D963F902-735A-424A-988E-65A904F4F882}"/>
              </a:ext>
            </a:extLst>
          </p:cNvPr>
          <p:cNvSpPr/>
          <p:nvPr/>
        </p:nvSpPr>
        <p:spPr>
          <a:xfrm>
            <a:off x="2395762" y="2210664"/>
            <a:ext cx="4352474" cy="369332"/>
          </a:xfrm>
          <a:prstGeom prst="rect">
            <a:avLst/>
          </a:prstGeom>
        </p:spPr>
        <p:txBody>
          <a:bodyPr wrap="none">
            <a:spAutoFit/>
          </a:bodyPr>
          <a:lstStyle/>
          <a:p>
            <a:r>
              <a:rPr lang="en-US" dirty="0" err="1">
                <a:latin typeface="Times New Roman" panose="02020603050405020304" pitchFamily="18" charset="0"/>
                <a:cs typeface="Times New Roman" panose="02020603050405020304" pitchFamily="18" charset="0"/>
              </a:rPr>
              <a:t>Prosedur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Pelatihan</a:t>
            </a:r>
            <a:r>
              <a:rPr lang="en-US" dirty="0">
                <a:latin typeface="Times New Roman" panose="02020603050405020304" pitchFamily="18" charset="0"/>
                <a:cs typeface="Times New Roman" panose="02020603050405020304" pitchFamily="18" charset="0"/>
              </a:rPr>
              <a:t> ROM (Range of Motion) </a:t>
            </a:r>
          </a:p>
        </p:txBody>
      </p:sp>
      <p:pic>
        <p:nvPicPr>
          <p:cNvPr id="10" name="Picture 9">
            <a:extLst>
              <a:ext uri="{FF2B5EF4-FFF2-40B4-BE49-F238E27FC236}">
                <a16:creationId xmlns:a16="http://schemas.microsoft.com/office/drawing/2014/main" xmlns="" id="{765610F8-B668-4B45-A2DA-09E12C1BA81F}"/>
              </a:ext>
            </a:extLst>
          </p:cNvPr>
          <p:cNvPicPr>
            <a:picLocks noChangeAspect="1"/>
          </p:cNvPicPr>
          <p:nvPr/>
        </p:nvPicPr>
        <p:blipFill>
          <a:blip r:embed="rId4"/>
          <a:stretch>
            <a:fillRect/>
          </a:stretch>
        </p:blipFill>
        <p:spPr>
          <a:xfrm>
            <a:off x="2504661" y="2547800"/>
            <a:ext cx="3902109" cy="3785944"/>
          </a:xfrm>
          <a:prstGeom prst="rect">
            <a:avLst/>
          </a:prstGeom>
        </p:spPr>
      </p:pic>
    </p:spTree>
    <p:extLst>
      <p:ext uri="{BB962C8B-B14F-4D97-AF65-F5344CB8AC3E}">
        <p14:creationId xmlns:p14="http://schemas.microsoft.com/office/powerpoint/2010/main" val="757800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55E2280-498F-42F1-92CB-736FF0B6ACA8}"/>
              </a:ext>
            </a:extLst>
          </p:cNvPr>
          <p:cNvPicPr>
            <a:picLocks noChangeAspect="1"/>
          </p:cNvPicPr>
          <p:nvPr/>
        </p:nvPicPr>
        <p:blipFill>
          <a:blip r:embed="rId2"/>
          <a:stretch>
            <a:fillRect/>
          </a:stretch>
        </p:blipFill>
        <p:spPr>
          <a:xfrm>
            <a:off x="-675861" y="-179560"/>
            <a:ext cx="10495722" cy="909083"/>
          </a:xfrm>
          <a:prstGeom prst="rect">
            <a:avLst/>
          </a:prstGeom>
        </p:spPr>
      </p:pic>
      <p:pic>
        <p:nvPicPr>
          <p:cNvPr id="3" name="Picture 2">
            <a:extLst>
              <a:ext uri="{FF2B5EF4-FFF2-40B4-BE49-F238E27FC236}">
                <a16:creationId xmlns:a16="http://schemas.microsoft.com/office/drawing/2014/main" xmlns="" id="{75091A92-F761-41BC-BE37-48367839C17D}"/>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0D6F1010-2B50-4AFD-8D4A-A2FC2410851D}"/>
              </a:ext>
            </a:extLst>
          </p:cNvPr>
          <p:cNvSpPr/>
          <p:nvPr/>
        </p:nvSpPr>
        <p:spPr>
          <a:xfrm>
            <a:off x="708991" y="1177143"/>
            <a:ext cx="7726018" cy="4708981"/>
          </a:xfrm>
          <a:prstGeom prst="rect">
            <a:avLst/>
          </a:prstGeom>
        </p:spPr>
        <p:txBody>
          <a:bodyPr wrap="square">
            <a:spAutoFit/>
          </a:bodyPr>
          <a:lstStyle/>
          <a:p>
            <a:pPr marL="342900" indent="-342900">
              <a:buAutoNum type="alphaUcPeriod"/>
            </a:pPr>
            <a:r>
              <a:rPr lang="id-ID" sz="2000" dirty="0">
                <a:latin typeface="Times New Roman" panose="02020603050405020304" pitchFamily="18" charset="0"/>
                <a:cs typeface="Times New Roman" panose="02020603050405020304" pitchFamily="18" charset="0"/>
              </a:rPr>
              <a:t>Definisi</a:t>
            </a:r>
          </a:p>
          <a:p>
            <a:endParaRPr lang="id-ID" sz="2000" dirty="0">
              <a:latin typeface="Times New Roman" panose="02020603050405020304" pitchFamily="18" charset="0"/>
              <a:cs typeface="Times New Roman" panose="02020603050405020304" pitchFamily="18" charset="0"/>
            </a:endParaRPr>
          </a:p>
          <a:p>
            <a:r>
              <a:rPr lang="id-ID" sz="2000" dirty="0">
                <a:latin typeface="Times New Roman" panose="02020603050405020304" pitchFamily="18" charset="0"/>
                <a:cs typeface="Times New Roman" panose="02020603050405020304" pitchFamily="18" charset="0"/>
              </a:rPr>
              <a:t>	Latihan range of motion (ROM) adalah latihan yang dilakukan untuk mempertahankan atau memperbaiki tingkat kesempurnaan kemampuan menggerakan persendian secara normal dan lengkap untuk meningkatkan massa otot dan tonus otot (Potter &amp; Perry, 2005). </a:t>
            </a:r>
          </a:p>
          <a:p>
            <a:endParaRPr lang="id-ID" sz="2000" dirty="0">
              <a:latin typeface="Times New Roman" panose="02020603050405020304" pitchFamily="18" charset="0"/>
              <a:cs typeface="Times New Roman" panose="02020603050405020304" pitchFamily="18" charset="0"/>
            </a:endParaRPr>
          </a:p>
          <a:p>
            <a:endParaRPr lang="id-ID" sz="2000" dirty="0">
              <a:latin typeface="Times New Roman" panose="02020603050405020304" pitchFamily="18" charset="0"/>
              <a:cs typeface="Times New Roman" panose="02020603050405020304" pitchFamily="18" charset="0"/>
            </a:endParaRPr>
          </a:p>
          <a:p>
            <a:r>
              <a:rPr lang="id-ID" sz="2000" dirty="0">
                <a:latin typeface="Times New Roman" panose="02020603050405020304" pitchFamily="18" charset="0"/>
                <a:cs typeface="Times New Roman" panose="02020603050405020304" pitchFamily="18" charset="0"/>
              </a:rPr>
              <a:t>	Range Of Motion (ROM) adalah tindakan/latihan otot atau persendian yang diberikan kepada pasien yang mobilitas sendinya terbatas karena penyakit, diabilitas, atau trauma. Dimana klien menggerakan masing-masing persendiannya sesuai gerakan normal baik secara aktif ataupun pasif. Atau juga dapat di definisikan sebagai jumlah maksimum gerakan yang mungkin dilakukan sendi pada salah satu dari tiga potongan tubuh: sagital, frontal, dan transfersal</a:t>
            </a:r>
          </a:p>
        </p:txBody>
      </p:sp>
    </p:spTree>
    <p:extLst>
      <p:ext uri="{BB962C8B-B14F-4D97-AF65-F5344CB8AC3E}">
        <p14:creationId xmlns:p14="http://schemas.microsoft.com/office/powerpoint/2010/main" val="4139993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A0FC5B3-71D1-43B7-99BE-F0FE52931591}"/>
              </a:ext>
            </a:extLst>
          </p:cNvPr>
          <p:cNvPicPr>
            <a:picLocks noChangeAspect="1"/>
          </p:cNvPicPr>
          <p:nvPr/>
        </p:nvPicPr>
        <p:blipFill>
          <a:blip r:embed="rId2"/>
          <a:stretch>
            <a:fillRect/>
          </a:stretch>
        </p:blipFill>
        <p:spPr>
          <a:xfrm>
            <a:off x="-655983" y="-206064"/>
            <a:ext cx="10455965" cy="909083"/>
          </a:xfrm>
          <a:prstGeom prst="rect">
            <a:avLst/>
          </a:prstGeom>
        </p:spPr>
      </p:pic>
      <p:pic>
        <p:nvPicPr>
          <p:cNvPr id="3" name="Picture 2">
            <a:extLst>
              <a:ext uri="{FF2B5EF4-FFF2-40B4-BE49-F238E27FC236}">
                <a16:creationId xmlns:a16="http://schemas.microsoft.com/office/drawing/2014/main" xmlns="" id="{7DC4015B-E4D0-4068-A9C8-016EBDE4F794}"/>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05DD5EF9-3FED-4311-BB03-9D82A9C7EFE0}"/>
              </a:ext>
            </a:extLst>
          </p:cNvPr>
          <p:cNvSpPr/>
          <p:nvPr/>
        </p:nvSpPr>
        <p:spPr>
          <a:xfrm>
            <a:off x="516833" y="1228397"/>
            <a:ext cx="8110331" cy="4401205"/>
          </a:xfrm>
          <a:prstGeom prst="rect">
            <a:avLst/>
          </a:prstGeom>
        </p:spPr>
        <p:txBody>
          <a:bodyPr wrap="square">
            <a:spAutoFit/>
          </a:bodyPr>
          <a:lstStyle/>
          <a:p>
            <a:pPr marL="342900" indent="-342900">
              <a:buAutoNum type="alphaUcPeriod" startAt="2"/>
            </a:pPr>
            <a:r>
              <a:rPr lang="id-ID" sz="2000" dirty="0">
                <a:latin typeface="Times New Roman" panose="02020603050405020304" pitchFamily="18" charset="0"/>
                <a:cs typeface="Times New Roman" panose="02020603050405020304" pitchFamily="18" charset="0"/>
              </a:rPr>
              <a:t>Tujuan</a:t>
            </a:r>
          </a:p>
          <a:p>
            <a:endParaRPr lang="id-ID" sz="2000" dirty="0">
              <a:latin typeface="Times New Roman" panose="02020603050405020304" pitchFamily="18" charset="0"/>
              <a:cs typeface="Times New Roman" panose="02020603050405020304" pitchFamily="18" charset="0"/>
            </a:endParaRPr>
          </a:p>
          <a:p>
            <a:pPr lvl="1"/>
            <a:r>
              <a:rPr lang="id-ID" sz="2000" dirty="0">
                <a:latin typeface="Times New Roman" panose="02020603050405020304" pitchFamily="18" charset="0"/>
                <a:cs typeface="Times New Roman" panose="02020603050405020304" pitchFamily="18" charset="0"/>
              </a:rPr>
              <a:t>Untuk mengurangi kekakuan pada sendi dan kelemahan pada otot yang dapat dilakukan secara aktif maupun pasif tergantung dengan keadaan pasien.</a:t>
            </a:r>
          </a:p>
          <a:p>
            <a:pPr lvl="1"/>
            <a:r>
              <a:rPr lang="id-ID" sz="2000" dirty="0">
                <a:latin typeface="Times New Roman" panose="02020603050405020304" pitchFamily="18" charset="0"/>
                <a:cs typeface="Times New Roman" panose="02020603050405020304" pitchFamily="18" charset="0"/>
              </a:rPr>
              <a:t>Meningkatkan atau mempertahankan fleksibilitas dan kekuatan otot.</a:t>
            </a:r>
          </a:p>
          <a:p>
            <a:r>
              <a:rPr lang="id-ID" sz="2000" dirty="0">
                <a:latin typeface="Times New Roman" panose="02020603050405020304" pitchFamily="18" charset="0"/>
                <a:cs typeface="Times New Roman" panose="02020603050405020304" pitchFamily="18" charset="0"/>
              </a:rPr>
              <a:t> </a:t>
            </a:r>
          </a:p>
          <a:p>
            <a:r>
              <a:rPr lang="id-ID" sz="2000" dirty="0">
                <a:latin typeface="Times New Roman" panose="02020603050405020304" pitchFamily="18" charset="0"/>
                <a:cs typeface="Times New Roman" panose="02020603050405020304" pitchFamily="18" charset="0"/>
              </a:rPr>
              <a:t>C. Manfaat</a:t>
            </a:r>
          </a:p>
          <a:p>
            <a:endParaRPr lang="id-ID" sz="2000" dirty="0">
              <a:latin typeface="Times New Roman" panose="02020603050405020304" pitchFamily="18" charset="0"/>
              <a:cs typeface="Times New Roman" panose="02020603050405020304" pitchFamily="18" charset="0"/>
            </a:endParaRPr>
          </a:p>
          <a:p>
            <a:pPr lvl="1"/>
            <a:r>
              <a:rPr lang="id-ID" sz="2000" dirty="0">
                <a:latin typeface="Times New Roman" panose="02020603050405020304" pitchFamily="18" charset="0"/>
                <a:cs typeface="Times New Roman" panose="02020603050405020304" pitchFamily="18" charset="0"/>
              </a:rPr>
              <a:t>Menentukan nilai kemampuan sendi tulang dan otot dalam melakukan pergerakan</a:t>
            </a:r>
          </a:p>
          <a:p>
            <a:pPr lvl="1"/>
            <a:r>
              <a:rPr lang="id-ID" sz="2000" dirty="0">
                <a:latin typeface="Times New Roman" panose="02020603050405020304" pitchFamily="18" charset="0"/>
                <a:cs typeface="Times New Roman" panose="02020603050405020304" pitchFamily="18" charset="0"/>
              </a:rPr>
              <a:t>Mengkaji tulang sendi, otot</a:t>
            </a:r>
          </a:p>
          <a:p>
            <a:pPr lvl="1"/>
            <a:r>
              <a:rPr lang="id-ID" sz="2000" dirty="0">
                <a:latin typeface="Times New Roman" panose="02020603050405020304" pitchFamily="18" charset="0"/>
                <a:cs typeface="Times New Roman" panose="02020603050405020304" pitchFamily="18" charset="0"/>
              </a:rPr>
              <a:t>Mencegah terjadinya kekakuan sendi</a:t>
            </a:r>
          </a:p>
          <a:p>
            <a:pPr lvl="1"/>
            <a:r>
              <a:rPr lang="id-ID" sz="2000" dirty="0">
                <a:latin typeface="Times New Roman" panose="02020603050405020304" pitchFamily="18" charset="0"/>
                <a:cs typeface="Times New Roman" panose="02020603050405020304" pitchFamily="18" charset="0"/>
              </a:rPr>
              <a:t>Memperlancar sirkulasi darah</a:t>
            </a:r>
          </a:p>
        </p:txBody>
      </p:sp>
    </p:spTree>
    <p:extLst>
      <p:ext uri="{BB962C8B-B14F-4D97-AF65-F5344CB8AC3E}">
        <p14:creationId xmlns:p14="http://schemas.microsoft.com/office/powerpoint/2010/main" val="2096680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E6C7C8A-9181-4095-8DA2-B5FE8DBFBF89}"/>
              </a:ext>
            </a:extLst>
          </p:cNvPr>
          <p:cNvPicPr>
            <a:picLocks noChangeAspect="1"/>
          </p:cNvPicPr>
          <p:nvPr/>
        </p:nvPicPr>
        <p:blipFill>
          <a:blip r:embed="rId2"/>
          <a:stretch>
            <a:fillRect/>
          </a:stretch>
        </p:blipFill>
        <p:spPr>
          <a:xfrm>
            <a:off x="-675862" y="-192812"/>
            <a:ext cx="10495723" cy="909083"/>
          </a:xfrm>
          <a:prstGeom prst="rect">
            <a:avLst/>
          </a:prstGeom>
        </p:spPr>
      </p:pic>
      <p:pic>
        <p:nvPicPr>
          <p:cNvPr id="3" name="Picture 2">
            <a:extLst>
              <a:ext uri="{FF2B5EF4-FFF2-40B4-BE49-F238E27FC236}">
                <a16:creationId xmlns:a16="http://schemas.microsoft.com/office/drawing/2014/main" xmlns="" id="{42FD73E8-C94E-402F-AF0C-36D9264B7BC0}"/>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1EC51D2F-607C-465C-A91E-1E470F57C234}"/>
              </a:ext>
            </a:extLst>
          </p:cNvPr>
          <p:cNvSpPr/>
          <p:nvPr/>
        </p:nvSpPr>
        <p:spPr>
          <a:xfrm>
            <a:off x="371060" y="1118515"/>
            <a:ext cx="8401878" cy="3785652"/>
          </a:xfrm>
          <a:prstGeom prst="rect">
            <a:avLst/>
          </a:prstGeom>
        </p:spPr>
        <p:txBody>
          <a:bodyPr wrap="square">
            <a:spAutoFit/>
          </a:bodyPr>
          <a:lstStyle/>
          <a:p>
            <a:pPr marL="342900" indent="-342900">
              <a:buAutoNum type="alphaUcPeriod" startAt="4"/>
            </a:pPr>
            <a:r>
              <a:rPr lang="id-ID" sz="2000" dirty="0">
                <a:latin typeface="Times New Roman" panose="02020603050405020304" pitchFamily="18" charset="0"/>
                <a:cs typeface="Times New Roman" panose="02020603050405020304" pitchFamily="18" charset="0"/>
              </a:rPr>
              <a:t>Jenis ROM</a:t>
            </a:r>
          </a:p>
          <a:p>
            <a:endParaRPr lang="id-ID" sz="20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q"/>
            </a:pPr>
            <a:r>
              <a:rPr lang="id-ID" sz="2000" dirty="0">
                <a:latin typeface="Times New Roman" panose="02020603050405020304" pitchFamily="18" charset="0"/>
                <a:cs typeface="Times New Roman" panose="02020603050405020304" pitchFamily="18" charset="0"/>
              </a:rPr>
              <a:t>ROM aktif : gerakan yang dilakukan oleh seseorang (pasien) dengan menggunakan energi sendiri. Perawat memberikan motivasi, dan membimbing klien dalam melaksanakan pergerakan sendi secara mandiri sesuai dengan rentang gerak sendi normal (klien aktif). Keuatan otot 75 %.</a:t>
            </a:r>
          </a:p>
          <a:p>
            <a:pPr lvl="1"/>
            <a:endParaRPr lang="id-ID" sz="2000" dirty="0">
              <a:latin typeface="Times New Roman" panose="02020603050405020304" pitchFamily="18" charset="0"/>
              <a:cs typeface="Times New Roman" panose="02020603050405020304" pitchFamily="18" charset="0"/>
            </a:endParaRPr>
          </a:p>
          <a:p>
            <a:pPr marL="742950" lvl="1" indent="-285750">
              <a:buFont typeface="Wingdings" panose="05000000000000000000" pitchFamily="2" charset="2"/>
              <a:buChar char="q"/>
            </a:pPr>
            <a:r>
              <a:rPr lang="id-ID" sz="2000" dirty="0">
                <a:latin typeface="Times New Roman" panose="02020603050405020304" pitchFamily="18" charset="0"/>
                <a:cs typeface="Times New Roman" panose="02020603050405020304" pitchFamily="18" charset="0"/>
              </a:rPr>
              <a:t>ROM pasif : energi yang dikeluarkan untuk latihan berasal dari orang lain (perawat) atau alat mekanik. Perawat melakukan gerakan persendian klien sesuai dengan rentang gerak yang normal (klien pasif). Kekuatanotot 50 %.</a:t>
            </a:r>
          </a:p>
        </p:txBody>
      </p:sp>
    </p:spTree>
    <p:extLst>
      <p:ext uri="{BB962C8B-B14F-4D97-AF65-F5344CB8AC3E}">
        <p14:creationId xmlns:p14="http://schemas.microsoft.com/office/powerpoint/2010/main" val="8843426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796FE62-8AFA-4457-B5A5-73ED7219B933}"/>
              </a:ext>
            </a:extLst>
          </p:cNvPr>
          <p:cNvPicPr>
            <a:picLocks noChangeAspect="1"/>
          </p:cNvPicPr>
          <p:nvPr/>
        </p:nvPicPr>
        <p:blipFill>
          <a:blip r:embed="rId2"/>
          <a:stretch>
            <a:fillRect/>
          </a:stretch>
        </p:blipFill>
        <p:spPr>
          <a:xfrm>
            <a:off x="-664265" y="-206063"/>
            <a:ext cx="10472529" cy="909083"/>
          </a:xfrm>
          <a:prstGeom prst="rect">
            <a:avLst/>
          </a:prstGeom>
        </p:spPr>
      </p:pic>
      <p:pic>
        <p:nvPicPr>
          <p:cNvPr id="3" name="Picture 2">
            <a:extLst>
              <a:ext uri="{FF2B5EF4-FFF2-40B4-BE49-F238E27FC236}">
                <a16:creationId xmlns:a16="http://schemas.microsoft.com/office/drawing/2014/main" xmlns="" id="{4CBAB1B5-0F92-4E5F-9DAA-9FB9A0511788}"/>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BF947992-BAB4-4D62-A4D2-56C814436C0E}"/>
              </a:ext>
            </a:extLst>
          </p:cNvPr>
          <p:cNvSpPr/>
          <p:nvPr/>
        </p:nvSpPr>
        <p:spPr>
          <a:xfrm>
            <a:off x="450574" y="782121"/>
            <a:ext cx="8468139" cy="5293757"/>
          </a:xfrm>
          <a:prstGeom prst="rect">
            <a:avLst/>
          </a:prstGeom>
        </p:spPr>
        <p:txBody>
          <a:bodyPr wrap="square">
            <a:spAutoFit/>
          </a:bodyPr>
          <a:lstStyle/>
          <a:p>
            <a:pPr marL="342900" indent="-342900">
              <a:buAutoNum type="alphaUcPeriod" startAt="5"/>
            </a:pPr>
            <a:r>
              <a:rPr lang="id-ID" sz="2000" dirty="0">
                <a:latin typeface="Times New Roman" panose="02020603050405020304" pitchFamily="18" charset="0"/>
                <a:cs typeface="Times New Roman" panose="02020603050405020304" pitchFamily="18" charset="0"/>
              </a:rPr>
              <a:t>Indikasi</a:t>
            </a:r>
          </a:p>
          <a:p>
            <a:endParaRPr lang="id-ID" sz="2000" dirty="0">
              <a:latin typeface="Times New Roman" panose="02020603050405020304" pitchFamily="18" charset="0"/>
              <a:cs typeface="Times New Roman" panose="02020603050405020304" pitchFamily="18" charset="0"/>
            </a:endParaRPr>
          </a:p>
          <a:p>
            <a:r>
              <a:rPr lang="id-ID" sz="2000" dirty="0">
                <a:latin typeface="Times New Roman" panose="02020603050405020304" pitchFamily="18" charset="0"/>
                <a:cs typeface="Times New Roman" panose="02020603050405020304" pitchFamily="18" charset="0"/>
              </a:rPr>
              <a:t>	ROM Aktif :</a:t>
            </a:r>
          </a:p>
          <a:p>
            <a:pPr marL="742950" lvl="1" indent="-285750">
              <a:buFont typeface="Wingdings" panose="05000000000000000000" pitchFamily="2" charset="2"/>
              <a:buChar char="v"/>
            </a:pPr>
            <a:r>
              <a:rPr lang="id-ID" sz="2000" dirty="0">
                <a:latin typeface="Times New Roman" panose="02020603050405020304" pitchFamily="18" charset="0"/>
                <a:cs typeface="Times New Roman" panose="02020603050405020304" pitchFamily="18" charset="0"/>
              </a:rPr>
              <a:t>Pada saat pasien dapat melakukan kontraksi otot secara aktif dan menggerakkan ruas sendinya baik dengan bantuan atau tidak.</a:t>
            </a:r>
          </a:p>
          <a:p>
            <a:pPr marL="742950" lvl="1" indent="-285750">
              <a:buFont typeface="Wingdings" panose="05000000000000000000" pitchFamily="2" charset="2"/>
              <a:buChar char="v"/>
            </a:pPr>
            <a:r>
              <a:rPr lang="id-ID" sz="2000" dirty="0">
                <a:latin typeface="Times New Roman" panose="02020603050405020304" pitchFamily="18" charset="0"/>
                <a:cs typeface="Times New Roman" panose="02020603050405020304" pitchFamily="18" charset="0"/>
              </a:rPr>
              <a:t>Pada saat pasien memiliki kelemahan otot dan tidak dapat menggerakkan persendian sepenuhnya</a:t>
            </a:r>
          </a:p>
          <a:p>
            <a:pPr marL="742950" lvl="1" indent="-285750">
              <a:buFont typeface="Wingdings" panose="05000000000000000000" pitchFamily="2" charset="2"/>
              <a:buChar char="v"/>
            </a:pPr>
            <a:r>
              <a:rPr lang="id-ID" sz="2000" dirty="0">
                <a:latin typeface="Times New Roman" panose="02020603050405020304" pitchFamily="18" charset="0"/>
                <a:cs typeface="Times New Roman" panose="02020603050405020304" pitchFamily="18" charset="0"/>
              </a:rPr>
              <a:t>digunakan untuk program latihan aerobik.</a:t>
            </a:r>
          </a:p>
          <a:p>
            <a:pPr marL="742950" lvl="1" indent="-285750">
              <a:buFont typeface="Wingdings" panose="05000000000000000000" pitchFamily="2" charset="2"/>
              <a:buChar char="v"/>
            </a:pPr>
            <a:r>
              <a:rPr lang="id-ID" sz="2000" dirty="0">
                <a:latin typeface="Times New Roman" panose="02020603050405020304" pitchFamily="18" charset="0"/>
                <a:cs typeface="Times New Roman" panose="02020603050405020304" pitchFamily="18" charset="0"/>
              </a:rPr>
              <a:t>digunakan untuk memelihara mobilisasi ruas diatas dan dibawah </a:t>
            </a:r>
          </a:p>
          <a:p>
            <a:endParaRPr lang="id-ID" sz="2000" dirty="0">
              <a:latin typeface="Times New Roman" panose="02020603050405020304" pitchFamily="18" charset="0"/>
              <a:cs typeface="Times New Roman" panose="02020603050405020304" pitchFamily="18" charset="0"/>
            </a:endParaRPr>
          </a:p>
          <a:p>
            <a:endParaRPr lang="id-ID" sz="2000" dirty="0">
              <a:latin typeface="Times New Roman" panose="02020603050405020304" pitchFamily="18" charset="0"/>
              <a:cs typeface="Times New Roman" panose="02020603050405020304" pitchFamily="18" charset="0"/>
            </a:endParaRPr>
          </a:p>
          <a:p>
            <a:r>
              <a:rPr lang="id-ID" sz="2000" dirty="0">
                <a:latin typeface="Times New Roman" panose="02020603050405020304" pitchFamily="18" charset="0"/>
                <a:cs typeface="Times New Roman" panose="02020603050405020304" pitchFamily="18" charset="0"/>
              </a:rPr>
              <a:t>	ROM Pasif:</a:t>
            </a:r>
          </a:p>
          <a:p>
            <a:pPr marL="742950" lvl="1" indent="-285750">
              <a:buFont typeface="Wingdings" panose="05000000000000000000" pitchFamily="2" charset="2"/>
              <a:buChar char="v"/>
            </a:pPr>
            <a:r>
              <a:rPr lang="id-ID" sz="2000" dirty="0">
                <a:latin typeface="Times New Roman" panose="02020603050405020304" pitchFamily="18" charset="0"/>
                <a:cs typeface="Times New Roman" panose="02020603050405020304" pitchFamily="18" charset="0"/>
              </a:rPr>
              <a:t>Pada daerah dimana terdapat inflamasi jaringan akut yang apabila dilakukan pergerakan aktif akan menghambat proses penyembuhan</a:t>
            </a:r>
          </a:p>
          <a:p>
            <a:pPr marL="742950" lvl="1" indent="-285750">
              <a:buFont typeface="Wingdings" panose="05000000000000000000" pitchFamily="2" charset="2"/>
              <a:buChar char="v"/>
            </a:pPr>
            <a:r>
              <a:rPr lang="id-ID" sz="2000" dirty="0">
                <a:latin typeface="Times New Roman" panose="02020603050405020304" pitchFamily="18" charset="0"/>
                <a:cs typeface="Times New Roman" panose="02020603050405020304" pitchFamily="18" charset="0"/>
              </a:rPr>
              <a:t>Ketika pasien tidak dapat atau tidak diperbolehkan untuk bergerak aktif pada ruas </a:t>
            </a:r>
            <a:r>
              <a:rPr lang="id-ID" dirty="0">
                <a:latin typeface="Times New Roman" panose="02020603050405020304" pitchFamily="18" charset="0"/>
                <a:cs typeface="Times New Roman" panose="02020603050405020304" pitchFamily="18" charset="0"/>
              </a:rPr>
              <a:t>atau seluruh tubuh, misalnya keadaan koma, kelumpuhan atau bed rest total</a:t>
            </a:r>
          </a:p>
        </p:txBody>
      </p:sp>
    </p:spTree>
    <p:extLst>
      <p:ext uri="{BB962C8B-B14F-4D97-AF65-F5344CB8AC3E}">
        <p14:creationId xmlns:p14="http://schemas.microsoft.com/office/powerpoint/2010/main" val="115748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425D88A-FE99-45C4-988F-DB07C72C56FA}"/>
              </a:ext>
            </a:extLst>
          </p:cNvPr>
          <p:cNvPicPr>
            <a:picLocks noChangeAspect="1"/>
          </p:cNvPicPr>
          <p:nvPr/>
        </p:nvPicPr>
        <p:blipFill>
          <a:blip r:embed="rId2"/>
          <a:stretch>
            <a:fillRect/>
          </a:stretch>
        </p:blipFill>
        <p:spPr>
          <a:xfrm>
            <a:off x="-675861" y="-206064"/>
            <a:ext cx="10495722" cy="909083"/>
          </a:xfrm>
          <a:prstGeom prst="rect">
            <a:avLst/>
          </a:prstGeom>
        </p:spPr>
      </p:pic>
      <p:pic>
        <p:nvPicPr>
          <p:cNvPr id="3" name="Picture 2">
            <a:extLst>
              <a:ext uri="{FF2B5EF4-FFF2-40B4-BE49-F238E27FC236}">
                <a16:creationId xmlns:a16="http://schemas.microsoft.com/office/drawing/2014/main" xmlns="" id="{BD62F9F2-9AD1-43A4-9435-7B236C3BC0CB}"/>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B8AAB06A-265A-4CF5-BAFB-BBB606BB2D9D}"/>
              </a:ext>
            </a:extLst>
          </p:cNvPr>
          <p:cNvSpPr/>
          <p:nvPr/>
        </p:nvSpPr>
        <p:spPr>
          <a:xfrm>
            <a:off x="781878" y="817098"/>
            <a:ext cx="7262191" cy="3046988"/>
          </a:xfrm>
          <a:prstGeom prst="rect">
            <a:avLst/>
          </a:prstGeom>
        </p:spPr>
        <p:txBody>
          <a:bodyPr wrap="square">
            <a:spAutoFit/>
          </a:bodyPr>
          <a:lstStyle/>
          <a:p>
            <a:pPr marL="342900" indent="-342900">
              <a:buFont typeface="+mj-lt"/>
              <a:buAutoNum type="alphaUcPeriod" startAt="6"/>
            </a:pPr>
            <a:r>
              <a:rPr lang="id-ID" sz="2400" dirty="0">
                <a:latin typeface="Times New Roman" panose="02020603050405020304" pitchFamily="18" charset="0"/>
                <a:cs typeface="Times New Roman" panose="02020603050405020304" pitchFamily="18" charset="0"/>
              </a:rPr>
              <a:t>Kontra Indikasi</a:t>
            </a:r>
          </a:p>
          <a:p>
            <a:endParaRPr lang="id-ID" sz="2400" dirty="0">
              <a:latin typeface="Times New Roman" panose="02020603050405020304" pitchFamily="18" charset="0"/>
              <a:cs typeface="Times New Roman" panose="02020603050405020304" pitchFamily="18" charset="0"/>
            </a:endParaRPr>
          </a:p>
          <a:p>
            <a:pPr lvl="1"/>
            <a:r>
              <a:rPr lang="id-ID" sz="2400" dirty="0">
                <a:latin typeface="Times New Roman" panose="02020603050405020304" pitchFamily="18" charset="0"/>
                <a:cs typeface="Times New Roman" panose="02020603050405020304" pitchFamily="18" charset="0"/>
              </a:rPr>
              <a:t>1.  Klien dengan fraktur.</a:t>
            </a:r>
          </a:p>
          <a:p>
            <a:pPr lvl="1"/>
            <a:r>
              <a:rPr lang="id-ID" sz="2400" dirty="0">
                <a:latin typeface="Times New Roman" panose="02020603050405020304" pitchFamily="18" charset="0"/>
                <a:cs typeface="Times New Roman" panose="02020603050405020304" pitchFamily="18" charset="0"/>
              </a:rPr>
              <a:t>2.  Klien dengan peningkatan tekanan intrakranial.</a:t>
            </a:r>
          </a:p>
          <a:p>
            <a:pPr lvl="1"/>
            <a:r>
              <a:rPr lang="id-ID" sz="2400" dirty="0">
                <a:latin typeface="Times New Roman" panose="02020603050405020304" pitchFamily="18" charset="0"/>
                <a:cs typeface="Times New Roman" panose="02020603050405020304" pitchFamily="18" charset="0"/>
              </a:rPr>
              <a:t>3.  Trombus/emboli pada pembuluh darah.</a:t>
            </a:r>
          </a:p>
          <a:p>
            <a:pPr lvl="1"/>
            <a:r>
              <a:rPr lang="id-ID" sz="2400" dirty="0">
                <a:latin typeface="Times New Roman" panose="02020603050405020304" pitchFamily="18" charset="0"/>
                <a:cs typeface="Times New Roman" panose="02020603050405020304" pitchFamily="18" charset="0"/>
              </a:rPr>
              <a:t>4.  Kelainan sendi atau tulang.</a:t>
            </a:r>
          </a:p>
          <a:p>
            <a:pPr lvl="1"/>
            <a:r>
              <a:rPr lang="id-ID" sz="2400" dirty="0">
                <a:latin typeface="Times New Roman" panose="02020603050405020304" pitchFamily="18" charset="0"/>
                <a:cs typeface="Times New Roman" panose="02020603050405020304" pitchFamily="18" charset="0"/>
              </a:rPr>
              <a:t>5.  Klien fase imobilisasi karena kasus penyakit (jantung).</a:t>
            </a:r>
          </a:p>
        </p:txBody>
      </p:sp>
    </p:spTree>
    <p:extLst>
      <p:ext uri="{BB962C8B-B14F-4D97-AF65-F5344CB8AC3E}">
        <p14:creationId xmlns:p14="http://schemas.microsoft.com/office/powerpoint/2010/main" val="329445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6" descr="SUB#LIST copy.jpg"/>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35" name="Google Shape;135;p16"/>
          <p:cNvSpPr txBox="1"/>
          <p:nvPr/>
        </p:nvSpPr>
        <p:spPr>
          <a:xfrm>
            <a:off x="3200025" y="2562175"/>
            <a:ext cx="3238500" cy="462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04040"/>
              </a:buClr>
              <a:buSzPts val="2400"/>
              <a:buFont typeface="Arial"/>
              <a:buNone/>
            </a:pPr>
            <a:r>
              <a:rPr lang="en-US" sz="2400" b="1" i="0" u="none" dirty="0" err="1">
                <a:solidFill>
                  <a:srgbClr val="404040"/>
                </a:solidFill>
                <a:latin typeface="Arial"/>
                <a:ea typeface="Arial"/>
                <a:cs typeface="Arial"/>
                <a:sym typeface="Arial"/>
              </a:rPr>
              <a:t>Materi</a:t>
            </a:r>
            <a:r>
              <a:rPr lang="en-US" sz="2400" b="1" i="0" u="none" dirty="0">
                <a:solidFill>
                  <a:srgbClr val="404040"/>
                </a:solidFill>
                <a:latin typeface="Arial"/>
                <a:ea typeface="Arial"/>
                <a:cs typeface="Arial"/>
                <a:sym typeface="Arial"/>
              </a:rPr>
              <a:t> Setelah UTS </a:t>
            </a:r>
            <a:endParaRPr dirty="0"/>
          </a:p>
        </p:txBody>
      </p:sp>
      <p:sp>
        <p:nvSpPr>
          <p:cNvPr id="136" name="Google Shape;136;p16"/>
          <p:cNvSpPr/>
          <p:nvPr/>
        </p:nvSpPr>
        <p:spPr>
          <a:xfrm>
            <a:off x="3584575" y="3279775"/>
            <a:ext cx="1524000" cy="42703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2200"/>
              <a:buFont typeface="Calibri"/>
              <a:buNone/>
            </a:pPr>
            <a:r>
              <a:rPr lang="en-US" sz="2200" b="0" i="0" u="none" strike="noStrike" cap="none">
                <a:solidFill>
                  <a:srgbClr val="FFFFFF"/>
                </a:solidFill>
                <a:latin typeface="Calibri"/>
                <a:ea typeface="Calibri"/>
                <a:cs typeface="Calibri"/>
                <a:sym typeface="Calibri"/>
              </a:rPr>
              <a:t> </a:t>
            </a:r>
            <a:endParaRPr sz="1800" b="0" i="0" u="none" strike="noStrike" cap="none">
              <a:solidFill>
                <a:srgbClr val="FFFFFF"/>
              </a:solidFill>
              <a:latin typeface="Calibri"/>
              <a:ea typeface="Calibri"/>
              <a:cs typeface="Calibri"/>
              <a:sym typeface="Calibri"/>
            </a:endParaRPr>
          </a:p>
        </p:txBody>
      </p:sp>
      <p:sp>
        <p:nvSpPr>
          <p:cNvPr id="137" name="Google Shape;137;p16"/>
          <p:cNvSpPr/>
          <p:nvPr/>
        </p:nvSpPr>
        <p:spPr>
          <a:xfrm>
            <a:off x="3914695" y="3644900"/>
            <a:ext cx="4972200" cy="49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100"/>
              <a:buFont typeface="Calibri"/>
              <a:buNone/>
            </a:pPr>
            <a:r>
              <a:rPr lang="en-US" sz="2100" b="0" i="0" u="none" strike="noStrike" cap="none" dirty="0">
                <a:solidFill>
                  <a:srgbClr val="FFFFFF"/>
                </a:solidFill>
                <a:latin typeface="Calibri"/>
                <a:ea typeface="Calibri"/>
                <a:cs typeface="Calibri"/>
                <a:sym typeface="Calibri"/>
              </a:rPr>
              <a:t> </a:t>
            </a:r>
            <a:r>
              <a:rPr lang="en-US" sz="1800" b="0" i="0" u="none" strike="noStrike" cap="none" dirty="0">
                <a:solidFill>
                  <a:srgbClr val="FFFFFF"/>
                </a:solidFill>
                <a:latin typeface="Arial"/>
                <a:ea typeface="Arial"/>
                <a:cs typeface="Arial"/>
                <a:sym typeface="Arial"/>
              </a:rPr>
              <a:t>9. </a:t>
            </a:r>
            <a:endParaRPr dirty="0"/>
          </a:p>
        </p:txBody>
      </p:sp>
      <p:cxnSp>
        <p:nvCxnSpPr>
          <p:cNvPr id="138" name="Google Shape;138;p16"/>
          <p:cNvCxnSpPr/>
          <p:nvPr/>
        </p:nvCxnSpPr>
        <p:spPr>
          <a:xfrm>
            <a:off x="3962400" y="3657600"/>
            <a:ext cx="4724400" cy="1587"/>
          </a:xfrm>
          <a:prstGeom prst="straightConnector1">
            <a:avLst/>
          </a:prstGeom>
          <a:noFill/>
          <a:ln w="25400" cap="flat" cmpd="sng">
            <a:solidFill>
              <a:schemeClr val="lt1"/>
            </a:solidFill>
            <a:prstDash val="solid"/>
            <a:miter lim="800000"/>
            <a:headEnd type="none" w="med" len="med"/>
            <a:tailEnd type="none" w="med" len="med"/>
          </a:ln>
        </p:spPr>
      </p:cxnSp>
      <p:cxnSp>
        <p:nvCxnSpPr>
          <p:cNvPr id="139" name="Google Shape;139;p16"/>
          <p:cNvCxnSpPr/>
          <p:nvPr/>
        </p:nvCxnSpPr>
        <p:spPr>
          <a:xfrm>
            <a:off x="3962400" y="4038600"/>
            <a:ext cx="4724400" cy="1587"/>
          </a:xfrm>
          <a:prstGeom prst="straightConnector1">
            <a:avLst/>
          </a:prstGeom>
          <a:noFill/>
          <a:ln w="25400" cap="flat" cmpd="sng">
            <a:solidFill>
              <a:schemeClr val="lt1"/>
            </a:solidFill>
            <a:prstDash val="solid"/>
            <a:miter lim="800000"/>
            <a:headEnd type="none" w="med" len="med"/>
            <a:tailEnd type="none" w="med" len="med"/>
          </a:ln>
        </p:spPr>
      </p:cxnSp>
      <p:cxnSp>
        <p:nvCxnSpPr>
          <p:cNvPr id="140" name="Google Shape;140;p16"/>
          <p:cNvCxnSpPr/>
          <p:nvPr/>
        </p:nvCxnSpPr>
        <p:spPr>
          <a:xfrm>
            <a:off x="3962400" y="4419600"/>
            <a:ext cx="4724400" cy="1587"/>
          </a:xfrm>
          <a:prstGeom prst="straightConnector1">
            <a:avLst/>
          </a:prstGeom>
          <a:noFill/>
          <a:ln w="25400" cap="flat" cmpd="sng">
            <a:solidFill>
              <a:schemeClr val="lt1"/>
            </a:solidFill>
            <a:prstDash val="solid"/>
            <a:miter lim="800000"/>
            <a:headEnd type="none" w="med" len="med"/>
            <a:tailEnd type="none" w="med" len="med"/>
          </a:ln>
        </p:spPr>
      </p:cxnSp>
      <p:cxnSp>
        <p:nvCxnSpPr>
          <p:cNvPr id="141" name="Google Shape;141;p16"/>
          <p:cNvCxnSpPr/>
          <p:nvPr/>
        </p:nvCxnSpPr>
        <p:spPr>
          <a:xfrm>
            <a:off x="3962400" y="4800600"/>
            <a:ext cx="4724400" cy="1587"/>
          </a:xfrm>
          <a:prstGeom prst="straightConnector1">
            <a:avLst/>
          </a:prstGeom>
          <a:noFill/>
          <a:ln w="25400" cap="flat" cmpd="sng">
            <a:solidFill>
              <a:schemeClr val="lt1"/>
            </a:solidFill>
            <a:prstDash val="solid"/>
            <a:miter lim="800000"/>
            <a:headEnd type="none" w="med" len="med"/>
            <a:tailEnd type="none" w="med" len="med"/>
          </a:ln>
        </p:spPr>
      </p:cxnSp>
      <p:cxnSp>
        <p:nvCxnSpPr>
          <p:cNvPr id="142" name="Google Shape;142;p16"/>
          <p:cNvCxnSpPr/>
          <p:nvPr/>
        </p:nvCxnSpPr>
        <p:spPr>
          <a:xfrm>
            <a:off x="3962400" y="5181600"/>
            <a:ext cx="4648200" cy="1587"/>
          </a:xfrm>
          <a:prstGeom prst="straightConnector1">
            <a:avLst/>
          </a:prstGeom>
          <a:noFill/>
          <a:ln w="25400" cap="flat" cmpd="sng">
            <a:solidFill>
              <a:schemeClr val="lt1"/>
            </a:solidFill>
            <a:prstDash val="solid"/>
            <a:miter lim="800000"/>
            <a:headEnd type="none" w="med" len="med"/>
            <a:tailEnd type="none" w="med" len="med"/>
          </a:ln>
        </p:spPr>
      </p:cxnSp>
      <p:cxnSp>
        <p:nvCxnSpPr>
          <p:cNvPr id="143" name="Google Shape;143;p16"/>
          <p:cNvCxnSpPr/>
          <p:nvPr/>
        </p:nvCxnSpPr>
        <p:spPr>
          <a:xfrm>
            <a:off x="4000500" y="5732513"/>
            <a:ext cx="4648200" cy="1500"/>
          </a:xfrm>
          <a:prstGeom prst="straightConnector1">
            <a:avLst/>
          </a:prstGeom>
          <a:noFill/>
          <a:ln w="25400" cap="flat" cmpd="sng">
            <a:solidFill>
              <a:schemeClr val="lt1"/>
            </a:solidFill>
            <a:prstDash val="solid"/>
            <a:miter lim="800000"/>
            <a:headEnd type="none" w="med" len="med"/>
            <a:tailEnd type="none" w="med" len="med"/>
          </a:ln>
        </p:spPr>
      </p:cxnSp>
      <p:cxnSp>
        <p:nvCxnSpPr>
          <p:cNvPr id="144" name="Google Shape;144;p16"/>
          <p:cNvCxnSpPr/>
          <p:nvPr/>
        </p:nvCxnSpPr>
        <p:spPr>
          <a:xfrm>
            <a:off x="3962400" y="6256079"/>
            <a:ext cx="4724400" cy="1500"/>
          </a:xfrm>
          <a:prstGeom prst="straightConnector1">
            <a:avLst/>
          </a:prstGeom>
          <a:noFill/>
          <a:ln w="25400" cap="flat" cmpd="sng">
            <a:solidFill>
              <a:schemeClr val="lt1"/>
            </a:solidFill>
            <a:prstDash val="solid"/>
            <a:miter lim="800000"/>
            <a:headEnd type="none" w="med" len="med"/>
            <a:tailEnd type="none" w="med" len="med"/>
          </a:ln>
        </p:spPr>
      </p:cxnSp>
      <p:sp>
        <p:nvSpPr>
          <p:cNvPr id="145" name="Google Shape;145;p16"/>
          <p:cNvSpPr/>
          <p:nvPr/>
        </p:nvSpPr>
        <p:spPr>
          <a:xfrm>
            <a:off x="3770882" y="5914200"/>
            <a:ext cx="5108700" cy="49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0" i="0" u="none" strike="noStrike" cap="none" dirty="0">
                <a:solidFill>
                  <a:srgbClr val="FFFFFF"/>
                </a:solidFill>
                <a:latin typeface="Arial"/>
                <a:ea typeface="Arial"/>
                <a:cs typeface="Arial"/>
                <a:sym typeface="Arial"/>
              </a:rPr>
              <a:t> 14. </a:t>
            </a:r>
            <a:endParaRPr dirty="0"/>
          </a:p>
        </p:txBody>
      </p:sp>
      <p:sp>
        <p:nvSpPr>
          <p:cNvPr id="146" name="Google Shape;146;p16"/>
          <p:cNvSpPr/>
          <p:nvPr/>
        </p:nvSpPr>
        <p:spPr>
          <a:xfrm>
            <a:off x="3772580" y="4101187"/>
            <a:ext cx="5103900" cy="49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0" i="0" u="none" strike="noStrike" cap="none" dirty="0">
                <a:solidFill>
                  <a:srgbClr val="FFFFFF"/>
                </a:solidFill>
                <a:latin typeface="Arial"/>
                <a:ea typeface="Arial"/>
                <a:cs typeface="Arial"/>
                <a:sym typeface="Arial"/>
              </a:rPr>
              <a:t> 10. </a:t>
            </a:r>
            <a:endParaRPr dirty="0"/>
          </a:p>
        </p:txBody>
      </p:sp>
      <p:sp>
        <p:nvSpPr>
          <p:cNvPr id="147" name="Google Shape;147;p16"/>
          <p:cNvSpPr/>
          <p:nvPr/>
        </p:nvSpPr>
        <p:spPr>
          <a:xfrm>
            <a:off x="3781380" y="4446579"/>
            <a:ext cx="5115000" cy="33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0" i="0" u="none" strike="noStrike" cap="none" dirty="0">
                <a:solidFill>
                  <a:srgbClr val="FFFFFF"/>
                </a:solidFill>
                <a:latin typeface="Arial"/>
                <a:ea typeface="Arial"/>
                <a:cs typeface="Arial"/>
                <a:sym typeface="Arial"/>
              </a:rPr>
              <a:t> 11. </a:t>
            </a:r>
            <a:endParaRPr dirty="0"/>
          </a:p>
        </p:txBody>
      </p:sp>
      <p:sp>
        <p:nvSpPr>
          <p:cNvPr id="148" name="Google Shape;148;p16"/>
          <p:cNvSpPr/>
          <p:nvPr/>
        </p:nvSpPr>
        <p:spPr>
          <a:xfrm>
            <a:off x="3788678" y="4819650"/>
            <a:ext cx="4972200" cy="566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100"/>
              <a:buFont typeface="Calibri"/>
              <a:buNone/>
            </a:pPr>
            <a:r>
              <a:rPr lang="en-US" sz="2100" b="0" i="0" u="none" strike="noStrike" cap="none" dirty="0">
                <a:solidFill>
                  <a:srgbClr val="FFFFFF"/>
                </a:solidFill>
                <a:latin typeface="Calibri"/>
                <a:ea typeface="Calibri"/>
                <a:cs typeface="Calibri"/>
                <a:sym typeface="Calibri"/>
              </a:rPr>
              <a:t> 12</a:t>
            </a:r>
            <a:r>
              <a:rPr lang="en-US" sz="1800" b="0" i="0" u="none" strike="noStrike" cap="none" dirty="0">
                <a:solidFill>
                  <a:srgbClr val="FFFFFF"/>
                </a:solidFill>
                <a:latin typeface="Arial"/>
                <a:ea typeface="Arial"/>
                <a:cs typeface="Arial"/>
                <a:sym typeface="Arial"/>
              </a:rPr>
              <a:t>. </a:t>
            </a:r>
            <a:endParaRPr dirty="0"/>
          </a:p>
        </p:txBody>
      </p:sp>
      <p:sp>
        <p:nvSpPr>
          <p:cNvPr id="149" name="Google Shape;149;p16"/>
          <p:cNvSpPr/>
          <p:nvPr/>
        </p:nvSpPr>
        <p:spPr>
          <a:xfrm>
            <a:off x="3798128" y="5364075"/>
            <a:ext cx="4972200" cy="49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800"/>
              <a:buFont typeface="Arial"/>
              <a:buNone/>
            </a:pPr>
            <a:r>
              <a:rPr lang="en-US" sz="1800" b="0" i="0" u="none" strike="noStrike" cap="none" dirty="0">
                <a:solidFill>
                  <a:srgbClr val="FFFFFF"/>
                </a:solidFill>
                <a:latin typeface="Arial"/>
                <a:ea typeface="Arial"/>
                <a:cs typeface="Arial"/>
                <a:sym typeface="Arial"/>
              </a:rPr>
              <a:t> 13. </a:t>
            </a:r>
            <a:endParaRPr dirty="0"/>
          </a:p>
        </p:txBody>
      </p:sp>
      <p:sp>
        <p:nvSpPr>
          <p:cNvPr id="150" name="Google Shape;150;p16"/>
          <p:cNvSpPr/>
          <p:nvPr/>
        </p:nvSpPr>
        <p:spPr>
          <a:xfrm>
            <a:off x="3923210" y="3306524"/>
            <a:ext cx="5108700" cy="49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2100"/>
              <a:buFont typeface="Calibri"/>
              <a:buNone/>
            </a:pPr>
            <a:r>
              <a:rPr lang="en-US" sz="2100" b="0" i="0" u="none" strike="noStrike" cap="none" dirty="0">
                <a:solidFill>
                  <a:srgbClr val="FFFFFF"/>
                </a:solidFill>
                <a:latin typeface="Calibri"/>
                <a:ea typeface="Calibri"/>
                <a:cs typeface="Calibri"/>
                <a:sym typeface="Calibri"/>
              </a:rPr>
              <a:t> </a:t>
            </a:r>
            <a:r>
              <a:rPr lang="en-US" sz="1800" b="0" i="0" u="none" strike="noStrike" cap="none" dirty="0">
                <a:solidFill>
                  <a:srgbClr val="FFFFFF"/>
                </a:solidFill>
                <a:latin typeface="Arial"/>
                <a:ea typeface="Arial"/>
                <a:cs typeface="Arial"/>
                <a:sym typeface="Arial"/>
              </a:rPr>
              <a:t>8.  </a:t>
            </a:r>
            <a:endParaRPr dirty="0"/>
          </a:p>
        </p:txBody>
      </p:sp>
      <p:sp>
        <p:nvSpPr>
          <p:cNvPr id="151" name="Google Shape;151;p16"/>
          <p:cNvSpPr txBox="1"/>
          <p:nvPr/>
        </p:nvSpPr>
        <p:spPr>
          <a:xfrm>
            <a:off x="4210953" y="3333098"/>
            <a:ext cx="3624900" cy="33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i="0" u="none" dirty="0" err="1">
                <a:solidFill>
                  <a:schemeClr val="dk1"/>
                </a:solidFill>
                <a:latin typeface="Times New Roman"/>
                <a:ea typeface="Times New Roman"/>
                <a:cs typeface="Times New Roman"/>
                <a:sym typeface="Times New Roman"/>
              </a:rPr>
              <a:t>Konsep</a:t>
            </a:r>
            <a:r>
              <a:rPr lang="en-US" sz="1600" i="0" u="none" dirty="0">
                <a:solidFill>
                  <a:schemeClr val="dk1"/>
                </a:solidFill>
                <a:latin typeface="Times New Roman"/>
                <a:ea typeface="Times New Roman"/>
                <a:cs typeface="Times New Roman"/>
                <a:sym typeface="Times New Roman"/>
              </a:rPr>
              <a:t> dan </a:t>
            </a:r>
            <a:r>
              <a:rPr lang="en-US" sz="1600" i="0" u="none" dirty="0" err="1">
                <a:solidFill>
                  <a:schemeClr val="dk1"/>
                </a:solidFill>
                <a:latin typeface="Times New Roman"/>
                <a:ea typeface="Times New Roman"/>
                <a:cs typeface="Times New Roman"/>
                <a:sym typeface="Times New Roman"/>
              </a:rPr>
              <a:t>prinsip</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kebutuhan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nutrisi</a:t>
            </a:r>
            <a:r>
              <a:rPr lang="en-US" sz="1600" i="0" u="none" dirty="0">
                <a:solidFill>
                  <a:schemeClr val="dk1"/>
                </a:solidFill>
                <a:latin typeface="Times New Roman"/>
                <a:ea typeface="Times New Roman"/>
                <a:cs typeface="Times New Roman"/>
                <a:sym typeface="Times New Roman"/>
              </a:rPr>
              <a:t> </a:t>
            </a:r>
            <a:endParaRPr sz="1600" dirty="0">
              <a:latin typeface="Times New Roman"/>
              <a:ea typeface="Times New Roman"/>
              <a:cs typeface="Times New Roman"/>
              <a:sym typeface="Times New Roman"/>
            </a:endParaRPr>
          </a:p>
        </p:txBody>
      </p:sp>
      <p:sp>
        <p:nvSpPr>
          <p:cNvPr id="152" name="Google Shape;152;p16"/>
          <p:cNvSpPr txBox="1"/>
          <p:nvPr/>
        </p:nvSpPr>
        <p:spPr>
          <a:xfrm>
            <a:off x="4199840" y="3713162"/>
            <a:ext cx="4800600" cy="33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Arial"/>
              <a:buNone/>
            </a:pPr>
            <a:r>
              <a:rPr lang="en-US" sz="1600" i="0" u="none" dirty="0" err="1">
                <a:solidFill>
                  <a:schemeClr val="dk1"/>
                </a:solidFill>
                <a:latin typeface="Times New Roman"/>
                <a:ea typeface="Times New Roman"/>
                <a:cs typeface="Times New Roman"/>
                <a:sym typeface="Times New Roman"/>
              </a:rPr>
              <a:t>Konsep</a:t>
            </a:r>
            <a:r>
              <a:rPr lang="en-US" sz="1600" i="0" u="none" dirty="0">
                <a:solidFill>
                  <a:schemeClr val="dk1"/>
                </a:solidFill>
                <a:latin typeface="Times New Roman"/>
                <a:ea typeface="Times New Roman"/>
                <a:cs typeface="Times New Roman"/>
                <a:sym typeface="Times New Roman"/>
              </a:rPr>
              <a:t> dan </a:t>
            </a:r>
            <a:r>
              <a:rPr lang="en-US" sz="1600" i="0" u="none" dirty="0" err="1">
                <a:solidFill>
                  <a:schemeClr val="dk1"/>
                </a:solidFill>
                <a:latin typeface="Times New Roman"/>
                <a:ea typeface="Times New Roman"/>
                <a:cs typeface="Times New Roman"/>
                <a:sym typeface="Times New Roman"/>
              </a:rPr>
              <a:t>prinsip</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kebutuhan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nutrisi</a:t>
            </a:r>
            <a:r>
              <a:rPr lang="en-US" sz="1600" i="0" u="none" dirty="0">
                <a:solidFill>
                  <a:schemeClr val="dk1"/>
                </a:solidFill>
                <a:latin typeface="Times New Roman"/>
                <a:ea typeface="Times New Roman"/>
                <a:cs typeface="Times New Roman"/>
                <a:sym typeface="Times New Roman"/>
              </a:rPr>
              <a:t> </a:t>
            </a:r>
            <a:endParaRPr sz="1600" dirty="0">
              <a:latin typeface="Times New Roman"/>
              <a:ea typeface="Times New Roman"/>
              <a:cs typeface="Times New Roman"/>
              <a:sym typeface="Times New Roman"/>
            </a:endParaRPr>
          </a:p>
        </p:txBody>
      </p:sp>
      <p:sp>
        <p:nvSpPr>
          <p:cNvPr id="153" name="Google Shape;153;p16"/>
          <p:cNvSpPr txBox="1"/>
          <p:nvPr/>
        </p:nvSpPr>
        <p:spPr>
          <a:xfrm>
            <a:off x="4202376" y="4103687"/>
            <a:ext cx="4800600" cy="3063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600" i="0" u="none" dirty="0" err="1">
                <a:solidFill>
                  <a:schemeClr val="dk1"/>
                </a:solidFill>
                <a:latin typeface="Times New Roman"/>
                <a:ea typeface="Times New Roman"/>
                <a:cs typeface="Times New Roman"/>
                <a:sym typeface="Times New Roman"/>
              </a:rPr>
              <a:t>Konsep</a:t>
            </a:r>
            <a:r>
              <a:rPr lang="en-US" sz="1600" i="0" u="none" dirty="0">
                <a:solidFill>
                  <a:schemeClr val="dk1"/>
                </a:solidFill>
                <a:latin typeface="Times New Roman"/>
                <a:ea typeface="Times New Roman"/>
                <a:cs typeface="Times New Roman"/>
                <a:sym typeface="Times New Roman"/>
              </a:rPr>
              <a:t> dan </a:t>
            </a:r>
            <a:r>
              <a:rPr lang="en-US" sz="1600" i="0" u="none" dirty="0" err="1">
                <a:solidFill>
                  <a:schemeClr val="dk1"/>
                </a:solidFill>
                <a:latin typeface="Times New Roman"/>
                <a:ea typeface="Times New Roman"/>
                <a:cs typeface="Times New Roman"/>
                <a:sym typeface="Times New Roman"/>
              </a:rPr>
              <a:t>Prinsip</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kebutuhan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kebutuhan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eliminasi</a:t>
            </a:r>
            <a:endParaRPr sz="1600" dirty="0">
              <a:latin typeface="Times New Roman"/>
              <a:ea typeface="Times New Roman"/>
              <a:cs typeface="Times New Roman"/>
              <a:sym typeface="Times New Roman"/>
            </a:endParaRPr>
          </a:p>
        </p:txBody>
      </p:sp>
      <p:sp>
        <p:nvSpPr>
          <p:cNvPr id="154" name="Google Shape;154;p16"/>
          <p:cNvSpPr txBox="1"/>
          <p:nvPr/>
        </p:nvSpPr>
        <p:spPr>
          <a:xfrm>
            <a:off x="4199840" y="4486275"/>
            <a:ext cx="4800600" cy="3063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600" i="0" u="none" dirty="0" err="1">
                <a:solidFill>
                  <a:schemeClr val="dk1"/>
                </a:solidFill>
                <a:latin typeface="Times New Roman"/>
                <a:ea typeface="Times New Roman"/>
                <a:cs typeface="Times New Roman"/>
                <a:sym typeface="Times New Roman"/>
              </a:rPr>
              <a:t>Konsep</a:t>
            </a:r>
            <a:r>
              <a:rPr lang="en-US" sz="1600" i="0" u="none" dirty="0">
                <a:solidFill>
                  <a:schemeClr val="dk1"/>
                </a:solidFill>
                <a:latin typeface="Times New Roman"/>
                <a:ea typeface="Times New Roman"/>
                <a:cs typeface="Times New Roman"/>
                <a:sym typeface="Times New Roman"/>
              </a:rPr>
              <a:t> dan </a:t>
            </a:r>
            <a:r>
              <a:rPr lang="en-US" sz="1600" i="0" u="none" dirty="0" err="1">
                <a:solidFill>
                  <a:schemeClr val="dk1"/>
                </a:solidFill>
                <a:latin typeface="Times New Roman"/>
                <a:ea typeface="Times New Roman"/>
                <a:cs typeface="Times New Roman"/>
                <a:sym typeface="Times New Roman"/>
              </a:rPr>
              <a:t>Prinsip</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kebutuhan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kebutuhan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eliminasi</a:t>
            </a:r>
            <a:endParaRPr sz="1600" dirty="0">
              <a:latin typeface="Times New Roman"/>
              <a:ea typeface="Times New Roman"/>
              <a:cs typeface="Times New Roman"/>
              <a:sym typeface="Times New Roman"/>
            </a:endParaRPr>
          </a:p>
        </p:txBody>
      </p:sp>
      <p:sp>
        <p:nvSpPr>
          <p:cNvPr id="155" name="Google Shape;155;p16"/>
          <p:cNvSpPr txBox="1"/>
          <p:nvPr/>
        </p:nvSpPr>
        <p:spPr>
          <a:xfrm>
            <a:off x="4208417" y="4851400"/>
            <a:ext cx="4800600" cy="3079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Arial"/>
              <a:buNone/>
            </a:pPr>
            <a:r>
              <a:rPr lang="en-US" sz="1600" i="0" u="none" dirty="0" err="1">
                <a:solidFill>
                  <a:schemeClr val="dk1"/>
                </a:solidFill>
                <a:latin typeface="Times New Roman"/>
                <a:ea typeface="Times New Roman"/>
                <a:cs typeface="Times New Roman"/>
                <a:sym typeface="Times New Roman"/>
              </a:rPr>
              <a:t>Konsep</a:t>
            </a:r>
            <a:r>
              <a:rPr lang="en-US" sz="1600" i="0" u="none" dirty="0">
                <a:solidFill>
                  <a:schemeClr val="dk1"/>
                </a:solidFill>
                <a:latin typeface="Times New Roman"/>
                <a:ea typeface="Times New Roman"/>
                <a:cs typeface="Times New Roman"/>
                <a:sym typeface="Times New Roman"/>
              </a:rPr>
              <a:t> dan </a:t>
            </a:r>
            <a:r>
              <a:rPr lang="en-US" sz="1600" i="0" u="none" dirty="0" err="1">
                <a:solidFill>
                  <a:schemeClr val="dk1"/>
                </a:solidFill>
                <a:latin typeface="Times New Roman"/>
                <a:ea typeface="Times New Roman"/>
                <a:cs typeface="Times New Roman"/>
                <a:sym typeface="Times New Roman"/>
              </a:rPr>
              <a:t>Prinsip</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kebutuhan</a:t>
            </a:r>
            <a:r>
              <a:rPr lang="en-US" sz="1600" i="0" u="none" dirty="0">
                <a:solidFill>
                  <a:schemeClr val="dk1"/>
                </a:solidFill>
                <a:latin typeface="Times New Roman"/>
                <a:ea typeface="Times New Roman"/>
                <a:cs typeface="Times New Roman"/>
                <a:sym typeface="Times New Roman"/>
              </a:rPr>
              <a:t> rasa </a:t>
            </a:r>
            <a:r>
              <a:rPr lang="en-US" sz="1600" i="0" u="none" dirty="0" err="1">
                <a:solidFill>
                  <a:schemeClr val="dk1"/>
                </a:solidFill>
                <a:latin typeface="Times New Roman"/>
                <a:ea typeface="Times New Roman"/>
                <a:cs typeface="Times New Roman"/>
                <a:sym typeface="Times New Roman"/>
              </a:rPr>
              <a:t>nyaman</a:t>
            </a:r>
            <a:r>
              <a:rPr lang="en-US" sz="1600" i="0" u="none" dirty="0">
                <a:solidFill>
                  <a:schemeClr val="dk1"/>
                </a:solidFill>
                <a:latin typeface="Times New Roman"/>
                <a:ea typeface="Times New Roman"/>
                <a:cs typeface="Times New Roman"/>
                <a:sym typeface="Times New Roman"/>
              </a:rPr>
              <a:t> dan </a:t>
            </a:r>
            <a:r>
              <a:rPr lang="en-US" sz="1600" i="0" u="none" dirty="0" err="1">
                <a:solidFill>
                  <a:schemeClr val="dk1"/>
                </a:solidFill>
                <a:latin typeface="Times New Roman"/>
                <a:ea typeface="Times New Roman"/>
                <a:cs typeface="Times New Roman"/>
                <a:sym typeface="Times New Roman"/>
              </a:rPr>
              <a:t>aman</a:t>
            </a:r>
            <a:endParaRPr sz="1600" dirty="0">
              <a:latin typeface="Times New Roman"/>
              <a:ea typeface="Times New Roman"/>
              <a:cs typeface="Times New Roman"/>
              <a:sym typeface="Times New Roman"/>
            </a:endParaRPr>
          </a:p>
        </p:txBody>
      </p:sp>
      <p:sp>
        <p:nvSpPr>
          <p:cNvPr id="156" name="Google Shape;156;p16"/>
          <p:cNvSpPr txBox="1"/>
          <p:nvPr/>
        </p:nvSpPr>
        <p:spPr>
          <a:xfrm>
            <a:off x="4194757" y="5135650"/>
            <a:ext cx="4724400" cy="33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600" i="0" u="none" dirty="0" err="1">
                <a:solidFill>
                  <a:schemeClr val="dk1"/>
                </a:solidFill>
                <a:latin typeface="Times New Roman"/>
                <a:ea typeface="Times New Roman"/>
                <a:cs typeface="Times New Roman"/>
                <a:sym typeface="Times New Roman"/>
              </a:rPr>
              <a:t>Konsep</a:t>
            </a:r>
            <a:r>
              <a:rPr lang="en-US" sz="1600" i="0" u="none" dirty="0">
                <a:solidFill>
                  <a:schemeClr val="dk1"/>
                </a:solidFill>
                <a:latin typeface="Times New Roman"/>
                <a:ea typeface="Times New Roman"/>
                <a:cs typeface="Times New Roman"/>
                <a:sym typeface="Times New Roman"/>
              </a:rPr>
              <a:t> dan </a:t>
            </a:r>
            <a:r>
              <a:rPr lang="en-US" sz="1600" i="0" u="none" dirty="0" err="1">
                <a:solidFill>
                  <a:schemeClr val="dk1"/>
                </a:solidFill>
                <a:latin typeface="Times New Roman"/>
                <a:ea typeface="Times New Roman"/>
                <a:cs typeface="Times New Roman"/>
                <a:sym typeface="Times New Roman"/>
              </a:rPr>
              <a:t>Prinsip</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Kebutuhan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Kebersihan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Perawatan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Diri</a:t>
            </a:r>
            <a:endParaRPr sz="1600" dirty="0">
              <a:latin typeface="Times New Roman"/>
              <a:ea typeface="Times New Roman"/>
              <a:cs typeface="Times New Roman"/>
              <a:sym typeface="Times New Roman"/>
            </a:endParaRPr>
          </a:p>
        </p:txBody>
      </p:sp>
      <p:sp>
        <p:nvSpPr>
          <p:cNvPr id="157" name="Google Shape;157;p16"/>
          <p:cNvSpPr txBox="1"/>
          <p:nvPr/>
        </p:nvSpPr>
        <p:spPr>
          <a:xfrm>
            <a:off x="4191913" y="5703125"/>
            <a:ext cx="4800600" cy="4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sz="1600" i="0" u="none" dirty="0" err="1">
                <a:solidFill>
                  <a:schemeClr val="dk1"/>
                </a:solidFill>
                <a:latin typeface="Times New Roman"/>
                <a:ea typeface="Times New Roman"/>
                <a:cs typeface="Times New Roman"/>
                <a:sym typeface="Times New Roman"/>
              </a:rPr>
              <a:t>Konsep</a:t>
            </a:r>
            <a:r>
              <a:rPr lang="en-US" sz="1600" i="0" u="none" dirty="0">
                <a:solidFill>
                  <a:schemeClr val="dk1"/>
                </a:solidFill>
                <a:latin typeface="Times New Roman"/>
                <a:ea typeface="Times New Roman"/>
                <a:cs typeface="Times New Roman"/>
                <a:sym typeface="Times New Roman"/>
              </a:rPr>
              <a:t> dan </a:t>
            </a:r>
            <a:r>
              <a:rPr lang="en-US" sz="1600" i="0" u="none" dirty="0" err="1">
                <a:solidFill>
                  <a:schemeClr val="dk1"/>
                </a:solidFill>
                <a:latin typeface="Times New Roman"/>
                <a:ea typeface="Times New Roman"/>
                <a:cs typeface="Times New Roman"/>
                <a:sym typeface="Times New Roman"/>
              </a:rPr>
              <a:t>Prinsip</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Kebutuhan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Kebersihan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Perawatan</a:t>
            </a:r>
            <a:r>
              <a:rPr lang="en-US" sz="1600" i="0" u="none" dirty="0">
                <a:solidFill>
                  <a:schemeClr val="dk1"/>
                </a:solidFill>
                <a:latin typeface="Times New Roman"/>
                <a:ea typeface="Times New Roman"/>
                <a:cs typeface="Times New Roman"/>
                <a:sym typeface="Times New Roman"/>
              </a:rPr>
              <a:t> </a:t>
            </a:r>
            <a:r>
              <a:rPr lang="en-US" sz="1600" i="0" u="none" dirty="0" err="1">
                <a:solidFill>
                  <a:schemeClr val="dk1"/>
                </a:solidFill>
                <a:latin typeface="Times New Roman"/>
                <a:ea typeface="Times New Roman"/>
                <a:cs typeface="Times New Roman"/>
                <a:sym typeface="Times New Roman"/>
              </a:rPr>
              <a:t>Diri</a:t>
            </a:r>
            <a:endParaRPr sz="1600" dirty="0">
              <a:latin typeface="Times New Roman"/>
              <a:ea typeface="Times New Roman"/>
              <a:cs typeface="Times New Roman"/>
              <a:sym typeface="Times New Roman"/>
            </a:endParaRPr>
          </a:p>
        </p:txBody>
      </p:sp>
    </p:spTree>
  </p:cSld>
  <p:clrMapOvr>
    <a:masterClrMapping/>
  </p:clrMapOvr>
  <p:transition>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CA7D364-426B-4B0C-B553-F6F21F782C20}"/>
              </a:ext>
            </a:extLst>
          </p:cNvPr>
          <p:cNvPicPr>
            <a:picLocks noChangeAspect="1"/>
          </p:cNvPicPr>
          <p:nvPr/>
        </p:nvPicPr>
        <p:blipFill>
          <a:blip r:embed="rId2"/>
          <a:stretch>
            <a:fillRect/>
          </a:stretch>
        </p:blipFill>
        <p:spPr>
          <a:xfrm>
            <a:off x="-670891" y="-179560"/>
            <a:ext cx="10485782" cy="909083"/>
          </a:xfrm>
          <a:prstGeom prst="rect">
            <a:avLst/>
          </a:prstGeom>
        </p:spPr>
      </p:pic>
      <p:pic>
        <p:nvPicPr>
          <p:cNvPr id="3" name="Picture 2">
            <a:extLst>
              <a:ext uri="{FF2B5EF4-FFF2-40B4-BE49-F238E27FC236}">
                <a16:creationId xmlns:a16="http://schemas.microsoft.com/office/drawing/2014/main" xmlns="" id="{3CE42380-4E78-4611-BC46-9A6407C05E07}"/>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F77F0648-190B-4A40-BDB0-FCCAD166583C}"/>
              </a:ext>
            </a:extLst>
          </p:cNvPr>
          <p:cNvSpPr/>
          <p:nvPr/>
        </p:nvSpPr>
        <p:spPr>
          <a:xfrm>
            <a:off x="165652" y="1004293"/>
            <a:ext cx="8812696" cy="5078313"/>
          </a:xfrm>
          <a:prstGeom prst="rect">
            <a:avLst/>
          </a:prstGeom>
        </p:spPr>
        <p:txBody>
          <a:bodyPr wrap="square">
            <a:spAutoFit/>
          </a:bodyPr>
          <a:lstStyle/>
          <a:p>
            <a:r>
              <a:rPr lang="id-ID" dirty="0">
                <a:latin typeface="Times New Roman" panose="02020603050405020304" pitchFamily="18" charset="0"/>
                <a:cs typeface="Times New Roman" panose="02020603050405020304" pitchFamily="18" charset="0"/>
              </a:rPr>
              <a:t>GERAKAN ROM :</a:t>
            </a:r>
          </a:p>
          <a:p>
            <a:endParaRPr lang="id-ID" dirty="0">
              <a:latin typeface="Times New Roman" panose="02020603050405020304" pitchFamily="18" charset="0"/>
              <a:cs typeface="Times New Roman" panose="02020603050405020304" pitchFamily="18" charset="0"/>
            </a:endParaRPr>
          </a:p>
          <a:p>
            <a:pPr lvl="1"/>
            <a:r>
              <a:rPr lang="id-ID" dirty="0">
                <a:latin typeface="Times New Roman" panose="02020603050405020304" pitchFamily="18" charset="0"/>
                <a:cs typeface="Times New Roman" panose="02020603050405020304" pitchFamily="18" charset="0"/>
              </a:rPr>
              <a:t>1. Fleksi, yaitu berkurangnya sudut persendian.</a:t>
            </a:r>
          </a:p>
          <a:p>
            <a:pPr lvl="1"/>
            <a:r>
              <a:rPr lang="id-ID" dirty="0">
                <a:latin typeface="Times New Roman" panose="02020603050405020304" pitchFamily="18" charset="0"/>
                <a:cs typeface="Times New Roman" panose="02020603050405020304" pitchFamily="18" charset="0"/>
              </a:rPr>
              <a:t>2. Ekstensi, yaitu bertambahnya sudut persendian.</a:t>
            </a:r>
          </a:p>
          <a:p>
            <a:pPr lvl="1"/>
            <a:r>
              <a:rPr lang="id-ID" dirty="0">
                <a:latin typeface="Times New Roman" panose="02020603050405020304" pitchFamily="18" charset="0"/>
                <a:cs typeface="Times New Roman" panose="02020603050405020304" pitchFamily="18" charset="0"/>
              </a:rPr>
              <a:t>3. Hiperekstensi, yaitu ekstensi lebih lanjut.</a:t>
            </a:r>
          </a:p>
          <a:p>
            <a:pPr lvl="1"/>
            <a:r>
              <a:rPr lang="id-ID" dirty="0">
                <a:latin typeface="Times New Roman" panose="02020603050405020304" pitchFamily="18" charset="0"/>
                <a:cs typeface="Times New Roman" panose="02020603050405020304" pitchFamily="18" charset="0"/>
              </a:rPr>
              <a:t>4. Abduksi, yaitu gerakan menjauhi dari garis tengah tubuh.</a:t>
            </a:r>
          </a:p>
          <a:p>
            <a:pPr lvl="1"/>
            <a:r>
              <a:rPr lang="id-ID" dirty="0">
                <a:latin typeface="Times New Roman" panose="02020603050405020304" pitchFamily="18" charset="0"/>
                <a:cs typeface="Times New Roman" panose="02020603050405020304" pitchFamily="18" charset="0"/>
              </a:rPr>
              <a:t>5. Adduksi, yaitu gerakan mendekati garis tengah tubuh.</a:t>
            </a:r>
          </a:p>
          <a:p>
            <a:pPr lvl="1"/>
            <a:r>
              <a:rPr lang="id-ID" dirty="0">
                <a:latin typeface="Times New Roman" panose="02020603050405020304" pitchFamily="18" charset="0"/>
                <a:cs typeface="Times New Roman" panose="02020603050405020304" pitchFamily="18" charset="0"/>
              </a:rPr>
              <a:t>6. Rotasi, yaitu gerakan memutari pusat dari tulang.</a:t>
            </a:r>
          </a:p>
          <a:p>
            <a:pPr lvl="1"/>
            <a:r>
              <a:rPr lang="id-ID" dirty="0">
                <a:latin typeface="Times New Roman" panose="02020603050405020304" pitchFamily="18" charset="0"/>
                <a:cs typeface="Times New Roman" panose="02020603050405020304" pitchFamily="18" charset="0"/>
              </a:rPr>
              <a:t>7. Eversi, yaitu perputaran bagian telapak kaki ke bagian luar, bergerak membentuk sudut persendian.</a:t>
            </a:r>
          </a:p>
          <a:p>
            <a:pPr lvl="1"/>
            <a:r>
              <a:rPr lang="id-ID" dirty="0">
                <a:latin typeface="Times New Roman" panose="02020603050405020304" pitchFamily="18" charset="0"/>
                <a:cs typeface="Times New Roman" panose="02020603050405020304" pitchFamily="18" charset="0"/>
              </a:rPr>
              <a:t>8. Inversi, yaitu putaran bagian telapak kaki ke bagian dalam bergerak membentuk sudut persendian.</a:t>
            </a:r>
          </a:p>
          <a:p>
            <a:pPr lvl="1"/>
            <a:r>
              <a:rPr lang="id-ID" dirty="0">
                <a:latin typeface="Times New Roman" panose="02020603050405020304" pitchFamily="18" charset="0"/>
                <a:cs typeface="Times New Roman" panose="02020603050405020304" pitchFamily="18" charset="0"/>
              </a:rPr>
              <a:t>9. Pronasi, yaitu pergerakan telapak tangan dimana permukaan tangan bergerak ke bawah.</a:t>
            </a:r>
          </a:p>
          <a:p>
            <a:pPr lvl="1"/>
            <a:r>
              <a:rPr lang="id-ID" dirty="0">
                <a:latin typeface="Times New Roman" panose="02020603050405020304" pitchFamily="18" charset="0"/>
                <a:cs typeface="Times New Roman" panose="02020603050405020304" pitchFamily="18" charset="0"/>
              </a:rPr>
              <a:t>10. Supinasi, yaitu pergerakan telapak tangan dimana permukaan tangan bergerak ke atas.</a:t>
            </a:r>
          </a:p>
          <a:p>
            <a:pPr lvl="1"/>
            <a:r>
              <a:rPr lang="id-ID" dirty="0">
                <a:latin typeface="Times New Roman" panose="02020603050405020304" pitchFamily="18" charset="0"/>
                <a:cs typeface="Times New Roman" panose="02020603050405020304" pitchFamily="18" charset="0"/>
              </a:rPr>
              <a:t>11. Oposisi, yaitu gerakan menyentuhkan ibu jari ke setiap jari-jari tangan pada tangan yang sama.</a:t>
            </a:r>
          </a:p>
        </p:txBody>
      </p:sp>
    </p:spTree>
    <p:extLst>
      <p:ext uri="{BB962C8B-B14F-4D97-AF65-F5344CB8AC3E}">
        <p14:creationId xmlns:p14="http://schemas.microsoft.com/office/powerpoint/2010/main" val="14816385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FE5DA70-5F1C-4E57-8884-047E56C40B36}"/>
              </a:ext>
            </a:extLst>
          </p:cNvPr>
          <p:cNvPicPr>
            <a:picLocks noChangeAspect="1"/>
          </p:cNvPicPr>
          <p:nvPr/>
        </p:nvPicPr>
        <p:blipFill>
          <a:blip r:embed="rId2"/>
          <a:stretch>
            <a:fillRect/>
          </a:stretch>
        </p:blipFill>
        <p:spPr>
          <a:xfrm>
            <a:off x="-649356" y="-206064"/>
            <a:ext cx="10442712" cy="909083"/>
          </a:xfrm>
          <a:prstGeom prst="rect">
            <a:avLst/>
          </a:prstGeom>
        </p:spPr>
      </p:pic>
      <p:pic>
        <p:nvPicPr>
          <p:cNvPr id="3" name="Picture 2">
            <a:extLst>
              <a:ext uri="{FF2B5EF4-FFF2-40B4-BE49-F238E27FC236}">
                <a16:creationId xmlns:a16="http://schemas.microsoft.com/office/drawing/2014/main" xmlns="" id="{4B1A4F37-EF89-48EC-B536-8FDE657BE3D8}"/>
              </a:ext>
            </a:extLst>
          </p:cNvPr>
          <p:cNvPicPr>
            <a:picLocks noChangeAspect="1"/>
          </p:cNvPicPr>
          <p:nvPr/>
        </p:nvPicPr>
        <p:blipFill>
          <a:blip r:embed="rId3"/>
          <a:stretch>
            <a:fillRect/>
          </a:stretch>
        </p:blipFill>
        <p:spPr>
          <a:xfrm>
            <a:off x="-1" y="6333744"/>
            <a:ext cx="9144000" cy="524256"/>
          </a:xfrm>
          <a:prstGeom prst="rect">
            <a:avLst/>
          </a:prstGeom>
        </p:spPr>
      </p:pic>
      <p:sp>
        <p:nvSpPr>
          <p:cNvPr id="4" name="Rectangle 3">
            <a:extLst>
              <a:ext uri="{FF2B5EF4-FFF2-40B4-BE49-F238E27FC236}">
                <a16:creationId xmlns:a16="http://schemas.microsoft.com/office/drawing/2014/main" xmlns="" id="{42297E49-B00A-47FF-88CD-2440C7B66AA9}"/>
              </a:ext>
            </a:extLst>
          </p:cNvPr>
          <p:cNvSpPr/>
          <p:nvPr/>
        </p:nvSpPr>
        <p:spPr>
          <a:xfrm>
            <a:off x="1281138" y="719091"/>
            <a:ext cx="6581723" cy="954107"/>
          </a:xfrm>
          <a:prstGeom prst="rect">
            <a:avLst/>
          </a:prstGeom>
        </p:spPr>
        <p:txBody>
          <a:bodyPr wrap="square">
            <a:spAutoFit/>
          </a:bodyPr>
          <a:lstStyle/>
          <a:p>
            <a:pPr algn="ctr"/>
            <a:r>
              <a:rPr lang="sv-SE" sz="2800" b="1" dirty="0">
                <a:latin typeface="Times New Roman" panose="02020603050405020304" pitchFamily="18" charset="0"/>
                <a:cs typeface="Times New Roman" panose="02020603050405020304" pitchFamily="18" charset="0"/>
              </a:rPr>
              <a:t>GERAKAN ROM BERDASARKAN BAGIAN TUBUH</a:t>
            </a:r>
          </a:p>
        </p:txBody>
      </p:sp>
      <p:sp>
        <p:nvSpPr>
          <p:cNvPr id="6" name="Rectangle 5">
            <a:extLst>
              <a:ext uri="{FF2B5EF4-FFF2-40B4-BE49-F238E27FC236}">
                <a16:creationId xmlns:a16="http://schemas.microsoft.com/office/drawing/2014/main" xmlns="" id="{E81B4951-1934-47A5-837C-9B2380B01C18}"/>
              </a:ext>
            </a:extLst>
          </p:cNvPr>
          <p:cNvSpPr/>
          <p:nvPr/>
        </p:nvSpPr>
        <p:spPr>
          <a:xfrm>
            <a:off x="490330" y="2133386"/>
            <a:ext cx="8163340" cy="923330"/>
          </a:xfrm>
          <a:prstGeom prst="rect">
            <a:avLst/>
          </a:prstGeom>
        </p:spPr>
        <p:txBody>
          <a:bodyPr wrap="square">
            <a:spAutoFit/>
          </a:bodyPr>
          <a:lstStyle/>
          <a:p>
            <a:pPr marL="342900" indent="-342900">
              <a:buFont typeface="+mj-lt"/>
              <a:buAutoNum type="arabicPeriod"/>
            </a:pPr>
            <a:r>
              <a:rPr lang="sv-SE" dirty="0">
                <a:latin typeface="Times New Roman" panose="02020603050405020304" pitchFamily="18" charset="0"/>
                <a:cs typeface="Times New Roman" panose="02020603050405020304" pitchFamily="18" charset="0"/>
              </a:rPr>
              <a:t>Menurut Potter &amp; Perry, (2005), ROM terdiri dari gerakan pada persendian  sebaga berikut :</a:t>
            </a:r>
          </a:p>
          <a:p>
            <a:pPr marL="742950" lvl="1" indent="-285750">
              <a:buFont typeface="Wingdings" panose="05000000000000000000" pitchFamily="2" charset="2"/>
              <a:buChar char="v"/>
            </a:pPr>
            <a:r>
              <a:rPr lang="sv-SE" dirty="0">
                <a:latin typeface="Times New Roman" panose="02020603050405020304" pitchFamily="18" charset="0"/>
                <a:cs typeface="Times New Roman" panose="02020603050405020304" pitchFamily="18" charset="0"/>
              </a:rPr>
              <a:t>Leher, Spina, Serfikal</a:t>
            </a:r>
          </a:p>
        </p:txBody>
      </p:sp>
      <p:pic>
        <p:nvPicPr>
          <p:cNvPr id="7" name="Picture 6">
            <a:extLst>
              <a:ext uri="{FF2B5EF4-FFF2-40B4-BE49-F238E27FC236}">
                <a16:creationId xmlns:a16="http://schemas.microsoft.com/office/drawing/2014/main" xmlns="" id="{9CC95EA9-9F97-4FC1-9FE7-BF9D5EEC246D}"/>
              </a:ext>
            </a:extLst>
          </p:cNvPr>
          <p:cNvPicPr>
            <a:picLocks noChangeAspect="1"/>
          </p:cNvPicPr>
          <p:nvPr/>
        </p:nvPicPr>
        <p:blipFill>
          <a:blip r:embed="rId4"/>
          <a:stretch>
            <a:fillRect/>
          </a:stretch>
        </p:blipFill>
        <p:spPr>
          <a:xfrm>
            <a:off x="1779789" y="3238352"/>
            <a:ext cx="5584420" cy="2075769"/>
          </a:xfrm>
          <a:prstGeom prst="rect">
            <a:avLst/>
          </a:prstGeom>
        </p:spPr>
      </p:pic>
      <p:sp>
        <p:nvSpPr>
          <p:cNvPr id="8" name="Rectangle 7">
            <a:extLst>
              <a:ext uri="{FF2B5EF4-FFF2-40B4-BE49-F238E27FC236}">
                <a16:creationId xmlns:a16="http://schemas.microsoft.com/office/drawing/2014/main" xmlns="" id="{5D5A5209-3D9D-450F-88D7-B169137C3094}"/>
              </a:ext>
            </a:extLst>
          </p:cNvPr>
          <p:cNvSpPr/>
          <p:nvPr/>
        </p:nvSpPr>
        <p:spPr>
          <a:xfrm>
            <a:off x="1281138" y="5670044"/>
            <a:ext cx="6725479" cy="307777"/>
          </a:xfrm>
          <a:prstGeom prst="rect">
            <a:avLst/>
          </a:prstGeom>
        </p:spPr>
        <p:txBody>
          <a:bodyPr wrap="square">
            <a:spAutoFit/>
          </a:bodyPr>
          <a:lstStyle/>
          <a:p>
            <a:r>
              <a:rPr lang="id-ID" sz="1400" dirty="0">
                <a:latin typeface="Times New Roman" panose="02020603050405020304" pitchFamily="18" charset="0"/>
                <a:cs typeface="Times New Roman" panose="02020603050405020304" pitchFamily="18" charset="0"/>
              </a:rPr>
              <a:t>(sumber:https://www.catatanperawat.id/2017/05/gerakan-rom-beserta-gambarnya.html)</a:t>
            </a:r>
          </a:p>
        </p:txBody>
      </p:sp>
    </p:spTree>
    <p:extLst>
      <p:ext uri="{BB962C8B-B14F-4D97-AF65-F5344CB8AC3E}">
        <p14:creationId xmlns:p14="http://schemas.microsoft.com/office/powerpoint/2010/main" val="26631483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00B7FE6-3F19-4B42-8EC5-1017C2DDC10D}"/>
              </a:ext>
            </a:extLst>
          </p:cNvPr>
          <p:cNvPicPr>
            <a:picLocks noChangeAspect="1"/>
          </p:cNvPicPr>
          <p:nvPr/>
        </p:nvPicPr>
        <p:blipFill>
          <a:blip r:embed="rId2"/>
          <a:stretch>
            <a:fillRect/>
          </a:stretch>
        </p:blipFill>
        <p:spPr>
          <a:xfrm>
            <a:off x="-662609" y="-245820"/>
            <a:ext cx="10469218" cy="909083"/>
          </a:xfrm>
          <a:prstGeom prst="rect">
            <a:avLst/>
          </a:prstGeom>
        </p:spPr>
      </p:pic>
      <p:pic>
        <p:nvPicPr>
          <p:cNvPr id="3" name="Picture 2">
            <a:extLst>
              <a:ext uri="{FF2B5EF4-FFF2-40B4-BE49-F238E27FC236}">
                <a16:creationId xmlns:a16="http://schemas.microsoft.com/office/drawing/2014/main" xmlns="" id="{EF9CE400-0EB4-4B93-B5C7-3C6D368D00FA}"/>
              </a:ext>
            </a:extLst>
          </p:cNvPr>
          <p:cNvPicPr>
            <a:picLocks noChangeAspect="1"/>
          </p:cNvPicPr>
          <p:nvPr/>
        </p:nvPicPr>
        <p:blipFill>
          <a:blip r:embed="rId3"/>
          <a:stretch>
            <a:fillRect/>
          </a:stretch>
        </p:blipFill>
        <p:spPr>
          <a:xfrm>
            <a:off x="0" y="6333744"/>
            <a:ext cx="9144000" cy="524256"/>
          </a:xfrm>
          <a:prstGeom prst="rect">
            <a:avLst/>
          </a:prstGeom>
        </p:spPr>
      </p:pic>
      <p:graphicFrame>
        <p:nvGraphicFramePr>
          <p:cNvPr id="4" name="Table 3">
            <a:extLst>
              <a:ext uri="{FF2B5EF4-FFF2-40B4-BE49-F238E27FC236}">
                <a16:creationId xmlns:a16="http://schemas.microsoft.com/office/drawing/2014/main" xmlns="" id="{658F6AE4-8D18-43C9-9D33-79374FD22425}"/>
              </a:ext>
            </a:extLst>
          </p:cNvPr>
          <p:cNvGraphicFramePr>
            <a:graphicFrameLocks noGrp="1"/>
          </p:cNvGraphicFramePr>
          <p:nvPr>
            <p:extLst>
              <p:ext uri="{D42A27DB-BD31-4B8C-83A1-F6EECF244321}">
                <p14:modId xmlns:p14="http://schemas.microsoft.com/office/powerpoint/2010/main" val="2040527492"/>
              </p:ext>
            </p:extLst>
          </p:nvPr>
        </p:nvGraphicFramePr>
        <p:xfrm>
          <a:off x="636105" y="1182758"/>
          <a:ext cx="7871790" cy="4492484"/>
        </p:xfrm>
        <a:graphic>
          <a:graphicData uri="http://schemas.openxmlformats.org/drawingml/2006/table">
            <a:tbl>
              <a:tblPr firstRow="1" firstCol="1" bandRow="1">
                <a:tableStyleId>{37CE84F3-28C3-443E-9E96-99CF82512B78}</a:tableStyleId>
              </a:tblPr>
              <a:tblGrid>
                <a:gridCol w="1800236">
                  <a:extLst>
                    <a:ext uri="{9D8B030D-6E8A-4147-A177-3AD203B41FA5}">
                      <a16:colId xmlns:a16="http://schemas.microsoft.com/office/drawing/2014/main" xmlns="" val="3052019967"/>
                    </a:ext>
                  </a:extLst>
                </a:gridCol>
                <a:gridCol w="4585510">
                  <a:extLst>
                    <a:ext uri="{9D8B030D-6E8A-4147-A177-3AD203B41FA5}">
                      <a16:colId xmlns:a16="http://schemas.microsoft.com/office/drawing/2014/main" xmlns="" val="1699654184"/>
                    </a:ext>
                  </a:extLst>
                </a:gridCol>
                <a:gridCol w="1486044">
                  <a:extLst>
                    <a:ext uri="{9D8B030D-6E8A-4147-A177-3AD203B41FA5}">
                      <a16:colId xmlns:a16="http://schemas.microsoft.com/office/drawing/2014/main" xmlns="" val="776793237"/>
                    </a:ext>
                  </a:extLst>
                </a:gridCol>
              </a:tblGrid>
              <a:tr h="590992">
                <a:tc>
                  <a:txBody>
                    <a:bodyPr/>
                    <a:lstStyle/>
                    <a:p>
                      <a:pPr algn="ctr">
                        <a:lnSpc>
                          <a:spcPct val="150000"/>
                        </a:lnSpc>
                        <a:spcAft>
                          <a:spcPts val="0"/>
                        </a:spcAft>
                      </a:pPr>
                      <a:r>
                        <a:rPr lang="en-US" sz="1800" dirty="0" err="1">
                          <a:effectLst/>
                        </a:rPr>
                        <a:t>Gerakan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err="1">
                          <a:effectLst/>
                        </a:rPr>
                        <a:t>Penjelasan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Rentang</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64777407"/>
                  </a:ext>
                </a:extLst>
              </a:tr>
              <a:tr h="536472">
                <a:tc>
                  <a:txBody>
                    <a:bodyPr/>
                    <a:lstStyle/>
                    <a:p>
                      <a:pPr algn="just">
                        <a:lnSpc>
                          <a:spcPct val="150000"/>
                        </a:lnSpc>
                        <a:spcAft>
                          <a:spcPts val="0"/>
                        </a:spcAft>
                      </a:pPr>
                      <a:r>
                        <a:rPr lang="en-US" sz="1800">
                          <a:effectLst/>
                        </a:rPr>
                        <a:t>Fleksi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rPr>
                        <a:t>Menggerakan</a:t>
                      </a:r>
                      <a:r>
                        <a:rPr lang="en-US" sz="1800" dirty="0">
                          <a:effectLst/>
                        </a:rPr>
                        <a:t> </a:t>
                      </a:r>
                      <a:r>
                        <a:rPr lang="en-US" sz="1800" dirty="0" err="1">
                          <a:effectLst/>
                        </a:rPr>
                        <a:t>dagu</a:t>
                      </a:r>
                      <a:r>
                        <a:rPr lang="en-US" sz="1800" dirty="0">
                          <a:effectLst/>
                        </a:rPr>
                        <a:t> </a:t>
                      </a:r>
                      <a:r>
                        <a:rPr lang="en-US" sz="1800" dirty="0" err="1">
                          <a:effectLst/>
                        </a:rPr>
                        <a:t>menempel</a:t>
                      </a:r>
                      <a:r>
                        <a:rPr lang="en-US" sz="1800" dirty="0">
                          <a:effectLst/>
                        </a:rPr>
                        <a:t> </a:t>
                      </a:r>
                      <a:r>
                        <a:rPr lang="en-US" sz="1800" dirty="0" err="1">
                          <a:effectLst/>
                        </a:rPr>
                        <a:t>ke</a:t>
                      </a:r>
                      <a:r>
                        <a:rPr lang="en-US" sz="1800" dirty="0">
                          <a:effectLst/>
                        </a:rPr>
                        <a:t> dada</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a:effectLst/>
                        </a:rPr>
                        <a:t>45</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62688329"/>
                  </a:ext>
                </a:extLst>
              </a:tr>
              <a:tr h="536472">
                <a:tc>
                  <a:txBody>
                    <a:bodyPr/>
                    <a:lstStyle/>
                    <a:p>
                      <a:pPr algn="just">
                        <a:lnSpc>
                          <a:spcPct val="150000"/>
                        </a:lnSpc>
                        <a:spcAft>
                          <a:spcPts val="0"/>
                        </a:spcAft>
                      </a:pPr>
                      <a:r>
                        <a:rPr lang="en-US" sz="1800">
                          <a:effectLst/>
                        </a:rPr>
                        <a:t>Ekstensi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rPr>
                        <a:t>Mengembalikan</a:t>
                      </a:r>
                      <a:r>
                        <a:rPr lang="en-US" sz="1800" dirty="0">
                          <a:effectLst/>
                        </a:rPr>
                        <a:t> </a:t>
                      </a:r>
                      <a:r>
                        <a:rPr lang="en-US" sz="1800" dirty="0" err="1">
                          <a:effectLst/>
                        </a:rPr>
                        <a:t>kepala</a:t>
                      </a:r>
                      <a:r>
                        <a:rPr lang="en-US" sz="1800" dirty="0">
                          <a:effectLst/>
                        </a:rPr>
                        <a:t> </a:t>
                      </a:r>
                      <a:r>
                        <a:rPr lang="en-US" sz="1800" dirty="0" err="1">
                          <a:effectLst/>
                        </a:rPr>
                        <a:t>ke</a:t>
                      </a:r>
                      <a:r>
                        <a:rPr lang="en-US" sz="1800" dirty="0">
                          <a:effectLst/>
                        </a:rPr>
                        <a:t> </a:t>
                      </a:r>
                      <a:r>
                        <a:rPr lang="en-US" sz="1800" dirty="0" err="1">
                          <a:effectLst/>
                        </a:rPr>
                        <a:t>posisi</a:t>
                      </a:r>
                      <a:r>
                        <a:rPr lang="en-US" sz="1800" dirty="0">
                          <a:effectLst/>
                        </a:rPr>
                        <a:t> </a:t>
                      </a:r>
                      <a:r>
                        <a:rPr lang="en-US" sz="1800" dirty="0" err="1">
                          <a:effectLst/>
                        </a:rPr>
                        <a:t>tegak</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a:effectLst/>
                        </a:rPr>
                        <a:t>45</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047870264"/>
                  </a:ext>
                </a:extLst>
              </a:tr>
              <a:tr h="536472">
                <a:tc>
                  <a:txBody>
                    <a:bodyPr/>
                    <a:lstStyle/>
                    <a:p>
                      <a:pPr algn="just">
                        <a:lnSpc>
                          <a:spcPct val="150000"/>
                        </a:lnSpc>
                        <a:spcAft>
                          <a:spcPts val="0"/>
                        </a:spcAft>
                      </a:pPr>
                      <a:r>
                        <a:rPr lang="en-US" sz="1800">
                          <a:effectLst/>
                        </a:rPr>
                        <a:t>Hiperekstensi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rPr>
                        <a:t>Menekuk</a:t>
                      </a:r>
                      <a:r>
                        <a:rPr lang="en-US" sz="1800" dirty="0">
                          <a:effectLst/>
                        </a:rPr>
                        <a:t> </a:t>
                      </a:r>
                      <a:r>
                        <a:rPr lang="en-US" sz="1800" dirty="0" err="1">
                          <a:effectLst/>
                        </a:rPr>
                        <a:t>kepala</a:t>
                      </a:r>
                      <a:r>
                        <a:rPr lang="en-US" sz="1800" dirty="0">
                          <a:effectLst/>
                        </a:rPr>
                        <a:t> </a:t>
                      </a:r>
                      <a:r>
                        <a:rPr lang="en-US" sz="1800" dirty="0" err="1">
                          <a:effectLst/>
                        </a:rPr>
                        <a:t>ke</a:t>
                      </a:r>
                      <a:r>
                        <a:rPr lang="en-US" sz="1800" dirty="0">
                          <a:effectLst/>
                        </a:rPr>
                        <a:t> </a:t>
                      </a:r>
                      <a:r>
                        <a:rPr lang="en-US" sz="1800" dirty="0" err="1">
                          <a:effectLst/>
                        </a:rPr>
                        <a:t>belakang</a:t>
                      </a:r>
                      <a:r>
                        <a:rPr lang="en-US" sz="1800" dirty="0">
                          <a:effectLst/>
                        </a:rPr>
                        <a:t> </a:t>
                      </a:r>
                      <a:r>
                        <a:rPr lang="en-US" sz="1800" dirty="0" err="1">
                          <a:effectLst/>
                        </a:rPr>
                        <a:t>sejauh</a:t>
                      </a:r>
                      <a:r>
                        <a:rPr lang="en-US" sz="1800" dirty="0">
                          <a:effectLst/>
                        </a:rPr>
                        <a:t> </a:t>
                      </a:r>
                      <a:r>
                        <a:rPr lang="en-US" sz="1800" dirty="0" err="1">
                          <a:effectLst/>
                        </a:rPr>
                        <a:t>mungkin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a:effectLst/>
                        </a:rPr>
                        <a:t>40-45</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19590649"/>
                  </a:ext>
                </a:extLst>
              </a:tr>
              <a:tr h="1146038">
                <a:tc>
                  <a:txBody>
                    <a:bodyPr/>
                    <a:lstStyle/>
                    <a:p>
                      <a:pPr algn="just">
                        <a:lnSpc>
                          <a:spcPct val="150000"/>
                        </a:lnSpc>
                        <a:spcAft>
                          <a:spcPts val="0"/>
                        </a:spcAft>
                      </a:pPr>
                      <a:r>
                        <a:rPr lang="en-US" sz="1800">
                          <a:effectLst/>
                        </a:rPr>
                        <a:t>Fleksi Lateral</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a:effectLst/>
                        </a:rPr>
                        <a:t>Memiringkan kepala sejauh mungkin ke arah setiap bahu</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a:effectLst/>
                        </a:rPr>
                        <a:t>40-45</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72466895"/>
                  </a:ext>
                </a:extLst>
              </a:tr>
              <a:tr h="1146038">
                <a:tc>
                  <a:txBody>
                    <a:bodyPr/>
                    <a:lstStyle/>
                    <a:p>
                      <a:pPr algn="just">
                        <a:lnSpc>
                          <a:spcPct val="150000"/>
                        </a:lnSpc>
                        <a:spcAft>
                          <a:spcPts val="0"/>
                        </a:spcAft>
                      </a:pPr>
                      <a:r>
                        <a:rPr lang="en-US" sz="1800">
                          <a:effectLst/>
                        </a:rPr>
                        <a:t>Rotasi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a:effectLst/>
                        </a:rPr>
                        <a:t>Memutar kepala sejauh mungkin dalam gerakan sirkuler</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a:effectLst/>
                        </a:rPr>
                        <a:t>180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17028368"/>
                  </a:ext>
                </a:extLst>
              </a:tr>
            </a:tbl>
          </a:graphicData>
        </a:graphic>
      </p:graphicFrame>
    </p:spTree>
    <p:extLst>
      <p:ext uri="{BB962C8B-B14F-4D97-AF65-F5344CB8AC3E}">
        <p14:creationId xmlns:p14="http://schemas.microsoft.com/office/powerpoint/2010/main" val="2495226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77A7AC3-B1EF-4F25-82B4-8E5220581756}"/>
              </a:ext>
            </a:extLst>
          </p:cNvPr>
          <p:cNvPicPr>
            <a:picLocks noChangeAspect="1"/>
          </p:cNvPicPr>
          <p:nvPr/>
        </p:nvPicPr>
        <p:blipFill>
          <a:blip r:embed="rId2"/>
          <a:stretch>
            <a:fillRect/>
          </a:stretch>
        </p:blipFill>
        <p:spPr>
          <a:xfrm>
            <a:off x="-655983" y="-192812"/>
            <a:ext cx="10455965" cy="909083"/>
          </a:xfrm>
          <a:prstGeom prst="rect">
            <a:avLst/>
          </a:prstGeom>
        </p:spPr>
      </p:pic>
      <p:pic>
        <p:nvPicPr>
          <p:cNvPr id="3" name="Picture 2">
            <a:extLst>
              <a:ext uri="{FF2B5EF4-FFF2-40B4-BE49-F238E27FC236}">
                <a16:creationId xmlns:a16="http://schemas.microsoft.com/office/drawing/2014/main" xmlns="" id="{48D19F08-D62B-4DD6-B42B-6C5C998B7681}"/>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FE98BB5E-1D58-4816-A506-51363B246BD4}"/>
              </a:ext>
            </a:extLst>
          </p:cNvPr>
          <p:cNvSpPr/>
          <p:nvPr/>
        </p:nvSpPr>
        <p:spPr>
          <a:xfrm>
            <a:off x="1557129" y="4249717"/>
            <a:ext cx="6698975" cy="307777"/>
          </a:xfrm>
          <a:prstGeom prst="rect">
            <a:avLst/>
          </a:prstGeom>
        </p:spPr>
        <p:txBody>
          <a:bodyPr wrap="square">
            <a:spAutoFit/>
          </a:bodyPr>
          <a:lstStyle/>
          <a:p>
            <a:r>
              <a:rPr lang="id-ID" sz="1400" dirty="0">
                <a:latin typeface="Times New Roman" panose="02020603050405020304" pitchFamily="18" charset="0"/>
                <a:cs typeface="Times New Roman" panose="02020603050405020304" pitchFamily="18" charset="0"/>
              </a:rPr>
              <a:t>(sumber:https://www.catatanperawat.id/2017/05/gerakan-rom-beserta-gambarnya.html)</a:t>
            </a:r>
          </a:p>
        </p:txBody>
      </p:sp>
      <p:sp>
        <p:nvSpPr>
          <p:cNvPr id="5" name="Rectangle 4">
            <a:extLst>
              <a:ext uri="{FF2B5EF4-FFF2-40B4-BE49-F238E27FC236}">
                <a16:creationId xmlns:a16="http://schemas.microsoft.com/office/drawing/2014/main" xmlns="" id="{8BB207AF-0190-426F-99B9-11BFB67D6D43}"/>
              </a:ext>
            </a:extLst>
          </p:cNvPr>
          <p:cNvSpPr/>
          <p:nvPr/>
        </p:nvSpPr>
        <p:spPr>
          <a:xfrm>
            <a:off x="927652" y="754296"/>
            <a:ext cx="4025051" cy="400110"/>
          </a:xfrm>
          <a:prstGeom prst="rect">
            <a:avLst/>
          </a:prstGeom>
        </p:spPr>
        <p:txBody>
          <a:bodyPr wrap="square">
            <a:spAutoFit/>
          </a:bodyPr>
          <a:lstStyle/>
          <a:p>
            <a:pPr marL="285750" indent="-285750">
              <a:buFont typeface="Wingdings" panose="05000000000000000000" pitchFamily="2" charset="2"/>
              <a:buChar char="v"/>
            </a:pPr>
            <a:r>
              <a:rPr lang="id-ID" sz="2000" dirty="0">
                <a:latin typeface="Times New Roman" panose="02020603050405020304" pitchFamily="18" charset="0"/>
                <a:cs typeface="Times New Roman" panose="02020603050405020304" pitchFamily="18" charset="0"/>
              </a:rPr>
              <a:t>Pronasi Fleksi Bahu</a:t>
            </a:r>
          </a:p>
        </p:txBody>
      </p:sp>
      <p:pic>
        <p:nvPicPr>
          <p:cNvPr id="6" name="Picture 5">
            <a:extLst>
              <a:ext uri="{FF2B5EF4-FFF2-40B4-BE49-F238E27FC236}">
                <a16:creationId xmlns:a16="http://schemas.microsoft.com/office/drawing/2014/main" xmlns="" id="{05B58283-1B38-45E9-BD40-BC664848A72E}"/>
              </a:ext>
            </a:extLst>
          </p:cNvPr>
          <p:cNvPicPr>
            <a:picLocks noChangeAspect="1"/>
          </p:cNvPicPr>
          <p:nvPr/>
        </p:nvPicPr>
        <p:blipFill>
          <a:blip r:embed="rId4"/>
          <a:stretch>
            <a:fillRect/>
          </a:stretch>
        </p:blipFill>
        <p:spPr>
          <a:xfrm>
            <a:off x="1285460" y="1489319"/>
            <a:ext cx="6970644" cy="2333333"/>
          </a:xfrm>
          <a:prstGeom prst="rect">
            <a:avLst/>
          </a:prstGeom>
        </p:spPr>
      </p:pic>
    </p:spTree>
    <p:extLst>
      <p:ext uri="{BB962C8B-B14F-4D97-AF65-F5344CB8AC3E}">
        <p14:creationId xmlns:p14="http://schemas.microsoft.com/office/powerpoint/2010/main" val="3422894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5C7AA6F-1EB3-40BA-A99E-660953B7A1C5}"/>
              </a:ext>
            </a:extLst>
          </p:cNvPr>
          <p:cNvPicPr>
            <a:picLocks noChangeAspect="1"/>
          </p:cNvPicPr>
          <p:nvPr/>
        </p:nvPicPr>
        <p:blipFill>
          <a:blip r:embed="rId2"/>
          <a:stretch>
            <a:fillRect/>
          </a:stretch>
        </p:blipFill>
        <p:spPr>
          <a:xfrm>
            <a:off x="-675861" y="-192811"/>
            <a:ext cx="10495721" cy="909083"/>
          </a:xfrm>
          <a:prstGeom prst="rect">
            <a:avLst/>
          </a:prstGeom>
        </p:spPr>
      </p:pic>
      <p:pic>
        <p:nvPicPr>
          <p:cNvPr id="3" name="Picture 2">
            <a:extLst>
              <a:ext uri="{FF2B5EF4-FFF2-40B4-BE49-F238E27FC236}">
                <a16:creationId xmlns:a16="http://schemas.microsoft.com/office/drawing/2014/main" xmlns="" id="{BDB8D79D-7EE6-4A0B-8C16-4BF77F7DD15F}"/>
              </a:ext>
            </a:extLst>
          </p:cNvPr>
          <p:cNvPicPr>
            <a:picLocks noChangeAspect="1"/>
          </p:cNvPicPr>
          <p:nvPr/>
        </p:nvPicPr>
        <p:blipFill>
          <a:blip r:embed="rId3"/>
          <a:stretch>
            <a:fillRect/>
          </a:stretch>
        </p:blipFill>
        <p:spPr>
          <a:xfrm>
            <a:off x="0" y="6333744"/>
            <a:ext cx="9144000" cy="524256"/>
          </a:xfrm>
          <a:prstGeom prst="rect">
            <a:avLst/>
          </a:prstGeom>
        </p:spPr>
      </p:pic>
      <p:graphicFrame>
        <p:nvGraphicFramePr>
          <p:cNvPr id="4" name="Table 3">
            <a:extLst>
              <a:ext uri="{FF2B5EF4-FFF2-40B4-BE49-F238E27FC236}">
                <a16:creationId xmlns:a16="http://schemas.microsoft.com/office/drawing/2014/main" xmlns="" id="{73F5C595-6735-436B-B233-AB0C8C1E4D4D}"/>
              </a:ext>
            </a:extLst>
          </p:cNvPr>
          <p:cNvGraphicFramePr>
            <a:graphicFrameLocks noGrp="1"/>
          </p:cNvGraphicFramePr>
          <p:nvPr>
            <p:extLst>
              <p:ext uri="{D42A27DB-BD31-4B8C-83A1-F6EECF244321}">
                <p14:modId xmlns:p14="http://schemas.microsoft.com/office/powerpoint/2010/main" val="2234809264"/>
              </p:ext>
            </p:extLst>
          </p:nvPr>
        </p:nvGraphicFramePr>
        <p:xfrm>
          <a:off x="371059" y="735549"/>
          <a:ext cx="8401879" cy="5806491"/>
        </p:xfrm>
        <a:graphic>
          <a:graphicData uri="http://schemas.openxmlformats.org/drawingml/2006/table">
            <a:tbl>
              <a:tblPr firstRow="1" firstCol="1" bandRow="1">
                <a:tableStyleId>{37CE84F3-28C3-443E-9E96-99CF82512B78}</a:tableStyleId>
              </a:tblPr>
              <a:tblGrid>
                <a:gridCol w="1706167">
                  <a:extLst>
                    <a:ext uri="{9D8B030D-6E8A-4147-A177-3AD203B41FA5}">
                      <a16:colId xmlns:a16="http://schemas.microsoft.com/office/drawing/2014/main" xmlns="" val="4237881445"/>
                    </a:ext>
                  </a:extLst>
                </a:gridCol>
                <a:gridCol w="4959787">
                  <a:extLst>
                    <a:ext uri="{9D8B030D-6E8A-4147-A177-3AD203B41FA5}">
                      <a16:colId xmlns:a16="http://schemas.microsoft.com/office/drawing/2014/main" xmlns="" val="3997014856"/>
                    </a:ext>
                  </a:extLst>
                </a:gridCol>
                <a:gridCol w="1735925">
                  <a:extLst>
                    <a:ext uri="{9D8B030D-6E8A-4147-A177-3AD203B41FA5}">
                      <a16:colId xmlns:a16="http://schemas.microsoft.com/office/drawing/2014/main" xmlns="" val="765685629"/>
                    </a:ext>
                  </a:extLst>
                </a:gridCol>
              </a:tblGrid>
              <a:tr h="377730">
                <a:tc>
                  <a:txBody>
                    <a:bodyPr/>
                    <a:lstStyle/>
                    <a:p>
                      <a:pPr algn="ctr">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Gerakan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ctr">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Penjelasan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Rentang</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extLst>
                  <a:ext uri="{0D108BD9-81ED-4DB2-BD59-A6C34878D82A}">
                    <a16:rowId xmlns:a16="http://schemas.microsoft.com/office/drawing/2014/main" xmlns="" val="3177006190"/>
                  </a:ext>
                </a:extLst>
              </a:tr>
              <a:tr h="683478">
                <a:tc>
                  <a:txBody>
                    <a:bodyPr/>
                    <a:lstStyle/>
                    <a:p>
                      <a:pPr algn="ctr">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Fleksi</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Menaikan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lengan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dari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posisi</a:t>
                      </a:r>
                      <a:r>
                        <a:rPr lang="en-US" sz="1600" dirty="0">
                          <a:effectLst/>
                          <a:latin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cs typeface="Times New Roman" panose="02020603050405020304" pitchFamily="18" charset="0"/>
                        </a:rPr>
                        <a:t>samping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tubuh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depan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posisi</a:t>
                      </a:r>
                      <a:r>
                        <a:rPr lang="en-US" sz="1600" dirty="0">
                          <a:effectLst/>
                          <a:latin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cs typeface="Times New Roman" panose="02020603050405020304" pitchFamily="18" charset="0"/>
                        </a:rPr>
                        <a:t>atas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kepala</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180</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extLst>
                  <a:ext uri="{0D108BD9-81ED-4DB2-BD59-A6C34878D82A}">
                    <a16:rowId xmlns:a16="http://schemas.microsoft.com/office/drawing/2014/main" xmlns="" val="422010995"/>
                  </a:ext>
                </a:extLst>
              </a:tr>
              <a:tr h="468467">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Ekstensi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Mengembalikan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lengan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posisi</a:t>
                      </a:r>
                      <a:r>
                        <a:rPr lang="en-US" sz="1600" dirty="0">
                          <a:effectLst/>
                          <a:latin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cs typeface="Times New Roman" panose="02020603050405020304" pitchFamily="18" charset="0"/>
                        </a:rPr>
                        <a:t>samping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tubuh</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180</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extLst>
                  <a:ext uri="{0D108BD9-81ED-4DB2-BD59-A6C34878D82A}">
                    <a16:rowId xmlns:a16="http://schemas.microsoft.com/office/drawing/2014/main" xmlns="" val="1404836751"/>
                  </a:ext>
                </a:extLst>
              </a:tr>
              <a:tr h="468467">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Hiperekstensi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Mengerkan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lengan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kebelakang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tubuh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siku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tetap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lurus</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45-60</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extLst>
                  <a:ext uri="{0D108BD9-81ED-4DB2-BD59-A6C34878D82A}">
                    <a16:rowId xmlns:a16="http://schemas.microsoft.com/office/drawing/2014/main" xmlns="" val="3178289958"/>
                  </a:ext>
                </a:extLst>
              </a:tr>
              <a:tr h="717641">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Abduksi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Menaikan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lengan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posisi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samping</a:t>
                      </a:r>
                      <a:r>
                        <a:rPr lang="en-US" sz="1600" dirty="0">
                          <a:effectLst/>
                          <a:latin typeface="Times New Roman" panose="02020603050405020304" pitchFamily="18" charset="0"/>
                          <a:cs typeface="Times New Roman" panose="02020603050405020304" pitchFamily="18" charset="0"/>
                        </a:rPr>
                        <a:t> di </a:t>
                      </a:r>
                      <a:r>
                        <a:rPr lang="en-US" sz="1600" dirty="0" err="1">
                          <a:effectLst/>
                          <a:latin typeface="Times New Roman" panose="02020603050405020304" pitchFamily="18" charset="0"/>
                          <a:cs typeface="Times New Roman" panose="02020603050405020304" pitchFamily="18" charset="0"/>
                        </a:rPr>
                        <a:t>atas</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kepala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dengan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telapak</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tangan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jauh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dari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kepala</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180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extLst>
                  <a:ext uri="{0D108BD9-81ED-4DB2-BD59-A6C34878D82A}">
                    <a16:rowId xmlns:a16="http://schemas.microsoft.com/office/drawing/2014/main" xmlns="" val="2648809806"/>
                  </a:ext>
                </a:extLst>
              </a:tr>
              <a:tr h="683478">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Adduksi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Menurunkan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lengan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samping</a:t>
                      </a:r>
                      <a:r>
                        <a:rPr lang="en-US" sz="1600" dirty="0">
                          <a:effectLst/>
                          <a:latin typeface="Times New Roman" panose="02020603050405020304" pitchFamily="18" charset="0"/>
                          <a:cs typeface="Times New Roman" panose="02020603050405020304" pitchFamily="18" charset="0"/>
                        </a:rPr>
                        <a:t> dan </a:t>
                      </a:r>
                      <a:r>
                        <a:rPr lang="en-US" sz="1600" dirty="0" err="1">
                          <a:effectLst/>
                          <a:latin typeface="Times New Roman" panose="02020603050405020304" pitchFamily="18" charset="0"/>
                          <a:cs typeface="Times New Roman" panose="02020603050405020304" pitchFamily="18" charset="0"/>
                        </a:rPr>
                        <a:t>menyilang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tubuh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sejauh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mungkin</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320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extLst>
                  <a:ext uri="{0D108BD9-81ED-4DB2-BD59-A6C34878D82A}">
                    <a16:rowId xmlns:a16="http://schemas.microsoft.com/office/drawing/2014/main" xmlns="" val="1139863729"/>
                  </a:ext>
                </a:extLst>
              </a:tr>
              <a:tr h="1046989">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Rotasi dalam</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Dengan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siku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fleksi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memutar</a:t>
                      </a:r>
                      <a:r>
                        <a:rPr lang="en-US" sz="1600" dirty="0">
                          <a:effectLst/>
                          <a:latin typeface="Times New Roman" panose="02020603050405020304" pitchFamily="18" charset="0"/>
                          <a:cs typeface="Times New Roman" panose="02020603050405020304" pitchFamily="18" charset="0"/>
                        </a:rPr>
                        <a:t> bahu </a:t>
                      </a:r>
                      <a:r>
                        <a:rPr lang="en-US" sz="1600" dirty="0" err="1">
                          <a:effectLst/>
                          <a:latin typeface="Times New Roman" panose="02020603050405020304" pitchFamily="18" charset="0"/>
                          <a:cs typeface="Times New Roman" panose="02020603050405020304" pitchFamily="18" charset="0"/>
                        </a:rPr>
                        <a:t>dengan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menggerakan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lengan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sampai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ibu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jari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menghadap</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dalam</a:t>
                      </a:r>
                      <a:r>
                        <a:rPr lang="en-US" sz="1600" dirty="0">
                          <a:effectLst/>
                          <a:latin typeface="Times New Roman" panose="02020603050405020304" pitchFamily="18" charset="0"/>
                          <a:cs typeface="Times New Roman" panose="02020603050405020304" pitchFamily="18" charset="0"/>
                        </a:rPr>
                        <a:t> dan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belakang</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90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extLst>
                  <a:ext uri="{0D108BD9-81ED-4DB2-BD59-A6C34878D82A}">
                    <a16:rowId xmlns:a16="http://schemas.microsoft.com/office/drawing/2014/main" xmlns="" val="4100469802"/>
                  </a:ext>
                </a:extLst>
              </a:tr>
              <a:tr h="683478">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Rotasi luar</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Dengan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siku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fleksi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menggerakan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lengan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sampai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ibu</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jari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atas</a:t>
                      </a:r>
                      <a:r>
                        <a:rPr lang="en-US" sz="1600" dirty="0">
                          <a:effectLst/>
                          <a:latin typeface="Times New Roman" panose="02020603050405020304" pitchFamily="18" charset="0"/>
                          <a:cs typeface="Times New Roman" panose="02020603050405020304" pitchFamily="18" charset="0"/>
                        </a:rPr>
                        <a:t> dan </a:t>
                      </a:r>
                      <a:r>
                        <a:rPr lang="en-US" sz="1600" dirty="0" err="1">
                          <a:effectLst/>
                          <a:latin typeface="Times New Roman" panose="02020603050405020304" pitchFamily="18" charset="0"/>
                          <a:cs typeface="Times New Roman" panose="02020603050405020304" pitchFamily="18" charset="0"/>
                        </a:rPr>
                        <a:t>samping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kepala</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90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extLst>
                  <a:ext uri="{0D108BD9-81ED-4DB2-BD59-A6C34878D82A}">
                    <a16:rowId xmlns:a16="http://schemas.microsoft.com/office/drawing/2014/main" xmlns="" val="2649184752"/>
                  </a:ext>
                </a:extLst>
              </a:tr>
              <a:tr h="468467">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Sirkumduksi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just">
                        <a:lnSpc>
                          <a:spcPct val="150000"/>
                        </a:lnSpc>
                        <a:spcAft>
                          <a:spcPts val="0"/>
                        </a:spcAft>
                      </a:pPr>
                      <a:r>
                        <a:rPr lang="en-US" sz="1600">
                          <a:effectLst/>
                          <a:latin typeface="Times New Roman" panose="02020603050405020304" pitchFamily="18" charset="0"/>
                          <a:cs typeface="Times New Roman" panose="02020603050405020304" pitchFamily="18" charset="0"/>
                        </a:rPr>
                        <a:t>Menggerakan lengan dengan lingkaran penuh,</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360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0936" marR="50936" marT="0" marB="0"/>
                </a:tc>
                <a:extLst>
                  <a:ext uri="{0D108BD9-81ED-4DB2-BD59-A6C34878D82A}">
                    <a16:rowId xmlns:a16="http://schemas.microsoft.com/office/drawing/2014/main" xmlns="" val="1824663342"/>
                  </a:ext>
                </a:extLst>
              </a:tr>
            </a:tbl>
          </a:graphicData>
        </a:graphic>
      </p:graphicFrame>
    </p:spTree>
    <p:extLst>
      <p:ext uri="{BB962C8B-B14F-4D97-AF65-F5344CB8AC3E}">
        <p14:creationId xmlns:p14="http://schemas.microsoft.com/office/powerpoint/2010/main" val="1848849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46E2678-5E0C-4EC6-A227-010904052CC0}"/>
              </a:ext>
            </a:extLst>
          </p:cNvPr>
          <p:cNvPicPr>
            <a:picLocks noChangeAspect="1"/>
          </p:cNvPicPr>
          <p:nvPr/>
        </p:nvPicPr>
        <p:blipFill>
          <a:blip r:embed="rId2"/>
          <a:stretch>
            <a:fillRect/>
          </a:stretch>
        </p:blipFill>
        <p:spPr>
          <a:xfrm>
            <a:off x="-649357" y="-179559"/>
            <a:ext cx="10442713" cy="909083"/>
          </a:xfrm>
          <a:prstGeom prst="rect">
            <a:avLst/>
          </a:prstGeom>
        </p:spPr>
      </p:pic>
      <p:pic>
        <p:nvPicPr>
          <p:cNvPr id="3" name="Picture 2">
            <a:extLst>
              <a:ext uri="{FF2B5EF4-FFF2-40B4-BE49-F238E27FC236}">
                <a16:creationId xmlns:a16="http://schemas.microsoft.com/office/drawing/2014/main" xmlns="" id="{3EC3BB55-43C3-437A-99A4-9B7E9E65047E}"/>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C2E4F689-5027-4003-A925-6C87722F5120}"/>
              </a:ext>
            </a:extLst>
          </p:cNvPr>
          <p:cNvSpPr/>
          <p:nvPr/>
        </p:nvSpPr>
        <p:spPr>
          <a:xfrm>
            <a:off x="1712842" y="3394336"/>
            <a:ext cx="6927575" cy="307777"/>
          </a:xfrm>
          <a:prstGeom prst="rect">
            <a:avLst/>
          </a:prstGeom>
        </p:spPr>
        <p:txBody>
          <a:bodyPr wrap="square">
            <a:spAutoFit/>
          </a:bodyPr>
          <a:lstStyle/>
          <a:p>
            <a:r>
              <a:rPr lang="id-ID" sz="1400" dirty="0">
                <a:latin typeface="Times New Roman" panose="02020603050405020304" pitchFamily="18" charset="0"/>
                <a:cs typeface="Times New Roman" panose="02020603050405020304" pitchFamily="18" charset="0"/>
              </a:rPr>
              <a:t>(sumber:https://www.catatanperawat.id/2017/05/gerakan-rom-beserta-gambarnya.html)</a:t>
            </a:r>
          </a:p>
        </p:txBody>
      </p:sp>
      <p:pic>
        <p:nvPicPr>
          <p:cNvPr id="6" name="Picture 5">
            <a:extLst>
              <a:ext uri="{FF2B5EF4-FFF2-40B4-BE49-F238E27FC236}">
                <a16:creationId xmlns:a16="http://schemas.microsoft.com/office/drawing/2014/main" xmlns="" id="{3C08A4BC-8AE9-467E-B37C-32737B6688BD}"/>
              </a:ext>
            </a:extLst>
          </p:cNvPr>
          <p:cNvPicPr>
            <a:picLocks noChangeAspect="1"/>
          </p:cNvPicPr>
          <p:nvPr/>
        </p:nvPicPr>
        <p:blipFill>
          <a:blip r:embed="rId4"/>
          <a:stretch>
            <a:fillRect/>
          </a:stretch>
        </p:blipFill>
        <p:spPr>
          <a:xfrm>
            <a:off x="3094554" y="1102560"/>
            <a:ext cx="2742857" cy="2304762"/>
          </a:xfrm>
          <a:prstGeom prst="rect">
            <a:avLst/>
          </a:prstGeom>
        </p:spPr>
      </p:pic>
      <p:graphicFrame>
        <p:nvGraphicFramePr>
          <p:cNvPr id="7" name="Table 6">
            <a:extLst>
              <a:ext uri="{FF2B5EF4-FFF2-40B4-BE49-F238E27FC236}">
                <a16:creationId xmlns:a16="http://schemas.microsoft.com/office/drawing/2014/main" xmlns="" id="{E04389B9-72C7-47CD-B856-732CD07B29B0}"/>
              </a:ext>
            </a:extLst>
          </p:cNvPr>
          <p:cNvGraphicFramePr>
            <a:graphicFrameLocks noGrp="1"/>
          </p:cNvGraphicFramePr>
          <p:nvPr>
            <p:extLst>
              <p:ext uri="{D42A27DB-BD31-4B8C-83A1-F6EECF244321}">
                <p14:modId xmlns:p14="http://schemas.microsoft.com/office/powerpoint/2010/main" val="4154456594"/>
              </p:ext>
            </p:extLst>
          </p:nvPr>
        </p:nvGraphicFramePr>
        <p:xfrm>
          <a:off x="809781" y="3929389"/>
          <a:ext cx="7849771" cy="2249955"/>
        </p:xfrm>
        <a:graphic>
          <a:graphicData uri="http://schemas.openxmlformats.org/drawingml/2006/table">
            <a:tbl>
              <a:tblPr firstRow="1" firstCol="1" bandRow="1">
                <a:tableStyleId>{37CE84F3-28C3-443E-9E96-99CF82512B78}</a:tableStyleId>
              </a:tblPr>
              <a:tblGrid>
                <a:gridCol w="1473288">
                  <a:extLst>
                    <a:ext uri="{9D8B030D-6E8A-4147-A177-3AD203B41FA5}">
                      <a16:colId xmlns:a16="http://schemas.microsoft.com/office/drawing/2014/main" xmlns="" val="918768852"/>
                    </a:ext>
                  </a:extLst>
                </a:gridCol>
                <a:gridCol w="4954389">
                  <a:extLst>
                    <a:ext uri="{9D8B030D-6E8A-4147-A177-3AD203B41FA5}">
                      <a16:colId xmlns:a16="http://schemas.microsoft.com/office/drawing/2014/main" xmlns="" val="529560382"/>
                    </a:ext>
                  </a:extLst>
                </a:gridCol>
                <a:gridCol w="1422094">
                  <a:extLst>
                    <a:ext uri="{9D8B030D-6E8A-4147-A177-3AD203B41FA5}">
                      <a16:colId xmlns:a16="http://schemas.microsoft.com/office/drawing/2014/main" xmlns="" val="1457600115"/>
                    </a:ext>
                  </a:extLst>
                </a:gridCol>
              </a:tblGrid>
              <a:tr h="435080">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Gerakan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Penjelasan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Rentang</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48141651"/>
                  </a:ext>
                </a:extLst>
              </a:tr>
              <a:tr h="1386729">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Fleksi</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Menggerakkan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siku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sehingga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lengan</a:t>
                      </a:r>
                      <a:r>
                        <a:rPr lang="en-US" sz="1800" dirty="0">
                          <a:effectLst/>
                          <a:latin typeface="Times New Roman" panose="02020603050405020304" pitchFamily="18" charset="0"/>
                          <a:cs typeface="Times New Roman" panose="02020603050405020304" pitchFamily="18" charset="0"/>
                        </a:rPr>
                        <a:t> bahu </a:t>
                      </a:r>
                      <a:r>
                        <a:rPr lang="en-US" sz="1800" dirty="0" err="1">
                          <a:effectLst/>
                          <a:latin typeface="Times New Roman" panose="02020603050405020304" pitchFamily="18" charset="0"/>
                          <a:cs typeface="Times New Roman" panose="02020603050405020304" pitchFamily="18" charset="0"/>
                        </a:rPr>
                        <a:t>bergerak</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depan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sendi</a:t>
                      </a:r>
                      <a:r>
                        <a:rPr lang="en-US" sz="1800" dirty="0">
                          <a:effectLst/>
                          <a:latin typeface="Times New Roman" panose="02020603050405020304" pitchFamily="18" charset="0"/>
                          <a:cs typeface="Times New Roman" panose="02020603050405020304" pitchFamily="18" charset="0"/>
                        </a:rPr>
                        <a:t> bahu dan </a:t>
                      </a:r>
                      <a:r>
                        <a:rPr lang="en-US" sz="1800" dirty="0" err="1">
                          <a:effectLst/>
                          <a:latin typeface="Times New Roman" panose="02020603050405020304" pitchFamily="18" charset="0"/>
                          <a:cs typeface="Times New Roman" panose="02020603050405020304" pitchFamily="18" charset="0"/>
                        </a:rPr>
                        <a:t>tangan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sejajar</a:t>
                      </a:r>
                      <a:r>
                        <a:rPr lang="en-US" sz="1800" dirty="0">
                          <a:effectLst/>
                          <a:latin typeface="Times New Roman" panose="02020603050405020304" pitchFamily="18" charset="0"/>
                          <a:cs typeface="Times New Roman" panose="02020603050405020304" pitchFamily="18" charset="0"/>
                        </a:rPr>
                        <a:t> bahu,</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150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99442769"/>
                  </a:ext>
                </a:extLst>
              </a:tr>
              <a:tr h="428146">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Ekstensi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Meluruskan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siku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dengan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menurunkan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tangan</a:t>
                      </a:r>
                      <a:r>
                        <a:rPr lang="en-US" sz="1800" dirty="0">
                          <a:effectLst/>
                          <a:latin typeface="Times New Roman" panose="02020603050405020304" pitchFamily="18" charset="0"/>
                          <a:cs typeface="Times New Roman" panose="02020603050405020304" pitchFamily="18" charset="0"/>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150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30682409"/>
                  </a:ext>
                </a:extLst>
              </a:tr>
            </a:tbl>
          </a:graphicData>
        </a:graphic>
      </p:graphicFrame>
      <p:sp>
        <p:nvSpPr>
          <p:cNvPr id="8" name="Rectangle 7">
            <a:extLst>
              <a:ext uri="{FF2B5EF4-FFF2-40B4-BE49-F238E27FC236}">
                <a16:creationId xmlns:a16="http://schemas.microsoft.com/office/drawing/2014/main" xmlns="" id="{8658528F-7BFD-49E6-BD1C-18F6654C8F2C}"/>
              </a:ext>
            </a:extLst>
          </p:cNvPr>
          <p:cNvSpPr/>
          <p:nvPr/>
        </p:nvSpPr>
        <p:spPr>
          <a:xfrm>
            <a:off x="647683" y="702450"/>
            <a:ext cx="3055645" cy="400110"/>
          </a:xfrm>
          <a:prstGeom prst="rect">
            <a:avLst/>
          </a:prstGeom>
        </p:spPr>
        <p:txBody>
          <a:bodyPr wrap="none">
            <a:spAutoFit/>
          </a:bodyPr>
          <a:lstStyle/>
          <a:p>
            <a:pPr marL="342900" indent="-342900">
              <a:buFont typeface="Wingdings" panose="05000000000000000000" pitchFamily="2" charset="2"/>
              <a:buChar char="v"/>
            </a:pPr>
            <a:r>
              <a:rPr lang="id-ID" sz="2000" dirty="0">
                <a:latin typeface="Times New Roman" panose="02020603050405020304" pitchFamily="18" charset="0"/>
                <a:cs typeface="Times New Roman" panose="02020603050405020304" pitchFamily="18" charset="0"/>
              </a:rPr>
              <a:t>Fleksi dan Ekstensi Siku</a:t>
            </a:r>
          </a:p>
        </p:txBody>
      </p:sp>
    </p:spTree>
    <p:extLst>
      <p:ext uri="{BB962C8B-B14F-4D97-AF65-F5344CB8AC3E}">
        <p14:creationId xmlns:p14="http://schemas.microsoft.com/office/powerpoint/2010/main" val="2359872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E3BACAB-2212-400E-A223-DD55F6A953CC}"/>
              </a:ext>
            </a:extLst>
          </p:cNvPr>
          <p:cNvPicPr>
            <a:picLocks noChangeAspect="1"/>
          </p:cNvPicPr>
          <p:nvPr/>
        </p:nvPicPr>
        <p:blipFill>
          <a:blip r:embed="rId2"/>
          <a:stretch>
            <a:fillRect/>
          </a:stretch>
        </p:blipFill>
        <p:spPr>
          <a:xfrm>
            <a:off x="-660952" y="-206064"/>
            <a:ext cx="10465904" cy="909083"/>
          </a:xfrm>
          <a:prstGeom prst="rect">
            <a:avLst/>
          </a:prstGeom>
        </p:spPr>
      </p:pic>
      <p:pic>
        <p:nvPicPr>
          <p:cNvPr id="3" name="Picture 2">
            <a:extLst>
              <a:ext uri="{FF2B5EF4-FFF2-40B4-BE49-F238E27FC236}">
                <a16:creationId xmlns:a16="http://schemas.microsoft.com/office/drawing/2014/main" xmlns="" id="{7041819E-E4C5-428C-B020-8432B9D8B0A9}"/>
              </a:ext>
            </a:extLst>
          </p:cNvPr>
          <p:cNvPicPr>
            <a:picLocks noChangeAspect="1"/>
          </p:cNvPicPr>
          <p:nvPr/>
        </p:nvPicPr>
        <p:blipFill>
          <a:blip r:embed="rId3"/>
          <a:stretch>
            <a:fillRect/>
          </a:stretch>
        </p:blipFill>
        <p:spPr>
          <a:xfrm>
            <a:off x="0" y="6317179"/>
            <a:ext cx="9144000" cy="524256"/>
          </a:xfrm>
          <a:prstGeom prst="rect">
            <a:avLst/>
          </a:prstGeom>
        </p:spPr>
      </p:pic>
      <p:sp>
        <p:nvSpPr>
          <p:cNvPr id="4" name="Rectangle 3">
            <a:extLst>
              <a:ext uri="{FF2B5EF4-FFF2-40B4-BE49-F238E27FC236}">
                <a16:creationId xmlns:a16="http://schemas.microsoft.com/office/drawing/2014/main" xmlns="" id="{D7804573-4C9E-47A7-9171-5875AE695814}"/>
              </a:ext>
            </a:extLst>
          </p:cNvPr>
          <p:cNvSpPr/>
          <p:nvPr/>
        </p:nvSpPr>
        <p:spPr>
          <a:xfrm>
            <a:off x="636956" y="703019"/>
            <a:ext cx="2034531" cy="400110"/>
          </a:xfrm>
          <a:prstGeom prst="rect">
            <a:avLst/>
          </a:prstGeom>
        </p:spPr>
        <p:txBody>
          <a:bodyPr wrap="none">
            <a:spAutoFit/>
          </a:bodyPr>
          <a:lstStyle/>
          <a:p>
            <a:pPr marL="342900" indent="-342900">
              <a:buFont typeface="Wingdings" panose="05000000000000000000" pitchFamily="2" charset="2"/>
              <a:buChar char="v"/>
            </a:pPr>
            <a:r>
              <a:rPr lang="id-ID" sz="2000" dirty="0">
                <a:latin typeface="Times New Roman" panose="02020603050405020304" pitchFamily="18" charset="0"/>
                <a:cs typeface="Times New Roman" panose="02020603050405020304" pitchFamily="18" charset="0"/>
              </a:rPr>
              <a:t>Lengan bawah</a:t>
            </a:r>
          </a:p>
        </p:txBody>
      </p:sp>
      <p:pic>
        <p:nvPicPr>
          <p:cNvPr id="5" name="Picture 4">
            <a:extLst>
              <a:ext uri="{FF2B5EF4-FFF2-40B4-BE49-F238E27FC236}">
                <a16:creationId xmlns:a16="http://schemas.microsoft.com/office/drawing/2014/main" xmlns="" id="{174844FD-D0E6-48BC-A92D-5327083FA689}"/>
              </a:ext>
            </a:extLst>
          </p:cNvPr>
          <p:cNvPicPr>
            <a:picLocks noChangeAspect="1"/>
          </p:cNvPicPr>
          <p:nvPr/>
        </p:nvPicPr>
        <p:blipFill>
          <a:blip r:embed="rId4"/>
          <a:stretch>
            <a:fillRect/>
          </a:stretch>
        </p:blipFill>
        <p:spPr>
          <a:xfrm>
            <a:off x="2671487" y="1103130"/>
            <a:ext cx="3663052" cy="2011132"/>
          </a:xfrm>
          <a:prstGeom prst="rect">
            <a:avLst/>
          </a:prstGeom>
        </p:spPr>
      </p:pic>
      <p:sp>
        <p:nvSpPr>
          <p:cNvPr id="6" name="Rectangle 5">
            <a:extLst>
              <a:ext uri="{FF2B5EF4-FFF2-40B4-BE49-F238E27FC236}">
                <a16:creationId xmlns:a16="http://schemas.microsoft.com/office/drawing/2014/main" xmlns="" id="{C774C0E4-D78F-4CCB-B4F8-B031531E2964}"/>
              </a:ext>
            </a:extLst>
          </p:cNvPr>
          <p:cNvSpPr/>
          <p:nvPr/>
        </p:nvSpPr>
        <p:spPr>
          <a:xfrm>
            <a:off x="1654221" y="3121105"/>
            <a:ext cx="6089374"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(sumber:https://www.catatanperawat.id/2017/05/gerakan-rom-beserta-gambarnya.html)</a:t>
            </a:r>
          </a:p>
        </p:txBody>
      </p:sp>
      <p:graphicFrame>
        <p:nvGraphicFramePr>
          <p:cNvPr id="7" name="Table 6">
            <a:extLst>
              <a:ext uri="{FF2B5EF4-FFF2-40B4-BE49-F238E27FC236}">
                <a16:creationId xmlns:a16="http://schemas.microsoft.com/office/drawing/2014/main" xmlns="" id="{8BBB693F-A158-46D7-ACC0-762806DBC6B3}"/>
              </a:ext>
            </a:extLst>
          </p:cNvPr>
          <p:cNvGraphicFramePr>
            <a:graphicFrameLocks noGrp="1"/>
          </p:cNvGraphicFramePr>
          <p:nvPr>
            <p:extLst>
              <p:ext uri="{D42A27DB-BD31-4B8C-83A1-F6EECF244321}">
                <p14:modId xmlns:p14="http://schemas.microsoft.com/office/powerpoint/2010/main" val="9690271"/>
              </p:ext>
            </p:extLst>
          </p:nvPr>
        </p:nvGraphicFramePr>
        <p:xfrm>
          <a:off x="766788" y="3699339"/>
          <a:ext cx="7610423" cy="2455642"/>
        </p:xfrm>
        <a:graphic>
          <a:graphicData uri="http://schemas.openxmlformats.org/drawingml/2006/table">
            <a:tbl>
              <a:tblPr firstRow="1" firstCol="1" bandRow="1">
                <a:tableStyleId>{37CE84F3-28C3-443E-9E96-99CF82512B78}</a:tableStyleId>
              </a:tblPr>
              <a:tblGrid>
                <a:gridCol w="1365743">
                  <a:extLst>
                    <a:ext uri="{9D8B030D-6E8A-4147-A177-3AD203B41FA5}">
                      <a16:colId xmlns:a16="http://schemas.microsoft.com/office/drawing/2014/main" xmlns="" val="1069694003"/>
                    </a:ext>
                  </a:extLst>
                </a:gridCol>
                <a:gridCol w="4851982">
                  <a:extLst>
                    <a:ext uri="{9D8B030D-6E8A-4147-A177-3AD203B41FA5}">
                      <a16:colId xmlns:a16="http://schemas.microsoft.com/office/drawing/2014/main" xmlns="" val="1623304022"/>
                    </a:ext>
                  </a:extLst>
                </a:gridCol>
                <a:gridCol w="1392698">
                  <a:extLst>
                    <a:ext uri="{9D8B030D-6E8A-4147-A177-3AD203B41FA5}">
                      <a16:colId xmlns:a16="http://schemas.microsoft.com/office/drawing/2014/main" xmlns="" val="172758174"/>
                    </a:ext>
                  </a:extLst>
                </a:gridCol>
              </a:tblGrid>
              <a:tr h="447780">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Gerakan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Penjelasan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Rentang</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91074367"/>
                  </a:ext>
                </a:extLst>
              </a:tr>
              <a:tr h="1003931">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Supinasi</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Memutar</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lengan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bawah</a:t>
                      </a:r>
                      <a:r>
                        <a:rPr lang="en-US" sz="1800" dirty="0">
                          <a:effectLst/>
                          <a:latin typeface="Times New Roman" panose="02020603050405020304" pitchFamily="18" charset="0"/>
                          <a:cs typeface="Times New Roman" panose="02020603050405020304" pitchFamily="18" charset="0"/>
                        </a:rPr>
                        <a:t> dan </a:t>
                      </a:r>
                      <a:r>
                        <a:rPr lang="en-US" sz="1800" dirty="0" err="1">
                          <a:effectLst/>
                          <a:latin typeface="Times New Roman" panose="02020603050405020304" pitchFamily="18" charset="0"/>
                          <a:cs typeface="Times New Roman" panose="02020603050405020304" pitchFamily="18" charset="0"/>
                        </a:rPr>
                        <a:t>tangan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sehingga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telapak</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tangan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menghadap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atas</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70-90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83506803"/>
                  </a:ext>
                </a:extLst>
              </a:tr>
              <a:tr h="1003931">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Pronasi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Memutar</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lengan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bawah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sehingga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telapak</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tangan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menghadap</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bawah</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70-90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51956535"/>
                  </a:ext>
                </a:extLst>
              </a:tr>
            </a:tbl>
          </a:graphicData>
        </a:graphic>
      </p:graphicFrame>
    </p:spTree>
    <p:extLst>
      <p:ext uri="{BB962C8B-B14F-4D97-AF65-F5344CB8AC3E}">
        <p14:creationId xmlns:p14="http://schemas.microsoft.com/office/powerpoint/2010/main" val="3730763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10B5D03-2DB8-4BBD-9ED1-51ADC9E705EC}"/>
              </a:ext>
            </a:extLst>
          </p:cNvPr>
          <p:cNvPicPr>
            <a:picLocks noChangeAspect="1"/>
          </p:cNvPicPr>
          <p:nvPr/>
        </p:nvPicPr>
        <p:blipFill>
          <a:blip r:embed="rId2"/>
          <a:stretch>
            <a:fillRect/>
          </a:stretch>
        </p:blipFill>
        <p:spPr>
          <a:xfrm>
            <a:off x="-662610" y="-219316"/>
            <a:ext cx="10482471" cy="909083"/>
          </a:xfrm>
          <a:prstGeom prst="rect">
            <a:avLst/>
          </a:prstGeom>
        </p:spPr>
      </p:pic>
      <p:pic>
        <p:nvPicPr>
          <p:cNvPr id="3" name="Picture 2">
            <a:extLst>
              <a:ext uri="{FF2B5EF4-FFF2-40B4-BE49-F238E27FC236}">
                <a16:creationId xmlns:a16="http://schemas.microsoft.com/office/drawing/2014/main" xmlns="" id="{86C640D2-ED18-4934-8F9C-80D850C6456E}"/>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3FCAB6DD-D00D-4312-8F59-7B045CA6677A}"/>
              </a:ext>
            </a:extLst>
          </p:cNvPr>
          <p:cNvSpPr/>
          <p:nvPr/>
        </p:nvSpPr>
        <p:spPr>
          <a:xfrm>
            <a:off x="1871870" y="4712615"/>
            <a:ext cx="5585791"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(sumber:https://www.catatanperawat.id/2017/05/gerakan-rom-beserta-gambarnya.html)</a:t>
            </a:r>
          </a:p>
        </p:txBody>
      </p:sp>
      <p:sp>
        <p:nvSpPr>
          <p:cNvPr id="5" name="Rectangle 4">
            <a:extLst>
              <a:ext uri="{FF2B5EF4-FFF2-40B4-BE49-F238E27FC236}">
                <a16:creationId xmlns:a16="http://schemas.microsoft.com/office/drawing/2014/main" xmlns="" id="{6141E97B-61EE-43D8-9192-0D82E19EF88E}"/>
              </a:ext>
            </a:extLst>
          </p:cNvPr>
          <p:cNvSpPr/>
          <p:nvPr/>
        </p:nvSpPr>
        <p:spPr>
          <a:xfrm>
            <a:off x="865473" y="689767"/>
            <a:ext cx="2539670" cy="400110"/>
          </a:xfrm>
          <a:prstGeom prst="rect">
            <a:avLst/>
          </a:prstGeom>
        </p:spPr>
        <p:txBody>
          <a:bodyPr wrap="none">
            <a:spAutoFit/>
          </a:bodyPr>
          <a:lstStyle/>
          <a:p>
            <a:pPr marL="342900" indent="-342900">
              <a:buFont typeface="Wingdings" panose="05000000000000000000" pitchFamily="2" charset="2"/>
              <a:buChar char="v"/>
            </a:pPr>
            <a:r>
              <a:rPr lang="id-ID" sz="2000" dirty="0">
                <a:latin typeface="Times New Roman" panose="02020603050405020304" pitchFamily="18" charset="0"/>
                <a:cs typeface="Times New Roman" panose="02020603050405020304" pitchFamily="18" charset="0"/>
              </a:rPr>
              <a:t>Pergelangan tangan</a:t>
            </a:r>
          </a:p>
        </p:txBody>
      </p:sp>
      <p:pic>
        <p:nvPicPr>
          <p:cNvPr id="6" name="Picture 5">
            <a:extLst>
              <a:ext uri="{FF2B5EF4-FFF2-40B4-BE49-F238E27FC236}">
                <a16:creationId xmlns:a16="http://schemas.microsoft.com/office/drawing/2014/main" xmlns="" id="{47123303-2343-47DF-8FC5-D200607AECB7}"/>
              </a:ext>
            </a:extLst>
          </p:cNvPr>
          <p:cNvPicPr>
            <a:picLocks noChangeAspect="1"/>
          </p:cNvPicPr>
          <p:nvPr/>
        </p:nvPicPr>
        <p:blipFill>
          <a:blip r:embed="rId4"/>
          <a:stretch>
            <a:fillRect/>
          </a:stretch>
        </p:blipFill>
        <p:spPr>
          <a:xfrm>
            <a:off x="1490870" y="1741188"/>
            <a:ext cx="6347790" cy="2320116"/>
          </a:xfrm>
          <a:prstGeom prst="rect">
            <a:avLst/>
          </a:prstGeom>
        </p:spPr>
      </p:pic>
    </p:spTree>
    <p:extLst>
      <p:ext uri="{BB962C8B-B14F-4D97-AF65-F5344CB8AC3E}">
        <p14:creationId xmlns:p14="http://schemas.microsoft.com/office/powerpoint/2010/main" val="1771366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C798CA3-4C7C-4CEC-90A8-1FB013B0EF44}"/>
              </a:ext>
            </a:extLst>
          </p:cNvPr>
          <p:cNvPicPr>
            <a:picLocks noChangeAspect="1"/>
          </p:cNvPicPr>
          <p:nvPr/>
        </p:nvPicPr>
        <p:blipFill>
          <a:blip r:embed="rId2"/>
          <a:stretch>
            <a:fillRect/>
          </a:stretch>
        </p:blipFill>
        <p:spPr>
          <a:xfrm>
            <a:off x="-655983" y="-179559"/>
            <a:ext cx="10455965" cy="909083"/>
          </a:xfrm>
          <a:prstGeom prst="rect">
            <a:avLst/>
          </a:prstGeom>
        </p:spPr>
      </p:pic>
      <p:pic>
        <p:nvPicPr>
          <p:cNvPr id="3" name="Picture 2">
            <a:extLst>
              <a:ext uri="{FF2B5EF4-FFF2-40B4-BE49-F238E27FC236}">
                <a16:creationId xmlns:a16="http://schemas.microsoft.com/office/drawing/2014/main" xmlns="" id="{4B847FC2-8300-40FC-AB8C-3CB922C62C4B}"/>
              </a:ext>
            </a:extLst>
          </p:cNvPr>
          <p:cNvPicPr>
            <a:picLocks noChangeAspect="1"/>
          </p:cNvPicPr>
          <p:nvPr/>
        </p:nvPicPr>
        <p:blipFill>
          <a:blip r:embed="rId3"/>
          <a:stretch>
            <a:fillRect/>
          </a:stretch>
        </p:blipFill>
        <p:spPr>
          <a:xfrm>
            <a:off x="-1" y="6330431"/>
            <a:ext cx="9144000" cy="524256"/>
          </a:xfrm>
          <a:prstGeom prst="rect">
            <a:avLst/>
          </a:prstGeom>
        </p:spPr>
      </p:pic>
      <p:graphicFrame>
        <p:nvGraphicFramePr>
          <p:cNvPr id="4" name="Table 3">
            <a:extLst>
              <a:ext uri="{FF2B5EF4-FFF2-40B4-BE49-F238E27FC236}">
                <a16:creationId xmlns:a16="http://schemas.microsoft.com/office/drawing/2014/main" xmlns="" id="{76C34689-4A2F-4B51-8D67-B696409D5296}"/>
              </a:ext>
            </a:extLst>
          </p:cNvPr>
          <p:cNvGraphicFramePr>
            <a:graphicFrameLocks noGrp="1"/>
          </p:cNvGraphicFramePr>
          <p:nvPr>
            <p:extLst>
              <p:ext uri="{D42A27DB-BD31-4B8C-83A1-F6EECF244321}">
                <p14:modId xmlns:p14="http://schemas.microsoft.com/office/powerpoint/2010/main" val="283008076"/>
              </p:ext>
            </p:extLst>
          </p:nvPr>
        </p:nvGraphicFramePr>
        <p:xfrm>
          <a:off x="840156" y="1216283"/>
          <a:ext cx="7463685" cy="4340121"/>
        </p:xfrm>
        <a:graphic>
          <a:graphicData uri="http://schemas.openxmlformats.org/drawingml/2006/table">
            <a:tbl>
              <a:tblPr firstRow="1" firstCol="1" bandRow="1">
                <a:tableStyleId>{37CE84F3-28C3-443E-9E96-99CF82512B78}</a:tableStyleId>
              </a:tblPr>
              <a:tblGrid>
                <a:gridCol w="1526690">
                  <a:extLst>
                    <a:ext uri="{9D8B030D-6E8A-4147-A177-3AD203B41FA5}">
                      <a16:colId xmlns:a16="http://schemas.microsoft.com/office/drawing/2014/main" xmlns="" val="341326745"/>
                    </a:ext>
                  </a:extLst>
                </a:gridCol>
                <a:gridCol w="4438053">
                  <a:extLst>
                    <a:ext uri="{9D8B030D-6E8A-4147-A177-3AD203B41FA5}">
                      <a16:colId xmlns:a16="http://schemas.microsoft.com/office/drawing/2014/main" xmlns="" val="1120489927"/>
                    </a:ext>
                  </a:extLst>
                </a:gridCol>
                <a:gridCol w="1498942">
                  <a:extLst>
                    <a:ext uri="{9D8B030D-6E8A-4147-A177-3AD203B41FA5}">
                      <a16:colId xmlns:a16="http://schemas.microsoft.com/office/drawing/2014/main" xmlns="" val="867660394"/>
                    </a:ext>
                  </a:extLst>
                </a:gridCol>
              </a:tblGrid>
              <a:tr h="477464">
                <a:tc>
                  <a:txBody>
                    <a:bodyPr/>
                    <a:lstStyle/>
                    <a:p>
                      <a:pPr algn="ctr">
                        <a:lnSpc>
                          <a:spcPct val="150000"/>
                        </a:lnSpc>
                        <a:spcAft>
                          <a:spcPts val="0"/>
                        </a:spcAft>
                      </a:pPr>
                      <a:r>
                        <a:rPr lang="en-US" sz="1600" dirty="0" err="1">
                          <a:effectLst/>
                        </a:rPr>
                        <a:t>Gerakan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rPr>
                        <a:t>Penjelasan</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rPr>
                        <a:t>Rentang</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51121687"/>
                  </a:ext>
                </a:extLst>
              </a:tr>
              <a:tr h="570817">
                <a:tc>
                  <a:txBody>
                    <a:bodyPr/>
                    <a:lstStyle/>
                    <a:p>
                      <a:pPr algn="ctr">
                        <a:lnSpc>
                          <a:spcPct val="150000"/>
                        </a:lnSpc>
                        <a:spcAft>
                          <a:spcPts val="0"/>
                        </a:spcAft>
                      </a:pPr>
                      <a:r>
                        <a:rPr lang="en-US" sz="1600" dirty="0" err="1">
                          <a:effectLst/>
                        </a:rPr>
                        <a:t>Fleksi</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rPr>
                        <a:t>Menggerakan</a:t>
                      </a:r>
                      <a:r>
                        <a:rPr lang="en-US" sz="1600" dirty="0">
                          <a:effectLst/>
                        </a:rPr>
                        <a:t> </a:t>
                      </a:r>
                      <a:r>
                        <a:rPr lang="en-US" sz="1600" dirty="0" err="1">
                          <a:effectLst/>
                        </a:rPr>
                        <a:t>telapak</a:t>
                      </a:r>
                      <a:r>
                        <a:rPr lang="en-US" sz="1600" dirty="0">
                          <a:effectLst/>
                        </a:rPr>
                        <a:t> </a:t>
                      </a:r>
                      <a:r>
                        <a:rPr lang="en-US" sz="1600" dirty="0" err="1">
                          <a:effectLst/>
                        </a:rPr>
                        <a:t>tangan</a:t>
                      </a:r>
                      <a:r>
                        <a:rPr lang="en-US" sz="1600" dirty="0">
                          <a:effectLst/>
                        </a:rPr>
                        <a:t> </a:t>
                      </a:r>
                      <a:r>
                        <a:rPr lang="en-US" sz="1600" dirty="0" err="1">
                          <a:effectLst/>
                        </a:rPr>
                        <a:t>ke</a:t>
                      </a:r>
                      <a:r>
                        <a:rPr lang="en-US" sz="1600" dirty="0">
                          <a:effectLst/>
                        </a:rPr>
                        <a:t> </a:t>
                      </a:r>
                      <a:r>
                        <a:rPr lang="en-US" sz="1600" dirty="0" err="1">
                          <a:effectLst/>
                        </a:rPr>
                        <a:t>sisi</a:t>
                      </a:r>
                      <a:r>
                        <a:rPr lang="en-US" sz="1600" dirty="0">
                          <a:effectLst/>
                        </a:rPr>
                        <a:t> </a:t>
                      </a:r>
                      <a:r>
                        <a:rPr lang="en-US" sz="1600" dirty="0" err="1">
                          <a:effectLst/>
                        </a:rPr>
                        <a:t>bagian</a:t>
                      </a:r>
                      <a:r>
                        <a:rPr lang="en-US" sz="1600" dirty="0">
                          <a:effectLst/>
                        </a:rPr>
                        <a:t> </a:t>
                      </a:r>
                      <a:r>
                        <a:rPr lang="en-US" sz="1600" dirty="0" err="1">
                          <a:effectLst/>
                        </a:rPr>
                        <a:t>dalam</a:t>
                      </a:r>
                      <a:r>
                        <a:rPr lang="en-US" sz="1600" dirty="0">
                          <a:effectLst/>
                        </a:rPr>
                        <a:t> </a:t>
                      </a:r>
                      <a:r>
                        <a:rPr lang="en-US" sz="1600" dirty="0" err="1">
                          <a:effectLst/>
                        </a:rPr>
                        <a:t>lengan</a:t>
                      </a:r>
                      <a:r>
                        <a:rPr lang="en-US" sz="1600" dirty="0">
                          <a:effectLst/>
                        </a:rPr>
                        <a:t> </a:t>
                      </a:r>
                      <a:r>
                        <a:rPr lang="en-US" sz="1600" dirty="0" err="1">
                          <a:effectLst/>
                        </a:rPr>
                        <a:t>bawah</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rPr>
                        <a:t>80-90</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66530980"/>
                  </a:ext>
                </a:extLst>
              </a:tr>
              <a:tr h="872312">
                <a:tc>
                  <a:txBody>
                    <a:bodyPr/>
                    <a:lstStyle/>
                    <a:p>
                      <a:pPr algn="ctr">
                        <a:lnSpc>
                          <a:spcPct val="150000"/>
                        </a:lnSpc>
                        <a:spcAft>
                          <a:spcPts val="0"/>
                        </a:spcAft>
                      </a:pPr>
                      <a:r>
                        <a:rPr lang="en-US" sz="1600" dirty="0" err="1">
                          <a:effectLst/>
                        </a:rPr>
                        <a:t>Ekstensi</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rPr>
                        <a:t>Mengerakan</a:t>
                      </a:r>
                      <a:r>
                        <a:rPr lang="en-US" sz="1600" dirty="0">
                          <a:effectLst/>
                        </a:rPr>
                        <a:t> </a:t>
                      </a:r>
                      <a:r>
                        <a:rPr lang="en-US" sz="1600" dirty="0" err="1">
                          <a:effectLst/>
                        </a:rPr>
                        <a:t>jari-jari</a:t>
                      </a:r>
                      <a:r>
                        <a:rPr lang="en-US" sz="1600" dirty="0">
                          <a:effectLst/>
                        </a:rPr>
                        <a:t> </a:t>
                      </a:r>
                      <a:r>
                        <a:rPr lang="en-US" sz="1600" dirty="0" err="1">
                          <a:effectLst/>
                        </a:rPr>
                        <a:t>tangan</a:t>
                      </a:r>
                      <a:r>
                        <a:rPr lang="en-US" sz="1600" dirty="0">
                          <a:effectLst/>
                        </a:rPr>
                        <a:t> </a:t>
                      </a:r>
                      <a:r>
                        <a:rPr lang="en-US" sz="1600" dirty="0" err="1">
                          <a:effectLst/>
                        </a:rPr>
                        <a:t>sehingga</a:t>
                      </a:r>
                      <a:r>
                        <a:rPr lang="en-US" sz="1600" dirty="0">
                          <a:effectLst/>
                        </a:rPr>
                        <a:t> </a:t>
                      </a:r>
                      <a:r>
                        <a:rPr lang="en-US" sz="1600" dirty="0" err="1">
                          <a:effectLst/>
                        </a:rPr>
                        <a:t>jari-jari</a:t>
                      </a:r>
                      <a:r>
                        <a:rPr lang="en-US" sz="1600" dirty="0">
                          <a:effectLst/>
                        </a:rPr>
                        <a:t>, </a:t>
                      </a:r>
                      <a:r>
                        <a:rPr lang="en-US" sz="1600" dirty="0" err="1">
                          <a:effectLst/>
                        </a:rPr>
                        <a:t>tangan</a:t>
                      </a:r>
                      <a:r>
                        <a:rPr lang="en-US" sz="1600" dirty="0">
                          <a:effectLst/>
                        </a:rPr>
                        <a:t>, </a:t>
                      </a:r>
                      <a:r>
                        <a:rPr lang="en-US" sz="1600" dirty="0" err="1">
                          <a:effectLst/>
                        </a:rPr>
                        <a:t>lengan</a:t>
                      </a:r>
                      <a:r>
                        <a:rPr lang="en-US" sz="1600" dirty="0">
                          <a:effectLst/>
                        </a:rPr>
                        <a:t>  </a:t>
                      </a:r>
                      <a:r>
                        <a:rPr lang="en-US" sz="1600" dirty="0" err="1">
                          <a:effectLst/>
                        </a:rPr>
                        <a:t>bawah</a:t>
                      </a:r>
                      <a:r>
                        <a:rPr lang="en-US" sz="1600" dirty="0">
                          <a:effectLst/>
                        </a:rPr>
                        <a:t> </a:t>
                      </a:r>
                      <a:r>
                        <a:rPr lang="en-US" sz="1600" dirty="0" err="1">
                          <a:effectLst/>
                        </a:rPr>
                        <a:t>berada</a:t>
                      </a:r>
                      <a:r>
                        <a:rPr lang="en-US" sz="1600" dirty="0">
                          <a:effectLst/>
                        </a:rPr>
                        <a:t> </a:t>
                      </a:r>
                      <a:r>
                        <a:rPr lang="en-US" sz="1600" dirty="0" err="1">
                          <a:effectLst/>
                        </a:rPr>
                        <a:t>dalam</a:t>
                      </a:r>
                      <a:r>
                        <a:rPr lang="en-US" sz="1600" dirty="0">
                          <a:effectLst/>
                        </a:rPr>
                        <a:t> </a:t>
                      </a:r>
                      <a:r>
                        <a:rPr lang="en-US" sz="1600" dirty="0" err="1">
                          <a:effectLst/>
                        </a:rPr>
                        <a:t>arah</a:t>
                      </a:r>
                      <a:r>
                        <a:rPr lang="en-US" sz="1600" dirty="0">
                          <a:effectLst/>
                        </a:rPr>
                        <a:t> yang </a:t>
                      </a:r>
                      <a:r>
                        <a:rPr lang="en-US" sz="1600" dirty="0" err="1">
                          <a:effectLst/>
                        </a:rPr>
                        <a:t>sama</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rPr>
                        <a:t>80-90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343582"/>
                  </a:ext>
                </a:extLst>
              </a:tr>
              <a:tr h="570817">
                <a:tc>
                  <a:txBody>
                    <a:bodyPr/>
                    <a:lstStyle/>
                    <a:p>
                      <a:pPr algn="ctr">
                        <a:lnSpc>
                          <a:spcPct val="150000"/>
                        </a:lnSpc>
                        <a:spcAft>
                          <a:spcPts val="0"/>
                        </a:spcAft>
                      </a:pPr>
                      <a:r>
                        <a:rPr lang="en-US" sz="1600">
                          <a:effectLst/>
                        </a:rPr>
                        <a:t>Hiperekstensi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rPr>
                        <a:t>Membawa</a:t>
                      </a:r>
                      <a:r>
                        <a:rPr lang="en-US" sz="1600" dirty="0">
                          <a:effectLst/>
                        </a:rPr>
                        <a:t> </a:t>
                      </a:r>
                      <a:r>
                        <a:rPr lang="en-US" sz="1600" dirty="0" err="1">
                          <a:effectLst/>
                        </a:rPr>
                        <a:t>permukaan</a:t>
                      </a:r>
                      <a:r>
                        <a:rPr lang="en-US" sz="1600" dirty="0">
                          <a:effectLst/>
                        </a:rPr>
                        <a:t> </a:t>
                      </a:r>
                      <a:r>
                        <a:rPr lang="en-US" sz="1600" dirty="0" err="1">
                          <a:effectLst/>
                        </a:rPr>
                        <a:t>tangan</a:t>
                      </a:r>
                      <a:r>
                        <a:rPr lang="en-US" sz="1600" dirty="0">
                          <a:effectLst/>
                        </a:rPr>
                        <a:t> dorsal </a:t>
                      </a:r>
                      <a:r>
                        <a:rPr lang="en-US" sz="1600" dirty="0" err="1">
                          <a:effectLst/>
                        </a:rPr>
                        <a:t>ke</a:t>
                      </a:r>
                      <a:r>
                        <a:rPr lang="en-US" sz="1600" dirty="0">
                          <a:effectLst/>
                        </a:rPr>
                        <a:t> </a:t>
                      </a:r>
                      <a:r>
                        <a:rPr lang="en-US" sz="1600" dirty="0" err="1">
                          <a:effectLst/>
                        </a:rPr>
                        <a:t>belakang</a:t>
                      </a:r>
                      <a:r>
                        <a:rPr lang="en-US" sz="1600" dirty="0">
                          <a:effectLst/>
                        </a:rPr>
                        <a:t> </a:t>
                      </a:r>
                      <a:r>
                        <a:rPr lang="en-US" sz="1600" dirty="0" err="1">
                          <a:effectLst/>
                        </a:rPr>
                        <a:t>sejauh</a:t>
                      </a:r>
                      <a:r>
                        <a:rPr lang="en-US" sz="1600" dirty="0">
                          <a:effectLst/>
                        </a:rPr>
                        <a:t> </a:t>
                      </a:r>
                      <a:r>
                        <a:rPr lang="en-US" sz="1600" dirty="0" err="1">
                          <a:effectLst/>
                        </a:rPr>
                        <a:t>mungkin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rPr>
                        <a:t>89-80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90134127"/>
                  </a:ext>
                </a:extLst>
              </a:tr>
              <a:tr h="570817">
                <a:tc>
                  <a:txBody>
                    <a:bodyPr/>
                    <a:lstStyle/>
                    <a:p>
                      <a:pPr algn="ctr">
                        <a:lnSpc>
                          <a:spcPct val="150000"/>
                        </a:lnSpc>
                        <a:spcAft>
                          <a:spcPts val="0"/>
                        </a:spcAft>
                      </a:pPr>
                      <a:r>
                        <a:rPr lang="en-US" sz="1600">
                          <a:effectLst/>
                        </a:rPr>
                        <a:t>Abduksi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rPr>
                        <a:t>Menekuk</a:t>
                      </a:r>
                      <a:r>
                        <a:rPr lang="en-US" sz="1600" dirty="0">
                          <a:effectLst/>
                        </a:rPr>
                        <a:t> </a:t>
                      </a:r>
                      <a:r>
                        <a:rPr lang="en-US" sz="1600" dirty="0" err="1">
                          <a:effectLst/>
                        </a:rPr>
                        <a:t>pergelangan</a:t>
                      </a:r>
                      <a:r>
                        <a:rPr lang="en-US" sz="1600" dirty="0">
                          <a:effectLst/>
                        </a:rPr>
                        <a:t> </a:t>
                      </a:r>
                      <a:r>
                        <a:rPr lang="en-US" sz="1600" dirty="0" err="1">
                          <a:effectLst/>
                        </a:rPr>
                        <a:t>tangan</a:t>
                      </a:r>
                      <a:r>
                        <a:rPr lang="en-US" sz="1600" dirty="0">
                          <a:effectLst/>
                        </a:rPr>
                        <a:t> miring </a:t>
                      </a:r>
                      <a:r>
                        <a:rPr lang="en-US" sz="1600" dirty="0" err="1">
                          <a:effectLst/>
                        </a:rPr>
                        <a:t>ke</a:t>
                      </a:r>
                      <a:r>
                        <a:rPr lang="en-US" sz="1600" dirty="0">
                          <a:effectLst/>
                        </a:rPr>
                        <a:t> </a:t>
                      </a:r>
                      <a:r>
                        <a:rPr lang="en-US" sz="1600" dirty="0" err="1">
                          <a:effectLst/>
                        </a:rPr>
                        <a:t>ibu</a:t>
                      </a:r>
                      <a:r>
                        <a:rPr lang="en-US" sz="1600" dirty="0">
                          <a:effectLst/>
                        </a:rPr>
                        <a:t> </a:t>
                      </a:r>
                      <a:r>
                        <a:rPr lang="en-US" sz="1600" dirty="0" err="1">
                          <a:effectLst/>
                        </a:rPr>
                        <a:t>jari</a:t>
                      </a:r>
                      <a:r>
                        <a:rPr lang="en-US" sz="1600" dirty="0">
                          <a:effectLst/>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rPr>
                        <a:t>30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27529150"/>
                  </a:ext>
                </a:extLst>
              </a:tr>
              <a:tr h="695283">
                <a:tc>
                  <a:txBody>
                    <a:bodyPr/>
                    <a:lstStyle/>
                    <a:p>
                      <a:pPr algn="ctr">
                        <a:lnSpc>
                          <a:spcPct val="150000"/>
                        </a:lnSpc>
                        <a:spcAft>
                          <a:spcPts val="0"/>
                        </a:spcAft>
                      </a:pPr>
                      <a:r>
                        <a:rPr lang="en-US" sz="1600">
                          <a:effectLst/>
                        </a:rPr>
                        <a:t>Adduksi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rPr>
                        <a:t>Menekuk</a:t>
                      </a:r>
                      <a:r>
                        <a:rPr lang="en-US" sz="1600" dirty="0">
                          <a:effectLst/>
                        </a:rPr>
                        <a:t> </a:t>
                      </a:r>
                      <a:r>
                        <a:rPr lang="en-US" sz="1600" dirty="0" err="1">
                          <a:effectLst/>
                        </a:rPr>
                        <a:t>pergelangan</a:t>
                      </a:r>
                      <a:r>
                        <a:rPr lang="en-US" sz="1600" dirty="0">
                          <a:effectLst/>
                        </a:rPr>
                        <a:t> </a:t>
                      </a:r>
                      <a:r>
                        <a:rPr lang="en-US" sz="1600" dirty="0" err="1">
                          <a:effectLst/>
                        </a:rPr>
                        <a:t>tangan</a:t>
                      </a:r>
                      <a:r>
                        <a:rPr lang="en-US" sz="1600" dirty="0">
                          <a:effectLst/>
                        </a:rPr>
                        <a:t> miring </a:t>
                      </a:r>
                      <a:r>
                        <a:rPr lang="en-US" sz="1600" dirty="0" err="1">
                          <a:effectLst/>
                        </a:rPr>
                        <a:t>ke</a:t>
                      </a:r>
                      <a:r>
                        <a:rPr lang="en-US" sz="1600" dirty="0">
                          <a:effectLst/>
                        </a:rPr>
                        <a:t> </a:t>
                      </a:r>
                      <a:r>
                        <a:rPr lang="en-US" sz="1600" dirty="0" err="1">
                          <a:effectLst/>
                        </a:rPr>
                        <a:t>arah</a:t>
                      </a:r>
                      <a:r>
                        <a:rPr lang="en-US" sz="1600" dirty="0">
                          <a:effectLst/>
                        </a:rPr>
                        <a:t> lima </a:t>
                      </a:r>
                      <a:r>
                        <a:rPr lang="en-US" sz="1600" dirty="0" err="1">
                          <a:effectLst/>
                        </a:rPr>
                        <a:t>jari</a:t>
                      </a:r>
                      <a:r>
                        <a:rPr lang="en-US" sz="1600" dirty="0">
                          <a:effectLst/>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rPr>
                        <a:t>30-50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18704915"/>
                  </a:ext>
                </a:extLst>
              </a:tr>
            </a:tbl>
          </a:graphicData>
        </a:graphic>
      </p:graphicFrame>
    </p:spTree>
    <p:extLst>
      <p:ext uri="{BB962C8B-B14F-4D97-AF65-F5344CB8AC3E}">
        <p14:creationId xmlns:p14="http://schemas.microsoft.com/office/powerpoint/2010/main" val="4211156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8F1AD05-27C1-497B-B1CB-0AF7604C799C}"/>
              </a:ext>
            </a:extLst>
          </p:cNvPr>
          <p:cNvPicPr>
            <a:picLocks noChangeAspect="1"/>
          </p:cNvPicPr>
          <p:nvPr/>
        </p:nvPicPr>
        <p:blipFill>
          <a:blip r:embed="rId2"/>
          <a:stretch>
            <a:fillRect/>
          </a:stretch>
        </p:blipFill>
        <p:spPr>
          <a:xfrm>
            <a:off x="-665922" y="-206063"/>
            <a:ext cx="10475844" cy="789115"/>
          </a:xfrm>
          <a:prstGeom prst="rect">
            <a:avLst/>
          </a:prstGeom>
        </p:spPr>
      </p:pic>
      <p:pic>
        <p:nvPicPr>
          <p:cNvPr id="3" name="Picture 2">
            <a:extLst>
              <a:ext uri="{FF2B5EF4-FFF2-40B4-BE49-F238E27FC236}">
                <a16:creationId xmlns:a16="http://schemas.microsoft.com/office/drawing/2014/main" xmlns="" id="{ADF55929-B487-4232-A94F-D22C2980AD30}"/>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73CCF878-72BD-4F5F-9B57-619F70616BDB}"/>
              </a:ext>
            </a:extLst>
          </p:cNvPr>
          <p:cNvSpPr/>
          <p:nvPr/>
        </p:nvSpPr>
        <p:spPr>
          <a:xfrm>
            <a:off x="1821546" y="2599842"/>
            <a:ext cx="5678557"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(sumber:https://www.catatanperawat.id/2017/05/gerakan-rom-beserta-gambarnya.html)</a:t>
            </a:r>
          </a:p>
        </p:txBody>
      </p:sp>
      <p:pic>
        <p:nvPicPr>
          <p:cNvPr id="5" name="Picture 4">
            <a:extLst>
              <a:ext uri="{FF2B5EF4-FFF2-40B4-BE49-F238E27FC236}">
                <a16:creationId xmlns:a16="http://schemas.microsoft.com/office/drawing/2014/main" xmlns="" id="{ADAFB765-8CC5-4F0F-ACE2-1923E4D7ADF1}"/>
              </a:ext>
            </a:extLst>
          </p:cNvPr>
          <p:cNvPicPr>
            <a:picLocks noChangeAspect="1"/>
          </p:cNvPicPr>
          <p:nvPr/>
        </p:nvPicPr>
        <p:blipFill>
          <a:blip r:embed="rId4"/>
          <a:stretch>
            <a:fillRect/>
          </a:stretch>
        </p:blipFill>
        <p:spPr>
          <a:xfrm>
            <a:off x="2828393" y="859555"/>
            <a:ext cx="3691677" cy="1792379"/>
          </a:xfrm>
          <a:prstGeom prst="rect">
            <a:avLst/>
          </a:prstGeom>
        </p:spPr>
      </p:pic>
      <p:sp>
        <p:nvSpPr>
          <p:cNvPr id="6" name="Rectangle 5">
            <a:extLst>
              <a:ext uri="{FF2B5EF4-FFF2-40B4-BE49-F238E27FC236}">
                <a16:creationId xmlns:a16="http://schemas.microsoft.com/office/drawing/2014/main" xmlns="" id="{6A163D9C-9B84-4DE5-BC79-C448F35F2860}"/>
              </a:ext>
            </a:extLst>
          </p:cNvPr>
          <p:cNvSpPr/>
          <p:nvPr/>
        </p:nvSpPr>
        <p:spPr>
          <a:xfrm>
            <a:off x="814700" y="552820"/>
            <a:ext cx="2013693" cy="400110"/>
          </a:xfrm>
          <a:prstGeom prst="rect">
            <a:avLst/>
          </a:prstGeom>
        </p:spPr>
        <p:txBody>
          <a:bodyPr wrap="none">
            <a:spAutoFit/>
          </a:bodyPr>
          <a:lstStyle/>
          <a:p>
            <a:pPr marL="285750" indent="-285750">
              <a:buFont typeface="Wingdings" panose="05000000000000000000" pitchFamily="2" charset="2"/>
              <a:buChar char="v"/>
            </a:pPr>
            <a:r>
              <a:rPr lang="id-ID" sz="2000" dirty="0">
                <a:latin typeface="Times New Roman" panose="02020603050405020304" pitchFamily="18" charset="0"/>
                <a:cs typeface="Times New Roman" panose="02020603050405020304" pitchFamily="18" charset="0"/>
              </a:rPr>
              <a:t>Jari-jari tangan</a:t>
            </a:r>
          </a:p>
        </p:txBody>
      </p:sp>
      <p:graphicFrame>
        <p:nvGraphicFramePr>
          <p:cNvPr id="7" name="Table 6">
            <a:extLst>
              <a:ext uri="{FF2B5EF4-FFF2-40B4-BE49-F238E27FC236}">
                <a16:creationId xmlns:a16="http://schemas.microsoft.com/office/drawing/2014/main" xmlns="" id="{1937AFFC-4C17-4550-9968-264D9FF4365C}"/>
              </a:ext>
            </a:extLst>
          </p:cNvPr>
          <p:cNvGraphicFramePr>
            <a:graphicFrameLocks noGrp="1"/>
          </p:cNvGraphicFramePr>
          <p:nvPr>
            <p:extLst>
              <p:ext uri="{D42A27DB-BD31-4B8C-83A1-F6EECF244321}">
                <p14:modId xmlns:p14="http://schemas.microsoft.com/office/powerpoint/2010/main" val="3872083137"/>
              </p:ext>
            </p:extLst>
          </p:nvPr>
        </p:nvGraphicFramePr>
        <p:xfrm>
          <a:off x="798341" y="2969720"/>
          <a:ext cx="7547317" cy="3399147"/>
        </p:xfrm>
        <a:graphic>
          <a:graphicData uri="http://schemas.openxmlformats.org/drawingml/2006/table">
            <a:tbl>
              <a:tblPr firstRow="1" firstCol="1" bandRow="1">
                <a:tableStyleId>{37CE84F3-28C3-443E-9E96-99CF82512B78}</a:tableStyleId>
              </a:tblPr>
              <a:tblGrid>
                <a:gridCol w="1532631">
                  <a:extLst>
                    <a:ext uri="{9D8B030D-6E8A-4147-A177-3AD203B41FA5}">
                      <a16:colId xmlns:a16="http://schemas.microsoft.com/office/drawing/2014/main" xmlns="" val="1327072841"/>
                    </a:ext>
                  </a:extLst>
                </a:gridCol>
                <a:gridCol w="4455323">
                  <a:extLst>
                    <a:ext uri="{9D8B030D-6E8A-4147-A177-3AD203B41FA5}">
                      <a16:colId xmlns:a16="http://schemas.microsoft.com/office/drawing/2014/main" xmlns="" val="3800485019"/>
                    </a:ext>
                  </a:extLst>
                </a:gridCol>
                <a:gridCol w="1559363">
                  <a:extLst>
                    <a:ext uri="{9D8B030D-6E8A-4147-A177-3AD203B41FA5}">
                      <a16:colId xmlns:a16="http://schemas.microsoft.com/office/drawing/2014/main" xmlns="" val="3654360132"/>
                    </a:ext>
                  </a:extLst>
                </a:gridCol>
              </a:tblGrid>
              <a:tr h="408828">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Gerakan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Penjelasan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Rentang</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55432593"/>
                  </a:ext>
                </a:extLst>
              </a:tr>
              <a:tr h="447249">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Fleksi</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Membuat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genggaman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90</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58972091"/>
                  </a:ext>
                </a:extLst>
              </a:tr>
              <a:tr h="447249">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Ekstensi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Meluruskan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jari-jari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tangan</a:t>
                      </a:r>
                      <a:r>
                        <a:rPr lang="en-US" sz="1800" dirty="0">
                          <a:effectLst/>
                          <a:latin typeface="Times New Roman" panose="02020603050405020304" pitchFamily="18" charset="0"/>
                          <a:cs typeface="Times New Roman" panose="02020603050405020304" pitchFamily="18" charset="0"/>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90</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46623910"/>
                  </a:ext>
                </a:extLst>
              </a:tr>
              <a:tr h="447249">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Hiperekstensi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Menggerakan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jari-jari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tangan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belakang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sejauh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mungkin</a:t>
                      </a:r>
                      <a:r>
                        <a:rPr lang="en-US" sz="1800" dirty="0">
                          <a:effectLst/>
                          <a:latin typeface="Times New Roman" panose="02020603050405020304" pitchFamily="18" charset="0"/>
                          <a:cs typeface="Times New Roman" panose="02020603050405020304" pitchFamily="18" charset="0"/>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30-60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52304639"/>
                  </a:ext>
                </a:extLst>
              </a:tr>
              <a:tr h="447249">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Abduksi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Mereggangkan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jari-jari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tangan</a:t>
                      </a:r>
                      <a:r>
                        <a:rPr lang="en-US" sz="1800" dirty="0">
                          <a:effectLst/>
                          <a:latin typeface="Times New Roman" panose="02020603050405020304" pitchFamily="18" charset="0"/>
                          <a:cs typeface="Times New Roman" panose="02020603050405020304" pitchFamily="18" charset="0"/>
                        </a:rPr>
                        <a:t> yang </a:t>
                      </a:r>
                      <a:r>
                        <a:rPr lang="en-US" sz="1800" dirty="0" err="1">
                          <a:effectLst/>
                          <a:latin typeface="Times New Roman" panose="02020603050405020304" pitchFamily="18" charset="0"/>
                          <a:cs typeface="Times New Roman" panose="02020603050405020304" pitchFamily="18" charset="0"/>
                        </a:rPr>
                        <a:t>satu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dengan</a:t>
                      </a:r>
                      <a:r>
                        <a:rPr lang="en-US" sz="1800" dirty="0">
                          <a:effectLst/>
                          <a:latin typeface="Times New Roman" panose="02020603050405020304" pitchFamily="18" charset="0"/>
                          <a:cs typeface="Times New Roman" panose="02020603050405020304" pitchFamily="18" charset="0"/>
                        </a:rPr>
                        <a:t> yang lain,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30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07761921"/>
                  </a:ext>
                </a:extLst>
              </a:tr>
              <a:tr h="447249">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Adduksi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Merapatkan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kembali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jari-jari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tangan</a:t>
                      </a:r>
                      <a:r>
                        <a:rPr lang="en-US" sz="1800" dirty="0">
                          <a:effectLst/>
                          <a:latin typeface="Times New Roman" panose="02020603050405020304" pitchFamily="18" charset="0"/>
                          <a:cs typeface="Times New Roman" panose="02020603050405020304" pitchFamily="18" charset="0"/>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30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448310933"/>
                  </a:ext>
                </a:extLst>
              </a:tr>
            </a:tbl>
          </a:graphicData>
        </a:graphic>
      </p:graphicFrame>
    </p:spTree>
    <p:extLst>
      <p:ext uri="{BB962C8B-B14F-4D97-AF65-F5344CB8AC3E}">
        <p14:creationId xmlns:p14="http://schemas.microsoft.com/office/powerpoint/2010/main" val="2415600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3" name="Google Shape;163;p17"/>
          <p:cNvSpPr txBox="1">
            <a:spLocks noGrp="1"/>
          </p:cNvSpPr>
          <p:nvPr>
            <p:ph type="title"/>
          </p:nvPr>
        </p:nvSpPr>
        <p:spPr>
          <a:xfrm>
            <a:off x="471266" y="1013619"/>
            <a:ext cx="8229600" cy="533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3200"/>
              <a:buFont typeface="Times New Roman"/>
              <a:buNone/>
            </a:pPr>
            <a:r>
              <a:rPr lang="en-US" sz="2800" b="1" i="0" u="none" strike="noStrike" cap="none" dirty="0">
                <a:solidFill>
                  <a:schemeClr val="dk1"/>
                </a:solidFill>
                <a:latin typeface="Times New Roman"/>
                <a:ea typeface="Times New Roman"/>
                <a:cs typeface="Times New Roman"/>
                <a:sym typeface="Times New Roman"/>
              </a:rPr>
              <a:t>KEMAMPUAN AKHIR YANG DIHARAPKAN</a:t>
            </a:r>
            <a:endParaRPr sz="2800" b="1" dirty="0">
              <a:latin typeface="Times New Roman"/>
              <a:ea typeface="Times New Roman"/>
              <a:cs typeface="Times New Roman"/>
              <a:sym typeface="Times New Roman"/>
            </a:endParaRPr>
          </a:p>
        </p:txBody>
      </p:sp>
      <p:sp>
        <p:nvSpPr>
          <p:cNvPr id="164" name="Google Shape;164;p17"/>
          <p:cNvSpPr txBox="1">
            <a:spLocks noGrp="1"/>
          </p:cNvSpPr>
          <p:nvPr>
            <p:ph idx="1"/>
          </p:nvPr>
        </p:nvSpPr>
        <p:spPr>
          <a:xfrm>
            <a:off x="471266" y="2351373"/>
            <a:ext cx="8229600" cy="4068762"/>
          </a:xfrm>
          <a:prstGeom prst="rect">
            <a:avLst/>
          </a:prstGeom>
          <a:noFill/>
          <a:ln>
            <a:noFill/>
          </a:ln>
        </p:spPr>
        <p:txBody>
          <a:bodyPr spcFirstLastPara="1" wrap="square" lIns="91425" tIns="45700" rIns="91425" bIns="45700" anchor="t" anchorCtr="0">
            <a:noAutofit/>
          </a:bodyPr>
          <a:lstStyle/>
          <a:p>
            <a:pPr marL="342900" marR="0" lvl="0" indent="-304800" algn="l" rtl="0">
              <a:lnSpc>
                <a:spcPct val="100000"/>
              </a:lnSpc>
              <a:spcBef>
                <a:spcPts val="0"/>
              </a:spcBef>
              <a:spcAft>
                <a:spcPts val="0"/>
              </a:spcAft>
              <a:buClr>
                <a:schemeClr val="dk1"/>
              </a:buClr>
              <a:buSzPts val="1800"/>
              <a:buFont typeface="Times New Roman"/>
              <a:buChar char="•"/>
            </a:pPr>
            <a:r>
              <a:rPr lang="en-US" sz="1800" i="0" u="none" strike="noStrike" cap="none" dirty="0" err="1">
                <a:solidFill>
                  <a:schemeClr val="dk1"/>
                </a:solidFill>
                <a:latin typeface="Times New Roman"/>
                <a:ea typeface="Times New Roman"/>
                <a:cs typeface="Times New Roman"/>
                <a:sym typeface="Times New Roman"/>
              </a:rPr>
              <a:t>Mahasiswa</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mampu</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memahami</a:t>
            </a:r>
            <a:r>
              <a:rPr lang="en-US" sz="1800" i="0" u="none" strike="noStrike" cap="none" dirty="0">
                <a:solidFill>
                  <a:schemeClr val="dk1"/>
                </a:solidFill>
                <a:latin typeface="Times New Roman"/>
                <a:ea typeface="Times New Roman"/>
                <a:cs typeface="Times New Roman"/>
                <a:sym typeface="Times New Roman"/>
              </a:rPr>
              <a:t> dan </a:t>
            </a:r>
            <a:r>
              <a:rPr lang="en-US" sz="1800" i="0" u="none" strike="noStrike" cap="none" dirty="0" err="1">
                <a:solidFill>
                  <a:schemeClr val="dk1"/>
                </a:solidFill>
                <a:latin typeface="Times New Roman"/>
                <a:ea typeface="Times New Roman"/>
                <a:cs typeface="Times New Roman"/>
                <a:sym typeface="Times New Roman"/>
              </a:rPr>
              <a:t>menjelaskan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pengertian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dari</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konsep</a:t>
            </a:r>
            <a:r>
              <a:rPr lang="en-US" sz="1800" i="0" u="none" strike="noStrike" cap="none" dirty="0">
                <a:solidFill>
                  <a:schemeClr val="dk1"/>
                </a:solidFill>
                <a:latin typeface="Times New Roman"/>
                <a:ea typeface="Times New Roman"/>
                <a:cs typeface="Times New Roman"/>
                <a:sym typeface="Times New Roman"/>
              </a:rPr>
              <a:t> dan </a:t>
            </a:r>
            <a:r>
              <a:rPr lang="en-US" sz="1800" i="0" u="none" strike="noStrike" cap="none" dirty="0" err="1">
                <a:solidFill>
                  <a:schemeClr val="dk1"/>
                </a:solidFill>
                <a:latin typeface="Times New Roman"/>
                <a:ea typeface="Times New Roman"/>
                <a:cs typeface="Times New Roman"/>
                <a:sym typeface="Times New Roman"/>
              </a:rPr>
              <a:t>prinsip</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kebutuhan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aktivitas</a:t>
            </a:r>
            <a:r>
              <a:rPr lang="en-US" sz="1800" i="0" u="none" strike="noStrike" cap="none" dirty="0">
                <a:solidFill>
                  <a:schemeClr val="dk1"/>
                </a:solidFill>
                <a:latin typeface="Times New Roman"/>
                <a:ea typeface="Times New Roman"/>
                <a:cs typeface="Times New Roman"/>
                <a:sym typeface="Times New Roman"/>
              </a:rPr>
              <a:t> dan </a:t>
            </a:r>
            <a:r>
              <a:rPr lang="en-US" sz="1800" i="0" u="none" strike="noStrike" cap="none" dirty="0" err="1">
                <a:solidFill>
                  <a:schemeClr val="dk1"/>
                </a:solidFill>
                <a:latin typeface="Times New Roman"/>
                <a:ea typeface="Times New Roman"/>
                <a:cs typeface="Times New Roman"/>
                <a:sym typeface="Times New Roman"/>
              </a:rPr>
              <a:t>latihan</a:t>
            </a:r>
            <a:r>
              <a:rPr lang="en-US" sz="1800" i="0" u="none" strike="noStrike" cap="none" dirty="0">
                <a:solidFill>
                  <a:schemeClr val="dk1"/>
                </a:solidFill>
                <a:latin typeface="Times New Roman"/>
                <a:ea typeface="Times New Roman"/>
                <a:cs typeface="Times New Roman"/>
                <a:sym typeface="Times New Roman"/>
              </a:rPr>
              <a:t>.</a:t>
            </a:r>
            <a:endParaRPr sz="1800" dirty="0">
              <a:latin typeface="Times New Roman"/>
              <a:ea typeface="Times New Roman"/>
              <a:cs typeface="Times New Roman"/>
              <a:sym typeface="Times New Roman"/>
            </a:endParaRPr>
          </a:p>
          <a:p>
            <a:pPr marL="342900" marR="0" lvl="0" indent="-190500" algn="l" rtl="0">
              <a:lnSpc>
                <a:spcPct val="100000"/>
              </a:lnSpc>
              <a:spcBef>
                <a:spcPts val="480"/>
              </a:spcBef>
              <a:spcAft>
                <a:spcPts val="0"/>
              </a:spcAft>
              <a:buClr>
                <a:schemeClr val="dk1"/>
              </a:buClr>
              <a:buSzPts val="2400"/>
              <a:buFont typeface="Arial"/>
              <a:buNone/>
            </a:pPr>
            <a:endParaRPr sz="1800" i="0" u="none" strike="noStrike" cap="none" dirty="0">
              <a:solidFill>
                <a:schemeClr val="dk1"/>
              </a:solidFill>
              <a:latin typeface="Times New Roman"/>
              <a:ea typeface="Times New Roman"/>
              <a:cs typeface="Times New Roman"/>
              <a:sym typeface="Times New Roman"/>
            </a:endParaRPr>
          </a:p>
          <a:p>
            <a:pPr marL="342900" marR="0" lvl="0" indent="-304800" algn="l" rtl="0">
              <a:lnSpc>
                <a:spcPct val="100000"/>
              </a:lnSpc>
              <a:spcBef>
                <a:spcPts val="480"/>
              </a:spcBef>
              <a:spcAft>
                <a:spcPts val="0"/>
              </a:spcAft>
              <a:buClr>
                <a:schemeClr val="dk1"/>
              </a:buClr>
              <a:buSzPts val="1800"/>
              <a:buFont typeface="Times New Roman"/>
              <a:buChar char="•"/>
            </a:pP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Mahasiswa</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mampu</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mempraktekan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kepada</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pasien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tentang</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pengertian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dari</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konsep</a:t>
            </a:r>
            <a:r>
              <a:rPr lang="en-US" sz="1800" i="0" u="none" strike="noStrike" cap="none" dirty="0">
                <a:solidFill>
                  <a:schemeClr val="dk1"/>
                </a:solidFill>
                <a:latin typeface="Times New Roman"/>
                <a:ea typeface="Times New Roman"/>
                <a:cs typeface="Times New Roman"/>
                <a:sym typeface="Times New Roman"/>
              </a:rPr>
              <a:t> dan </a:t>
            </a:r>
            <a:r>
              <a:rPr lang="en-US" sz="1800" i="0" u="none" strike="noStrike" cap="none" dirty="0" err="1">
                <a:solidFill>
                  <a:schemeClr val="dk1"/>
                </a:solidFill>
                <a:latin typeface="Times New Roman"/>
                <a:ea typeface="Times New Roman"/>
                <a:cs typeface="Times New Roman"/>
                <a:sym typeface="Times New Roman"/>
              </a:rPr>
              <a:t>prinsip</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kebutuhan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aktivitas</a:t>
            </a:r>
            <a:r>
              <a:rPr lang="en-US" sz="1800" i="0" u="none" strike="noStrike" cap="none" dirty="0">
                <a:solidFill>
                  <a:schemeClr val="dk1"/>
                </a:solidFill>
                <a:latin typeface="Times New Roman"/>
                <a:ea typeface="Times New Roman"/>
                <a:cs typeface="Times New Roman"/>
                <a:sym typeface="Times New Roman"/>
              </a:rPr>
              <a:t> dan </a:t>
            </a:r>
            <a:r>
              <a:rPr lang="en-US" sz="1800" i="0" u="none" strike="noStrike" cap="none" dirty="0" err="1">
                <a:solidFill>
                  <a:schemeClr val="dk1"/>
                </a:solidFill>
                <a:latin typeface="Times New Roman"/>
                <a:ea typeface="Times New Roman"/>
                <a:cs typeface="Times New Roman"/>
                <a:sym typeface="Times New Roman"/>
              </a:rPr>
              <a:t>latihan</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sesuai</a:t>
            </a:r>
            <a:r>
              <a:rPr lang="en-US" sz="1800" i="0" u="none" strike="noStrike" cap="none" dirty="0">
                <a:solidFill>
                  <a:schemeClr val="dk1"/>
                </a:solidFill>
                <a:latin typeface="Times New Roman"/>
                <a:ea typeface="Times New Roman"/>
                <a:cs typeface="Times New Roman"/>
                <a:sym typeface="Times New Roman"/>
              </a:rPr>
              <a:t> </a:t>
            </a:r>
            <a:r>
              <a:rPr lang="en-US" sz="1800" i="0" u="none" strike="noStrike" cap="none" dirty="0" err="1">
                <a:solidFill>
                  <a:schemeClr val="dk1"/>
                </a:solidFill>
                <a:latin typeface="Times New Roman"/>
                <a:ea typeface="Times New Roman"/>
                <a:cs typeface="Times New Roman"/>
                <a:sym typeface="Times New Roman"/>
              </a:rPr>
              <a:t>dengan</a:t>
            </a:r>
            <a:r>
              <a:rPr lang="en-US" sz="1800" i="0" u="none" strike="noStrike" cap="none" dirty="0">
                <a:solidFill>
                  <a:schemeClr val="dk1"/>
                </a:solidFill>
                <a:latin typeface="Times New Roman"/>
                <a:ea typeface="Times New Roman"/>
                <a:cs typeface="Times New Roman"/>
                <a:sym typeface="Times New Roman"/>
              </a:rPr>
              <a:t> </a:t>
            </a:r>
            <a:r>
              <a:rPr lang="en-US" sz="1800" dirty="0" err="1">
                <a:latin typeface="Times New Roman"/>
                <a:ea typeface="Times New Roman"/>
                <a:cs typeface="Times New Roman"/>
                <a:sym typeface="Times New Roman"/>
              </a:rPr>
              <a:t>benar</a:t>
            </a:r>
            <a:r>
              <a:rPr lang="en-US" sz="1800" dirty="0">
                <a:latin typeface="Times New Roman"/>
                <a:ea typeface="Times New Roman"/>
                <a:cs typeface="Times New Roman"/>
                <a:sym typeface="Times New Roman"/>
              </a:rPr>
              <a:t>.</a:t>
            </a:r>
            <a:endParaRPr sz="1800" dirty="0">
              <a:latin typeface="Times New Roman"/>
              <a:ea typeface="Times New Roman"/>
              <a:cs typeface="Times New Roman"/>
              <a:sym typeface="Times New Roman"/>
            </a:endParaRPr>
          </a:p>
          <a:p>
            <a:pPr marL="342900" marR="0" lvl="0" indent="-190500" algn="l" rtl="0">
              <a:spcBef>
                <a:spcPts val="480"/>
              </a:spcBef>
              <a:spcAft>
                <a:spcPts val="0"/>
              </a:spcAft>
              <a:buClr>
                <a:schemeClr val="dk1"/>
              </a:buClr>
              <a:buSzPts val="2400"/>
              <a:buFont typeface="Arial"/>
              <a:buNone/>
            </a:pPr>
            <a:endParaRPr sz="1800" i="0" u="none" dirty="0">
              <a:solidFill>
                <a:schemeClr val="dk1"/>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A3EA5978-1B8B-4928-B9C9-41039B26B76E}"/>
              </a:ext>
            </a:extLst>
          </p:cNvPr>
          <p:cNvPicPr>
            <a:picLocks noChangeAspect="1"/>
          </p:cNvPicPr>
          <p:nvPr/>
        </p:nvPicPr>
        <p:blipFill>
          <a:blip r:embed="rId3"/>
          <a:stretch>
            <a:fillRect/>
          </a:stretch>
        </p:blipFill>
        <p:spPr>
          <a:xfrm>
            <a:off x="-647115" y="-239151"/>
            <a:ext cx="10466363" cy="1077351"/>
          </a:xfrm>
          <a:prstGeom prst="rect">
            <a:avLst/>
          </a:prstGeom>
        </p:spPr>
      </p:pic>
      <p:pic>
        <p:nvPicPr>
          <p:cNvPr id="3" name="Picture 2">
            <a:extLst>
              <a:ext uri="{FF2B5EF4-FFF2-40B4-BE49-F238E27FC236}">
                <a16:creationId xmlns:a16="http://schemas.microsoft.com/office/drawing/2014/main" xmlns="" id="{60F1C5EB-7403-415C-AD3C-3E50D28C68E3}"/>
              </a:ext>
            </a:extLst>
          </p:cNvPr>
          <p:cNvPicPr>
            <a:picLocks noChangeAspect="1"/>
          </p:cNvPicPr>
          <p:nvPr/>
        </p:nvPicPr>
        <p:blipFill>
          <a:blip r:embed="rId4"/>
          <a:stretch>
            <a:fillRect/>
          </a:stretch>
        </p:blipFill>
        <p:spPr>
          <a:xfrm>
            <a:off x="0" y="6324600"/>
            <a:ext cx="9144000" cy="5334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4">
                                            <p:txEl>
                                              <p:pRg st="0" end="0"/>
                                            </p:txEl>
                                          </p:spTgt>
                                        </p:tgtEl>
                                        <p:attrNameLst>
                                          <p:attrName>style.visibility</p:attrName>
                                        </p:attrNameLst>
                                      </p:cBhvr>
                                      <p:to>
                                        <p:strVal val="visible"/>
                                      </p:to>
                                    </p:set>
                                    <p:animEffect transition="in" filter="fade">
                                      <p:cBhvr>
                                        <p:cTn id="12" dur="1822"/>
                                        <p:tgtEl>
                                          <p:spTgt spid="16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4">
                                            <p:txEl>
                                              <p:pRg st="1" end="1"/>
                                            </p:txEl>
                                          </p:spTgt>
                                        </p:tgtEl>
                                        <p:attrNameLst>
                                          <p:attrName>style.visibility</p:attrName>
                                        </p:attrNameLst>
                                      </p:cBhvr>
                                      <p:to>
                                        <p:strVal val="visible"/>
                                      </p:to>
                                    </p:set>
                                    <p:animEffect transition="in" filter="fade">
                                      <p:cBhvr>
                                        <p:cTn id="17" dur="1822"/>
                                        <p:tgtEl>
                                          <p:spTgt spid="16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4">
                                            <p:txEl>
                                              <p:pRg st="2" end="2"/>
                                            </p:txEl>
                                          </p:spTgt>
                                        </p:tgtEl>
                                        <p:attrNameLst>
                                          <p:attrName>style.visibility</p:attrName>
                                        </p:attrNameLst>
                                      </p:cBhvr>
                                      <p:to>
                                        <p:strVal val="visible"/>
                                      </p:to>
                                    </p:set>
                                    <p:animEffect transition="in" filter="fade">
                                      <p:cBhvr>
                                        <p:cTn id="22" dur="1822"/>
                                        <p:tgtEl>
                                          <p:spTgt spid="16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4">
                                            <p:txEl>
                                              <p:pRg st="3" end="3"/>
                                            </p:txEl>
                                          </p:spTgt>
                                        </p:tgtEl>
                                        <p:attrNameLst>
                                          <p:attrName>style.visibility</p:attrName>
                                        </p:attrNameLst>
                                      </p:cBhvr>
                                      <p:to>
                                        <p:strVal val="visible"/>
                                      </p:to>
                                    </p:set>
                                    <p:animEffect transition="in" filter="fade">
                                      <p:cBhvr>
                                        <p:cTn id="27" dur="1822"/>
                                        <p:tgtEl>
                                          <p:spTgt spid="16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B92BD9F-FCAD-456F-9A6F-5A6BCA4DF8D9}"/>
              </a:ext>
            </a:extLst>
          </p:cNvPr>
          <p:cNvPicPr>
            <a:picLocks noChangeAspect="1"/>
          </p:cNvPicPr>
          <p:nvPr/>
        </p:nvPicPr>
        <p:blipFill>
          <a:blip r:embed="rId2"/>
          <a:stretch>
            <a:fillRect/>
          </a:stretch>
        </p:blipFill>
        <p:spPr>
          <a:xfrm>
            <a:off x="-655983" y="-219316"/>
            <a:ext cx="10455966" cy="749403"/>
          </a:xfrm>
          <a:prstGeom prst="rect">
            <a:avLst/>
          </a:prstGeom>
        </p:spPr>
      </p:pic>
      <p:pic>
        <p:nvPicPr>
          <p:cNvPr id="3" name="Picture 2">
            <a:extLst>
              <a:ext uri="{FF2B5EF4-FFF2-40B4-BE49-F238E27FC236}">
                <a16:creationId xmlns:a16="http://schemas.microsoft.com/office/drawing/2014/main" xmlns="" id="{CED8151E-C715-4636-8952-F2D5D9406787}"/>
              </a:ext>
            </a:extLst>
          </p:cNvPr>
          <p:cNvPicPr>
            <a:picLocks noChangeAspect="1"/>
          </p:cNvPicPr>
          <p:nvPr/>
        </p:nvPicPr>
        <p:blipFill>
          <a:blip r:embed="rId3"/>
          <a:stretch>
            <a:fillRect/>
          </a:stretch>
        </p:blipFill>
        <p:spPr>
          <a:xfrm>
            <a:off x="0" y="6343683"/>
            <a:ext cx="9144000" cy="524256"/>
          </a:xfrm>
          <a:prstGeom prst="rect">
            <a:avLst/>
          </a:prstGeom>
        </p:spPr>
      </p:pic>
      <p:sp>
        <p:nvSpPr>
          <p:cNvPr id="4" name="Rectangle 3">
            <a:extLst>
              <a:ext uri="{FF2B5EF4-FFF2-40B4-BE49-F238E27FC236}">
                <a16:creationId xmlns:a16="http://schemas.microsoft.com/office/drawing/2014/main" xmlns="" id="{64D1EFC3-20A6-4168-B5C5-80B9CEA15661}"/>
              </a:ext>
            </a:extLst>
          </p:cNvPr>
          <p:cNvSpPr/>
          <p:nvPr/>
        </p:nvSpPr>
        <p:spPr>
          <a:xfrm>
            <a:off x="721142" y="530742"/>
            <a:ext cx="1426994" cy="461665"/>
          </a:xfrm>
          <a:prstGeom prst="rect">
            <a:avLst/>
          </a:prstGeom>
        </p:spPr>
        <p:txBody>
          <a:bodyPr wrap="none">
            <a:spAutoFit/>
          </a:bodyPr>
          <a:lstStyle/>
          <a:p>
            <a:pPr marL="342900" indent="-342900">
              <a:buFont typeface="Wingdings" panose="05000000000000000000" pitchFamily="2" charset="2"/>
              <a:buChar char="v"/>
            </a:pPr>
            <a:r>
              <a:rPr lang="id-ID" sz="2400" dirty="0">
                <a:latin typeface="Times New Roman" panose="02020603050405020304" pitchFamily="18" charset="0"/>
                <a:cs typeface="Times New Roman" panose="02020603050405020304" pitchFamily="18" charset="0"/>
              </a:rPr>
              <a:t>Ibu jari</a:t>
            </a:r>
          </a:p>
        </p:txBody>
      </p:sp>
      <p:pic>
        <p:nvPicPr>
          <p:cNvPr id="5" name="Picture 4">
            <a:extLst>
              <a:ext uri="{FF2B5EF4-FFF2-40B4-BE49-F238E27FC236}">
                <a16:creationId xmlns:a16="http://schemas.microsoft.com/office/drawing/2014/main" xmlns="" id="{3F43A93F-F45D-4E82-AE8C-DD8B897ED804}"/>
              </a:ext>
            </a:extLst>
          </p:cNvPr>
          <p:cNvPicPr>
            <a:picLocks noChangeAspect="1"/>
          </p:cNvPicPr>
          <p:nvPr/>
        </p:nvPicPr>
        <p:blipFill>
          <a:blip r:embed="rId4"/>
          <a:stretch>
            <a:fillRect/>
          </a:stretch>
        </p:blipFill>
        <p:spPr>
          <a:xfrm>
            <a:off x="2701683" y="733322"/>
            <a:ext cx="3926164" cy="1743607"/>
          </a:xfrm>
          <a:prstGeom prst="rect">
            <a:avLst/>
          </a:prstGeom>
        </p:spPr>
      </p:pic>
      <p:sp>
        <p:nvSpPr>
          <p:cNvPr id="6" name="Rectangle 5">
            <a:extLst>
              <a:ext uri="{FF2B5EF4-FFF2-40B4-BE49-F238E27FC236}">
                <a16:creationId xmlns:a16="http://schemas.microsoft.com/office/drawing/2014/main" xmlns="" id="{B78F19B9-3EBB-46F9-A869-D658CAE2727E}"/>
              </a:ext>
            </a:extLst>
          </p:cNvPr>
          <p:cNvSpPr/>
          <p:nvPr/>
        </p:nvSpPr>
        <p:spPr>
          <a:xfrm>
            <a:off x="1765852" y="2378207"/>
            <a:ext cx="5797826"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(sumber:https://www.catatanperawat.id/2017/05/gerakan-rom-beserta-gambarnya.html)</a:t>
            </a:r>
          </a:p>
        </p:txBody>
      </p:sp>
      <p:graphicFrame>
        <p:nvGraphicFramePr>
          <p:cNvPr id="7" name="Table 6">
            <a:extLst>
              <a:ext uri="{FF2B5EF4-FFF2-40B4-BE49-F238E27FC236}">
                <a16:creationId xmlns:a16="http://schemas.microsoft.com/office/drawing/2014/main" xmlns="" id="{40D36A8D-46CE-40D0-9E41-A925F6C4584D}"/>
              </a:ext>
            </a:extLst>
          </p:cNvPr>
          <p:cNvGraphicFramePr>
            <a:graphicFrameLocks noGrp="1"/>
          </p:cNvGraphicFramePr>
          <p:nvPr>
            <p:extLst>
              <p:ext uri="{D42A27DB-BD31-4B8C-83A1-F6EECF244321}">
                <p14:modId xmlns:p14="http://schemas.microsoft.com/office/powerpoint/2010/main" val="3874417102"/>
              </p:ext>
            </p:extLst>
          </p:nvPr>
        </p:nvGraphicFramePr>
        <p:xfrm>
          <a:off x="851095" y="2655206"/>
          <a:ext cx="7441809" cy="3803728"/>
        </p:xfrm>
        <a:graphic>
          <a:graphicData uri="http://schemas.openxmlformats.org/drawingml/2006/table">
            <a:tbl>
              <a:tblPr firstRow="1" firstCol="1" bandRow="1">
                <a:tableStyleId>{37CE84F3-28C3-443E-9E96-99CF82512B78}</a:tableStyleId>
              </a:tblPr>
              <a:tblGrid>
                <a:gridCol w="1511206">
                  <a:extLst>
                    <a:ext uri="{9D8B030D-6E8A-4147-A177-3AD203B41FA5}">
                      <a16:colId xmlns:a16="http://schemas.microsoft.com/office/drawing/2014/main" xmlns="" val="2553625574"/>
                    </a:ext>
                  </a:extLst>
                </a:gridCol>
                <a:gridCol w="4610503">
                  <a:extLst>
                    <a:ext uri="{9D8B030D-6E8A-4147-A177-3AD203B41FA5}">
                      <a16:colId xmlns:a16="http://schemas.microsoft.com/office/drawing/2014/main" xmlns="" val="1337210713"/>
                    </a:ext>
                  </a:extLst>
                </a:gridCol>
                <a:gridCol w="1320100">
                  <a:extLst>
                    <a:ext uri="{9D8B030D-6E8A-4147-A177-3AD203B41FA5}">
                      <a16:colId xmlns:a16="http://schemas.microsoft.com/office/drawing/2014/main" xmlns="" val="2971739215"/>
                    </a:ext>
                  </a:extLst>
                </a:gridCol>
              </a:tblGrid>
              <a:tr h="408776">
                <a:tc>
                  <a:txBody>
                    <a:bodyPr/>
                    <a:lstStyle/>
                    <a:p>
                      <a:pPr algn="ctr">
                        <a:lnSpc>
                          <a:spcPct val="150000"/>
                        </a:lnSpc>
                        <a:spcAft>
                          <a:spcPts val="0"/>
                        </a:spcAft>
                      </a:pPr>
                      <a:r>
                        <a:rPr lang="en-US" sz="1800" dirty="0" err="1">
                          <a:effectLst/>
                        </a:rPr>
                        <a:t>Gerakan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err="1">
                          <a:effectLst/>
                        </a:rPr>
                        <a:t>Penjelasan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Rentang</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01368043"/>
                  </a:ext>
                </a:extLst>
              </a:tr>
              <a:tr h="873164">
                <a:tc>
                  <a:txBody>
                    <a:bodyPr/>
                    <a:lstStyle/>
                    <a:p>
                      <a:pPr algn="ctr">
                        <a:lnSpc>
                          <a:spcPct val="150000"/>
                        </a:lnSpc>
                        <a:spcAft>
                          <a:spcPts val="0"/>
                        </a:spcAft>
                      </a:pPr>
                      <a:r>
                        <a:rPr lang="en-US" sz="1800" dirty="0" err="1">
                          <a:effectLst/>
                        </a:rPr>
                        <a:t>Fleksi</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rPr>
                        <a:t>Mengerakan</a:t>
                      </a:r>
                      <a:r>
                        <a:rPr lang="en-US" sz="1800" dirty="0">
                          <a:effectLst/>
                        </a:rPr>
                        <a:t> </a:t>
                      </a:r>
                      <a:r>
                        <a:rPr lang="en-US" sz="1800" dirty="0" err="1">
                          <a:effectLst/>
                        </a:rPr>
                        <a:t>ibu</a:t>
                      </a:r>
                      <a:r>
                        <a:rPr lang="en-US" sz="1800" dirty="0">
                          <a:effectLst/>
                        </a:rPr>
                        <a:t> </a:t>
                      </a:r>
                      <a:r>
                        <a:rPr lang="en-US" sz="1800" dirty="0" err="1">
                          <a:effectLst/>
                        </a:rPr>
                        <a:t>jari</a:t>
                      </a:r>
                      <a:r>
                        <a:rPr lang="en-US" sz="1800" dirty="0">
                          <a:effectLst/>
                        </a:rPr>
                        <a:t> </a:t>
                      </a:r>
                      <a:r>
                        <a:rPr lang="en-US" sz="1800" dirty="0" err="1">
                          <a:effectLst/>
                        </a:rPr>
                        <a:t>menyilang</a:t>
                      </a:r>
                      <a:r>
                        <a:rPr lang="en-US" sz="1800" dirty="0">
                          <a:effectLst/>
                        </a:rPr>
                        <a:t> </a:t>
                      </a:r>
                      <a:r>
                        <a:rPr lang="en-US" sz="1800" dirty="0" err="1">
                          <a:effectLst/>
                        </a:rPr>
                        <a:t>permukaan</a:t>
                      </a:r>
                      <a:r>
                        <a:rPr lang="en-US" sz="1800" dirty="0">
                          <a:effectLst/>
                        </a:rPr>
                        <a:t> </a:t>
                      </a:r>
                      <a:r>
                        <a:rPr lang="en-US" sz="1800" dirty="0" err="1">
                          <a:effectLst/>
                        </a:rPr>
                        <a:t>telapak</a:t>
                      </a:r>
                      <a:r>
                        <a:rPr lang="en-US" sz="1800" dirty="0">
                          <a:effectLst/>
                        </a:rPr>
                        <a:t> </a:t>
                      </a:r>
                      <a:r>
                        <a:rPr lang="en-US" sz="1800" dirty="0" err="1">
                          <a:effectLst/>
                        </a:rPr>
                        <a:t>tangan</a:t>
                      </a:r>
                      <a:r>
                        <a:rPr lang="en-US" sz="1800" dirty="0">
                          <a:effectLst/>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90</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86012496"/>
                  </a:ext>
                </a:extLst>
              </a:tr>
              <a:tr h="408776">
                <a:tc>
                  <a:txBody>
                    <a:bodyPr/>
                    <a:lstStyle/>
                    <a:p>
                      <a:pPr algn="ctr">
                        <a:lnSpc>
                          <a:spcPct val="150000"/>
                        </a:lnSpc>
                        <a:spcAft>
                          <a:spcPts val="0"/>
                        </a:spcAft>
                      </a:pPr>
                      <a:r>
                        <a:rPr lang="en-US" sz="1800">
                          <a:effectLst/>
                        </a:rPr>
                        <a:t>Ekstensi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rPr>
                        <a:t>menggerakan</a:t>
                      </a:r>
                      <a:r>
                        <a:rPr lang="en-US" sz="1800" dirty="0">
                          <a:effectLst/>
                        </a:rPr>
                        <a:t> </a:t>
                      </a:r>
                      <a:r>
                        <a:rPr lang="en-US" sz="1800" dirty="0" err="1">
                          <a:effectLst/>
                        </a:rPr>
                        <a:t>ibu</a:t>
                      </a:r>
                      <a:r>
                        <a:rPr lang="en-US" sz="1800" dirty="0">
                          <a:effectLst/>
                        </a:rPr>
                        <a:t> </a:t>
                      </a:r>
                      <a:r>
                        <a:rPr lang="en-US" sz="1800" dirty="0" err="1">
                          <a:effectLst/>
                        </a:rPr>
                        <a:t>jari</a:t>
                      </a:r>
                      <a:r>
                        <a:rPr lang="en-US" sz="1800" dirty="0">
                          <a:effectLst/>
                        </a:rPr>
                        <a:t> </a:t>
                      </a:r>
                      <a:r>
                        <a:rPr lang="en-US" sz="1800" dirty="0" err="1">
                          <a:effectLst/>
                        </a:rPr>
                        <a:t>lurus</a:t>
                      </a:r>
                      <a:r>
                        <a:rPr lang="en-US" sz="1800" dirty="0">
                          <a:effectLst/>
                        </a:rPr>
                        <a:t> </a:t>
                      </a:r>
                      <a:r>
                        <a:rPr lang="en-US" sz="1800" dirty="0" err="1">
                          <a:effectLst/>
                        </a:rPr>
                        <a:t>menjauh</a:t>
                      </a:r>
                      <a:r>
                        <a:rPr lang="en-US" sz="1800" dirty="0">
                          <a:effectLst/>
                        </a:rPr>
                        <a:t> </a:t>
                      </a:r>
                      <a:r>
                        <a:rPr lang="en-US" sz="1800" dirty="0" err="1">
                          <a:effectLst/>
                        </a:rPr>
                        <a:t>dari</a:t>
                      </a:r>
                      <a:r>
                        <a:rPr lang="en-US" sz="1800" dirty="0">
                          <a:effectLst/>
                        </a:rPr>
                        <a:t> </a:t>
                      </a:r>
                      <a:r>
                        <a:rPr lang="en-US" sz="1800" dirty="0" err="1">
                          <a:effectLst/>
                        </a:rPr>
                        <a:t>tangan</a:t>
                      </a:r>
                      <a:r>
                        <a:rPr lang="en-US" sz="1800" dirty="0">
                          <a:effectLst/>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rPr>
                        <a:t>90</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48892476"/>
                  </a:ext>
                </a:extLst>
              </a:tr>
              <a:tr h="408776">
                <a:tc>
                  <a:txBody>
                    <a:bodyPr/>
                    <a:lstStyle/>
                    <a:p>
                      <a:pPr>
                        <a:spcAft>
                          <a:spcPts val="0"/>
                        </a:spcAft>
                      </a:pPr>
                      <a:r>
                        <a:rPr lang="en-US" sz="1800">
                          <a:effectLst/>
                        </a:rPr>
                        <a:t>Abduksi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rPr>
                        <a:t>Menjauhkan</a:t>
                      </a:r>
                      <a:r>
                        <a:rPr lang="en-US" sz="1800" dirty="0">
                          <a:effectLst/>
                        </a:rPr>
                        <a:t> </a:t>
                      </a:r>
                      <a:r>
                        <a:rPr lang="en-US" sz="1800" dirty="0" err="1">
                          <a:effectLst/>
                        </a:rPr>
                        <a:t>ibu</a:t>
                      </a:r>
                      <a:r>
                        <a:rPr lang="en-US" sz="1800" dirty="0">
                          <a:effectLst/>
                        </a:rPr>
                        <a:t> </a:t>
                      </a:r>
                      <a:r>
                        <a:rPr lang="en-US" sz="1800" dirty="0" err="1">
                          <a:effectLst/>
                        </a:rPr>
                        <a:t>jari</a:t>
                      </a:r>
                      <a:r>
                        <a:rPr lang="en-US" sz="1800" dirty="0">
                          <a:effectLst/>
                        </a:rPr>
                        <a:t> </a:t>
                      </a:r>
                      <a:r>
                        <a:rPr lang="en-US" sz="1800" dirty="0" err="1">
                          <a:effectLst/>
                        </a:rPr>
                        <a:t>ke</a:t>
                      </a:r>
                      <a:r>
                        <a:rPr lang="en-US" sz="1800" dirty="0">
                          <a:effectLst/>
                        </a:rPr>
                        <a:t> </a:t>
                      </a:r>
                      <a:r>
                        <a:rPr lang="en-US" sz="1800" dirty="0" err="1">
                          <a:effectLst/>
                        </a:rPr>
                        <a:t>samping</a:t>
                      </a:r>
                      <a:r>
                        <a:rPr lang="en-US" sz="1800" dirty="0">
                          <a:effectLst/>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30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30577864"/>
                  </a:ext>
                </a:extLst>
              </a:tr>
              <a:tr h="408776">
                <a:tc>
                  <a:txBody>
                    <a:bodyPr/>
                    <a:lstStyle/>
                    <a:p>
                      <a:pPr algn="ctr">
                        <a:lnSpc>
                          <a:spcPct val="150000"/>
                        </a:lnSpc>
                        <a:spcAft>
                          <a:spcPts val="0"/>
                        </a:spcAft>
                      </a:pPr>
                      <a:r>
                        <a:rPr lang="en-US" sz="1800">
                          <a:effectLst/>
                        </a:rPr>
                        <a:t>Adduksi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rPr>
                        <a:t>Mengerakan</a:t>
                      </a:r>
                      <a:r>
                        <a:rPr lang="en-US" sz="1800" dirty="0">
                          <a:effectLst/>
                        </a:rPr>
                        <a:t> </a:t>
                      </a:r>
                      <a:r>
                        <a:rPr lang="en-US" sz="1800" dirty="0" err="1">
                          <a:effectLst/>
                        </a:rPr>
                        <a:t>ibu</a:t>
                      </a:r>
                      <a:r>
                        <a:rPr lang="en-US" sz="1800" dirty="0">
                          <a:effectLst/>
                        </a:rPr>
                        <a:t> </a:t>
                      </a:r>
                      <a:r>
                        <a:rPr lang="en-US" sz="1800" dirty="0" err="1">
                          <a:effectLst/>
                        </a:rPr>
                        <a:t>jari</a:t>
                      </a:r>
                      <a:r>
                        <a:rPr lang="en-US" sz="1800" dirty="0">
                          <a:effectLst/>
                        </a:rPr>
                        <a:t> </a:t>
                      </a:r>
                      <a:r>
                        <a:rPr lang="en-US" sz="1800" dirty="0" err="1">
                          <a:effectLst/>
                        </a:rPr>
                        <a:t>ke</a:t>
                      </a:r>
                      <a:r>
                        <a:rPr lang="en-US" sz="1800" dirty="0">
                          <a:effectLst/>
                        </a:rPr>
                        <a:t> </a:t>
                      </a:r>
                      <a:r>
                        <a:rPr lang="en-US" sz="1800" dirty="0" err="1">
                          <a:effectLst/>
                        </a:rPr>
                        <a:t>depan</a:t>
                      </a:r>
                      <a:r>
                        <a:rPr lang="en-US" sz="1800" dirty="0">
                          <a:effectLst/>
                        </a:rPr>
                        <a:t> </a:t>
                      </a:r>
                      <a:r>
                        <a:rPr lang="en-US" sz="1800" dirty="0" err="1">
                          <a:effectLst/>
                        </a:rPr>
                        <a:t>tangan</a:t>
                      </a:r>
                      <a:r>
                        <a:rPr lang="en-US" sz="1800" dirty="0">
                          <a:effectLst/>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30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37764022"/>
                  </a:ext>
                </a:extLst>
              </a:tr>
              <a:tr h="873164">
                <a:tc>
                  <a:txBody>
                    <a:bodyPr/>
                    <a:lstStyle/>
                    <a:p>
                      <a:pPr algn="ctr">
                        <a:lnSpc>
                          <a:spcPct val="150000"/>
                        </a:lnSpc>
                        <a:spcAft>
                          <a:spcPts val="0"/>
                        </a:spcAft>
                      </a:pPr>
                      <a:r>
                        <a:rPr lang="en-US" sz="1800">
                          <a:effectLst/>
                        </a:rPr>
                        <a:t>Oposisi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rPr>
                        <a:t>Menyentuhkan</a:t>
                      </a:r>
                      <a:r>
                        <a:rPr lang="en-US" sz="1800" dirty="0">
                          <a:effectLst/>
                        </a:rPr>
                        <a:t> </a:t>
                      </a:r>
                      <a:r>
                        <a:rPr lang="en-US" sz="1800" dirty="0" err="1">
                          <a:effectLst/>
                        </a:rPr>
                        <a:t>ibu</a:t>
                      </a:r>
                      <a:r>
                        <a:rPr lang="en-US" sz="1800" dirty="0">
                          <a:effectLst/>
                        </a:rPr>
                        <a:t> </a:t>
                      </a:r>
                      <a:r>
                        <a:rPr lang="en-US" sz="1800" dirty="0" err="1">
                          <a:effectLst/>
                        </a:rPr>
                        <a:t>jari</a:t>
                      </a:r>
                      <a:r>
                        <a:rPr lang="en-US" sz="1800" dirty="0">
                          <a:effectLst/>
                        </a:rPr>
                        <a:t> </a:t>
                      </a:r>
                      <a:r>
                        <a:rPr lang="en-US" sz="1800" dirty="0" err="1">
                          <a:effectLst/>
                        </a:rPr>
                        <a:t>ke</a:t>
                      </a:r>
                      <a:r>
                        <a:rPr lang="en-US" sz="1800" dirty="0">
                          <a:effectLst/>
                        </a:rPr>
                        <a:t> </a:t>
                      </a:r>
                      <a:r>
                        <a:rPr lang="en-US" sz="1800" dirty="0" err="1">
                          <a:effectLst/>
                        </a:rPr>
                        <a:t>setiap</a:t>
                      </a:r>
                      <a:r>
                        <a:rPr lang="en-US" sz="1800" dirty="0">
                          <a:effectLst/>
                        </a:rPr>
                        <a:t> </a:t>
                      </a:r>
                      <a:r>
                        <a:rPr lang="en-US" sz="1800" dirty="0" err="1">
                          <a:effectLst/>
                        </a:rPr>
                        <a:t>jari-jari</a:t>
                      </a:r>
                      <a:r>
                        <a:rPr lang="en-US" sz="1800" dirty="0">
                          <a:effectLst/>
                        </a:rPr>
                        <a:t> </a:t>
                      </a:r>
                      <a:r>
                        <a:rPr lang="en-US" sz="1800" dirty="0" err="1">
                          <a:effectLst/>
                        </a:rPr>
                        <a:t>tangan</a:t>
                      </a:r>
                      <a:r>
                        <a:rPr lang="en-US" sz="1800" dirty="0">
                          <a:effectLst/>
                        </a:rPr>
                        <a:t> pada </a:t>
                      </a:r>
                      <a:r>
                        <a:rPr lang="en-US" sz="1800" dirty="0" err="1">
                          <a:effectLst/>
                        </a:rPr>
                        <a:t>tangan</a:t>
                      </a:r>
                      <a:r>
                        <a:rPr lang="en-US" sz="1800" dirty="0">
                          <a:effectLst/>
                        </a:rPr>
                        <a:t> yang </a:t>
                      </a:r>
                      <a:r>
                        <a:rPr lang="en-US" sz="1800" dirty="0" err="1">
                          <a:effectLst/>
                        </a:rPr>
                        <a:t>sama</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394287151"/>
                  </a:ext>
                </a:extLst>
              </a:tr>
            </a:tbl>
          </a:graphicData>
        </a:graphic>
      </p:graphicFrame>
    </p:spTree>
    <p:extLst>
      <p:ext uri="{BB962C8B-B14F-4D97-AF65-F5344CB8AC3E}">
        <p14:creationId xmlns:p14="http://schemas.microsoft.com/office/powerpoint/2010/main" val="31113523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84B2A64-EE2D-4C27-9F4D-F4AFBCCBC9CD}"/>
              </a:ext>
            </a:extLst>
          </p:cNvPr>
          <p:cNvPicPr>
            <a:picLocks noChangeAspect="1"/>
          </p:cNvPicPr>
          <p:nvPr/>
        </p:nvPicPr>
        <p:blipFill>
          <a:blip r:embed="rId2"/>
          <a:stretch>
            <a:fillRect/>
          </a:stretch>
        </p:blipFill>
        <p:spPr>
          <a:xfrm>
            <a:off x="-680831" y="-219317"/>
            <a:ext cx="10505661" cy="909083"/>
          </a:xfrm>
          <a:prstGeom prst="rect">
            <a:avLst/>
          </a:prstGeom>
        </p:spPr>
      </p:pic>
      <p:pic>
        <p:nvPicPr>
          <p:cNvPr id="3" name="Picture 2">
            <a:extLst>
              <a:ext uri="{FF2B5EF4-FFF2-40B4-BE49-F238E27FC236}">
                <a16:creationId xmlns:a16="http://schemas.microsoft.com/office/drawing/2014/main" xmlns="" id="{07220582-0FB1-43E3-9A7D-B26C894A73EC}"/>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688C66DB-5BCD-4BB5-9D6C-928AA62CD014}"/>
              </a:ext>
            </a:extLst>
          </p:cNvPr>
          <p:cNvSpPr/>
          <p:nvPr/>
        </p:nvSpPr>
        <p:spPr>
          <a:xfrm>
            <a:off x="1614933" y="4826745"/>
            <a:ext cx="5625548"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(sumber:https://www.catatanperawat.id/2017/05/gerakan-rom-beserta-gambarnya.html)</a:t>
            </a:r>
          </a:p>
        </p:txBody>
      </p:sp>
      <p:sp>
        <p:nvSpPr>
          <p:cNvPr id="5" name="Rectangle 4">
            <a:extLst>
              <a:ext uri="{FF2B5EF4-FFF2-40B4-BE49-F238E27FC236}">
                <a16:creationId xmlns:a16="http://schemas.microsoft.com/office/drawing/2014/main" xmlns="" id="{ACD4610C-D6F6-49FA-AB0A-F9E8D7F447C9}"/>
              </a:ext>
            </a:extLst>
          </p:cNvPr>
          <p:cNvSpPr/>
          <p:nvPr/>
        </p:nvSpPr>
        <p:spPr>
          <a:xfrm>
            <a:off x="870979" y="689766"/>
            <a:ext cx="1487908" cy="461665"/>
          </a:xfrm>
          <a:prstGeom prst="rect">
            <a:avLst/>
          </a:prstGeom>
        </p:spPr>
        <p:txBody>
          <a:bodyPr wrap="none">
            <a:spAutoFit/>
          </a:bodyPr>
          <a:lstStyle/>
          <a:p>
            <a:pPr marL="342900" indent="-342900">
              <a:buFont typeface="Wingdings" panose="05000000000000000000" pitchFamily="2" charset="2"/>
              <a:buChar char="v"/>
            </a:pPr>
            <a:r>
              <a:rPr lang="id-ID" sz="2400" dirty="0">
                <a:latin typeface="Times New Roman" panose="02020603050405020304" pitchFamily="18" charset="0"/>
                <a:cs typeface="Times New Roman" panose="02020603050405020304" pitchFamily="18" charset="0"/>
              </a:rPr>
              <a:t>Pinggul</a:t>
            </a:r>
          </a:p>
        </p:txBody>
      </p:sp>
      <p:pic>
        <p:nvPicPr>
          <p:cNvPr id="6" name="Picture 5">
            <a:extLst>
              <a:ext uri="{FF2B5EF4-FFF2-40B4-BE49-F238E27FC236}">
                <a16:creationId xmlns:a16="http://schemas.microsoft.com/office/drawing/2014/main" xmlns="" id="{7BE5302C-5E12-4A64-B989-32D04B71570C}"/>
              </a:ext>
            </a:extLst>
          </p:cNvPr>
          <p:cNvPicPr>
            <a:picLocks noChangeAspect="1"/>
          </p:cNvPicPr>
          <p:nvPr/>
        </p:nvPicPr>
        <p:blipFill>
          <a:blip r:embed="rId4"/>
          <a:stretch>
            <a:fillRect/>
          </a:stretch>
        </p:blipFill>
        <p:spPr>
          <a:xfrm>
            <a:off x="1724262" y="1919766"/>
            <a:ext cx="5406889" cy="2445314"/>
          </a:xfrm>
          <a:prstGeom prst="rect">
            <a:avLst/>
          </a:prstGeom>
        </p:spPr>
      </p:pic>
    </p:spTree>
    <p:extLst>
      <p:ext uri="{BB962C8B-B14F-4D97-AF65-F5344CB8AC3E}">
        <p14:creationId xmlns:p14="http://schemas.microsoft.com/office/powerpoint/2010/main" val="39534750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54E8E82-B297-4C2A-B42F-232A4CBD947C}"/>
              </a:ext>
            </a:extLst>
          </p:cNvPr>
          <p:cNvPicPr>
            <a:picLocks noChangeAspect="1"/>
          </p:cNvPicPr>
          <p:nvPr/>
        </p:nvPicPr>
        <p:blipFill>
          <a:blip r:embed="rId2"/>
          <a:stretch>
            <a:fillRect/>
          </a:stretch>
        </p:blipFill>
        <p:spPr>
          <a:xfrm>
            <a:off x="-669235" y="-192812"/>
            <a:ext cx="10482470" cy="909083"/>
          </a:xfrm>
          <a:prstGeom prst="rect">
            <a:avLst/>
          </a:prstGeom>
        </p:spPr>
      </p:pic>
      <p:pic>
        <p:nvPicPr>
          <p:cNvPr id="3" name="Picture 2">
            <a:extLst>
              <a:ext uri="{FF2B5EF4-FFF2-40B4-BE49-F238E27FC236}">
                <a16:creationId xmlns:a16="http://schemas.microsoft.com/office/drawing/2014/main" xmlns="" id="{63BEBA29-450B-4151-8B81-6C368EF30030}"/>
              </a:ext>
            </a:extLst>
          </p:cNvPr>
          <p:cNvPicPr>
            <a:picLocks noChangeAspect="1"/>
          </p:cNvPicPr>
          <p:nvPr/>
        </p:nvPicPr>
        <p:blipFill>
          <a:blip r:embed="rId3"/>
          <a:stretch>
            <a:fillRect/>
          </a:stretch>
        </p:blipFill>
        <p:spPr>
          <a:xfrm>
            <a:off x="0" y="6333744"/>
            <a:ext cx="9144000" cy="524256"/>
          </a:xfrm>
          <a:prstGeom prst="rect">
            <a:avLst/>
          </a:prstGeom>
        </p:spPr>
      </p:pic>
      <p:graphicFrame>
        <p:nvGraphicFramePr>
          <p:cNvPr id="4" name="Table 3">
            <a:extLst>
              <a:ext uri="{FF2B5EF4-FFF2-40B4-BE49-F238E27FC236}">
                <a16:creationId xmlns:a16="http://schemas.microsoft.com/office/drawing/2014/main" xmlns="" id="{4BBBF740-60A4-40BC-B421-414310CF0A70}"/>
              </a:ext>
            </a:extLst>
          </p:cNvPr>
          <p:cNvGraphicFramePr>
            <a:graphicFrameLocks noGrp="1"/>
          </p:cNvGraphicFramePr>
          <p:nvPr>
            <p:extLst>
              <p:ext uri="{D42A27DB-BD31-4B8C-83A1-F6EECF244321}">
                <p14:modId xmlns:p14="http://schemas.microsoft.com/office/powerpoint/2010/main" val="3363304050"/>
              </p:ext>
            </p:extLst>
          </p:nvPr>
        </p:nvGraphicFramePr>
        <p:xfrm>
          <a:off x="714410" y="1152939"/>
          <a:ext cx="7715180" cy="4293704"/>
        </p:xfrm>
        <a:graphic>
          <a:graphicData uri="http://schemas.openxmlformats.org/drawingml/2006/table">
            <a:tbl>
              <a:tblPr firstRow="1" firstCol="1" bandRow="1">
                <a:tableStyleId>{37CE84F3-28C3-443E-9E96-99CF82512B78}</a:tableStyleId>
              </a:tblPr>
              <a:tblGrid>
                <a:gridCol w="1566719">
                  <a:extLst>
                    <a:ext uri="{9D8B030D-6E8A-4147-A177-3AD203B41FA5}">
                      <a16:colId xmlns:a16="http://schemas.microsoft.com/office/drawing/2014/main" xmlns="" val="1699969503"/>
                    </a:ext>
                  </a:extLst>
                </a:gridCol>
                <a:gridCol w="4554415">
                  <a:extLst>
                    <a:ext uri="{9D8B030D-6E8A-4147-A177-3AD203B41FA5}">
                      <a16:colId xmlns:a16="http://schemas.microsoft.com/office/drawing/2014/main" xmlns="" val="3578624028"/>
                    </a:ext>
                  </a:extLst>
                </a:gridCol>
                <a:gridCol w="1594046">
                  <a:extLst>
                    <a:ext uri="{9D8B030D-6E8A-4147-A177-3AD203B41FA5}">
                      <a16:colId xmlns:a16="http://schemas.microsoft.com/office/drawing/2014/main" xmlns="" val="1062408903"/>
                    </a:ext>
                  </a:extLst>
                </a:gridCol>
              </a:tblGrid>
              <a:tr h="566983">
                <a:tc>
                  <a:txBody>
                    <a:bodyPr/>
                    <a:lstStyle/>
                    <a:p>
                      <a:pPr algn="ctr">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Gerakan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Penjelasan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Rentang</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02927416"/>
                  </a:ext>
                </a:extLst>
              </a:tr>
              <a:tr h="407957">
                <a:tc>
                  <a:txBody>
                    <a:bodyPr/>
                    <a:lstStyle/>
                    <a:p>
                      <a:pPr algn="ctr">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Fleksi</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Mengerakan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tungkai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depan</a:t>
                      </a:r>
                      <a:r>
                        <a:rPr lang="en-US" sz="1600" dirty="0">
                          <a:effectLst/>
                          <a:latin typeface="Times New Roman" panose="02020603050405020304" pitchFamily="18" charset="0"/>
                          <a:cs typeface="Times New Roman" panose="02020603050405020304" pitchFamily="18" charset="0"/>
                        </a:rPr>
                        <a:t> dan </a:t>
                      </a:r>
                      <a:r>
                        <a:rPr lang="en-US" sz="1600" dirty="0" err="1">
                          <a:effectLst/>
                          <a:latin typeface="Times New Roman" panose="02020603050405020304" pitchFamily="18" charset="0"/>
                          <a:cs typeface="Times New Roman" panose="02020603050405020304" pitchFamily="18" charset="0"/>
                        </a:rPr>
                        <a:t>atas</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90-120</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43943280"/>
                  </a:ext>
                </a:extLst>
              </a:tr>
              <a:tr h="407957">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Ekstensi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Menggerakan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kembali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samping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tungkai</a:t>
                      </a:r>
                      <a:r>
                        <a:rPr lang="en-US" sz="1600" dirty="0">
                          <a:effectLst/>
                          <a:latin typeface="Times New Roman" panose="02020603050405020304" pitchFamily="18" charset="0"/>
                          <a:cs typeface="Times New Roman" panose="02020603050405020304" pitchFamily="18" charset="0"/>
                        </a:rPr>
                        <a:t> yang lain,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90-120</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30172917"/>
                  </a:ext>
                </a:extLst>
              </a:tr>
              <a:tr h="407957">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Hiperekstensi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Mengerakan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tungkai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belakang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tubuh</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30-50</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41735058"/>
                  </a:ext>
                </a:extLst>
              </a:tr>
              <a:tr h="407957">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Abduksi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Menggerakan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tungkai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samping</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menjauhi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tubuh</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30-50</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18316587"/>
                  </a:ext>
                </a:extLst>
              </a:tr>
              <a:tr h="871022">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Adduksi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Mengerakan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tungkai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kembali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posisi</a:t>
                      </a:r>
                      <a:r>
                        <a:rPr lang="en-US" sz="1600" dirty="0">
                          <a:effectLst/>
                          <a:latin typeface="Times New Roman" panose="02020603050405020304" pitchFamily="18" charset="0"/>
                          <a:cs typeface="Times New Roman" panose="02020603050405020304" pitchFamily="18" charset="0"/>
                        </a:rPr>
                        <a:t> media dan </a:t>
                      </a:r>
                      <a:r>
                        <a:rPr lang="en-US" sz="1600" dirty="0" err="1">
                          <a:effectLst/>
                          <a:latin typeface="Times New Roman" panose="02020603050405020304" pitchFamily="18" charset="0"/>
                          <a:cs typeface="Times New Roman" panose="02020603050405020304" pitchFamily="18" charset="0"/>
                        </a:rPr>
                        <a:t>melebihi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jika</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mungkin</a:t>
                      </a: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30-50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640463224"/>
                  </a:ext>
                </a:extLst>
              </a:tr>
              <a:tr h="407957">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Rotasi dalam</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Memutar</a:t>
                      </a:r>
                      <a:r>
                        <a:rPr lang="en-US" sz="1600" dirty="0">
                          <a:effectLst/>
                          <a:latin typeface="Times New Roman" panose="02020603050405020304" pitchFamily="18" charset="0"/>
                          <a:cs typeface="Times New Roman" panose="02020603050405020304" pitchFamily="18" charset="0"/>
                        </a:rPr>
                        <a:t> kaki dan </a:t>
                      </a:r>
                      <a:r>
                        <a:rPr lang="en-US" sz="1600" dirty="0" err="1">
                          <a:effectLst/>
                          <a:latin typeface="Times New Roman" panose="02020603050405020304" pitchFamily="18" charset="0"/>
                          <a:cs typeface="Times New Roman" panose="02020603050405020304" pitchFamily="18" charset="0"/>
                        </a:rPr>
                        <a:t>tungkai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ke</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arah</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tungkai</a:t>
                      </a:r>
                      <a:r>
                        <a:rPr lang="en-US" sz="1600" dirty="0">
                          <a:effectLst/>
                          <a:latin typeface="Times New Roman" panose="02020603050405020304" pitchFamily="18" charset="0"/>
                          <a:cs typeface="Times New Roman" panose="02020603050405020304" pitchFamily="18" charset="0"/>
                        </a:rPr>
                        <a:t> lain,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90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10901771"/>
                  </a:ext>
                </a:extLst>
              </a:tr>
              <a:tr h="407957">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Rotasi luar</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Memutar</a:t>
                      </a:r>
                      <a:r>
                        <a:rPr lang="en-US" sz="1600" dirty="0">
                          <a:effectLst/>
                          <a:latin typeface="Times New Roman" panose="02020603050405020304" pitchFamily="18" charset="0"/>
                          <a:cs typeface="Times New Roman" panose="02020603050405020304" pitchFamily="18" charset="0"/>
                        </a:rPr>
                        <a:t> kaki dan </a:t>
                      </a:r>
                      <a:r>
                        <a:rPr lang="en-US" sz="1600" dirty="0" err="1">
                          <a:effectLst/>
                          <a:latin typeface="Times New Roman" panose="02020603050405020304" pitchFamily="18" charset="0"/>
                          <a:cs typeface="Times New Roman" panose="02020603050405020304" pitchFamily="18" charset="0"/>
                        </a:rPr>
                        <a:t>tungkai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menjauhi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tungkai</a:t>
                      </a:r>
                      <a:r>
                        <a:rPr lang="en-US" sz="1600" dirty="0">
                          <a:effectLst/>
                          <a:latin typeface="Times New Roman" panose="02020603050405020304" pitchFamily="18" charset="0"/>
                          <a:cs typeface="Times New Roman" panose="02020603050405020304" pitchFamily="18" charset="0"/>
                        </a:rPr>
                        <a:t> lain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90</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73778178"/>
                  </a:ext>
                </a:extLst>
              </a:tr>
              <a:tr h="407957">
                <a:tc>
                  <a:txBody>
                    <a:bodyPr/>
                    <a:lstStyle/>
                    <a:p>
                      <a:pPr algn="ctr">
                        <a:lnSpc>
                          <a:spcPct val="150000"/>
                        </a:lnSpc>
                        <a:spcAft>
                          <a:spcPts val="0"/>
                        </a:spcAft>
                      </a:pPr>
                      <a:r>
                        <a:rPr lang="en-US" sz="1600">
                          <a:effectLst/>
                          <a:latin typeface="Times New Roman" panose="02020603050405020304" pitchFamily="18" charset="0"/>
                          <a:cs typeface="Times New Roman" panose="02020603050405020304" pitchFamily="18" charset="0"/>
                        </a:rPr>
                        <a:t>Sirkumduksi</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600" dirty="0" err="1">
                          <a:effectLst/>
                          <a:latin typeface="Times New Roman" panose="02020603050405020304" pitchFamily="18" charset="0"/>
                          <a:cs typeface="Times New Roman" panose="02020603050405020304" pitchFamily="18" charset="0"/>
                        </a:rPr>
                        <a:t>Menggerakan</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tungkai</a:t>
                      </a:r>
                      <a:r>
                        <a:rPr lang="en-US" sz="1600" dirty="0">
                          <a:effectLst/>
                          <a:latin typeface="Times New Roman" panose="02020603050405020304" pitchFamily="18" charset="0"/>
                          <a:cs typeface="Times New Roman" panose="02020603050405020304" pitchFamily="18" charset="0"/>
                        </a:rPr>
                        <a:t> </a:t>
                      </a:r>
                      <a:r>
                        <a:rPr lang="en-US" sz="1600" dirty="0" err="1">
                          <a:effectLst/>
                          <a:latin typeface="Times New Roman" panose="02020603050405020304" pitchFamily="18" charset="0"/>
                          <a:cs typeface="Times New Roman" panose="02020603050405020304" pitchFamily="18" charset="0"/>
                        </a:rPr>
                        <a:t>melingkar</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600" dirty="0">
                          <a:effectLst/>
                          <a:latin typeface="Times New Roman" panose="02020603050405020304" pitchFamily="18" charset="0"/>
                          <a:cs typeface="Times New Roman" panose="02020603050405020304" pitchFamily="18" charset="0"/>
                        </a:rPr>
                        <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42647639"/>
                  </a:ext>
                </a:extLst>
              </a:tr>
            </a:tbl>
          </a:graphicData>
        </a:graphic>
      </p:graphicFrame>
    </p:spTree>
    <p:extLst>
      <p:ext uri="{BB962C8B-B14F-4D97-AF65-F5344CB8AC3E}">
        <p14:creationId xmlns:p14="http://schemas.microsoft.com/office/powerpoint/2010/main" val="6245323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66122A65-E653-403F-9FC9-4114B956B00E}"/>
              </a:ext>
            </a:extLst>
          </p:cNvPr>
          <p:cNvPicPr>
            <a:picLocks noChangeAspect="1"/>
          </p:cNvPicPr>
          <p:nvPr/>
        </p:nvPicPr>
        <p:blipFill>
          <a:blip r:embed="rId2"/>
          <a:stretch>
            <a:fillRect/>
          </a:stretch>
        </p:blipFill>
        <p:spPr>
          <a:xfrm>
            <a:off x="-669235" y="-192812"/>
            <a:ext cx="10482470" cy="909083"/>
          </a:xfrm>
          <a:prstGeom prst="rect">
            <a:avLst/>
          </a:prstGeom>
        </p:spPr>
      </p:pic>
      <p:pic>
        <p:nvPicPr>
          <p:cNvPr id="3" name="Picture 2">
            <a:extLst>
              <a:ext uri="{FF2B5EF4-FFF2-40B4-BE49-F238E27FC236}">
                <a16:creationId xmlns:a16="http://schemas.microsoft.com/office/drawing/2014/main" xmlns="" id="{E3795223-304A-4DB4-88B9-BCC7295F7EF4}"/>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08E9BE87-A8C4-4133-A2A1-264A5CCE8D4D}"/>
              </a:ext>
            </a:extLst>
          </p:cNvPr>
          <p:cNvSpPr/>
          <p:nvPr/>
        </p:nvSpPr>
        <p:spPr>
          <a:xfrm>
            <a:off x="1895061" y="3443910"/>
            <a:ext cx="5731565"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(sumber:https://www.catatanperawat.id/2017/05/gerakan-rom-beserta-gambarnya.html)</a:t>
            </a:r>
          </a:p>
        </p:txBody>
      </p:sp>
      <p:sp>
        <p:nvSpPr>
          <p:cNvPr id="5" name="Rectangle 4">
            <a:extLst>
              <a:ext uri="{FF2B5EF4-FFF2-40B4-BE49-F238E27FC236}">
                <a16:creationId xmlns:a16="http://schemas.microsoft.com/office/drawing/2014/main" xmlns="" id="{A4D4537B-1966-4375-B255-07464C307CD4}"/>
              </a:ext>
            </a:extLst>
          </p:cNvPr>
          <p:cNvSpPr/>
          <p:nvPr/>
        </p:nvSpPr>
        <p:spPr>
          <a:xfrm>
            <a:off x="852699" y="716271"/>
            <a:ext cx="1598953" cy="461665"/>
          </a:xfrm>
          <a:prstGeom prst="rect">
            <a:avLst/>
          </a:prstGeom>
        </p:spPr>
        <p:txBody>
          <a:bodyPr wrap="square">
            <a:spAutoFit/>
          </a:bodyPr>
          <a:lstStyle/>
          <a:p>
            <a:pPr marL="342900" indent="-342900">
              <a:buFont typeface="Wingdings" panose="05000000000000000000" pitchFamily="2" charset="2"/>
              <a:buChar char="v"/>
            </a:pPr>
            <a:r>
              <a:rPr lang="id-ID" sz="2400" dirty="0">
                <a:latin typeface="Times New Roman" panose="02020603050405020304" pitchFamily="18" charset="0"/>
                <a:cs typeface="Times New Roman" panose="02020603050405020304" pitchFamily="18" charset="0"/>
              </a:rPr>
              <a:t>Lutut</a:t>
            </a:r>
          </a:p>
        </p:txBody>
      </p:sp>
      <p:pic>
        <p:nvPicPr>
          <p:cNvPr id="6" name="Picture 5">
            <a:extLst>
              <a:ext uri="{FF2B5EF4-FFF2-40B4-BE49-F238E27FC236}">
                <a16:creationId xmlns:a16="http://schemas.microsoft.com/office/drawing/2014/main" xmlns="" id="{ACB727C7-4208-4B5A-8992-049B50158ED4}"/>
              </a:ext>
            </a:extLst>
          </p:cNvPr>
          <p:cNvPicPr>
            <a:picLocks noChangeAspect="1"/>
          </p:cNvPicPr>
          <p:nvPr/>
        </p:nvPicPr>
        <p:blipFill>
          <a:blip r:embed="rId4"/>
          <a:stretch>
            <a:fillRect/>
          </a:stretch>
        </p:blipFill>
        <p:spPr>
          <a:xfrm>
            <a:off x="3137869" y="947102"/>
            <a:ext cx="2603218" cy="2496807"/>
          </a:xfrm>
          <a:prstGeom prst="rect">
            <a:avLst/>
          </a:prstGeom>
        </p:spPr>
      </p:pic>
      <p:graphicFrame>
        <p:nvGraphicFramePr>
          <p:cNvPr id="7" name="Table 6">
            <a:extLst>
              <a:ext uri="{FF2B5EF4-FFF2-40B4-BE49-F238E27FC236}">
                <a16:creationId xmlns:a16="http://schemas.microsoft.com/office/drawing/2014/main" xmlns="" id="{231F7AB1-FA53-4DE6-ADAA-B9847AF9238B}"/>
              </a:ext>
            </a:extLst>
          </p:cNvPr>
          <p:cNvGraphicFramePr>
            <a:graphicFrameLocks noGrp="1"/>
          </p:cNvGraphicFramePr>
          <p:nvPr>
            <p:extLst>
              <p:ext uri="{D42A27DB-BD31-4B8C-83A1-F6EECF244321}">
                <p14:modId xmlns:p14="http://schemas.microsoft.com/office/powerpoint/2010/main" val="2027092457"/>
              </p:ext>
            </p:extLst>
          </p:nvPr>
        </p:nvGraphicFramePr>
        <p:xfrm>
          <a:off x="1444487" y="3905575"/>
          <a:ext cx="6639339" cy="2335787"/>
        </p:xfrm>
        <a:graphic>
          <a:graphicData uri="http://schemas.openxmlformats.org/drawingml/2006/table">
            <a:tbl>
              <a:tblPr firstRow="1" firstCol="1" bandRow="1">
                <a:tableStyleId>{37CE84F3-28C3-443E-9E96-99CF82512B78}</a:tableStyleId>
              </a:tblPr>
              <a:tblGrid>
                <a:gridCol w="1348249">
                  <a:extLst>
                    <a:ext uri="{9D8B030D-6E8A-4147-A177-3AD203B41FA5}">
                      <a16:colId xmlns:a16="http://schemas.microsoft.com/office/drawing/2014/main" xmlns="" val="3929150653"/>
                    </a:ext>
                  </a:extLst>
                </a:gridCol>
                <a:gridCol w="3919326">
                  <a:extLst>
                    <a:ext uri="{9D8B030D-6E8A-4147-A177-3AD203B41FA5}">
                      <a16:colId xmlns:a16="http://schemas.microsoft.com/office/drawing/2014/main" xmlns="" val="1208525671"/>
                    </a:ext>
                  </a:extLst>
                </a:gridCol>
                <a:gridCol w="1371764">
                  <a:extLst>
                    <a:ext uri="{9D8B030D-6E8A-4147-A177-3AD203B41FA5}">
                      <a16:colId xmlns:a16="http://schemas.microsoft.com/office/drawing/2014/main" xmlns="" val="3285601193"/>
                    </a:ext>
                  </a:extLst>
                </a:gridCol>
              </a:tblGrid>
              <a:tr h="486480">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Gerakan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Penjelasan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Rentang</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10684436"/>
                  </a:ext>
                </a:extLst>
              </a:tr>
              <a:tr h="1039143">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Fleksi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Mengerakan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tumit</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arah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belakang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paha</a:t>
                      </a:r>
                      <a:r>
                        <a:rPr lang="en-US" sz="1800" dirty="0">
                          <a:effectLst/>
                          <a:latin typeface="Times New Roman" panose="02020603050405020304" pitchFamily="18" charset="0"/>
                          <a:cs typeface="Times New Roman" panose="02020603050405020304" pitchFamily="18" charset="0"/>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120-130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266837559"/>
                  </a:ext>
                </a:extLst>
              </a:tr>
              <a:tr h="810164">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Ekstensi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Mengembalikan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tungkai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kelantai</a:t>
                      </a:r>
                      <a:r>
                        <a:rPr lang="en-US" sz="1800" dirty="0">
                          <a:effectLst/>
                          <a:latin typeface="Times New Roman" panose="02020603050405020304" pitchFamily="18" charset="0"/>
                          <a:cs typeface="Times New Roman" panose="02020603050405020304" pitchFamily="18" charset="0"/>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120-130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70129901"/>
                  </a:ext>
                </a:extLst>
              </a:tr>
            </a:tbl>
          </a:graphicData>
        </a:graphic>
      </p:graphicFrame>
    </p:spTree>
    <p:extLst>
      <p:ext uri="{BB962C8B-B14F-4D97-AF65-F5344CB8AC3E}">
        <p14:creationId xmlns:p14="http://schemas.microsoft.com/office/powerpoint/2010/main" val="31025945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BC0423D-9CEC-4153-92FB-32D783DD6920}"/>
              </a:ext>
            </a:extLst>
          </p:cNvPr>
          <p:cNvPicPr>
            <a:picLocks noChangeAspect="1"/>
          </p:cNvPicPr>
          <p:nvPr/>
        </p:nvPicPr>
        <p:blipFill>
          <a:blip r:embed="rId2"/>
          <a:stretch>
            <a:fillRect/>
          </a:stretch>
        </p:blipFill>
        <p:spPr>
          <a:xfrm>
            <a:off x="-649357" y="-232568"/>
            <a:ext cx="10442713" cy="852761"/>
          </a:xfrm>
          <a:prstGeom prst="rect">
            <a:avLst/>
          </a:prstGeom>
        </p:spPr>
      </p:pic>
      <p:pic>
        <p:nvPicPr>
          <p:cNvPr id="3" name="Picture 2">
            <a:extLst>
              <a:ext uri="{FF2B5EF4-FFF2-40B4-BE49-F238E27FC236}">
                <a16:creationId xmlns:a16="http://schemas.microsoft.com/office/drawing/2014/main" xmlns="" id="{F6BBBC02-63B6-4F99-B3C3-DEA6CB674FC0}"/>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59CFE905-655A-43A9-9E6A-6D076B835CA8}"/>
              </a:ext>
            </a:extLst>
          </p:cNvPr>
          <p:cNvSpPr/>
          <p:nvPr/>
        </p:nvSpPr>
        <p:spPr>
          <a:xfrm>
            <a:off x="843540" y="610255"/>
            <a:ext cx="1768433" cy="461665"/>
          </a:xfrm>
          <a:prstGeom prst="rect">
            <a:avLst/>
          </a:prstGeom>
        </p:spPr>
        <p:txBody>
          <a:bodyPr wrap="none">
            <a:spAutoFit/>
          </a:bodyPr>
          <a:lstStyle/>
          <a:p>
            <a:pPr marL="342900" indent="-342900">
              <a:buFont typeface="Wingdings" panose="05000000000000000000" pitchFamily="2" charset="2"/>
              <a:buChar char="v"/>
            </a:pPr>
            <a:r>
              <a:rPr lang="id-ID" sz="2400" dirty="0">
                <a:latin typeface="Times New Roman" panose="02020603050405020304" pitchFamily="18" charset="0"/>
                <a:cs typeface="Times New Roman" panose="02020603050405020304" pitchFamily="18" charset="0"/>
              </a:rPr>
              <a:t>Mata kaki</a:t>
            </a:r>
          </a:p>
        </p:txBody>
      </p:sp>
      <p:pic>
        <p:nvPicPr>
          <p:cNvPr id="5" name="Picture 4">
            <a:extLst>
              <a:ext uri="{FF2B5EF4-FFF2-40B4-BE49-F238E27FC236}">
                <a16:creationId xmlns:a16="http://schemas.microsoft.com/office/drawing/2014/main" xmlns="" id="{5886AF54-0029-408F-AE49-6DD4834155BC}"/>
              </a:ext>
            </a:extLst>
          </p:cNvPr>
          <p:cNvPicPr>
            <a:picLocks noChangeAspect="1"/>
          </p:cNvPicPr>
          <p:nvPr/>
        </p:nvPicPr>
        <p:blipFill>
          <a:blip r:embed="rId4"/>
          <a:stretch>
            <a:fillRect/>
          </a:stretch>
        </p:blipFill>
        <p:spPr>
          <a:xfrm>
            <a:off x="3048282" y="771033"/>
            <a:ext cx="2676376" cy="2326064"/>
          </a:xfrm>
          <a:prstGeom prst="rect">
            <a:avLst/>
          </a:prstGeom>
        </p:spPr>
      </p:pic>
      <p:sp>
        <p:nvSpPr>
          <p:cNvPr id="6" name="Rectangle 5">
            <a:extLst>
              <a:ext uri="{FF2B5EF4-FFF2-40B4-BE49-F238E27FC236}">
                <a16:creationId xmlns:a16="http://schemas.microsoft.com/office/drawing/2014/main" xmlns="" id="{C619EDDF-55C3-43D1-B965-7BB25E3B40E7}"/>
              </a:ext>
            </a:extLst>
          </p:cNvPr>
          <p:cNvSpPr/>
          <p:nvPr/>
        </p:nvSpPr>
        <p:spPr>
          <a:xfrm>
            <a:off x="1727756" y="3109437"/>
            <a:ext cx="6858000"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(sumber:https://www.catatanperawat.id/2017/05/gerakan-rom-beserta-gambarnya.html)</a:t>
            </a:r>
          </a:p>
        </p:txBody>
      </p:sp>
      <p:graphicFrame>
        <p:nvGraphicFramePr>
          <p:cNvPr id="7" name="Table 6">
            <a:extLst>
              <a:ext uri="{FF2B5EF4-FFF2-40B4-BE49-F238E27FC236}">
                <a16:creationId xmlns:a16="http://schemas.microsoft.com/office/drawing/2014/main" xmlns="" id="{B50B6322-14E5-4E9A-AD83-9EC95F41CC30}"/>
              </a:ext>
            </a:extLst>
          </p:cNvPr>
          <p:cNvGraphicFramePr>
            <a:graphicFrameLocks noGrp="1"/>
          </p:cNvGraphicFramePr>
          <p:nvPr>
            <p:extLst>
              <p:ext uri="{D42A27DB-BD31-4B8C-83A1-F6EECF244321}">
                <p14:modId xmlns:p14="http://schemas.microsoft.com/office/powerpoint/2010/main" val="2866825224"/>
              </p:ext>
            </p:extLst>
          </p:nvPr>
        </p:nvGraphicFramePr>
        <p:xfrm>
          <a:off x="1142999" y="3471565"/>
          <a:ext cx="6857999" cy="2829508"/>
        </p:xfrm>
        <a:graphic>
          <a:graphicData uri="http://schemas.openxmlformats.org/drawingml/2006/table">
            <a:tbl>
              <a:tblPr firstRow="1" firstCol="1" bandRow="1">
                <a:tableStyleId>{37CE84F3-28C3-443E-9E96-99CF82512B78}</a:tableStyleId>
              </a:tblPr>
              <a:tblGrid>
                <a:gridCol w="1473619">
                  <a:extLst>
                    <a:ext uri="{9D8B030D-6E8A-4147-A177-3AD203B41FA5}">
                      <a16:colId xmlns:a16="http://schemas.microsoft.com/office/drawing/2014/main" xmlns="" val="534892738"/>
                    </a:ext>
                  </a:extLst>
                </a:gridCol>
                <a:gridCol w="3805502">
                  <a:extLst>
                    <a:ext uri="{9D8B030D-6E8A-4147-A177-3AD203B41FA5}">
                      <a16:colId xmlns:a16="http://schemas.microsoft.com/office/drawing/2014/main" xmlns="" val="3397511420"/>
                    </a:ext>
                  </a:extLst>
                </a:gridCol>
                <a:gridCol w="1578878">
                  <a:extLst>
                    <a:ext uri="{9D8B030D-6E8A-4147-A177-3AD203B41FA5}">
                      <a16:colId xmlns:a16="http://schemas.microsoft.com/office/drawing/2014/main" xmlns="" val="3243464556"/>
                    </a:ext>
                  </a:extLst>
                </a:gridCol>
              </a:tblGrid>
              <a:tr h="540094">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Gerakan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Penjelasan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800">
                          <a:effectLst/>
                          <a:latin typeface="Times New Roman" panose="02020603050405020304" pitchFamily="18" charset="0"/>
                          <a:cs typeface="Times New Roman" panose="02020603050405020304" pitchFamily="18" charset="0"/>
                        </a:rPr>
                        <a:t>    Rentang</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7180952"/>
                  </a:ext>
                </a:extLst>
              </a:tr>
              <a:tr h="1144707">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Dorsifleksi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Menggerakan</a:t>
                      </a:r>
                      <a:r>
                        <a:rPr lang="en-US" sz="1800" dirty="0">
                          <a:effectLst/>
                          <a:latin typeface="Times New Roman" panose="02020603050405020304" pitchFamily="18" charset="0"/>
                          <a:cs typeface="Times New Roman" panose="02020603050405020304" pitchFamily="18" charset="0"/>
                        </a:rPr>
                        <a:t> kaki </a:t>
                      </a:r>
                      <a:r>
                        <a:rPr lang="en-US" sz="1800" dirty="0" err="1">
                          <a:effectLst/>
                          <a:latin typeface="Times New Roman" panose="02020603050405020304" pitchFamily="18" charset="0"/>
                          <a:cs typeface="Times New Roman" panose="02020603050405020304" pitchFamily="18" charset="0"/>
                        </a:rPr>
                        <a:t>sehingga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jari-jari</a:t>
                      </a:r>
                      <a:r>
                        <a:rPr lang="en-US" sz="1800" dirty="0">
                          <a:effectLst/>
                          <a:latin typeface="Times New Roman" panose="02020603050405020304" pitchFamily="18" charset="0"/>
                          <a:cs typeface="Times New Roman" panose="02020603050405020304" pitchFamily="18" charset="0"/>
                        </a:rPr>
                        <a:t> kaki </a:t>
                      </a:r>
                      <a:r>
                        <a:rPr lang="en-US" sz="1800" dirty="0" err="1">
                          <a:effectLst/>
                          <a:latin typeface="Times New Roman" panose="02020603050405020304" pitchFamily="18" charset="0"/>
                          <a:cs typeface="Times New Roman" panose="02020603050405020304" pitchFamily="18" charset="0"/>
                        </a:rPr>
                        <a:t>menekuk</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atas</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20-30°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63399784"/>
                  </a:ext>
                </a:extLst>
              </a:tr>
              <a:tr h="1144707">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Plantarfleksi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Menggerakan</a:t>
                      </a:r>
                      <a:r>
                        <a:rPr lang="en-US" sz="1800" dirty="0">
                          <a:effectLst/>
                          <a:latin typeface="Times New Roman" panose="02020603050405020304" pitchFamily="18" charset="0"/>
                          <a:cs typeface="Times New Roman" panose="02020603050405020304" pitchFamily="18" charset="0"/>
                        </a:rPr>
                        <a:t> kaki </a:t>
                      </a:r>
                      <a:r>
                        <a:rPr lang="en-US" sz="1800" dirty="0" err="1">
                          <a:effectLst/>
                          <a:latin typeface="Times New Roman" panose="02020603050405020304" pitchFamily="18" charset="0"/>
                          <a:cs typeface="Times New Roman" panose="02020603050405020304" pitchFamily="18" charset="0"/>
                        </a:rPr>
                        <a:t>sehingga</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jari-jari</a:t>
                      </a:r>
                      <a:r>
                        <a:rPr lang="en-US" sz="1800" dirty="0">
                          <a:effectLst/>
                          <a:latin typeface="Times New Roman" panose="02020603050405020304" pitchFamily="18" charset="0"/>
                          <a:cs typeface="Times New Roman" panose="02020603050405020304" pitchFamily="18" charset="0"/>
                        </a:rPr>
                        <a:t> kaki </a:t>
                      </a:r>
                      <a:r>
                        <a:rPr lang="en-US" sz="1800" dirty="0" err="1">
                          <a:effectLst/>
                          <a:latin typeface="Times New Roman" panose="02020603050405020304" pitchFamily="18" charset="0"/>
                          <a:cs typeface="Times New Roman" panose="02020603050405020304" pitchFamily="18" charset="0"/>
                        </a:rPr>
                        <a:t>menekuk</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bawah</a:t>
                      </a:r>
                      <a:r>
                        <a:rPr lang="en-US" sz="1800" dirty="0">
                          <a:effectLst/>
                          <a:latin typeface="Times New Roman" panose="02020603050405020304" pitchFamily="18" charset="0"/>
                          <a:cs typeface="Times New Roman" panose="02020603050405020304" pitchFamily="18" charset="0"/>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45-50°</a:t>
                      </a:r>
                      <a:endParaRPr lang="id-ID"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 </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7393606"/>
                  </a:ext>
                </a:extLst>
              </a:tr>
            </a:tbl>
          </a:graphicData>
        </a:graphic>
      </p:graphicFrame>
    </p:spTree>
    <p:extLst>
      <p:ext uri="{BB962C8B-B14F-4D97-AF65-F5344CB8AC3E}">
        <p14:creationId xmlns:p14="http://schemas.microsoft.com/office/powerpoint/2010/main" val="41707390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178FF5F-2DE3-4FDA-8638-CB1FA2A3A70F}"/>
              </a:ext>
            </a:extLst>
          </p:cNvPr>
          <p:cNvPicPr>
            <a:picLocks noChangeAspect="1"/>
          </p:cNvPicPr>
          <p:nvPr/>
        </p:nvPicPr>
        <p:blipFill>
          <a:blip r:embed="rId2"/>
          <a:stretch>
            <a:fillRect/>
          </a:stretch>
        </p:blipFill>
        <p:spPr>
          <a:xfrm>
            <a:off x="-669235" y="-206063"/>
            <a:ext cx="10482470" cy="909083"/>
          </a:xfrm>
          <a:prstGeom prst="rect">
            <a:avLst/>
          </a:prstGeom>
        </p:spPr>
      </p:pic>
      <p:pic>
        <p:nvPicPr>
          <p:cNvPr id="3" name="Picture 2">
            <a:extLst>
              <a:ext uri="{FF2B5EF4-FFF2-40B4-BE49-F238E27FC236}">
                <a16:creationId xmlns:a16="http://schemas.microsoft.com/office/drawing/2014/main" xmlns="" id="{4545B2FE-3D69-4D41-A275-834CDA85EDCF}"/>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BB3E54DA-0E93-471F-AA3E-DFA0FAADD7D5}"/>
              </a:ext>
            </a:extLst>
          </p:cNvPr>
          <p:cNvSpPr/>
          <p:nvPr/>
        </p:nvSpPr>
        <p:spPr>
          <a:xfrm>
            <a:off x="1785730" y="3379882"/>
            <a:ext cx="5572539"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(sumber:https://www.catatanperawat.id/2017/05/gerakan-rom-beserta-gambarnya.html)</a:t>
            </a:r>
          </a:p>
        </p:txBody>
      </p:sp>
      <p:sp>
        <p:nvSpPr>
          <p:cNvPr id="5" name="Rectangle 4">
            <a:extLst>
              <a:ext uri="{FF2B5EF4-FFF2-40B4-BE49-F238E27FC236}">
                <a16:creationId xmlns:a16="http://schemas.microsoft.com/office/drawing/2014/main" xmlns="" id="{15F7447A-40D1-4AC3-A5EB-29F8A53FF39E}"/>
              </a:ext>
            </a:extLst>
          </p:cNvPr>
          <p:cNvSpPr/>
          <p:nvPr/>
        </p:nvSpPr>
        <p:spPr>
          <a:xfrm>
            <a:off x="868566" y="703020"/>
            <a:ext cx="1128835" cy="461665"/>
          </a:xfrm>
          <a:prstGeom prst="rect">
            <a:avLst/>
          </a:prstGeom>
        </p:spPr>
        <p:txBody>
          <a:bodyPr wrap="none">
            <a:spAutoFit/>
          </a:bodyPr>
          <a:lstStyle/>
          <a:p>
            <a:pPr marL="342900" indent="-342900">
              <a:buFont typeface="Wingdings" panose="05000000000000000000" pitchFamily="2" charset="2"/>
              <a:buChar char="v"/>
            </a:pPr>
            <a:r>
              <a:rPr lang="id-ID" sz="2400" dirty="0">
                <a:latin typeface="Times New Roman" panose="02020603050405020304" pitchFamily="18" charset="0"/>
                <a:cs typeface="Times New Roman" panose="02020603050405020304" pitchFamily="18" charset="0"/>
              </a:rPr>
              <a:t>Kaki</a:t>
            </a:r>
          </a:p>
        </p:txBody>
      </p:sp>
      <p:pic>
        <p:nvPicPr>
          <p:cNvPr id="6" name="Picture 5">
            <a:extLst>
              <a:ext uri="{FF2B5EF4-FFF2-40B4-BE49-F238E27FC236}">
                <a16:creationId xmlns:a16="http://schemas.microsoft.com/office/drawing/2014/main" xmlns="" id="{C18CA0A8-73BE-4D58-A25A-2ECD627074F4}"/>
              </a:ext>
            </a:extLst>
          </p:cNvPr>
          <p:cNvPicPr>
            <a:picLocks noChangeAspect="1"/>
          </p:cNvPicPr>
          <p:nvPr/>
        </p:nvPicPr>
        <p:blipFill>
          <a:blip r:embed="rId4"/>
          <a:stretch>
            <a:fillRect/>
          </a:stretch>
        </p:blipFill>
        <p:spPr>
          <a:xfrm>
            <a:off x="2860477" y="880651"/>
            <a:ext cx="3158002" cy="2548349"/>
          </a:xfrm>
          <a:prstGeom prst="rect">
            <a:avLst/>
          </a:prstGeom>
        </p:spPr>
      </p:pic>
      <p:graphicFrame>
        <p:nvGraphicFramePr>
          <p:cNvPr id="7" name="Table 6">
            <a:extLst>
              <a:ext uri="{FF2B5EF4-FFF2-40B4-BE49-F238E27FC236}">
                <a16:creationId xmlns:a16="http://schemas.microsoft.com/office/drawing/2014/main" xmlns="" id="{3B033D54-449E-412A-BAE4-9392AF29DBC1}"/>
              </a:ext>
            </a:extLst>
          </p:cNvPr>
          <p:cNvGraphicFramePr>
            <a:graphicFrameLocks noGrp="1"/>
          </p:cNvGraphicFramePr>
          <p:nvPr>
            <p:extLst>
              <p:ext uri="{D42A27DB-BD31-4B8C-83A1-F6EECF244321}">
                <p14:modId xmlns:p14="http://schemas.microsoft.com/office/powerpoint/2010/main" val="4148873445"/>
              </p:ext>
            </p:extLst>
          </p:nvPr>
        </p:nvGraphicFramePr>
        <p:xfrm>
          <a:off x="1311965" y="3719149"/>
          <a:ext cx="6374296" cy="2550102"/>
        </p:xfrm>
        <a:graphic>
          <a:graphicData uri="http://schemas.openxmlformats.org/drawingml/2006/table">
            <a:tbl>
              <a:tblPr firstRow="1" firstCol="1" bandRow="1">
                <a:tableStyleId>{37CE84F3-28C3-443E-9E96-99CF82512B78}</a:tableStyleId>
              </a:tblPr>
              <a:tblGrid>
                <a:gridCol w="1369683">
                  <a:extLst>
                    <a:ext uri="{9D8B030D-6E8A-4147-A177-3AD203B41FA5}">
                      <a16:colId xmlns:a16="http://schemas.microsoft.com/office/drawing/2014/main" xmlns="" val="2679922651"/>
                    </a:ext>
                  </a:extLst>
                </a:gridCol>
                <a:gridCol w="3537095">
                  <a:extLst>
                    <a:ext uri="{9D8B030D-6E8A-4147-A177-3AD203B41FA5}">
                      <a16:colId xmlns:a16="http://schemas.microsoft.com/office/drawing/2014/main" xmlns="" val="4122319871"/>
                    </a:ext>
                  </a:extLst>
                </a:gridCol>
                <a:gridCol w="1467518">
                  <a:extLst>
                    <a:ext uri="{9D8B030D-6E8A-4147-A177-3AD203B41FA5}">
                      <a16:colId xmlns:a16="http://schemas.microsoft.com/office/drawing/2014/main" xmlns="" val="3465993939"/>
                    </a:ext>
                  </a:extLst>
                </a:gridCol>
              </a:tblGrid>
              <a:tr h="737272">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Gerakan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457200">
                        <a:lnSpc>
                          <a:spcPct val="150000"/>
                        </a:lnSpc>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Penjelasan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Aft>
                          <a:spcPts val="0"/>
                        </a:spcAft>
                      </a:pPr>
                      <a:r>
                        <a:rPr lang="en-US" sz="1800">
                          <a:effectLst/>
                          <a:latin typeface="Times New Roman" panose="02020603050405020304" pitchFamily="18" charset="0"/>
                          <a:cs typeface="Times New Roman" panose="02020603050405020304" pitchFamily="18" charset="0"/>
                        </a:rPr>
                        <a:t>    Rentang</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34489994"/>
                  </a:ext>
                </a:extLst>
              </a:tr>
              <a:tr h="906415">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Invers</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Memutar</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telapak</a:t>
                      </a:r>
                      <a:r>
                        <a:rPr lang="en-US" sz="1800" dirty="0">
                          <a:effectLst/>
                          <a:latin typeface="Times New Roman" panose="02020603050405020304" pitchFamily="18" charset="0"/>
                          <a:cs typeface="Times New Roman" panose="02020603050405020304" pitchFamily="18" charset="0"/>
                        </a:rPr>
                        <a:t> kaki </a:t>
                      </a:r>
                      <a:r>
                        <a:rPr lang="en-US" sz="1800" dirty="0" err="1">
                          <a:effectLst/>
                          <a:latin typeface="Times New Roman" panose="02020603050405020304" pitchFamily="18" charset="0"/>
                          <a:cs typeface="Times New Roman" panose="02020603050405020304" pitchFamily="18" charset="0"/>
                        </a:rPr>
                        <a:t>ke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samping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dalam</a:t>
                      </a:r>
                      <a:r>
                        <a:rPr lang="en-US" sz="1800" dirty="0">
                          <a:effectLst/>
                          <a:latin typeface="Times New Roman" panose="02020603050405020304" pitchFamily="18" charset="0"/>
                          <a:cs typeface="Times New Roman" panose="02020603050405020304" pitchFamily="18" charset="0"/>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10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55707372"/>
                  </a:ext>
                </a:extLst>
              </a:tr>
              <a:tr h="906415">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Eversi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Memutar</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telapak</a:t>
                      </a:r>
                      <a:r>
                        <a:rPr lang="en-US" sz="1800" dirty="0">
                          <a:effectLst/>
                          <a:latin typeface="Times New Roman" panose="02020603050405020304" pitchFamily="18" charset="0"/>
                          <a:cs typeface="Times New Roman" panose="02020603050405020304" pitchFamily="18" charset="0"/>
                        </a:rPr>
                        <a:t> kaki </a:t>
                      </a:r>
                      <a:r>
                        <a:rPr lang="en-US" sz="1800" dirty="0" err="1">
                          <a:effectLst/>
                          <a:latin typeface="Times New Roman" panose="02020603050405020304" pitchFamily="18" charset="0"/>
                          <a:cs typeface="Times New Roman" panose="02020603050405020304" pitchFamily="18" charset="0"/>
                        </a:rPr>
                        <a:t>ke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samping</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luar</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10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840120860"/>
                  </a:ext>
                </a:extLst>
              </a:tr>
            </a:tbl>
          </a:graphicData>
        </a:graphic>
      </p:graphicFrame>
    </p:spTree>
    <p:extLst>
      <p:ext uri="{BB962C8B-B14F-4D97-AF65-F5344CB8AC3E}">
        <p14:creationId xmlns:p14="http://schemas.microsoft.com/office/powerpoint/2010/main" val="15377210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63EE1BD-F2D6-43BD-B91F-58978197DD07}"/>
              </a:ext>
            </a:extLst>
          </p:cNvPr>
          <p:cNvPicPr>
            <a:picLocks noChangeAspect="1"/>
          </p:cNvPicPr>
          <p:nvPr/>
        </p:nvPicPr>
        <p:blipFill>
          <a:blip r:embed="rId2"/>
          <a:stretch>
            <a:fillRect/>
          </a:stretch>
        </p:blipFill>
        <p:spPr>
          <a:xfrm>
            <a:off x="-642731" y="-192811"/>
            <a:ext cx="10436088" cy="909083"/>
          </a:xfrm>
          <a:prstGeom prst="rect">
            <a:avLst/>
          </a:prstGeom>
        </p:spPr>
      </p:pic>
      <p:pic>
        <p:nvPicPr>
          <p:cNvPr id="3" name="Picture 2">
            <a:extLst>
              <a:ext uri="{FF2B5EF4-FFF2-40B4-BE49-F238E27FC236}">
                <a16:creationId xmlns:a16="http://schemas.microsoft.com/office/drawing/2014/main" xmlns="" id="{45E4723E-CFF4-4AF9-A5B0-0263E9888A5E}"/>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9CB98567-106B-468A-8921-D251061EADD0}"/>
              </a:ext>
            </a:extLst>
          </p:cNvPr>
          <p:cNvSpPr/>
          <p:nvPr/>
        </p:nvSpPr>
        <p:spPr>
          <a:xfrm>
            <a:off x="745692" y="716272"/>
            <a:ext cx="2092239" cy="461665"/>
          </a:xfrm>
          <a:prstGeom prst="rect">
            <a:avLst/>
          </a:prstGeom>
        </p:spPr>
        <p:txBody>
          <a:bodyPr wrap="none">
            <a:spAutoFit/>
          </a:bodyPr>
          <a:lstStyle/>
          <a:p>
            <a:pPr marL="342900" indent="-342900">
              <a:buFont typeface="Wingdings" panose="05000000000000000000" pitchFamily="2" charset="2"/>
              <a:buChar char="v"/>
            </a:pPr>
            <a:r>
              <a:rPr lang="id-ID" sz="2400" dirty="0">
                <a:latin typeface="Times New Roman" panose="02020603050405020304" pitchFamily="18" charset="0"/>
                <a:cs typeface="Times New Roman" panose="02020603050405020304" pitchFamily="18" charset="0"/>
              </a:rPr>
              <a:t>Jari-jari kaki</a:t>
            </a:r>
          </a:p>
        </p:txBody>
      </p:sp>
      <p:pic>
        <p:nvPicPr>
          <p:cNvPr id="5" name="Picture 4">
            <a:extLst>
              <a:ext uri="{FF2B5EF4-FFF2-40B4-BE49-F238E27FC236}">
                <a16:creationId xmlns:a16="http://schemas.microsoft.com/office/drawing/2014/main" xmlns="" id="{1BA13760-B27F-4727-AEE9-30597812CB05}"/>
              </a:ext>
            </a:extLst>
          </p:cNvPr>
          <p:cNvPicPr>
            <a:picLocks noChangeAspect="1"/>
          </p:cNvPicPr>
          <p:nvPr/>
        </p:nvPicPr>
        <p:blipFill>
          <a:blip r:embed="rId4"/>
          <a:stretch>
            <a:fillRect/>
          </a:stretch>
        </p:blipFill>
        <p:spPr>
          <a:xfrm>
            <a:off x="2432118" y="1177937"/>
            <a:ext cx="4279763" cy="1530229"/>
          </a:xfrm>
          <a:prstGeom prst="rect">
            <a:avLst/>
          </a:prstGeom>
        </p:spPr>
      </p:pic>
      <p:sp>
        <p:nvSpPr>
          <p:cNvPr id="6" name="Rectangle 5">
            <a:extLst>
              <a:ext uri="{FF2B5EF4-FFF2-40B4-BE49-F238E27FC236}">
                <a16:creationId xmlns:a16="http://schemas.microsoft.com/office/drawing/2014/main" xmlns="" id="{5889E2B8-8CCE-41D1-97F6-5DC6845785AD}"/>
              </a:ext>
            </a:extLst>
          </p:cNvPr>
          <p:cNvSpPr/>
          <p:nvPr/>
        </p:nvSpPr>
        <p:spPr>
          <a:xfrm>
            <a:off x="1636642" y="2713726"/>
            <a:ext cx="5599043"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(sumber:https://www.catatanperawat.id/2017/05/gerakan-rom-beserta-gambarnya.html)</a:t>
            </a:r>
          </a:p>
        </p:txBody>
      </p:sp>
      <p:graphicFrame>
        <p:nvGraphicFramePr>
          <p:cNvPr id="7" name="Table 6">
            <a:extLst>
              <a:ext uri="{FF2B5EF4-FFF2-40B4-BE49-F238E27FC236}">
                <a16:creationId xmlns:a16="http://schemas.microsoft.com/office/drawing/2014/main" xmlns="" id="{7CBC79E8-CB37-419F-8975-4646B31A1549}"/>
              </a:ext>
            </a:extLst>
          </p:cNvPr>
          <p:cNvGraphicFramePr>
            <a:graphicFrameLocks noGrp="1"/>
          </p:cNvGraphicFramePr>
          <p:nvPr>
            <p:extLst>
              <p:ext uri="{D42A27DB-BD31-4B8C-83A1-F6EECF244321}">
                <p14:modId xmlns:p14="http://schemas.microsoft.com/office/powerpoint/2010/main" val="2567135188"/>
              </p:ext>
            </p:extLst>
          </p:nvPr>
        </p:nvGraphicFramePr>
        <p:xfrm>
          <a:off x="1166191" y="3152749"/>
          <a:ext cx="6586332" cy="3018971"/>
        </p:xfrm>
        <a:graphic>
          <a:graphicData uri="http://schemas.openxmlformats.org/drawingml/2006/table">
            <a:tbl>
              <a:tblPr firstRow="1" firstCol="1" bandRow="1">
                <a:tableStyleId>{37CE84F3-28C3-443E-9E96-99CF82512B78}</a:tableStyleId>
              </a:tblPr>
              <a:tblGrid>
                <a:gridCol w="1337484">
                  <a:extLst>
                    <a:ext uri="{9D8B030D-6E8A-4147-A177-3AD203B41FA5}">
                      <a16:colId xmlns:a16="http://schemas.microsoft.com/office/drawing/2014/main" xmlns="" val="3994727055"/>
                    </a:ext>
                  </a:extLst>
                </a:gridCol>
                <a:gridCol w="3888035">
                  <a:extLst>
                    <a:ext uri="{9D8B030D-6E8A-4147-A177-3AD203B41FA5}">
                      <a16:colId xmlns:a16="http://schemas.microsoft.com/office/drawing/2014/main" xmlns="" val="2667124769"/>
                    </a:ext>
                  </a:extLst>
                </a:gridCol>
                <a:gridCol w="1360813">
                  <a:extLst>
                    <a:ext uri="{9D8B030D-6E8A-4147-A177-3AD203B41FA5}">
                      <a16:colId xmlns:a16="http://schemas.microsoft.com/office/drawing/2014/main" xmlns="" val="1551978245"/>
                    </a:ext>
                  </a:extLst>
                </a:gridCol>
              </a:tblGrid>
              <a:tr h="421462">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Gerakan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Penjelasan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Rentang</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68750044"/>
                  </a:ext>
                </a:extLst>
              </a:tr>
              <a:tr h="861315">
                <a:tc>
                  <a:txBody>
                    <a:bodyPr/>
                    <a:lstStyle/>
                    <a:p>
                      <a:pPr algn="ctr">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Fleksi</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Menekukkan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jari-jari</a:t>
                      </a:r>
                      <a:r>
                        <a:rPr lang="en-US" sz="1800" dirty="0">
                          <a:effectLst/>
                          <a:latin typeface="Times New Roman" panose="02020603050405020304" pitchFamily="18" charset="0"/>
                          <a:cs typeface="Times New Roman" panose="02020603050405020304" pitchFamily="18" charset="0"/>
                        </a:rPr>
                        <a:t> kaki </a:t>
                      </a:r>
                      <a:r>
                        <a:rPr lang="en-US" sz="1800" dirty="0" err="1">
                          <a:effectLst/>
                          <a:latin typeface="Times New Roman" panose="02020603050405020304" pitchFamily="18" charset="0"/>
                          <a:cs typeface="Times New Roman" panose="02020603050405020304" pitchFamily="18" charset="0"/>
                        </a:rPr>
                        <a:t>ke</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bawah</a:t>
                      </a:r>
                      <a:r>
                        <a:rPr lang="en-US" sz="1800" dirty="0">
                          <a:effectLst/>
                          <a:latin typeface="Times New Roman" panose="02020603050405020304" pitchFamily="18" charset="0"/>
                          <a:cs typeface="Times New Roman" panose="02020603050405020304" pitchFamily="18" charset="0"/>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30-60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33940330"/>
                  </a:ext>
                </a:extLst>
              </a:tr>
              <a:tr h="421462">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Ekstensi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Meluruskan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jari-jari</a:t>
                      </a:r>
                      <a:r>
                        <a:rPr lang="en-US" sz="1800" dirty="0">
                          <a:effectLst/>
                          <a:latin typeface="Times New Roman" panose="02020603050405020304" pitchFamily="18" charset="0"/>
                          <a:cs typeface="Times New Roman" panose="02020603050405020304" pitchFamily="18" charset="0"/>
                        </a:rPr>
                        <a:t> kaki,</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30-60</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32106975"/>
                  </a:ext>
                </a:extLst>
              </a:tr>
              <a:tr h="893270">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Abduksi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Menggerakan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jari-jari</a:t>
                      </a:r>
                      <a:r>
                        <a:rPr lang="en-US" sz="1800" dirty="0">
                          <a:effectLst/>
                          <a:latin typeface="Times New Roman" panose="02020603050405020304" pitchFamily="18" charset="0"/>
                          <a:cs typeface="Times New Roman" panose="02020603050405020304" pitchFamily="18" charset="0"/>
                        </a:rPr>
                        <a:t> kaki </a:t>
                      </a:r>
                      <a:r>
                        <a:rPr lang="en-US" sz="1800" dirty="0" err="1">
                          <a:effectLst/>
                          <a:latin typeface="Times New Roman" panose="02020603050405020304" pitchFamily="18" charset="0"/>
                          <a:cs typeface="Times New Roman" panose="02020603050405020304" pitchFamily="18" charset="0"/>
                        </a:rPr>
                        <a:t>satu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dengan</a:t>
                      </a:r>
                      <a:r>
                        <a:rPr lang="en-US" sz="1800" dirty="0">
                          <a:effectLst/>
                          <a:latin typeface="Times New Roman" panose="02020603050405020304" pitchFamily="18" charset="0"/>
                          <a:cs typeface="Times New Roman" panose="02020603050405020304" pitchFamily="18" charset="0"/>
                        </a:rPr>
                        <a:t> yang lain,</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15</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96002156"/>
                  </a:ext>
                </a:extLst>
              </a:tr>
              <a:tr h="421462">
                <a:tc>
                  <a:txBody>
                    <a:bodyPr/>
                    <a:lstStyle/>
                    <a:p>
                      <a:pPr algn="ctr">
                        <a:lnSpc>
                          <a:spcPct val="150000"/>
                        </a:lnSpc>
                        <a:spcAft>
                          <a:spcPts val="0"/>
                        </a:spcAft>
                      </a:pPr>
                      <a:r>
                        <a:rPr lang="en-US" sz="1800">
                          <a:effectLst/>
                          <a:latin typeface="Times New Roman" panose="02020603050405020304" pitchFamily="18" charset="0"/>
                          <a:cs typeface="Times New Roman" panose="02020603050405020304" pitchFamily="18" charset="0"/>
                        </a:rPr>
                        <a:t>Adduksi</a:t>
                      </a:r>
                      <a:endParaRPr lang="id-ID"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50000"/>
                        </a:lnSpc>
                        <a:spcAft>
                          <a:spcPts val="0"/>
                        </a:spcAft>
                      </a:pPr>
                      <a:r>
                        <a:rPr lang="en-US" sz="1800" dirty="0" err="1">
                          <a:effectLst/>
                          <a:latin typeface="Times New Roman" panose="02020603050405020304" pitchFamily="18" charset="0"/>
                          <a:cs typeface="Times New Roman" panose="02020603050405020304" pitchFamily="18" charset="0"/>
                        </a:rPr>
                        <a:t>Merapatkan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kembali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bersama-sama</a:t>
                      </a:r>
                      <a:r>
                        <a:rPr lang="en-US" sz="1800" dirty="0">
                          <a:effectLst/>
                          <a:latin typeface="Times New Roman" panose="02020603050405020304" pitchFamily="18" charset="0"/>
                          <a:cs typeface="Times New Roman" panose="02020603050405020304" pitchFamily="18" charset="0"/>
                        </a:rPr>
                        <a:t>,</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1800" dirty="0">
                          <a:effectLst/>
                          <a:latin typeface="Times New Roman" panose="02020603050405020304" pitchFamily="18" charset="0"/>
                          <a:cs typeface="Times New Roman" panose="02020603050405020304" pitchFamily="18" charset="0"/>
                        </a:rPr>
                        <a:t>15</a:t>
                      </a:r>
                      <a:endParaRPr lang="id-ID"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69721951"/>
                  </a:ext>
                </a:extLst>
              </a:tr>
            </a:tbl>
          </a:graphicData>
        </a:graphic>
      </p:graphicFrame>
    </p:spTree>
    <p:extLst>
      <p:ext uri="{BB962C8B-B14F-4D97-AF65-F5344CB8AC3E}">
        <p14:creationId xmlns:p14="http://schemas.microsoft.com/office/powerpoint/2010/main" val="6493658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CF7757F-BFE1-4F4E-8CAF-C8EA5C810831}"/>
              </a:ext>
            </a:extLst>
          </p:cNvPr>
          <p:cNvPicPr>
            <a:picLocks noChangeAspect="1"/>
          </p:cNvPicPr>
          <p:nvPr/>
        </p:nvPicPr>
        <p:blipFill>
          <a:blip r:embed="rId2"/>
          <a:stretch>
            <a:fillRect/>
          </a:stretch>
        </p:blipFill>
        <p:spPr>
          <a:xfrm>
            <a:off x="-662609" y="-179560"/>
            <a:ext cx="10469217" cy="909083"/>
          </a:xfrm>
          <a:prstGeom prst="rect">
            <a:avLst/>
          </a:prstGeom>
        </p:spPr>
      </p:pic>
      <p:pic>
        <p:nvPicPr>
          <p:cNvPr id="3" name="Picture 2">
            <a:extLst>
              <a:ext uri="{FF2B5EF4-FFF2-40B4-BE49-F238E27FC236}">
                <a16:creationId xmlns:a16="http://schemas.microsoft.com/office/drawing/2014/main" xmlns="" id="{C7363F7C-8367-49DE-9221-7815F1506580}"/>
              </a:ext>
            </a:extLst>
          </p:cNvPr>
          <p:cNvPicPr>
            <a:picLocks noChangeAspect="1"/>
          </p:cNvPicPr>
          <p:nvPr/>
        </p:nvPicPr>
        <p:blipFill>
          <a:blip r:embed="rId3"/>
          <a:stretch>
            <a:fillRect/>
          </a:stretch>
        </p:blipFill>
        <p:spPr>
          <a:xfrm>
            <a:off x="0" y="6333744"/>
            <a:ext cx="9144000" cy="524256"/>
          </a:xfrm>
          <a:prstGeom prst="rect">
            <a:avLst/>
          </a:prstGeom>
        </p:spPr>
      </p:pic>
      <p:sp>
        <p:nvSpPr>
          <p:cNvPr id="6" name="Rectangle 5">
            <a:extLst>
              <a:ext uri="{FF2B5EF4-FFF2-40B4-BE49-F238E27FC236}">
                <a16:creationId xmlns:a16="http://schemas.microsoft.com/office/drawing/2014/main" xmlns="" id="{42462844-CC2B-41FF-BA54-6ED8AC0B94DD}"/>
              </a:ext>
            </a:extLst>
          </p:cNvPr>
          <p:cNvSpPr/>
          <p:nvPr/>
        </p:nvSpPr>
        <p:spPr>
          <a:xfrm>
            <a:off x="1518374" y="845691"/>
            <a:ext cx="6107249" cy="523220"/>
          </a:xfrm>
          <a:prstGeom prst="rect">
            <a:avLst/>
          </a:prstGeom>
        </p:spPr>
        <p:txBody>
          <a:bodyPr wrap="none">
            <a:spAutoFit/>
          </a:bodyPr>
          <a:lstStyle/>
          <a:p>
            <a:r>
              <a:rPr lang="id-ID" sz="2800" b="1" dirty="0" smtClean="0">
                <a:latin typeface="Times New Roman" panose="02020603050405020304" pitchFamily="18" charset="0"/>
                <a:cs typeface="Times New Roman" panose="02020603050405020304" pitchFamily="18" charset="0"/>
              </a:rPr>
              <a:t>PEMERIKSAAN KEKUATAN OTOT</a:t>
            </a:r>
            <a:endParaRPr lang="id-ID" sz="28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70CA91DE-9D1A-4C05-B1FE-E794644AEA25}"/>
              </a:ext>
            </a:extLst>
          </p:cNvPr>
          <p:cNvSpPr/>
          <p:nvPr/>
        </p:nvSpPr>
        <p:spPr>
          <a:xfrm>
            <a:off x="536710" y="1748154"/>
            <a:ext cx="8070576" cy="3970318"/>
          </a:xfrm>
          <a:prstGeom prst="rect">
            <a:avLst/>
          </a:prstGeom>
        </p:spPr>
        <p:txBody>
          <a:bodyPr wrap="square">
            <a:spAutoFit/>
          </a:bodyPr>
          <a:lstStyle/>
          <a:p>
            <a:r>
              <a:rPr lang="id-ID" dirty="0"/>
              <a:t>	</a:t>
            </a:r>
            <a:r>
              <a:rPr lang="id-ID" dirty="0" smtClean="0">
                <a:latin typeface="Times New Roman" panose="02020603050405020304" pitchFamily="18" charset="0"/>
                <a:cs typeface="Times New Roman" panose="02020603050405020304" pitchFamily="18" charset="0"/>
              </a:rPr>
              <a:t>Pemeriksaan kekuatan otot dapat dilakukan dengan menggunakan pengujian otot secara manual ( manual muscle testing, MMT ). Pemeriksaan ini ditujukan untuk mengetahui kemampuan mengontraksikan kelompok otot secara volunteer. Lansia yang tidak mampu mengontraksiakan ototnya secara aktif dan volunteer, tidak tepat apabila diberikan MMT standar.</a:t>
            </a:r>
          </a:p>
          <a:p>
            <a:endParaRPr lang="id-ID" dirty="0" smtClean="0">
              <a:latin typeface="Times New Roman" panose="02020603050405020304" pitchFamily="18" charset="0"/>
              <a:cs typeface="Times New Roman" panose="02020603050405020304" pitchFamily="18" charset="0"/>
            </a:endParaRPr>
          </a:p>
          <a:p>
            <a:endParaRPr lang="id-ID" dirty="0" smtClean="0">
              <a:latin typeface="Times New Roman" panose="02020603050405020304" pitchFamily="18" charset="0"/>
              <a:cs typeface="Times New Roman" panose="02020603050405020304" pitchFamily="18" charset="0"/>
            </a:endParaRPr>
          </a:p>
          <a:p>
            <a:r>
              <a:rPr lang="id-ID" dirty="0" smtClean="0">
                <a:latin typeface="Times New Roman" panose="02020603050405020304" pitchFamily="18" charset="0"/>
                <a:cs typeface="Times New Roman" panose="02020603050405020304" pitchFamily="18" charset="0"/>
              </a:rPr>
              <a:t>          Pemeriksaan kekuatan otot menggunakan MMT akan membantu penegakan diagnosis klinis, penentuan jenis terapi, jenis alat bantu yang diperlukan, dan prognosis. Penegakan diagnosis dimungkinkan oleh beberapa penyakit tertentu yang hanya menyerang otot tertentu pula. Jenis terapi dan alat bantu yang diperlukan oleh lansia juga harus mempertimbangkan kekuatan otot. Diharapkan program terapi dan alat bantu yang dipilih tidak menyebabkan penurunan kekuatan otot atau menambah beratnya penyakit lansia.</a:t>
            </a:r>
            <a:endParaRPr lang="id-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129218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CE646BE-EF5E-4D54-9159-B6DC05B53174}"/>
              </a:ext>
            </a:extLst>
          </p:cNvPr>
          <p:cNvPicPr>
            <a:picLocks noChangeAspect="1"/>
          </p:cNvPicPr>
          <p:nvPr/>
        </p:nvPicPr>
        <p:blipFill>
          <a:blip r:embed="rId2"/>
          <a:stretch>
            <a:fillRect/>
          </a:stretch>
        </p:blipFill>
        <p:spPr>
          <a:xfrm>
            <a:off x="-655983" y="-219316"/>
            <a:ext cx="10455965" cy="909083"/>
          </a:xfrm>
          <a:prstGeom prst="rect">
            <a:avLst/>
          </a:prstGeom>
        </p:spPr>
      </p:pic>
      <p:pic>
        <p:nvPicPr>
          <p:cNvPr id="3" name="Picture 2">
            <a:extLst>
              <a:ext uri="{FF2B5EF4-FFF2-40B4-BE49-F238E27FC236}">
                <a16:creationId xmlns:a16="http://schemas.microsoft.com/office/drawing/2014/main" xmlns="" id="{8808319B-91C7-43EC-8408-EE5C68A241AD}"/>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A3C35338-CF61-4942-AEB2-F5BC68D4567E}"/>
              </a:ext>
            </a:extLst>
          </p:cNvPr>
          <p:cNvSpPr/>
          <p:nvPr/>
        </p:nvSpPr>
        <p:spPr>
          <a:xfrm>
            <a:off x="768626" y="1262201"/>
            <a:ext cx="7964556" cy="4401205"/>
          </a:xfrm>
          <a:prstGeom prst="rect">
            <a:avLst/>
          </a:prstGeom>
        </p:spPr>
        <p:txBody>
          <a:bodyPr wrap="square">
            <a:spAutoFit/>
          </a:bodyPr>
          <a:lstStyle/>
          <a:p>
            <a:r>
              <a:rPr lang="id-ID" sz="2000" dirty="0">
                <a:latin typeface="Times New Roman" panose="02020603050405020304" pitchFamily="18" charset="0"/>
                <a:cs typeface="Times New Roman" panose="02020603050405020304" pitchFamily="18" charset="0"/>
              </a:rPr>
              <a:t>PROSEDUR MMT :</a:t>
            </a:r>
          </a:p>
          <a:p>
            <a:endParaRPr lang="id-ID" sz="2000"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id-ID" sz="2000" dirty="0">
                <a:latin typeface="Times New Roman" panose="02020603050405020304" pitchFamily="18" charset="0"/>
                <a:cs typeface="Times New Roman" panose="02020603050405020304" pitchFamily="18" charset="0"/>
              </a:rPr>
              <a:t>Lansia diposisikan sedemikian rupa sehingga otot mudah berkontraksi sesuai dengan kekuatannya. Posisi yang dipilih harus memungkinkan kontraksi otot dan gerakan mudah diobservasi.</a:t>
            </a:r>
          </a:p>
          <a:p>
            <a:pPr marL="342900" indent="-342900">
              <a:buFont typeface="+mj-lt"/>
              <a:buAutoNum type="arabicPeriod"/>
            </a:pPr>
            <a:r>
              <a:rPr lang="id-ID" sz="2000" dirty="0">
                <a:latin typeface="Times New Roman" panose="02020603050405020304" pitchFamily="18" charset="0"/>
                <a:cs typeface="Times New Roman" panose="02020603050405020304" pitchFamily="18" charset="0"/>
              </a:rPr>
              <a:t>Bagian tubuh yang dites harus terbebas dari pakaian yang menghambat.</a:t>
            </a:r>
          </a:p>
          <a:p>
            <a:pPr marL="342900" indent="-342900">
              <a:buFont typeface="+mj-lt"/>
              <a:buAutoNum type="arabicPeriod"/>
            </a:pPr>
            <a:r>
              <a:rPr lang="id-ID" sz="2000" dirty="0">
                <a:latin typeface="Times New Roman" panose="02020603050405020304" pitchFamily="18" charset="0"/>
                <a:cs typeface="Times New Roman" panose="02020603050405020304" pitchFamily="18" charset="0"/>
              </a:rPr>
              <a:t>Berikan penjelasan dan contoh gerakan yang harus dilakukan.</a:t>
            </a:r>
          </a:p>
          <a:p>
            <a:pPr marL="342900" indent="-342900">
              <a:buFont typeface="+mj-lt"/>
              <a:buAutoNum type="arabicPeriod"/>
            </a:pPr>
            <a:r>
              <a:rPr lang="id-ID" sz="2000" dirty="0">
                <a:latin typeface="Times New Roman" panose="02020603050405020304" pitchFamily="18" charset="0"/>
                <a:cs typeface="Times New Roman" panose="02020603050405020304" pitchFamily="18" charset="0"/>
              </a:rPr>
              <a:t>Lansia mengontraksikan ototnya dan stabilisasi diberikan pada segmen proksimal.</a:t>
            </a:r>
          </a:p>
          <a:p>
            <a:pPr marL="342900" indent="-342900">
              <a:buFont typeface="+mj-lt"/>
              <a:buAutoNum type="arabicPeriod"/>
            </a:pPr>
            <a:r>
              <a:rPr lang="id-ID" sz="2000" dirty="0">
                <a:latin typeface="Times New Roman" panose="02020603050405020304" pitchFamily="18" charset="0"/>
                <a:cs typeface="Times New Roman" panose="02020603050405020304" pitchFamily="18" charset="0"/>
              </a:rPr>
              <a:t>Selama terjadi kontraksi, gerakan yang terjadi diobservasi, baik palpasi pada tendon atau perut otot.</a:t>
            </a:r>
          </a:p>
          <a:p>
            <a:pPr marL="342900" indent="-342900">
              <a:buFont typeface="+mj-lt"/>
              <a:buAutoNum type="arabicPeriod"/>
            </a:pPr>
            <a:r>
              <a:rPr lang="id-ID" sz="2000" dirty="0">
                <a:latin typeface="Times New Roman" panose="02020603050405020304" pitchFamily="18" charset="0"/>
                <a:cs typeface="Times New Roman" panose="02020603050405020304" pitchFamily="18" charset="0"/>
              </a:rPr>
              <a:t>Memberikan tahanan pada otot yang dapat bergerak dengan luas, gerakan sendi penuh dan dengan melawan gravitasi.</a:t>
            </a:r>
          </a:p>
          <a:p>
            <a:pPr marL="342900" indent="-342900">
              <a:buFont typeface="+mj-lt"/>
              <a:buAutoNum type="arabicPeriod"/>
            </a:pPr>
            <a:r>
              <a:rPr lang="id-ID" sz="2000" dirty="0">
                <a:latin typeface="Times New Roman" panose="02020603050405020304" pitchFamily="18" charset="0"/>
                <a:cs typeface="Times New Roman" panose="02020603050405020304" pitchFamily="18" charset="0"/>
              </a:rPr>
              <a:t>Melakuakan pencatatan hasil MMT</a:t>
            </a:r>
          </a:p>
        </p:txBody>
      </p:sp>
    </p:spTree>
    <p:extLst>
      <p:ext uri="{BB962C8B-B14F-4D97-AF65-F5344CB8AC3E}">
        <p14:creationId xmlns:p14="http://schemas.microsoft.com/office/powerpoint/2010/main" val="1084764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6D5C03C-0251-4B4C-A0CE-38B4015C07ED}"/>
              </a:ext>
            </a:extLst>
          </p:cNvPr>
          <p:cNvPicPr>
            <a:picLocks noChangeAspect="1"/>
          </p:cNvPicPr>
          <p:nvPr/>
        </p:nvPicPr>
        <p:blipFill>
          <a:blip r:embed="rId2"/>
          <a:stretch>
            <a:fillRect/>
          </a:stretch>
        </p:blipFill>
        <p:spPr>
          <a:xfrm>
            <a:off x="-675861" y="-219316"/>
            <a:ext cx="10495722" cy="909083"/>
          </a:xfrm>
          <a:prstGeom prst="rect">
            <a:avLst/>
          </a:prstGeom>
        </p:spPr>
      </p:pic>
      <p:pic>
        <p:nvPicPr>
          <p:cNvPr id="3" name="Picture 2">
            <a:extLst>
              <a:ext uri="{FF2B5EF4-FFF2-40B4-BE49-F238E27FC236}">
                <a16:creationId xmlns:a16="http://schemas.microsoft.com/office/drawing/2014/main" xmlns="" id="{3B84E1A2-12D3-4D44-9968-F34B6019C7A1}"/>
              </a:ext>
            </a:extLst>
          </p:cNvPr>
          <p:cNvPicPr>
            <a:picLocks noChangeAspect="1"/>
          </p:cNvPicPr>
          <p:nvPr/>
        </p:nvPicPr>
        <p:blipFill>
          <a:blip r:embed="rId3"/>
          <a:stretch>
            <a:fillRect/>
          </a:stretch>
        </p:blipFill>
        <p:spPr>
          <a:xfrm>
            <a:off x="0" y="6317179"/>
            <a:ext cx="9144000" cy="524256"/>
          </a:xfrm>
          <a:prstGeom prst="rect">
            <a:avLst/>
          </a:prstGeom>
        </p:spPr>
      </p:pic>
      <p:sp>
        <p:nvSpPr>
          <p:cNvPr id="5" name="Rectangle 4">
            <a:extLst>
              <a:ext uri="{FF2B5EF4-FFF2-40B4-BE49-F238E27FC236}">
                <a16:creationId xmlns:a16="http://schemas.microsoft.com/office/drawing/2014/main" xmlns="" id="{11D66EB8-D51B-4068-AB0F-7BFEA209DFCF}"/>
              </a:ext>
            </a:extLst>
          </p:cNvPr>
          <p:cNvSpPr/>
          <p:nvPr/>
        </p:nvSpPr>
        <p:spPr>
          <a:xfrm>
            <a:off x="1225426" y="689767"/>
            <a:ext cx="6954596" cy="523220"/>
          </a:xfrm>
          <a:prstGeom prst="rect">
            <a:avLst/>
          </a:prstGeom>
        </p:spPr>
        <p:txBody>
          <a:bodyPr wrap="none">
            <a:spAutoFit/>
          </a:bodyPr>
          <a:lstStyle/>
          <a:p>
            <a:r>
              <a:rPr lang="id-ID" sz="2800" b="1" dirty="0">
                <a:latin typeface="Times New Roman" panose="02020603050405020304" pitchFamily="18" charset="0"/>
                <a:cs typeface="Times New Roman" panose="02020603050405020304" pitchFamily="18" charset="0"/>
              </a:rPr>
              <a:t>KRITERIA HASIL PEMERIKSAAN MMT</a:t>
            </a:r>
          </a:p>
        </p:txBody>
      </p:sp>
      <p:graphicFrame>
        <p:nvGraphicFramePr>
          <p:cNvPr id="6" name="Table 5">
            <a:extLst>
              <a:ext uri="{FF2B5EF4-FFF2-40B4-BE49-F238E27FC236}">
                <a16:creationId xmlns:a16="http://schemas.microsoft.com/office/drawing/2014/main" xmlns="" id="{C4D905D1-FC00-48C7-A17F-0CAFDA4DA8AA}"/>
              </a:ext>
            </a:extLst>
          </p:cNvPr>
          <p:cNvGraphicFramePr>
            <a:graphicFrameLocks noGrp="1"/>
          </p:cNvGraphicFramePr>
          <p:nvPr>
            <p:extLst>
              <p:ext uri="{D42A27DB-BD31-4B8C-83A1-F6EECF244321}">
                <p14:modId xmlns:p14="http://schemas.microsoft.com/office/powerpoint/2010/main" val="2515348902"/>
              </p:ext>
            </p:extLst>
          </p:nvPr>
        </p:nvGraphicFramePr>
        <p:xfrm>
          <a:off x="316524" y="1439368"/>
          <a:ext cx="8510952" cy="4590369"/>
        </p:xfrm>
        <a:graphic>
          <a:graphicData uri="http://schemas.openxmlformats.org/drawingml/2006/table">
            <a:tbl>
              <a:tblPr firstRow="1" firstCol="1" bandRow="1">
                <a:tableStyleId>{E929F9F4-4A8F-4326-A1B4-22849713DDAB}</a:tableStyleId>
              </a:tblPr>
              <a:tblGrid>
                <a:gridCol w="622998">
                  <a:extLst>
                    <a:ext uri="{9D8B030D-6E8A-4147-A177-3AD203B41FA5}">
                      <a16:colId xmlns:a16="http://schemas.microsoft.com/office/drawing/2014/main" xmlns="" val="2329260810"/>
                    </a:ext>
                  </a:extLst>
                </a:gridCol>
                <a:gridCol w="1507252">
                  <a:extLst>
                    <a:ext uri="{9D8B030D-6E8A-4147-A177-3AD203B41FA5}">
                      <a16:colId xmlns:a16="http://schemas.microsoft.com/office/drawing/2014/main" xmlns="" val="1448903021"/>
                    </a:ext>
                  </a:extLst>
                </a:gridCol>
                <a:gridCol w="1105318">
                  <a:extLst>
                    <a:ext uri="{9D8B030D-6E8A-4147-A177-3AD203B41FA5}">
                      <a16:colId xmlns:a16="http://schemas.microsoft.com/office/drawing/2014/main" xmlns="" val="129956030"/>
                    </a:ext>
                  </a:extLst>
                </a:gridCol>
                <a:gridCol w="5275384">
                  <a:extLst>
                    <a:ext uri="{9D8B030D-6E8A-4147-A177-3AD203B41FA5}">
                      <a16:colId xmlns:a16="http://schemas.microsoft.com/office/drawing/2014/main" xmlns="" val="296037701"/>
                    </a:ext>
                  </a:extLst>
                </a:gridCol>
              </a:tblGrid>
              <a:tr h="839481">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just">
                        <a:lnSpc>
                          <a:spcPct val="150000"/>
                        </a:lnSpc>
                        <a:spcAft>
                          <a:spcPts val="0"/>
                        </a:spcAft>
                      </a:pPr>
                      <a:r>
                        <a:rPr lang="en-US" sz="1700" dirty="0">
                          <a:effectLst/>
                          <a:latin typeface="Times New Roman" panose="02020603050405020304" pitchFamily="18" charset="0"/>
                          <a:cs typeface="Times New Roman" panose="02020603050405020304" pitchFamily="18" charset="0"/>
                        </a:rPr>
                        <a:t>1.</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just">
                        <a:lnSpc>
                          <a:spcPct val="150000"/>
                        </a:lnSpc>
                        <a:spcAft>
                          <a:spcPts val="0"/>
                        </a:spcAft>
                      </a:pPr>
                      <a:r>
                        <a:rPr lang="en-US" sz="1700" dirty="0">
                          <a:effectLst/>
                          <a:latin typeface="Times New Roman" panose="02020603050405020304" pitchFamily="18" charset="0"/>
                          <a:cs typeface="Times New Roman" panose="02020603050405020304" pitchFamily="18" charset="0"/>
                        </a:rPr>
                        <a:t>Normal</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ctr">
                        <a:lnSpc>
                          <a:spcPct val="150000"/>
                        </a:lnSpc>
                        <a:spcAft>
                          <a:spcPts val="0"/>
                        </a:spcAft>
                      </a:pPr>
                      <a:r>
                        <a:rPr lang="en-US" sz="1700" dirty="0">
                          <a:effectLst/>
                          <a:latin typeface="Times New Roman" panose="02020603050405020304" pitchFamily="18" charset="0"/>
                          <a:cs typeface="Times New Roman" panose="02020603050405020304" pitchFamily="18" charset="0"/>
                        </a:rPr>
                        <a:t>5</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just">
                        <a:lnSpc>
                          <a:spcPct val="150000"/>
                        </a:lnSpc>
                        <a:spcAft>
                          <a:spcPts val="0"/>
                        </a:spcAft>
                      </a:pPr>
                      <a:r>
                        <a:rPr lang="en-US" sz="1700">
                          <a:effectLst/>
                          <a:latin typeface="Times New Roman" panose="02020603050405020304" pitchFamily="18" charset="0"/>
                          <a:cs typeface="Times New Roman" panose="02020603050405020304" pitchFamily="18" charset="0"/>
                        </a:rPr>
                        <a:t>mampu bergerak dengan luas gerak sendi penuh, melawan gravitasi, dan melawan tahanan maksimal</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37286574"/>
                  </a:ext>
                </a:extLst>
              </a:tr>
              <a:tr h="839481">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just">
                        <a:lnSpc>
                          <a:spcPct val="150000"/>
                        </a:lnSpc>
                        <a:spcAft>
                          <a:spcPts val="0"/>
                        </a:spcAft>
                      </a:pPr>
                      <a:r>
                        <a:rPr lang="en-US" sz="1700">
                          <a:effectLst/>
                          <a:latin typeface="Times New Roman" panose="02020603050405020304" pitchFamily="18" charset="0"/>
                          <a:cs typeface="Times New Roman" panose="02020603050405020304" pitchFamily="18" charset="0"/>
                        </a:rPr>
                        <a:t>2.</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just">
                        <a:lnSpc>
                          <a:spcPct val="150000"/>
                        </a:lnSpc>
                        <a:spcAft>
                          <a:spcPts val="0"/>
                        </a:spcAft>
                      </a:pPr>
                      <a:r>
                        <a:rPr lang="en-US" sz="1700" dirty="0">
                          <a:effectLst/>
                          <a:latin typeface="Times New Roman" panose="02020603050405020304" pitchFamily="18" charset="0"/>
                          <a:cs typeface="Times New Roman" panose="02020603050405020304" pitchFamily="18" charset="0"/>
                        </a:rPr>
                        <a:t>Good</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ctr">
                        <a:lnSpc>
                          <a:spcPct val="150000"/>
                        </a:lnSpc>
                        <a:spcAft>
                          <a:spcPts val="0"/>
                        </a:spcAft>
                      </a:pPr>
                      <a:r>
                        <a:rPr lang="en-US" sz="1700" dirty="0">
                          <a:effectLst/>
                          <a:latin typeface="Times New Roman" panose="02020603050405020304" pitchFamily="18" charset="0"/>
                          <a:cs typeface="Times New Roman" panose="02020603050405020304" pitchFamily="18" charset="0"/>
                        </a:rPr>
                        <a:t>4</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just">
                        <a:lnSpc>
                          <a:spcPct val="150000"/>
                        </a:lnSpc>
                        <a:spcAft>
                          <a:spcPts val="0"/>
                        </a:spcAft>
                      </a:pPr>
                      <a:r>
                        <a:rPr lang="en-US" sz="1700" dirty="0" err="1">
                          <a:effectLst/>
                          <a:latin typeface="Times New Roman" panose="02020603050405020304" pitchFamily="18" charset="0"/>
                          <a:cs typeface="Times New Roman" panose="02020603050405020304" pitchFamily="18" charset="0"/>
                        </a:rPr>
                        <a:t>mampu</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bergerak</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dengan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luas</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gerak</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sendi</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penuh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melawan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gravitasi</a:t>
                      </a:r>
                      <a:r>
                        <a:rPr lang="en-US" sz="1700" dirty="0">
                          <a:effectLst/>
                          <a:latin typeface="Times New Roman" panose="02020603050405020304" pitchFamily="18" charset="0"/>
                          <a:cs typeface="Times New Roman" panose="02020603050405020304" pitchFamily="18" charset="0"/>
                        </a:rPr>
                        <a:t>, dan </a:t>
                      </a:r>
                      <a:r>
                        <a:rPr lang="en-US" sz="1700" dirty="0" err="1">
                          <a:effectLst/>
                          <a:latin typeface="Times New Roman" panose="02020603050405020304" pitchFamily="18" charset="0"/>
                          <a:cs typeface="Times New Roman" panose="02020603050405020304" pitchFamily="18" charset="0"/>
                        </a:rPr>
                        <a:t>melawan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tahanan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sedang</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moderat</a:t>
                      </a:r>
                      <a:r>
                        <a:rPr lang="en-US" sz="1700" dirty="0">
                          <a:effectLst/>
                          <a:latin typeface="Times New Roman" panose="02020603050405020304" pitchFamily="18" charset="0"/>
                          <a:cs typeface="Times New Roman" panose="02020603050405020304" pitchFamily="18" charset="0"/>
                        </a:rPr>
                        <a:t>).</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812127911"/>
                  </a:ext>
                </a:extLst>
              </a:tr>
              <a:tr h="839481">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just">
                        <a:lnSpc>
                          <a:spcPct val="150000"/>
                        </a:lnSpc>
                        <a:spcAft>
                          <a:spcPts val="0"/>
                        </a:spcAft>
                      </a:pPr>
                      <a:r>
                        <a:rPr lang="en-US" sz="1700">
                          <a:effectLst/>
                          <a:latin typeface="Times New Roman" panose="02020603050405020304" pitchFamily="18" charset="0"/>
                          <a:cs typeface="Times New Roman" panose="02020603050405020304" pitchFamily="18" charset="0"/>
                        </a:rPr>
                        <a:t>3</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just">
                        <a:lnSpc>
                          <a:spcPct val="150000"/>
                        </a:lnSpc>
                        <a:spcAft>
                          <a:spcPts val="0"/>
                        </a:spcAft>
                      </a:pPr>
                      <a:r>
                        <a:rPr lang="en-US" sz="1700" dirty="0">
                          <a:effectLst/>
                          <a:latin typeface="Times New Roman" panose="02020603050405020304" pitchFamily="18" charset="0"/>
                          <a:cs typeface="Times New Roman" panose="02020603050405020304" pitchFamily="18" charset="0"/>
                        </a:rPr>
                        <a:t>Fair</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ctr">
                        <a:lnSpc>
                          <a:spcPct val="150000"/>
                        </a:lnSpc>
                        <a:spcAft>
                          <a:spcPts val="0"/>
                        </a:spcAft>
                      </a:pPr>
                      <a:r>
                        <a:rPr lang="en-US" sz="1700">
                          <a:effectLst/>
                          <a:latin typeface="Times New Roman" panose="02020603050405020304" pitchFamily="18" charset="0"/>
                          <a:cs typeface="Times New Roman" panose="02020603050405020304" pitchFamily="18" charset="0"/>
                        </a:rPr>
                        <a:t>3</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just">
                        <a:lnSpc>
                          <a:spcPct val="150000"/>
                        </a:lnSpc>
                        <a:spcAft>
                          <a:spcPts val="0"/>
                        </a:spcAft>
                      </a:pPr>
                      <a:r>
                        <a:rPr lang="en-US" sz="1700" dirty="0" err="1">
                          <a:effectLst/>
                          <a:latin typeface="Times New Roman" panose="02020603050405020304" pitchFamily="18" charset="0"/>
                          <a:cs typeface="Times New Roman" panose="02020603050405020304" pitchFamily="18" charset="0"/>
                        </a:rPr>
                        <a:t>mampu</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bergerak</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dengan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luas</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gerak</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sendi</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penuh</a:t>
                      </a:r>
                      <a:r>
                        <a:rPr lang="en-US" sz="1700" dirty="0">
                          <a:effectLst/>
                          <a:latin typeface="Times New Roman" panose="02020603050405020304" pitchFamily="18" charset="0"/>
                          <a:cs typeface="Times New Roman" panose="02020603050405020304" pitchFamily="18" charset="0"/>
                        </a:rPr>
                        <a:t> dan </a:t>
                      </a:r>
                      <a:r>
                        <a:rPr lang="en-US" sz="1700" dirty="0" err="1">
                          <a:effectLst/>
                          <a:latin typeface="Times New Roman" panose="02020603050405020304" pitchFamily="18" charset="0"/>
                          <a:cs typeface="Times New Roman" panose="02020603050405020304" pitchFamily="18" charset="0"/>
                        </a:rPr>
                        <a:t>melawan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gravitasi</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tanpa</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tahanan</a:t>
                      </a:r>
                      <a:r>
                        <a:rPr lang="en-US" sz="1700" dirty="0">
                          <a:effectLst/>
                          <a:latin typeface="Times New Roman" panose="02020603050405020304" pitchFamily="18" charset="0"/>
                          <a:cs typeface="Times New Roman" panose="02020603050405020304" pitchFamily="18" charset="0"/>
                        </a:rPr>
                        <a:t>.</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02893744"/>
                  </a:ext>
                </a:extLst>
              </a:tr>
              <a:tr h="839481">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just">
                        <a:lnSpc>
                          <a:spcPct val="150000"/>
                        </a:lnSpc>
                        <a:spcAft>
                          <a:spcPts val="0"/>
                        </a:spcAft>
                      </a:pPr>
                      <a:r>
                        <a:rPr lang="en-US" sz="1700">
                          <a:effectLst/>
                          <a:latin typeface="Times New Roman" panose="02020603050405020304" pitchFamily="18" charset="0"/>
                          <a:cs typeface="Times New Roman" panose="02020603050405020304" pitchFamily="18" charset="0"/>
                        </a:rPr>
                        <a:t>4</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just">
                        <a:lnSpc>
                          <a:spcPct val="150000"/>
                        </a:lnSpc>
                        <a:spcAft>
                          <a:spcPts val="0"/>
                        </a:spcAft>
                      </a:pPr>
                      <a:r>
                        <a:rPr lang="en-US" sz="1700">
                          <a:effectLst/>
                          <a:latin typeface="Times New Roman" panose="02020603050405020304" pitchFamily="18" charset="0"/>
                          <a:cs typeface="Times New Roman" panose="02020603050405020304" pitchFamily="18" charset="0"/>
                        </a:rPr>
                        <a:t>Poor</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ctr">
                        <a:lnSpc>
                          <a:spcPct val="150000"/>
                        </a:lnSpc>
                        <a:spcAft>
                          <a:spcPts val="0"/>
                        </a:spcAft>
                      </a:pPr>
                      <a:r>
                        <a:rPr lang="en-US" sz="1700">
                          <a:effectLst/>
                          <a:latin typeface="Times New Roman" panose="02020603050405020304" pitchFamily="18" charset="0"/>
                          <a:cs typeface="Times New Roman" panose="02020603050405020304" pitchFamily="18" charset="0"/>
                        </a:rPr>
                        <a:t>2</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just">
                        <a:lnSpc>
                          <a:spcPct val="150000"/>
                        </a:lnSpc>
                        <a:spcAft>
                          <a:spcPts val="0"/>
                        </a:spcAft>
                      </a:pPr>
                      <a:r>
                        <a:rPr lang="en-US" sz="1700" dirty="0" err="1">
                          <a:effectLst/>
                          <a:latin typeface="Times New Roman" panose="02020603050405020304" pitchFamily="18" charset="0"/>
                          <a:cs typeface="Times New Roman" panose="02020603050405020304" pitchFamily="18" charset="0"/>
                        </a:rPr>
                        <a:t>mampu</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bergerak</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dengan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luas</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gerak</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sendi</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penuh</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tanpa</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melawan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gravitasi</a:t>
                      </a:r>
                      <a:r>
                        <a:rPr lang="en-US" sz="1700" dirty="0">
                          <a:effectLst/>
                          <a:latin typeface="Times New Roman" panose="02020603050405020304" pitchFamily="18" charset="0"/>
                          <a:cs typeface="Times New Roman" panose="02020603050405020304" pitchFamily="18" charset="0"/>
                        </a:rPr>
                        <a:t>.</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65874801"/>
                  </a:ext>
                </a:extLst>
              </a:tr>
              <a:tr h="839481">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just">
                        <a:lnSpc>
                          <a:spcPct val="150000"/>
                        </a:lnSpc>
                        <a:spcAft>
                          <a:spcPts val="0"/>
                        </a:spcAft>
                      </a:pPr>
                      <a:r>
                        <a:rPr lang="en-US" sz="1700">
                          <a:effectLst/>
                          <a:latin typeface="Times New Roman" panose="02020603050405020304" pitchFamily="18" charset="0"/>
                          <a:cs typeface="Times New Roman" panose="02020603050405020304" pitchFamily="18" charset="0"/>
                        </a:rPr>
                        <a:t>5</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just">
                        <a:lnSpc>
                          <a:spcPct val="150000"/>
                        </a:lnSpc>
                        <a:spcAft>
                          <a:spcPts val="0"/>
                        </a:spcAft>
                      </a:pPr>
                      <a:r>
                        <a:rPr lang="en-US" sz="1700">
                          <a:effectLst/>
                          <a:latin typeface="Times New Roman" panose="02020603050405020304" pitchFamily="18" charset="0"/>
                          <a:cs typeface="Times New Roman" panose="02020603050405020304" pitchFamily="18" charset="0"/>
                        </a:rPr>
                        <a:t>Trace</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ctr">
                        <a:lnSpc>
                          <a:spcPct val="150000"/>
                        </a:lnSpc>
                        <a:spcAft>
                          <a:spcPts val="0"/>
                        </a:spcAft>
                      </a:pPr>
                      <a:r>
                        <a:rPr lang="en-US" sz="1700">
                          <a:effectLst/>
                          <a:latin typeface="Times New Roman" panose="02020603050405020304" pitchFamily="18" charset="0"/>
                          <a:cs typeface="Times New Roman" panose="02020603050405020304" pitchFamily="18" charset="0"/>
                        </a:rPr>
                        <a:t>1</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just">
                        <a:lnSpc>
                          <a:spcPct val="150000"/>
                        </a:lnSpc>
                        <a:spcAft>
                          <a:spcPts val="0"/>
                        </a:spcAft>
                      </a:pPr>
                      <a:r>
                        <a:rPr lang="en-US" sz="1700" dirty="0" err="1">
                          <a:effectLst/>
                          <a:latin typeface="Times New Roman" panose="02020603050405020304" pitchFamily="18" charset="0"/>
                          <a:cs typeface="Times New Roman" panose="02020603050405020304" pitchFamily="18" charset="0"/>
                        </a:rPr>
                        <a:t>tidak</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ada</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gerakan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sendi</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tetapi</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kontraksi</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otot</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dapat</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dipalpasi</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44468335"/>
                  </a:ext>
                </a:extLst>
              </a:tr>
              <a:tr h="392964">
                <a:tc>
                  <a:txBody>
                    <a:bodyPr/>
                    <a:lstStyle>
                      <a:lvl1pPr marL="0" algn="l" defTabSz="685800" rtl="0" eaLnBrk="1" latinLnBrk="0" hangingPunct="1">
                        <a:defRPr sz="1350" b="1" kern="1200">
                          <a:solidFill>
                            <a:schemeClr val="lt1"/>
                          </a:solidFill>
                          <a:latin typeface="Calibri"/>
                        </a:defRPr>
                      </a:lvl1pPr>
                      <a:lvl2pPr marL="342900" algn="l" defTabSz="685800" rtl="0" eaLnBrk="1" latinLnBrk="0" hangingPunct="1">
                        <a:defRPr sz="1350" b="1" kern="1200">
                          <a:solidFill>
                            <a:schemeClr val="lt1"/>
                          </a:solidFill>
                          <a:latin typeface="Calibri"/>
                        </a:defRPr>
                      </a:lvl2pPr>
                      <a:lvl3pPr marL="685800" algn="l" defTabSz="685800" rtl="0" eaLnBrk="1" latinLnBrk="0" hangingPunct="1">
                        <a:defRPr sz="1350" b="1" kern="1200">
                          <a:solidFill>
                            <a:schemeClr val="lt1"/>
                          </a:solidFill>
                          <a:latin typeface="Calibri"/>
                        </a:defRPr>
                      </a:lvl3pPr>
                      <a:lvl4pPr marL="1028700" algn="l" defTabSz="685800" rtl="0" eaLnBrk="1" latinLnBrk="0" hangingPunct="1">
                        <a:defRPr sz="1350" b="1" kern="1200">
                          <a:solidFill>
                            <a:schemeClr val="lt1"/>
                          </a:solidFill>
                          <a:latin typeface="Calibri"/>
                        </a:defRPr>
                      </a:lvl4pPr>
                      <a:lvl5pPr marL="1371600" algn="l" defTabSz="685800" rtl="0" eaLnBrk="1" latinLnBrk="0" hangingPunct="1">
                        <a:defRPr sz="1350" b="1" kern="1200">
                          <a:solidFill>
                            <a:schemeClr val="lt1"/>
                          </a:solidFill>
                          <a:latin typeface="Calibri"/>
                        </a:defRPr>
                      </a:lvl5pPr>
                      <a:lvl6pPr marL="1714500" algn="l" defTabSz="685800" rtl="0" eaLnBrk="1" latinLnBrk="0" hangingPunct="1">
                        <a:defRPr sz="1350" b="1" kern="1200">
                          <a:solidFill>
                            <a:schemeClr val="lt1"/>
                          </a:solidFill>
                          <a:latin typeface="Calibri"/>
                        </a:defRPr>
                      </a:lvl6pPr>
                      <a:lvl7pPr marL="2057400" algn="l" defTabSz="685800" rtl="0" eaLnBrk="1" latinLnBrk="0" hangingPunct="1">
                        <a:defRPr sz="1350" b="1" kern="1200">
                          <a:solidFill>
                            <a:schemeClr val="lt1"/>
                          </a:solidFill>
                          <a:latin typeface="Calibri"/>
                        </a:defRPr>
                      </a:lvl7pPr>
                      <a:lvl8pPr marL="2400300" algn="l" defTabSz="685800" rtl="0" eaLnBrk="1" latinLnBrk="0" hangingPunct="1">
                        <a:defRPr sz="1350" b="1" kern="1200">
                          <a:solidFill>
                            <a:schemeClr val="lt1"/>
                          </a:solidFill>
                          <a:latin typeface="Calibri"/>
                        </a:defRPr>
                      </a:lvl8pPr>
                      <a:lvl9pPr marL="2743200" algn="l" defTabSz="685800" rtl="0" eaLnBrk="1" latinLnBrk="0" hangingPunct="1">
                        <a:defRPr sz="1350" b="1" kern="1200">
                          <a:solidFill>
                            <a:schemeClr val="lt1"/>
                          </a:solidFill>
                          <a:latin typeface="Calibri"/>
                        </a:defRPr>
                      </a:lvl9pPr>
                    </a:lstStyle>
                    <a:p>
                      <a:pPr algn="just">
                        <a:lnSpc>
                          <a:spcPct val="150000"/>
                        </a:lnSpc>
                        <a:spcAft>
                          <a:spcPts val="0"/>
                        </a:spcAft>
                      </a:pPr>
                      <a:r>
                        <a:rPr lang="en-US" sz="1700">
                          <a:effectLst/>
                          <a:latin typeface="Times New Roman" panose="02020603050405020304" pitchFamily="18" charset="0"/>
                          <a:cs typeface="Times New Roman" panose="02020603050405020304" pitchFamily="18" charset="0"/>
                        </a:rPr>
                        <a:t>6</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just">
                        <a:lnSpc>
                          <a:spcPct val="150000"/>
                        </a:lnSpc>
                        <a:spcAft>
                          <a:spcPts val="0"/>
                        </a:spcAft>
                      </a:pPr>
                      <a:r>
                        <a:rPr lang="en-US" sz="1700">
                          <a:effectLst/>
                          <a:latin typeface="Times New Roman" panose="02020603050405020304" pitchFamily="18" charset="0"/>
                          <a:cs typeface="Times New Roman" panose="02020603050405020304" pitchFamily="18" charset="0"/>
                        </a:rPr>
                        <a:t>Zero</a:t>
                      </a:r>
                      <a:endParaRPr lang="id-ID" sz="17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ctr">
                        <a:lnSpc>
                          <a:spcPct val="150000"/>
                        </a:lnSpc>
                        <a:spcAft>
                          <a:spcPts val="0"/>
                        </a:spcAft>
                      </a:pPr>
                      <a:r>
                        <a:rPr lang="en-US" sz="1700" dirty="0">
                          <a:effectLst/>
                          <a:latin typeface="Times New Roman" panose="02020603050405020304" pitchFamily="18" charset="0"/>
                          <a:cs typeface="Times New Roman" panose="02020603050405020304" pitchFamily="18" charset="0"/>
                        </a:rPr>
                        <a:t>0</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lvl1pPr marL="0" algn="l" defTabSz="685800" rtl="0" eaLnBrk="1" latinLnBrk="0" hangingPunct="1">
                        <a:defRPr sz="1350" kern="1200">
                          <a:solidFill>
                            <a:schemeClr val="lt1"/>
                          </a:solidFill>
                          <a:latin typeface="Calibri"/>
                        </a:defRPr>
                      </a:lvl1pPr>
                      <a:lvl2pPr marL="342900" algn="l" defTabSz="685800" rtl="0" eaLnBrk="1" latinLnBrk="0" hangingPunct="1">
                        <a:defRPr sz="1350" kern="1200">
                          <a:solidFill>
                            <a:schemeClr val="lt1"/>
                          </a:solidFill>
                          <a:latin typeface="Calibri"/>
                        </a:defRPr>
                      </a:lvl2pPr>
                      <a:lvl3pPr marL="685800" algn="l" defTabSz="685800" rtl="0" eaLnBrk="1" latinLnBrk="0" hangingPunct="1">
                        <a:defRPr sz="1350" kern="1200">
                          <a:solidFill>
                            <a:schemeClr val="lt1"/>
                          </a:solidFill>
                          <a:latin typeface="Calibri"/>
                        </a:defRPr>
                      </a:lvl3pPr>
                      <a:lvl4pPr marL="1028700" algn="l" defTabSz="685800" rtl="0" eaLnBrk="1" latinLnBrk="0" hangingPunct="1">
                        <a:defRPr sz="1350" kern="1200">
                          <a:solidFill>
                            <a:schemeClr val="lt1"/>
                          </a:solidFill>
                          <a:latin typeface="Calibri"/>
                        </a:defRPr>
                      </a:lvl4pPr>
                      <a:lvl5pPr marL="1371600" algn="l" defTabSz="685800" rtl="0" eaLnBrk="1" latinLnBrk="0" hangingPunct="1">
                        <a:defRPr sz="1350" kern="1200">
                          <a:solidFill>
                            <a:schemeClr val="lt1"/>
                          </a:solidFill>
                          <a:latin typeface="Calibri"/>
                        </a:defRPr>
                      </a:lvl5pPr>
                      <a:lvl6pPr marL="1714500" algn="l" defTabSz="685800" rtl="0" eaLnBrk="1" latinLnBrk="0" hangingPunct="1">
                        <a:defRPr sz="1350" kern="1200">
                          <a:solidFill>
                            <a:schemeClr val="lt1"/>
                          </a:solidFill>
                          <a:latin typeface="Calibri"/>
                        </a:defRPr>
                      </a:lvl6pPr>
                      <a:lvl7pPr marL="2057400" algn="l" defTabSz="685800" rtl="0" eaLnBrk="1" latinLnBrk="0" hangingPunct="1">
                        <a:defRPr sz="1350" kern="1200">
                          <a:solidFill>
                            <a:schemeClr val="lt1"/>
                          </a:solidFill>
                          <a:latin typeface="Calibri"/>
                        </a:defRPr>
                      </a:lvl7pPr>
                      <a:lvl8pPr marL="2400300" algn="l" defTabSz="685800" rtl="0" eaLnBrk="1" latinLnBrk="0" hangingPunct="1">
                        <a:defRPr sz="1350" kern="1200">
                          <a:solidFill>
                            <a:schemeClr val="lt1"/>
                          </a:solidFill>
                          <a:latin typeface="Calibri"/>
                        </a:defRPr>
                      </a:lvl8pPr>
                      <a:lvl9pPr marL="2743200" algn="l" defTabSz="685800" rtl="0" eaLnBrk="1" latinLnBrk="0" hangingPunct="1">
                        <a:defRPr sz="1350" kern="1200">
                          <a:solidFill>
                            <a:schemeClr val="lt1"/>
                          </a:solidFill>
                          <a:latin typeface="Calibri"/>
                        </a:defRPr>
                      </a:lvl9pPr>
                    </a:lstStyle>
                    <a:p>
                      <a:pPr algn="just">
                        <a:lnSpc>
                          <a:spcPct val="150000"/>
                        </a:lnSpc>
                        <a:spcAft>
                          <a:spcPts val="0"/>
                        </a:spcAft>
                      </a:pPr>
                      <a:r>
                        <a:rPr lang="en-US" sz="1700" dirty="0" err="1">
                          <a:effectLst/>
                          <a:latin typeface="Times New Roman" panose="02020603050405020304" pitchFamily="18" charset="0"/>
                          <a:cs typeface="Times New Roman" panose="02020603050405020304" pitchFamily="18" charset="0"/>
                        </a:rPr>
                        <a:t>kontraksi</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otot</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tidak</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terdeteksi</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dengan</a:t>
                      </a:r>
                      <a:r>
                        <a:rPr lang="en-US" sz="1700" dirty="0">
                          <a:effectLst/>
                          <a:latin typeface="Times New Roman" panose="02020603050405020304" pitchFamily="18" charset="0"/>
                          <a:cs typeface="Times New Roman" panose="02020603050405020304" pitchFamily="18" charset="0"/>
                        </a:rPr>
                        <a:t> </a:t>
                      </a:r>
                      <a:r>
                        <a:rPr lang="en-US" sz="1700" dirty="0" err="1">
                          <a:effectLst/>
                          <a:latin typeface="Times New Roman" panose="02020603050405020304" pitchFamily="18" charset="0"/>
                          <a:cs typeface="Times New Roman" panose="02020603050405020304" pitchFamily="18" charset="0"/>
                        </a:rPr>
                        <a:t>palpasi</a:t>
                      </a:r>
                      <a:endParaRPr lang="id-ID" sz="17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137795237"/>
                  </a:ext>
                </a:extLst>
              </a:tr>
            </a:tbl>
          </a:graphicData>
        </a:graphic>
      </p:graphicFrame>
    </p:spTree>
    <p:extLst>
      <p:ext uri="{BB962C8B-B14F-4D97-AF65-F5344CB8AC3E}">
        <p14:creationId xmlns:p14="http://schemas.microsoft.com/office/powerpoint/2010/main" val="1672630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8"/>
          <p:cNvSpPr txBox="1">
            <a:spLocks noGrp="1"/>
          </p:cNvSpPr>
          <p:nvPr>
            <p:ph type="title"/>
          </p:nvPr>
        </p:nvSpPr>
        <p:spPr>
          <a:xfrm>
            <a:off x="471487" y="990600"/>
            <a:ext cx="8229600"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000"/>
              <a:buFont typeface="Times New Roman"/>
              <a:buNone/>
            </a:pPr>
            <a:r>
              <a:rPr lang="en-US" sz="2600" b="1" i="0" u="none" strike="noStrike" cap="none" dirty="0">
                <a:solidFill>
                  <a:schemeClr val="tx1"/>
                </a:solidFill>
                <a:latin typeface="Times New Roman"/>
                <a:ea typeface="Times New Roman"/>
                <a:cs typeface="Times New Roman"/>
                <a:sym typeface="Times New Roman"/>
              </a:rPr>
              <a:t>KONSEP DAN PRINSIP KEBUTUHAN AKTIVITAS DAN LATIHAN </a:t>
            </a:r>
            <a:endParaRPr sz="2600" b="1" dirty="0">
              <a:solidFill>
                <a:schemeClr val="tx1"/>
              </a:solidFill>
              <a:latin typeface="Times New Roman"/>
              <a:ea typeface="Times New Roman"/>
              <a:cs typeface="Times New Roman"/>
              <a:sym typeface="Times New Roman"/>
            </a:endParaRPr>
          </a:p>
        </p:txBody>
      </p:sp>
      <p:sp>
        <p:nvSpPr>
          <p:cNvPr id="171" name="Google Shape;171;p18"/>
          <p:cNvSpPr txBox="1">
            <a:spLocks noGrp="1"/>
          </p:cNvSpPr>
          <p:nvPr>
            <p:ph idx="1"/>
          </p:nvPr>
        </p:nvSpPr>
        <p:spPr>
          <a:xfrm>
            <a:off x="609599" y="2217514"/>
            <a:ext cx="8091487" cy="3878486"/>
          </a:xfrm>
          <a:prstGeom prst="rect">
            <a:avLst/>
          </a:prstGeom>
          <a:noFill/>
          <a:ln>
            <a:noFill/>
          </a:ln>
        </p:spPr>
        <p:txBody>
          <a:bodyPr spcFirstLastPara="1" wrap="square" lIns="91425" tIns="45700" rIns="91425" bIns="45700" anchor="t" anchorCtr="0">
            <a:noAutofit/>
          </a:bodyPr>
          <a:lstStyle/>
          <a:p>
            <a:pPr marL="342900" lvl="0" indent="-215900">
              <a:lnSpc>
                <a:spcPct val="100000"/>
              </a:lnSpc>
              <a:spcBef>
                <a:spcPts val="0"/>
              </a:spcBef>
              <a:buClr>
                <a:schemeClr val="dk1"/>
              </a:buClr>
              <a:buSzPts val="2000"/>
              <a:buNone/>
            </a:pPr>
            <a:r>
              <a:rPr lang="id-ID" sz="1800" dirty="0">
                <a:solidFill>
                  <a:schemeClr val="dk1"/>
                </a:solidFill>
                <a:latin typeface="Times New Roman"/>
                <a:ea typeface="Times New Roman"/>
                <a:cs typeface="Times New Roman"/>
                <a:sym typeface="Times New Roman"/>
              </a:rPr>
              <a:t>Pendahuluan</a:t>
            </a:r>
          </a:p>
          <a:p>
            <a:pPr marL="342900" lvl="0" indent="-215900">
              <a:lnSpc>
                <a:spcPct val="100000"/>
              </a:lnSpc>
              <a:spcBef>
                <a:spcPts val="0"/>
              </a:spcBef>
              <a:buClr>
                <a:schemeClr val="dk1"/>
              </a:buClr>
              <a:buSzPts val="2000"/>
              <a:buNone/>
            </a:pPr>
            <a:endParaRPr lang="id-ID" sz="1800" dirty="0">
              <a:solidFill>
                <a:schemeClr val="dk1"/>
              </a:solidFill>
              <a:latin typeface="Times New Roman"/>
              <a:ea typeface="Times New Roman"/>
              <a:cs typeface="Times New Roman"/>
              <a:sym typeface="Times New Roman"/>
            </a:endParaRPr>
          </a:p>
          <a:p>
            <a:pPr marL="412750" indent="-285750">
              <a:lnSpc>
                <a:spcPct val="100000"/>
              </a:lnSpc>
              <a:spcBef>
                <a:spcPts val="0"/>
              </a:spcBef>
              <a:buClr>
                <a:schemeClr val="dk1"/>
              </a:buClr>
              <a:buSzPts val="2000"/>
              <a:buFont typeface="Wingdings" panose="05000000000000000000" pitchFamily="2" charset="2"/>
              <a:buChar char="§"/>
            </a:pPr>
            <a:r>
              <a:rPr lang="id-ID" sz="1800" dirty="0">
                <a:solidFill>
                  <a:schemeClr val="dk1"/>
                </a:solidFill>
                <a:latin typeface="Times New Roman"/>
                <a:ea typeface="Times New Roman"/>
                <a:cs typeface="Times New Roman"/>
                <a:sym typeface="Times New Roman"/>
              </a:rPr>
              <a:t>Kebutuhan Aktivitas (Mobilisasi) adalah suatu kondisi dimana tubuh dapat melakukan kegiatan dengan bebas (kosier,1989).</a:t>
            </a:r>
          </a:p>
          <a:p>
            <a:pPr marL="127000" indent="0">
              <a:lnSpc>
                <a:spcPct val="100000"/>
              </a:lnSpc>
              <a:spcBef>
                <a:spcPts val="0"/>
              </a:spcBef>
              <a:buClr>
                <a:schemeClr val="dk1"/>
              </a:buClr>
              <a:buSzPts val="2000"/>
              <a:buNone/>
            </a:pPr>
            <a:endParaRPr lang="id-ID" sz="1800" dirty="0">
              <a:solidFill>
                <a:schemeClr val="dk1"/>
              </a:solidFill>
              <a:latin typeface="Times New Roman"/>
              <a:ea typeface="Times New Roman"/>
              <a:cs typeface="Times New Roman"/>
              <a:sym typeface="Times New Roman"/>
            </a:endParaRPr>
          </a:p>
          <a:p>
            <a:pPr marL="412750" indent="-285750">
              <a:lnSpc>
                <a:spcPct val="100000"/>
              </a:lnSpc>
              <a:spcBef>
                <a:spcPts val="0"/>
              </a:spcBef>
              <a:buClr>
                <a:schemeClr val="dk1"/>
              </a:buClr>
              <a:buSzPts val="2000"/>
              <a:buFont typeface="Wingdings" panose="05000000000000000000" pitchFamily="2" charset="2"/>
              <a:buChar char="§"/>
            </a:pPr>
            <a:r>
              <a:rPr lang="id-ID" sz="1800" dirty="0">
                <a:solidFill>
                  <a:schemeClr val="dk1"/>
                </a:solidFill>
                <a:latin typeface="Times New Roman"/>
                <a:ea typeface="Times New Roman"/>
                <a:cs typeface="Times New Roman"/>
                <a:sym typeface="Times New Roman"/>
              </a:rPr>
              <a:t>Kebutuhan Aktivitas (Mobilisasi) adalah kemampuan seseorang untuk berjalan bangkit berdiri dan kembali ke tempat tidur, kursi, kloset duduk, dan sebagianya disamping kemampuan mengerakkan ekstermitas atas. (Hincliff, 1999).</a:t>
            </a:r>
          </a:p>
          <a:p>
            <a:pPr marL="127000" indent="0">
              <a:lnSpc>
                <a:spcPct val="100000"/>
              </a:lnSpc>
              <a:spcBef>
                <a:spcPts val="0"/>
              </a:spcBef>
              <a:buClr>
                <a:schemeClr val="dk1"/>
              </a:buClr>
              <a:buSzPts val="2000"/>
              <a:buNone/>
            </a:pPr>
            <a:endParaRPr lang="id-ID" sz="1800" dirty="0">
              <a:solidFill>
                <a:schemeClr val="dk1"/>
              </a:solidFill>
              <a:latin typeface="Times New Roman"/>
              <a:ea typeface="Times New Roman"/>
              <a:cs typeface="Times New Roman"/>
              <a:sym typeface="Times New Roman"/>
            </a:endParaRPr>
          </a:p>
          <a:p>
            <a:pPr marL="412750" indent="-285750">
              <a:lnSpc>
                <a:spcPct val="100000"/>
              </a:lnSpc>
              <a:spcBef>
                <a:spcPts val="0"/>
              </a:spcBef>
              <a:buClr>
                <a:schemeClr val="dk1"/>
              </a:buClr>
              <a:buSzPts val="2000"/>
              <a:buFont typeface="Wingdings" panose="05000000000000000000" pitchFamily="2" charset="2"/>
              <a:buChar char="§"/>
            </a:pPr>
            <a:r>
              <a:rPr lang="id-ID" sz="1800" dirty="0">
                <a:solidFill>
                  <a:schemeClr val="dk1"/>
                </a:solidFill>
                <a:latin typeface="Times New Roman"/>
                <a:ea typeface="Times New Roman"/>
                <a:cs typeface="Times New Roman"/>
                <a:sym typeface="Times New Roman"/>
              </a:rPr>
              <a:t>Kebutuhan Aktivitas (Mobilisasi) dini menurut Carpenito tahun 2000 adalah suatu upaya mempertahankan kemandirian sedini mungkin dengan cara membimbing penderita untuk mempertahankan fungsi fisiologis</a:t>
            </a:r>
          </a:p>
          <a:p>
            <a:pPr marL="342900" marR="0" lvl="0" indent="-215900" algn="l" rtl="0">
              <a:lnSpc>
                <a:spcPct val="100000"/>
              </a:lnSpc>
              <a:spcBef>
                <a:spcPts val="0"/>
              </a:spcBef>
              <a:spcAft>
                <a:spcPts val="0"/>
              </a:spcAft>
              <a:buClr>
                <a:schemeClr val="dk1"/>
              </a:buClr>
              <a:buSzPts val="2000"/>
              <a:buFont typeface="Arial"/>
              <a:buNone/>
            </a:pPr>
            <a:endParaRPr sz="1800" b="0" i="0" u="none" dirty="0">
              <a:solidFill>
                <a:schemeClr val="dk1"/>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2089D9D7-2DCB-4ABA-95E5-51B80C1410DE}"/>
              </a:ext>
            </a:extLst>
          </p:cNvPr>
          <p:cNvPicPr>
            <a:picLocks noChangeAspect="1"/>
          </p:cNvPicPr>
          <p:nvPr/>
        </p:nvPicPr>
        <p:blipFill>
          <a:blip r:embed="rId3"/>
          <a:stretch>
            <a:fillRect/>
          </a:stretch>
        </p:blipFill>
        <p:spPr>
          <a:xfrm>
            <a:off x="0" y="6333744"/>
            <a:ext cx="9144000" cy="524256"/>
          </a:xfrm>
          <a:prstGeom prst="rect">
            <a:avLst/>
          </a:prstGeom>
        </p:spPr>
      </p:pic>
      <p:pic>
        <p:nvPicPr>
          <p:cNvPr id="3" name="Picture 2">
            <a:extLst>
              <a:ext uri="{FF2B5EF4-FFF2-40B4-BE49-F238E27FC236}">
                <a16:creationId xmlns:a16="http://schemas.microsoft.com/office/drawing/2014/main" xmlns="" id="{B68F63E6-DB96-4B4F-B6FE-4AE3A5E8C26F}"/>
              </a:ext>
            </a:extLst>
          </p:cNvPr>
          <p:cNvPicPr>
            <a:picLocks noChangeAspect="1"/>
          </p:cNvPicPr>
          <p:nvPr/>
        </p:nvPicPr>
        <p:blipFill>
          <a:blip r:embed="rId4"/>
          <a:stretch>
            <a:fillRect/>
          </a:stretch>
        </p:blipFill>
        <p:spPr>
          <a:xfrm>
            <a:off x="-647113" y="-239151"/>
            <a:ext cx="10438226" cy="1077351"/>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03B18FE-89CC-4AAB-A2B1-FD353372B18D}"/>
              </a:ext>
            </a:extLst>
          </p:cNvPr>
          <p:cNvPicPr>
            <a:picLocks noChangeAspect="1"/>
          </p:cNvPicPr>
          <p:nvPr/>
        </p:nvPicPr>
        <p:blipFill>
          <a:blip r:embed="rId2"/>
          <a:stretch>
            <a:fillRect/>
          </a:stretch>
        </p:blipFill>
        <p:spPr>
          <a:xfrm>
            <a:off x="-679174" y="-179559"/>
            <a:ext cx="10502347" cy="909083"/>
          </a:xfrm>
          <a:prstGeom prst="rect">
            <a:avLst/>
          </a:prstGeom>
        </p:spPr>
      </p:pic>
      <p:pic>
        <p:nvPicPr>
          <p:cNvPr id="3" name="Picture 2">
            <a:extLst>
              <a:ext uri="{FF2B5EF4-FFF2-40B4-BE49-F238E27FC236}">
                <a16:creationId xmlns:a16="http://schemas.microsoft.com/office/drawing/2014/main" xmlns="" id="{29AC5B13-F36F-414E-9CDC-B660F3A6902B}"/>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CAC79A1E-FFBC-4046-A3A0-EE2A54E69664}"/>
              </a:ext>
            </a:extLst>
          </p:cNvPr>
          <p:cNvSpPr/>
          <p:nvPr/>
        </p:nvSpPr>
        <p:spPr>
          <a:xfrm>
            <a:off x="2456778" y="729524"/>
            <a:ext cx="3512500" cy="523220"/>
          </a:xfrm>
          <a:prstGeom prst="rect">
            <a:avLst/>
          </a:prstGeom>
        </p:spPr>
        <p:txBody>
          <a:bodyPr wrap="none">
            <a:spAutoFit/>
          </a:bodyPr>
          <a:lstStyle/>
          <a:p>
            <a:r>
              <a:rPr lang="id-ID" sz="2800" b="1" u="sng" dirty="0">
                <a:latin typeface="Times New Roman" panose="02020603050405020304" pitchFamily="18" charset="0"/>
                <a:cs typeface="Times New Roman" panose="02020603050405020304" pitchFamily="18" charset="0"/>
              </a:rPr>
              <a:t>SOP POSISI PASIEN</a:t>
            </a:r>
          </a:p>
        </p:txBody>
      </p:sp>
      <p:sp>
        <p:nvSpPr>
          <p:cNvPr id="5" name="Rectangle 4">
            <a:extLst>
              <a:ext uri="{FF2B5EF4-FFF2-40B4-BE49-F238E27FC236}">
                <a16:creationId xmlns:a16="http://schemas.microsoft.com/office/drawing/2014/main" xmlns="" id="{985031E1-C2C2-44C2-AD57-E1989CACA27C}"/>
              </a:ext>
            </a:extLst>
          </p:cNvPr>
          <p:cNvSpPr/>
          <p:nvPr/>
        </p:nvSpPr>
        <p:spPr>
          <a:xfrm>
            <a:off x="200259" y="1333895"/>
            <a:ext cx="2358338" cy="369332"/>
          </a:xfrm>
          <a:prstGeom prst="rect">
            <a:avLst/>
          </a:prstGeom>
        </p:spPr>
        <p:txBody>
          <a:bodyPr wrap="none">
            <a:spAutoFit/>
          </a:bodyPr>
          <a:lstStyle/>
          <a:p>
            <a:pPr marL="342900" indent="-342900">
              <a:buFont typeface="+mj-lt"/>
              <a:buAutoNum type="arabicPeriod"/>
            </a:pPr>
            <a:r>
              <a:rPr lang="id-ID" dirty="0"/>
              <a:t>	</a:t>
            </a:r>
            <a:r>
              <a:rPr lang="id-ID" dirty="0">
                <a:latin typeface="Times New Roman" panose="02020603050405020304" pitchFamily="18" charset="0"/>
                <a:cs typeface="Times New Roman" panose="02020603050405020304" pitchFamily="18" charset="0"/>
              </a:rPr>
              <a:t>POSISI FOWLER</a:t>
            </a:r>
          </a:p>
        </p:txBody>
      </p:sp>
      <p:sp>
        <p:nvSpPr>
          <p:cNvPr id="6" name="Rectangle 5">
            <a:extLst>
              <a:ext uri="{FF2B5EF4-FFF2-40B4-BE49-F238E27FC236}">
                <a16:creationId xmlns:a16="http://schemas.microsoft.com/office/drawing/2014/main" xmlns="" id="{C708D7BD-5A3B-4EED-9BCD-54ED968C9555}"/>
              </a:ext>
            </a:extLst>
          </p:cNvPr>
          <p:cNvSpPr/>
          <p:nvPr/>
        </p:nvSpPr>
        <p:spPr>
          <a:xfrm>
            <a:off x="703841" y="1703227"/>
            <a:ext cx="8440159" cy="4524315"/>
          </a:xfrm>
          <a:prstGeom prst="rect">
            <a:avLst/>
          </a:prstGeom>
        </p:spPr>
        <p:txBody>
          <a:bodyPr wrap="square">
            <a:spAutoFit/>
          </a:bodyPr>
          <a:lstStyle/>
          <a:p>
            <a:r>
              <a:rPr lang="id-ID" sz="1600" dirty="0">
                <a:latin typeface="Times New Roman" panose="02020603050405020304" pitchFamily="18" charset="0"/>
                <a:cs typeface="Times New Roman" panose="02020603050405020304" pitchFamily="18" charset="0"/>
              </a:rPr>
              <a:t>Pengertian</a:t>
            </a:r>
          </a:p>
          <a:p>
            <a:r>
              <a:rPr lang="id-ID" sz="1600" dirty="0">
                <a:latin typeface="Times New Roman" panose="02020603050405020304" pitchFamily="18" charset="0"/>
                <a:cs typeface="Times New Roman" panose="02020603050405020304" pitchFamily="18" charset="0"/>
              </a:rPr>
              <a:t>Posisi fowler adalah posisi setengah duduk atau duduk, dimana bagian kepala tempat tidur lebih tinggi atau dinaikkan. Posisi ini dilakukan untuk mempertahankan kenyamanan dan memfasilitasi fungsi pernafasan pasien.</a:t>
            </a:r>
          </a:p>
          <a:p>
            <a:r>
              <a:rPr lang="id-ID" sz="1600" dirty="0">
                <a:latin typeface="Times New Roman" panose="02020603050405020304" pitchFamily="18" charset="0"/>
                <a:cs typeface="Times New Roman" panose="02020603050405020304" pitchFamily="18" charset="0"/>
              </a:rPr>
              <a:t>B.	Tujuan</a:t>
            </a:r>
          </a:p>
          <a:p>
            <a:r>
              <a:rPr lang="id-ID" sz="1600" dirty="0">
                <a:latin typeface="Times New Roman" panose="02020603050405020304" pitchFamily="18" charset="0"/>
                <a:cs typeface="Times New Roman" panose="02020603050405020304" pitchFamily="18" charset="0"/>
              </a:rPr>
              <a:t>1. Mengurangi komplikasi akibat immobilisasi</a:t>
            </a:r>
          </a:p>
          <a:p>
            <a:r>
              <a:rPr lang="id-ID" sz="1600" dirty="0">
                <a:latin typeface="Times New Roman" panose="02020603050405020304" pitchFamily="18" charset="0"/>
                <a:cs typeface="Times New Roman" panose="02020603050405020304" pitchFamily="18" charset="0"/>
              </a:rPr>
              <a:t>2. Meningkatkan rasa nyaman</a:t>
            </a:r>
          </a:p>
          <a:p>
            <a:r>
              <a:rPr lang="id-ID" sz="1600" dirty="0">
                <a:latin typeface="Times New Roman" panose="02020603050405020304" pitchFamily="18" charset="0"/>
                <a:cs typeface="Times New Roman" panose="02020603050405020304" pitchFamily="18" charset="0"/>
              </a:rPr>
              <a:t>3.Meningkatkan dorongan pada diafraghma sehingga meningkatnya ekspansi paru.</a:t>
            </a:r>
          </a:p>
          <a:p>
            <a:r>
              <a:rPr lang="id-ID" sz="1600" dirty="0">
                <a:latin typeface="Times New Roman" panose="02020603050405020304" pitchFamily="18" charset="0"/>
                <a:cs typeface="Times New Roman" panose="02020603050405020304" pitchFamily="18" charset="0"/>
              </a:rPr>
              <a:t>4. Mengurangi kemungkinan tekanan pada tubuh akibat posisi yang menetap.</a:t>
            </a:r>
          </a:p>
          <a:p>
            <a:r>
              <a:rPr lang="id-ID" sz="1600" dirty="0">
                <a:latin typeface="Times New Roman" panose="02020603050405020304" pitchFamily="18" charset="0"/>
                <a:cs typeface="Times New Roman" panose="02020603050405020304" pitchFamily="18" charset="0"/>
              </a:rPr>
              <a:t>C.	Indikasi</a:t>
            </a:r>
          </a:p>
          <a:p>
            <a:r>
              <a:rPr lang="id-ID" sz="1600" dirty="0">
                <a:latin typeface="Times New Roman" panose="02020603050405020304" pitchFamily="18" charset="0"/>
                <a:cs typeface="Times New Roman" panose="02020603050405020304" pitchFamily="18" charset="0"/>
              </a:rPr>
              <a:t>1. Pada pasien dengan gangguan pernafasan</a:t>
            </a:r>
          </a:p>
          <a:p>
            <a:r>
              <a:rPr lang="id-ID" sz="1600" dirty="0">
                <a:latin typeface="Times New Roman" panose="02020603050405020304" pitchFamily="18" charset="0"/>
                <a:cs typeface="Times New Roman" panose="02020603050405020304" pitchFamily="18" charset="0"/>
              </a:rPr>
              <a:t>2. Pada pasien immobilisasi</a:t>
            </a:r>
          </a:p>
          <a:p>
            <a:r>
              <a:rPr lang="id-ID" sz="1600" dirty="0">
                <a:latin typeface="Times New Roman" panose="02020603050405020304" pitchFamily="18" charset="0"/>
                <a:cs typeface="Times New Roman" panose="02020603050405020304" pitchFamily="18" charset="0"/>
              </a:rPr>
              <a:t>D.	Alat dan Bahan</a:t>
            </a:r>
          </a:p>
          <a:p>
            <a:r>
              <a:rPr lang="id-ID" sz="1600" dirty="0">
                <a:latin typeface="Times New Roman" panose="02020603050405020304" pitchFamily="18" charset="0"/>
                <a:cs typeface="Times New Roman" panose="02020603050405020304" pitchFamily="18" charset="0"/>
              </a:rPr>
              <a:t>1.      Tempat tidur</a:t>
            </a:r>
          </a:p>
          <a:p>
            <a:r>
              <a:rPr lang="id-ID" sz="1600" dirty="0">
                <a:latin typeface="Times New Roman" panose="02020603050405020304" pitchFamily="18" charset="0"/>
                <a:cs typeface="Times New Roman" panose="02020603050405020304" pitchFamily="18" charset="0"/>
              </a:rPr>
              <a:t>2.      Bantal kecil</a:t>
            </a:r>
          </a:p>
          <a:p>
            <a:r>
              <a:rPr lang="id-ID" sz="1600" dirty="0">
                <a:latin typeface="Times New Roman" panose="02020603050405020304" pitchFamily="18" charset="0"/>
                <a:cs typeface="Times New Roman" panose="02020603050405020304" pitchFamily="18" charset="0"/>
              </a:rPr>
              <a:t>3.      Gulungan handuk</a:t>
            </a:r>
          </a:p>
          <a:p>
            <a:r>
              <a:rPr lang="id-ID" sz="1600" dirty="0">
                <a:latin typeface="Times New Roman" panose="02020603050405020304" pitchFamily="18" charset="0"/>
                <a:cs typeface="Times New Roman" panose="02020603050405020304" pitchFamily="18" charset="0"/>
              </a:rPr>
              <a:t>4.      Bantalan kaki</a:t>
            </a:r>
          </a:p>
          <a:p>
            <a:r>
              <a:rPr lang="id-ID" sz="1600" dirty="0">
                <a:latin typeface="Times New Roman" panose="02020603050405020304" pitchFamily="18" charset="0"/>
                <a:cs typeface="Times New Roman" panose="02020603050405020304" pitchFamily="18" charset="0"/>
              </a:rPr>
              <a:t>5.      Sarung tangan (bila diperlukan)</a:t>
            </a:r>
          </a:p>
        </p:txBody>
      </p:sp>
      <p:pic>
        <p:nvPicPr>
          <p:cNvPr id="7" name="Picture 6">
            <a:extLst>
              <a:ext uri="{FF2B5EF4-FFF2-40B4-BE49-F238E27FC236}">
                <a16:creationId xmlns:a16="http://schemas.microsoft.com/office/drawing/2014/main" xmlns="" id="{E72D6AEC-8061-4F08-ABEA-EA1AD93D0E44}"/>
              </a:ext>
            </a:extLst>
          </p:cNvPr>
          <p:cNvPicPr>
            <a:picLocks noChangeAspect="1"/>
          </p:cNvPicPr>
          <p:nvPr/>
        </p:nvPicPr>
        <p:blipFill>
          <a:blip r:embed="rId4"/>
          <a:stretch>
            <a:fillRect/>
          </a:stretch>
        </p:blipFill>
        <p:spPr>
          <a:xfrm>
            <a:off x="5969278" y="4210558"/>
            <a:ext cx="3097036" cy="1682642"/>
          </a:xfrm>
          <a:prstGeom prst="rect">
            <a:avLst/>
          </a:prstGeom>
        </p:spPr>
      </p:pic>
      <p:sp>
        <p:nvSpPr>
          <p:cNvPr id="8" name="Rectangle 7">
            <a:extLst>
              <a:ext uri="{FF2B5EF4-FFF2-40B4-BE49-F238E27FC236}">
                <a16:creationId xmlns:a16="http://schemas.microsoft.com/office/drawing/2014/main" xmlns="" id="{B8251F1D-049A-47DB-B741-657EBAD38568}"/>
              </a:ext>
            </a:extLst>
          </p:cNvPr>
          <p:cNvSpPr/>
          <p:nvPr/>
        </p:nvSpPr>
        <p:spPr>
          <a:xfrm>
            <a:off x="4022034" y="6056745"/>
            <a:ext cx="5360505" cy="276999"/>
          </a:xfrm>
          <a:prstGeom prst="rect">
            <a:avLst/>
          </a:prstGeom>
        </p:spPr>
        <p:txBody>
          <a:bodyPr wrap="square">
            <a:spAutoFit/>
          </a:bodyPr>
          <a:lstStyle/>
          <a:p>
            <a:r>
              <a:rPr lang="en-US" sz="1200" dirty="0" err="1">
                <a:latin typeface="Times New Roman" panose="02020603050405020304" pitchFamily="18" charset="0"/>
                <a:cs typeface="Times New Roman" panose="02020603050405020304" pitchFamily="18" charset="0"/>
              </a:rPr>
              <a:t>Sumber</a:t>
            </a:r>
            <a:r>
              <a:rPr lang="en-US" sz="1200" dirty="0">
                <a:latin typeface="Times New Roman" panose="02020603050405020304" pitchFamily="18" charset="0"/>
                <a:cs typeface="Times New Roman" panose="02020603050405020304" pitchFamily="18" charset="0"/>
              </a:rPr>
              <a:t>: https://www.trendilmu.com/2015/04/macam-macam-posisi-pasien.html)</a:t>
            </a:r>
          </a:p>
        </p:txBody>
      </p:sp>
    </p:spTree>
    <p:extLst>
      <p:ext uri="{BB962C8B-B14F-4D97-AF65-F5344CB8AC3E}">
        <p14:creationId xmlns:p14="http://schemas.microsoft.com/office/powerpoint/2010/main" val="6451444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9401A76E-4745-44FF-9AFC-1CF589D152BB}"/>
              </a:ext>
            </a:extLst>
          </p:cNvPr>
          <p:cNvPicPr>
            <a:picLocks noChangeAspect="1"/>
          </p:cNvPicPr>
          <p:nvPr/>
        </p:nvPicPr>
        <p:blipFill>
          <a:blip r:embed="rId2"/>
          <a:stretch>
            <a:fillRect/>
          </a:stretch>
        </p:blipFill>
        <p:spPr>
          <a:xfrm>
            <a:off x="-649357" y="-232568"/>
            <a:ext cx="10442713" cy="645135"/>
          </a:xfrm>
          <a:prstGeom prst="rect">
            <a:avLst/>
          </a:prstGeom>
        </p:spPr>
      </p:pic>
      <p:pic>
        <p:nvPicPr>
          <p:cNvPr id="3" name="Picture 2">
            <a:extLst>
              <a:ext uri="{FF2B5EF4-FFF2-40B4-BE49-F238E27FC236}">
                <a16:creationId xmlns:a16="http://schemas.microsoft.com/office/drawing/2014/main" xmlns="" id="{B89BAAAC-D032-470D-BA18-63588F50EEE1}"/>
              </a:ext>
            </a:extLst>
          </p:cNvPr>
          <p:cNvPicPr>
            <a:picLocks noChangeAspect="1"/>
          </p:cNvPicPr>
          <p:nvPr/>
        </p:nvPicPr>
        <p:blipFill>
          <a:blip r:embed="rId3"/>
          <a:stretch>
            <a:fillRect/>
          </a:stretch>
        </p:blipFill>
        <p:spPr>
          <a:xfrm>
            <a:off x="0" y="6333744"/>
            <a:ext cx="9144000" cy="524256"/>
          </a:xfrm>
          <a:prstGeom prst="rect">
            <a:avLst/>
          </a:prstGeom>
        </p:spPr>
      </p:pic>
      <p:sp>
        <p:nvSpPr>
          <p:cNvPr id="5" name="Rectangle 4">
            <a:extLst>
              <a:ext uri="{FF2B5EF4-FFF2-40B4-BE49-F238E27FC236}">
                <a16:creationId xmlns:a16="http://schemas.microsoft.com/office/drawing/2014/main" xmlns="" id="{B8855A90-D870-4E1A-962F-43C5D9803A91}"/>
              </a:ext>
            </a:extLst>
          </p:cNvPr>
          <p:cNvSpPr/>
          <p:nvPr/>
        </p:nvSpPr>
        <p:spPr>
          <a:xfrm>
            <a:off x="231316" y="386763"/>
            <a:ext cx="2967479" cy="369332"/>
          </a:xfrm>
          <a:prstGeom prst="rect">
            <a:avLst/>
          </a:prstGeom>
        </p:spPr>
        <p:txBody>
          <a:bodyPr wrap="none">
            <a:spAutoFit/>
          </a:bodyPr>
          <a:lstStyle/>
          <a:p>
            <a:r>
              <a:rPr lang="id-ID" dirty="0">
                <a:latin typeface="Times New Roman" panose="02020603050405020304" pitchFamily="18" charset="0"/>
                <a:cs typeface="Times New Roman" panose="02020603050405020304" pitchFamily="18" charset="0"/>
              </a:rPr>
              <a:t>2.	POSISI SEMI FOWLER</a:t>
            </a:r>
          </a:p>
        </p:txBody>
      </p:sp>
      <p:sp>
        <p:nvSpPr>
          <p:cNvPr id="6" name="Rectangle 5">
            <a:extLst>
              <a:ext uri="{FF2B5EF4-FFF2-40B4-BE49-F238E27FC236}">
                <a16:creationId xmlns:a16="http://schemas.microsoft.com/office/drawing/2014/main" xmlns="" id="{9B22B4F4-6F5E-4420-84B3-78E477526DA6}"/>
              </a:ext>
            </a:extLst>
          </p:cNvPr>
          <p:cNvSpPr/>
          <p:nvPr/>
        </p:nvSpPr>
        <p:spPr>
          <a:xfrm>
            <a:off x="650005" y="682039"/>
            <a:ext cx="8282608" cy="3046988"/>
          </a:xfrm>
          <a:prstGeom prst="rect">
            <a:avLst/>
          </a:prstGeom>
        </p:spPr>
        <p:txBody>
          <a:bodyPr wrap="square">
            <a:spAutoFit/>
          </a:bodyPr>
          <a:lstStyle/>
          <a:p>
            <a:r>
              <a:rPr lang="id-ID" sz="1600" dirty="0">
                <a:latin typeface="Times New Roman" panose="02020603050405020304" pitchFamily="18" charset="0"/>
                <a:cs typeface="Times New Roman" panose="02020603050405020304" pitchFamily="18" charset="0"/>
              </a:rPr>
              <a:t>A.	Pengertian</a:t>
            </a:r>
          </a:p>
          <a:p>
            <a:r>
              <a:rPr lang="id-ID" sz="1600" dirty="0">
                <a:latin typeface="Times New Roman" panose="02020603050405020304" pitchFamily="18" charset="0"/>
                <a:cs typeface="Times New Roman" panose="02020603050405020304" pitchFamily="18" charset="0"/>
              </a:rPr>
              <a:t>	Posisi semi fowler adalah sikap dalam posisi setengah duduk (15-45°)</a:t>
            </a:r>
          </a:p>
          <a:p>
            <a:r>
              <a:rPr lang="id-ID" sz="1600" dirty="0">
                <a:latin typeface="Times New Roman" panose="02020603050405020304" pitchFamily="18" charset="0"/>
                <a:cs typeface="Times New Roman" panose="02020603050405020304" pitchFamily="18" charset="0"/>
              </a:rPr>
              <a:t>B.	Tujuan</a:t>
            </a:r>
          </a:p>
          <a:p>
            <a:pPr lvl="1"/>
            <a:r>
              <a:rPr lang="id-ID" sz="1600" dirty="0">
                <a:latin typeface="Times New Roman" panose="02020603050405020304" pitchFamily="18" charset="0"/>
                <a:cs typeface="Times New Roman" panose="02020603050405020304" pitchFamily="18" charset="0"/>
              </a:rPr>
              <a:t>1. Mobilisasi</a:t>
            </a:r>
          </a:p>
          <a:p>
            <a:pPr lvl="1"/>
            <a:r>
              <a:rPr lang="id-ID" sz="1600" dirty="0">
                <a:latin typeface="Times New Roman" panose="02020603050405020304" pitchFamily="18" charset="0"/>
                <a:cs typeface="Times New Roman" panose="02020603050405020304" pitchFamily="18" charset="0"/>
              </a:rPr>
              <a:t>2. Memberikan perasaan lega pada pasien sesak nafa</a:t>
            </a:r>
          </a:p>
          <a:p>
            <a:pPr lvl="1"/>
            <a:r>
              <a:rPr lang="id-ID" sz="1600" dirty="0">
                <a:latin typeface="Times New Roman" panose="02020603050405020304" pitchFamily="18" charset="0"/>
                <a:cs typeface="Times New Roman" panose="02020603050405020304" pitchFamily="18" charset="0"/>
              </a:rPr>
              <a:t>3. Memudahkan perawatan, misalnya pemberian makan</a:t>
            </a:r>
          </a:p>
          <a:p>
            <a:r>
              <a:rPr lang="id-ID" sz="1600" dirty="0">
                <a:latin typeface="Times New Roman" panose="02020603050405020304" pitchFamily="18" charset="0"/>
                <a:cs typeface="Times New Roman" panose="02020603050405020304" pitchFamily="18" charset="0"/>
              </a:rPr>
              <a:t>C.	Indikasi</a:t>
            </a:r>
          </a:p>
          <a:p>
            <a:r>
              <a:rPr lang="id-ID" sz="1600" dirty="0">
                <a:latin typeface="Times New Roman" panose="02020603050405020304" pitchFamily="18" charset="0"/>
                <a:cs typeface="Times New Roman" panose="02020603050405020304" pitchFamily="18" charset="0"/>
              </a:rPr>
              <a:t>	Pada pasien yang mengalami sesak nafas.</a:t>
            </a:r>
          </a:p>
          <a:p>
            <a:r>
              <a:rPr lang="id-ID" sz="1600" dirty="0">
                <a:latin typeface="Times New Roman" panose="02020603050405020304" pitchFamily="18" charset="0"/>
                <a:cs typeface="Times New Roman" panose="02020603050405020304" pitchFamily="18" charset="0"/>
              </a:rPr>
              <a:t>D.	Alat dan bahan</a:t>
            </a:r>
          </a:p>
          <a:p>
            <a:pPr lvl="1"/>
            <a:r>
              <a:rPr lang="id-ID" sz="1600" dirty="0">
                <a:latin typeface="Times New Roman" panose="02020603050405020304" pitchFamily="18" charset="0"/>
                <a:cs typeface="Times New Roman" panose="02020603050405020304" pitchFamily="18" charset="0"/>
              </a:rPr>
              <a:t>•	Bantal</a:t>
            </a:r>
          </a:p>
          <a:p>
            <a:pPr lvl="1"/>
            <a:r>
              <a:rPr lang="id-ID" sz="1600" dirty="0">
                <a:latin typeface="Times New Roman" panose="02020603050405020304" pitchFamily="18" charset="0"/>
                <a:cs typeface="Times New Roman" panose="02020603050405020304" pitchFamily="18" charset="0"/>
              </a:rPr>
              <a:t>•	Sandaran</a:t>
            </a:r>
          </a:p>
          <a:p>
            <a:pPr lvl="1"/>
            <a:r>
              <a:rPr lang="id-ID" sz="1600" dirty="0">
                <a:latin typeface="Times New Roman" panose="02020603050405020304" pitchFamily="18" charset="0"/>
                <a:cs typeface="Times New Roman" panose="02020603050405020304" pitchFamily="18" charset="0"/>
              </a:rPr>
              <a:t>•	Tempat tidur</a:t>
            </a:r>
          </a:p>
        </p:txBody>
      </p:sp>
      <p:sp>
        <p:nvSpPr>
          <p:cNvPr id="7" name="Rectangle 6">
            <a:extLst>
              <a:ext uri="{FF2B5EF4-FFF2-40B4-BE49-F238E27FC236}">
                <a16:creationId xmlns:a16="http://schemas.microsoft.com/office/drawing/2014/main" xmlns="" id="{8A5AD6CA-4ADD-4E52-8845-DC2DB4FD1F03}"/>
              </a:ext>
            </a:extLst>
          </p:cNvPr>
          <p:cNvSpPr/>
          <p:nvPr/>
        </p:nvSpPr>
        <p:spPr>
          <a:xfrm>
            <a:off x="231316" y="3738992"/>
            <a:ext cx="1877437" cy="369332"/>
          </a:xfrm>
          <a:prstGeom prst="rect">
            <a:avLst/>
          </a:prstGeom>
        </p:spPr>
        <p:txBody>
          <a:bodyPr wrap="none">
            <a:spAutoFit/>
          </a:bodyPr>
          <a:lstStyle/>
          <a:p>
            <a:r>
              <a:rPr lang="id-ID" dirty="0">
                <a:latin typeface="Times New Roman" panose="02020603050405020304" pitchFamily="18" charset="0"/>
                <a:cs typeface="Times New Roman" panose="02020603050405020304" pitchFamily="18" charset="0"/>
              </a:rPr>
              <a:t>3.	 POSISI SIM</a:t>
            </a:r>
          </a:p>
        </p:txBody>
      </p:sp>
      <p:sp>
        <p:nvSpPr>
          <p:cNvPr id="8" name="Rectangle 7">
            <a:extLst>
              <a:ext uri="{FF2B5EF4-FFF2-40B4-BE49-F238E27FC236}">
                <a16:creationId xmlns:a16="http://schemas.microsoft.com/office/drawing/2014/main" xmlns="" id="{E0DCE9E2-F369-400B-ADCA-6676AAA1B181}"/>
              </a:ext>
            </a:extLst>
          </p:cNvPr>
          <p:cNvSpPr/>
          <p:nvPr/>
        </p:nvSpPr>
        <p:spPr>
          <a:xfrm>
            <a:off x="650005" y="3998499"/>
            <a:ext cx="5610337" cy="2308324"/>
          </a:xfrm>
          <a:prstGeom prst="rect">
            <a:avLst/>
          </a:prstGeom>
        </p:spPr>
        <p:txBody>
          <a:bodyPr wrap="square">
            <a:spAutoFit/>
          </a:bodyPr>
          <a:lstStyle/>
          <a:p>
            <a:r>
              <a:rPr lang="id-ID" sz="1600" dirty="0">
                <a:latin typeface="Times New Roman" panose="02020603050405020304" pitchFamily="18" charset="0"/>
                <a:cs typeface="Times New Roman" panose="02020603050405020304" pitchFamily="18" charset="0"/>
              </a:rPr>
              <a:t>A.	Pengertian</a:t>
            </a:r>
          </a:p>
          <a:p>
            <a:pPr lvl="1"/>
            <a:r>
              <a:rPr lang="id-ID" sz="1600" dirty="0">
                <a:latin typeface="Times New Roman" panose="02020603050405020304" pitchFamily="18" charset="0"/>
                <a:cs typeface="Times New Roman" panose="02020603050405020304" pitchFamily="18" charset="0"/>
              </a:rPr>
              <a:t>Posisi sim adalah posisi miring ke kanan atau ke kiri, posisi ini  dilakukan untuk member kenyamanan dan pemberian obat melalui anus (supositoria)</a:t>
            </a:r>
          </a:p>
          <a:p>
            <a:r>
              <a:rPr lang="id-ID" sz="1600" dirty="0">
                <a:latin typeface="Times New Roman" panose="02020603050405020304" pitchFamily="18" charset="0"/>
                <a:cs typeface="Times New Roman" panose="02020603050405020304" pitchFamily="18" charset="0"/>
              </a:rPr>
              <a:t>B.	Tujuan</a:t>
            </a:r>
          </a:p>
          <a:p>
            <a:pPr marL="742950" lvl="1" indent="-285750">
              <a:buFont typeface="Courier New" panose="02070309020205020404" pitchFamily="49" charset="0"/>
              <a:buChar char="o"/>
            </a:pPr>
            <a:r>
              <a:rPr lang="id-ID" sz="1600" dirty="0">
                <a:latin typeface="Times New Roman" panose="02020603050405020304" pitchFamily="18" charset="0"/>
                <a:cs typeface="Times New Roman" panose="02020603050405020304" pitchFamily="18" charset="0"/>
              </a:rPr>
              <a:t>1. Mengurangi penekanan pada tulang sacrum dan trochanter  mayor otot pinggang.</a:t>
            </a:r>
          </a:p>
          <a:p>
            <a:pPr marL="742950" lvl="1" indent="-285750">
              <a:buFont typeface="Courier New" panose="02070309020205020404" pitchFamily="49" charset="0"/>
              <a:buChar char="o"/>
            </a:pPr>
            <a:r>
              <a:rPr lang="id-ID" sz="1600" dirty="0">
                <a:latin typeface="Times New Roman" panose="02020603050405020304" pitchFamily="18" charset="0"/>
                <a:cs typeface="Times New Roman" panose="02020603050405020304" pitchFamily="18" charset="0"/>
              </a:rPr>
              <a:t>2. Meningkatkan drainage dari mulut pasien dan mencegah aspirasi</a:t>
            </a:r>
          </a:p>
        </p:txBody>
      </p:sp>
      <p:pic>
        <p:nvPicPr>
          <p:cNvPr id="9" name="Picture 8">
            <a:extLst>
              <a:ext uri="{FF2B5EF4-FFF2-40B4-BE49-F238E27FC236}">
                <a16:creationId xmlns:a16="http://schemas.microsoft.com/office/drawing/2014/main" xmlns="" id="{9393B78A-1734-4602-A7D0-95BDB26358C3}"/>
              </a:ext>
            </a:extLst>
          </p:cNvPr>
          <p:cNvPicPr>
            <a:picLocks noChangeAspect="1"/>
          </p:cNvPicPr>
          <p:nvPr/>
        </p:nvPicPr>
        <p:blipFill>
          <a:blip r:embed="rId4"/>
          <a:stretch>
            <a:fillRect/>
          </a:stretch>
        </p:blipFill>
        <p:spPr>
          <a:xfrm>
            <a:off x="6201368" y="1716933"/>
            <a:ext cx="2731245" cy="1656222"/>
          </a:xfrm>
          <a:prstGeom prst="rect">
            <a:avLst/>
          </a:prstGeom>
        </p:spPr>
      </p:pic>
      <p:pic>
        <p:nvPicPr>
          <p:cNvPr id="10" name="Picture 9">
            <a:extLst>
              <a:ext uri="{FF2B5EF4-FFF2-40B4-BE49-F238E27FC236}">
                <a16:creationId xmlns:a16="http://schemas.microsoft.com/office/drawing/2014/main" xmlns="" id="{3321FAD1-3449-4ADB-8D07-3A70EBE05DA6}"/>
              </a:ext>
            </a:extLst>
          </p:cNvPr>
          <p:cNvPicPr>
            <a:picLocks noChangeAspect="1"/>
          </p:cNvPicPr>
          <p:nvPr/>
        </p:nvPicPr>
        <p:blipFill>
          <a:blip r:embed="rId5"/>
          <a:stretch>
            <a:fillRect/>
          </a:stretch>
        </p:blipFill>
        <p:spPr>
          <a:xfrm>
            <a:off x="6260342" y="4333994"/>
            <a:ext cx="2883658" cy="1656222"/>
          </a:xfrm>
          <a:prstGeom prst="rect">
            <a:avLst/>
          </a:prstGeom>
        </p:spPr>
      </p:pic>
      <p:sp>
        <p:nvSpPr>
          <p:cNvPr id="11" name="Rectangle 10">
            <a:extLst>
              <a:ext uri="{FF2B5EF4-FFF2-40B4-BE49-F238E27FC236}">
                <a16:creationId xmlns:a16="http://schemas.microsoft.com/office/drawing/2014/main" xmlns="" id="{49343973-2A0F-43CC-8454-27429A66A16C}"/>
              </a:ext>
            </a:extLst>
          </p:cNvPr>
          <p:cNvSpPr/>
          <p:nvPr/>
        </p:nvSpPr>
        <p:spPr>
          <a:xfrm>
            <a:off x="4035286" y="6037461"/>
            <a:ext cx="5758070" cy="276999"/>
          </a:xfrm>
          <a:prstGeom prst="rect">
            <a:avLst/>
          </a:prstGeom>
        </p:spPr>
        <p:txBody>
          <a:bodyPr wrap="square">
            <a:spAutoFit/>
          </a:bodyPr>
          <a:lstStyle/>
          <a:p>
            <a:r>
              <a:rPr lang="en-US" sz="1200" dirty="0">
                <a:latin typeface="Times New Roman" panose="02020603050405020304" pitchFamily="18" charset="0"/>
                <a:cs typeface="Times New Roman" panose="02020603050405020304" pitchFamily="18" charset="0"/>
              </a:rPr>
              <a:t>(</a:t>
            </a:r>
            <a:r>
              <a:rPr lang="en-US" sz="1200" dirty="0" err="1">
                <a:latin typeface="Times New Roman" panose="02020603050405020304" pitchFamily="18" charset="0"/>
                <a:cs typeface="Times New Roman" panose="02020603050405020304" pitchFamily="18" charset="0"/>
              </a:rPr>
              <a:t>Sumber</a:t>
            </a:r>
            <a:r>
              <a:rPr lang="en-US" sz="1200" dirty="0">
                <a:latin typeface="Times New Roman" panose="02020603050405020304" pitchFamily="18" charset="0"/>
                <a:cs typeface="Times New Roman" panose="02020603050405020304" pitchFamily="18" charset="0"/>
              </a:rPr>
              <a:t>: https://www.trendilmu.com/2015/04/macam-macam-posisi-pasien.html)</a:t>
            </a:r>
          </a:p>
        </p:txBody>
      </p:sp>
    </p:spTree>
    <p:extLst>
      <p:ext uri="{BB962C8B-B14F-4D97-AF65-F5344CB8AC3E}">
        <p14:creationId xmlns:p14="http://schemas.microsoft.com/office/powerpoint/2010/main" val="2537945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27B5581-647C-492B-94D6-DE88F6793C87}"/>
              </a:ext>
            </a:extLst>
          </p:cNvPr>
          <p:cNvPicPr>
            <a:picLocks noChangeAspect="1"/>
          </p:cNvPicPr>
          <p:nvPr/>
        </p:nvPicPr>
        <p:blipFill>
          <a:blip r:embed="rId2"/>
          <a:stretch>
            <a:fillRect/>
          </a:stretch>
        </p:blipFill>
        <p:spPr>
          <a:xfrm>
            <a:off x="0" y="6333744"/>
            <a:ext cx="9144000" cy="524256"/>
          </a:xfrm>
          <a:prstGeom prst="rect">
            <a:avLst/>
          </a:prstGeom>
        </p:spPr>
      </p:pic>
      <p:pic>
        <p:nvPicPr>
          <p:cNvPr id="5" name="Picture 4">
            <a:extLst>
              <a:ext uri="{FF2B5EF4-FFF2-40B4-BE49-F238E27FC236}">
                <a16:creationId xmlns:a16="http://schemas.microsoft.com/office/drawing/2014/main" xmlns="" id="{9DAB8CB7-E51A-487C-A7F6-B11C69D182E3}"/>
              </a:ext>
            </a:extLst>
          </p:cNvPr>
          <p:cNvPicPr>
            <a:picLocks noChangeAspect="1"/>
          </p:cNvPicPr>
          <p:nvPr/>
        </p:nvPicPr>
        <p:blipFill>
          <a:blip r:embed="rId3"/>
          <a:stretch>
            <a:fillRect/>
          </a:stretch>
        </p:blipFill>
        <p:spPr>
          <a:xfrm>
            <a:off x="-653142" y="-232229"/>
            <a:ext cx="10450286" cy="1039365"/>
          </a:xfrm>
          <a:prstGeom prst="rect">
            <a:avLst/>
          </a:prstGeom>
        </p:spPr>
      </p:pic>
      <p:sp>
        <p:nvSpPr>
          <p:cNvPr id="2" name="Rectangle 1">
            <a:extLst>
              <a:ext uri="{FF2B5EF4-FFF2-40B4-BE49-F238E27FC236}">
                <a16:creationId xmlns:a16="http://schemas.microsoft.com/office/drawing/2014/main" xmlns="" id="{247341A6-26E8-46D4-9C8E-98B6E1833419}"/>
              </a:ext>
            </a:extLst>
          </p:cNvPr>
          <p:cNvSpPr/>
          <p:nvPr/>
        </p:nvSpPr>
        <p:spPr>
          <a:xfrm>
            <a:off x="798394" y="807136"/>
            <a:ext cx="4572000" cy="830997"/>
          </a:xfrm>
          <a:prstGeom prst="rect">
            <a:avLst/>
          </a:prstGeom>
        </p:spPr>
        <p:txBody>
          <a:bodyPr>
            <a:spAutoFit/>
          </a:bodyPr>
          <a:lstStyle/>
          <a:p>
            <a:r>
              <a:rPr lang="id-ID" sz="1600" dirty="0">
                <a:latin typeface="Times New Roman" panose="02020603050405020304" pitchFamily="18" charset="0"/>
                <a:cs typeface="Times New Roman" panose="02020603050405020304" pitchFamily="18" charset="0"/>
              </a:rPr>
              <a:t>C.	Indikasi</a:t>
            </a:r>
          </a:p>
          <a:p>
            <a:pPr lvl="1"/>
            <a:r>
              <a:rPr lang="id-ID" sz="1600" dirty="0">
                <a:latin typeface="Times New Roman" panose="02020603050405020304" pitchFamily="18" charset="0"/>
                <a:cs typeface="Times New Roman" panose="02020603050405020304" pitchFamily="18" charset="0"/>
              </a:rPr>
              <a:t>1. Untuk pasien yang akan dihuknah</a:t>
            </a:r>
          </a:p>
          <a:p>
            <a:pPr lvl="1"/>
            <a:r>
              <a:rPr lang="id-ID" sz="1600" dirty="0">
                <a:latin typeface="Times New Roman" panose="02020603050405020304" pitchFamily="18" charset="0"/>
                <a:cs typeface="Times New Roman" panose="02020603050405020304" pitchFamily="18" charset="0"/>
              </a:rPr>
              <a:t>2. untuk pemberian obat supositoria</a:t>
            </a:r>
          </a:p>
        </p:txBody>
      </p:sp>
      <p:sp>
        <p:nvSpPr>
          <p:cNvPr id="3" name="Rectangle 2">
            <a:extLst>
              <a:ext uri="{FF2B5EF4-FFF2-40B4-BE49-F238E27FC236}">
                <a16:creationId xmlns:a16="http://schemas.microsoft.com/office/drawing/2014/main" xmlns="" id="{C1DA11BA-4A22-46F3-BDF8-E14CEBC8460C}"/>
              </a:ext>
            </a:extLst>
          </p:cNvPr>
          <p:cNvSpPr/>
          <p:nvPr/>
        </p:nvSpPr>
        <p:spPr>
          <a:xfrm>
            <a:off x="5725236" y="807136"/>
            <a:ext cx="2395182" cy="1077218"/>
          </a:xfrm>
          <a:prstGeom prst="rect">
            <a:avLst/>
          </a:prstGeom>
        </p:spPr>
        <p:txBody>
          <a:bodyPr wrap="square">
            <a:spAutoFit/>
          </a:bodyPr>
          <a:lstStyle/>
          <a:p>
            <a:r>
              <a:rPr lang="sv-SE" sz="1600" dirty="0">
                <a:latin typeface="Times New Roman" panose="02020603050405020304" pitchFamily="18" charset="0"/>
                <a:cs typeface="Times New Roman" panose="02020603050405020304" pitchFamily="18" charset="0"/>
              </a:rPr>
              <a:t>D.	Alat dan Bahan</a:t>
            </a:r>
          </a:p>
          <a:p>
            <a:pPr lvl="1"/>
            <a:r>
              <a:rPr lang="sv-SE" sz="1600" dirty="0">
                <a:latin typeface="Times New Roman" panose="02020603050405020304" pitchFamily="18" charset="0"/>
                <a:cs typeface="Times New Roman" panose="02020603050405020304" pitchFamily="18" charset="0"/>
              </a:rPr>
              <a:t>1. Tempat tidur</a:t>
            </a:r>
          </a:p>
          <a:p>
            <a:pPr lvl="1"/>
            <a:r>
              <a:rPr lang="sv-SE" sz="1600" dirty="0">
                <a:latin typeface="Times New Roman" panose="02020603050405020304" pitchFamily="18" charset="0"/>
                <a:cs typeface="Times New Roman" panose="02020603050405020304" pitchFamily="18" charset="0"/>
              </a:rPr>
              <a:t>2.  Bantal</a:t>
            </a:r>
          </a:p>
          <a:p>
            <a:pPr lvl="1"/>
            <a:r>
              <a:rPr lang="sv-SE" sz="1600" dirty="0">
                <a:latin typeface="Times New Roman" panose="02020603050405020304" pitchFamily="18" charset="0"/>
                <a:cs typeface="Times New Roman" panose="02020603050405020304" pitchFamily="18" charset="0"/>
              </a:rPr>
              <a:t>3.  Selimut</a:t>
            </a:r>
          </a:p>
        </p:txBody>
      </p:sp>
      <p:sp>
        <p:nvSpPr>
          <p:cNvPr id="6" name="Rectangle 5">
            <a:extLst>
              <a:ext uri="{FF2B5EF4-FFF2-40B4-BE49-F238E27FC236}">
                <a16:creationId xmlns:a16="http://schemas.microsoft.com/office/drawing/2014/main" xmlns="" id="{78A1B0BA-1557-4BCB-9C45-DDEBB9F37BE7}"/>
              </a:ext>
            </a:extLst>
          </p:cNvPr>
          <p:cNvSpPr/>
          <p:nvPr/>
        </p:nvSpPr>
        <p:spPr>
          <a:xfrm>
            <a:off x="298740" y="2183427"/>
            <a:ext cx="3405741" cy="369332"/>
          </a:xfrm>
          <a:prstGeom prst="rect">
            <a:avLst/>
          </a:prstGeom>
        </p:spPr>
        <p:txBody>
          <a:bodyPr wrap="none">
            <a:spAutoFit/>
          </a:bodyPr>
          <a:lstStyle/>
          <a:p>
            <a:r>
              <a:rPr lang="id-ID" dirty="0">
                <a:latin typeface="Times New Roman" panose="02020603050405020304" pitchFamily="18" charset="0"/>
                <a:cs typeface="Times New Roman" panose="02020603050405020304" pitchFamily="18" charset="0"/>
              </a:rPr>
              <a:t>4.	POSISI TRENDELENBURG</a:t>
            </a:r>
          </a:p>
        </p:txBody>
      </p:sp>
      <p:sp>
        <p:nvSpPr>
          <p:cNvPr id="7" name="Rectangle 6">
            <a:extLst>
              <a:ext uri="{FF2B5EF4-FFF2-40B4-BE49-F238E27FC236}">
                <a16:creationId xmlns:a16="http://schemas.microsoft.com/office/drawing/2014/main" xmlns="" id="{1BC9756F-5986-4F42-A2DF-B50724DDF9DD}"/>
              </a:ext>
            </a:extLst>
          </p:cNvPr>
          <p:cNvSpPr/>
          <p:nvPr/>
        </p:nvSpPr>
        <p:spPr>
          <a:xfrm>
            <a:off x="798394" y="2715351"/>
            <a:ext cx="6202907" cy="3539430"/>
          </a:xfrm>
          <a:prstGeom prst="rect">
            <a:avLst/>
          </a:prstGeom>
        </p:spPr>
        <p:txBody>
          <a:bodyPr wrap="square">
            <a:spAutoFit/>
          </a:bodyPr>
          <a:lstStyle/>
          <a:p>
            <a:r>
              <a:rPr lang="id-ID" sz="1600" dirty="0">
                <a:latin typeface="Times New Roman" panose="02020603050405020304" pitchFamily="18" charset="0"/>
                <a:cs typeface="Times New Roman" panose="02020603050405020304" pitchFamily="18" charset="0"/>
              </a:rPr>
              <a:t>A.	Pengertian</a:t>
            </a:r>
          </a:p>
          <a:p>
            <a:pPr lvl="1"/>
            <a:r>
              <a:rPr lang="id-ID" sz="1600" dirty="0">
                <a:latin typeface="Times New Roman" panose="02020603050405020304" pitchFamily="18" charset="0"/>
                <a:cs typeface="Times New Roman" panose="02020603050405020304" pitchFamily="18" charset="0"/>
              </a:rPr>
              <a:t>Posisi trendelenberg adalah memberikan posisi kepala lebih rendah dari pada posisi kaki.</a:t>
            </a:r>
          </a:p>
          <a:p>
            <a:r>
              <a:rPr lang="id-ID" sz="1600" dirty="0">
                <a:latin typeface="Times New Roman" panose="02020603050405020304" pitchFamily="18" charset="0"/>
                <a:cs typeface="Times New Roman" panose="02020603050405020304" pitchFamily="18" charset="0"/>
              </a:rPr>
              <a:t>B.	Tujuan</a:t>
            </a:r>
          </a:p>
          <a:p>
            <a:pPr lvl="1"/>
            <a:r>
              <a:rPr lang="id-ID" sz="1600" dirty="0">
                <a:latin typeface="Times New Roman" panose="02020603050405020304" pitchFamily="18" charset="0"/>
                <a:cs typeface="Times New Roman" panose="02020603050405020304" pitchFamily="18" charset="0"/>
              </a:rPr>
              <a:t>Melancarkan peredaran darah ke otak, terutama pada pasien yang mengalami syok</a:t>
            </a:r>
          </a:p>
          <a:p>
            <a:r>
              <a:rPr lang="id-ID" sz="1600" dirty="0">
                <a:latin typeface="Times New Roman" panose="02020603050405020304" pitchFamily="18" charset="0"/>
                <a:cs typeface="Times New Roman" panose="02020603050405020304" pitchFamily="18" charset="0"/>
              </a:rPr>
              <a:t>C.	Indikasi</a:t>
            </a:r>
          </a:p>
          <a:p>
            <a:pPr lvl="1"/>
            <a:r>
              <a:rPr lang="id-ID" sz="1600" dirty="0">
                <a:latin typeface="Times New Roman" panose="02020603050405020304" pitchFamily="18" charset="0"/>
                <a:cs typeface="Times New Roman" panose="02020603050405020304" pitchFamily="18" charset="0"/>
              </a:rPr>
              <a:t>1.      Pasien dengan pembedahan pada daerah perut</a:t>
            </a:r>
          </a:p>
          <a:p>
            <a:pPr lvl="1"/>
            <a:r>
              <a:rPr lang="id-ID" sz="1600" dirty="0">
                <a:latin typeface="Times New Roman" panose="02020603050405020304" pitchFamily="18" charset="0"/>
                <a:cs typeface="Times New Roman" panose="02020603050405020304" pitchFamily="18" charset="0"/>
              </a:rPr>
              <a:t>2.      Pasien shock</a:t>
            </a:r>
          </a:p>
          <a:p>
            <a:pPr marL="800100" lvl="1" indent="-342900">
              <a:buAutoNum type="arabicPeriod" startAt="3"/>
            </a:pPr>
            <a:r>
              <a:rPr lang="id-ID" sz="1600" dirty="0">
                <a:latin typeface="Times New Roman" panose="02020603050405020304" pitchFamily="18" charset="0"/>
                <a:cs typeface="Times New Roman" panose="02020603050405020304" pitchFamily="18" charset="0"/>
              </a:rPr>
              <a:t>Pasien hipotensi</a:t>
            </a:r>
          </a:p>
          <a:p>
            <a:pPr marL="800100" lvl="1" indent="-342900">
              <a:buAutoNum type="arabicPeriod" startAt="3"/>
            </a:pPr>
            <a:endParaRPr lang="id-ID" sz="1600" dirty="0">
              <a:latin typeface="Times New Roman" panose="02020603050405020304" pitchFamily="18" charset="0"/>
              <a:cs typeface="Times New Roman" panose="02020603050405020304" pitchFamily="18" charset="0"/>
            </a:endParaRPr>
          </a:p>
          <a:p>
            <a:pPr lvl="1"/>
            <a:r>
              <a:rPr lang="id-ID" sz="1600" dirty="0">
                <a:latin typeface="Times New Roman" panose="02020603050405020304" pitchFamily="18" charset="0"/>
                <a:cs typeface="Times New Roman" panose="02020603050405020304" pitchFamily="18" charset="0"/>
              </a:rPr>
              <a:t>D.	Alat dan Bahan</a:t>
            </a:r>
          </a:p>
          <a:p>
            <a:pPr lvl="1"/>
            <a:r>
              <a:rPr lang="id-ID" sz="1600" dirty="0">
                <a:latin typeface="Times New Roman" panose="02020603050405020304" pitchFamily="18" charset="0"/>
                <a:cs typeface="Times New Roman" panose="02020603050405020304" pitchFamily="18" charset="0"/>
              </a:rPr>
              <a:t>1.      Tempat tidur khusus</a:t>
            </a:r>
          </a:p>
          <a:p>
            <a:pPr lvl="1"/>
            <a:r>
              <a:rPr lang="id-ID" sz="1600" dirty="0">
                <a:latin typeface="Times New Roman" panose="02020603050405020304" pitchFamily="18" charset="0"/>
                <a:cs typeface="Times New Roman" panose="02020603050405020304" pitchFamily="18" charset="0"/>
              </a:rPr>
              <a:t>2.      Selimut</a:t>
            </a:r>
          </a:p>
        </p:txBody>
      </p:sp>
      <p:pic>
        <p:nvPicPr>
          <p:cNvPr id="11" name="Picture 10">
            <a:extLst>
              <a:ext uri="{FF2B5EF4-FFF2-40B4-BE49-F238E27FC236}">
                <a16:creationId xmlns:a16="http://schemas.microsoft.com/office/drawing/2014/main" xmlns="" id="{53FDCA64-3E85-4ED0-B61C-6B788B0B9A8C}"/>
              </a:ext>
            </a:extLst>
          </p:cNvPr>
          <p:cNvPicPr>
            <a:picLocks noChangeAspect="1"/>
          </p:cNvPicPr>
          <p:nvPr/>
        </p:nvPicPr>
        <p:blipFill>
          <a:blip r:embed="rId4"/>
          <a:stretch>
            <a:fillRect/>
          </a:stretch>
        </p:blipFill>
        <p:spPr>
          <a:xfrm>
            <a:off x="6164615" y="4117383"/>
            <a:ext cx="2847079" cy="1933481"/>
          </a:xfrm>
          <a:prstGeom prst="rect">
            <a:avLst/>
          </a:prstGeom>
        </p:spPr>
      </p:pic>
      <p:sp>
        <p:nvSpPr>
          <p:cNvPr id="15" name="Rectangle 14">
            <a:extLst>
              <a:ext uri="{FF2B5EF4-FFF2-40B4-BE49-F238E27FC236}">
                <a16:creationId xmlns:a16="http://schemas.microsoft.com/office/drawing/2014/main" xmlns="" id="{371955FC-774E-4CF4-8B85-6C0BC53266F3}"/>
              </a:ext>
            </a:extLst>
          </p:cNvPr>
          <p:cNvSpPr/>
          <p:nvPr/>
        </p:nvSpPr>
        <p:spPr>
          <a:xfrm>
            <a:off x="4019264" y="6008560"/>
            <a:ext cx="5411337"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(Sumber:https://www.trendilmu.com/2015/04/macam-macam-posisi-pasien.html)</a:t>
            </a:r>
          </a:p>
        </p:txBody>
      </p:sp>
    </p:spTree>
    <p:extLst>
      <p:ext uri="{BB962C8B-B14F-4D97-AF65-F5344CB8AC3E}">
        <p14:creationId xmlns:p14="http://schemas.microsoft.com/office/powerpoint/2010/main" val="27890769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F67BF37-7098-4581-BEB8-EE5E330945A6}"/>
              </a:ext>
            </a:extLst>
          </p:cNvPr>
          <p:cNvPicPr>
            <a:picLocks noChangeAspect="1"/>
          </p:cNvPicPr>
          <p:nvPr/>
        </p:nvPicPr>
        <p:blipFill>
          <a:blip r:embed="rId2"/>
          <a:stretch>
            <a:fillRect/>
          </a:stretch>
        </p:blipFill>
        <p:spPr>
          <a:xfrm>
            <a:off x="-653143" y="-232228"/>
            <a:ext cx="10450286" cy="892300"/>
          </a:xfrm>
          <a:prstGeom prst="rect">
            <a:avLst/>
          </a:prstGeom>
        </p:spPr>
      </p:pic>
      <p:pic>
        <p:nvPicPr>
          <p:cNvPr id="5" name="Picture 4">
            <a:extLst>
              <a:ext uri="{FF2B5EF4-FFF2-40B4-BE49-F238E27FC236}">
                <a16:creationId xmlns:a16="http://schemas.microsoft.com/office/drawing/2014/main" xmlns="" id="{B813D1C4-572A-4D34-8C49-488572EF4B3F}"/>
              </a:ext>
            </a:extLst>
          </p:cNvPr>
          <p:cNvPicPr>
            <a:picLocks noChangeAspect="1"/>
          </p:cNvPicPr>
          <p:nvPr/>
        </p:nvPicPr>
        <p:blipFill>
          <a:blip r:embed="rId3"/>
          <a:stretch>
            <a:fillRect/>
          </a:stretch>
        </p:blipFill>
        <p:spPr>
          <a:xfrm>
            <a:off x="0" y="6380369"/>
            <a:ext cx="9144000" cy="524256"/>
          </a:xfrm>
          <a:prstGeom prst="rect">
            <a:avLst/>
          </a:prstGeom>
        </p:spPr>
      </p:pic>
      <p:sp>
        <p:nvSpPr>
          <p:cNvPr id="2" name="Rectangle 1">
            <a:extLst>
              <a:ext uri="{FF2B5EF4-FFF2-40B4-BE49-F238E27FC236}">
                <a16:creationId xmlns:a16="http://schemas.microsoft.com/office/drawing/2014/main" xmlns="" id="{B60FF579-A403-4ACC-8B7D-B25DC7ACAA77}"/>
              </a:ext>
            </a:extLst>
          </p:cNvPr>
          <p:cNvSpPr/>
          <p:nvPr/>
        </p:nvSpPr>
        <p:spPr>
          <a:xfrm>
            <a:off x="185530" y="660072"/>
            <a:ext cx="3805272" cy="369332"/>
          </a:xfrm>
          <a:prstGeom prst="rect">
            <a:avLst/>
          </a:prstGeom>
        </p:spPr>
        <p:txBody>
          <a:bodyPr wrap="none">
            <a:spAutoFit/>
          </a:bodyPr>
          <a:lstStyle/>
          <a:p>
            <a:r>
              <a:rPr lang="id-ID" dirty="0">
                <a:latin typeface="Times New Roman" panose="02020603050405020304" pitchFamily="18" charset="0"/>
                <a:cs typeface="Times New Roman" panose="02020603050405020304" pitchFamily="18" charset="0"/>
              </a:rPr>
              <a:t>5.	POSISI DORSAL RECUMBENT</a:t>
            </a:r>
          </a:p>
        </p:txBody>
      </p:sp>
      <p:sp>
        <p:nvSpPr>
          <p:cNvPr id="3" name="Rectangle 2">
            <a:extLst>
              <a:ext uri="{FF2B5EF4-FFF2-40B4-BE49-F238E27FC236}">
                <a16:creationId xmlns:a16="http://schemas.microsoft.com/office/drawing/2014/main" xmlns="" id="{845D6445-5DC8-4CE9-A692-3573E6AD3531}"/>
              </a:ext>
            </a:extLst>
          </p:cNvPr>
          <p:cNvSpPr/>
          <p:nvPr/>
        </p:nvSpPr>
        <p:spPr>
          <a:xfrm>
            <a:off x="649357" y="958182"/>
            <a:ext cx="8309113" cy="3293209"/>
          </a:xfrm>
          <a:prstGeom prst="rect">
            <a:avLst/>
          </a:prstGeom>
        </p:spPr>
        <p:txBody>
          <a:bodyPr wrap="square">
            <a:spAutoFit/>
          </a:bodyPr>
          <a:lstStyle/>
          <a:p>
            <a:r>
              <a:rPr lang="id-ID" sz="1600" dirty="0">
                <a:latin typeface="Times New Roman" panose="02020603050405020304" pitchFamily="18" charset="0"/>
                <a:cs typeface="Times New Roman" panose="02020603050405020304" pitchFamily="18" charset="0"/>
              </a:rPr>
              <a:t>A.	Pengertian</a:t>
            </a:r>
          </a:p>
          <a:p>
            <a:pPr lvl="1"/>
            <a:r>
              <a:rPr lang="id-ID" sz="1600" dirty="0">
                <a:latin typeface="Times New Roman" panose="02020603050405020304" pitchFamily="18" charset="0"/>
                <a:cs typeface="Times New Roman" panose="02020603050405020304" pitchFamily="18" charset="0"/>
              </a:rPr>
              <a:t>Pada posisi ini pasien berbaring terlentang dengan kedua lutut fleksi(direnggangkan) di atas tempat tidur. Posisi ini dilakukan untuk merawat dan memeriksa genitalia serta pada proses persalinan</a:t>
            </a:r>
          </a:p>
          <a:p>
            <a:r>
              <a:rPr lang="id-ID" sz="1600" dirty="0">
                <a:latin typeface="Times New Roman" panose="02020603050405020304" pitchFamily="18" charset="0"/>
                <a:cs typeface="Times New Roman" panose="02020603050405020304" pitchFamily="18" charset="0"/>
              </a:rPr>
              <a:t>B.	Tujuan</a:t>
            </a:r>
          </a:p>
          <a:p>
            <a:r>
              <a:rPr lang="id-ID" sz="1600" dirty="0">
                <a:latin typeface="Times New Roman" panose="02020603050405020304" pitchFamily="18" charset="0"/>
                <a:cs typeface="Times New Roman" panose="02020603050405020304" pitchFamily="18" charset="0"/>
              </a:rPr>
              <a:t>	Meningkatkan kenyamanan pasien, terutama dengan ketegangan punggung belakang.</a:t>
            </a:r>
          </a:p>
          <a:p>
            <a:r>
              <a:rPr lang="id-ID" sz="1600" dirty="0">
                <a:latin typeface="Times New Roman" panose="02020603050405020304" pitchFamily="18" charset="0"/>
                <a:cs typeface="Times New Roman" panose="02020603050405020304" pitchFamily="18" charset="0"/>
              </a:rPr>
              <a:t>C.	Indikasi</a:t>
            </a:r>
          </a:p>
          <a:p>
            <a:pPr lvl="1"/>
            <a:r>
              <a:rPr lang="id-ID" sz="1600" dirty="0">
                <a:latin typeface="Times New Roman" panose="02020603050405020304" pitchFamily="18" charset="0"/>
                <a:cs typeface="Times New Roman" panose="02020603050405020304" pitchFamily="18" charset="0"/>
              </a:rPr>
              <a:t>1.	Pasien Yang Akan Melakukan Pemeriksaan Genitalia</a:t>
            </a:r>
          </a:p>
          <a:p>
            <a:pPr lvl="1"/>
            <a:r>
              <a:rPr lang="id-ID" sz="1600" dirty="0">
                <a:latin typeface="Times New Roman" panose="02020603050405020304" pitchFamily="18" charset="0"/>
                <a:cs typeface="Times New Roman" panose="02020603050405020304" pitchFamily="18" charset="0"/>
              </a:rPr>
              <a:t>2.	Untuk persalinan</a:t>
            </a:r>
          </a:p>
          <a:p>
            <a:r>
              <a:rPr lang="id-ID" sz="1600" dirty="0">
                <a:latin typeface="Times New Roman" panose="02020603050405020304" pitchFamily="18" charset="0"/>
                <a:cs typeface="Times New Roman" panose="02020603050405020304" pitchFamily="18" charset="0"/>
              </a:rPr>
              <a:t>D.	Alat dan bahan</a:t>
            </a:r>
          </a:p>
          <a:p>
            <a:pPr lvl="1"/>
            <a:r>
              <a:rPr lang="id-ID" sz="1600" dirty="0">
                <a:latin typeface="Times New Roman" panose="02020603050405020304" pitchFamily="18" charset="0"/>
                <a:cs typeface="Times New Roman" panose="02020603050405020304" pitchFamily="18" charset="0"/>
              </a:rPr>
              <a:t>1.	Tempat tidur</a:t>
            </a:r>
          </a:p>
          <a:p>
            <a:pPr lvl="1"/>
            <a:r>
              <a:rPr lang="id-ID" sz="1600" dirty="0">
                <a:latin typeface="Times New Roman" panose="02020603050405020304" pitchFamily="18" charset="0"/>
                <a:cs typeface="Times New Roman" panose="02020603050405020304" pitchFamily="18" charset="0"/>
              </a:rPr>
              <a:t>2.	Selimut</a:t>
            </a:r>
          </a:p>
          <a:p>
            <a:pPr lvl="1"/>
            <a:r>
              <a:rPr lang="id-ID" sz="1600" dirty="0">
                <a:latin typeface="Times New Roman" panose="02020603050405020304" pitchFamily="18" charset="0"/>
                <a:cs typeface="Times New Roman" panose="02020603050405020304" pitchFamily="18" charset="0"/>
              </a:rPr>
              <a:t>3.	Bantal</a:t>
            </a:r>
          </a:p>
        </p:txBody>
      </p:sp>
      <p:pic>
        <p:nvPicPr>
          <p:cNvPr id="9" name="Picture 8">
            <a:extLst>
              <a:ext uri="{FF2B5EF4-FFF2-40B4-BE49-F238E27FC236}">
                <a16:creationId xmlns:a16="http://schemas.microsoft.com/office/drawing/2014/main" xmlns="" id="{989F42B4-FA2C-454A-B0BB-3B24E16FE2F0}"/>
              </a:ext>
            </a:extLst>
          </p:cNvPr>
          <p:cNvPicPr>
            <a:picLocks noChangeAspect="1"/>
          </p:cNvPicPr>
          <p:nvPr/>
        </p:nvPicPr>
        <p:blipFill>
          <a:blip r:embed="rId4"/>
          <a:stretch>
            <a:fillRect/>
          </a:stretch>
        </p:blipFill>
        <p:spPr>
          <a:xfrm>
            <a:off x="6080909" y="2453686"/>
            <a:ext cx="2877561" cy="1408298"/>
          </a:xfrm>
          <a:prstGeom prst="rect">
            <a:avLst/>
          </a:prstGeom>
        </p:spPr>
      </p:pic>
      <p:sp>
        <p:nvSpPr>
          <p:cNvPr id="13" name="Rectangle 12">
            <a:extLst>
              <a:ext uri="{FF2B5EF4-FFF2-40B4-BE49-F238E27FC236}">
                <a16:creationId xmlns:a16="http://schemas.microsoft.com/office/drawing/2014/main" xmlns="" id="{6E4ABC55-2225-485F-8C3A-D9D61C60E61F}"/>
              </a:ext>
            </a:extLst>
          </p:cNvPr>
          <p:cNvSpPr/>
          <p:nvPr/>
        </p:nvSpPr>
        <p:spPr>
          <a:xfrm>
            <a:off x="649357" y="4515312"/>
            <a:ext cx="7229061" cy="1815882"/>
          </a:xfrm>
          <a:prstGeom prst="rect">
            <a:avLst/>
          </a:prstGeom>
        </p:spPr>
        <p:txBody>
          <a:bodyPr wrap="square">
            <a:spAutoFit/>
          </a:bodyPr>
          <a:lstStyle/>
          <a:p>
            <a:r>
              <a:rPr lang="id-ID" sz="1600" dirty="0">
                <a:latin typeface="Times New Roman" panose="02020603050405020304" pitchFamily="18" charset="0"/>
                <a:cs typeface="Times New Roman" panose="02020603050405020304" pitchFamily="18" charset="0"/>
              </a:rPr>
              <a:t>A.	Pengertian</a:t>
            </a:r>
          </a:p>
          <a:p>
            <a:pPr lvl="1"/>
            <a:r>
              <a:rPr lang="id-ID" sz="1600" dirty="0">
                <a:latin typeface="Times New Roman" panose="02020603050405020304" pitchFamily="18" charset="0"/>
                <a:cs typeface="Times New Roman" panose="02020603050405020304" pitchFamily="18" charset="0"/>
              </a:rPr>
              <a:t>Posisi litotomi adalah posisi berbaring telentang dengan mangangkat kedua kaki dan menariknya ke atas bagian perut.</a:t>
            </a:r>
          </a:p>
          <a:p>
            <a:r>
              <a:rPr lang="id-ID" sz="1600" dirty="0">
                <a:latin typeface="Times New Roman" panose="02020603050405020304" pitchFamily="18" charset="0"/>
                <a:cs typeface="Times New Roman" panose="02020603050405020304" pitchFamily="18" charset="0"/>
              </a:rPr>
              <a:t>B.	Tujuan</a:t>
            </a:r>
          </a:p>
          <a:p>
            <a:pPr lvl="1"/>
            <a:r>
              <a:rPr lang="id-ID" sz="1600" dirty="0">
                <a:latin typeface="Times New Roman" panose="02020603050405020304" pitchFamily="18" charset="0"/>
                <a:cs typeface="Times New Roman" panose="02020603050405020304" pitchFamily="18" charset="0"/>
              </a:rPr>
              <a:t>1.       Pemeriksaan alat genitalia</a:t>
            </a:r>
          </a:p>
          <a:p>
            <a:pPr lvl="1"/>
            <a:r>
              <a:rPr lang="id-ID" sz="1600" dirty="0">
                <a:latin typeface="Times New Roman" panose="02020603050405020304" pitchFamily="18" charset="0"/>
                <a:cs typeface="Times New Roman" panose="02020603050405020304" pitchFamily="18" charset="0"/>
              </a:rPr>
              <a:t>2.       Proses persalinan</a:t>
            </a:r>
          </a:p>
          <a:p>
            <a:pPr lvl="1"/>
            <a:r>
              <a:rPr lang="id-ID" sz="1600" dirty="0">
                <a:latin typeface="Times New Roman" panose="02020603050405020304" pitchFamily="18" charset="0"/>
                <a:cs typeface="Times New Roman" panose="02020603050405020304" pitchFamily="18" charset="0"/>
              </a:rPr>
              <a:t>3.       Pemasangan alat kontrasepsi</a:t>
            </a:r>
          </a:p>
        </p:txBody>
      </p:sp>
      <p:sp>
        <p:nvSpPr>
          <p:cNvPr id="14" name="Rectangle 13">
            <a:extLst>
              <a:ext uri="{FF2B5EF4-FFF2-40B4-BE49-F238E27FC236}">
                <a16:creationId xmlns:a16="http://schemas.microsoft.com/office/drawing/2014/main" xmlns="" id="{B2339B2C-005C-439A-A0D2-8C80A79E13FB}"/>
              </a:ext>
            </a:extLst>
          </p:cNvPr>
          <p:cNvSpPr/>
          <p:nvPr/>
        </p:nvSpPr>
        <p:spPr>
          <a:xfrm>
            <a:off x="185530" y="4243866"/>
            <a:ext cx="2217210" cy="369332"/>
          </a:xfrm>
          <a:prstGeom prst="rect">
            <a:avLst/>
          </a:prstGeom>
        </p:spPr>
        <p:txBody>
          <a:bodyPr wrap="none">
            <a:spAutoFit/>
          </a:bodyPr>
          <a:lstStyle/>
          <a:p>
            <a:r>
              <a:rPr lang="id-ID" dirty="0"/>
              <a:t>6.	POSISI LITOTOMI</a:t>
            </a:r>
          </a:p>
        </p:txBody>
      </p:sp>
      <p:pic>
        <p:nvPicPr>
          <p:cNvPr id="15" name="Picture 14">
            <a:extLst>
              <a:ext uri="{FF2B5EF4-FFF2-40B4-BE49-F238E27FC236}">
                <a16:creationId xmlns:a16="http://schemas.microsoft.com/office/drawing/2014/main" xmlns="" id="{B1538423-DE29-4117-8390-FCEBF841DD11}"/>
              </a:ext>
            </a:extLst>
          </p:cNvPr>
          <p:cNvPicPr>
            <a:picLocks noChangeAspect="1"/>
          </p:cNvPicPr>
          <p:nvPr/>
        </p:nvPicPr>
        <p:blipFill>
          <a:blip r:embed="rId5"/>
          <a:stretch>
            <a:fillRect/>
          </a:stretch>
        </p:blipFill>
        <p:spPr>
          <a:xfrm>
            <a:off x="6269901" y="4963531"/>
            <a:ext cx="2688569" cy="1103472"/>
          </a:xfrm>
          <a:prstGeom prst="rect">
            <a:avLst/>
          </a:prstGeom>
        </p:spPr>
      </p:pic>
      <p:sp>
        <p:nvSpPr>
          <p:cNvPr id="16" name="Rectangle 15">
            <a:extLst>
              <a:ext uri="{FF2B5EF4-FFF2-40B4-BE49-F238E27FC236}">
                <a16:creationId xmlns:a16="http://schemas.microsoft.com/office/drawing/2014/main" xmlns="" id="{1B9010B6-320C-4F34-A672-A3833A417FD2}"/>
              </a:ext>
            </a:extLst>
          </p:cNvPr>
          <p:cNvSpPr/>
          <p:nvPr/>
        </p:nvSpPr>
        <p:spPr>
          <a:xfrm>
            <a:off x="3990802" y="6085186"/>
            <a:ext cx="5466522"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(Sumber:https://www.trendilmu.com/2015/04/macam-macam-posisi-pasien.html)</a:t>
            </a:r>
          </a:p>
        </p:txBody>
      </p:sp>
    </p:spTree>
    <p:extLst>
      <p:ext uri="{BB962C8B-B14F-4D97-AF65-F5344CB8AC3E}">
        <p14:creationId xmlns:p14="http://schemas.microsoft.com/office/powerpoint/2010/main" val="3841791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9754B40-967D-43FA-B6F6-1F9F30A66DCD}"/>
              </a:ext>
            </a:extLst>
          </p:cNvPr>
          <p:cNvPicPr>
            <a:picLocks noChangeAspect="1"/>
          </p:cNvPicPr>
          <p:nvPr/>
        </p:nvPicPr>
        <p:blipFill>
          <a:blip r:embed="rId2"/>
          <a:stretch>
            <a:fillRect/>
          </a:stretch>
        </p:blipFill>
        <p:spPr>
          <a:xfrm>
            <a:off x="-672548" y="-239564"/>
            <a:ext cx="10489096" cy="778894"/>
          </a:xfrm>
          <a:prstGeom prst="rect">
            <a:avLst/>
          </a:prstGeom>
        </p:spPr>
      </p:pic>
      <p:pic>
        <p:nvPicPr>
          <p:cNvPr id="3" name="Picture 2">
            <a:extLst>
              <a:ext uri="{FF2B5EF4-FFF2-40B4-BE49-F238E27FC236}">
                <a16:creationId xmlns:a16="http://schemas.microsoft.com/office/drawing/2014/main" xmlns="" id="{AA27F1C9-6D14-4F6E-B688-3B00B1788C2C}"/>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894CED0C-0365-427F-AEEF-5E17FAE69713}"/>
              </a:ext>
            </a:extLst>
          </p:cNvPr>
          <p:cNvSpPr/>
          <p:nvPr/>
        </p:nvSpPr>
        <p:spPr>
          <a:xfrm>
            <a:off x="826019" y="539330"/>
            <a:ext cx="4572000" cy="1815882"/>
          </a:xfrm>
          <a:prstGeom prst="rect">
            <a:avLst/>
          </a:prstGeom>
        </p:spPr>
        <p:txBody>
          <a:bodyPr>
            <a:spAutoFit/>
          </a:bodyPr>
          <a:lstStyle/>
          <a:p>
            <a:r>
              <a:rPr lang="id-ID" sz="1600" dirty="0">
                <a:latin typeface="Times New Roman" panose="02020603050405020304" pitchFamily="18" charset="0"/>
                <a:cs typeface="Times New Roman" panose="02020603050405020304" pitchFamily="18" charset="0"/>
              </a:rPr>
              <a:t>C.	Indikasi</a:t>
            </a:r>
          </a:p>
          <a:p>
            <a:pPr lvl="1"/>
            <a:r>
              <a:rPr lang="id-ID" sz="1600" dirty="0">
                <a:latin typeface="Times New Roman" panose="02020603050405020304" pitchFamily="18" charset="0"/>
                <a:cs typeface="Times New Roman" panose="02020603050405020304" pitchFamily="18" charset="0"/>
              </a:rPr>
              <a:t>1. Untuk ibu hamil</a:t>
            </a:r>
          </a:p>
          <a:p>
            <a:pPr lvl="1"/>
            <a:r>
              <a:rPr lang="id-ID" sz="1600" dirty="0">
                <a:latin typeface="Times New Roman" panose="02020603050405020304" pitchFamily="18" charset="0"/>
                <a:cs typeface="Times New Roman" panose="02020603050405020304" pitchFamily="18" charset="0"/>
              </a:rPr>
              <a:t>2. Untuk persalinan</a:t>
            </a:r>
          </a:p>
          <a:p>
            <a:pPr lvl="1"/>
            <a:r>
              <a:rPr lang="id-ID" sz="1600" dirty="0">
                <a:latin typeface="Times New Roman" panose="02020603050405020304" pitchFamily="18" charset="0"/>
                <a:cs typeface="Times New Roman" panose="02020603050405020304" pitchFamily="18" charset="0"/>
              </a:rPr>
              <a:t>3. Untuk wanita yg akan memasang alat kontrasepsi</a:t>
            </a:r>
          </a:p>
          <a:p>
            <a:r>
              <a:rPr lang="id-ID" sz="1600" dirty="0">
                <a:latin typeface="Times New Roman" panose="02020603050405020304" pitchFamily="18" charset="0"/>
                <a:cs typeface="Times New Roman" panose="02020603050405020304" pitchFamily="18" charset="0"/>
              </a:rPr>
              <a:t>D.	Alat dan bahan</a:t>
            </a:r>
          </a:p>
          <a:p>
            <a:r>
              <a:rPr lang="id-ID" sz="1600" dirty="0">
                <a:latin typeface="Times New Roman" panose="02020603050405020304" pitchFamily="18" charset="0"/>
                <a:cs typeface="Times New Roman" panose="02020603050405020304" pitchFamily="18" charset="0"/>
              </a:rPr>
              <a:t>	tempat tidur khusus dan selimut</a:t>
            </a:r>
          </a:p>
        </p:txBody>
      </p:sp>
      <p:sp>
        <p:nvSpPr>
          <p:cNvPr id="6" name="Rectangle 5">
            <a:extLst>
              <a:ext uri="{FF2B5EF4-FFF2-40B4-BE49-F238E27FC236}">
                <a16:creationId xmlns:a16="http://schemas.microsoft.com/office/drawing/2014/main" xmlns="" id="{19EFB6D0-C071-40EA-A025-E946ECCF386B}"/>
              </a:ext>
            </a:extLst>
          </p:cNvPr>
          <p:cNvSpPr/>
          <p:nvPr/>
        </p:nvSpPr>
        <p:spPr>
          <a:xfrm>
            <a:off x="218532" y="2375139"/>
            <a:ext cx="3296736" cy="369332"/>
          </a:xfrm>
          <a:prstGeom prst="rect">
            <a:avLst/>
          </a:prstGeom>
        </p:spPr>
        <p:txBody>
          <a:bodyPr wrap="none">
            <a:spAutoFit/>
          </a:bodyPr>
          <a:lstStyle/>
          <a:p>
            <a:r>
              <a:rPr lang="id-ID" dirty="0">
                <a:latin typeface="Times New Roman" panose="02020603050405020304" pitchFamily="18" charset="0"/>
                <a:cs typeface="Times New Roman" panose="02020603050405020304" pitchFamily="18" charset="0"/>
              </a:rPr>
              <a:t>7.	POSISI GENU PECTORAL</a:t>
            </a:r>
          </a:p>
        </p:txBody>
      </p:sp>
      <p:sp>
        <p:nvSpPr>
          <p:cNvPr id="7" name="Rectangle 6">
            <a:extLst>
              <a:ext uri="{FF2B5EF4-FFF2-40B4-BE49-F238E27FC236}">
                <a16:creationId xmlns:a16="http://schemas.microsoft.com/office/drawing/2014/main" xmlns="" id="{CF10E6D9-A2CC-4726-A6A5-A99C45F13402}"/>
              </a:ext>
            </a:extLst>
          </p:cNvPr>
          <p:cNvSpPr/>
          <p:nvPr/>
        </p:nvSpPr>
        <p:spPr>
          <a:xfrm>
            <a:off x="720003" y="2642183"/>
            <a:ext cx="7964556" cy="2308324"/>
          </a:xfrm>
          <a:prstGeom prst="rect">
            <a:avLst/>
          </a:prstGeom>
        </p:spPr>
        <p:txBody>
          <a:bodyPr wrap="square">
            <a:spAutoFit/>
          </a:bodyPr>
          <a:lstStyle/>
          <a:p>
            <a:r>
              <a:rPr lang="id-ID" sz="1600" dirty="0">
                <a:latin typeface="Times New Roman" panose="02020603050405020304" pitchFamily="18" charset="0"/>
                <a:cs typeface="Times New Roman" panose="02020603050405020304" pitchFamily="18" charset="0"/>
              </a:rPr>
              <a:t>A.	Pengertian</a:t>
            </a:r>
          </a:p>
          <a:p>
            <a:pPr lvl="1"/>
            <a:r>
              <a:rPr lang="id-ID" sz="1600" dirty="0">
                <a:latin typeface="Times New Roman" panose="02020603050405020304" pitchFamily="18" charset="0"/>
                <a:cs typeface="Times New Roman" panose="02020603050405020304" pitchFamily="18" charset="0"/>
              </a:rPr>
              <a:t>Pada posisi ini pasien menungging dengan kedua kaki ditekuk dan dada menempel pada bagian alas tempat tidur. Posisi ini dilakukan untuk memeriksa daerah rectum dan sigmoid</a:t>
            </a:r>
          </a:p>
          <a:p>
            <a:r>
              <a:rPr lang="id-ID" sz="1600" dirty="0">
                <a:latin typeface="Times New Roman" panose="02020603050405020304" pitchFamily="18" charset="0"/>
                <a:cs typeface="Times New Roman" panose="02020603050405020304" pitchFamily="18" charset="0"/>
              </a:rPr>
              <a:t>B.	Tujuan</a:t>
            </a:r>
          </a:p>
          <a:p>
            <a:r>
              <a:rPr lang="id-ID" sz="1600" dirty="0">
                <a:latin typeface="Times New Roman" panose="02020603050405020304" pitchFamily="18" charset="0"/>
                <a:cs typeface="Times New Roman" panose="02020603050405020304" pitchFamily="18" charset="0"/>
              </a:rPr>
              <a:t>	Memudahkan memeriksa daerah rectum, sigmoid, dan vagina</a:t>
            </a:r>
          </a:p>
          <a:p>
            <a:r>
              <a:rPr lang="id-ID" sz="1600" dirty="0">
                <a:latin typeface="Times New Roman" panose="02020603050405020304" pitchFamily="18" charset="0"/>
                <a:cs typeface="Times New Roman" panose="02020603050405020304" pitchFamily="18" charset="0"/>
              </a:rPr>
              <a:t>C.	Indikasi</a:t>
            </a:r>
          </a:p>
          <a:p>
            <a:pPr lvl="1"/>
            <a:r>
              <a:rPr lang="id-ID" sz="1600" dirty="0">
                <a:latin typeface="Times New Roman" panose="02020603050405020304" pitchFamily="18" charset="0"/>
                <a:cs typeface="Times New Roman" panose="02020603050405020304" pitchFamily="18" charset="0"/>
              </a:rPr>
              <a:t>1.	Pasien hemoroid </a:t>
            </a:r>
          </a:p>
          <a:p>
            <a:pPr lvl="1"/>
            <a:r>
              <a:rPr lang="id-ID" sz="1600" dirty="0">
                <a:latin typeface="Times New Roman" panose="02020603050405020304" pitchFamily="18" charset="0"/>
                <a:cs typeface="Times New Roman" panose="02020603050405020304" pitchFamily="18" charset="0"/>
              </a:rPr>
              <a:t>2.	Pemeriksaan dan pengobatan daerah rectum.sigmoid, dan vagina</a:t>
            </a:r>
          </a:p>
        </p:txBody>
      </p:sp>
      <p:pic>
        <p:nvPicPr>
          <p:cNvPr id="8" name="Picture 7">
            <a:extLst>
              <a:ext uri="{FF2B5EF4-FFF2-40B4-BE49-F238E27FC236}">
                <a16:creationId xmlns:a16="http://schemas.microsoft.com/office/drawing/2014/main" xmlns="" id="{0FCF1D92-7EF8-4E38-B827-232A606D1015}"/>
              </a:ext>
            </a:extLst>
          </p:cNvPr>
          <p:cNvPicPr>
            <a:picLocks noChangeAspect="1"/>
          </p:cNvPicPr>
          <p:nvPr/>
        </p:nvPicPr>
        <p:blipFill>
          <a:blip r:embed="rId4"/>
          <a:stretch>
            <a:fillRect/>
          </a:stretch>
        </p:blipFill>
        <p:spPr>
          <a:xfrm>
            <a:off x="2955235" y="4959186"/>
            <a:ext cx="3379304" cy="1150066"/>
          </a:xfrm>
          <a:prstGeom prst="rect">
            <a:avLst/>
          </a:prstGeom>
        </p:spPr>
      </p:pic>
      <p:sp>
        <p:nvSpPr>
          <p:cNvPr id="9" name="Rectangle 8">
            <a:extLst>
              <a:ext uri="{FF2B5EF4-FFF2-40B4-BE49-F238E27FC236}">
                <a16:creationId xmlns:a16="http://schemas.microsoft.com/office/drawing/2014/main" xmlns="" id="{EF885290-4680-490B-80B8-C06120F20B98}"/>
              </a:ext>
            </a:extLst>
          </p:cNvPr>
          <p:cNvSpPr/>
          <p:nvPr/>
        </p:nvSpPr>
        <p:spPr>
          <a:xfrm>
            <a:off x="1866900" y="6081427"/>
            <a:ext cx="5410200"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(sumber:https://www.trendilmu.com/2015/04/macam-macam-posisi-pasien.html#)</a:t>
            </a:r>
          </a:p>
        </p:txBody>
      </p:sp>
    </p:spTree>
    <p:extLst>
      <p:ext uri="{BB962C8B-B14F-4D97-AF65-F5344CB8AC3E}">
        <p14:creationId xmlns:p14="http://schemas.microsoft.com/office/powerpoint/2010/main" val="39510016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B0A71210-7CE5-4A89-AF53-636A74B56D09}"/>
              </a:ext>
            </a:extLst>
          </p:cNvPr>
          <p:cNvPicPr>
            <a:picLocks noChangeAspect="1"/>
          </p:cNvPicPr>
          <p:nvPr/>
        </p:nvPicPr>
        <p:blipFill>
          <a:blip r:embed="rId2"/>
          <a:stretch>
            <a:fillRect/>
          </a:stretch>
        </p:blipFill>
        <p:spPr>
          <a:xfrm>
            <a:off x="-679174" y="-154221"/>
            <a:ext cx="10502348" cy="778894"/>
          </a:xfrm>
          <a:prstGeom prst="rect">
            <a:avLst/>
          </a:prstGeom>
        </p:spPr>
      </p:pic>
      <p:pic>
        <p:nvPicPr>
          <p:cNvPr id="3" name="Picture 2">
            <a:extLst>
              <a:ext uri="{FF2B5EF4-FFF2-40B4-BE49-F238E27FC236}">
                <a16:creationId xmlns:a16="http://schemas.microsoft.com/office/drawing/2014/main" xmlns="" id="{419383EF-DD40-4D03-8EBC-206555D42258}"/>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34E27A59-92DE-49CB-84E5-31AABD974E68}"/>
              </a:ext>
            </a:extLst>
          </p:cNvPr>
          <p:cNvSpPr/>
          <p:nvPr/>
        </p:nvSpPr>
        <p:spPr>
          <a:xfrm>
            <a:off x="357808" y="677911"/>
            <a:ext cx="2537874" cy="369332"/>
          </a:xfrm>
          <a:prstGeom prst="rect">
            <a:avLst/>
          </a:prstGeom>
        </p:spPr>
        <p:txBody>
          <a:bodyPr wrap="none">
            <a:spAutoFit/>
          </a:bodyPr>
          <a:lstStyle/>
          <a:p>
            <a:r>
              <a:rPr lang="id-ID" b="1" dirty="0">
                <a:latin typeface="Times New Roman" panose="02020603050405020304" pitchFamily="18" charset="0"/>
                <a:cs typeface="Times New Roman" panose="02020603050405020304" pitchFamily="18" charset="0"/>
              </a:rPr>
              <a:t>8.	POSISI SUPINASI</a:t>
            </a:r>
          </a:p>
        </p:txBody>
      </p:sp>
      <p:sp>
        <p:nvSpPr>
          <p:cNvPr id="5" name="Rectangle 4">
            <a:extLst>
              <a:ext uri="{FF2B5EF4-FFF2-40B4-BE49-F238E27FC236}">
                <a16:creationId xmlns:a16="http://schemas.microsoft.com/office/drawing/2014/main" xmlns="" id="{F14D2827-4299-455D-9B88-36B62AC21B8E}"/>
              </a:ext>
            </a:extLst>
          </p:cNvPr>
          <p:cNvSpPr/>
          <p:nvPr/>
        </p:nvSpPr>
        <p:spPr>
          <a:xfrm>
            <a:off x="887896" y="1020601"/>
            <a:ext cx="7898296" cy="3293209"/>
          </a:xfrm>
          <a:prstGeom prst="rect">
            <a:avLst/>
          </a:prstGeom>
        </p:spPr>
        <p:txBody>
          <a:bodyPr wrap="square">
            <a:spAutoFit/>
          </a:bodyPr>
          <a:lstStyle/>
          <a:p>
            <a:r>
              <a:rPr lang="id-ID" sz="1600" dirty="0">
                <a:latin typeface="Times New Roman" panose="02020603050405020304" pitchFamily="18" charset="0"/>
                <a:cs typeface="Times New Roman" panose="02020603050405020304" pitchFamily="18" charset="0"/>
              </a:rPr>
              <a:t>A.	Pengertian</a:t>
            </a:r>
          </a:p>
          <a:p>
            <a:pPr lvl="1"/>
            <a:r>
              <a:rPr lang="id-ID" sz="1600" dirty="0">
                <a:latin typeface="Times New Roman" panose="02020603050405020304" pitchFamily="18" charset="0"/>
                <a:cs typeface="Times New Roman" panose="02020603050405020304" pitchFamily="18" charset="0"/>
              </a:rPr>
              <a:t>posisi telentang dengan pasien menyandarkan punggung nya agar dasar tubuh sama dengan kesejajaran berdiri yang baik.</a:t>
            </a:r>
          </a:p>
          <a:p>
            <a:r>
              <a:rPr lang="id-ID" sz="1600" dirty="0">
                <a:latin typeface="Times New Roman" panose="02020603050405020304" pitchFamily="18" charset="0"/>
                <a:cs typeface="Times New Roman" panose="02020603050405020304" pitchFamily="18" charset="0"/>
              </a:rPr>
              <a:t>B.	Tujuan</a:t>
            </a:r>
          </a:p>
          <a:p>
            <a:pPr lvl="1"/>
            <a:r>
              <a:rPr lang="id-ID" sz="1600" dirty="0">
                <a:latin typeface="Times New Roman" panose="02020603050405020304" pitchFamily="18" charset="0"/>
                <a:cs typeface="Times New Roman" panose="02020603050405020304" pitchFamily="18" charset="0"/>
              </a:rPr>
              <a:t>1.	meningkatkan kenyamanan pasien</a:t>
            </a:r>
          </a:p>
          <a:p>
            <a:pPr lvl="1"/>
            <a:r>
              <a:rPr lang="id-ID" sz="1600" dirty="0">
                <a:latin typeface="Times New Roman" panose="02020603050405020304" pitchFamily="18" charset="0"/>
                <a:cs typeface="Times New Roman" panose="02020603050405020304" pitchFamily="18" charset="0"/>
              </a:rPr>
              <a:t>2.	Memfasilitasi penyembuhan terutama pada pasien pembedahan atau dalam proses 	anestesi tertentu.</a:t>
            </a:r>
          </a:p>
          <a:p>
            <a:r>
              <a:rPr lang="id-ID" sz="1600" dirty="0">
                <a:latin typeface="Times New Roman" panose="02020603050405020304" pitchFamily="18" charset="0"/>
                <a:cs typeface="Times New Roman" panose="02020603050405020304" pitchFamily="18" charset="0"/>
              </a:rPr>
              <a:t>C.	Indikasi</a:t>
            </a:r>
          </a:p>
          <a:p>
            <a:pPr lvl="1"/>
            <a:r>
              <a:rPr lang="id-ID" sz="1600" dirty="0">
                <a:latin typeface="Times New Roman" panose="02020603050405020304" pitchFamily="18" charset="0"/>
                <a:cs typeface="Times New Roman" panose="02020603050405020304" pitchFamily="18" charset="0"/>
              </a:rPr>
              <a:t>1.	pasien dengan tindakan post operasi anestesi atau pembedahan tertentu</a:t>
            </a:r>
          </a:p>
          <a:p>
            <a:pPr lvl="1"/>
            <a:r>
              <a:rPr lang="id-ID" sz="1600" dirty="0">
                <a:latin typeface="Times New Roman" panose="02020603050405020304" pitchFamily="18" charset="0"/>
                <a:cs typeface="Times New Roman" panose="02020603050405020304" pitchFamily="18" charset="0"/>
              </a:rPr>
              <a:t>2.	Pasien dengan kondisi sangat lemah atau koma</a:t>
            </a:r>
          </a:p>
          <a:p>
            <a:pPr lvl="1"/>
            <a:r>
              <a:rPr lang="id-ID" sz="1600" dirty="0">
                <a:latin typeface="Times New Roman" panose="02020603050405020304" pitchFamily="18" charset="0"/>
                <a:cs typeface="Times New Roman" panose="02020603050405020304" pitchFamily="18" charset="0"/>
              </a:rPr>
              <a:t>D.	Alat dan Bahan</a:t>
            </a:r>
          </a:p>
          <a:p>
            <a:pPr lvl="1"/>
            <a:r>
              <a:rPr lang="id-ID" sz="1600" dirty="0">
                <a:latin typeface="Times New Roman" panose="02020603050405020304" pitchFamily="18" charset="0"/>
                <a:cs typeface="Times New Roman" panose="02020603050405020304" pitchFamily="18" charset="0"/>
              </a:rPr>
              <a:t>1.	Tempat tidur</a:t>
            </a:r>
          </a:p>
          <a:p>
            <a:pPr lvl="1"/>
            <a:r>
              <a:rPr lang="id-ID" sz="1600" dirty="0">
                <a:latin typeface="Times New Roman" panose="02020603050405020304" pitchFamily="18" charset="0"/>
                <a:cs typeface="Times New Roman" panose="02020603050405020304" pitchFamily="18" charset="0"/>
              </a:rPr>
              <a:t>2.	Selimut dan bantal</a:t>
            </a:r>
          </a:p>
        </p:txBody>
      </p:sp>
      <p:pic>
        <p:nvPicPr>
          <p:cNvPr id="6" name="Picture 5">
            <a:extLst>
              <a:ext uri="{FF2B5EF4-FFF2-40B4-BE49-F238E27FC236}">
                <a16:creationId xmlns:a16="http://schemas.microsoft.com/office/drawing/2014/main" xmlns="" id="{B8CA2B8E-C720-4285-8CF3-59520AE9253D}"/>
              </a:ext>
            </a:extLst>
          </p:cNvPr>
          <p:cNvPicPr>
            <a:picLocks noChangeAspect="1"/>
          </p:cNvPicPr>
          <p:nvPr/>
        </p:nvPicPr>
        <p:blipFill>
          <a:blip r:embed="rId4"/>
          <a:stretch>
            <a:fillRect/>
          </a:stretch>
        </p:blipFill>
        <p:spPr>
          <a:xfrm>
            <a:off x="3146395" y="4379164"/>
            <a:ext cx="3381297" cy="1597071"/>
          </a:xfrm>
          <a:prstGeom prst="rect">
            <a:avLst/>
          </a:prstGeom>
        </p:spPr>
      </p:pic>
      <p:sp>
        <p:nvSpPr>
          <p:cNvPr id="7" name="Rectangle 6">
            <a:extLst>
              <a:ext uri="{FF2B5EF4-FFF2-40B4-BE49-F238E27FC236}">
                <a16:creationId xmlns:a16="http://schemas.microsoft.com/office/drawing/2014/main" xmlns="" id="{47A77FFC-3FDE-4800-9E5D-D98F6A29AA8B}"/>
              </a:ext>
            </a:extLst>
          </p:cNvPr>
          <p:cNvSpPr/>
          <p:nvPr/>
        </p:nvSpPr>
        <p:spPr>
          <a:xfrm>
            <a:off x="2213112" y="6041589"/>
            <a:ext cx="5625548"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(sumber:https://www.trendilmu.com/2015/04/macam-macam-posisi-pasien.html#)</a:t>
            </a:r>
          </a:p>
        </p:txBody>
      </p:sp>
    </p:spTree>
    <p:extLst>
      <p:ext uri="{BB962C8B-B14F-4D97-AF65-F5344CB8AC3E}">
        <p14:creationId xmlns:p14="http://schemas.microsoft.com/office/powerpoint/2010/main" val="15781290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F10ED46-4BE2-40FA-88FF-6CE3B37A8C1D}"/>
              </a:ext>
            </a:extLst>
          </p:cNvPr>
          <p:cNvPicPr>
            <a:picLocks noChangeAspect="1"/>
          </p:cNvPicPr>
          <p:nvPr/>
        </p:nvPicPr>
        <p:blipFill>
          <a:blip r:embed="rId2"/>
          <a:stretch>
            <a:fillRect/>
          </a:stretch>
        </p:blipFill>
        <p:spPr>
          <a:xfrm>
            <a:off x="-669235" y="-167473"/>
            <a:ext cx="10482470" cy="778894"/>
          </a:xfrm>
          <a:prstGeom prst="rect">
            <a:avLst/>
          </a:prstGeom>
        </p:spPr>
      </p:pic>
      <p:pic>
        <p:nvPicPr>
          <p:cNvPr id="3" name="Picture 2">
            <a:extLst>
              <a:ext uri="{FF2B5EF4-FFF2-40B4-BE49-F238E27FC236}">
                <a16:creationId xmlns:a16="http://schemas.microsoft.com/office/drawing/2014/main" xmlns="" id="{706F1B23-C900-4B4D-8DA1-D564AF0F4CBE}"/>
              </a:ext>
            </a:extLst>
          </p:cNvPr>
          <p:cNvPicPr>
            <a:picLocks noChangeAspect="1"/>
          </p:cNvPicPr>
          <p:nvPr/>
        </p:nvPicPr>
        <p:blipFill>
          <a:blip r:embed="rId3"/>
          <a:stretch>
            <a:fillRect/>
          </a:stretch>
        </p:blipFill>
        <p:spPr>
          <a:xfrm>
            <a:off x="0" y="6333744"/>
            <a:ext cx="9144000" cy="524256"/>
          </a:xfrm>
          <a:prstGeom prst="rect">
            <a:avLst/>
          </a:prstGeom>
        </p:spPr>
      </p:pic>
      <p:pic>
        <p:nvPicPr>
          <p:cNvPr id="4" name="Picture 3">
            <a:extLst>
              <a:ext uri="{FF2B5EF4-FFF2-40B4-BE49-F238E27FC236}">
                <a16:creationId xmlns:a16="http://schemas.microsoft.com/office/drawing/2014/main" xmlns="" id="{3EA1936C-D4C0-4134-B729-CD2C1B7B1E10}"/>
              </a:ext>
            </a:extLst>
          </p:cNvPr>
          <p:cNvPicPr>
            <a:picLocks noChangeAspect="1"/>
          </p:cNvPicPr>
          <p:nvPr/>
        </p:nvPicPr>
        <p:blipFill>
          <a:blip r:embed="rId4"/>
          <a:stretch>
            <a:fillRect/>
          </a:stretch>
        </p:blipFill>
        <p:spPr>
          <a:xfrm>
            <a:off x="2855969" y="4024098"/>
            <a:ext cx="3432062" cy="1721373"/>
          </a:xfrm>
          <a:prstGeom prst="rect">
            <a:avLst/>
          </a:prstGeom>
        </p:spPr>
      </p:pic>
      <p:sp>
        <p:nvSpPr>
          <p:cNvPr id="5" name="Rectangle 4">
            <a:extLst>
              <a:ext uri="{FF2B5EF4-FFF2-40B4-BE49-F238E27FC236}">
                <a16:creationId xmlns:a16="http://schemas.microsoft.com/office/drawing/2014/main" xmlns="" id="{C66A4C48-46A9-4E13-97E4-B08C493D3FF7}"/>
              </a:ext>
            </a:extLst>
          </p:cNvPr>
          <p:cNvSpPr/>
          <p:nvPr/>
        </p:nvSpPr>
        <p:spPr>
          <a:xfrm>
            <a:off x="508767" y="664149"/>
            <a:ext cx="2791025" cy="369332"/>
          </a:xfrm>
          <a:prstGeom prst="rect">
            <a:avLst/>
          </a:prstGeom>
        </p:spPr>
        <p:txBody>
          <a:bodyPr wrap="square">
            <a:spAutoFit/>
          </a:bodyPr>
          <a:lstStyle/>
          <a:p>
            <a:r>
              <a:rPr lang="id-ID" b="1" dirty="0">
                <a:latin typeface="Times New Roman" panose="02020603050405020304" pitchFamily="18" charset="0"/>
                <a:cs typeface="Times New Roman" panose="02020603050405020304" pitchFamily="18" charset="0"/>
              </a:rPr>
              <a:t>9.	POSISI PRONASI</a:t>
            </a:r>
          </a:p>
        </p:txBody>
      </p:sp>
      <p:sp>
        <p:nvSpPr>
          <p:cNvPr id="6" name="Rectangle 5">
            <a:extLst>
              <a:ext uri="{FF2B5EF4-FFF2-40B4-BE49-F238E27FC236}">
                <a16:creationId xmlns:a16="http://schemas.microsoft.com/office/drawing/2014/main" xmlns="" id="{AB00374B-1C3F-441A-AF05-D4919E780905}"/>
              </a:ext>
            </a:extLst>
          </p:cNvPr>
          <p:cNvSpPr/>
          <p:nvPr/>
        </p:nvSpPr>
        <p:spPr>
          <a:xfrm>
            <a:off x="967535" y="1033481"/>
            <a:ext cx="7401339" cy="2800767"/>
          </a:xfrm>
          <a:prstGeom prst="rect">
            <a:avLst/>
          </a:prstGeom>
        </p:spPr>
        <p:txBody>
          <a:bodyPr wrap="square">
            <a:spAutoFit/>
          </a:bodyPr>
          <a:lstStyle/>
          <a:p>
            <a:r>
              <a:rPr lang="id-ID" sz="1600" dirty="0">
                <a:latin typeface="Times New Roman" panose="02020603050405020304" pitchFamily="18" charset="0"/>
                <a:cs typeface="Times New Roman" panose="02020603050405020304" pitchFamily="18" charset="0"/>
              </a:rPr>
              <a:t>A.	Pengertian</a:t>
            </a:r>
          </a:p>
          <a:p>
            <a:r>
              <a:rPr lang="id-ID" sz="1600" dirty="0">
                <a:latin typeface="Times New Roman" panose="02020603050405020304" pitchFamily="18" charset="0"/>
                <a:cs typeface="Times New Roman" panose="02020603050405020304" pitchFamily="18" charset="0"/>
              </a:rPr>
              <a:t>	Pasien tidur dalam posisi telungkup, berbaring dengan wajah menghadap ke bantal</a:t>
            </a:r>
          </a:p>
          <a:p>
            <a:r>
              <a:rPr lang="id-ID" sz="1600" dirty="0">
                <a:latin typeface="Times New Roman" panose="02020603050405020304" pitchFamily="18" charset="0"/>
                <a:cs typeface="Times New Roman" panose="02020603050405020304" pitchFamily="18" charset="0"/>
              </a:rPr>
              <a:t>B.	Tujuan</a:t>
            </a:r>
          </a:p>
          <a:p>
            <a:pPr lvl="1"/>
            <a:r>
              <a:rPr lang="id-ID" sz="1600" dirty="0">
                <a:latin typeface="Times New Roman" panose="02020603050405020304" pitchFamily="18" charset="0"/>
                <a:cs typeface="Times New Roman" panose="02020603050405020304" pitchFamily="18" charset="0"/>
              </a:rPr>
              <a:t>1.	Memberikan ekstensi maksimal pada sendi, lutut dan pinggang</a:t>
            </a:r>
          </a:p>
          <a:p>
            <a:pPr lvl="1"/>
            <a:r>
              <a:rPr lang="id-ID" sz="1600" dirty="0">
                <a:latin typeface="Times New Roman" panose="02020603050405020304" pitchFamily="18" charset="0"/>
                <a:cs typeface="Times New Roman" panose="02020603050405020304" pitchFamily="18" charset="0"/>
              </a:rPr>
              <a:t>2.	Mencegah fleksi dan kontraktur pada pinggang dan lutut</a:t>
            </a:r>
          </a:p>
          <a:p>
            <a:pPr lvl="1"/>
            <a:r>
              <a:rPr lang="id-ID" sz="1600" dirty="0">
                <a:latin typeface="Times New Roman" panose="02020603050405020304" pitchFamily="18" charset="0"/>
                <a:cs typeface="Times New Roman" panose="02020603050405020304" pitchFamily="18" charset="0"/>
              </a:rPr>
              <a:t>C.	Indikasi</a:t>
            </a:r>
          </a:p>
          <a:p>
            <a:pPr lvl="1"/>
            <a:r>
              <a:rPr lang="id-ID" sz="1600" dirty="0">
                <a:latin typeface="Times New Roman" panose="02020603050405020304" pitchFamily="18" charset="0"/>
                <a:cs typeface="Times New Roman" panose="02020603050405020304" pitchFamily="18" charset="0"/>
              </a:rPr>
              <a:t>1.	Pasien yang menjalani bedah mulut dan kerongkongan</a:t>
            </a:r>
          </a:p>
          <a:p>
            <a:pPr lvl="1"/>
            <a:r>
              <a:rPr lang="id-ID" sz="1600" dirty="0">
                <a:latin typeface="Times New Roman" panose="02020603050405020304" pitchFamily="18" charset="0"/>
                <a:cs typeface="Times New Roman" panose="02020603050405020304" pitchFamily="18" charset="0"/>
              </a:rPr>
              <a:t>2.	Pasien dengan pemeriksaan pada daerah bokong atau punggung</a:t>
            </a:r>
          </a:p>
          <a:p>
            <a:pPr lvl="1"/>
            <a:r>
              <a:rPr lang="id-ID" sz="1600" dirty="0">
                <a:latin typeface="Times New Roman" panose="02020603050405020304" pitchFamily="18" charset="0"/>
                <a:cs typeface="Times New Roman" panose="02020603050405020304" pitchFamily="18" charset="0"/>
              </a:rPr>
              <a:t>D.	Alat dan Bahan</a:t>
            </a:r>
          </a:p>
          <a:p>
            <a:pPr lvl="1"/>
            <a:r>
              <a:rPr lang="id-ID" sz="1600" dirty="0">
                <a:latin typeface="Times New Roman" panose="02020603050405020304" pitchFamily="18" charset="0"/>
                <a:cs typeface="Times New Roman" panose="02020603050405020304" pitchFamily="18" charset="0"/>
              </a:rPr>
              <a:t>1.	tempat tidur</a:t>
            </a:r>
          </a:p>
          <a:p>
            <a:pPr lvl="1"/>
            <a:r>
              <a:rPr lang="id-ID" sz="1600" dirty="0">
                <a:latin typeface="Times New Roman" panose="02020603050405020304" pitchFamily="18" charset="0"/>
                <a:cs typeface="Times New Roman" panose="02020603050405020304" pitchFamily="18" charset="0"/>
              </a:rPr>
              <a:t>2.	bantal </a:t>
            </a:r>
          </a:p>
        </p:txBody>
      </p:sp>
      <p:sp>
        <p:nvSpPr>
          <p:cNvPr id="7" name="Rectangle 6">
            <a:extLst>
              <a:ext uri="{FF2B5EF4-FFF2-40B4-BE49-F238E27FC236}">
                <a16:creationId xmlns:a16="http://schemas.microsoft.com/office/drawing/2014/main" xmlns="" id="{344BBD25-5676-4473-B83A-227995DBCA7A}"/>
              </a:ext>
            </a:extLst>
          </p:cNvPr>
          <p:cNvSpPr/>
          <p:nvPr/>
        </p:nvSpPr>
        <p:spPr>
          <a:xfrm>
            <a:off x="1904279" y="5935321"/>
            <a:ext cx="5400261" cy="276999"/>
          </a:xfrm>
          <a:prstGeom prst="rect">
            <a:avLst/>
          </a:prstGeom>
        </p:spPr>
        <p:txBody>
          <a:bodyPr wrap="square">
            <a:spAutoFit/>
          </a:bodyPr>
          <a:lstStyle/>
          <a:p>
            <a:r>
              <a:rPr lang="id-ID" sz="1200" dirty="0">
                <a:latin typeface="Times New Roman" panose="02020603050405020304" pitchFamily="18" charset="0"/>
                <a:cs typeface="Times New Roman" panose="02020603050405020304" pitchFamily="18" charset="0"/>
              </a:rPr>
              <a:t>(sumber:https://www.trendilmu.com/2015/04/macam-macam-posisi-pasien.html#)</a:t>
            </a:r>
          </a:p>
        </p:txBody>
      </p:sp>
    </p:spTree>
    <p:extLst>
      <p:ext uri="{BB962C8B-B14F-4D97-AF65-F5344CB8AC3E}">
        <p14:creationId xmlns:p14="http://schemas.microsoft.com/office/powerpoint/2010/main" val="28212719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E4025-650F-48EF-8A4F-7026E10F65DF}"/>
              </a:ext>
            </a:extLst>
          </p:cNvPr>
          <p:cNvSpPr>
            <a:spLocks noGrp="1"/>
          </p:cNvSpPr>
          <p:nvPr>
            <p:ph type="title"/>
          </p:nvPr>
        </p:nvSpPr>
        <p:spPr>
          <a:xfrm>
            <a:off x="2257199" y="1076882"/>
            <a:ext cx="4629599" cy="793746"/>
          </a:xfrm>
        </p:spPr>
        <p:txBody>
          <a:bodyPr>
            <a:normAutofit/>
          </a:bodyPr>
          <a:lstStyle/>
          <a:p>
            <a:r>
              <a:rPr lang="id-ID" sz="2800" b="1" dirty="0">
                <a:latin typeface="Times New Roman" panose="02020603050405020304" pitchFamily="18" charset="0"/>
                <a:cs typeface="Times New Roman" panose="02020603050405020304" pitchFamily="18" charset="0"/>
              </a:rPr>
              <a:t>ASUHAN KEPERAWATAN</a:t>
            </a:r>
          </a:p>
        </p:txBody>
      </p:sp>
      <p:pic>
        <p:nvPicPr>
          <p:cNvPr id="4" name="Picture 3">
            <a:extLst>
              <a:ext uri="{FF2B5EF4-FFF2-40B4-BE49-F238E27FC236}">
                <a16:creationId xmlns:a16="http://schemas.microsoft.com/office/drawing/2014/main" xmlns="" id="{62B0B2DB-0F68-4327-AB31-3B13162687C1}"/>
              </a:ext>
            </a:extLst>
          </p:cNvPr>
          <p:cNvPicPr>
            <a:picLocks noChangeAspect="1"/>
          </p:cNvPicPr>
          <p:nvPr/>
        </p:nvPicPr>
        <p:blipFill>
          <a:blip r:embed="rId2"/>
          <a:stretch>
            <a:fillRect/>
          </a:stretch>
        </p:blipFill>
        <p:spPr>
          <a:xfrm>
            <a:off x="-667657" y="-261257"/>
            <a:ext cx="10479313" cy="1130953"/>
          </a:xfrm>
          <a:prstGeom prst="rect">
            <a:avLst/>
          </a:prstGeom>
        </p:spPr>
      </p:pic>
      <p:pic>
        <p:nvPicPr>
          <p:cNvPr id="5" name="Picture 4">
            <a:extLst>
              <a:ext uri="{FF2B5EF4-FFF2-40B4-BE49-F238E27FC236}">
                <a16:creationId xmlns:a16="http://schemas.microsoft.com/office/drawing/2014/main" xmlns="" id="{86810B1A-36B4-4A2D-B926-670EF95DD03D}"/>
              </a:ext>
            </a:extLst>
          </p:cNvPr>
          <p:cNvPicPr>
            <a:picLocks noChangeAspect="1"/>
          </p:cNvPicPr>
          <p:nvPr/>
        </p:nvPicPr>
        <p:blipFill>
          <a:blip r:embed="rId3"/>
          <a:stretch>
            <a:fillRect/>
          </a:stretch>
        </p:blipFill>
        <p:spPr>
          <a:xfrm>
            <a:off x="0" y="6333744"/>
            <a:ext cx="9144000" cy="524256"/>
          </a:xfrm>
          <a:prstGeom prst="rect">
            <a:avLst/>
          </a:prstGeom>
        </p:spPr>
      </p:pic>
      <p:sp>
        <p:nvSpPr>
          <p:cNvPr id="6" name="Rectangle 5">
            <a:extLst>
              <a:ext uri="{FF2B5EF4-FFF2-40B4-BE49-F238E27FC236}">
                <a16:creationId xmlns:a16="http://schemas.microsoft.com/office/drawing/2014/main" xmlns="" id="{9278614D-FEE6-44B9-958C-00827C85C3A8}"/>
              </a:ext>
            </a:extLst>
          </p:cNvPr>
          <p:cNvSpPr/>
          <p:nvPr/>
        </p:nvSpPr>
        <p:spPr>
          <a:xfrm>
            <a:off x="541606" y="2077814"/>
            <a:ext cx="4572000" cy="786754"/>
          </a:xfrm>
          <a:prstGeom prst="rect">
            <a:avLst/>
          </a:prstGeom>
        </p:spPr>
        <p:txBody>
          <a:bodyPr>
            <a:spAutoFit/>
          </a:bodyPr>
          <a:lstStyle/>
          <a:p>
            <a:pPr marL="342900" lvl="0" indent="-342900" algn="just">
              <a:lnSpc>
                <a:spcPct val="150000"/>
              </a:lnSpc>
              <a:spcAft>
                <a:spcPts val="0"/>
              </a:spcAft>
              <a:buFont typeface="+mj-lt"/>
              <a:buAutoNum type="arabicPeriod"/>
            </a:pPr>
            <a:r>
              <a:rPr lang="en-US" sz="1600" b="1" dirty="0">
                <a:latin typeface="Times New Roman" panose="02020603050405020304" pitchFamily="18" charset="0"/>
                <a:ea typeface="Times New Roman" panose="02020603050405020304" pitchFamily="18" charset="0"/>
              </a:rPr>
              <a:t>Dasar Data </a:t>
            </a:r>
            <a:r>
              <a:rPr lang="en-US" sz="1600" b="1" dirty="0" err="1">
                <a:latin typeface="Times New Roman" panose="02020603050405020304" pitchFamily="18" charset="0"/>
                <a:ea typeface="Times New Roman" panose="02020603050405020304" pitchFamily="18" charset="0"/>
              </a:rPr>
              <a:t>Pengkajian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Klien</a:t>
            </a:r>
            <a:endParaRPr lang="id-ID" sz="1600" b="1" dirty="0">
              <a:latin typeface="Times New Roman" panose="02020603050405020304" pitchFamily="18" charset="0"/>
              <a:ea typeface="Times New Roman" panose="02020603050405020304" pitchFamily="18" charset="0"/>
            </a:endParaRPr>
          </a:p>
          <a:p>
            <a:pPr marL="457200" indent="57150" algn="just">
              <a:lnSpc>
                <a:spcPct val="150000"/>
              </a:lnSpc>
              <a:spcAft>
                <a:spcPts val="0"/>
              </a:spcAft>
            </a:pPr>
            <a:r>
              <a:rPr lang="en-US" sz="1600" b="1" dirty="0" err="1">
                <a:latin typeface="Times New Roman" panose="02020603050405020304" pitchFamily="18" charset="0"/>
                <a:ea typeface="Times New Roman" panose="02020603050405020304" pitchFamily="18" charset="0"/>
              </a:rPr>
              <a:t>Pengkajian</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meliputi</a:t>
            </a:r>
            <a:r>
              <a:rPr lang="en-US" sz="1600" b="1" dirty="0">
                <a:latin typeface="Times New Roman" panose="02020603050405020304" pitchFamily="18" charset="0"/>
                <a:ea typeface="Times New Roman" panose="02020603050405020304" pitchFamily="18" charset="0"/>
              </a:rPr>
              <a:t> :</a:t>
            </a:r>
            <a:endParaRPr lang="id-ID" sz="1600" b="1" dirty="0">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xmlns="" id="{F88F4F53-F1D8-4C39-A5FC-8A0EA4E74BC2}"/>
              </a:ext>
            </a:extLst>
          </p:cNvPr>
          <p:cNvSpPr/>
          <p:nvPr/>
        </p:nvSpPr>
        <p:spPr>
          <a:xfrm>
            <a:off x="499403" y="2747969"/>
            <a:ext cx="8102991" cy="3513334"/>
          </a:xfrm>
          <a:prstGeom prst="rect">
            <a:avLst/>
          </a:prstGeom>
        </p:spPr>
        <p:txBody>
          <a:bodyPr wrap="square">
            <a:spAutoFit/>
          </a:bodyPr>
          <a:lstStyle/>
          <a:p>
            <a:pPr marL="457200" indent="57150" algn="just">
              <a:lnSpc>
                <a:spcPct val="150000"/>
              </a:lnSpc>
              <a:spcAft>
                <a:spcPts val="0"/>
              </a:spcAft>
            </a:pPr>
            <a:r>
              <a:rPr lang="en-US" sz="1500" dirty="0">
                <a:latin typeface="Times New Roman" panose="02020603050405020304" pitchFamily="18" charset="0"/>
                <a:ea typeface="Times New Roman" panose="02020603050405020304" pitchFamily="18" charset="0"/>
              </a:rPr>
              <a:t>a</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Aktivitas</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istirahat</a:t>
            </a:r>
            <a:endParaRPr lang="id-ID" sz="15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Tanda</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Keterbatasan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kehilangan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fungsi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pada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bagian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yang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terkena</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5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57150" algn="just">
              <a:lnSpc>
                <a:spcPct val="150000"/>
              </a:lnSpc>
              <a:spcAft>
                <a:spcPts val="0"/>
              </a:spcAft>
            </a:pPr>
            <a:r>
              <a:rPr lang="en-US" sz="1500" dirty="0">
                <a:latin typeface="Times New Roman" panose="02020603050405020304" pitchFamily="18" charset="0"/>
                <a:ea typeface="Times New Roman" panose="02020603050405020304" pitchFamily="18" charset="0"/>
                <a:cs typeface="Times New Roman" panose="02020603050405020304" pitchFamily="18" charset="0"/>
              </a:rPr>
              <a:t>b.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Sirkulasi</a:t>
            </a:r>
            <a:endParaRPr lang="id-ID" sz="15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Tanda</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Hipertensi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Kadang-kadang</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terlihat</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sebagai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respon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terhadap</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nyeri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ansietas</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atau</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Hipotensi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kehilangan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darah</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500" dirty="0">
              <a:latin typeface="Times New Roman" panose="02020603050405020304" pitchFamily="18" charset="0"/>
              <a:ea typeface="Times New Roman" panose="02020603050405020304" pitchFamily="18" charset="0"/>
              <a:cs typeface="Times New Roman" panose="02020603050405020304" pitchFamily="18" charset="0"/>
            </a:endParaRPr>
          </a:p>
          <a:p>
            <a:pPr marL="457200" indent="57150" algn="just">
              <a:lnSpc>
                <a:spcPct val="150000"/>
              </a:lnSpc>
              <a:spcAft>
                <a:spcPts val="0"/>
              </a:spcAft>
            </a:pPr>
            <a:r>
              <a:rPr lang="en-US" sz="1500" dirty="0">
                <a:latin typeface="Times New Roman" panose="02020603050405020304" pitchFamily="18" charset="0"/>
                <a:ea typeface="Times New Roman" panose="02020603050405020304" pitchFamily="18" charset="0"/>
                <a:cs typeface="Times New Roman" panose="02020603050405020304" pitchFamily="18" charset="0"/>
              </a:rPr>
              <a:t>c.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Neurosensori</a:t>
            </a:r>
            <a:endParaRPr lang="id-ID" sz="15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Gejala</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Hilang</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gerakan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sensasi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spasme</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otot</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kesemutan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parestesis</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a:t>
            </a:r>
            <a:endParaRPr lang="id-ID" sz="1500" dirty="0">
              <a:latin typeface="Times New Roman" panose="02020603050405020304" pitchFamily="18" charset="0"/>
              <a:ea typeface="Times New Roman" panose="02020603050405020304" pitchFamily="18" charset="0"/>
              <a:cs typeface="Times New Roman" panose="02020603050405020304" pitchFamily="18" charset="0"/>
            </a:endParaRPr>
          </a:p>
          <a:p>
            <a:pPr marL="914400" algn="just">
              <a:lnSpc>
                <a:spcPct val="150000"/>
              </a:lnSpc>
              <a:spcAft>
                <a:spcPts val="0"/>
              </a:spcAft>
            </a:pP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Tanda</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Deformitas</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lokal</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angulasi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abnormal,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pemendekan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rotasi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krepitasi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bunyi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berderit</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spasme</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otot</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terlihat</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kelemahan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hilang</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fungsi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Agitasi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mungkin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berhubungan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nyeri</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ansietas</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cs typeface="Times New Roman" panose="02020603050405020304" pitchFamily="18" charset="0"/>
              </a:rPr>
              <a:t>atau</a:t>
            </a:r>
            <a:r>
              <a:rPr lang="en-US" sz="1500" dirty="0">
                <a:latin typeface="Times New Roman" panose="02020603050405020304" pitchFamily="18" charset="0"/>
                <a:ea typeface="Times New Roman" panose="02020603050405020304" pitchFamily="18" charset="0"/>
                <a:cs typeface="Times New Roman" panose="02020603050405020304" pitchFamily="18" charset="0"/>
              </a:rPr>
              <a:t> trauma lain).</a:t>
            </a:r>
            <a:endParaRPr lang="id-ID" sz="15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3049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FF0B4E8-2E5C-4EC8-9AFD-6A52447FF3DD}"/>
              </a:ext>
            </a:extLst>
          </p:cNvPr>
          <p:cNvPicPr>
            <a:picLocks noChangeAspect="1"/>
          </p:cNvPicPr>
          <p:nvPr/>
        </p:nvPicPr>
        <p:blipFill>
          <a:blip r:embed="rId2"/>
          <a:stretch>
            <a:fillRect/>
          </a:stretch>
        </p:blipFill>
        <p:spPr>
          <a:xfrm>
            <a:off x="-647113" y="-281354"/>
            <a:ext cx="10396024" cy="1081740"/>
          </a:xfrm>
          <a:prstGeom prst="rect">
            <a:avLst/>
          </a:prstGeom>
        </p:spPr>
      </p:pic>
      <p:pic>
        <p:nvPicPr>
          <p:cNvPr id="3" name="Picture 2">
            <a:extLst>
              <a:ext uri="{FF2B5EF4-FFF2-40B4-BE49-F238E27FC236}">
                <a16:creationId xmlns:a16="http://schemas.microsoft.com/office/drawing/2014/main" xmlns="" id="{2E2E33B7-AB3C-4EFC-BB19-57657BBDFAC3}"/>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6F91132C-20A0-4BF6-AC56-B11E5F06910D}"/>
              </a:ext>
            </a:extLst>
          </p:cNvPr>
          <p:cNvSpPr/>
          <p:nvPr/>
        </p:nvSpPr>
        <p:spPr>
          <a:xfrm>
            <a:off x="622496" y="1540933"/>
            <a:ext cx="8088922" cy="1435842"/>
          </a:xfrm>
          <a:prstGeom prst="rect">
            <a:avLst/>
          </a:prstGeom>
        </p:spPr>
        <p:txBody>
          <a:bodyPr wrap="square">
            <a:spAutoFit/>
          </a:bodyPr>
          <a:lstStyle/>
          <a:p>
            <a:pPr marL="457200" indent="57150" algn="just">
              <a:lnSpc>
                <a:spcPct val="150000"/>
              </a:lnSpc>
              <a:spcAft>
                <a:spcPts val="0"/>
              </a:spcAft>
            </a:pPr>
            <a:r>
              <a:rPr lang="en-US" sz="1500" dirty="0">
                <a:latin typeface="Times New Roman" panose="02020603050405020304" pitchFamily="18" charset="0"/>
                <a:ea typeface="Times New Roman" panose="02020603050405020304" pitchFamily="18" charset="0"/>
              </a:rPr>
              <a:t>d.      Nyeri / </a:t>
            </a:r>
            <a:r>
              <a:rPr lang="en-US" sz="1500" dirty="0" err="1">
                <a:latin typeface="Times New Roman" panose="02020603050405020304" pitchFamily="18" charset="0"/>
                <a:ea typeface="Times New Roman" panose="02020603050405020304" pitchFamily="18" charset="0"/>
              </a:rPr>
              <a:t>Kenyamanan</a:t>
            </a:r>
            <a:endParaRPr lang="id-ID" sz="1500" dirty="0">
              <a:latin typeface="Times New Roman" panose="02020603050405020304" pitchFamily="18" charset="0"/>
              <a:ea typeface="Times New Roman" panose="02020603050405020304" pitchFamily="18" charset="0"/>
            </a:endParaRPr>
          </a:p>
          <a:p>
            <a:pPr marL="914400" algn="just">
              <a:lnSpc>
                <a:spcPct val="150000"/>
              </a:lnSpc>
              <a:spcAft>
                <a:spcPts val="0"/>
              </a:spcAft>
            </a:pPr>
            <a:r>
              <a:rPr lang="en-US" sz="1500" dirty="0" err="1">
                <a:latin typeface="Times New Roman" panose="02020603050405020304" pitchFamily="18" charset="0"/>
                <a:ea typeface="Times New Roman" panose="02020603050405020304" pitchFamily="18" charset="0"/>
              </a:rPr>
              <a:t>Gejala</a:t>
            </a:r>
            <a:r>
              <a:rPr lang="en-US" sz="1500" dirty="0">
                <a:latin typeface="Times New Roman" panose="02020603050405020304" pitchFamily="18" charset="0"/>
                <a:ea typeface="Times New Roman" panose="02020603050405020304" pitchFamily="18" charset="0"/>
              </a:rPr>
              <a:t> : Nyeri </a:t>
            </a:r>
            <a:r>
              <a:rPr lang="en-US" sz="1500" dirty="0" err="1">
                <a:latin typeface="Times New Roman" panose="02020603050405020304" pitchFamily="18" charset="0"/>
                <a:ea typeface="Times New Roman" panose="02020603050405020304" pitchFamily="18" charset="0"/>
              </a:rPr>
              <a:t>berat</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tiba-tiba</a:t>
            </a:r>
            <a:r>
              <a:rPr lang="en-US" sz="1500" dirty="0">
                <a:latin typeface="Times New Roman" panose="02020603050405020304" pitchFamily="18" charset="0"/>
                <a:ea typeface="Times New Roman" panose="02020603050405020304" pitchFamily="18" charset="0"/>
              </a:rPr>
              <a:t> pada </a:t>
            </a:r>
            <a:r>
              <a:rPr lang="en-US" sz="1500" dirty="0" err="1">
                <a:latin typeface="Times New Roman" panose="02020603050405020304" pitchFamily="18" charset="0"/>
                <a:ea typeface="Times New Roman" panose="02020603050405020304" pitchFamily="18" charset="0"/>
              </a:rPr>
              <a:t>saat</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cedera</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mungkin</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terlokalisasi</a:t>
            </a:r>
            <a:r>
              <a:rPr lang="en-US" sz="1500" dirty="0">
                <a:latin typeface="Times New Roman" panose="02020603050405020304" pitchFamily="18" charset="0"/>
                <a:ea typeface="Times New Roman" panose="02020603050405020304" pitchFamily="18" charset="0"/>
              </a:rPr>
              <a:t> pada area </a:t>
            </a:r>
            <a:r>
              <a:rPr lang="en-US" sz="1500" dirty="0" err="1">
                <a:latin typeface="Times New Roman" panose="02020603050405020304" pitchFamily="18" charset="0"/>
                <a:ea typeface="Times New Roman" panose="02020603050405020304" pitchFamily="18" charset="0"/>
              </a:rPr>
              <a:t>jaringan</a:t>
            </a:r>
            <a:r>
              <a:rPr lang="en-US" sz="1500" dirty="0">
                <a:latin typeface="Times New Roman" panose="02020603050405020304" pitchFamily="18" charset="0"/>
                <a:ea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rPr>
              <a:t>kerusakan</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tulang</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dapat</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berkurang</a:t>
            </a:r>
            <a:r>
              <a:rPr lang="en-US" sz="1500" dirty="0">
                <a:latin typeface="Times New Roman" panose="02020603050405020304" pitchFamily="18" charset="0"/>
                <a:ea typeface="Times New Roman" panose="02020603050405020304" pitchFamily="18" charset="0"/>
              </a:rPr>
              <a:t> pada </a:t>
            </a:r>
            <a:r>
              <a:rPr lang="en-US" sz="1500" dirty="0" err="1">
                <a:latin typeface="Times New Roman" panose="02020603050405020304" pitchFamily="18" charset="0"/>
                <a:ea typeface="Times New Roman" panose="02020603050405020304" pitchFamily="18" charset="0"/>
              </a:rPr>
              <a:t>imobilisasi</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tak</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ada</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nyeri</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akibat</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kerusakan</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saraf</a:t>
            </a:r>
            <a:r>
              <a:rPr lang="en-US" sz="1500" dirty="0">
                <a:latin typeface="Times New Roman" panose="02020603050405020304" pitchFamily="18" charset="0"/>
                <a:ea typeface="Times New Roman" panose="02020603050405020304" pitchFamily="18" charset="0"/>
              </a:rPr>
              <a:t>.</a:t>
            </a:r>
            <a:endParaRPr lang="id-ID" sz="1500" dirty="0">
              <a:latin typeface="Times New Roman" panose="02020603050405020304" pitchFamily="18" charset="0"/>
              <a:ea typeface="Times New Roman" panose="02020603050405020304" pitchFamily="18" charset="0"/>
            </a:endParaRPr>
          </a:p>
          <a:p>
            <a:pPr marL="457200" indent="457200" algn="just">
              <a:lnSpc>
                <a:spcPct val="150000"/>
              </a:lnSpc>
              <a:spcAft>
                <a:spcPts val="0"/>
              </a:spcAft>
            </a:pPr>
            <a:r>
              <a:rPr lang="en-US" sz="1500" dirty="0" err="1">
                <a:latin typeface="Times New Roman" panose="02020603050405020304" pitchFamily="18" charset="0"/>
                <a:ea typeface="Times New Roman" panose="02020603050405020304" pitchFamily="18" charset="0"/>
              </a:rPr>
              <a:t>Spasme</a:t>
            </a:r>
            <a:r>
              <a:rPr lang="en-US" sz="1500" dirty="0">
                <a:latin typeface="Times New Roman" panose="02020603050405020304" pitchFamily="18" charset="0"/>
                <a:ea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rPr>
              <a:t>kram</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otot</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setelah</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imobilitasi</a:t>
            </a:r>
            <a:r>
              <a:rPr lang="en-US" sz="1500" dirty="0">
                <a:latin typeface="Times New Roman" panose="02020603050405020304" pitchFamily="18" charset="0"/>
                <a:ea typeface="Times New Roman" panose="02020603050405020304" pitchFamily="18" charset="0"/>
              </a:rPr>
              <a:t>).</a:t>
            </a:r>
            <a:endParaRPr lang="id-ID" sz="1500" dirty="0">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xmlns="" id="{BA35CCD6-7B69-4CA6-BF75-0C079F6D78BA}"/>
              </a:ext>
            </a:extLst>
          </p:cNvPr>
          <p:cNvSpPr/>
          <p:nvPr/>
        </p:nvSpPr>
        <p:spPr>
          <a:xfrm>
            <a:off x="622496" y="3751502"/>
            <a:ext cx="8335108" cy="1089594"/>
          </a:xfrm>
          <a:prstGeom prst="rect">
            <a:avLst/>
          </a:prstGeom>
        </p:spPr>
        <p:txBody>
          <a:bodyPr wrap="square">
            <a:spAutoFit/>
          </a:bodyPr>
          <a:lstStyle/>
          <a:p>
            <a:pPr marL="457200" indent="57150" algn="just">
              <a:lnSpc>
                <a:spcPct val="150000"/>
              </a:lnSpc>
              <a:spcAft>
                <a:spcPts val="0"/>
              </a:spcAft>
            </a:pPr>
            <a:r>
              <a:rPr lang="en-US" sz="1500" dirty="0">
                <a:latin typeface="Times New Roman" panose="02020603050405020304" pitchFamily="18" charset="0"/>
                <a:ea typeface="Times New Roman" panose="02020603050405020304" pitchFamily="18" charset="0"/>
              </a:rPr>
              <a:t>e.     </a:t>
            </a:r>
            <a:r>
              <a:rPr lang="en-US" sz="1500" dirty="0" err="1">
                <a:latin typeface="Times New Roman" panose="02020603050405020304" pitchFamily="18" charset="0"/>
                <a:ea typeface="Times New Roman" panose="02020603050405020304" pitchFamily="18" charset="0"/>
              </a:rPr>
              <a:t>Keamanan</a:t>
            </a:r>
            <a:endParaRPr lang="id-ID" sz="1500" dirty="0">
              <a:latin typeface="Times New Roman" panose="02020603050405020304" pitchFamily="18" charset="0"/>
              <a:ea typeface="Times New Roman" panose="02020603050405020304" pitchFamily="18" charset="0"/>
            </a:endParaRPr>
          </a:p>
          <a:p>
            <a:pPr marL="914400" algn="just">
              <a:lnSpc>
                <a:spcPct val="150000"/>
              </a:lnSpc>
              <a:spcAft>
                <a:spcPts val="0"/>
              </a:spcAft>
            </a:pPr>
            <a:r>
              <a:rPr lang="en-US" sz="1500" dirty="0" err="1">
                <a:latin typeface="Times New Roman" panose="02020603050405020304" pitchFamily="18" charset="0"/>
                <a:ea typeface="Times New Roman" panose="02020603050405020304" pitchFamily="18" charset="0"/>
              </a:rPr>
              <a:t>Tanda</a:t>
            </a:r>
            <a:r>
              <a:rPr lang="en-US" sz="1500" dirty="0">
                <a:latin typeface="Times New Roman" panose="02020603050405020304" pitchFamily="18" charset="0"/>
                <a:ea typeface="Times New Roman" panose="02020603050405020304" pitchFamily="18" charset="0"/>
              </a:rPr>
              <a:t>  : </a:t>
            </a:r>
            <a:r>
              <a:rPr lang="en-US" sz="1500" dirty="0" err="1">
                <a:latin typeface="Times New Roman" panose="02020603050405020304" pitchFamily="18" charset="0"/>
                <a:ea typeface="Times New Roman" panose="02020603050405020304" pitchFamily="18" charset="0"/>
              </a:rPr>
              <a:t>Laserasi</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kulit</a:t>
            </a:r>
            <a:r>
              <a:rPr lang="en-US" sz="1500" dirty="0">
                <a:latin typeface="Times New Roman" panose="02020603050405020304" pitchFamily="18" charset="0"/>
                <a:ea typeface="Times New Roman" panose="02020603050405020304" pitchFamily="18" charset="0"/>
              </a:rPr>
              <a:t>, avulse </a:t>
            </a:r>
            <a:r>
              <a:rPr lang="en-US" sz="1500" dirty="0" err="1">
                <a:latin typeface="Times New Roman" panose="02020603050405020304" pitchFamily="18" charset="0"/>
                <a:ea typeface="Times New Roman" panose="02020603050405020304" pitchFamily="18" charset="0"/>
              </a:rPr>
              <a:t>jaringan</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perdarahan</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perubahan</a:t>
            </a:r>
            <a:r>
              <a:rPr lang="en-US" sz="1500" dirty="0">
                <a:latin typeface="Times New Roman" panose="02020603050405020304" pitchFamily="18" charset="0"/>
                <a:ea typeface="Times New Roman" panose="02020603050405020304" pitchFamily="18" charset="0"/>
              </a:rPr>
              <a:t> warm. </a:t>
            </a:r>
            <a:r>
              <a:rPr lang="en-US" sz="1500" dirty="0" err="1">
                <a:latin typeface="Times New Roman" panose="02020603050405020304" pitchFamily="18" charset="0"/>
                <a:ea typeface="Times New Roman" panose="02020603050405020304" pitchFamily="18" charset="0"/>
              </a:rPr>
              <a:t>Pembengkakan</a:t>
            </a:r>
            <a:r>
              <a:rPr lang="en-US" sz="1500" dirty="0">
                <a:latin typeface="Times New Roman" panose="02020603050405020304" pitchFamily="18" charset="0"/>
                <a:ea typeface="Times New Roman" panose="02020603050405020304" pitchFamily="18" charset="0"/>
              </a:rPr>
              <a:t> local (</a:t>
            </a:r>
            <a:r>
              <a:rPr lang="en-US" sz="1500" dirty="0" err="1">
                <a:latin typeface="Times New Roman" panose="02020603050405020304" pitchFamily="18" charset="0"/>
                <a:ea typeface="Times New Roman" panose="02020603050405020304" pitchFamily="18" charset="0"/>
              </a:rPr>
              <a:t>dapat</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meningkat</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secara</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bertahap</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atau</a:t>
            </a:r>
            <a:r>
              <a:rPr lang="en-US" sz="1500" dirty="0">
                <a:latin typeface="Times New Roman" panose="02020603050405020304" pitchFamily="18" charset="0"/>
                <a:ea typeface="Times New Roman" panose="02020603050405020304" pitchFamily="18" charset="0"/>
              </a:rPr>
              <a:t> </a:t>
            </a:r>
            <a:r>
              <a:rPr lang="en-US" sz="1500" dirty="0" err="1">
                <a:latin typeface="Times New Roman" panose="02020603050405020304" pitchFamily="18" charset="0"/>
                <a:ea typeface="Times New Roman" panose="02020603050405020304" pitchFamily="18" charset="0"/>
              </a:rPr>
              <a:t>tiba-tiba</a:t>
            </a:r>
            <a:r>
              <a:rPr lang="en-US" sz="1500" dirty="0">
                <a:latin typeface="Times New Roman" panose="02020603050405020304" pitchFamily="18" charset="0"/>
                <a:ea typeface="Times New Roman" panose="02020603050405020304" pitchFamily="18" charset="0"/>
              </a:rPr>
              <a:t>).</a:t>
            </a:r>
            <a:endParaRPr lang="id-ID" sz="15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460651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87FF9C6-215F-4337-B6BC-F2A2399F86DB}"/>
              </a:ext>
            </a:extLst>
          </p:cNvPr>
          <p:cNvPicPr>
            <a:picLocks noChangeAspect="1"/>
          </p:cNvPicPr>
          <p:nvPr/>
        </p:nvPicPr>
        <p:blipFill>
          <a:blip r:embed="rId2"/>
          <a:stretch>
            <a:fillRect/>
          </a:stretch>
        </p:blipFill>
        <p:spPr>
          <a:xfrm>
            <a:off x="-647114" y="-267286"/>
            <a:ext cx="10438228" cy="1224462"/>
          </a:xfrm>
          <a:prstGeom prst="rect">
            <a:avLst/>
          </a:prstGeom>
        </p:spPr>
      </p:pic>
      <p:pic>
        <p:nvPicPr>
          <p:cNvPr id="3" name="Picture 2">
            <a:extLst>
              <a:ext uri="{FF2B5EF4-FFF2-40B4-BE49-F238E27FC236}">
                <a16:creationId xmlns:a16="http://schemas.microsoft.com/office/drawing/2014/main" xmlns="" id="{135E7B55-B2E7-4075-930C-61F64A23FA2C}"/>
              </a:ext>
            </a:extLst>
          </p:cNvPr>
          <p:cNvPicPr>
            <a:picLocks noChangeAspect="1"/>
          </p:cNvPicPr>
          <p:nvPr/>
        </p:nvPicPr>
        <p:blipFill>
          <a:blip r:embed="rId3"/>
          <a:stretch>
            <a:fillRect/>
          </a:stretch>
        </p:blipFill>
        <p:spPr>
          <a:xfrm>
            <a:off x="0" y="6333744"/>
            <a:ext cx="9144000" cy="524256"/>
          </a:xfrm>
          <a:prstGeom prst="rect">
            <a:avLst/>
          </a:prstGeom>
        </p:spPr>
      </p:pic>
      <p:sp>
        <p:nvSpPr>
          <p:cNvPr id="6" name="Rectangle 5">
            <a:extLst>
              <a:ext uri="{FF2B5EF4-FFF2-40B4-BE49-F238E27FC236}">
                <a16:creationId xmlns:a16="http://schemas.microsoft.com/office/drawing/2014/main" xmlns="" id="{FEE4EE99-4922-4DC8-9C90-8237BDC6833A}"/>
              </a:ext>
            </a:extLst>
          </p:cNvPr>
          <p:cNvSpPr/>
          <p:nvPr/>
        </p:nvSpPr>
        <p:spPr>
          <a:xfrm>
            <a:off x="422030" y="1014020"/>
            <a:ext cx="8299939" cy="5035353"/>
          </a:xfrm>
          <a:prstGeom prst="rect">
            <a:avLst/>
          </a:prstGeom>
        </p:spPr>
        <p:txBody>
          <a:bodyPr wrap="square">
            <a:spAutoFit/>
          </a:bodyPr>
          <a:lstStyle/>
          <a:p>
            <a:pPr marL="342900" lvl="0" indent="-342900" algn="just">
              <a:lnSpc>
                <a:spcPct val="150000"/>
              </a:lnSpc>
              <a:spcAft>
                <a:spcPts val="0"/>
              </a:spcAft>
              <a:buFont typeface="+mj-lt"/>
              <a:buAutoNum type="arabicPeriod" startAt="2"/>
            </a:pPr>
            <a:r>
              <a:rPr lang="en-US" dirty="0">
                <a:latin typeface="Times New Roman" panose="02020603050405020304" pitchFamily="18" charset="0"/>
                <a:ea typeface="Times New Roman" panose="02020603050405020304" pitchFamily="18" charset="0"/>
                <a:cs typeface="Times New Roman" panose="02020603050405020304" pitchFamily="18" charset="0"/>
              </a:rPr>
              <a:t>PEMERIKSAAN DIAGNOSTIK</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v"/>
            </a:pPr>
            <a:r>
              <a:rPr lang="en-US" dirty="0" err="1">
                <a:latin typeface="Times New Roman" panose="02020603050405020304" pitchFamily="18" charset="0"/>
                <a:ea typeface="Times New Roman" panose="02020603050405020304" pitchFamily="18" charset="0"/>
                <a:cs typeface="Times New Roman" panose="02020603050405020304" pitchFamily="18" charset="0"/>
              </a:rPr>
              <a:t>Pemeriksaan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Ronsen</a:t>
            </a:r>
            <a:r>
              <a:rPr lang="en-US" dirty="0">
                <a:latin typeface="Times New Roman" panose="02020603050405020304" pitchFamily="18" charset="0"/>
                <a:ea typeface="Times New Roman" panose="02020603050405020304" pitchFamily="18" charset="0"/>
                <a:cs typeface="Times New Roman" panose="02020603050405020304" pitchFamily="18" charset="0"/>
              </a:rPr>
              <a:t> :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Menentukan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lokasi</a:t>
            </a:r>
            <a:r>
              <a:rPr lang="en-US" dirty="0">
                <a:latin typeface="Times New Roman" panose="02020603050405020304" pitchFamily="18" charset="0"/>
                <a:ea typeface="Times New Roman" panose="02020603050405020304" pitchFamily="18" charset="0"/>
                <a:cs typeface="Times New Roman" panose="02020603050405020304" pitchFamily="18" charset="0"/>
              </a:rPr>
              <a:t> /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luasnya</a:t>
            </a:r>
            <a:r>
              <a:rPr lang="en-US" dirty="0">
                <a:latin typeface="Times New Roman" panose="02020603050405020304" pitchFamily="18" charset="0"/>
                <a:ea typeface="Times New Roman" panose="02020603050405020304" pitchFamily="18" charset="0"/>
                <a:cs typeface="Times New Roman" panose="02020603050405020304" pitchFamily="18" charset="0"/>
              </a:rPr>
              <a:t> fraktur / trauma.</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742950" indent="-285750">
              <a:lnSpc>
                <a:spcPct val="150000"/>
              </a:lnSpc>
              <a:spcAft>
                <a:spcPts val="0"/>
              </a:spcAft>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Scan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tulang</a:t>
            </a:r>
            <a:r>
              <a:rPr lang="en-US" dirty="0">
                <a:latin typeface="Times New Roman" panose="02020603050405020304" pitchFamily="18" charset="0"/>
                <a:ea typeface="Times New Roman" panose="02020603050405020304" pitchFamily="18" charset="0"/>
                <a:cs typeface="Times New Roman" panose="02020603050405020304" pitchFamily="18" charset="0"/>
              </a:rPr>
              <a:t>, tomogram</a:t>
            </a:r>
            <a:r>
              <a:rPr lang="id-ID" dirty="0">
                <a:latin typeface="Times New Roman" panose="02020603050405020304" pitchFamily="18" charset="0"/>
                <a:ea typeface="Times New Roman" panose="02020603050405020304" pitchFamily="18" charset="0"/>
                <a:cs typeface="Times New Roman" panose="02020603050405020304" pitchFamily="18" charset="0"/>
              </a:rPr>
              <a:t>.</a:t>
            </a:r>
          </a:p>
          <a:p>
            <a:pPr marL="742950" indent="-285750">
              <a:lnSpc>
                <a:spcPct val="150000"/>
              </a:lnSpc>
              <a:spcAft>
                <a:spcPts val="0"/>
              </a:spcAft>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scan CT / MRI :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Memperlihatkan</a:t>
            </a:r>
            <a:r>
              <a:rPr lang="en-US" dirty="0">
                <a:latin typeface="Times New Roman" panose="02020603050405020304" pitchFamily="18" charset="0"/>
                <a:ea typeface="Times New Roman" panose="02020603050405020304" pitchFamily="18" charset="0"/>
                <a:cs typeface="Times New Roman" panose="02020603050405020304" pitchFamily="18" charset="0"/>
              </a:rPr>
              <a:t> fraktur juga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dapat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digunakan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untuk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mengidentifikasi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kerusakan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jaringan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lunak</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Arteriogram :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Dilakukan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bila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kerusakan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vaskuler</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dicurigai</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742950" indent="-285750">
              <a:lnSpc>
                <a:spcPct val="150000"/>
              </a:lnSpc>
              <a:spcAft>
                <a:spcPts val="0"/>
              </a:spcAft>
              <a:buFont typeface="Wingdings" panose="05000000000000000000" pitchFamily="2" charset="2"/>
              <a:buChar char="v"/>
            </a:pPr>
            <a:r>
              <a:rPr lang="en-US" dirty="0" err="1">
                <a:latin typeface="Times New Roman" panose="02020603050405020304" pitchFamily="18" charset="0"/>
                <a:ea typeface="Times New Roman" panose="02020603050405020304" pitchFamily="18" charset="0"/>
                <a:cs typeface="Times New Roman" panose="02020603050405020304" pitchFamily="18" charset="0"/>
              </a:rPr>
              <a:t>Hitung</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darah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lengkap</a:t>
            </a:r>
            <a:r>
              <a:rPr lang="en-US" dirty="0">
                <a:latin typeface="Times New Roman" panose="02020603050405020304" pitchFamily="18" charset="0"/>
                <a:ea typeface="Times New Roman" panose="02020603050405020304" pitchFamily="18" charset="0"/>
                <a:cs typeface="Times New Roman" panose="02020603050405020304" pitchFamily="18" charset="0"/>
              </a:rPr>
              <a:t> :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mungkin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meningkat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hemokonsentrasi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menurun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perdarahan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bermakna</a:t>
            </a:r>
            <a:r>
              <a:rPr lang="en-US" dirty="0">
                <a:latin typeface="Times New Roman" panose="02020603050405020304" pitchFamily="18" charset="0"/>
                <a:ea typeface="Times New Roman" panose="02020603050405020304" pitchFamily="18" charset="0"/>
                <a:cs typeface="Times New Roman" panose="02020603050405020304" pitchFamily="18" charset="0"/>
              </a:rPr>
              <a:t> pada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sisi</a:t>
            </a:r>
            <a:r>
              <a:rPr lang="en-US" dirty="0">
                <a:latin typeface="Times New Roman" panose="02020603050405020304" pitchFamily="18" charset="0"/>
                <a:ea typeface="Times New Roman" panose="02020603050405020304" pitchFamily="18" charset="0"/>
                <a:cs typeface="Times New Roman" panose="02020603050405020304" pitchFamily="18" charset="0"/>
              </a:rPr>
              <a:t> fraktur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atau</a:t>
            </a:r>
            <a:r>
              <a:rPr lang="en-US" dirty="0">
                <a:latin typeface="Times New Roman" panose="02020603050405020304" pitchFamily="18" charset="0"/>
                <a:ea typeface="Times New Roman" panose="02020603050405020304" pitchFamily="18" charset="0"/>
                <a:cs typeface="Times New Roman" panose="02020603050405020304" pitchFamily="18" charset="0"/>
              </a:rPr>
              <a:t> organ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jauh</a:t>
            </a:r>
            <a:r>
              <a:rPr lang="en-US" dirty="0">
                <a:latin typeface="Times New Roman" panose="02020603050405020304" pitchFamily="18" charset="0"/>
                <a:ea typeface="Times New Roman" panose="02020603050405020304" pitchFamily="18" charset="0"/>
                <a:cs typeface="Times New Roman" panose="02020603050405020304" pitchFamily="18" charset="0"/>
              </a:rPr>
              <a:t> pada trauma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multipel</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Peningkatan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jumlah</a:t>
            </a:r>
            <a:r>
              <a:rPr lang="en-US" dirty="0">
                <a:latin typeface="Times New Roman" panose="02020603050405020304" pitchFamily="18" charset="0"/>
                <a:ea typeface="Times New Roman" panose="02020603050405020304" pitchFamily="18" charset="0"/>
                <a:cs typeface="Times New Roman" panose="02020603050405020304" pitchFamily="18" charset="0"/>
              </a:rPr>
              <a:t> SDP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adalah</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respon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stres</a:t>
            </a:r>
            <a:r>
              <a:rPr lang="en-US" dirty="0">
                <a:latin typeface="Times New Roman" panose="02020603050405020304" pitchFamily="18" charset="0"/>
                <a:ea typeface="Times New Roman" panose="02020603050405020304" pitchFamily="18" charset="0"/>
                <a:cs typeface="Times New Roman" panose="02020603050405020304" pitchFamily="18" charset="0"/>
              </a:rPr>
              <a:t> normal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setelah</a:t>
            </a:r>
            <a:r>
              <a:rPr lang="en-US" dirty="0">
                <a:latin typeface="Times New Roman" panose="02020603050405020304" pitchFamily="18" charset="0"/>
                <a:ea typeface="Times New Roman" panose="02020603050405020304" pitchFamily="18" charset="0"/>
                <a:cs typeface="Times New Roman" panose="02020603050405020304" pitchFamily="18" charset="0"/>
              </a:rPr>
              <a:t> trauma.</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742950" indent="-285750">
              <a:lnSpc>
                <a:spcPct val="150000"/>
              </a:lnSpc>
              <a:spcAft>
                <a:spcPts val="0"/>
              </a:spcAft>
              <a:buFont typeface="Wingdings" panose="05000000000000000000" pitchFamily="2" charset="2"/>
              <a:buChar char="v"/>
            </a:pPr>
            <a:r>
              <a:rPr lang="en-US" dirty="0" err="1">
                <a:latin typeface="Times New Roman" panose="02020603050405020304" pitchFamily="18" charset="0"/>
                <a:ea typeface="Times New Roman" panose="02020603050405020304" pitchFamily="18" charset="0"/>
                <a:cs typeface="Times New Roman" panose="02020603050405020304" pitchFamily="18" charset="0"/>
              </a:rPr>
              <a:t>Kreatinin</a:t>
            </a:r>
            <a:r>
              <a:rPr lang="en-US" dirty="0">
                <a:latin typeface="Times New Roman" panose="02020603050405020304" pitchFamily="18" charset="0"/>
                <a:ea typeface="Times New Roman" panose="02020603050405020304" pitchFamily="18" charset="0"/>
                <a:cs typeface="Times New Roman" panose="02020603050405020304" pitchFamily="18" charset="0"/>
              </a:rPr>
              <a:t> : Trauma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otot</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meningkatkan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beban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kreatinin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untuk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klirens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ginjal</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742950" indent="-285750">
              <a:lnSpc>
                <a:spcPct val="150000"/>
              </a:lnSpc>
              <a:buFont typeface="Wingdings" panose="05000000000000000000" pitchFamily="2" charset="2"/>
              <a:buChar char="v"/>
            </a:pPr>
            <a:r>
              <a:rPr lang="en-US" dirty="0" err="1">
                <a:latin typeface="Times New Roman" panose="02020603050405020304" pitchFamily="18" charset="0"/>
                <a:cs typeface="Times New Roman" panose="02020603050405020304" pitchFamily="18" charset="0"/>
              </a:rPr>
              <a:t>Profil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koagulasi</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Perubahan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dapat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terjadi</a:t>
            </a:r>
            <a:r>
              <a:rPr lang="en-US" dirty="0">
                <a:latin typeface="Times New Roman" panose="02020603050405020304" pitchFamily="18" charset="0"/>
                <a:cs typeface="Times New Roman" panose="02020603050405020304" pitchFamily="18" charset="0"/>
              </a:rPr>
              <a:t> pada </a:t>
            </a:r>
            <a:r>
              <a:rPr lang="en-US" dirty="0" err="1">
                <a:latin typeface="Times New Roman" panose="02020603050405020304" pitchFamily="18" charset="0"/>
                <a:cs typeface="Times New Roman" panose="02020603050405020304" pitchFamily="18" charset="0"/>
              </a:rPr>
              <a:t>kehilangan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darah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trafusi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mutipes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atau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cedera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hati</a:t>
            </a:r>
            <a:r>
              <a:rPr lang="en-US" dirty="0">
                <a:latin typeface="Times New Roman" panose="02020603050405020304" pitchFamily="18" charset="0"/>
                <a:cs typeface="Times New Roman" panose="02020603050405020304" pitchFamily="18" charset="0"/>
              </a:rPr>
              <a:t>.</a:t>
            </a:r>
            <a:endParaRPr lang="id-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214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45A8373-7CA9-4448-8C42-043503F9436A}"/>
              </a:ext>
            </a:extLst>
          </p:cNvPr>
          <p:cNvPicPr>
            <a:picLocks noChangeAspect="1"/>
          </p:cNvPicPr>
          <p:nvPr/>
        </p:nvPicPr>
        <p:blipFill>
          <a:blip r:embed="rId2"/>
          <a:stretch>
            <a:fillRect/>
          </a:stretch>
        </p:blipFill>
        <p:spPr>
          <a:xfrm>
            <a:off x="-675861" y="-265042"/>
            <a:ext cx="10482470" cy="1210422"/>
          </a:xfrm>
          <a:prstGeom prst="rect">
            <a:avLst/>
          </a:prstGeom>
        </p:spPr>
      </p:pic>
      <p:pic>
        <p:nvPicPr>
          <p:cNvPr id="5" name="Picture 4">
            <a:extLst>
              <a:ext uri="{FF2B5EF4-FFF2-40B4-BE49-F238E27FC236}">
                <a16:creationId xmlns:a16="http://schemas.microsoft.com/office/drawing/2014/main" xmlns="" id="{5AED2F3A-694D-4687-8F0C-01CE9A4461B1}"/>
              </a:ext>
            </a:extLst>
          </p:cNvPr>
          <p:cNvPicPr>
            <a:picLocks noChangeAspect="1"/>
          </p:cNvPicPr>
          <p:nvPr/>
        </p:nvPicPr>
        <p:blipFill>
          <a:blip r:embed="rId3"/>
          <a:stretch>
            <a:fillRect/>
          </a:stretch>
        </p:blipFill>
        <p:spPr>
          <a:xfrm>
            <a:off x="0" y="6333744"/>
            <a:ext cx="9144000" cy="524256"/>
          </a:xfrm>
          <a:prstGeom prst="rect">
            <a:avLst/>
          </a:prstGeom>
        </p:spPr>
      </p:pic>
      <p:sp>
        <p:nvSpPr>
          <p:cNvPr id="6" name="Rectangle 5">
            <a:extLst>
              <a:ext uri="{FF2B5EF4-FFF2-40B4-BE49-F238E27FC236}">
                <a16:creationId xmlns:a16="http://schemas.microsoft.com/office/drawing/2014/main" xmlns="" id="{B1ACC928-FDE1-4168-81B7-D0A7673DF533}"/>
              </a:ext>
            </a:extLst>
          </p:cNvPr>
          <p:cNvSpPr/>
          <p:nvPr/>
        </p:nvSpPr>
        <p:spPr>
          <a:xfrm>
            <a:off x="1073426" y="1163743"/>
            <a:ext cx="7301947" cy="523220"/>
          </a:xfrm>
          <a:prstGeom prst="rect">
            <a:avLst/>
          </a:prstGeom>
        </p:spPr>
        <p:txBody>
          <a:bodyPr wrap="square">
            <a:spAutoFit/>
          </a:bodyPr>
          <a:lstStyle/>
          <a:p>
            <a:r>
              <a:rPr lang="id-ID" sz="2800" b="1" dirty="0">
                <a:latin typeface="Times New Roman" panose="02020603050405020304" pitchFamily="18" charset="0"/>
                <a:cs typeface="Times New Roman" panose="02020603050405020304" pitchFamily="18" charset="0"/>
              </a:rPr>
              <a:t>PENGERTIAN AKTIVITAS DAN LATIHAN</a:t>
            </a:r>
          </a:p>
        </p:txBody>
      </p:sp>
      <p:sp>
        <p:nvSpPr>
          <p:cNvPr id="7" name="Rectangle 6">
            <a:extLst>
              <a:ext uri="{FF2B5EF4-FFF2-40B4-BE49-F238E27FC236}">
                <a16:creationId xmlns:a16="http://schemas.microsoft.com/office/drawing/2014/main" xmlns="" id="{E316AF23-8493-4E6B-A69C-D78AEA4EAABA}"/>
              </a:ext>
            </a:extLst>
          </p:cNvPr>
          <p:cNvSpPr/>
          <p:nvPr/>
        </p:nvSpPr>
        <p:spPr>
          <a:xfrm>
            <a:off x="788503" y="2717692"/>
            <a:ext cx="7871791" cy="2862322"/>
          </a:xfrm>
          <a:prstGeom prst="rect">
            <a:avLst/>
          </a:prstGeom>
        </p:spPr>
        <p:txBody>
          <a:bodyPr wrap="square">
            <a:spAutoFit/>
          </a:bodyPr>
          <a:lstStyle/>
          <a:p>
            <a:r>
              <a:rPr lang="id-ID" dirty="0">
                <a:latin typeface="Times New Roman" panose="02020603050405020304" pitchFamily="18" charset="0"/>
                <a:cs typeface="Times New Roman" panose="02020603050405020304" pitchFamily="18" charset="0"/>
              </a:rPr>
              <a:t>	Aktivitas adalah suatu energi atau keadaan bergerak di mana manusia memerlukan untuk dapat memenuhi kebutuhan hidup.</a:t>
            </a:r>
          </a:p>
          <a:p>
            <a:r>
              <a:rPr lang="id-ID" dirty="0">
                <a:latin typeface="Times New Roman" panose="02020603050405020304" pitchFamily="18" charset="0"/>
                <a:cs typeface="Times New Roman" panose="02020603050405020304" pitchFamily="18" charset="0"/>
              </a:rPr>
              <a:t>Latihan merupakan suatu gerakan tubuh secara aktif yang dibutuhkkan untuk menjaga kinerja otot dan mempertahankan postur tubuh</a:t>
            </a:r>
          </a:p>
          <a:p>
            <a:endParaRPr lang="id-ID" dirty="0">
              <a:latin typeface="Times New Roman" panose="02020603050405020304" pitchFamily="18" charset="0"/>
              <a:cs typeface="Times New Roman" panose="02020603050405020304" pitchFamily="18" charset="0"/>
            </a:endParaRPr>
          </a:p>
          <a:p>
            <a:endParaRPr lang="id-ID" dirty="0">
              <a:latin typeface="Times New Roman" panose="02020603050405020304" pitchFamily="18" charset="0"/>
              <a:cs typeface="Times New Roman" panose="02020603050405020304" pitchFamily="18" charset="0"/>
            </a:endParaRPr>
          </a:p>
          <a:p>
            <a:r>
              <a:rPr lang="id-ID" dirty="0">
                <a:latin typeface="Times New Roman" panose="02020603050405020304" pitchFamily="18" charset="0"/>
                <a:cs typeface="Times New Roman" panose="02020603050405020304" pitchFamily="18" charset="0"/>
              </a:rPr>
              <a:t>	Aktivitas maupun latihan didefinisikan sebagai suatu aksi energetik atau keadaan bergerak. Kehilangan kemampuan bergerak walaupun pada waktu yang singkat memerlukan tindakan-tindakan tertentu yang tepat baik oleh klien maupun perawat. (Priharjo, 1993 : 1 ).</a:t>
            </a:r>
          </a:p>
        </p:txBody>
      </p:sp>
    </p:spTree>
    <p:extLst>
      <p:ext uri="{BB962C8B-B14F-4D97-AF65-F5344CB8AC3E}">
        <p14:creationId xmlns:p14="http://schemas.microsoft.com/office/powerpoint/2010/main" val="3641627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CADAF13F-7A82-4646-9F90-44B38918479E}"/>
              </a:ext>
            </a:extLst>
          </p:cNvPr>
          <p:cNvPicPr>
            <a:picLocks noChangeAspect="1"/>
          </p:cNvPicPr>
          <p:nvPr/>
        </p:nvPicPr>
        <p:blipFill>
          <a:blip r:embed="rId2"/>
          <a:stretch>
            <a:fillRect/>
          </a:stretch>
        </p:blipFill>
        <p:spPr>
          <a:xfrm>
            <a:off x="-647113" y="-239151"/>
            <a:ext cx="10438228" cy="1115438"/>
          </a:xfrm>
          <a:prstGeom prst="rect">
            <a:avLst/>
          </a:prstGeom>
        </p:spPr>
      </p:pic>
      <p:pic>
        <p:nvPicPr>
          <p:cNvPr id="3" name="Picture 2">
            <a:extLst>
              <a:ext uri="{FF2B5EF4-FFF2-40B4-BE49-F238E27FC236}">
                <a16:creationId xmlns:a16="http://schemas.microsoft.com/office/drawing/2014/main" xmlns="" id="{34E8B3FA-A91F-4AC9-BC6F-6BB25CD6C535}"/>
              </a:ext>
            </a:extLst>
          </p:cNvPr>
          <p:cNvPicPr>
            <a:picLocks noChangeAspect="1"/>
          </p:cNvPicPr>
          <p:nvPr/>
        </p:nvPicPr>
        <p:blipFill>
          <a:blip r:embed="rId3"/>
          <a:stretch>
            <a:fillRect/>
          </a:stretch>
        </p:blipFill>
        <p:spPr>
          <a:xfrm>
            <a:off x="0" y="6333744"/>
            <a:ext cx="9144000" cy="524256"/>
          </a:xfrm>
          <a:prstGeom prst="rect">
            <a:avLst/>
          </a:prstGeom>
        </p:spPr>
      </p:pic>
      <p:sp>
        <p:nvSpPr>
          <p:cNvPr id="4" name="Rectangle 3">
            <a:extLst>
              <a:ext uri="{FF2B5EF4-FFF2-40B4-BE49-F238E27FC236}">
                <a16:creationId xmlns:a16="http://schemas.microsoft.com/office/drawing/2014/main" xmlns="" id="{D87C1314-6BE2-4A8B-91AD-9A8498CFFF38}"/>
              </a:ext>
            </a:extLst>
          </p:cNvPr>
          <p:cNvSpPr/>
          <p:nvPr/>
        </p:nvSpPr>
        <p:spPr>
          <a:xfrm>
            <a:off x="1111347" y="1308932"/>
            <a:ext cx="6921305" cy="2120068"/>
          </a:xfrm>
          <a:prstGeom prst="rect">
            <a:avLst/>
          </a:prstGeom>
        </p:spPr>
        <p:txBody>
          <a:bodyPr wrap="square">
            <a:spAutoFit/>
          </a:bodyPr>
          <a:lstStyle/>
          <a:p>
            <a:pPr marL="342900" lvl="0" indent="-342900" algn="just">
              <a:lnSpc>
                <a:spcPct val="150000"/>
              </a:lnSpc>
              <a:spcAft>
                <a:spcPts val="0"/>
              </a:spcAft>
              <a:buFont typeface="+mj-lt"/>
              <a:buAutoNum type="arabicPeriod" startAt="3"/>
            </a:pPr>
            <a:r>
              <a:rPr lang="en-US" dirty="0" err="1">
                <a:latin typeface="Times New Roman" panose="02020603050405020304" pitchFamily="18" charset="0"/>
                <a:ea typeface="Times New Roman" panose="02020603050405020304" pitchFamily="18" charset="0"/>
                <a:cs typeface="Times New Roman" panose="02020603050405020304" pitchFamily="18" charset="0"/>
              </a:rPr>
              <a:t>Diagnosa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Keperawatan</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v"/>
            </a:pPr>
            <a:r>
              <a:rPr lang="en-US" dirty="0">
                <a:latin typeface="Times New Roman" panose="02020603050405020304" pitchFamily="18" charset="0"/>
                <a:ea typeface="Times New Roman" panose="02020603050405020304" pitchFamily="18" charset="0"/>
                <a:cs typeface="Times New Roman" panose="02020603050405020304" pitchFamily="18" charset="0"/>
              </a:rPr>
              <a:t>Nyeri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berhubungan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terputusnya</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jaringan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tulang</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800100" indent="-342900">
              <a:lnSpc>
                <a:spcPct val="150000"/>
              </a:lnSpc>
              <a:spcAft>
                <a:spcPts val="0"/>
              </a:spcAft>
              <a:buFont typeface="Wingdings" panose="05000000000000000000" pitchFamily="2" charset="2"/>
              <a:buChar char="v"/>
              <a:tabLst>
                <a:tab pos="800100" algn="l"/>
              </a:tabLst>
            </a:pPr>
            <a:r>
              <a:rPr lang="en-US" dirty="0" err="1">
                <a:latin typeface="Times New Roman" panose="02020603050405020304" pitchFamily="18" charset="0"/>
                <a:ea typeface="Times New Roman" panose="02020603050405020304" pitchFamily="18" charset="0"/>
                <a:cs typeface="Times New Roman" panose="02020603050405020304" pitchFamily="18" charset="0"/>
              </a:rPr>
              <a:t>Hambatan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mobilitas</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fisik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berhubungan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nyeri</a:t>
            </a:r>
            <a:r>
              <a:rPr lang="en-US" dirty="0">
                <a:latin typeface="Times New Roman" panose="02020603050405020304" pitchFamily="18" charset="0"/>
                <a:ea typeface="Times New Roman" panose="02020603050405020304" pitchFamily="18" charset="0"/>
                <a:cs typeface="Times New Roman" panose="02020603050405020304" pitchFamily="18" charset="0"/>
              </a:rPr>
              <a:t>/</a:t>
            </a:r>
            <a:r>
              <a:rPr lang="en-US" dirty="0" err="1">
                <a:latin typeface="Times New Roman" panose="02020603050405020304" pitchFamily="18" charset="0"/>
                <a:ea typeface="Times New Roman" panose="02020603050405020304" pitchFamily="18" charset="0"/>
                <a:cs typeface="Times New Roman" panose="02020603050405020304" pitchFamily="18" charset="0"/>
              </a:rPr>
              <a:t>ketidak</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nyamanan</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50000"/>
              </a:lnSpc>
              <a:buFont typeface="Wingdings" panose="05000000000000000000" pitchFamily="2" charset="2"/>
              <a:buChar char="v"/>
            </a:pPr>
            <a:r>
              <a:rPr lang="en-US" dirty="0" err="1">
                <a:latin typeface="Times New Roman" panose="02020603050405020304" pitchFamily="18" charset="0"/>
                <a:ea typeface="Times New Roman" panose="02020603050405020304" pitchFamily="18" charset="0"/>
                <a:cs typeface="Times New Roman" panose="02020603050405020304" pitchFamily="18" charset="0"/>
              </a:rPr>
              <a:t>Resiko</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infeksi</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berhubungan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dengan</a:t>
            </a:r>
            <a:r>
              <a:rPr lang="en-US" dirty="0">
                <a:latin typeface="Times New Roman" panose="02020603050405020304" pitchFamily="18" charset="0"/>
                <a:ea typeface="Times New Roman" panose="02020603050405020304" pitchFamily="18" charset="0"/>
                <a:cs typeface="Times New Roman" panose="02020603050405020304" pitchFamily="18" charset="0"/>
              </a:rPr>
              <a:t> stasis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cairan</a:t>
            </a:r>
            <a:r>
              <a:rPr lang="en-US" dirty="0">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latin typeface="Times New Roman" panose="02020603050405020304" pitchFamily="18" charset="0"/>
                <a:ea typeface="Times New Roman" panose="02020603050405020304" pitchFamily="18" charset="0"/>
                <a:cs typeface="Times New Roman" panose="02020603050405020304" pitchFamily="18" charset="0"/>
              </a:rPr>
              <a:t>tubuh</a:t>
            </a:r>
            <a:endParaRPr lang="id-ID"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47488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7B3B03-E787-4F8E-A147-2203677B37DA}"/>
              </a:ext>
            </a:extLst>
          </p:cNvPr>
          <p:cNvPicPr>
            <a:picLocks noChangeAspect="1"/>
          </p:cNvPicPr>
          <p:nvPr/>
        </p:nvPicPr>
        <p:blipFill>
          <a:blip r:embed="rId2"/>
          <a:stretch>
            <a:fillRect/>
          </a:stretch>
        </p:blipFill>
        <p:spPr>
          <a:xfrm>
            <a:off x="-647114" y="-338759"/>
            <a:ext cx="10452296" cy="1284250"/>
          </a:xfrm>
          <a:prstGeom prst="rect">
            <a:avLst/>
          </a:prstGeom>
        </p:spPr>
      </p:pic>
      <p:pic>
        <p:nvPicPr>
          <p:cNvPr id="5" name="Picture 4">
            <a:extLst>
              <a:ext uri="{FF2B5EF4-FFF2-40B4-BE49-F238E27FC236}">
                <a16:creationId xmlns:a16="http://schemas.microsoft.com/office/drawing/2014/main" xmlns="" id="{2D4A12A0-8D3E-4EC0-B90A-9BCC463E1696}"/>
              </a:ext>
            </a:extLst>
          </p:cNvPr>
          <p:cNvPicPr>
            <a:picLocks noChangeAspect="1"/>
          </p:cNvPicPr>
          <p:nvPr/>
        </p:nvPicPr>
        <p:blipFill>
          <a:blip r:embed="rId3"/>
          <a:stretch>
            <a:fillRect/>
          </a:stretch>
        </p:blipFill>
        <p:spPr>
          <a:xfrm>
            <a:off x="0" y="6333744"/>
            <a:ext cx="9144000" cy="524256"/>
          </a:xfrm>
          <a:prstGeom prst="rect">
            <a:avLst/>
          </a:prstGeom>
        </p:spPr>
      </p:pic>
      <p:graphicFrame>
        <p:nvGraphicFramePr>
          <p:cNvPr id="10" name="Table 9">
            <a:extLst>
              <a:ext uri="{FF2B5EF4-FFF2-40B4-BE49-F238E27FC236}">
                <a16:creationId xmlns:a16="http://schemas.microsoft.com/office/drawing/2014/main" xmlns="" id="{B072DB0B-3CB6-4B49-BF0E-EC2E96C43956}"/>
              </a:ext>
            </a:extLst>
          </p:cNvPr>
          <p:cNvGraphicFramePr>
            <a:graphicFrameLocks noGrp="1"/>
          </p:cNvGraphicFramePr>
          <p:nvPr>
            <p:extLst>
              <p:ext uri="{D42A27DB-BD31-4B8C-83A1-F6EECF244321}">
                <p14:modId xmlns:p14="http://schemas.microsoft.com/office/powerpoint/2010/main" val="1789054479"/>
              </p:ext>
            </p:extLst>
          </p:nvPr>
        </p:nvGraphicFramePr>
        <p:xfrm>
          <a:off x="186537" y="1694922"/>
          <a:ext cx="8770926" cy="4492618"/>
        </p:xfrm>
        <a:graphic>
          <a:graphicData uri="http://schemas.openxmlformats.org/drawingml/2006/table">
            <a:tbl>
              <a:tblPr firstRow="1" bandRow="1">
                <a:tableStyleId>{7E9639D4-E3E2-4D34-9284-5A2195B3D0D7}</a:tableStyleId>
              </a:tblPr>
              <a:tblGrid>
                <a:gridCol w="456920">
                  <a:extLst>
                    <a:ext uri="{9D8B030D-6E8A-4147-A177-3AD203B41FA5}">
                      <a16:colId xmlns:a16="http://schemas.microsoft.com/office/drawing/2014/main" xmlns="" val="3231689888"/>
                    </a:ext>
                  </a:extLst>
                </a:gridCol>
                <a:gridCol w="1530001">
                  <a:extLst>
                    <a:ext uri="{9D8B030D-6E8A-4147-A177-3AD203B41FA5}">
                      <a16:colId xmlns:a16="http://schemas.microsoft.com/office/drawing/2014/main" xmlns="" val="2101251806"/>
                    </a:ext>
                  </a:extLst>
                </a:gridCol>
                <a:gridCol w="2025748">
                  <a:extLst>
                    <a:ext uri="{9D8B030D-6E8A-4147-A177-3AD203B41FA5}">
                      <a16:colId xmlns:a16="http://schemas.microsoft.com/office/drawing/2014/main" xmlns="" val="3060214617"/>
                    </a:ext>
                  </a:extLst>
                </a:gridCol>
                <a:gridCol w="2067951">
                  <a:extLst>
                    <a:ext uri="{9D8B030D-6E8A-4147-A177-3AD203B41FA5}">
                      <a16:colId xmlns:a16="http://schemas.microsoft.com/office/drawing/2014/main" xmlns="" val="3101471844"/>
                    </a:ext>
                  </a:extLst>
                </a:gridCol>
                <a:gridCol w="2690306">
                  <a:extLst>
                    <a:ext uri="{9D8B030D-6E8A-4147-A177-3AD203B41FA5}">
                      <a16:colId xmlns:a16="http://schemas.microsoft.com/office/drawing/2014/main" xmlns="" val="125867443"/>
                    </a:ext>
                  </a:extLst>
                </a:gridCol>
              </a:tblGrid>
              <a:tr h="477029">
                <a:tc>
                  <a:txBody>
                    <a:bodyPr/>
                    <a:lstStyle/>
                    <a:p>
                      <a:r>
                        <a:rPr lang="id-ID" dirty="0"/>
                        <a:t>No.</a:t>
                      </a:r>
                    </a:p>
                  </a:txBody>
                  <a:tcPr/>
                </a:tc>
                <a:tc>
                  <a:txBody>
                    <a:bodyPr/>
                    <a:lstStyle/>
                    <a:p>
                      <a:r>
                        <a:rPr lang="id-ID" dirty="0"/>
                        <a:t>Diagnosa Keperawatan</a:t>
                      </a:r>
                    </a:p>
                  </a:txBody>
                  <a:tcPr/>
                </a:tc>
                <a:tc>
                  <a:txBody>
                    <a:bodyPr/>
                    <a:lstStyle/>
                    <a:p>
                      <a:r>
                        <a:rPr lang="en-US" sz="1350" b="1" kern="1200" dirty="0" err="1">
                          <a:solidFill>
                            <a:schemeClr val="bg1"/>
                          </a:solidFill>
                          <a:effectLst/>
                          <a:latin typeface="+mn-lt"/>
                          <a:ea typeface="+mn-ea"/>
                          <a:cs typeface="+mn-cs"/>
                        </a:rPr>
                        <a:t>Tujuan</a:t>
                      </a:r>
                      <a:r>
                        <a:rPr lang="en-US" sz="1350" b="1" kern="1200" dirty="0">
                          <a:solidFill>
                            <a:schemeClr val="bg1"/>
                          </a:solidFill>
                          <a:effectLst/>
                          <a:latin typeface="+mn-lt"/>
                          <a:ea typeface="+mn-ea"/>
                          <a:cs typeface="+mn-cs"/>
                        </a:rPr>
                        <a:t> dan </a:t>
                      </a:r>
                      <a:r>
                        <a:rPr lang="en-US" sz="1350" b="1" kern="1200" dirty="0" err="1">
                          <a:solidFill>
                            <a:schemeClr val="bg1"/>
                          </a:solidFill>
                          <a:effectLst/>
                          <a:latin typeface="+mn-lt"/>
                          <a:ea typeface="+mn-ea"/>
                          <a:cs typeface="+mn-cs"/>
                        </a:rPr>
                        <a:t>Kriteria</a:t>
                      </a:r>
                      <a:r>
                        <a:rPr lang="en-US" sz="1350" b="1" kern="1200" dirty="0">
                          <a:solidFill>
                            <a:schemeClr val="bg1"/>
                          </a:solidFill>
                          <a:effectLst/>
                          <a:latin typeface="+mn-lt"/>
                          <a:ea typeface="+mn-ea"/>
                          <a:cs typeface="+mn-cs"/>
                        </a:rPr>
                        <a:t> </a:t>
                      </a:r>
                      <a:r>
                        <a:rPr lang="en-US" sz="1350" b="1" kern="1200" dirty="0" err="1">
                          <a:solidFill>
                            <a:schemeClr val="bg1"/>
                          </a:solidFill>
                          <a:effectLst/>
                          <a:latin typeface="+mn-lt"/>
                          <a:ea typeface="+mn-ea"/>
                          <a:cs typeface="+mn-cs"/>
                        </a:rPr>
                        <a:t>hasil</a:t>
                      </a:r>
                      <a:endParaRPr lang="id-ID" dirty="0"/>
                    </a:p>
                  </a:txBody>
                  <a:tcPr/>
                </a:tc>
                <a:tc>
                  <a:txBody>
                    <a:bodyPr/>
                    <a:lstStyle/>
                    <a:p>
                      <a:r>
                        <a:rPr lang="en-US" sz="1350" b="1" kern="1200" dirty="0" err="1">
                          <a:solidFill>
                            <a:schemeClr val="bg1"/>
                          </a:solidFill>
                          <a:effectLst/>
                          <a:latin typeface="+mn-lt"/>
                          <a:ea typeface="+mn-ea"/>
                          <a:cs typeface="+mn-cs"/>
                        </a:rPr>
                        <a:t>Rencana</a:t>
                      </a:r>
                      <a:r>
                        <a:rPr lang="en-US" sz="1350" b="1" kern="1200" dirty="0">
                          <a:solidFill>
                            <a:schemeClr val="bg1"/>
                          </a:solidFill>
                          <a:effectLst/>
                          <a:latin typeface="+mn-lt"/>
                          <a:ea typeface="+mn-ea"/>
                          <a:cs typeface="+mn-cs"/>
                        </a:rPr>
                        <a:t> </a:t>
                      </a:r>
                      <a:r>
                        <a:rPr lang="en-US" sz="1350" b="1" kern="1200" dirty="0" err="1">
                          <a:solidFill>
                            <a:schemeClr val="bg1"/>
                          </a:solidFill>
                          <a:effectLst/>
                          <a:latin typeface="+mn-lt"/>
                          <a:ea typeface="+mn-ea"/>
                          <a:cs typeface="+mn-cs"/>
                        </a:rPr>
                        <a:t>tindakan</a:t>
                      </a:r>
                      <a:endParaRPr lang="id-ID" dirty="0"/>
                    </a:p>
                  </a:txBody>
                  <a:tcPr/>
                </a:tc>
                <a:tc>
                  <a:txBody>
                    <a:bodyPr/>
                    <a:lstStyle/>
                    <a:p>
                      <a:r>
                        <a:rPr lang="en-US" sz="1350" b="1" kern="1200" dirty="0" err="1">
                          <a:solidFill>
                            <a:schemeClr val="bg1"/>
                          </a:solidFill>
                          <a:effectLst/>
                          <a:latin typeface="+mn-lt"/>
                          <a:ea typeface="+mn-ea"/>
                          <a:cs typeface="+mn-cs"/>
                        </a:rPr>
                        <a:t>Rasional</a:t>
                      </a:r>
                      <a:endParaRPr lang="id-ID" dirty="0"/>
                    </a:p>
                  </a:txBody>
                  <a:tcPr/>
                </a:tc>
                <a:extLst>
                  <a:ext uri="{0D108BD9-81ED-4DB2-BD59-A6C34878D82A}">
                    <a16:rowId xmlns:a16="http://schemas.microsoft.com/office/drawing/2014/main" xmlns="" val="1512518191"/>
                  </a:ext>
                </a:extLst>
              </a:tr>
              <a:tr h="3989698">
                <a:tc>
                  <a:txBody>
                    <a:bodyPr/>
                    <a:lstStyle/>
                    <a:p>
                      <a:pPr algn="ctr"/>
                      <a:r>
                        <a:rPr lang="id-ID" sz="1800" dirty="0">
                          <a:latin typeface="Times New Roman" panose="02020603050405020304" pitchFamily="18" charset="0"/>
                          <a:cs typeface="Times New Roman" panose="02020603050405020304" pitchFamily="18" charset="0"/>
                        </a:rPr>
                        <a:t>1.</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Nyeri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berhubungan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dengan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terputusnya</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jaringan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tulang</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id-ID" sz="1800" dirty="0">
                        <a:latin typeface="Times New Roman" panose="02020603050405020304" pitchFamily="18" charset="0"/>
                        <a:cs typeface="Times New Roman" panose="02020603050405020304" pitchFamily="18" charset="0"/>
                      </a:endParaRPr>
                    </a:p>
                  </a:txBody>
                  <a:tcPr/>
                </a:tc>
                <a:tc>
                  <a:txBody>
                    <a:bodyPr/>
                    <a:lstStyle/>
                    <a:p>
                      <a:r>
                        <a:rPr lang="en-US" sz="1800" kern="1200" dirty="0">
                          <a:solidFill>
                            <a:schemeClr val="tx1"/>
                          </a:solidFill>
                          <a:effectLst/>
                          <a:latin typeface="Times New Roman" panose="02020603050405020304" pitchFamily="18" charset="0"/>
                          <a:ea typeface="+mn-ea"/>
                          <a:cs typeface="Times New Roman" panose="02020603050405020304" pitchFamily="18" charset="0"/>
                        </a:rPr>
                        <a:t>Setelah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dilakukan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tindakan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keperawatan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2x24 jam,</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nyeri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dapat</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berkurang</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atau</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hilang</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Ø"/>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Kriteria</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Hasil :</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Nyeri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berkurang</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atau</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hilang</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Klien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tampak</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tenang</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id-ID" sz="1800" dirty="0">
                        <a:latin typeface="Times New Roman" panose="02020603050405020304" pitchFamily="18" charset="0"/>
                        <a:cs typeface="Times New Roman" panose="02020603050405020304" pitchFamily="18" charset="0"/>
                      </a:endParaRPr>
                    </a:p>
                  </a:txBody>
                  <a:tcPr/>
                </a:tc>
                <a:tc>
                  <a:txBody>
                    <a:bodyPr/>
                    <a:lstStyle/>
                    <a:p>
                      <a:pPr marL="285750" indent="-285750">
                        <a:buFont typeface="Wingdings" panose="05000000000000000000" pitchFamily="2" charset="2"/>
                        <a:buChar char="§"/>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Kaji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tingkat</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intensitas</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frekwensi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nyeri</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Observasi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tanda-tanda</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vital.</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Melakukan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kolaborasi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dengan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tim</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medis</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dalam</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pemberian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analgesik</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endParaRPr lang="id-ID" sz="1800" dirty="0">
                        <a:latin typeface="Times New Roman" panose="02020603050405020304" pitchFamily="18" charset="0"/>
                        <a:cs typeface="Times New Roman" panose="02020603050405020304" pitchFamily="18" charset="0"/>
                      </a:endParaRPr>
                    </a:p>
                  </a:txBody>
                  <a:tcPr/>
                </a:tc>
                <a:tc>
                  <a:txBody>
                    <a:bodyPr/>
                    <a:lstStyle/>
                    <a:p>
                      <a:pPr marL="285750" indent="-285750">
                        <a:buFont typeface="Wingdings" panose="05000000000000000000" pitchFamily="2" charset="2"/>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Tingkat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intensitas</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nyeri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frekwensi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menunjukkan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skala</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nyeri</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Untuk</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mengetahui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perkembangan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klien</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Merupakan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tindakan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dependent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perawat</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dimana</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analgesik</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berfungsi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untuk</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memblok</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stimulasi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nyeri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extLst>
                  <a:ext uri="{0D108BD9-81ED-4DB2-BD59-A6C34878D82A}">
                    <a16:rowId xmlns:a16="http://schemas.microsoft.com/office/drawing/2014/main" xmlns="" val="1620431724"/>
                  </a:ext>
                </a:extLst>
              </a:tr>
            </a:tbl>
          </a:graphicData>
        </a:graphic>
      </p:graphicFrame>
      <p:sp>
        <p:nvSpPr>
          <p:cNvPr id="11" name="Rectangle 10">
            <a:extLst>
              <a:ext uri="{FF2B5EF4-FFF2-40B4-BE49-F238E27FC236}">
                <a16:creationId xmlns:a16="http://schemas.microsoft.com/office/drawing/2014/main" xmlns="" id="{A27033DF-CD26-4D6A-A87E-D58D841E82C7}"/>
              </a:ext>
            </a:extLst>
          </p:cNvPr>
          <p:cNvSpPr/>
          <p:nvPr/>
        </p:nvSpPr>
        <p:spPr>
          <a:xfrm>
            <a:off x="579679" y="1014981"/>
            <a:ext cx="3809441" cy="498663"/>
          </a:xfrm>
          <a:prstGeom prst="rect">
            <a:avLst/>
          </a:prstGeom>
        </p:spPr>
        <p:txBody>
          <a:bodyPr wrap="none">
            <a:spAutoFit/>
          </a:bodyPr>
          <a:lstStyle/>
          <a:p>
            <a:pPr algn="just">
              <a:lnSpc>
                <a:spcPct val="150000"/>
              </a:lnSpc>
              <a:spcAft>
                <a:spcPts val="0"/>
              </a:spcAft>
            </a:pPr>
            <a:r>
              <a:rPr lang="en-US" sz="2000" b="1" dirty="0" err="1">
                <a:latin typeface="Times New Roman" panose="02020603050405020304" pitchFamily="18" charset="0"/>
                <a:ea typeface="Times New Roman" panose="02020603050405020304" pitchFamily="18" charset="0"/>
              </a:rPr>
              <a:t>Rencana</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Tindakan</a:t>
            </a:r>
            <a:r>
              <a:rPr lang="en-US" sz="2000" b="1" dirty="0">
                <a:latin typeface="Times New Roman" panose="02020603050405020304" pitchFamily="18" charset="0"/>
                <a:ea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rPr>
              <a:t>Keperawatan</a:t>
            </a:r>
            <a:endParaRPr lang="id-ID" sz="20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29105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526C04F-9B65-4480-B489-89CC6F03A20A}"/>
              </a:ext>
            </a:extLst>
          </p:cNvPr>
          <p:cNvPicPr>
            <a:picLocks noChangeAspect="1"/>
          </p:cNvPicPr>
          <p:nvPr/>
        </p:nvPicPr>
        <p:blipFill>
          <a:blip r:embed="rId2"/>
          <a:stretch>
            <a:fillRect/>
          </a:stretch>
        </p:blipFill>
        <p:spPr>
          <a:xfrm>
            <a:off x="-661182" y="-267286"/>
            <a:ext cx="10466363" cy="1143572"/>
          </a:xfrm>
          <a:prstGeom prst="rect">
            <a:avLst/>
          </a:prstGeom>
        </p:spPr>
      </p:pic>
      <p:pic>
        <p:nvPicPr>
          <p:cNvPr id="3" name="Picture 2">
            <a:extLst>
              <a:ext uri="{FF2B5EF4-FFF2-40B4-BE49-F238E27FC236}">
                <a16:creationId xmlns:a16="http://schemas.microsoft.com/office/drawing/2014/main" xmlns="" id="{736F19A9-FCC3-4CC1-B2C2-2F36A1EEEB66}"/>
              </a:ext>
            </a:extLst>
          </p:cNvPr>
          <p:cNvPicPr>
            <a:picLocks noChangeAspect="1"/>
          </p:cNvPicPr>
          <p:nvPr/>
        </p:nvPicPr>
        <p:blipFill>
          <a:blip r:embed="rId3"/>
          <a:stretch>
            <a:fillRect/>
          </a:stretch>
        </p:blipFill>
        <p:spPr>
          <a:xfrm>
            <a:off x="0" y="6333744"/>
            <a:ext cx="9144000" cy="524256"/>
          </a:xfrm>
          <a:prstGeom prst="rect">
            <a:avLst/>
          </a:prstGeom>
        </p:spPr>
      </p:pic>
      <p:graphicFrame>
        <p:nvGraphicFramePr>
          <p:cNvPr id="4" name="Table 3">
            <a:extLst>
              <a:ext uri="{FF2B5EF4-FFF2-40B4-BE49-F238E27FC236}">
                <a16:creationId xmlns:a16="http://schemas.microsoft.com/office/drawing/2014/main" xmlns="" id="{D38F772C-758C-4FB4-9C7B-354A44B93AA5}"/>
              </a:ext>
            </a:extLst>
          </p:cNvPr>
          <p:cNvGraphicFramePr>
            <a:graphicFrameLocks noGrp="1"/>
          </p:cNvGraphicFramePr>
          <p:nvPr>
            <p:extLst>
              <p:ext uri="{D42A27DB-BD31-4B8C-83A1-F6EECF244321}">
                <p14:modId xmlns:p14="http://schemas.microsoft.com/office/powerpoint/2010/main" val="1922525125"/>
              </p:ext>
            </p:extLst>
          </p:nvPr>
        </p:nvGraphicFramePr>
        <p:xfrm>
          <a:off x="356381" y="995171"/>
          <a:ext cx="8661009" cy="5212080"/>
        </p:xfrm>
        <a:graphic>
          <a:graphicData uri="http://schemas.openxmlformats.org/drawingml/2006/table">
            <a:tbl>
              <a:tblPr firstRow="1" bandRow="1">
                <a:tableStyleId>{616DA210-FB5B-4158-B5E0-FEB733F419BA}</a:tableStyleId>
              </a:tblPr>
              <a:tblGrid>
                <a:gridCol w="389207">
                  <a:extLst>
                    <a:ext uri="{9D8B030D-6E8A-4147-A177-3AD203B41FA5}">
                      <a16:colId xmlns:a16="http://schemas.microsoft.com/office/drawing/2014/main" xmlns="" val="1456297435"/>
                    </a:ext>
                  </a:extLst>
                </a:gridCol>
                <a:gridCol w="1617784">
                  <a:extLst>
                    <a:ext uri="{9D8B030D-6E8A-4147-A177-3AD203B41FA5}">
                      <a16:colId xmlns:a16="http://schemas.microsoft.com/office/drawing/2014/main" xmlns="" val="637794308"/>
                    </a:ext>
                  </a:extLst>
                </a:gridCol>
                <a:gridCol w="3657600">
                  <a:extLst>
                    <a:ext uri="{9D8B030D-6E8A-4147-A177-3AD203B41FA5}">
                      <a16:colId xmlns:a16="http://schemas.microsoft.com/office/drawing/2014/main" xmlns="" val="3598889009"/>
                    </a:ext>
                  </a:extLst>
                </a:gridCol>
                <a:gridCol w="1547446">
                  <a:extLst>
                    <a:ext uri="{9D8B030D-6E8A-4147-A177-3AD203B41FA5}">
                      <a16:colId xmlns:a16="http://schemas.microsoft.com/office/drawing/2014/main" xmlns="" val="1259538420"/>
                    </a:ext>
                  </a:extLst>
                </a:gridCol>
                <a:gridCol w="1448972">
                  <a:extLst>
                    <a:ext uri="{9D8B030D-6E8A-4147-A177-3AD203B41FA5}">
                      <a16:colId xmlns:a16="http://schemas.microsoft.com/office/drawing/2014/main" xmlns="" val="3523034091"/>
                    </a:ext>
                  </a:extLst>
                </a:gridCol>
              </a:tblGrid>
              <a:tr h="4969531">
                <a:tc>
                  <a:txBody>
                    <a:bodyPr/>
                    <a:lstStyle/>
                    <a:p>
                      <a:pPr algn="ctr"/>
                      <a:r>
                        <a:rPr lang="id-ID" sz="1800" b="0" dirty="0">
                          <a:latin typeface="Times New Roman" panose="02020603050405020304" pitchFamily="18" charset="0"/>
                          <a:cs typeface="Times New Roman" panose="02020603050405020304" pitchFamily="18" charset="0"/>
                        </a:rPr>
                        <a:t>2.</a:t>
                      </a:r>
                    </a:p>
                  </a:txBody>
                  <a:tcPr/>
                </a:tc>
                <a:tc>
                  <a:txBody>
                    <a:bodyPr/>
                    <a:lstStyle/>
                    <a:p>
                      <a:pPr marL="342900" marR="0" lvl="1" indent="0" algn="l" defTabSz="685800" rtl="0" eaLnBrk="1" fontAlgn="auto" latinLnBrk="0" hangingPunct="1">
                        <a:lnSpc>
                          <a:spcPct val="100000"/>
                        </a:lnSpc>
                        <a:spcBef>
                          <a:spcPts val="0"/>
                        </a:spcBef>
                        <a:spcAft>
                          <a:spcPts val="0"/>
                        </a:spcAft>
                        <a:buClrTx/>
                        <a:buSzTx/>
                        <a:buFontTx/>
                        <a:buNone/>
                        <a:tabLst/>
                        <a:defRPr/>
                      </a:pP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Hambatan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mobilitas</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fisik</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berhubungan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dengan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nyeri</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ketidak</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nyamanan</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lvl="1"/>
                      <a:endParaRPr lang="id-ID" sz="1600" b="0" dirty="0">
                        <a:latin typeface="Times New Roman" panose="02020603050405020304" pitchFamily="18" charset="0"/>
                        <a:cs typeface="Times New Roman" panose="02020603050405020304" pitchFamily="18" charset="0"/>
                      </a:endParaRPr>
                    </a:p>
                  </a:txBody>
                  <a:tcPr/>
                </a:tc>
                <a:tc>
                  <a:txBody>
                    <a:bodyPr/>
                    <a:lstStyle/>
                    <a:p>
                      <a:pPr lvl="1"/>
                      <a:r>
                        <a:rPr lang="en-US" sz="1600" b="0" kern="1200" dirty="0">
                          <a:solidFill>
                            <a:schemeClr val="tx1"/>
                          </a:solidFill>
                          <a:effectLst/>
                          <a:latin typeface="Times New Roman" panose="02020603050405020304" pitchFamily="18" charset="0"/>
                          <a:ea typeface="+mn-ea"/>
                          <a:cs typeface="Times New Roman" panose="02020603050405020304" pitchFamily="18" charset="0"/>
                        </a:rPr>
                        <a:t>Setelah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dilakukan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tindakan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keperawatan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2x24 jam,</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pasien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akan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menunjukkan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tingkat</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mobilitas</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optimal.</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Kriteria</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hasil</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285750">
                        <a:buFont typeface="Wingdings" panose="05000000000000000000" pitchFamily="2" charset="2"/>
                        <a:buChar char="§"/>
                      </a:pP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penampilan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yang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seimbang</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285750">
                        <a:buFont typeface="Wingdings" panose="05000000000000000000" pitchFamily="2" charset="2"/>
                        <a:buChar char="§"/>
                      </a:pP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melakukan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pergerakkan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perpindahan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marL="628650" lvl="1" indent="-285750">
                        <a:buFont typeface="Wingdings" panose="05000000000000000000" pitchFamily="2" charset="2"/>
                        <a:buChar char="§"/>
                      </a:pP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mempertahankan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mobilitas</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optimal yang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dapat</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di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toleransi</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dengan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karakteristik</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1600" b="0" kern="1200" dirty="0">
                          <a:solidFill>
                            <a:schemeClr val="tx1"/>
                          </a:solidFill>
                          <a:effectLst/>
                          <a:latin typeface="Times New Roman" panose="02020603050405020304" pitchFamily="18" charset="0"/>
                          <a:ea typeface="+mn-ea"/>
                          <a:cs typeface="Times New Roman" panose="02020603050405020304" pitchFamily="18" charset="0"/>
                        </a:rPr>
                        <a:t>0 =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mandiri</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penuh</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1600" b="0" kern="1200" dirty="0">
                          <a:solidFill>
                            <a:schemeClr val="tx1"/>
                          </a:solidFill>
                          <a:effectLst/>
                          <a:latin typeface="Times New Roman" panose="02020603050405020304" pitchFamily="18" charset="0"/>
                          <a:ea typeface="+mn-ea"/>
                          <a:cs typeface="Times New Roman" panose="02020603050405020304" pitchFamily="18" charset="0"/>
                        </a:rPr>
                        <a:t>1 =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memerlukan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alat</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Bantu.</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1600" b="0" kern="1200" dirty="0">
                          <a:solidFill>
                            <a:schemeClr val="tx1"/>
                          </a:solidFill>
                          <a:effectLst/>
                          <a:latin typeface="Times New Roman" panose="02020603050405020304" pitchFamily="18" charset="0"/>
                          <a:ea typeface="+mn-ea"/>
                          <a:cs typeface="Times New Roman" panose="02020603050405020304" pitchFamily="18" charset="0"/>
                        </a:rPr>
                        <a:t>2 =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memerlukan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bantuan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dari</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orang lain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untuk</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bantuan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pengawasan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pengajaran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1600" b="0" kern="1200" dirty="0">
                          <a:solidFill>
                            <a:schemeClr val="tx1"/>
                          </a:solidFill>
                          <a:effectLst/>
                          <a:latin typeface="Times New Roman" panose="02020603050405020304" pitchFamily="18" charset="0"/>
                          <a:ea typeface="+mn-ea"/>
                          <a:cs typeface="Times New Roman" panose="02020603050405020304" pitchFamily="18" charset="0"/>
                        </a:rPr>
                        <a:t>3 =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membutuhkan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bantuan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dari</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orang lain dan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alat</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Bantu.</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lvl="1"/>
                      <a:r>
                        <a:rPr lang="en-US" sz="1600" b="0" kern="1200" dirty="0">
                          <a:solidFill>
                            <a:schemeClr val="tx1"/>
                          </a:solidFill>
                          <a:effectLst/>
                          <a:latin typeface="Times New Roman" panose="02020603050405020304" pitchFamily="18" charset="0"/>
                          <a:ea typeface="+mn-ea"/>
                          <a:cs typeface="Times New Roman" panose="02020603050405020304" pitchFamily="18" charset="0"/>
                        </a:rPr>
                        <a:t>4 =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ketergantungan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tidak</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berpartisipasi</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dalam</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aktivitas</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pPr marL="285750" indent="-285750">
                        <a:buFont typeface="Wingdings" panose="05000000000000000000" pitchFamily="2" charset="2"/>
                        <a:buChar char="§"/>
                      </a:pP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Ajarkan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pantau</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pasien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dalam</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hal</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penggunaan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alat</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bantu.</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Ajarkan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dukung</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pasien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dalam</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latihan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ROM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aktif</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pasif</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id-ID" sz="1600" b="0" dirty="0">
                        <a:latin typeface="Times New Roman" panose="02020603050405020304" pitchFamily="18" charset="0"/>
                        <a:cs typeface="Times New Roman" panose="02020603050405020304" pitchFamily="18" charset="0"/>
                      </a:endParaRPr>
                    </a:p>
                  </a:txBody>
                  <a:tcPr/>
                </a:tc>
                <a:tc>
                  <a:txBody>
                    <a:bodyPr/>
                    <a:lstStyle/>
                    <a:p>
                      <a:pPr marL="285750" indent="-285750">
                        <a:buFont typeface="Wingdings" panose="05000000000000000000" pitchFamily="2" charset="2"/>
                        <a:buChar char="§"/>
                      </a:pP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Menilai</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batasan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kemampuan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aktivitas</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optimal.</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Mempertahankan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meningkatkan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kekuatan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ketahanan</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600" b="0" kern="1200" dirty="0" err="1">
                          <a:solidFill>
                            <a:schemeClr val="tx1"/>
                          </a:solidFill>
                          <a:effectLst/>
                          <a:latin typeface="Times New Roman" panose="02020603050405020304" pitchFamily="18" charset="0"/>
                          <a:ea typeface="+mn-ea"/>
                          <a:cs typeface="Times New Roman" panose="02020603050405020304" pitchFamily="18" charset="0"/>
                        </a:rPr>
                        <a:t>otot</a:t>
                      </a:r>
                      <a:r>
                        <a:rPr lang="en-US" sz="16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6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id-ID" sz="16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52970756"/>
                  </a:ext>
                </a:extLst>
              </a:tr>
            </a:tbl>
          </a:graphicData>
        </a:graphic>
      </p:graphicFrame>
    </p:spTree>
    <p:extLst>
      <p:ext uri="{BB962C8B-B14F-4D97-AF65-F5344CB8AC3E}">
        <p14:creationId xmlns:p14="http://schemas.microsoft.com/office/powerpoint/2010/main" val="3840535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D8FC382-6250-43C0-83F9-C0C253E2A4E5}"/>
              </a:ext>
            </a:extLst>
          </p:cNvPr>
          <p:cNvPicPr>
            <a:picLocks noChangeAspect="1"/>
          </p:cNvPicPr>
          <p:nvPr/>
        </p:nvPicPr>
        <p:blipFill>
          <a:blip r:embed="rId2"/>
          <a:stretch>
            <a:fillRect/>
          </a:stretch>
        </p:blipFill>
        <p:spPr>
          <a:xfrm>
            <a:off x="-668215" y="-239151"/>
            <a:ext cx="10480430" cy="1101370"/>
          </a:xfrm>
          <a:prstGeom prst="rect">
            <a:avLst/>
          </a:prstGeom>
        </p:spPr>
      </p:pic>
      <p:pic>
        <p:nvPicPr>
          <p:cNvPr id="3" name="Picture 2">
            <a:extLst>
              <a:ext uri="{FF2B5EF4-FFF2-40B4-BE49-F238E27FC236}">
                <a16:creationId xmlns:a16="http://schemas.microsoft.com/office/drawing/2014/main" xmlns="" id="{BDD346B9-5D91-4B64-8AC3-75FF7A90F576}"/>
              </a:ext>
            </a:extLst>
          </p:cNvPr>
          <p:cNvPicPr>
            <a:picLocks noChangeAspect="1"/>
          </p:cNvPicPr>
          <p:nvPr/>
        </p:nvPicPr>
        <p:blipFill>
          <a:blip r:embed="rId3"/>
          <a:stretch>
            <a:fillRect/>
          </a:stretch>
        </p:blipFill>
        <p:spPr>
          <a:xfrm>
            <a:off x="0" y="6333744"/>
            <a:ext cx="9144000" cy="524256"/>
          </a:xfrm>
          <a:prstGeom prst="rect">
            <a:avLst/>
          </a:prstGeom>
        </p:spPr>
      </p:pic>
      <p:graphicFrame>
        <p:nvGraphicFramePr>
          <p:cNvPr id="4" name="Table 3">
            <a:extLst>
              <a:ext uri="{FF2B5EF4-FFF2-40B4-BE49-F238E27FC236}">
                <a16:creationId xmlns:a16="http://schemas.microsoft.com/office/drawing/2014/main" xmlns="" id="{1D5683CA-A31C-40DE-A9EF-52EE6A3C568D}"/>
              </a:ext>
            </a:extLst>
          </p:cNvPr>
          <p:cNvGraphicFramePr>
            <a:graphicFrameLocks noGrp="1"/>
          </p:cNvGraphicFramePr>
          <p:nvPr>
            <p:extLst>
              <p:ext uri="{D42A27DB-BD31-4B8C-83A1-F6EECF244321}">
                <p14:modId xmlns:p14="http://schemas.microsoft.com/office/powerpoint/2010/main" val="3646601852"/>
              </p:ext>
            </p:extLst>
          </p:nvPr>
        </p:nvGraphicFramePr>
        <p:xfrm>
          <a:off x="422031" y="960902"/>
          <a:ext cx="8328074" cy="5303520"/>
        </p:xfrm>
        <a:graphic>
          <a:graphicData uri="http://schemas.openxmlformats.org/drawingml/2006/table">
            <a:tbl>
              <a:tblPr firstRow="1" bandRow="1">
                <a:tableStyleId>{616DA210-FB5B-4158-B5E0-FEB733F419BA}</a:tableStyleId>
              </a:tblPr>
              <a:tblGrid>
                <a:gridCol w="532246">
                  <a:extLst>
                    <a:ext uri="{9D8B030D-6E8A-4147-A177-3AD203B41FA5}">
                      <a16:colId xmlns:a16="http://schemas.microsoft.com/office/drawing/2014/main" xmlns="" val="3645512830"/>
                    </a:ext>
                  </a:extLst>
                </a:gridCol>
                <a:gridCol w="1959021">
                  <a:extLst>
                    <a:ext uri="{9D8B030D-6E8A-4147-A177-3AD203B41FA5}">
                      <a16:colId xmlns:a16="http://schemas.microsoft.com/office/drawing/2014/main" xmlns="" val="2904937200"/>
                    </a:ext>
                  </a:extLst>
                </a:gridCol>
                <a:gridCol w="1999275">
                  <a:extLst>
                    <a:ext uri="{9D8B030D-6E8A-4147-A177-3AD203B41FA5}">
                      <a16:colId xmlns:a16="http://schemas.microsoft.com/office/drawing/2014/main" xmlns="" val="1525339248"/>
                    </a:ext>
                  </a:extLst>
                </a:gridCol>
                <a:gridCol w="1690663">
                  <a:extLst>
                    <a:ext uri="{9D8B030D-6E8A-4147-A177-3AD203B41FA5}">
                      <a16:colId xmlns:a16="http://schemas.microsoft.com/office/drawing/2014/main" xmlns="" val="1422229351"/>
                    </a:ext>
                  </a:extLst>
                </a:gridCol>
                <a:gridCol w="2146869">
                  <a:extLst>
                    <a:ext uri="{9D8B030D-6E8A-4147-A177-3AD203B41FA5}">
                      <a16:colId xmlns:a16="http://schemas.microsoft.com/office/drawing/2014/main" xmlns="" val="2569834583"/>
                    </a:ext>
                  </a:extLst>
                </a:gridCol>
              </a:tblGrid>
              <a:tr h="370840">
                <a:tc>
                  <a:txBody>
                    <a:bodyPr/>
                    <a:lstStyle/>
                    <a:p>
                      <a:pPr algn="ctr"/>
                      <a:r>
                        <a:rPr lang="id-ID" sz="1800" b="0" dirty="0">
                          <a:latin typeface="Times New Roman" panose="02020603050405020304" pitchFamily="18" charset="0"/>
                          <a:cs typeface="Times New Roman" panose="02020603050405020304" pitchFamily="18" charset="0"/>
                        </a:rPr>
                        <a:t>3.</a:t>
                      </a:r>
                    </a:p>
                  </a:txBody>
                  <a:tcPr/>
                </a:tc>
                <a:tc>
                  <a:txBody>
                    <a:bodyPr/>
                    <a:lstStyle/>
                    <a:p>
                      <a:pPr marL="342900" marR="0" lvl="1" indent="0" algn="l" defTabSz="685800" rtl="0" eaLnBrk="1" fontAlgn="auto" latinLnBrk="0" hangingPunct="1">
                        <a:lnSpc>
                          <a:spcPct val="100000"/>
                        </a:lnSpc>
                        <a:spcBef>
                          <a:spcPts val="0"/>
                        </a:spcBef>
                        <a:spcAft>
                          <a:spcPts val="0"/>
                        </a:spcAft>
                        <a:buClrTx/>
                        <a:buSzTx/>
                        <a:buFontTx/>
                        <a:buNone/>
                        <a:tabLst/>
                        <a:defRPr/>
                      </a:pP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Resiko</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infeksi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berhubungan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dengan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stasis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cairan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tubuh</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lvl="1"/>
                      <a:endParaRPr lang="id-ID" sz="1800" b="0" dirty="0">
                        <a:latin typeface="Times New Roman" panose="02020603050405020304" pitchFamily="18" charset="0"/>
                        <a:cs typeface="Times New Roman" panose="02020603050405020304" pitchFamily="18" charset="0"/>
                      </a:endParaRPr>
                    </a:p>
                  </a:txBody>
                  <a:tcPr/>
                </a:tc>
                <a:tc>
                  <a:txBody>
                    <a:bodyPr/>
                    <a:lstStyle/>
                    <a:p>
                      <a:r>
                        <a:rPr lang="en-US" sz="1800" b="0" kern="1200" dirty="0">
                          <a:solidFill>
                            <a:schemeClr val="tx1"/>
                          </a:solidFill>
                          <a:effectLst/>
                          <a:latin typeface="Times New Roman" panose="02020603050405020304" pitchFamily="18" charset="0"/>
                          <a:ea typeface="+mn-ea"/>
                          <a:cs typeface="Times New Roman" panose="02020603050405020304" pitchFamily="18" charset="0"/>
                        </a:rPr>
                        <a:t>Setelah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dilakukan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tindakan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keperawatan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2x24 jam,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infeksi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tidak</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terjadi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terkontrol</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Kriteria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hasil</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tidak</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ada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tanda-tanda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infeksi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seperti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pus.</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luka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bersih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tidak</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lembab</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tidak</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kotor</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Tanda-tanda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vital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dalam</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batas</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normal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atau</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dapat</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ditoleransi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endParaRPr lang="id-ID" sz="1800" b="0" dirty="0">
                        <a:latin typeface="Times New Roman" panose="02020603050405020304" pitchFamily="18" charset="0"/>
                        <a:cs typeface="Times New Roman" panose="02020603050405020304" pitchFamily="18" charset="0"/>
                      </a:endParaRPr>
                    </a:p>
                  </a:txBody>
                  <a:tcPr/>
                </a:tc>
                <a:tc>
                  <a:txBody>
                    <a:bodyPr/>
                    <a:lstStyle/>
                    <a:p>
                      <a:pPr marL="285750" indent="-285750">
                        <a:buFont typeface="Wingdings" panose="05000000000000000000" pitchFamily="2" charset="2"/>
                        <a:buChar char="§"/>
                      </a:pP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Pantau</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tanda-tanda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vital.</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Lakukan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perawatan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terhadap</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prosedur</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inpasif</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seperti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infus</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kateter</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drainase</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luka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dll</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Kolaborasi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untuk</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pemberian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antibiotik</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b="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endParaRPr lang="id-ID" sz="1800" b="0" dirty="0">
                        <a:latin typeface="Times New Roman" panose="02020603050405020304" pitchFamily="18" charset="0"/>
                        <a:cs typeface="Times New Roman" panose="02020603050405020304" pitchFamily="18" charset="0"/>
                      </a:endParaRPr>
                    </a:p>
                  </a:txBody>
                  <a:tcPr/>
                </a:tc>
                <a:tc>
                  <a:txBody>
                    <a:bodyPr/>
                    <a:lstStyle/>
                    <a:p>
                      <a:pPr marL="285750" indent="-285750">
                        <a:buFont typeface="Wingdings" panose="05000000000000000000" pitchFamily="2" charset="2"/>
                        <a:buChar char="§"/>
                      </a:pP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Mengidentifikasi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tanda-tanda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peradangan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terutama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bila</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suhu</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tubuh</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meningkat</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Untuk</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mengurangi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resiko</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infeksi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nosokomial</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0" indent="0">
                        <a:buFont typeface="Wingdings" panose="05000000000000000000" pitchFamily="2" charset="2"/>
                        <a:buNone/>
                      </a:pP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endParaRPr lang="id-ID" sz="1800" b="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Wingdings" panose="05000000000000000000" pitchFamily="2" charset="2"/>
                        <a:buChar char="§"/>
                      </a:pP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Kolaborasi</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untuk</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pemberian</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0" kern="1200" dirty="0" err="1">
                          <a:solidFill>
                            <a:schemeClr val="tx1"/>
                          </a:solidFill>
                          <a:effectLst/>
                          <a:latin typeface="Times New Roman" panose="02020603050405020304" pitchFamily="18" charset="0"/>
                          <a:ea typeface="+mn-ea"/>
                          <a:cs typeface="Times New Roman" panose="02020603050405020304" pitchFamily="18" charset="0"/>
                        </a:rPr>
                        <a:t>antibiotik</a:t>
                      </a:r>
                      <a:r>
                        <a:rPr lang="en-US" sz="1800" b="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b="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126109811"/>
                  </a:ext>
                </a:extLst>
              </a:tr>
            </a:tbl>
          </a:graphicData>
        </a:graphic>
      </p:graphicFrame>
    </p:spTree>
    <p:extLst>
      <p:ext uri="{BB962C8B-B14F-4D97-AF65-F5344CB8AC3E}">
        <p14:creationId xmlns:p14="http://schemas.microsoft.com/office/powerpoint/2010/main" val="1454022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00FCDB8-3EE3-40C9-9646-1C8C82D0169F}"/>
              </a:ext>
            </a:extLst>
          </p:cNvPr>
          <p:cNvPicPr>
            <a:picLocks noChangeAspect="1"/>
          </p:cNvPicPr>
          <p:nvPr/>
        </p:nvPicPr>
        <p:blipFill>
          <a:blip r:embed="rId2"/>
          <a:stretch>
            <a:fillRect/>
          </a:stretch>
        </p:blipFill>
        <p:spPr>
          <a:xfrm>
            <a:off x="-647114" y="-267286"/>
            <a:ext cx="10438228" cy="1175376"/>
          </a:xfrm>
          <a:prstGeom prst="rect">
            <a:avLst/>
          </a:prstGeom>
        </p:spPr>
      </p:pic>
      <p:pic>
        <p:nvPicPr>
          <p:cNvPr id="5" name="Picture 4">
            <a:extLst>
              <a:ext uri="{FF2B5EF4-FFF2-40B4-BE49-F238E27FC236}">
                <a16:creationId xmlns:a16="http://schemas.microsoft.com/office/drawing/2014/main" xmlns="" id="{C0A38E99-4C94-4D99-94A3-5C61B0F13C9D}"/>
              </a:ext>
            </a:extLst>
          </p:cNvPr>
          <p:cNvPicPr>
            <a:picLocks noChangeAspect="1"/>
          </p:cNvPicPr>
          <p:nvPr/>
        </p:nvPicPr>
        <p:blipFill>
          <a:blip r:embed="rId3"/>
          <a:stretch>
            <a:fillRect/>
          </a:stretch>
        </p:blipFill>
        <p:spPr>
          <a:xfrm>
            <a:off x="0" y="6323962"/>
            <a:ext cx="9144000" cy="524256"/>
          </a:xfrm>
          <a:prstGeom prst="rect">
            <a:avLst/>
          </a:prstGeom>
        </p:spPr>
      </p:pic>
      <p:sp>
        <p:nvSpPr>
          <p:cNvPr id="6" name="Rectangle 5">
            <a:extLst>
              <a:ext uri="{FF2B5EF4-FFF2-40B4-BE49-F238E27FC236}">
                <a16:creationId xmlns:a16="http://schemas.microsoft.com/office/drawing/2014/main" xmlns="" id="{915CFF7F-0C6D-4BFA-A7A0-770A9B1E57C7}"/>
              </a:ext>
            </a:extLst>
          </p:cNvPr>
          <p:cNvSpPr/>
          <p:nvPr/>
        </p:nvSpPr>
        <p:spPr>
          <a:xfrm>
            <a:off x="1075670" y="915849"/>
            <a:ext cx="3166251" cy="614079"/>
          </a:xfrm>
          <a:prstGeom prst="rect">
            <a:avLst/>
          </a:prstGeom>
        </p:spPr>
        <p:txBody>
          <a:bodyPr wrap="none">
            <a:spAutoFit/>
          </a:bodyPr>
          <a:lstStyle/>
          <a:p>
            <a:pPr algn="just">
              <a:lnSpc>
                <a:spcPct val="200000"/>
              </a:lnSpc>
              <a:spcAft>
                <a:spcPts val="0"/>
              </a:spcAft>
            </a:pP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Implementasi</a:t>
            </a:r>
            <a:r>
              <a:rPr lang="en-US" sz="20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ea typeface="Times New Roman" panose="02020603050405020304" pitchFamily="18" charset="0"/>
                <a:cs typeface="Times New Roman" panose="02020603050405020304" pitchFamily="18" charset="0"/>
              </a:rPr>
              <a:t>keperawatan</a:t>
            </a:r>
            <a:endParaRPr lang="id-ID" sz="2000" b="1"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xmlns="" id="{E4343E2E-3419-49C6-BE2D-8D48C1369299}"/>
              </a:ext>
            </a:extLst>
          </p:cNvPr>
          <p:cNvGraphicFramePr>
            <a:graphicFrameLocks noGrp="1"/>
          </p:cNvGraphicFramePr>
          <p:nvPr>
            <p:extLst>
              <p:ext uri="{D42A27DB-BD31-4B8C-83A1-F6EECF244321}">
                <p14:modId xmlns:p14="http://schemas.microsoft.com/office/powerpoint/2010/main" val="2054726648"/>
              </p:ext>
            </p:extLst>
          </p:nvPr>
        </p:nvGraphicFramePr>
        <p:xfrm>
          <a:off x="787789" y="1904299"/>
          <a:ext cx="7990448" cy="4172219"/>
        </p:xfrm>
        <a:graphic>
          <a:graphicData uri="http://schemas.openxmlformats.org/drawingml/2006/table">
            <a:tbl>
              <a:tblPr firstRow="1" bandRow="1">
                <a:tableStyleId>{7E9639D4-E3E2-4D34-9284-5A2195B3D0D7}</a:tableStyleId>
              </a:tblPr>
              <a:tblGrid>
                <a:gridCol w="661183">
                  <a:extLst>
                    <a:ext uri="{9D8B030D-6E8A-4147-A177-3AD203B41FA5}">
                      <a16:colId xmlns:a16="http://schemas.microsoft.com/office/drawing/2014/main" xmlns="" val="2418419553"/>
                    </a:ext>
                  </a:extLst>
                </a:gridCol>
                <a:gridCol w="1294228">
                  <a:extLst>
                    <a:ext uri="{9D8B030D-6E8A-4147-A177-3AD203B41FA5}">
                      <a16:colId xmlns:a16="http://schemas.microsoft.com/office/drawing/2014/main" xmlns="" val="501819892"/>
                    </a:ext>
                  </a:extLst>
                </a:gridCol>
                <a:gridCol w="4557932">
                  <a:extLst>
                    <a:ext uri="{9D8B030D-6E8A-4147-A177-3AD203B41FA5}">
                      <a16:colId xmlns:a16="http://schemas.microsoft.com/office/drawing/2014/main" xmlns="" val="1321132298"/>
                    </a:ext>
                  </a:extLst>
                </a:gridCol>
                <a:gridCol w="1477105">
                  <a:extLst>
                    <a:ext uri="{9D8B030D-6E8A-4147-A177-3AD203B41FA5}">
                      <a16:colId xmlns:a16="http://schemas.microsoft.com/office/drawing/2014/main" xmlns="" val="1758058892"/>
                    </a:ext>
                  </a:extLst>
                </a:gridCol>
              </a:tblGrid>
              <a:tr h="402341">
                <a:tc>
                  <a:txBody>
                    <a:bodyPr/>
                    <a:lstStyle/>
                    <a:p>
                      <a:r>
                        <a:rPr lang="id-ID" dirty="0"/>
                        <a:t>NO</a:t>
                      </a:r>
                    </a:p>
                  </a:txBody>
                  <a:tcPr/>
                </a:tc>
                <a:tc>
                  <a:txBody>
                    <a:bodyPr/>
                    <a:lstStyle/>
                    <a:p>
                      <a:r>
                        <a:rPr lang="id-ID" dirty="0"/>
                        <a:t>NO DX.</a:t>
                      </a:r>
                    </a:p>
                  </a:txBody>
                  <a:tcPr/>
                </a:tc>
                <a:tc>
                  <a:txBody>
                    <a:bodyPr/>
                    <a:lstStyle/>
                    <a:p>
                      <a:r>
                        <a:rPr lang="id-ID" dirty="0"/>
                        <a:t>Tindakan</a:t>
                      </a:r>
                    </a:p>
                  </a:txBody>
                  <a:tcPr/>
                </a:tc>
                <a:tc>
                  <a:txBody>
                    <a:bodyPr/>
                    <a:lstStyle/>
                    <a:p>
                      <a:r>
                        <a:rPr lang="id-ID" dirty="0"/>
                        <a:t>Paraf</a:t>
                      </a:r>
                    </a:p>
                  </a:txBody>
                  <a:tcPr/>
                </a:tc>
                <a:extLst>
                  <a:ext uri="{0D108BD9-81ED-4DB2-BD59-A6C34878D82A}">
                    <a16:rowId xmlns:a16="http://schemas.microsoft.com/office/drawing/2014/main" xmlns="" val="1102026633"/>
                  </a:ext>
                </a:extLst>
              </a:tr>
              <a:tr h="1587317">
                <a:tc>
                  <a:txBody>
                    <a:bodyPr/>
                    <a:lstStyle/>
                    <a:p>
                      <a:pPr algn="ctr"/>
                      <a:r>
                        <a:rPr lang="id-ID" sz="1800" dirty="0">
                          <a:latin typeface="Times New Roman" panose="02020603050405020304" pitchFamily="18" charset="0"/>
                          <a:cs typeface="Times New Roman" panose="02020603050405020304" pitchFamily="18" charset="0"/>
                        </a:rPr>
                        <a:t>1.</a:t>
                      </a:r>
                    </a:p>
                  </a:txBody>
                  <a:tcPr/>
                </a:tc>
                <a:tc>
                  <a:txBody>
                    <a:bodyPr/>
                    <a:lstStyle/>
                    <a:p>
                      <a:pPr algn="ctr"/>
                      <a:r>
                        <a:rPr lang="id-ID" sz="1800" dirty="0">
                          <a:latin typeface="Times New Roman" panose="02020603050405020304" pitchFamily="18" charset="0"/>
                          <a:cs typeface="Times New Roman" panose="02020603050405020304" pitchFamily="18" charset="0"/>
                        </a:rPr>
                        <a:t>I</a:t>
                      </a:r>
                    </a:p>
                  </a:txBody>
                  <a:tcPr/>
                </a:tc>
                <a:tc>
                  <a:txBody>
                    <a:bodyPr/>
                    <a:lstStyle/>
                    <a:p>
                      <a:pPr marL="285750" indent="-285750">
                        <a:buFont typeface="Arial" panose="020B0604020202020204" pitchFamily="34" charset="0"/>
                        <a:buChar char="•"/>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Mengkaji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tingkat</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intensitas</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frekwensi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nyeri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observasi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TTV.</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Melakukan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kolaborasi</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dengan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tim</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medis</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dalam</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pemberian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analgesik</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id-ID"/>
                    </a:p>
                  </a:txBody>
                  <a:tcPr/>
                </a:tc>
                <a:extLst>
                  <a:ext uri="{0D108BD9-81ED-4DB2-BD59-A6C34878D82A}">
                    <a16:rowId xmlns:a16="http://schemas.microsoft.com/office/drawing/2014/main" xmlns="" val="1785170466"/>
                  </a:ext>
                </a:extLst>
              </a:tr>
              <a:tr h="2182561">
                <a:tc>
                  <a:txBody>
                    <a:bodyPr/>
                    <a:lstStyle/>
                    <a:p>
                      <a:pPr algn="ctr"/>
                      <a:r>
                        <a:rPr lang="id-ID" sz="1800" dirty="0">
                          <a:latin typeface="Times New Roman" panose="02020603050405020304" pitchFamily="18" charset="0"/>
                          <a:cs typeface="Times New Roman" panose="02020603050405020304" pitchFamily="18" charset="0"/>
                        </a:rPr>
                        <a:t>2.</a:t>
                      </a:r>
                    </a:p>
                  </a:txBody>
                  <a:tcPr/>
                </a:tc>
                <a:tc>
                  <a:txBody>
                    <a:bodyPr/>
                    <a:lstStyle/>
                    <a:p>
                      <a:pPr algn="ctr"/>
                      <a:r>
                        <a:rPr lang="id-ID" sz="1800" dirty="0">
                          <a:latin typeface="Times New Roman" panose="02020603050405020304" pitchFamily="18" charset="0"/>
                          <a:cs typeface="Times New Roman" panose="02020603050405020304" pitchFamily="18" charset="0"/>
                        </a:rPr>
                        <a:t>II</a:t>
                      </a:r>
                    </a:p>
                  </a:txBody>
                  <a:tcPr/>
                </a:tc>
                <a:tc>
                  <a:txBody>
                    <a:bodyPr/>
                    <a:lstStyle/>
                    <a:p>
                      <a:pPr marL="285750" indent="-285750">
                        <a:buFont typeface="Arial" panose="020B0604020202020204" pitchFamily="34" charset="0"/>
                        <a:buChar char="•"/>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Mengajarkan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pantau</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pasien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dalam</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hal</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penggunaan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alat</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bantu.</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Mengajarkan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dukung</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pasien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dalam</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latihan</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ROM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aktif</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dan </a:t>
                      </a: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pasif</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sz="1800" kern="1200" dirty="0">
                          <a:solidFill>
                            <a:schemeClr val="tx1"/>
                          </a:solidFill>
                          <a:effectLst/>
                          <a:latin typeface="Times New Roman" panose="02020603050405020304" pitchFamily="18" charset="0"/>
                          <a:ea typeface="+mn-ea"/>
                          <a:cs typeface="Times New Roman" panose="02020603050405020304" pitchFamily="18" charset="0"/>
                        </a:rPr>
                        <a:t> </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p>
                      <a:pPr marL="285750" indent="-285750">
                        <a:buFont typeface="Arial" panose="020B0604020202020204" pitchFamily="34" charset="0"/>
                        <a:buChar char="•"/>
                      </a:pPr>
                      <a:r>
                        <a:rPr lang="en-US" sz="1800" kern="1200" dirty="0" err="1">
                          <a:solidFill>
                            <a:schemeClr val="tx1"/>
                          </a:solidFill>
                          <a:effectLst/>
                          <a:latin typeface="Times New Roman" panose="02020603050405020304" pitchFamily="18" charset="0"/>
                          <a:ea typeface="+mn-ea"/>
                          <a:cs typeface="Times New Roman" panose="02020603050405020304" pitchFamily="18" charset="0"/>
                        </a:rPr>
                        <a:t>Memantau</a:t>
                      </a:r>
                      <a:r>
                        <a:rPr lang="en-US" sz="1800" kern="1200" dirty="0">
                          <a:solidFill>
                            <a:schemeClr val="tx1"/>
                          </a:solidFill>
                          <a:effectLst/>
                          <a:latin typeface="Times New Roman" panose="02020603050405020304" pitchFamily="18" charset="0"/>
                          <a:ea typeface="+mn-ea"/>
                          <a:cs typeface="Times New Roman" panose="02020603050405020304" pitchFamily="18" charset="0"/>
                        </a:rPr>
                        <a:t> TTV</a:t>
                      </a:r>
                      <a:endParaRPr lang="id-ID" sz="1800" kern="1200" dirty="0">
                        <a:solidFill>
                          <a:schemeClr val="tx1"/>
                        </a:solidFill>
                        <a:effectLst/>
                        <a:latin typeface="Times New Roman" panose="02020603050405020304" pitchFamily="18" charset="0"/>
                        <a:ea typeface="+mn-ea"/>
                        <a:cs typeface="Times New Roman" panose="02020603050405020304" pitchFamily="18" charset="0"/>
                      </a:endParaRPr>
                    </a:p>
                  </a:txBody>
                  <a:tcPr/>
                </a:tc>
                <a:tc>
                  <a:txBody>
                    <a:bodyPr/>
                    <a:lstStyle/>
                    <a:p>
                      <a:endParaRPr lang="id-ID" dirty="0"/>
                    </a:p>
                  </a:txBody>
                  <a:tcPr/>
                </a:tc>
                <a:extLst>
                  <a:ext uri="{0D108BD9-81ED-4DB2-BD59-A6C34878D82A}">
                    <a16:rowId xmlns:a16="http://schemas.microsoft.com/office/drawing/2014/main" xmlns="" val="2394702385"/>
                  </a:ext>
                </a:extLst>
              </a:tr>
            </a:tbl>
          </a:graphicData>
        </a:graphic>
      </p:graphicFrame>
    </p:spTree>
    <p:extLst>
      <p:ext uri="{BB962C8B-B14F-4D97-AF65-F5344CB8AC3E}">
        <p14:creationId xmlns:p14="http://schemas.microsoft.com/office/powerpoint/2010/main" val="1871546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C6EC49E-13F5-425D-880D-E1D2E720CB3D}"/>
              </a:ext>
            </a:extLst>
          </p:cNvPr>
          <p:cNvPicPr>
            <a:picLocks noChangeAspect="1"/>
          </p:cNvPicPr>
          <p:nvPr/>
        </p:nvPicPr>
        <p:blipFill>
          <a:blip r:embed="rId2"/>
          <a:stretch>
            <a:fillRect/>
          </a:stretch>
        </p:blipFill>
        <p:spPr>
          <a:xfrm>
            <a:off x="-661182" y="-267286"/>
            <a:ext cx="10480431" cy="1208125"/>
          </a:xfrm>
          <a:prstGeom prst="rect">
            <a:avLst/>
          </a:prstGeom>
        </p:spPr>
      </p:pic>
      <p:pic>
        <p:nvPicPr>
          <p:cNvPr id="5" name="Picture 4">
            <a:extLst>
              <a:ext uri="{FF2B5EF4-FFF2-40B4-BE49-F238E27FC236}">
                <a16:creationId xmlns:a16="http://schemas.microsoft.com/office/drawing/2014/main" xmlns="" id="{CB2FE8D5-81CD-492C-9546-539AB1355E1D}"/>
              </a:ext>
            </a:extLst>
          </p:cNvPr>
          <p:cNvPicPr>
            <a:picLocks noChangeAspect="1"/>
          </p:cNvPicPr>
          <p:nvPr/>
        </p:nvPicPr>
        <p:blipFill>
          <a:blip r:embed="rId3"/>
          <a:stretch>
            <a:fillRect/>
          </a:stretch>
        </p:blipFill>
        <p:spPr>
          <a:xfrm>
            <a:off x="0" y="6333744"/>
            <a:ext cx="9144000" cy="524256"/>
          </a:xfrm>
          <a:prstGeom prst="rect">
            <a:avLst/>
          </a:prstGeom>
        </p:spPr>
      </p:pic>
      <p:graphicFrame>
        <p:nvGraphicFramePr>
          <p:cNvPr id="6" name="Table 5">
            <a:extLst>
              <a:ext uri="{FF2B5EF4-FFF2-40B4-BE49-F238E27FC236}">
                <a16:creationId xmlns:a16="http://schemas.microsoft.com/office/drawing/2014/main" xmlns="" id="{5DD57C3E-1E90-49D4-8B3E-D8F8A6817F3D}"/>
              </a:ext>
            </a:extLst>
          </p:cNvPr>
          <p:cNvGraphicFramePr>
            <a:graphicFrameLocks noGrp="1"/>
          </p:cNvGraphicFramePr>
          <p:nvPr>
            <p:extLst>
              <p:ext uri="{D42A27DB-BD31-4B8C-83A1-F6EECF244321}">
                <p14:modId xmlns:p14="http://schemas.microsoft.com/office/powerpoint/2010/main" val="1543026742"/>
              </p:ext>
            </p:extLst>
          </p:nvPr>
        </p:nvGraphicFramePr>
        <p:xfrm>
          <a:off x="801858" y="2226993"/>
          <a:ext cx="7976384" cy="2133991"/>
        </p:xfrm>
        <a:graphic>
          <a:graphicData uri="http://schemas.openxmlformats.org/drawingml/2006/table">
            <a:tbl>
              <a:tblPr firstRow="1" bandRow="1">
                <a:tableStyleId>{616DA210-FB5B-4158-B5E0-FEB733F419BA}</a:tableStyleId>
              </a:tblPr>
              <a:tblGrid>
                <a:gridCol w="675249">
                  <a:extLst>
                    <a:ext uri="{9D8B030D-6E8A-4147-A177-3AD203B41FA5}">
                      <a16:colId xmlns:a16="http://schemas.microsoft.com/office/drawing/2014/main" xmlns="" val="1929275750"/>
                    </a:ext>
                  </a:extLst>
                </a:gridCol>
                <a:gridCol w="1533379">
                  <a:extLst>
                    <a:ext uri="{9D8B030D-6E8A-4147-A177-3AD203B41FA5}">
                      <a16:colId xmlns:a16="http://schemas.microsoft.com/office/drawing/2014/main" xmlns="" val="473711574"/>
                    </a:ext>
                  </a:extLst>
                </a:gridCol>
                <a:gridCol w="4093698">
                  <a:extLst>
                    <a:ext uri="{9D8B030D-6E8A-4147-A177-3AD203B41FA5}">
                      <a16:colId xmlns:a16="http://schemas.microsoft.com/office/drawing/2014/main" xmlns="" val="1801259230"/>
                    </a:ext>
                  </a:extLst>
                </a:gridCol>
                <a:gridCol w="1674058">
                  <a:extLst>
                    <a:ext uri="{9D8B030D-6E8A-4147-A177-3AD203B41FA5}">
                      <a16:colId xmlns:a16="http://schemas.microsoft.com/office/drawing/2014/main" xmlns="" val="637398907"/>
                    </a:ext>
                  </a:extLst>
                </a:gridCol>
              </a:tblGrid>
              <a:tr h="2133991">
                <a:tc>
                  <a:txBody>
                    <a:bodyPr/>
                    <a:lstStyle/>
                    <a:p>
                      <a:pPr algn="ctr"/>
                      <a:r>
                        <a:rPr lang="id-ID" sz="1800" dirty="0">
                          <a:latin typeface="Times New Roman" panose="02020603050405020304" pitchFamily="18" charset="0"/>
                          <a:cs typeface="Times New Roman" panose="02020603050405020304" pitchFamily="18" charset="0"/>
                        </a:rPr>
                        <a:t>3.</a:t>
                      </a:r>
                    </a:p>
                  </a:txBody>
                  <a:tcPr/>
                </a:tc>
                <a:tc>
                  <a:txBody>
                    <a:bodyPr/>
                    <a:lstStyle/>
                    <a:p>
                      <a:pPr algn="ctr"/>
                      <a:r>
                        <a:rPr lang="id-ID" sz="1800" dirty="0">
                          <a:latin typeface="Times New Roman" panose="02020603050405020304" pitchFamily="18" charset="0"/>
                          <a:cs typeface="Times New Roman" panose="02020603050405020304" pitchFamily="18" charset="0"/>
                        </a:rPr>
                        <a:t>II</a:t>
                      </a:r>
                    </a:p>
                  </a:txBody>
                  <a:tcPr/>
                </a:tc>
                <a:tc>
                  <a:txBody>
                    <a:bodyPr/>
                    <a:lstStyle/>
                    <a:p>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Melakukan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perawatan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terhadap</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prosedur</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inpasif</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seperti</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infus</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kateter</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drainase</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luka</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dll</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endParaRPr lang="id-ID" sz="1800" b="1" kern="1200" dirty="0">
                        <a:solidFill>
                          <a:schemeClr val="tx1"/>
                        </a:solidFill>
                        <a:effectLst/>
                        <a:latin typeface="Times New Roman" panose="02020603050405020304" pitchFamily="18" charset="0"/>
                        <a:ea typeface="+mn-ea"/>
                        <a:cs typeface="Times New Roman" panose="02020603050405020304" pitchFamily="18" charset="0"/>
                      </a:endParaRPr>
                    </a:p>
                    <a:p>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Melakukan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kolaborasi</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untuk</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pemberian</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tx1"/>
                          </a:solidFill>
                          <a:effectLst/>
                          <a:latin typeface="Times New Roman" panose="02020603050405020304" pitchFamily="18" charset="0"/>
                          <a:ea typeface="+mn-ea"/>
                          <a:cs typeface="Times New Roman" panose="02020603050405020304" pitchFamily="18" charset="0"/>
                        </a:rPr>
                        <a:t>antibiotik</a:t>
                      </a:r>
                      <a:r>
                        <a:rPr lang="en-US" sz="1800" b="1" kern="1200" dirty="0">
                          <a:solidFill>
                            <a:schemeClr val="tx1"/>
                          </a:solidFill>
                          <a:effectLst/>
                          <a:latin typeface="Times New Roman" panose="02020603050405020304" pitchFamily="18" charset="0"/>
                          <a:ea typeface="+mn-ea"/>
                          <a:cs typeface="Times New Roman" panose="02020603050405020304" pitchFamily="18" charset="0"/>
                        </a:rPr>
                        <a:t>.</a:t>
                      </a:r>
                      <a:endParaRPr lang="id-ID" sz="1800" b="1" kern="1200" dirty="0">
                        <a:solidFill>
                          <a:schemeClr val="tx1"/>
                        </a:solidFill>
                        <a:effectLst/>
                        <a:latin typeface="Times New Roman" panose="02020603050405020304" pitchFamily="18" charset="0"/>
                        <a:ea typeface="+mn-ea"/>
                        <a:cs typeface="Times New Roman" panose="02020603050405020304" pitchFamily="18" charset="0"/>
                      </a:endParaRPr>
                    </a:p>
                    <a:p>
                      <a:endParaRPr lang="id-ID" sz="1800" dirty="0">
                        <a:latin typeface="Times New Roman" panose="02020603050405020304" pitchFamily="18" charset="0"/>
                        <a:cs typeface="Times New Roman" panose="02020603050405020304" pitchFamily="18" charset="0"/>
                      </a:endParaRPr>
                    </a:p>
                  </a:txBody>
                  <a:tcPr/>
                </a:tc>
                <a:tc>
                  <a:txBody>
                    <a:bodyPr/>
                    <a:lstStyle/>
                    <a:p>
                      <a:endParaRPr lang="id-ID" sz="1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636404247"/>
                  </a:ext>
                </a:extLst>
              </a:tr>
            </a:tbl>
          </a:graphicData>
        </a:graphic>
      </p:graphicFrame>
    </p:spTree>
    <p:extLst>
      <p:ext uri="{BB962C8B-B14F-4D97-AF65-F5344CB8AC3E}">
        <p14:creationId xmlns:p14="http://schemas.microsoft.com/office/powerpoint/2010/main" val="27145140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EA8DD98-EA3F-43B6-9B5E-866147FD7C47}"/>
              </a:ext>
            </a:extLst>
          </p:cNvPr>
          <p:cNvSpPr>
            <a:spLocks noGrp="1"/>
          </p:cNvSpPr>
          <p:nvPr>
            <p:ph idx="1"/>
          </p:nvPr>
        </p:nvSpPr>
        <p:spPr>
          <a:xfrm>
            <a:off x="1283035" y="2368062"/>
            <a:ext cx="6577928" cy="3651504"/>
          </a:xfrm>
        </p:spPr>
        <p:txBody>
          <a:bodyPr/>
          <a:lstStyle/>
          <a:p>
            <a:pPr marL="342900" lvl="0" indent="-342900">
              <a:buFont typeface="+mj-lt"/>
              <a:buAutoNum type="arabicPeriod" startAt="4"/>
            </a:pPr>
            <a:r>
              <a:rPr lang="en-US" sz="1800" dirty="0" err="1">
                <a:solidFill>
                  <a:schemeClr val="tx1"/>
                </a:solidFill>
                <a:latin typeface="Times New Roman" panose="02020603050405020304" pitchFamily="18" charset="0"/>
                <a:cs typeface="Times New Roman" panose="02020603050405020304" pitchFamily="18" charset="0"/>
              </a:rPr>
              <a:t>Evaluasi</a:t>
            </a:r>
            <a:r>
              <a:rPr lang="en-US" sz="1800" dirty="0">
                <a:solidFill>
                  <a:schemeClr val="tx1"/>
                </a:solidFill>
                <a:latin typeface="Times New Roman" panose="02020603050405020304" pitchFamily="18" charset="0"/>
                <a:cs typeface="Times New Roman" panose="02020603050405020304" pitchFamily="18" charset="0"/>
              </a:rPr>
              <a:t> </a:t>
            </a:r>
            <a:endParaRPr lang="id-ID" sz="1800" dirty="0">
              <a:solidFill>
                <a:schemeClr val="tx1"/>
              </a:solidFill>
              <a:latin typeface="Times New Roman" panose="02020603050405020304" pitchFamily="18" charset="0"/>
              <a:cs typeface="Times New Roman" panose="02020603050405020304" pitchFamily="18" charset="0"/>
            </a:endParaRPr>
          </a:p>
          <a:p>
            <a:pPr marL="0" indent="0">
              <a:buNone/>
            </a:pPr>
            <a:r>
              <a:rPr lang="id-ID"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Evaluasi</a:t>
            </a:r>
            <a:r>
              <a:rPr lang="en-US" sz="1800" dirty="0">
                <a:solidFill>
                  <a:schemeClr val="tx1"/>
                </a:solidFill>
                <a:latin typeface="Times New Roman" panose="02020603050405020304" pitchFamily="18" charset="0"/>
                <a:cs typeface="Times New Roman" panose="02020603050405020304" pitchFamily="18" charset="0"/>
              </a:rPr>
              <a:t> yang </a:t>
            </a:r>
            <a:r>
              <a:rPr lang="en-US" sz="1800" dirty="0" err="1">
                <a:solidFill>
                  <a:schemeClr val="tx1"/>
                </a:solidFill>
                <a:latin typeface="Times New Roman" panose="02020603050405020304" pitchFamily="18" charset="0"/>
                <a:cs typeface="Times New Roman" panose="02020603050405020304" pitchFamily="18" charset="0"/>
              </a:rPr>
              <a:t>diharapkan</a:t>
            </a:r>
            <a:r>
              <a:rPr lang="en-US" sz="1800" dirty="0">
                <a:solidFill>
                  <a:schemeClr val="tx1"/>
                </a:solidFill>
                <a:latin typeface="Times New Roman" panose="02020603050405020304" pitchFamily="18" charset="0"/>
                <a:cs typeface="Times New Roman" panose="02020603050405020304" pitchFamily="18" charset="0"/>
              </a:rPr>
              <a:t> pada </a:t>
            </a:r>
            <a:r>
              <a:rPr lang="en-US" sz="1800" dirty="0" err="1">
                <a:solidFill>
                  <a:schemeClr val="tx1"/>
                </a:solidFill>
                <a:latin typeface="Times New Roman" panose="02020603050405020304" pitchFamily="18" charset="0"/>
                <a:cs typeface="Times New Roman" panose="02020603050405020304" pitchFamily="18" charset="0"/>
              </a:rPr>
              <a:t>pasien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dengan</a:t>
            </a:r>
            <a:r>
              <a:rPr lang="en-US" sz="1800" dirty="0">
                <a:solidFill>
                  <a:schemeClr val="tx1"/>
                </a:solidFill>
                <a:latin typeface="Times New Roman" panose="02020603050405020304" pitchFamily="18" charset="0"/>
                <a:cs typeface="Times New Roman" panose="02020603050405020304" pitchFamily="18" charset="0"/>
              </a:rPr>
              <a:t> fraktur </a:t>
            </a:r>
            <a:r>
              <a:rPr lang="en-US" sz="1800" dirty="0" err="1">
                <a:solidFill>
                  <a:schemeClr val="tx1"/>
                </a:solidFill>
                <a:latin typeface="Times New Roman" panose="02020603050405020304" pitchFamily="18" charset="0"/>
                <a:cs typeface="Times New Roman" panose="02020603050405020304" pitchFamily="18" charset="0"/>
              </a:rPr>
              <a:t>adalah</a:t>
            </a:r>
            <a:r>
              <a:rPr lang="en-US" sz="1800" dirty="0">
                <a:solidFill>
                  <a:schemeClr val="tx1"/>
                </a:solidFill>
                <a:latin typeface="Times New Roman" panose="02020603050405020304" pitchFamily="18" charset="0"/>
                <a:cs typeface="Times New Roman" panose="02020603050405020304" pitchFamily="18" charset="0"/>
              </a:rPr>
              <a:t> :</a:t>
            </a:r>
            <a:endParaRPr lang="id-ID" sz="1800" dirty="0">
              <a:solidFill>
                <a:schemeClr val="tx1"/>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v"/>
            </a:pPr>
            <a:r>
              <a:rPr lang="en-US" sz="1800" i="0" dirty="0">
                <a:solidFill>
                  <a:schemeClr val="tx1"/>
                </a:solidFill>
                <a:latin typeface="Times New Roman" panose="02020603050405020304" pitchFamily="18" charset="0"/>
                <a:cs typeface="Times New Roman" panose="02020603050405020304" pitchFamily="18" charset="0"/>
              </a:rPr>
              <a:t>Nyeri </a:t>
            </a:r>
            <a:r>
              <a:rPr lang="en-US" sz="1800" i="0" dirty="0" err="1">
                <a:solidFill>
                  <a:schemeClr val="tx1"/>
                </a:solidFill>
                <a:latin typeface="Times New Roman" panose="02020603050405020304" pitchFamily="18" charset="0"/>
                <a:cs typeface="Times New Roman" panose="02020603050405020304" pitchFamily="18" charset="0"/>
              </a:rPr>
              <a:t>dapat</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berkurang</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atau</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hilang</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setelah</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dilakukan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tindakan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keperawatan</a:t>
            </a:r>
            <a:r>
              <a:rPr lang="en-US" sz="1800" i="0" dirty="0">
                <a:solidFill>
                  <a:schemeClr val="tx1"/>
                </a:solidFill>
                <a:latin typeface="Times New Roman" panose="02020603050405020304" pitchFamily="18" charset="0"/>
                <a:cs typeface="Times New Roman" panose="02020603050405020304" pitchFamily="18" charset="0"/>
              </a:rPr>
              <a:t>.</a:t>
            </a:r>
            <a:endParaRPr lang="id-ID" sz="1800" i="0" dirty="0">
              <a:solidFill>
                <a:schemeClr val="tx1"/>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v"/>
            </a:pPr>
            <a:r>
              <a:rPr lang="en-US" sz="1800" i="0" dirty="0" err="1">
                <a:solidFill>
                  <a:schemeClr val="tx1"/>
                </a:solidFill>
                <a:latin typeface="Times New Roman" panose="02020603050405020304" pitchFamily="18" charset="0"/>
                <a:cs typeface="Times New Roman" panose="02020603050405020304" pitchFamily="18" charset="0"/>
              </a:rPr>
              <a:t>Pasien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akan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menunjukkan</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tingkat</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mobilitas</a:t>
            </a:r>
            <a:r>
              <a:rPr lang="en-US" sz="1800" i="0" dirty="0">
                <a:solidFill>
                  <a:schemeClr val="tx1"/>
                </a:solidFill>
                <a:latin typeface="Times New Roman" panose="02020603050405020304" pitchFamily="18" charset="0"/>
                <a:cs typeface="Times New Roman" panose="02020603050405020304" pitchFamily="18" charset="0"/>
              </a:rPr>
              <a:t> optimal.</a:t>
            </a:r>
            <a:endParaRPr lang="id-ID" sz="1800" i="0" dirty="0">
              <a:solidFill>
                <a:schemeClr val="tx1"/>
              </a:solidFill>
              <a:latin typeface="Times New Roman" panose="02020603050405020304" pitchFamily="18" charset="0"/>
              <a:cs typeface="Times New Roman" panose="02020603050405020304" pitchFamily="18" charset="0"/>
            </a:endParaRPr>
          </a:p>
          <a:p>
            <a:pPr lvl="2">
              <a:buFont typeface="Wingdings" panose="05000000000000000000" pitchFamily="2" charset="2"/>
              <a:buChar char="v"/>
            </a:pPr>
            <a:r>
              <a:rPr lang="en-US" sz="1800" i="0" dirty="0" err="1">
                <a:solidFill>
                  <a:schemeClr val="tx1"/>
                </a:solidFill>
                <a:latin typeface="Times New Roman" panose="02020603050405020304" pitchFamily="18" charset="0"/>
                <a:cs typeface="Times New Roman" panose="02020603050405020304" pitchFamily="18" charset="0"/>
              </a:rPr>
              <a:t>Infeksi</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tidak</a:t>
            </a:r>
            <a:r>
              <a:rPr lang="en-US" sz="1800" i="0" dirty="0">
                <a:solidFill>
                  <a:schemeClr val="tx1"/>
                </a:solidFill>
                <a:latin typeface="Times New Roman" panose="02020603050405020304" pitchFamily="18" charset="0"/>
                <a:cs typeface="Times New Roman" panose="02020603050405020304" pitchFamily="18" charset="0"/>
              </a:rPr>
              <a:t> </a:t>
            </a:r>
            <a:r>
              <a:rPr lang="en-US" sz="1800" i="0" dirty="0" err="1">
                <a:solidFill>
                  <a:schemeClr val="tx1"/>
                </a:solidFill>
                <a:latin typeface="Times New Roman" panose="02020603050405020304" pitchFamily="18" charset="0"/>
                <a:cs typeface="Times New Roman" panose="02020603050405020304" pitchFamily="18" charset="0"/>
              </a:rPr>
              <a:t>terjadi</a:t>
            </a:r>
            <a:r>
              <a:rPr lang="en-US" sz="1800" i="0" dirty="0">
                <a:solidFill>
                  <a:schemeClr val="tx1"/>
                </a:solidFill>
                <a:latin typeface="Times New Roman" panose="02020603050405020304" pitchFamily="18" charset="0"/>
                <a:cs typeface="Times New Roman" panose="02020603050405020304" pitchFamily="18" charset="0"/>
              </a:rPr>
              <a:t> / </a:t>
            </a:r>
            <a:r>
              <a:rPr lang="en-US" sz="1800" i="0" dirty="0" err="1">
                <a:solidFill>
                  <a:schemeClr val="tx1"/>
                </a:solidFill>
                <a:latin typeface="Times New Roman" panose="02020603050405020304" pitchFamily="18" charset="0"/>
                <a:cs typeface="Times New Roman" panose="02020603050405020304" pitchFamily="18" charset="0"/>
              </a:rPr>
              <a:t>terkontr</a:t>
            </a:r>
            <a:endParaRPr lang="id-ID" sz="1800" i="0" dirty="0">
              <a:solidFill>
                <a:schemeClr val="tx1"/>
              </a:solidFill>
              <a:latin typeface="Times New Roman" panose="02020603050405020304" pitchFamily="18" charset="0"/>
              <a:cs typeface="Times New Roman" panose="02020603050405020304" pitchFamily="18" charset="0"/>
            </a:endParaRPr>
          </a:p>
          <a:p>
            <a:endParaRPr lang="id-ID" dirty="0"/>
          </a:p>
        </p:txBody>
      </p:sp>
      <p:pic>
        <p:nvPicPr>
          <p:cNvPr id="4" name="Picture 3">
            <a:extLst>
              <a:ext uri="{FF2B5EF4-FFF2-40B4-BE49-F238E27FC236}">
                <a16:creationId xmlns:a16="http://schemas.microsoft.com/office/drawing/2014/main" xmlns="" id="{D5B995D5-0825-4734-997A-ABBED08ABFFE}"/>
              </a:ext>
            </a:extLst>
          </p:cNvPr>
          <p:cNvPicPr>
            <a:picLocks noChangeAspect="1"/>
          </p:cNvPicPr>
          <p:nvPr/>
        </p:nvPicPr>
        <p:blipFill>
          <a:blip r:embed="rId2"/>
          <a:stretch>
            <a:fillRect/>
          </a:stretch>
        </p:blipFill>
        <p:spPr>
          <a:xfrm>
            <a:off x="-671286" y="-261256"/>
            <a:ext cx="10486571" cy="1168188"/>
          </a:xfrm>
          <a:prstGeom prst="rect">
            <a:avLst/>
          </a:prstGeom>
        </p:spPr>
      </p:pic>
      <p:pic>
        <p:nvPicPr>
          <p:cNvPr id="5" name="Picture 4">
            <a:extLst>
              <a:ext uri="{FF2B5EF4-FFF2-40B4-BE49-F238E27FC236}">
                <a16:creationId xmlns:a16="http://schemas.microsoft.com/office/drawing/2014/main" xmlns="" id="{B524514F-87B7-4972-AA16-E810294E209C}"/>
              </a:ext>
            </a:extLst>
          </p:cNvPr>
          <p:cNvPicPr>
            <a:picLocks noChangeAspect="1"/>
          </p:cNvPicPr>
          <p:nvPr/>
        </p:nvPicPr>
        <p:blipFill>
          <a:blip r:embed="rId3"/>
          <a:stretch>
            <a:fillRect/>
          </a:stretch>
        </p:blipFill>
        <p:spPr>
          <a:xfrm>
            <a:off x="-1" y="6333744"/>
            <a:ext cx="9144000" cy="524256"/>
          </a:xfrm>
          <a:prstGeom prst="rect">
            <a:avLst/>
          </a:prstGeom>
        </p:spPr>
      </p:pic>
    </p:spTree>
    <p:extLst>
      <p:ext uri="{BB962C8B-B14F-4D97-AF65-F5344CB8AC3E}">
        <p14:creationId xmlns:p14="http://schemas.microsoft.com/office/powerpoint/2010/main" val="3980080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7" name="Google Shape;237;p27"/>
          <p:cNvSpPr txBox="1">
            <a:spLocks noGrp="1"/>
          </p:cNvSpPr>
          <p:nvPr>
            <p:ph idx="1"/>
          </p:nvPr>
        </p:nvSpPr>
        <p:spPr>
          <a:xfrm>
            <a:off x="457200" y="2165445"/>
            <a:ext cx="8229600" cy="233621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000"/>
              <a:buFont typeface="Arial"/>
              <a:buNone/>
            </a:pPr>
            <a:endParaRPr sz="2000" b="0" i="0" u="none" dirty="0">
              <a:solidFill>
                <a:schemeClr val="dk1"/>
              </a:solidFill>
              <a:latin typeface="Times New Roman"/>
              <a:ea typeface="Times New Roman"/>
              <a:cs typeface="Times New Roman"/>
              <a:sym typeface="Times New Roman"/>
            </a:endParaRPr>
          </a:p>
          <a:p>
            <a:pPr marL="0" marR="0" lvl="0" indent="0" algn="ctr" rtl="0">
              <a:lnSpc>
                <a:spcPct val="100000"/>
              </a:lnSpc>
              <a:spcBef>
                <a:spcPts val="800"/>
              </a:spcBef>
              <a:spcAft>
                <a:spcPts val="0"/>
              </a:spcAft>
              <a:buClr>
                <a:schemeClr val="dk1"/>
              </a:buClr>
              <a:buSzPts val="4000"/>
              <a:buFont typeface="Arial"/>
              <a:buNone/>
            </a:pPr>
            <a:r>
              <a:rPr lang="en-US" sz="6600" b="1" i="0" u="none" dirty="0">
                <a:solidFill>
                  <a:schemeClr val="dk1"/>
                </a:solidFill>
                <a:latin typeface="Times New Roman"/>
                <a:ea typeface="Times New Roman"/>
                <a:cs typeface="Times New Roman"/>
                <a:sym typeface="Times New Roman"/>
              </a:rPr>
              <a:t>~ </a:t>
            </a:r>
            <a:r>
              <a:rPr lang="en-US" sz="6600" b="1" i="0" u="none" dirty="0" err="1">
                <a:solidFill>
                  <a:schemeClr val="dk1"/>
                </a:solidFill>
                <a:latin typeface="Times New Roman"/>
                <a:ea typeface="Times New Roman"/>
                <a:cs typeface="Times New Roman"/>
                <a:sym typeface="Times New Roman"/>
              </a:rPr>
              <a:t>Terima</a:t>
            </a:r>
            <a:r>
              <a:rPr lang="en-US" sz="6600" b="1" i="0" u="none" dirty="0">
                <a:solidFill>
                  <a:schemeClr val="dk1"/>
                </a:solidFill>
                <a:latin typeface="Times New Roman"/>
                <a:ea typeface="Times New Roman"/>
                <a:cs typeface="Times New Roman"/>
                <a:sym typeface="Times New Roman"/>
              </a:rPr>
              <a:t> Kasih ~</a:t>
            </a:r>
            <a:endParaRPr sz="6600" dirty="0">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8967D557-EDB6-4E6B-8142-B1D25509C436}"/>
              </a:ext>
            </a:extLst>
          </p:cNvPr>
          <p:cNvPicPr>
            <a:picLocks noChangeAspect="1"/>
          </p:cNvPicPr>
          <p:nvPr/>
        </p:nvPicPr>
        <p:blipFill>
          <a:blip r:embed="rId3"/>
          <a:stretch>
            <a:fillRect/>
          </a:stretch>
        </p:blipFill>
        <p:spPr>
          <a:xfrm>
            <a:off x="0" y="6333744"/>
            <a:ext cx="9144000" cy="524256"/>
          </a:xfrm>
          <a:prstGeom prst="rect">
            <a:avLst/>
          </a:prstGeom>
        </p:spPr>
      </p:pic>
      <p:pic>
        <p:nvPicPr>
          <p:cNvPr id="3" name="Picture 2">
            <a:extLst>
              <a:ext uri="{FF2B5EF4-FFF2-40B4-BE49-F238E27FC236}">
                <a16:creationId xmlns:a16="http://schemas.microsoft.com/office/drawing/2014/main" xmlns="" id="{A54973BF-B7BC-4F09-A37C-BA26BF07682A}"/>
              </a:ext>
            </a:extLst>
          </p:cNvPr>
          <p:cNvPicPr>
            <a:picLocks noChangeAspect="1"/>
          </p:cNvPicPr>
          <p:nvPr/>
        </p:nvPicPr>
        <p:blipFill>
          <a:blip r:embed="rId4"/>
          <a:stretch>
            <a:fillRect/>
          </a:stretch>
        </p:blipFill>
        <p:spPr>
          <a:xfrm>
            <a:off x="-661183" y="-267286"/>
            <a:ext cx="10480431" cy="1209912"/>
          </a:xfrm>
          <a:prstGeom prst="rect">
            <a:avLst/>
          </a:prstGeom>
        </p:spPr>
      </p:pic>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EC330C3-B187-4D3F-9F36-5A24015E2634}"/>
              </a:ext>
            </a:extLst>
          </p:cNvPr>
          <p:cNvPicPr>
            <a:picLocks noChangeAspect="1"/>
          </p:cNvPicPr>
          <p:nvPr/>
        </p:nvPicPr>
        <p:blipFill>
          <a:blip r:embed="rId2"/>
          <a:stretch>
            <a:fillRect/>
          </a:stretch>
        </p:blipFill>
        <p:spPr>
          <a:xfrm>
            <a:off x="-657665" y="-239150"/>
            <a:ext cx="10459330" cy="1135916"/>
          </a:xfrm>
          <a:prstGeom prst="rect">
            <a:avLst/>
          </a:prstGeom>
        </p:spPr>
      </p:pic>
      <p:pic>
        <p:nvPicPr>
          <p:cNvPr id="5" name="Picture 4">
            <a:extLst>
              <a:ext uri="{FF2B5EF4-FFF2-40B4-BE49-F238E27FC236}">
                <a16:creationId xmlns:a16="http://schemas.microsoft.com/office/drawing/2014/main" xmlns="" id="{7132E270-F9C2-4E1E-9EF4-05A305B407C1}"/>
              </a:ext>
            </a:extLst>
          </p:cNvPr>
          <p:cNvPicPr>
            <a:picLocks noChangeAspect="1"/>
          </p:cNvPicPr>
          <p:nvPr/>
        </p:nvPicPr>
        <p:blipFill>
          <a:blip r:embed="rId3"/>
          <a:stretch>
            <a:fillRect/>
          </a:stretch>
        </p:blipFill>
        <p:spPr>
          <a:xfrm>
            <a:off x="0" y="6314273"/>
            <a:ext cx="9144000" cy="524256"/>
          </a:xfrm>
          <a:prstGeom prst="rect">
            <a:avLst/>
          </a:prstGeom>
        </p:spPr>
      </p:pic>
      <p:sp>
        <p:nvSpPr>
          <p:cNvPr id="9" name="TextBox 8">
            <a:extLst>
              <a:ext uri="{FF2B5EF4-FFF2-40B4-BE49-F238E27FC236}">
                <a16:creationId xmlns:a16="http://schemas.microsoft.com/office/drawing/2014/main" xmlns="" id="{EF9EA36F-AF6F-405D-AAD8-3A8C49A80396}"/>
              </a:ext>
            </a:extLst>
          </p:cNvPr>
          <p:cNvSpPr txBox="1"/>
          <p:nvPr/>
        </p:nvSpPr>
        <p:spPr>
          <a:xfrm>
            <a:off x="2166424" y="1035362"/>
            <a:ext cx="5528603" cy="584775"/>
          </a:xfrm>
          <a:prstGeom prst="rect">
            <a:avLst/>
          </a:prstGeom>
          <a:noFill/>
        </p:spPr>
        <p:txBody>
          <a:bodyPr wrap="square" rtlCol="0">
            <a:spAutoFit/>
          </a:bodyPr>
          <a:lstStyle/>
          <a:p>
            <a:r>
              <a:rPr lang="fi-FI" sz="3200" b="1" dirty="0">
                <a:latin typeface="Times New Roman" panose="02020603050405020304" pitchFamily="18" charset="0"/>
                <a:cs typeface="Times New Roman" panose="02020603050405020304" pitchFamily="18" charset="0"/>
              </a:rPr>
              <a:t>Nilai Aktivitas dan Latihan</a:t>
            </a:r>
          </a:p>
        </p:txBody>
      </p:sp>
      <p:graphicFrame>
        <p:nvGraphicFramePr>
          <p:cNvPr id="12" name="Table 11">
            <a:extLst>
              <a:ext uri="{FF2B5EF4-FFF2-40B4-BE49-F238E27FC236}">
                <a16:creationId xmlns:a16="http://schemas.microsoft.com/office/drawing/2014/main" xmlns="" id="{3B10A1B0-A028-4A8B-9F93-37926442A824}"/>
              </a:ext>
            </a:extLst>
          </p:cNvPr>
          <p:cNvGraphicFramePr>
            <a:graphicFrameLocks noGrp="1"/>
          </p:cNvGraphicFramePr>
          <p:nvPr>
            <p:extLst>
              <p:ext uri="{D42A27DB-BD31-4B8C-83A1-F6EECF244321}">
                <p14:modId xmlns:p14="http://schemas.microsoft.com/office/powerpoint/2010/main" val="2040160402"/>
              </p:ext>
            </p:extLst>
          </p:nvPr>
        </p:nvGraphicFramePr>
        <p:xfrm>
          <a:off x="837027" y="2224240"/>
          <a:ext cx="7469945" cy="3941708"/>
        </p:xfrm>
        <a:graphic>
          <a:graphicData uri="http://schemas.openxmlformats.org/drawingml/2006/table">
            <a:tbl>
              <a:tblPr firstRow="1" firstCol="1" bandRow="1">
                <a:tableStyleId>{793D81CF-94F2-401A-BA57-92F5A7B2D0C5}</a:tableStyleId>
              </a:tblPr>
              <a:tblGrid>
                <a:gridCol w="1955410">
                  <a:extLst>
                    <a:ext uri="{9D8B030D-6E8A-4147-A177-3AD203B41FA5}">
                      <a16:colId xmlns:a16="http://schemas.microsoft.com/office/drawing/2014/main" xmlns="" val="3509767587"/>
                    </a:ext>
                  </a:extLst>
                </a:gridCol>
                <a:gridCol w="5514535">
                  <a:extLst>
                    <a:ext uri="{9D8B030D-6E8A-4147-A177-3AD203B41FA5}">
                      <a16:colId xmlns:a16="http://schemas.microsoft.com/office/drawing/2014/main" xmlns="" val="4079354692"/>
                    </a:ext>
                  </a:extLst>
                </a:gridCol>
              </a:tblGrid>
              <a:tr h="858281">
                <a:tc>
                  <a:txBody>
                    <a:bodyPr/>
                    <a:lstStyle/>
                    <a:p>
                      <a:pPr algn="ctr">
                        <a:lnSpc>
                          <a:spcPct val="200000"/>
                        </a:lnSpc>
                        <a:spcAft>
                          <a:spcPts val="0"/>
                        </a:spcAft>
                      </a:pPr>
                      <a:r>
                        <a:rPr lang="en-US" sz="1600" dirty="0">
                          <a:effectLst/>
                        </a:rPr>
                        <a:t>Tingkat </a:t>
                      </a:r>
                      <a:r>
                        <a:rPr lang="en-US" sz="1600" dirty="0" err="1">
                          <a:effectLst/>
                        </a:rPr>
                        <a:t>Aktivitas</a:t>
                      </a:r>
                      <a:r>
                        <a:rPr lang="en-US" sz="1600" dirty="0">
                          <a:effectLst/>
                        </a:rPr>
                        <a:t>/</a:t>
                      </a:r>
                      <a:r>
                        <a:rPr lang="en-US" sz="1600" dirty="0" err="1">
                          <a:effectLst/>
                        </a:rPr>
                        <a:t>Aktivitas</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200000"/>
                        </a:lnSpc>
                        <a:spcAft>
                          <a:spcPts val="0"/>
                        </a:spcAft>
                      </a:pPr>
                      <a:r>
                        <a:rPr lang="en-US" sz="1600" dirty="0" err="1">
                          <a:effectLst/>
                        </a:rPr>
                        <a:t>Kategori</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44121885"/>
                  </a:ext>
                </a:extLst>
              </a:tr>
              <a:tr h="492350">
                <a:tc>
                  <a:txBody>
                    <a:bodyPr/>
                    <a:lstStyle/>
                    <a:p>
                      <a:pPr algn="ctr">
                        <a:lnSpc>
                          <a:spcPct val="200000"/>
                        </a:lnSpc>
                        <a:spcAft>
                          <a:spcPts val="0"/>
                        </a:spcAft>
                      </a:pPr>
                      <a:r>
                        <a:rPr lang="en-US" sz="1600">
                          <a:effectLst/>
                        </a:rPr>
                        <a:t>0</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1600" dirty="0" err="1">
                          <a:effectLst/>
                        </a:rPr>
                        <a:t>Mampu</a:t>
                      </a:r>
                      <a:r>
                        <a:rPr lang="en-US" sz="1600" dirty="0">
                          <a:effectLst/>
                        </a:rPr>
                        <a:t> </a:t>
                      </a:r>
                      <a:r>
                        <a:rPr lang="en-US" sz="1600" dirty="0" err="1">
                          <a:effectLst/>
                        </a:rPr>
                        <a:t>merawat</a:t>
                      </a:r>
                      <a:r>
                        <a:rPr lang="en-US" sz="1600" dirty="0">
                          <a:effectLst/>
                        </a:rPr>
                        <a:t> </a:t>
                      </a:r>
                      <a:r>
                        <a:rPr lang="en-US" sz="1600" dirty="0" err="1">
                          <a:effectLst/>
                        </a:rPr>
                        <a:t>sendiri</a:t>
                      </a:r>
                      <a:r>
                        <a:rPr lang="en-US" sz="1600" dirty="0">
                          <a:effectLst/>
                        </a:rPr>
                        <a:t> </a:t>
                      </a:r>
                      <a:r>
                        <a:rPr lang="en-US" sz="1600" dirty="0" err="1">
                          <a:effectLst/>
                        </a:rPr>
                        <a:t>secara</a:t>
                      </a:r>
                      <a:r>
                        <a:rPr lang="en-US" sz="1600" dirty="0">
                          <a:effectLst/>
                        </a:rPr>
                        <a:t> </a:t>
                      </a:r>
                      <a:r>
                        <a:rPr lang="en-US" sz="1600" dirty="0" err="1">
                          <a:effectLst/>
                        </a:rPr>
                        <a:t>penuh</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538133200"/>
                  </a:ext>
                </a:extLst>
              </a:tr>
              <a:tr h="492350">
                <a:tc>
                  <a:txBody>
                    <a:bodyPr/>
                    <a:lstStyle/>
                    <a:p>
                      <a:pPr algn="ctr">
                        <a:lnSpc>
                          <a:spcPct val="200000"/>
                        </a:lnSpc>
                        <a:spcAft>
                          <a:spcPts val="0"/>
                        </a:spcAft>
                      </a:pPr>
                      <a:r>
                        <a:rPr lang="en-US" sz="1600">
                          <a:effectLst/>
                        </a:rPr>
                        <a:t>1</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1600" dirty="0" err="1">
                          <a:effectLst/>
                        </a:rPr>
                        <a:t>Memerlukan</a:t>
                      </a:r>
                      <a:r>
                        <a:rPr lang="en-US" sz="1600" dirty="0">
                          <a:effectLst/>
                        </a:rPr>
                        <a:t> </a:t>
                      </a:r>
                      <a:r>
                        <a:rPr lang="en-US" sz="1600" dirty="0" err="1">
                          <a:effectLst/>
                        </a:rPr>
                        <a:t>penggunaan</a:t>
                      </a:r>
                      <a:r>
                        <a:rPr lang="en-US" sz="1600" dirty="0">
                          <a:effectLst/>
                        </a:rPr>
                        <a:t> </a:t>
                      </a:r>
                      <a:r>
                        <a:rPr lang="en-US" sz="1600" dirty="0" err="1">
                          <a:effectLst/>
                        </a:rPr>
                        <a:t>alat</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398171709"/>
                  </a:ext>
                </a:extLst>
              </a:tr>
              <a:tr h="492350">
                <a:tc>
                  <a:txBody>
                    <a:bodyPr/>
                    <a:lstStyle/>
                    <a:p>
                      <a:pPr algn="ctr">
                        <a:lnSpc>
                          <a:spcPct val="200000"/>
                        </a:lnSpc>
                        <a:spcAft>
                          <a:spcPts val="0"/>
                        </a:spcAft>
                      </a:pPr>
                      <a:r>
                        <a:rPr lang="en-US" sz="1600">
                          <a:effectLst/>
                        </a:rPr>
                        <a:t>2</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1600" dirty="0" err="1">
                          <a:effectLst/>
                        </a:rPr>
                        <a:t>Memerlukan</a:t>
                      </a:r>
                      <a:r>
                        <a:rPr lang="en-US" sz="1600" dirty="0">
                          <a:effectLst/>
                        </a:rPr>
                        <a:t> </a:t>
                      </a:r>
                      <a:r>
                        <a:rPr lang="en-US" sz="1600" dirty="0" err="1">
                          <a:effectLst/>
                        </a:rPr>
                        <a:t>bantuan</a:t>
                      </a:r>
                      <a:r>
                        <a:rPr lang="en-US" sz="1600" dirty="0">
                          <a:effectLst/>
                        </a:rPr>
                        <a:t> </a:t>
                      </a:r>
                      <a:r>
                        <a:rPr lang="en-US" sz="1600" dirty="0" err="1">
                          <a:effectLst/>
                        </a:rPr>
                        <a:t>atau</a:t>
                      </a:r>
                      <a:r>
                        <a:rPr lang="en-US" sz="1600" dirty="0">
                          <a:effectLst/>
                        </a:rPr>
                        <a:t> </a:t>
                      </a:r>
                      <a:r>
                        <a:rPr lang="en-US" sz="1600" dirty="0" err="1">
                          <a:effectLst/>
                        </a:rPr>
                        <a:t>pengawasan</a:t>
                      </a:r>
                      <a:r>
                        <a:rPr lang="en-US" sz="1600" dirty="0">
                          <a:effectLst/>
                        </a:rPr>
                        <a:t> orang lain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097725932"/>
                  </a:ext>
                </a:extLst>
              </a:tr>
              <a:tr h="492350">
                <a:tc>
                  <a:txBody>
                    <a:bodyPr/>
                    <a:lstStyle/>
                    <a:p>
                      <a:pPr algn="ctr">
                        <a:lnSpc>
                          <a:spcPct val="200000"/>
                        </a:lnSpc>
                        <a:spcAft>
                          <a:spcPts val="0"/>
                        </a:spcAft>
                      </a:pPr>
                      <a:r>
                        <a:rPr lang="en-US" sz="1600">
                          <a:effectLst/>
                        </a:rPr>
                        <a:t>3</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1600" dirty="0" err="1">
                          <a:effectLst/>
                        </a:rPr>
                        <a:t>Memerlukan</a:t>
                      </a:r>
                      <a:r>
                        <a:rPr lang="en-US" sz="1600" dirty="0">
                          <a:effectLst/>
                        </a:rPr>
                        <a:t> </a:t>
                      </a:r>
                      <a:r>
                        <a:rPr lang="en-US" sz="1600" dirty="0" err="1">
                          <a:effectLst/>
                        </a:rPr>
                        <a:t>bantuan</a:t>
                      </a:r>
                      <a:r>
                        <a:rPr lang="en-US" sz="1600" dirty="0">
                          <a:effectLst/>
                        </a:rPr>
                        <a:t>, </a:t>
                      </a:r>
                      <a:r>
                        <a:rPr lang="en-US" sz="1600" dirty="0" err="1">
                          <a:effectLst/>
                        </a:rPr>
                        <a:t>pengawasan</a:t>
                      </a:r>
                      <a:r>
                        <a:rPr lang="en-US" sz="1600" dirty="0">
                          <a:effectLst/>
                        </a:rPr>
                        <a:t> orang lain, dan </a:t>
                      </a:r>
                      <a:r>
                        <a:rPr lang="en-US" sz="1600" dirty="0" err="1">
                          <a:effectLst/>
                        </a:rPr>
                        <a:t>peralatan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22571488"/>
                  </a:ext>
                </a:extLst>
              </a:tr>
              <a:tr h="1066544">
                <a:tc>
                  <a:txBody>
                    <a:bodyPr/>
                    <a:lstStyle/>
                    <a:p>
                      <a:pPr algn="ctr">
                        <a:lnSpc>
                          <a:spcPct val="200000"/>
                        </a:lnSpc>
                        <a:spcAft>
                          <a:spcPts val="0"/>
                        </a:spcAft>
                      </a:pPr>
                      <a:r>
                        <a:rPr lang="en-US" sz="1600">
                          <a:effectLst/>
                        </a:rPr>
                        <a:t>4</a:t>
                      </a:r>
                      <a:endParaRPr lang="id-ID"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200000"/>
                        </a:lnSpc>
                        <a:spcAft>
                          <a:spcPts val="0"/>
                        </a:spcAft>
                      </a:pPr>
                      <a:r>
                        <a:rPr lang="en-US" sz="1600" dirty="0" err="1">
                          <a:effectLst/>
                        </a:rPr>
                        <a:t>Sangat</a:t>
                      </a:r>
                      <a:r>
                        <a:rPr lang="en-US" sz="1600" dirty="0">
                          <a:effectLst/>
                        </a:rPr>
                        <a:t> </a:t>
                      </a:r>
                      <a:r>
                        <a:rPr lang="en-US" sz="1600" dirty="0" err="1">
                          <a:effectLst/>
                        </a:rPr>
                        <a:t>tergantung</a:t>
                      </a:r>
                      <a:r>
                        <a:rPr lang="en-US" sz="1600" dirty="0">
                          <a:effectLst/>
                        </a:rPr>
                        <a:t> dan </a:t>
                      </a:r>
                      <a:r>
                        <a:rPr lang="en-US" sz="1600" dirty="0" err="1">
                          <a:effectLst/>
                        </a:rPr>
                        <a:t>tidak</a:t>
                      </a:r>
                      <a:r>
                        <a:rPr lang="en-US" sz="1600" dirty="0">
                          <a:effectLst/>
                        </a:rPr>
                        <a:t> </a:t>
                      </a:r>
                      <a:r>
                        <a:rPr lang="en-US" sz="1600" dirty="0" err="1">
                          <a:effectLst/>
                        </a:rPr>
                        <a:t>dapat</a:t>
                      </a:r>
                      <a:r>
                        <a:rPr lang="en-US" sz="1600" dirty="0">
                          <a:effectLst/>
                        </a:rPr>
                        <a:t> </a:t>
                      </a:r>
                      <a:r>
                        <a:rPr lang="en-US" sz="1600" dirty="0" err="1">
                          <a:effectLst/>
                        </a:rPr>
                        <a:t>melakukan</a:t>
                      </a:r>
                      <a:r>
                        <a:rPr lang="en-US" sz="1600" dirty="0">
                          <a:effectLst/>
                        </a:rPr>
                        <a:t> </a:t>
                      </a:r>
                      <a:r>
                        <a:rPr lang="en-US" sz="1600" dirty="0" err="1">
                          <a:effectLst/>
                        </a:rPr>
                        <a:t>atau</a:t>
                      </a:r>
                      <a:r>
                        <a:rPr lang="en-US" sz="1600" dirty="0">
                          <a:effectLst/>
                        </a:rPr>
                        <a:t> </a:t>
                      </a:r>
                      <a:r>
                        <a:rPr lang="en-US" sz="1600" dirty="0" err="1">
                          <a:effectLst/>
                        </a:rPr>
                        <a:t>berpartisipasi</a:t>
                      </a:r>
                      <a:r>
                        <a:rPr lang="en-US" sz="1600" dirty="0">
                          <a:effectLst/>
                        </a:rPr>
                        <a:t> </a:t>
                      </a:r>
                      <a:r>
                        <a:rPr lang="en-US" sz="1600" dirty="0" err="1">
                          <a:effectLst/>
                        </a:rPr>
                        <a:t>dalam</a:t>
                      </a:r>
                      <a:r>
                        <a:rPr lang="en-US" sz="1600" dirty="0">
                          <a:effectLst/>
                        </a:rPr>
                        <a:t> </a:t>
                      </a:r>
                      <a:r>
                        <a:rPr lang="en-US" sz="1600" dirty="0" err="1">
                          <a:effectLst/>
                        </a:rPr>
                        <a:t>perawatan</a:t>
                      </a:r>
                      <a:endParaRPr lang="id-ID"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58713831"/>
                  </a:ext>
                </a:extLst>
              </a:tr>
            </a:tbl>
          </a:graphicData>
        </a:graphic>
      </p:graphicFrame>
    </p:spTree>
    <p:extLst>
      <p:ext uri="{BB962C8B-B14F-4D97-AF65-F5344CB8AC3E}">
        <p14:creationId xmlns:p14="http://schemas.microsoft.com/office/powerpoint/2010/main" val="4103243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19"/>
          <p:cNvSpPr txBox="1">
            <a:spLocks noGrp="1"/>
          </p:cNvSpPr>
          <p:nvPr>
            <p:ph type="title"/>
          </p:nvPr>
        </p:nvSpPr>
        <p:spPr>
          <a:xfrm>
            <a:off x="453573" y="931399"/>
            <a:ext cx="8229600" cy="914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Times New Roman"/>
              <a:buNone/>
            </a:pPr>
            <a:r>
              <a:rPr lang="en-US" sz="2600" b="1" i="0" u="none" strike="noStrike" cap="none" dirty="0" err="1">
                <a:solidFill>
                  <a:schemeClr val="dk1"/>
                </a:solidFill>
                <a:latin typeface="Times New Roman"/>
                <a:ea typeface="Times New Roman"/>
                <a:cs typeface="Times New Roman"/>
                <a:sym typeface="Times New Roman"/>
              </a:rPr>
              <a:t>Sistem</a:t>
            </a:r>
            <a:r>
              <a:rPr lang="en-US" sz="2600" b="1" i="0" u="none" strike="noStrike" cap="none" dirty="0">
                <a:solidFill>
                  <a:schemeClr val="dk1"/>
                </a:solidFill>
                <a:latin typeface="Times New Roman"/>
                <a:ea typeface="Times New Roman"/>
                <a:cs typeface="Times New Roman"/>
                <a:sym typeface="Times New Roman"/>
              </a:rPr>
              <a:t> </a:t>
            </a:r>
            <a:r>
              <a:rPr lang="en-US" sz="2600" b="1" i="0" u="none" strike="noStrike" cap="none" dirty="0" err="1">
                <a:solidFill>
                  <a:schemeClr val="dk1"/>
                </a:solidFill>
                <a:latin typeface="Times New Roman"/>
                <a:ea typeface="Times New Roman"/>
                <a:cs typeface="Times New Roman"/>
                <a:sym typeface="Times New Roman"/>
              </a:rPr>
              <a:t>Tubuh</a:t>
            </a:r>
            <a:r>
              <a:rPr lang="en-US" sz="2600" b="1" i="0" u="none" strike="noStrike" cap="none" dirty="0">
                <a:solidFill>
                  <a:schemeClr val="dk1"/>
                </a:solidFill>
                <a:latin typeface="Times New Roman"/>
                <a:ea typeface="Times New Roman"/>
                <a:cs typeface="Times New Roman"/>
                <a:sym typeface="Times New Roman"/>
              </a:rPr>
              <a:t> Yang </a:t>
            </a:r>
            <a:r>
              <a:rPr lang="en-US" sz="2600" b="1" i="0" u="none" strike="noStrike" cap="none" dirty="0" err="1">
                <a:solidFill>
                  <a:schemeClr val="dk1"/>
                </a:solidFill>
                <a:latin typeface="Times New Roman"/>
                <a:ea typeface="Times New Roman"/>
                <a:cs typeface="Times New Roman"/>
                <a:sym typeface="Times New Roman"/>
              </a:rPr>
              <a:t>Berperan</a:t>
            </a:r>
            <a:r>
              <a:rPr lang="en-US" sz="2600" b="1" i="0" u="none" strike="noStrike" cap="none" dirty="0">
                <a:solidFill>
                  <a:schemeClr val="dk1"/>
                </a:solidFill>
                <a:latin typeface="Times New Roman"/>
                <a:ea typeface="Times New Roman"/>
                <a:cs typeface="Times New Roman"/>
                <a:sym typeface="Times New Roman"/>
              </a:rPr>
              <a:t> </a:t>
            </a:r>
            <a:r>
              <a:rPr lang="en-US" sz="2600" b="1" i="0" u="none" strike="noStrike" cap="none" dirty="0" err="1">
                <a:solidFill>
                  <a:schemeClr val="dk1"/>
                </a:solidFill>
                <a:latin typeface="Times New Roman"/>
                <a:ea typeface="Times New Roman"/>
                <a:cs typeface="Times New Roman"/>
                <a:sym typeface="Times New Roman"/>
              </a:rPr>
              <a:t>dalam</a:t>
            </a:r>
            <a:r>
              <a:rPr lang="en-US" sz="2600" b="1" i="0" u="none" strike="noStrike" cap="none" dirty="0">
                <a:solidFill>
                  <a:schemeClr val="dk1"/>
                </a:solidFill>
                <a:latin typeface="Times New Roman"/>
                <a:ea typeface="Times New Roman"/>
                <a:cs typeface="Times New Roman"/>
                <a:sym typeface="Times New Roman"/>
              </a:rPr>
              <a:t> </a:t>
            </a:r>
            <a:r>
              <a:rPr lang="en-US" sz="2600" b="1" i="0" u="none" strike="noStrike" cap="none" dirty="0" err="1">
                <a:solidFill>
                  <a:schemeClr val="dk1"/>
                </a:solidFill>
                <a:latin typeface="Times New Roman"/>
                <a:ea typeface="Times New Roman"/>
                <a:cs typeface="Times New Roman"/>
                <a:sym typeface="Times New Roman"/>
              </a:rPr>
              <a:t>Kebutuhan</a:t>
            </a:r>
            <a:r>
              <a:rPr lang="en-US" sz="2600" b="1" i="0" u="none" strike="noStrike" cap="none" dirty="0">
                <a:solidFill>
                  <a:schemeClr val="dk1"/>
                </a:solidFill>
                <a:latin typeface="Times New Roman"/>
                <a:ea typeface="Times New Roman"/>
                <a:cs typeface="Times New Roman"/>
                <a:sym typeface="Times New Roman"/>
              </a:rPr>
              <a:t> </a:t>
            </a:r>
            <a:r>
              <a:rPr lang="en-US" sz="2600" b="1" i="0" u="none" strike="noStrike" cap="none" dirty="0" err="1">
                <a:solidFill>
                  <a:schemeClr val="dk1"/>
                </a:solidFill>
                <a:latin typeface="Times New Roman"/>
                <a:ea typeface="Times New Roman"/>
                <a:cs typeface="Times New Roman"/>
                <a:sym typeface="Times New Roman"/>
              </a:rPr>
              <a:t>Aktivitas</a:t>
            </a:r>
            <a:endParaRPr sz="2600" dirty="0">
              <a:latin typeface="Times New Roman"/>
              <a:ea typeface="Times New Roman"/>
              <a:cs typeface="Times New Roman"/>
              <a:sym typeface="Times New Roman"/>
            </a:endParaRPr>
          </a:p>
        </p:txBody>
      </p:sp>
      <p:sp>
        <p:nvSpPr>
          <p:cNvPr id="178" name="Google Shape;178;p19"/>
          <p:cNvSpPr txBox="1">
            <a:spLocks noGrp="1"/>
          </p:cNvSpPr>
          <p:nvPr>
            <p:ph idx="1"/>
          </p:nvPr>
        </p:nvSpPr>
        <p:spPr>
          <a:xfrm>
            <a:off x="573457" y="2084614"/>
            <a:ext cx="5655125" cy="195281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1600"/>
              <a:buFont typeface="Times New Roman"/>
              <a:buAutoNum type="arabicPeriod"/>
            </a:pPr>
            <a:r>
              <a:rPr lang="en-US" sz="1600" i="0" u="none" dirty="0" err="1">
                <a:solidFill>
                  <a:schemeClr val="tx1"/>
                </a:solidFill>
                <a:latin typeface="Times New Roman"/>
                <a:ea typeface="Times New Roman"/>
                <a:cs typeface="Times New Roman"/>
                <a:sym typeface="Times New Roman"/>
              </a:rPr>
              <a:t>Tulang</a:t>
            </a:r>
            <a:endParaRPr sz="1600" dirty="0">
              <a:solidFill>
                <a:schemeClr val="tx1"/>
              </a:solidFill>
              <a:latin typeface="Times New Roman"/>
              <a:ea typeface="Times New Roman"/>
              <a:cs typeface="Times New Roman"/>
              <a:sym typeface="Times New Roman"/>
            </a:endParaRPr>
          </a:p>
          <a:p>
            <a:pPr marL="457200" marR="0" lvl="1" indent="0" algn="just" rtl="0">
              <a:lnSpc>
                <a:spcPct val="100000"/>
              </a:lnSpc>
              <a:spcBef>
                <a:spcPts val="320"/>
              </a:spcBef>
              <a:spcAft>
                <a:spcPts val="0"/>
              </a:spcAft>
              <a:buClr>
                <a:schemeClr val="dk1"/>
              </a:buClr>
              <a:buSzPts val="1600"/>
              <a:buFont typeface="Arial"/>
              <a:buNone/>
            </a:pPr>
            <a:r>
              <a:rPr lang="en-US" sz="1600" i="0" u="none" strike="noStrike" cap="none" dirty="0" err="1">
                <a:solidFill>
                  <a:schemeClr val="tx1"/>
                </a:solidFill>
                <a:latin typeface="Times New Roman"/>
                <a:ea typeface="Times New Roman"/>
                <a:cs typeface="Times New Roman"/>
                <a:sym typeface="Times New Roman"/>
              </a:rPr>
              <a:t>Tulang</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memiliki</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berbagai</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fungsi</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yaitu</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fungsi</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mekanis</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untuk</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membentuk</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rangka</a:t>
            </a:r>
            <a:r>
              <a:rPr lang="en-US" sz="1600" i="0" u="none" strike="noStrike" cap="none" dirty="0">
                <a:solidFill>
                  <a:schemeClr val="tx1"/>
                </a:solidFill>
                <a:latin typeface="Times New Roman"/>
                <a:ea typeface="Times New Roman"/>
                <a:cs typeface="Times New Roman"/>
                <a:sym typeface="Times New Roman"/>
              </a:rPr>
              <a:t> dan </a:t>
            </a:r>
            <a:r>
              <a:rPr lang="en-US" sz="1600" i="0" u="none" strike="noStrike" cap="none" dirty="0" err="1">
                <a:solidFill>
                  <a:schemeClr val="tx1"/>
                </a:solidFill>
                <a:latin typeface="Times New Roman"/>
                <a:ea typeface="Times New Roman"/>
                <a:cs typeface="Times New Roman"/>
                <a:sym typeface="Times New Roman"/>
              </a:rPr>
              <a:t>tempat</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melekatnya</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berbagai</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otot</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fungsi</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sebagai</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tempat</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penyimpanan</a:t>
            </a:r>
            <a:r>
              <a:rPr lang="en-US" sz="1600" i="0" u="none" strike="noStrike" cap="none" dirty="0">
                <a:solidFill>
                  <a:schemeClr val="tx1"/>
                </a:solidFill>
                <a:latin typeface="Times New Roman"/>
                <a:ea typeface="Times New Roman"/>
                <a:cs typeface="Times New Roman"/>
                <a:sym typeface="Times New Roman"/>
              </a:rPr>
              <a:t> mineral </a:t>
            </a:r>
            <a:r>
              <a:rPr lang="en-US" sz="1600" i="0" u="none" strike="noStrike" cap="none" dirty="0" err="1">
                <a:solidFill>
                  <a:schemeClr val="tx1"/>
                </a:solidFill>
                <a:latin typeface="Times New Roman"/>
                <a:ea typeface="Times New Roman"/>
                <a:cs typeface="Times New Roman"/>
                <a:sym typeface="Times New Roman"/>
              </a:rPr>
              <a:t>khususnya</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kalsium</a:t>
            </a:r>
            <a:r>
              <a:rPr lang="en-US" sz="1600" i="0" u="none" strike="noStrike" cap="none" dirty="0">
                <a:solidFill>
                  <a:schemeClr val="tx1"/>
                </a:solidFill>
                <a:latin typeface="Times New Roman"/>
                <a:ea typeface="Times New Roman"/>
                <a:cs typeface="Times New Roman"/>
                <a:sym typeface="Times New Roman"/>
              </a:rPr>
              <a:t> dan </a:t>
            </a:r>
            <a:r>
              <a:rPr lang="en-US" sz="1600" i="0" u="none" strike="noStrike" cap="none" dirty="0" err="1">
                <a:solidFill>
                  <a:schemeClr val="tx1"/>
                </a:solidFill>
                <a:latin typeface="Times New Roman"/>
                <a:ea typeface="Times New Roman"/>
                <a:cs typeface="Times New Roman"/>
                <a:sym typeface="Times New Roman"/>
              </a:rPr>
              <a:t>fosfor</a:t>
            </a:r>
            <a:r>
              <a:rPr lang="en-US" sz="1600" i="0" u="none" strike="noStrike" cap="none" dirty="0">
                <a:solidFill>
                  <a:schemeClr val="tx1"/>
                </a:solidFill>
                <a:latin typeface="Times New Roman"/>
                <a:ea typeface="Times New Roman"/>
                <a:cs typeface="Times New Roman"/>
                <a:sym typeface="Times New Roman"/>
              </a:rPr>
              <a:t> yang </a:t>
            </a:r>
            <a:r>
              <a:rPr lang="en-US" sz="1600" i="0" u="none" strike="noStrike" cap="none" dirty="0" err="1">
                <a:solidFill>
                  <a:schemeClr val="tx1"/>
                </a:solidFill>
                <a:latin typeface="Times New Roman"/>
                <a:ea typeface="Times New Roman"/>
                <a:cs typeface="Times New Roman"/>
                <a:sym typeface="Times New Roman"/>
              </a:rPr>
              <a:t>bisa</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dilepaskan</a:t>
            </a:r>
            <a:r>
              <a:rPr lang="en-US" sz="1600" i="0" u="none" strike="noStrike" cap="none" dirty="0">
                <a:solidFill>
                  <a:schemeClr val="tx1"/>
                </a:solidFill>
                <a:latin typeface="Times New Roman"/>
                <a:ea typeface="Times New Roman"/>
                <a:cs typeface="Times New Roman"/>
                <a:sym typeface="Times New Roman"/>
              </a:rPr>
              <a:t> setup </a:t>
            </a:r>
            <a:r>
              <a:rPr lang="en-US" sz="1600" i="0" u="none" strike="noStrike" cap="none" dirty="0" err="1">
                <a:solidFill>
                  <a:schemeClr val="tx1"/>
                </a:solidFill>
                <a:latin typeface="Times New Roman"/>
                <a:ea typeface="Times New Roman"/>
                <a:cs typeface="Times New Roman"/>
                <a:sym typeface="Times New Roman"/>
              </a:rPr>
              <a:t>saat</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susuai</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kebutuhan</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fungsi</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tempat</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sumsum</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tulang</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dalam</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membentuk</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sel</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darah</a:t>
            </a:r>
            <a:r>
              <a:rPr lang="en-US" sz="1600" i="0" u="none" strike="noStrike" cap="none" dirty="0">
                <a:solidFill>
                  <a:schemeClr val="tx1"/>
                </a:solidFill>
                <a:latin typeface="Times New Roman"/>
                <a:ea typeface="Times New Roman"/>
                <a:cs typeface="Times New Roman"/>
                <a:sym typeface="Times New Roman"/>
              </a:rPr>
              <a:t>, dan </a:t>
            </a:r>
            <a:r>
              <a:rPr lang="en-US" sz="1600" i="0" u="none" strike="noStrike" cap="none" dirty="0" err="1">
                <a:solidFill>
                  <a:schemeClr val="tx1"/>
                </a:solidFill>
                <a:latin typeface="Times New Roman"/>
                <a:ea typeface="Times New Roman"/>
                <a:cs typeface="Times New Roman"/>
                <a:sym typeface="Times New Roman"/>
              </a:rPr>
              <a:t>fungsi</a:t>
            </a:r>
            <a:r>
              <a:rPr lang="en-US" sz="1600" i="0" u="none" strike="noStrike" cap="none" dirty="0">
                <a:solidFill>
                  <a:schemeClr val="tx1"/>
                </a:solidFill>
                <a:latin typeface="Times New Roman"/>
                <a:ea typeface="Times New Roman"/>
                <a:cs typeface="Times New Roman"/>
                <a:sym typeface="Times New Roman"/>
              </a:rPr>
              <a:t> </a:t>
            </a:r>
            <a:r>
              <a:rPr lang="en-US" sz="1600" i="0" u="none" strike="noStrike" cap="none" dirty="0" err="1">
                <a:solidFill>
                  <a:schemeClr val="tx1"/>
                </a:solidFill>
                <a:latin typeface="Times New Roman"/>
                <a:ea typeface="Times New Roman"/>
                <a:cs typeface="Times New Roman"/>
                <a:sym typeface="Times New Roman"/>
              </a:rPr>
              <a:t>pelindung</a:t>
            </a:r>
            <a:r>
              <a:rPr lang="en-US" sz="1600" i="0" u="none" strike="noStrike" cap="none" dirty="0">
                <a:solidFill>
                  <a:schemeClr val="tx1"/>
                </a:solidFill>
                <a:latin typeface="Times New Roman"/>
                <a:ea typeface="Times New Roman"/>
                <a:cs typeface="Times New Roman"/>
                <a:sym typeface="Times New Roman"/>
              </a:rPr>
              <a:t> organ-organ </a:t>
            </a:r>
            <a:r>
              <a:rPr lang="en-US" sz="1600" i="0" u="none" strike="noStrike" cap="none" dirty="0" err="1">
                <a:solidFill>
                  <a:schemeClr val="tx1"/>
                </a:solidFill>
                <a:latin typeface="Times New Roman"/>
                <a:ea typeface="Times New Roman"/>
                <a:cs typeface="Times New Roman"/>
                <a:sym typeface="Times New Roman"/>
              </a:rPr>
              <a:t>dalam</a:t>
            </a:r>
            <a:r>
              <a:rPr lang="en-US" sz="1600" i="0" u="none" strike="noStrike" cap="none" dirty="0">
                <a:solidFill>
                  <a:schemeClr val="tx1"/>
                </a:solidFill>
                <a:latin typeface="Times New Roman"/>
                <a:ea typeface="Times New Roman"/>
                <a:cs typeface="Times New Roman"/>
                <a:sym typeface="Times New Roman"/>
              </a:rPr>
              <a:t>.</a:t>
            </a:r>
            <a:endParaRPr sz="1600" dirty="0">
              <a:solidFill>
                <a:schemeClr val="tx1"/>
              </a:solidFill>
              <a:latin typeface="Times New Roman"/>
              <a:ea typeface="Times New Roman"/>
              <a:cs typeface="Times New Roman"/>
              <a:sym typeface="Times New Roman"/>
            </a:endParaRPr>
          </a:p>
        </p:txBody>
      </p:sp>
      <p:pic>
        <p:nvPicPr>
          <p:cNvPr id="2" name="Picture 1">
            <a:extLst>
              <a:ext uri="{FF2B5EF4-FFF2-40B4-BE49-F238E27FC236}">
                <a16:creationId xmlns:a16="http://schemas.microsoft.com/office/drawing/2014/main" xmlns="" id="{209DC26C-4110-4694-B4E4-0435FAE7CE0D}"/>
              </a:ext>
            </a:extLst>
          </p:cNvPr>
          <p:cNvPicPr>
            <a:picLocks noChangeAspect="1"/>
          </p:cNvPicPr>
          <p:nvPr/>
        </p:nvPicPr>
        <p:blipFill>
          <a:blip r:embed="rId3"/>
          <a:stretch>
            <a:fillRect/>
          </a:stretch>
        </p:blipFill>
        <p:spPr>
          <a:xfrm>
            <a:off x="0" y="6333744"/>
            <a:ext cx="9144000" cy="524256"/>
          </a:xfrm>
          <a:prstGeom prst="rect">
            <a:avLst/>
          </a:prstGeom>
        </p:spPr>
      </p:pic>
      <p:pic>
        <p:nvPicPr>
          <p:cNvPr id="3" name="Picture 2">
            <a:extLst>
              <a:ext uri="{FF2B5EF4-FFF2-40B4-BE49-F238E27FC236}">
                <a16:creationId xmlns:a16="http://schemas.microsoft.com/office/drawing/2014/main" xmlns="" id="{4FB50C8A-3BDC-4E68-88C3-8EA696A54905}"/>
              </a:ext>
            </a:extLst>
          </p:cNvPr>
          <p:cNvPicPr>
            <a:picLocks noChangeAspect="1"/>
          </p:cNvPicPr>
          <p:nvPr/>
        </p:nvPicPr>
        <p:blipFill>
          <a:blip r:embed="rId4"/>
          <a:stretch>
            <a:fillRect/>
          </a:stretch>
        </p:blipFill>
        <p:spPr>
          <a:xfrm>
            <a:off x="-654368" y="-239151"/>
            <a:ext cx="10445482" cy="1105167"/>
          </a:xfrm>
          <a:prstGeom prst="rect">
            <a:avLst/>
          </a:prstGeom>
        </p:spPr>
      </p:pic>
      <p:pic>
        <p:nvPicPr>
          <p:cNvPr id="5" name="Picture 4">
            <a:extLst>
              <a:ext uri="{FF2B5EF4-FFF2-40B4-BE49-F238E27FC236}">
                <a16:creationId xmlns:a16="http://schemas.microsoft.com/office/drawing/2014/main" xmlns="" id="{5DE6FC2D-2211-4AD7-9304-F8F71982EBC5}"/>
              </a:ext>
            </a:extLst>
          </p:cNvPr>
          <p:cNvPicPr>
            <a:picLocks noChangeAspect="1"/>
          </p:cNvPicPr>
          <p:nvPr/>
        </p:nvPicPr>
        <p:blipFill>
          <a:blip r:embed="rId5"/>
          <a:stretch>
            <a:fillRect/>
          </a:stretch>
        </p:blipFill>
        <p:spPr>
          <a:xfrm>
            <a:off x="6228582" y="1700956"/>
            <a:ext cx="2915418" cy="2282686"/>
          </a:xfrm>
          <a:prstGeom prst="rect">
            <a:avLst/>
          </a:prstGeom>
        </p:spPr>
      </p:pic>
      <p:sp>
        <p:nvSpPr>
          <p:cNvPr id="8" name="TextBox 7">
            <a:extLst>
              <a:ext uri="{FF2B5EF4-FFF2-40B4-BE49-F238E27FC236}">
                <a16:creationId xmlns:a16="http://schemas.microsoft.com/office/drawing/2014/main" xmlns="" id="{70D58B15-25A7-42CB-BC25-B850C7EE43D3}"/>
              </a:ext>
            </a:extLst>
          </p:cNvPr>
          <p:cNvSpPr txBox="1"/>
          <p:nvPr/>
        </p:nvSpPr>
        <p:spPr>
          <a:xfrm>
            <a:off x="573457" y="4298475"/>
            <a:ext cx="5261317" cy="1200329"/>
          </a:xfrm>
          <a:prstGeom prst="rect">
            <a:avLst/>
          </a:prstGeom>
          <a:noFill/>
        </p:spPr>
        <p:txBody>
          <a:bodyPr wrap="square" rtlCol="0">
            <a:spAutoFit/>
          </a:bodyPr>
          <a:lstStyle/>
          <a:p>
            <a:pPr marL="342900" indent="-342900">
              <a:buFont typeface="+mj-lt"/>
              <a:buAutoNum type="arabicPeriod" startAt="2"/>
            </a:pPr>
            <a:r>
              <a:rPr lang="id-ID" dirty="0">
                <a:latin typeface="Times New Roman" panose="02020603050405020304" pitchFamily="18" charset="0"/>
                <a:cs typeface="Times New Roman" panose="02020603050405020304" pitchFamily="18" charset="0"/>
              </a:rPr>
              <a:t>Otot dan Tendon  </a:t>
            </a:r>
          </a:p>
          <a:p>
            <a:pPr lvl="1"/>
            <a:r>
              <a:rPr lang="id-ID" dirty="0">
                <a:latin typeface="Times New Roman" panose="02020603050405020304" pitchFamily="18" charset="0"/>
                <a:cs typeface="Times New Roman" panose="02020603050405020304" pitchFamily="18" charset="0"/>
              </a:rPr>
              <a:t>Otot memiliki kemampuan berkontraksi yang memungkinkan tubuh bergerak sesuai dengan keinginan</a:t>
            </a:r>
          </a:p>
        </p:txBody>
      </p:sp>
      <p:pic>
        <p:nvPicPr>
          <p:cNvPr id="9" name="Picture 8">
            <a:extLst>
              <a:ext uri="{FF2B5EF4-FFF2-40B4-BE49-F238E27FC236}">
                <a16:creationId xmlns:a16="http://schemas.microsoft.com/office/drawing/2014/main" xmlns="" id="{4F2441B7-13FD-477B-B763-DC9330DEBA33}"/>
              </a:ext>
            </a:extLst>
          </p:cNvPr>
          <p:cNvPicPr>
            <a:picLocks noChangeAspect="1"/>
          </p:cNvPicPr>
          <p:nvPr/>
        </p:nvPicPr>
        <p:blipFill>
          <a:blip r:embed="rId6"/>
          <a:stretch>
            <a:fillRect/>
          </a:stretch>
        </p:blipFill>
        <p:spPr>
          <a:xfrm>
            <a:off x="6228582" y="4037428"/>
            <a:ext cx="2533333" cy="1819048"/>
          </a:xfrm>
          <a:prstGeom prst="rect">
            <a:avLst/>
          </a:prstGeom>
        </p:spPr>
      </p:pic>
      <p:sp>
        <p:nvSpPr>
          <p:cNvPr id="10" name="TextBox 9">
            <a:extLst>
              <a:ext uri="{FF2B5EF4-FFF2-40B4-BE49-F238E27FC236}">
                <a16:creationId xmlns:a16="http://schemas.microsoft.com/office/drawing/2014/main" xmlns="" id="{C8E8133F-76D4-4EEA-9893-1E23AC23D77C}"/>
              </a:ext>
            </a:extLst>
          </p:cNvPr>
          <p:cNvSpPr txBox="1"/>
          <p:nvPr/>
        </p:nvSpPr>
        <p:spPr>
          <a:xfrm>
            <a:off x="4755055" y="5812280"/>
            <a:ext cx="4388945" cy="461665"/>
          </a:xfrm>
          <a:prstGeom prst="rect">
            <a:avLst/>
          </a:prstGeom>
          <a:noFill/>
        </p:spPr>
        <p:txBody>
          <a:bodyPr wrap="square" rtlCol="0">
            <a:spAutoFit/>
          </a:bodyPr>
          <a:lstStyle/>
          <a:p>
            <a:r>
              <a:rPr lang="en-US" sz="1200">
                <a:latin typeface="Times New Roman" panose="02020603050405020304" pitchFamily="18" charset="0"/>
                <a:cs typeface="Times New Roman" panose="02020603050405020304" pitchFamily="18" charset="0"/>
              </a:rPr>
              <a:t>(Sumber: https://www.softilmu.com/2015/10/Pengertian-Struktur-Fungsi-Macam-Macam-Jenis-Tendon-Adalah.html)</a:t>
            </a:r>
            <a:endParaRPr lang="id-ID" sz="1200" dirty="0">
              <a:latin typeface="Times New Roman" panose="02020603050405020304" pitchFamily="18" charset="0"/>
              <a:cs typeface="Times New Roman" panose="02020603050405020304"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animEffect transition="in" filter="fade">
                                      <p:cBhvr>
                                        <p:cTn id="7" dur="500"/>
                                        <p:tgtEl>
                                          <p:spTgt spid="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8">
                                            <p:txEl>
                                              <p:pRg st="1" end="1"/>
                                            </p:txEl>
                                          </p:spTgt>
                                        </p:tgtEl>
                                        <p:attrNameLst>
                                          <p:attrName>style.visibility</p:attrName>
                                        </p:attrNameLst>
                                      </p:cBhvr>
                                      <p:to>
                                        <p:strVal val="visible"/>
                                      </p:to>
                                    </p:set>
                                    <p:animEffect transition="in" filter="fade">
                                      <p:cBhvr>
                                        <p:cTn id="12" dur="500"/>
                                        <p:tgtEl>
                                          <p:spTgt spid="1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E1217"/>
      </a:dk2>
      <a:lt2>
        <a:srgbClr val="FAFDFD"/>
      </a:lt2>
      <a:accent1>
        <a:srgbClr val="78475D"/>
      </a:accent1>
      <a:accent2>
        <a:srgbClr val="A7D068"/>
      </a:accent2>
      <a:accent3>
        <a:srgbClr val="78C5CF"/>
      </a:accent3>
      <a:accent4>
        <a:srgbClr val="D36E88"/>
      </a:accent4>
      <a:accent5>
        <a:srgbClr val="D3C588"/>
      </a:accent5>
      <a:accent6>
        <a:srgbClr val="ED9E57"/>
      </a:accent6>
      <a:hlink>
        <a:srgbClr val="78C5CF"/>
      </a:hlink>
      <a:folHlink>
        <a:srgbClr val="D36E88"/>
      </a:folHlink>
    </a:clrScheme>
    <a:fontScheme name="Feathered">
      <a:majorFont>
        <a:latin typeface="Century Schoolbook"/>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tint val="0"/>
              <a:shade val="0"/>
              <a:alpha val="0"/>
            </a:scheme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Feathered" id="{EEC9B30E-2747-4D42-BCBE-A02BDEEEA114}" vid="{E2D42CFC-65DC-41E3-8961-A8E5A2991312}"/>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Feathered</Template>
  <TotalTime>974</TotalTime>
  <Words>3726</Words>
  <Application>Microsoft Office PowerPoint</Application>
  <PresentationFormat>On-screen Show (4:3)</PresentationFormat>
  <Paragraphs>762</Paragraphs>
  <Slides>77</Slides>
  <Notes>13</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Feathered</vt:lpstr>
      <vt:lpstr>PowerPoint Presentation</vt:lpstr>
      <vt:lpstr>PowerPoint Presentation</vt:lpstr>
      <vt:lpstr>PowerPoint Presentation</vt:lpstr>
      <vt:lpstr>PowerPoint Presentation</vt:lpstr>
      <vt:lpstr>KEMAMPUAN AKHIR YANG DIHARAPKAN</vt:lpstr>
      <vt:lpstr>KONSEP DAN PRINSIP KEBUTUHAN AKTIVITAS DAN LATIHAN </vt:lpstr>
      <vt:lpstr>PowerPoint Presentation</vt:lpstr>
      <vt:lpstr>PowerPoint Presentation</vt:lpstr>
      <vt:lpstr>Sistem Tubuh Yang Berperan dalam Kebutuhan Aktivitas</vt:lpstr>
      <vt:lpstr>PowerPoint Presentation</vt:lpstr>
      <vt:lpstr>Kebutuhan Mobilitas dan Imobilitas</vt:lpstr>
      <vt:lpstr>Jenis Mobilitas</vt:lpstr>
      <vt:lpstr>PowerPoint Presentation</vt:lpstr>
      <vt:lpstr>Faktor yang Mempengaruhi Mobilitas</vt:lpstr>
      <vt:lpstr>PowerPoint Presentation</vt:lpstr>
      <vt:lpstr>Jenis Imobilitas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Kebutuhan Mekanika Tubuh dan Ambulasi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ASUHAN KEPERAWATAN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72</cp:revision>
  <dcterms:modified xsi:type="dcterms:W3CDTF">2018-09-30T07:20:49Z</dcterms:modified>
</cp:coreProperties>
</file>