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6" r:id="rId2"/>
    <p:sldId id="335" r:id="rId3"/>
    <p:sldId id="257" r:id="rId4"/>
    <p:sldId id="396" r:id="rId5"/>
    <p:sldId id="367" r:id="rId6"/>
    <p:sldId id="368" r:id="rId7"/>
    <p:sldId id="378" r:id="rId8"/>
    <p:sldId id="369" r:id="rId9"/>
    <p:sldId id="370" r:id="rId10"/>
    <p:sldId id="381" r:id="rId11"/>
    <p:sldId id="371" r:id="rId12"/>
    <p:sldId id="372" r:id="rId13"/>
    <p:sldId id="373" r:id="rId14"/>
    <p:sldId id="374" r:id="rId15"/>
    <p:sldId id="375" r:id="rId16"/>
    <p:sldId id="376" r:id="rId17"/>
    <p:sldId id="382" r:id="rId18"/>
    <p:sldId id="383" r:id="rId19"/>
    <p:sldId id="384" r:id="rId20"/>
    <p:sldId id="388" r:id="rId21"/>
    <p:sldId id="389" r:id="rId22"/>
    <p:sldId id="390" r:id="rId23"/>
    <p:sldId id="391" r:id="rId24"/>
    <p:sldId id="392" r:id="rId25"/>
    <p:sldId id="393" r:id="rId26"/>
    <p:sldId id="394" r:id="rId27"/>
    <p:sldId id="395" r:id="rId28"/>
    <p:sldId id="385" r:id="rId29"/>
    <p:sldId id="386" r:id="rId30"/>
    <p:sldId id="387" r:id="rId31"/>
  </p:sldIdLst>
  <p:sldSz cx="9144000" cy="6858000" type="screen4x3"/>
  <p:notesSz cx="6858000" cy="9144000"/>
  <p:defaultTextStyle>
    <a:lvl1pPr marL="0" indent="0" algn="l" rtl="0" eaLnBrk="0" fontAlgn="base" hangingPunct="0">
      <a:lnSpc>
        <a:spcPct val="100000"/>
      </a:lnSpc>
      <a:spcBef>
        <a:spcPct val="0"/>
      </a:spcBef>
      <a:spcAft>
        <a:spcPct val="0"/>
      </a:spcAft>
      <a:buNone/>
      <a:defRPr sz="1800">
        <a:solidFill>
          <a:schemeClr val="tx1"/>
        </a:solidFill>
        <a:latin typeface="Arial" charset="0"/>
        <a:ea typeface="Arial" charset="0"/>
      </a:defRPr>
    </a:lvl1pPr>
    <a:lvl2pPr marL="4572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2pPr>
    <a:lvl3pPr marL="9144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3pPr>
    <a:lvl4pPr marL="13716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4pPr>
    <a:lvl5pPr marL="18288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457200" y="6356350"/>
            <a:ext cx="2133600" cy="365125"/>
          </a:xfrm>
          <a:prstGeom prst="rect">
            <a:avLst/>
          </a:prstGeom>
          <a:noFill/>
          <a:ln>
            <a:noFill/>
          </a:ln>
        </p:spPr>
        <p:txBody>
          <a:bodyPr anchor="ctr"/>
          <a:lstStyle/>
          <a:p>
            <a:fld id="{12FF1C42-D199-2028-1000-587298610EC3}" type="datetime2">
              <a:rPr lang="en-US" altLang="en-US" sz="1200" dirty="0">
                <a:solidFill>
                  <a:srgbClr val="898989"/>
                </a:solidFill>
                <a:latin typeface="Calibri" charset="0"/>
              </a:rPr>
              <a:t>Sunday, September 30, 2018</a:t>
            </a:fld>
            <a:endParaRPr lang="en-US" altLang="en-US" sz="1200" dirty="0">
              <a:solidFill>
                <a:srgbClr val="898989"/>
              </a:solidFill>
              <a:latin typeface="Calibri" charset="0"/>
            </a:endParaRPr>
          </a:p>
        </p:txBody>
      </p:sp>
      <p:sp>
        <p:nvSpPr>
          <p:cNvPr id="1029" name="Footer Placeholder 102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030" name="Slide Number Placeholder 102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000-587298610EC3}" type="slidenum">
              <a:rPr lang="en-US" altLang="en-US" sz="1400" dirty="0">
                <a:latin typeface="Calibri" charset="0"/>
              </a:rPr>
              <a:t>‹#›</a:t>
            </a:fld>
            <a:endParaRPr lang="en-US" altLang="en-US" sz="1400" dirty="0">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02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457200" y="6356350"/>
            <a:ext cx="2133600" cy="365125"/>
          </a:xfrm>
          <a:prstGeom prst="rect">
            <a:avLst/>
          </a:prstGeom>
          <a:noFill/>
          <a:ln>
            <a:noFill/>
          </a:ln>
        </p:spPr>
        <p:txBody>
          <a:bodyPr anchor="ctr"/>
          <a:lstStyle/>
          <a:p>
            <a:fld id="{12FF1C42-D199-2028-1000-587298610EC3}" type="datetime2">
              <a:rPr lang="en-US" altLang="en-US" sz="1200" dirty="0">
                <a:solidFill>
                  <a:srgbClr val="898989"/>
                </a:solidFill>
                <a:latin typeface="Calibri" charset="0"/>
              </a:rPr>
              <a:t>Sunday, September 30, 2018</a:t>
            </a:fld>
            <a:endParaRPr lang="en-US" altLang="en-US" sz="1200" dirty="0">
              <a:solidFill>
                <a:srgbClr val="898989"/>
              </a:solidFill>
              <a:latin typeface="Calibri" charset="0"/>
            </a:endParaRPr>
          </a:p>
        </p:txBody>
      </p:sp>
      <p:sp>
        <p:nvSpPr>
          <p:cNvPr id="1029" name="Footer Placeholder 102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030" name="Slide Number Placeholder 102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000-587298610EC3}" type="slidenum">
              <a:rPr lang="en-US" altLang="en-US" sz="1400" dirty="0">
                <a:latin typeface="Calibri" charset="0"/>
              </a:rPr>
              <a:t>‹#›</a:t>
            </a:fld>
            <a:endParaRPr lang="en-US" altLang="en-US" sz="1400" dirty="0">
              <a:latin typeface="Calibri" charset="0"/>
            </a:endParaRPr>
          </a:p>
        </p:txBody>
      </p:sp>
    </p:spTree>
  </p:cSld>
  <p:clrMap bg1="dk1" tx1="lt1" bg2="dk2" tx2="lt2" accent1="accent1" accent2="accent2" accent3="accent3" accent4="accent4" accent5="accent5" accent6="accent6" hlink="hlink" folHlink="folHlink"/>
  <p:sldLayoutIdLst>
    <p:sldLayoutId id="2147489112" r:id="rId1"/>
    <p:sldLayoutId id="2147489113" r:id="rId2"/>
    <p:sldLayoutId id="2147489114" r:id="rId3"/>
    <p:sldLayoutId id="2147489115" r:id="rId4"/>
    <p:sldLayoutId id="2147489116" r:id="rId5"/>
    <p:sldLayoutId id="2147489117" r:id="rId6"/>
    <p:sldLayoutId id="2147489118" r:id="rId7"/>
    <p:sldLayoutId id="2147489119" r:id="rId8"/>
    <p:sldLayoutId id="2147489120" r:id="rId9"/>
    <p:sldLayoutId id="2147489121" r:id="rId10"/>
    <p:sldLayoutId id="2147489122" r:id="rId11"/>
    <p:sldLayoutId id="214748912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049"/>
          <p:cNvPicPr>
            <a:picLocks noChangeAspect="1"/>
          </p:cNvPicPr>
          <p:nvPr/>
        </p:nvPicPr>
        <p:blipFill>
          <a:blip r:embed="rId2">
            <a:extLst/>
          </a:blip>
          <a:srcRect l="1051" r="799" b="503"/>
          <a:stretch>
            <a:fillRect/>
          </a:stretch>
        </p:blipFill>
        <p:spPr>
          <a:xfrm>
            <a:off x="0" y="304800"/>
            <a:ext cx="9144000" cy="6840538"/>
          </a:xfrm>
          <a:prstGeom prst="rect">
            <a:avLst/>
          </a:prstGeom>
          <a:noFill/>
          <a:ln>
            <a:noFill/>
          </a:ln>
        </p:spPr>
      </p:pic>
      <p:sp>
        <p:nvSpPr>
          <p:cNvPr id="2051" name="Rectangle 2050"/>
          <p:cNvSpPr>
            <a:spLocks/>
          </p:cNvSpPr>
          <p:nvPr/>
        </p:nvSpPr>
        <p:spPr>
          <a:xfrm>
            <a:off x="3059832" y="2570907"/>
            <a:ext cx="5638800" cy="2308324"/>
          </a:xfrm>
          <a:prstGeom prst="rect">
            <a:avLst/>
          </a:prstGeom>
          <a:noFill/>
          <a:ln>
            <a:noFill/>
          </a:ln>
        </p:spPr>
        <p:txBody>
          <a:bodyPr>
            <a:spAutoFit/>
          </a:bodyPr>
          <a:lstStyle/>
          <a:p>
            <a:pPr algn="ctr"/>
            <a:r>
              <a:rPr lang="en-US" altLang="en-US" b="1" dirty="0">
                <a:solidFill>
                  <a:srgbClr val="FFFFFF"/>
                </a:solidFill>
              </a:rPr>
              <a:t>KONSEP DAN PRINSIP KEBUTUHAN NUTRISI</a:t>
            </a:r>
          </a:p>
          <a:p>
            <a:pPr algn="ctr"/>
            <a:r>
              <a:rPr lang="en-US" altLang="en-US" b="1" dirty="0">
                <a:solidFill>
                  <a:srgbClr val="FFFFFF"/>
                </a:solidFill>
              </a:rPr>
              <a:t>SERTA TEKNIK DAN PROSEDUR UNTUK MEMENUHI KEBUTUHAN NUTRISI</a:t>
            </a:r>
          </a:p>
          <a:p>
            <a:pPr algn="ctr"/>
            <a:r>
              <a:rPr lang="en-US" altLang="en-US" b="1" dirty="0">
                <a:solidFill>
                  <a:srgbClr val="FFFFFF"/>
                </a:solidFill>
              </a:rPr>
              <a:t>PERTEMUAN 9</a:t>
            </a:r>
          </a:p>
          <a:p>
            <a:pPr algn="ctr"/>
            <a:r>
              <a:rPr lang="en-US" altLang="en-US" b="1" dirty="0">
                <a:solidFill>
                  <a:srgbClr val="FFFFFF"/>
                </a:solidFill>
              </a:rPr>
              <a:t>NAMA DOSEN  </a:t>
            </a:r>
            <a:r>
              <a:rPr lang="en-US" altLang="en-US" b="1" dirty="0" smtClean="0">
                <a:solidFill>
                  <a:srgbClr val="FFFFFF"/>
                </a:solidFill>
              </a:rPr>
              <a:t>:</a:t>
            </a:r>
            <a:r>
              <a:rPr lang="id-ID" altLang="en-US" b="1" dirty="0" smtClean="0">
                <a:solidFill>
                  <a:srgbClr val="FFFFFF"/>
                </a:solidFill>
              </a:rPr>
              <a:t> </a:t>
            </a:r>
            <a:r>
              <a:rPr lang="en-US" altLang="en-US" b="1" dirty="0" smtClean="0">
                <a:solidFill>
                  <a:srgbClr val="FFFFFF"/>
                </a:solidFill>
              </a:rPr>
              <a:t>ETY </a:t>
            </a:r>
            <a:r>
              <a:rPr lang="en-US" altLang="en-US" b="1" dirty="0">
                <a:solidFill>
                  <a:srgbClr val="FFFFFF"/>
                </a:solidFill>
              </a:rPr>
              <a:t>NURHAYATI,  S.Kp., M.Kep.,Ns.Sp.Kep.Mat</a:t>
            </a:r>
          </a:p>
          <a:p>
            <a:pPr algn="ctr"/>
            <a:r>
              <a:rPr lang="en-US" altLang="en-US" b="1" dirty="0">
                <a:solidFill>
                  <a:srgbClr val="FFFFFF"/>
                </a:solidFill>
              </a:rPr>
              <a:t>PRODI KEPERAWATAN &amp; FAKULTAS ILMU KESEHATAN</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289"/>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2291" name="Content Placeholder 12290"/>
          <p:cNvSpPr>
            <a:spLocks noGrp="1"/>
          </p:cNvSpPr>
          <p:nvPr>
            <p:ph idx="4294967295"/>
          </p:nvPr>
        </p:nvSpPr>
        <p:spPr>
          <a:xfrm>
            <a:off x="457200" y="685800"/>
            <a:ext cx="8229600" cy="5440363"/>
          </a:xfrm>
          <a:ln/>
        </p:spPr>
        <p:txBody>
          <a:bodyPr wrap="square" lIns="91440" tIns="45720" rIns="91440" bIns="45720" anchor="t" anchorCtr="0"/>
          <a:lstStyle/>
          <a:p>
            <a:pPr marL="0" indent="0">
              <a:buNone/>
            </a:pPr>
            <a:endParaRPr lang="en-US" altLang="en-US" sz="2200" dirty="0">
              <a:latin typeface="Arial" charset="0"/>
              <a:ea typeface="Arial" charset="0"/>
            </a:endParaRPr>
          </a:p>
        </p:txBody>
      </p:sp>
      <p:sp>
        <p:nvSpPr>
          <p:cNvPr id="12292" name="Rectangle 12291"/>
          <p:cNvSpPr>
            <a:spLocks/>
          </p:cNvSpPr>
          <p:nvPr/>
        </p:nvSpPr>
        <p:spPr>
          <a:xfrm>
            <a:off x="1676400" y="838200"/>
            <a:ext cx="5410200" cy="762000"/>
          </a:xfrm>
          <a:prstGeom prst="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PELAKSANAAN KEPERAWATAN DALAM MEMENUHI KEBUTUHAN NUTRISI</a:t>
            </a:r>
          </a:p>
        </p:txBody>
      </p:sp>
      <p:sp>
        <p:nvSpPr>
          <p:cNvPr id="12293" name="Down Arrow 12292"/>
          <p:cNvSpPr>
            <a:spLocks/>
          </p:cNvSpPr>
          <p:nvPr/>
        </p:nvSpPr>
        <p:spPr>
          <a:xfrm>
            <a:off x="3976688" y="1638300"/>
            <a:ext cx="609600" cy="1028700"/>
          </a:xfrm>
          <a:prstGeom prst="downArrow">
            <a:avLst>
              <a:gd name="adj1" fmla="val 50000"/>
              <a:gd name="adj2" fmla="val 50000"/>
            </a:avLst>
          </a:prstGeom>
          <a:solidFill>
            <a:srgbClr val="C0504D"/>
          </a:solidFill>
          <a:ln w="25400">
            <a:solidFill>
              <a:srgbClr val="8C3836"/>
            </a:solidFill>
          </a:ln>
        </p:spPr>
        <p:txBody>
          <a:bodyPr anchor="ctr"/>
          <a:lstStyle/>
          <a:p>
            <a:pPr algn="ctr"/>
            <a:endParaRPr lang="en-US" altLang="en-US" dirty="0">
              <a:solidFill>
                <a:srgbClr val="FFFFFF"/>
              </a:solidFill>
              <a:latin typeface="Calibri" charset="0"/>
            </a:endParaRPr>
          </a:p>
        </p:txBody>
      </p:sp>
      <p:sp>
        <p:nvSpPr>
          <p:cNvPr id="12294" name="Rounded Rectangle 12293"/>
          <p:cNvSpPr>
            <a:spLocks/>
          </p:cNvSpPr>
          <p:nvPr/>
        </p:nvSpPr>
        <p:spPr>
          <a:xfrm>
            <a:off x="762000" y="3048000"/>
            <a:ext cx="4800600" cy="762000"/>
          </a:xfrm>
          <a:prstGeom prst="round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A. PEMBERIAN NUTRISI MELALUI ORAL</a:t>
            </a:r>
          </a:p>
        </p:txBody>
      </p:sp>
      <p:sp>
        <p:nvSpPr>
          <p:cNvPr id="12295" name="Rounded Rectangle 12294"/>
          <p:cNvSpPr>
            <a:spLocks/>
          </p:cNvSpPr>
          <p:nvPr/>
        </p:nvSpPr>
        <p:spPr>
          <a:xfrm>
            <a:off x="762000" y="4114800"/>
            <a:ext cx="5715000" cy="685800"/>
          </a:xfrm>
          <a:prstGeom prst="round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B. PEMBERIAN NUTRISI MELALUI PIPA PENDUGA/LAMBUNG</a:t>
            </a:r>
          </a:p>
        </p:txBody>
      </p:sp>
      <p:sp>
        <p:nvSpPr>
          <p:cNvPr id="12296" name="Rounded Rectangle 12295"/>
          <p:cNvSpPr>
            <a:spLocks/>
          </p:cNvSpPr>
          <p:nvPr/>
        </p:nvSpPr>
        <p:spPr>
          <a:xfrm>
            <a:off x="762000" y="5105400"/>
            <a:ext cx="6553200" cy="685800"/>
          </a:xfrm>
          <a:prstGeom prst="round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C. PEMBERIAN NUTRISI MELALUI PARENTERAL</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313"/>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3315" name="Title 13314"/>
          <p:cNvSpPr>
            <a:spLocks noGrp="1"/>
          </p:cNvSpPr>
          <p:nvPr>
            <p:ph type="title" idx="4294967295"/>
          </p:nvPr>
        </p:nvSpPr>
        <p:spPr>
          <a:xfrm>
            <a:off x="533400" y="685800"/>
            <a:ext cx="8229600" cy="685800"/>
          </a:xfrm>
          <a:ln/>
        </p:spPr>
        <p:txBody>
          <a:bodyPr wrap="square" lIns="91440" tIns="45720" rIns="91440" bIns="45720" anchor="ctr"/>
          <a:lstStyle/>
          <a:p>
            <a:pPr>
              <a:spcBef>
                <a:spcPct val="50000"/>
              </a:spcBef>
            </a:pPr>
            <a:r>
              <a:rPr lang="en-US" altLang="en-US" sz="2000" b="1" dirty="0">
                <a:latin typeface="Arial" charset="0"/>
                <a:ea typeface="Arial" charset="0"/>
              </a:rPr>
              <a:t>TEKNIK DAN PROSEDUR PELAKSANAAN PRAKTIK KEPERAWATAN UNTUK MEMENUHI KEBUTUHAN NUTRISI</a:t>
            </a:r>
          </a:p>
        </p:txBody>
      </p:sp>
      <p:sp>
        <p:nvSpPr>
          <p:cNvPr id="13316" name="Content Placeholder 13315"/>
          <p:cNvSpPr>
            <a:spLocks noGrp="1"/>
          </p:cNvSpPr>
          <p:nvPr>
            <p:ph idx="4294967295"/>
          </p:nvPr>
        </p:nvSpPr>
        <p:spPr>
          <a:xfrm>
            <a:off x="457200" y="1524000"/>
            <a:ext cx="8229600" cy="4602163"/>
          </a:xfrm>
          <a:ln/>
        </p:spPr>
        <p:txBody>
          <a:bodyPr wrap="square" lIns="91440" tIns="45720" rIns="91440" bIns="45720" anchor="t" anchorCtr="0"/>
          <a:lstStyle/>
          <a:p>
            <a:pPr marL="0" indent="0">
              <a:buNone/>
            </a:pPr>
            <a:r>
              <a:rPr lang="en-US" altLang="en-US" sz="2000" dirty="0">
                <a:latin typeface="Arial" charset="0"/>
                <a:ea typeface="Arial" charset="0"/>
              </a:rPr>
              <a:t>A. </a:t>
            </a:r>
            <a:r>
              <a:rPr lang="en-US" altLang="en-US" sz="2000" dirty="0" err="1">
                <a:latin typeface="Arial" charset="0"/>
                <a:ea typeface="Arial" charset="0"/>
              </a:rPr>
              <a:t>Prosedur</a:t>
            </a:r>
            <a:r>
              <a:rPr lang="en-US" altLang="en-US" sz="2000" dirty="0">
                <a:latin typeface="Arial" charset="0"/>
                <a:ea typeface="Arial" charset="0"/>
              </a:rPr>
              <a:t> </a:t>
            </a:r>
            <a:r>
              <a:rPr lang="id-ID" altLang="en-US" sz="2000" dirty="0" smtClean="0">
                <a:latin typeface="Arial" charset="0"/>
                <a:ea typeface="Arial" charset="0"/>
              </a:rPr>
              <a:t>P</a:t>
            </a:r>
            <a:r>
              <a:rPr lang="en-US" altLang="en-US" sz="2000" dirty="0" err="1" smtClean="0">
                <a:latin typeface="Arial" charset="0"/>
                <a:ea typeface="Arial" charset="0"/>
              </a:rPr>
              <a:t>emenuhan</a:t>
            </a:r>
            <a:r>
              <a:rPr lang="en-US" altLang="en-US" sz="2000" dirty="0" smtClean="0">
                <a:latin typeface="Arial" charset="0"/>
                <a:ea typeface="Arial" charset="0"/>
              </a:rPr>
              <a:t> </a:t>
            </a:r>
            <a:r>
              <a:rPr lang="id-ID" altLang="en-US" sz="2000" dirty="0">
                <a:latin typeface="Arial" charset="0"/>
                <a:ea typeface="Arial" charset="0"/>
              </a:rPr>
              <a:t>N</a:t>
            </a:r>
            <a:r>
              <a:rPr lang="en-US" altLang="en-US" sz="2000" dirty="0" err="1" smtClean="0">
                <a:latin typeface="Arial" charset="0"/>
                <a:ea typeface="Arial" charset="0"/>
              </a:rPr>
              <a:t>utrisi</a:t>
            </a:r>
            <a:r>
              <a:rPr lang="en-US" altLang="en-US" sz="2000" dirty="0" smtClean="0">
                <a:latin typeface="Arial" charset="0"/>
                <a:ea typeface="Arial" charset="0"/>
              </a:rPr>
              <a:t> </a:t>
            </a:r>
            <a:r>
              <a:rPr lang="id-ID" altLang="en-US" sz="2000" dirty="0">
                <a:latin typeface="Arial" charset="0"/>
                <a:ea typeface="Arial" charset="0"/>
              </a:rPr>
              <a:t>P</a:t>
            </a:r>
            <a:r>
              <a:rPr lang="en-US" altLang="en-US" sz="2000" dirty="0" err="1" smtClean="0">
                <a:latin typeface="Arial" charset="0"/>
                <a:ea typeface="Arial" charset="0"/>
              </a:rPr>
              <a:t>eroral</a:t>
            </a:r>
            <a:endParaRPr lang="en-US" altLang="en-US" sz="2000" dirty="0">
              <a:latin typeface="Arial" charset="0"/>
              <a:ea typeface="Arial" charset="0"/>
            </a:endParaRPr>
          </a:p>
          <a:p>
            <a:pPr>
              <a:buFont typeface="Wingdings" pitchFamily="2" charset="2"/>
              <a:buChar char="Ø"/>
            </a:pPr>
            <a:r>
              <a:rPr lang="en-US" altLang="en-US" sz="2000" dirty="0">
                <a:latin typeface="Arial" charset="0"/>
                <a:ea typeface="Arial" charset="0"/>
              </a:rPr>
              <a:t>Tindakan ini dilakukan pada pasien yang tidak mampu memenuhi kebutuhan nutrisi per-oral secara mandiri</a:t>
            </a:r>
            <a:r>
              <a:rPr lang="en-US" altLang="en-US" sz="2000" i="1" dirty="0">
                <a:latin typeface="Arial" charset="0"/>
                <a:ea typeface="Arial" charset="0"/>
              </a:rPr>
              <a:t>. (Asmadi, 2008, Teknik Prosedural Keperawatan: Konsep dan Aplikasi Kebutuhan </a:t>
            </a:r>
            <a:r>
              <a:rPr lang="en-US" altLang="en-US" sz="2000" i="1" dirty="0" err="1">
                <a:latin typeface="Arial" charset="0"/>
                <a:ea typeface="Arial" charset="0"/>
              </a:rPr>
              <a:t>Dasar</a:t>
            </a:r>
            <a:r>
              <a:rPr lang="en-US" altLang="en-US" sz="2000" i="1" dirty="0">
                <a:latin typeface="Arial" charset="0"/>
                <a:ea typeface="Arial" charset="0"/>
              </a:rPr>
              <a:t> </a:t>
            </a:r>
            <a:r>
              <a:rPr lang="en-US" altLang="en-US" sz="2000" i="1" dirty="0" err="1" smtClean="0">
                <a:latin typeface="Arial" charset="0"/>
                <a:ea typeface="Arial" charset="0"/>
              </a:rPr>
              <a:t>Klien</a:t>
            </a:r>
            <a:r>
              <a:rPr lang="en-US" altLang="en-US" sz="2000" i="1" dirty="0" smtClean="0">
                <a:latin typeface="Arial" charset="0"/>
                <a:ea typeface="Arial" charset="0"/>
              </a:rPr>
              <a:t>)</a:t>
            </a:r>
            <a:endParaRPr lang="id-ID" altLang="en-US" sz="2000" i="1" dirty="0" smtClean="0">
              <a:latin typeface="Arial" charset="0"/>
              <a:ea typeface="Arial" charset="0"/>
            </a:endParaRPr>
          </a:p>
          <a:p>
            <a:pPr>
              <a:buFont typeface="Wingdings" pitchFamily="2" charset="2"/>
              <a:buChar char="Ø"/>
            </a:pPr>
            <a:r>
              <a:rPr lang="en-US" altLang="en-US" sz="2000" dirty="0" err="1" smtClean="0">
                <a:latin typeface="Arial" charset="0"/>
                <a:ea typeface="Arial" charset="0"/>
              </a:rPr>
              <a:t>Alat</a:t>
            </a:r>
            <a:r>
              <a:rPr lang="en-US" altLang="en-US" sz="2000" dirty="0" smtClean="0">
                <a:latin typeface="Arial" charset="0"/>
                <a:ea typeface="Arial" charset="0"/>
              </a:rPr>
              <a:t> </a:t>
            </a:r>
            <a:r>
              <a:rPr lang="en-US" altLang="en-US" sz="2000" dirty="0">
                <a:latin typeface="Arial" charset="0"/>
                <a:ea typeface="Arial" charset="0"/>
              </a:rPr>
              <a:t>dan bahan :</a:t>
            </a:r>
          </a:p>
          <a:p>
            <a:r>
              <a:rPr lang="en-US" altLang="en-US" sz="1800" dirty="0">
                <a:latin typeface="Arial" charset="0"/>
                <a:ea typeface="Arial" charset="0"/>
              </a:rPr>
              <a:t>Piring </a:t>
            </a:r>
            <a:r>
              <a:rPr lang="en-US" altLang="en-US" sz="1800" dirty="0" err="1">
                <a:latin typeface="Arial" charset="0"/>
                <a:ea typeface="Arial" charset="0"/>
              </a:rPr>
              <a:t>berisi</a:t>
            </a:r>
            <a:r>
              <a:rPr lang="en-US" altLang="en-US" sz="1800" dirty="0">
                <a:latin typeface="Arial" charset="0"/>
                <a:ea typeface="Arial" charset="0"/>
              </a:rPr>
              <a:t> </a:t>
            </a:r>
            <a:r>
              <a:rPr lang="en-US" altLang="en-US" sz="1800" dirty="0" err="1" smtClean="0">
                <a:latin typeface="Arial" charset="0"/>
                <a:ea typeface="Arial" charset="0"/>
              </a:rPr>
              <a:t>makanan</a:t>
            </a:r>
            <a:endParaRPr lang="id-ID" altLang="en-US" sz="1800" dirty="0" smtClean="0">
              <a:latin typeface="Arial" charset="0"/>
              <a:ea typeface="Arial" charset="0"/>
            </a:endParaRPr>
          </a:p>
          <a:p>
            <a:r>
              <a:rPr lang="en-US" altLang="en-US" sz="1800" dirty="0" err="1" smtClean="0">
                <a:latin typeface="Arial" charset="0"/>
                <a:ea typeface="Arial" charset="0"/>
              </a:rPr>
              <a:t>Mangkok</a:t>
            </a:r>
            <a:r>
              <a:rPr lang="en-US" altLang="en-US" sz="1800" dirty="0" smtClean="0">
                <a:latin typeface="Arial" charset="0"/>
                <a:ea typeface="Arial" charset="0"/>
              </a:rPr>
              <a:t> </a:t>
            </a:r>
            <a:r>
              <a:rPr lang="en-US" altLang="en-US" sz="1800" dirty="0">
                <a:latin typeface="Arial" charset="0"/>
                <a:ea typeface="Arial" charset="0"/>
              </a:rPr>
              <a:t>untuk cuci tangan</a:t>
            </a:r>
          </a:p>
          <a:p>
            <a:r>
              <a:rPr lang="en-US" altLang="en-US" sz="1800" dirty="0" err="1" smtClean="0">
                <a:latin typeface="Arial" charset="0"/>
                <a:ea typeface="Arial" charset="0"/>
              </a:rPr>
              <a:t>Garpu</a:t>
            </a:r>
            <a:endParaRPr lang="id-ID" altLang="en-US" sz="1800" dirty="0">
              <a:latin typeface="Arial" charset="0"/>
              <a:ea typeface="Arial" charset="0"/>
            </a:endParaRPr>
          </a:p>
          <a:p>
            <a:r>
              <a:rPr lang="en-US" altLang="en-US" sz="1800" dirty="0" err="1" smtClean="0">
                <a:latin typeface="Arial" charset="0"/>
                <a:ea typeface="Arial" charset="0"/>
              </a:rPr>
              <a:t>Pengalas</a:t>
            </a:r>
            <a:r>
              <a:rPr lang="en-US" altLang="en-US" sz="1800" dirty="0" smtClean="0">
                <a:latin typeface="Arial" charset="0"/>
                <a:ea typeface="Arial" charset="0"/>
              </a:rPr>
              <a:t> </a:t>
            </a:r>
            <a:endParaRPr lang="en-US" altLang="en-US" sz="1800" dirty="0">
              <a:latin typeface="Arial" charset="0"/>
              <a:ea typeface="Arial" charset="0"/>
            </a:endParaRPr>
          </a:p>
          <a:p>
            <a:r>
              <a:rPr lang="en-US" altLang="en-US" sz="1800" dirty="0">
                <a:latin typeface="Arial" charset="0"/>
                <a:ea typeface="Arial" charset="0"/>
              </a:rPr>
              <a:t>Gelas berisi air </a:t>
            </a:r>
            <a:r>
              <a:rPr lang="en-US" altLang="en-US" sz="1800" dirty="0" err="1" smtClean="0">
                <a:latin typeface="Arial" charset="0"/>
                <a:ea typeface="Arial" charset="0"/>
              </a:rPr>
              <a:t>hangat</a:t>
            </a:r>
            <a:endParaRPr lang="en-US" altLang="en-US" sz="1800" dirty="0">
              <a:latin typeface="Arial" charset="0"/>
              <a:ea typeface="Arial" charset="0"/>
            </a:endParaRPr>
          </a:p>
          <a:p>
            <a:r>
              <a:rPr lang="en-US" altLang="en-US" sz="1800" dirty="0" err="1" smtClean="0">
                <a:latin typeface="Arial" charset="0"/>
                <a:ea typeface="Arial" charset="0"/>
              </a:rPr>
              <a:t>Sedotan</a:t>
            </a:r>
            <a:endParaRPr lang="id-ID" altLang="en-US" sz="1800" dirty="0" smtClean="0">
              <a:latin typeface="Arial" charset="0"/>
              <a:ea typeface="Arial" charset="0"/>
            </a:endParaRPr>
          </a:p>
          <a:p>
            <a:r>
              <a:rPr lang="id-ID" altLang="en-US" sz="1800" dirty="0" smtClean="0">
                <a:latin typeface="Arial" charset="0"/>
                <a:ea typeface="Arial" charset="0"/>
              </a:rPr>
              <a:t>Serbet</a:t>
            </a:r>
            <a:endParaRPr lang="id-ID" altLang="en-US" sz="1800" dirty="0">
              <a:latin typeface="Arial" charset="0"/>
              <a:ea typeface="Arial" charset="0"/>
            </a:endParaRPr>
          </a:p>
          <a:p>
            <a:r>
              <a:rPr lang="id-ID" altLang="en-US" sz="1800" dirty="0" smtClean="0">
                <a:latin typeface="Arial" charset="0"/>
                <a:ea typeface="Arial" charset="0"/>
              </a:rPr>
              <a:t>Tissue</a:t>
            </a:r>
            <a:endParaRPr lang="en-US" altLang="en-US" sz="1800" dirty="0">
              <a:latin typeface="Arial" charset="0"/>
              <a:ea typeface="Arial"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337"/>
          <p:cNvPicPr>
            <a:picLocks noChangeAspect="1"/>
          </p:cNvPicPr>
          <p:nvPr/>
        </p:nvPicPr>
        <p:blipFill>
          <a:blip r:embed="rId2">
            <a:extLst/>
          </a:blip>
          <a:srcRect/>
          <a:stretch>
            <a:fillRect/>
          </a:stretch>
        </p:blipFill>
        <p:spPr>
          <a:xfrm>
            <a:off x="-7992" y="0"/>
            <a:ext cx="9172576" cy="6858000"/>
          </a:xfrm>
          <a:prstGeom prst="rect">
            <a:avLst/>
          </a:prstGeom>
          <a:noFill/>
          <a:ln>
            <a:noFill/>
          </a:ln>
        </p:spPr>
      </p:pic>
      <p:sp>
        <p:nvSpPr>
          <p:cNvPr id="14339" name="Content Placeholder 14338"/>
          <p:cNvSpPr>
            <a:spLocks noGrp="1"/>
          </p:cNvSpPr>
          <p:nvPr>
            <p:ph idx="4294967295"/>
          </p:nvPr>
        </p:nvSpPr>
        <p:spPr>
          <a:xfrm>
            <a:off x="457200" y="685800"/>
            <a:ext cx="8229600" cy="5440363"/>
          </a:xfrm>
          <a:ln/>
        </p:spPr>
        <p:txBody>
          <a:bodyPr wrap="square" lIns="91440" tIns="45720" rIns="91440" bIns="45720" anchor="t" anchorCtr="0"/>
          <a:lstStyle/>
          <a:p>
            <a:pPr>
              <a:buFont typeface="Wingdings" pitchFamily="2" charset="2"/>
              <a:buChar char="Ø"/>
            </a:pPr>
            <a:r>
              <a:rPr lang="en-US" altLang="en-US" sz="1800" dirty="0">
                <a:latin typeface="Arial" charset="0"/>
                <a:ea typeface="Arial" charset="0"/>
              </a:rPr>
              <a:t>Prosedur :</a:t>
            </a:r>
          </a:p>
          <a:p>
            <a:pPr>
              <a:buFont typeface="Arial" pitchFamily="34" charset="0"/>
              <a:buChar char="•"/>
            </a:pPr>
            <a:r>
              <a:rPr lang="en-US" altLang="en-US" sz="1800" dirty="0" err="1" smtClean="0">
                <a:latin typeface="Arial" charset="0"/>
                <a:ea typeface="Arial" charset="0"/>
              </a:rPr>
              <a:t>Memberikan</a:t>
            </a:r>
            <a:r>
              <a:rPr lang="en-US" altLang="en-US" sz="1800" dirty="0" smtClean="0">
                <a:latin typeface="Arial" charset="0"/>
                <a:ea typeface="Arial" charset="0"/>
              </a:rPr>
              <a:t> </a:t>
            </a:r>
            <a:r>
              <a:rPr lang="en-US" altLang="en-US" sz="1800" dirty="0">
                <a:latin typeface="Arial" charset="0"/>
                <a:ea typeface="Arial" charset="0"/>
              </a:rPr>
              <a:t>penjelasan prosedur dan tujuan pada pasien dan meminta </a:t>
            </a:r>
            <a:r>
              <a:rPr lang="en-US" altLang="en-US" sz="1800" dirty="0" err="1">
                <a:latin typeface="Arial" charset="0"/>
                <a:ea typeface="Arial" charset="0"/>
              </a:rPr>
              <a:t>persetujuan</a:t>
            </a:r>
            <a:r>
              <a:rPr lang="en-US" altLang="en-US" sz="1800" dirty="0">
                <a:latin typeface="Arial" charset="0"/>
                <a:ea typeface="Arial" charset="0"/>
              </a:rPr>
              <a:t> </a:t>
            </a:r>
            <a:r>
              <a:rPr lang="en-US" altLang="en-US" sz="1800" dirty="0" err="1" smtClean="0">
                <a:latin typeface="Arial" charset="0"/>
                <a:ea typeface="Arial" charset="0"/>
              </a:rPr>
              <a:t>pasien</a:t>
            </a:r>
            <a:r>
              <a:rPr lang="en-US" altLang="en-US" sz="1800" dirty="0" smtClean="0">
                <a:latin typeface="Arial" charset="0"/>
                <a:ea typeface="Arial" charset="0"/>
              </a:rPr>
              <a:t>.</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Cuci</a:t>
            </a:r>
            <a:r>
              <a:rPr lang="en-US" altLang="en-US" sz="1800" dirty="0" smtClean="0">
                <a:latin typeface="Arial" charset="0"/>
                <a:ea typeface="Arial" charset="0"/>
              </a:rPr>
              <a:t> </a:t>
            </a:r>
            <a:r>
              <a:rPr lang="en-US" altLang="en-US" sz="1800" dirty="0" err="1" smtClean="0">
                <a:latin typeface="Arial" charset="0"/>
                <a:ea typeface="Arial" charset="0"/>
              </a:rPr>
              <a:t>tangan</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Memasang</a:t>
            </a:r>
            <a:r>
              <a:rPr lang="en-US" altLang="en-US" sz="1800" dirty="0" smtClean="0">
                <a:latin typeface="Arial" charset="0"/>
                <a:ea typeface="Arial" charset="0"/>
              </a:rPr>
              <a:t> </a:t>
            </a:r>
            <a:r>
              <a:rPr lang="en-US" altLang="en-US" sz="1800" dirty="0" err="1" smtClean="0">
                <a:latin typeface="Arial" charset="0"/>
                <a:ea typeface="Arial" charset="0"/>
              </a:rPr>
              <a:t>pengalas</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Berdoa</a:t>
            </a:r>
            <a:r>
              <a:rPr lang="en-US" altLang="en-US" sz="1800" dirty="0" smtClean="0">
                <a:latin typeface="Arial" charset="0"/>
                <a:ea typeface="Arial" charset="0"/>
              </a:rPr>
              <a:t> </a:t>
            </a:r>
            <a:r>
              <a:rPr lang="en-US" altLang="en-US" sz="1800" dirty="0" err="1">
                <a:latin typeface="Arial" charset="0"/>
                <a:ea typeface="Arial" charset="0"/>
              </a:rPr>
              <a:t>sebelum</a:t>
            </a:r>
            <a:r>
              <a:rPr lang="en-US" altLang="en-US" sz="1800" dirty="0">
                <a:latin typeface="Arial" charset="0"/>
                <a:ea typeface="Arial" charset="0"/>
              </a:rPr>
              <a:t> </a:t>
            </a:r>
            <a:r>
              <a:rPr lang="en-US" altLang="en-US" sz="1800" dirty="0" err="1" smtClean="0">
                <a:latin typeface="Arial" charset="0"/>
                <a:ea typeface="Arial" charset="0"/>
              </a:rPr>
              <a:t>makan</a:t>
            </a:r>
            <a:endParaRPr lang="id-ID" altLang="en-US" sz="1800" dirty="0" smtClean="0">
              <a:latin typeface="Arial" charset="0"/>
              <a:ea typeface="Arial" charset="0"/>
            </a:endParaRPr>
          </a:p>
          <a:p>
            <a:pPr>
              <a:buFont typeface="Arial" pitchFamily="34" charset="0"/>
              <a:buChar char="•"/>
            </a:pPr>
            <a:r>
              <a:rPr lang="en-US" altLang="en-US" sz="1800" dirty="0" smtClean="0">
                <a:latin typeface="Arial" charset="0"/>
                <a:ea typeface="Arial" charset="0"/>
              </a:rPr>
              <a:t>Bantu </a:t>
            </a:r>
            <a:r>
              <a:rPr lang="en-US" altLang="en-US" sz="1800" dirty="0">
                <a:latin typeface="Arial" charset="0"/>
                <a:ea typeface="Arial" charset="0"/>
              </a:rPr>
              <a:t>aktivitas dengan cara menyuap makan sedikit demi sedikit dan berikan minum </a:t>
            </a:r>
            <a:r>
              <a:rPr lang="en-US" altLang="en-US" sz="1800" dirty="0" err="1">
                <a:latin typeface="Arial" charset="0"/>
                <a:ea typeface="Arial" charset="0"/>
              </a:rPr>
              <a:t>sesudah</a:t>
            </a:r>
            <a:r>
              <a:rPr lang="en-US" altLang="en-US" sz="1800" dirty="0">
                <a:latin typeface="Arial" charset="0"/>
                <a:ea typeface="Arial" charset="0"/>
              </a:rPr>
              <a:t> </a:t>
            </a:r>
            <a:r>
              <a:rPr lang="en-US" altLang="en-US" sz="1800" dirty="0" err="1" smtClean="0">
                <a:latin typeface="Arial" charset="0"/>
                <a:ea typeface="Arial" charset="0"/>
              </a:rPr>
              <a:t>makan</a:t>
            </a:r>
            <a:r>
              <a:rPr lang="en-US" altLang="en-US" sz="1800" dirty="0" smtClean="0">
                <a:latin typeface="Arial" charset="0"/>
                <a:ea typeface="Arial" charset="0"/>
              </a:rPr>
              <a:t>.</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Bila</a:t>
            </a:r>
            <a:r>
              <a:rPr lang="en-US" altLang="en-US" sz="1800" dirty="0" smtClean="0">
                <a:latin typeface="Arial" charset="0"/>
                <a:ea typeface="Arial" charset="0"/>
              </a:rPr>
              <a:t> </a:t>
            </a:r>
            <a:r>
              <a:rPr lang="en-US" altLang="en-US" sz="1800" dirty="0">
                <a:latin typeface="Arial" charset="0"/>
                <a:ea typeface="Arial" charset="0"/>
              </a:rPr>
              <a:t>selesai makan, bersihkan mulut pasien dan anjurkan </a:t>
            </a:r>
            <a:r>
              <a:rPr lang="en-US" altLang="en-US" sz="1800" dirty="0" err="1">
                <a:latin typeface="Arial" charset="0"/>
                <a:ea typeface="Arial" charset="0"/>
              </a:rPr>
              <a:t>duduk</a:t>
            </a:r>
            <a:r>
              <a:rPr lang="en-US" altLang="en-US" sz="1800" dirty="0">
                <a:latin typeface="Arial" charset="0"/>
                <a:ea typeface="Arial" charset="0"/>
              </a:rPr>
              <a:t> </a:t>
            </a:r>
            <a:r>
              <a:rPr lang="en-US" altLang="en-US" sz="1800" dirty="0" err="1" smtClean="0">
                <a:latin typeface="Arial" charset="0"/>
                <a:ea typeface="Arial" charset="0"/>
              </a:rPr>
              <a:t>sebentar</a:t>
            </a:r>
            <a:r>
              <a:rPr lang="en-US" altLang="en-US" sz="1800" dirty="0" smtClean="0">
                <a:latin typeface="Arial" charset="0"/>
                <a:ea typeface="Arial" charset="0"/>
              </a:rPr>
              <a:t>.</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Catat</a:t>
            </a:r>
            <a:r>
              <a:rPr lang="en-US" altLang="en-US" sz="1800" dirty="0" smtClean="0">
                <a:latin typeface="Arial" charset="0"/>
                <a:ea typeface="Arial" charset="0"/>
              </a:rPr>
              <a:t> </a:t>
            </a:r>
            <a:r>
              <a:rPr lang="en-US" altLang="en-US" sz="1800" dirty="0">
                <a:latin typeface="Arial" charset="0"/>
                <a:ea typeface="Arial" charset="0"/>
              </a:rPr>
              <a:t>tindakan dan hasil atau respon pasien </a:t>
            </a:r>
            <a:r>
              <a:rPr lang="en-US" altLang="en-US" sz="1800" dirty="0" err="1">
                <a:latin typeface="Arial" charset="0"/>
                <a:ea typeface="Arial" charset="0"/>
              </a:rPr>
              <a:t>terhadap</a:t>
            </a:r>
            <a:r>
              <a:rPr lang="en-US" altLang="en-US" sz="1800" dirty="0">
                <a:latin typeface="Arial" charset="0"/>
                <a:ea typeface="Arial" charset="0"/>
              </a:rPr>
              <a:t> </a:t>
            </a:r>
            <a:r>
              <a:rPr lang="en-US" altLang="en-US" sz="1800" dirty="0" err="1" smtClean="0">
                <a:latin typeface="Arial" charset="0"/>
                <a:ea typeface="Arial" charset="0"/>
              </a:rPr>
              <a:t>tindakan</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Cuci</a:t>
            </a:r>
            <a:r>
              <a:rPr lang="en-US" altLang="en-US" sz="1800" dirty="0" smtClean="0">
                <a:latin typeface="Arial" charset="0"/>
                <a:ea typeface="Arial" charset="0"/>
              </a:rPr>
              <a:t> </a:t>
            </a:r>
            <a:r>
              <a:rPr lang="en-US" altLang="en-US" sz="1800" dirty="0">
                <a:latin typeface="Arial" charset="0"/>
                <a:ea typeface="Arial" charset="0"/>
              </a:rPr>
              <a:t>tangan setelah </a:t>
            </a:r>
            <a:r>
              <a:rPr lang="en-US" altLang="en-US" sz="1800" dirty="0" err="1">
                <a:latin typeface="Arial" charset="0"/>
                <a:ea typeface="Arial" charset="0"/>
              </a:rPr>
              <a:t>prosedur</a:t>
            </a:r>
            <a:r>
              <a:rPr lang="en-US" altLang="en-US" sz="1800" dirty="0">
                <a:latin typeface="Arial" charset="0"/>
                <a:ea typeface="Arial" charset="0"/>
              </a:rPr>
              <a:t> </a:t>
            </a:r>
            <a:r>
              <a:rPr lang="en-US" altLang="en-US" sz="1800" dirty="0" err="1" smtClean="0">
                <a:latin typeface="Arial" charset="0"/>
                <a:ea typeface="Arial" charset="0"/>
              </a:rPr>
              <a:t>dilakukan</a:t>
            </a:r>
            <a:endParaRPr lang="en-US" altLang="en-US" sz="1800" dirty="0">
              <a:latin typeface="Arial" charset="0"/>
              <a:ea typeface="Arial" charset="0"/>
            </a:endParaRPr>
          </a:p>
          <a:p>
            <a:pPr>
              <a:buNone/>
            </a:pPr>
            <a:endParaRPr lang="id-ID" altLang="en-US" sz="1800" dirty="0" smtClean="0">
              <a:latin typeface="Arial" charset="0"/>
              <a:ea typeface="Arial" charset="0"/>
            </a:endParaRPr>
          </a:p>
          <a:p>
            <a:pPr>
              <a:buNone/>
            </a:pPr>
            <a:endParaRPr lang="id-ID" altLang="en-US" sz="1800" dirty="0">
              <a:latin typeface="Arial" charset="0"/>
              <a:ea typeface="Arial" charset="0"/>
            </a:endParaRPr>
          </a:p>
          <a:p>
            <a:pPr>
              <a:buNone/>
            </a:pPr>
            <a:endParaRPr lang="id-ID" altLang="en-US" sz="1800" dirty="0" smtClean="0">
              <a:latin typeface="Arial" charset="0"/>
              <a:ea typeface="Arial" charset="0"/>
            </a:endParaRPr>
          </a:p>
          <a:p>
            <a:pPr>
              <a:buNone/>
            </a:pPr>
            <a:endParaRPr lang="id-ID" altLang="en-US" sz="1800" dirty="0">
              <a:latin typeface="Arial" charset="0"/>
              <a:ea typeface="Arial" charset="0"/>
            </a:endParaRPr>
          </a:p>
          <a:p>
            <a:pPr>
              <a:buNone/>
            </a:pPr>
            <a:endParaRPr lang="en-US" altLang="en-US" sz="1800" dirty="0">
              <a:latin typeface="Arial" charset="0"/>
              <a:ea typeface="Arial" charset="0"/>
            </a:endParaRPr>
          </a:p>
          <a:p>
            <a:pPr>
              <a:buNone/>
            </a:pPr>
            <a:r>
              <a:rPr lang="en-US" altLang="en-US" sz="1500" dirty="0">
                <a:latin typeface="Arial" charset="0"/>
                <a:ea typeface="Arial" charset="0"/>
              </a:rPr>
              <a:t>Sumber gambar : pjj_kemenkes</a:t>
            </a:r>
          </a:p>
        </p:txBody>
      </p:sp>
      <p:pic>
        <p:nvPicPr>
          <p:cNvPr id="14340" name="Picture 14339"/>
          <p:cNvPicPr>
            <a:picLocks noChangeAspect="1"/>
          </p:cNvPicPr>
          <p:nvPr/>
        </p:nvPicPr>
        <p:blipFill>
          <a:blip r:embed="rId3">
            <a:extLst/>
          </a:blip>
          <a:srcRect/>
          <a:stretch>
            <a:fillRect/>
          </a:stretch>
        </p:blipFill>
        <p:spPr>
          <a:xfrm>
            <a:off x="5076056" y="3933056"/>
            <a:ext cx="4067944" cy="2232248"/>
          </a:xfrm>
          <a:prstGeom prst="rect">
            <a:avLst/>
          </a:prstGeom>
          <a:noFill/>
          <a:ln>
            <a:noFill/>
          </a:ln>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5361"/>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5363" name="Content Placeholder 15362"/>
          <p:cNvSpPr>
            <a:spLocks noGrp="1"/>
          </p:cNvSpPr>
          <p:nvPr>
            <p:ph idx="4294967295"/>
          </p:nvPr>
        </p:nvSpPr>
        <p:spPr>
          <a:xfrm>
            <a:off x="457200" y="685800"/>
            <a:ext cx="8229600" cy="5440363"/>
          </a:xfrm>
          <a:ln/>
        </p:spPr>
        <p:txBody>
          <a:bodyPr wrap="square" lIns="91440" tIns="45720" rIns="91440" bIns="45720" anchor="t" anchorCtr="0"/>
          <a:lstStyle/>
          <a:p>
            <a:pPr marL="0" indent="0">
              <a:buNone/>
            </a:pPr>
            <a:r>
              <a:rPr lang="en-US" altLang="en-US" sz="1800" dirty="0">
                <a:latin typeface="Arial" charset="0"/>
                <a:ea typeface="Arial" charset="0"/>
              </a:rPr>
              <a:t>B. Pemberian nutrisi melalui pipa lambung (Enteral)</a:t>
            </a:r>
          </a:p>
          <a:p>
            <a:pPr>
              <a:buFont typeface="Wingdings" pitchFamily="2" charset="2"/>
              <a:buChar char="Ø"/>
            </a:pPr>
            <a:r>
              <a:rPr lang="en-US" altLang="en-US" sz="1800" dirty="0">
                <a:latin typeface="Arial" charset="0"/>
                <a:ea typeface="Arial" charset="0"/>
              </a:rPr>
              <a:t>Tindakan ini dilakukan pada pasien yang tidak mampu memenuhi kebutuhan nutrisi oral atau adanya gangguan fungsi menelan. Diberikan melalui tube kedalam lambung dapat secara manual maupun dengan bantuan pompa mesin. </a:t>
            </a:r>
            <a:r>
              <a:rPr lang="en-US" altLang="en-US" sz="1800" i="1" dirty="0">
                <a:latin typeface="Arial" charset="0"/>
                <a:ea typeface="Arial" charset="0"/>
              </a:rPr>
              <a:t>(Asmadi, 2008, Teknik Prosedural Keperawatan: Konsep dan Aplikasi Kebutuhan </a:t>
            </a:r>
            <a:r>
              <a:rPr lang="en-US" altLang="en-US" sz="1800" i="1" dirty="0" err="1">
                <a:latin typeface="Arial" charset="0"/>
                <a:ea typeface="Arial" charset="0"/>
              </a:rPr>
              <a:t>Dasar</a:t>
            </a:r>
            <a:r>
              <a:rPr lang="en-US" altLang="en-US" sz="1800" i="1" dirty="0">
                <a:latin typeface="Arial" charset="0"/>
                <a:ea typeface="Arial" charset="0"/>
              </a:rPr>
              <a:t> </a:t>
            </a:r>
            <a:r>
              <a:rPr lang="en-US" altLang="en-US" sz="1800" i="1" dirty="0" err="1" smtClean="0">
                <a:latin typeface="Arial" charset="0"/>
                <a:ea typeface="Arial" charset="0"/>
              </a:rPr>
              <a:t>Klien</a:t>
            </a:r>
            <a:r>
              <a:rPr lang="en-US" altLang="en-US" sz="1800" i="1" dirty="0" smtClean="0">
                <a:latin typeface="Arial" charset="0"/>
                <a:ea typeface="Arial" charset="0"/>
              </a:rPr>
              <a:t>)</a:t>
            </a:r>
            <a:endParaRPr lang="id-ID" altLang="en-US" sz="1800" i="1" dirty="0" smtClean="0">
              <a:latin typeface="Arial" charset="0"/>
              <a:ea typeface="Arial" charset="0"/>
            </a:endParaRPr>
          </a:p>
          <a:p>
            <a:pPr>
              <a:buFont typeface="Wingdings" pitchFamily="2" charset="2"/>
              <a:buChar char="Ø"/>
            </a:pPr>
            <a:r>
              <a:rPr lang="en-US" altLang="en-US" sz="1800" dirty="0" err="1" smtClean="0">
                <a:latin typeface="Arial" charset="0"/>
                <a:ea typeface="Arial" charset="0"/>
              </a:rPr>
              <a:t>Alat</a:t>
            </a:r>
            <a:r>
              <a:rPr lang="en-US" altLang="en-US" sz="1800" dirty="0" smtClean="0">
                <a:latin typeface="Arial" charset="0"/>
                <a:ea typeface="Arial" charset="0"/>
              </a:rPr>
              <a:t> </a:t>
            </a:r>
            <a:r>
              <a:rPr lang="en-US" altLang="en-US" sz="1800" dirty="0">
                <a:latin typeface="Arial" charset="0"/>
                <a:ea typeface="Arial" charset="0"/>
              </a:rPr>
              <a:t>dan Bahan :</a:t>
            </a:r>
          </a:p>
          <a:p>
            <a:pPr>
              <a:buFont typeface="Arial" pitchFamily="34" charset="0"/>
              <a:buChar char="•"/>
            </a:pPr>
            <a:r>
              <a:rPr lang="en-US" altLang="en-US" sz="1800" dirty="0" err="1" smtClean="0">
                <a:latin typeface="Arial" charset="0"/>
                <a:ea typeface="Arial" charset="0"/>
              </a:rPr>
              <a:t>Pipa</a:t>
            </a:r>
            <a:r>
              <a:rPr lang="en-US" altLang="en-US" sz="1800" dirty="0" smtClean="0">
                <a:latin typeface="Arial" charset="0"/>
                <a:ea typeface="Arial" charset="0"/>
              </a:rPr>
              <a:t> </a:t>
            </a:r>
            <a:r>
              <a:rPr lang="en-US" altLang="en-US" sz="1800" dirty="0" err="1" smtClean="0">
                <a:latin typeface="Arial" charset="0"/>
                <a:ea typeface="Arial" charset="0"/>
              </a:rPr>
              <a:t>penduga</a:t>
            </a:r>
            <a:endParaRPr lang="id-ID" altLang="en-US" sz="1800" dirty="0">
              <a:latin typeface="Arial" charset="0"/>
              <a:ea typeface="Arial" charset="0"/>
            </a:endParaRPr>
          </a:p>
          <a:p>
            <a:pPr>
              <a:buFont typeface="Arial" pitchFamily="34" charset="0"/>
              <a:buChar char="•"/>
            </a:pPr>
            <a:r>
              <a:rPr lang="en-US" altLang="en-US" sz="1800" dirty="0" err="1" smtClean="0">
                <a:latin typeface="Arial" charset="0"/>
                <a:ea typeface="Arial" charset="0"/>
              </a:rPr>
              <a:t>Makanan</a:t>
            </a:r>
            <a:r>
              <a:rPr lang="en-US" altLang="en-US" sz="1800" dirty="0" smtClean="0">
                <a:latin typeface="Arial" charset="0"/>
                <a:ea typeface="Arial" charset="0"/>
              </a:rPr>
              <a:t> </a:t>
            </a:r>
            <a:r>
              <a:rPr lang="en-US" altLang="en-US" sz="1800" dirty="0">
                <a:latin typeface="Arial" charset="0"/>
                <a:ea typeface="Arial" charset="0"/>
              </a:rPr>
              <a:t>dalam </a:t>
            </a:r>
            <a:r>
              <a:rPr lang="en-US" altLang="en-US" sz="1800" dirty="0" err="1">
                <a:latin typeface="Arial" charset="0"/>
                <a:ea typeface="Arial" charset="0"/>
              </a:rPr>
              <a:t>bentuk</a:t>
            </a:r>
            <a:r>
              <a:rPr lang="en-US" altLang="en-US" sz="1800" dirty="0">
                <a:latin typeface="Arial" charset="0"/>
                <a:ea typeface="Arial" charset="0"/>
              </a:rPr>
              <a:t> </a:t>
            </a:r>
            <a:r>
              <a:rPr lang="en-US" altLang="en-US" sz="1800" dirty="0" err="1" smtClean="0">
                <a:latin typeface="Arial" charset="0"/>
                <a:ea typeface="Arial" charset="0"/>
              </a:rPr>
              <a:t>cair</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Spuit</a:t>
            </a:r>
            <a:r>
              <a:rPr lang="en-US" altLang="en-US" sz="1800" dirty="0" smtClean="0">
                <a:latin typeface="Arial" charset="0"/>
                <a:ea typeface="Arial" charset="0"/>
              </a:rPr>
              <a:t> 20cc</a:t>
            </a:r>
            <a:endParaRPr lang="id-ID" altLang="en-US" sz="1800" dirty="0" smtClean="0">
              <a:latin typeface="Arial" charset="0"/>
              <a:ea typeface="Arial" charset="0"/>
            </a:endParaRPr>
          </a:p>
          <a:p>
            <a:pPr>
              <a:buFont typeface="Arial" pitchFamily="34" charset="0"/>
              <a:buChar char="•"/>
            </a:pPr>
            <a:r>
              <a:rPr lang="en-US" altLang="en-US" sz="1800" dirty="0" smtClean="0">
                <a:latin typeface="Arial" charset="0"/>
                <a:ea typeface="Arial" charset="0"/>
              </a:rPr>
              <a:t>Air </a:t>
            </a:r>
            <a:r>
              <a:rPr lang="en-US" altLang="en-US" sz="1800" dirty="0" err="1" smtClean="0">
                <a:latin typeface="Arial" charset="0"/>
                <a:ea typeface="Arial" charset="0"/>
              </a:rPr>
              <a:t>matang</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Pengalas</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Obat</a:t>
            </a:r>
            <a:endParaRPr lang="id-ID" altLang="en-US" sz="1800" dirty="0">
              <a:latin typeface="Arial" charset="0"/>
              <a:ea typeface="Arial" charset="0"/>
            </a:endParaRPr>
          </a:p>
          <a:p>
            <a:pPr>
              <a:buFont typeface="Arial" pitchFamily="34" charset="0"/>
              <a:buChar char="•"/>
            </a:pPr>
            <a:r>
              <a:rPr lang="en-US" altLang="en-US" sz="1800" dirty="0" err="1" smtClean="0">
                <a:latin typeface="Arial" charset="0"/>
                <a:ea typeface="Arial" charset="0"/>
              </a:rPr>
              <a:t>Bengkok</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Stetoskop</a:t>
            </a:r>
            <a:endParaRPr lang="id-ID" altLang="en-US" sz="1800" dirty="0">
              <a:latin typeface="Arial" charset="0"/>
              <a:ea typeface="Arial" charset="0"/>
            </a:endParaRPr>
          </a:p>
          <a:p>
            <a:pPr>
              <a:buFont typeface="Arial" pitchFamily="34" charset="0"/>
              <a:buChar char="•"/>
            </a:pPr>
            <a:r>
              <a:rPr lang="en-US" altLang="en-US" sz="1800" dirty="0" err="1" smtClean="0">
                <a:latin typeface="Arial" charset="0"/>
                <a:ea typeface="Arial" charset="0"/>
              </a:rPr>
              <a:t>Plester</a:t>
            </a:r>
            <a:r>
              <a:rPr lang="en-US" altLang="en-US" sz="1800" dirty="0" smtClean="0">
                <a:latin typeface="Arial" charset="0"/>
                <a:ea typeface="Arial" charset="0"/>
              </a:rPr>
              <a:t>,</a:t>
            </a:r>
            <a:r>
              <a:rPr lang="id-ID" altLang="en-US" sz="1800" dirty="0" smtClean="0">
                <a:latin typeface="Arial" charset="0"/>
                <a:ea typeface="Arial" charset="0"/>
              </a:rPr>
              <a:t> </a:t>
            </a:r>
            <a:r>
              <a:rPr lang="en-US" altLang="en-US" sz="1800" dirty="0" err="1" smtClean="0">
                <a:latin typeface="Arial" charset="0"/>
                <a:ea typeface="Arial" charset="0"/>
              </a:rPr>
              <a:t>gunting</a:t>
            </a:r>
            <a:r>
              <a:rPr lang="id-ID" altLang="en-US" sz="1800" dirty="0" smtClean="0">
                <a:latin typeface="Arial" charset="0"/>
                <a:ea typeface="Arial" charset="0"/>
              </a:rPr>
              <a:t>, </a:t>
            </a:r>
            <a:r>
              <a:rPr lang="en-US" altLang="en-US" sz="1800" dirty="0" err="1" smtClean="0">
                <a:latin typeface="Arial" charset="0"/>
                <a:ea typeface="Arial" charset="0"/>
              </a:rPr>
              <a:t>Klem</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Vaselin</a:t>
            </a:r>
            <a:endParaRPr lang="en-US" altLang="en-US" sz="1800" dirty="0">
              <a:latin typeface="Arial" charset="0"/>
              <a:ea typeface="Arial"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385"/>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6387" name="Content Placeholder 16386"/>
          <p:cNvSpPr>
            <a:spLocks noGrp="1"/>
          </p:cNvSpPr>
          <p:nvPr>
            <p:ph idx="4294967295"/>
          </p:nvPr>
        </p:nvSpPr>
        <p:spPr>
          <a:xfrm>
            <a:off x="457200" y="533400"/>
            <a:ext cx="8229600" cy="5592763"/>
          </a:xfrm>
          <a:ln/>
        </p:spPr>
        <p:txBody>
          <a:bodyPr wrap="square" lIns="91440" tIns="45720" rIns="91440" bIns="45720" anchor="t" anchorCtr="0"/>
          <a:lstStyle/>
          <a:p>
            <a:pPr>
              <a:buFont typeface="Wingdings" pitchFamily="2" charset="2"/>
              <a:buChar char="Ø"/>
            </a:pPr>
            <a:r>
              <a:rPr lang="en-US" altLang="en-US" sz="1800" dirty="0">
                <a:latin typeface="Arial" charset="0"/>
                <a:ea typeface="Arial" charset="0"/>
              </a:rPr>
              <a:t>Prosedur Kerja :</a:t>
            </a:r>
          </a:p>
          <a:p>
            <a:r>
              <a:rPr lang="en-US" altLang="en-US" sz="1800" dirty="0">
                <a:latin typeface="Arial" charset="0"/>
                <a:ea typeface="Arial" charset="0"/>
              </a:rPr>
              <a:t>Cuci tangan</a:t>
            </a:r>
          </a:p>
          <a:p>
            <a:r>
              <a:rPr lang="en-US" altLang="en-US" sz="1800" dirty="0">
                <a:latin typeface="Arial" charset="0"/>
                <a:ea typeface="Arial" charset="0"/>
              </a:rPr>
              <a:t>Persiapan alat dan dekatkan pada pasien</a:t>
            </a:r>
          </a:p>
          <a:p>
            <a:r>
              <a:rPr lang="en-US" altLang="en-US" sz="1800" dirty="0">
                <a:latin typeface="Arial" charset="0"/>
                <a:ea typeface="Arial" charset="0"/>
              </a:rPr>
              <a:t>Beritahu dan jelaskan prosedur pada pasien</a:t>
            </a:r>
          </a:p>
          <a:p>
            <a:r>
              <a:rPr lang="en-US" altLang="en-US" sz="1800" dirty="0">
                <a:latin typeface="Arial" charset="0"/>
                <a:ea typeface="Arial" charset="0"/>
              </a:rPr>
              <a:t>Atur posisi pasien dalam keadaan fowler</a:t>
            </a:r>
          </a:p>
          <a:p>
            <a:r>
              <a:rPr lang="en-US" altLang="en-US" sz="1800" dirty="0">
                <a:latin typeface="Arial" charset="0"/>
                <a:ea typeface="Arial" charset="0"/>
              </a:rPr>
              <a:t>Letakan handuk pada dada pasien</a:t>
            </a:r>
          </a:p>
          <a:p>
            <a:r>
              <a:rPr lang="en-US" altLang="en-US" sz="1800" dirty="0">
                <a:latin typeface="Arial" charset="0"/>
                <a:ea typeface="Arial" charset="0"/>
              </a:rPr>
              <a:t>Cek hidung pasien</a:t>
            </a:r>
          </a:p>
          <a:p>
            <a:r>
              <a:rPr lang="en-US" altLang="en-US" sz="1800" dirty="0">
                <a:latin typeface="Arial" charset="0"/>
                <a:ea typeface="Arial" charset="0"/>
              </a:rPr>
              <a:t>Ukur panjang tanpa menyentuh organ tubuh pasien</a:t>
            </a:r>
          </a:p>
          <a:p>
            <a:r>
              <a:rPr lang="en-US" altLang="en-US" sz="1800" dirty="0">
                <a:latin typeface="Arial" charset="0"/>
                <a:ea typeface="Arial" charset="0"/>
              </a:rPr>
              <a:t>Tube diolesi lubricant</a:t>
            </a:r>
          </a:p>
          <a:p>
            <a:r>
              <a:rPr lang="en-US" altLang="en-US" sz="1800" dirty="0">
                <a:latin typeface="Arial" charset="0"/>
                <a:ea typeface="Arial" charset="0"/>
              </a:rPr>
              <a:t>Minta pasien untuk mengangkat kepalanya dan masukan tube kedalam lubang hidung pasien.</a:t>
            </a:r>
          </a:p>
          <a:p>
            <a:r>
              <a:rPr lang="en-US" altLang="en-US" sz="1800" dirty="0">
                <a:latin typeface="Arial" charset="0"/>
                <a:ea typeface="Arial" charset="0"/>
              </a:rPr>
              <a:t>Anjurkan pasien untuk menelan ketika petugas memasukan tube tersebut</a:t>
            </a:r>
          </a:p>
          <a:p>
            <a:r>
              <a:rPr lang="en-US" altLang="en-US" sz="1800" dirty="0">
                <a:latin typeface="Arial" charset="0"/>
                <a:ea typeface="Arial" charset="0"/>
              </a:rPr>
              <a:t>Periksa apakah tube benar-benar masuk lambung/tidak</a:t>
            </a:r>
          </a:p>
          <a:p>
            <a:r>
              <a:rPr lang="en-US" altLang="en-US" sz="1800" dirty="0">
                <a:latin typeface="Arial" charset="0"/>
                <a:ea typeface="Arial" charset="0"/>
              </a:rPr>
              <a:t>Klem kembali tube untuk encegah udara masuk kedalam lambung</a:t>
            </a:r>
          </a:p>
          <a:p>
            <a:r>
              <a:rPr lang="en-US" altLang="en-US" sz="1800" dirty="0">
                <a:latin typeface="Arial" charset="0"/>
                <a:ea typeface="Arial" charset="0"/>
              </a:rPr>
              <a:t>Fiksasi tube dengan menggunakan plester pada hidung pasien.</a:t>
            </a:r>
          </a:p>
          <a:p>
            <a:r>
              <a:rPr lang="en-US" altLang="en-US" sz="1800" dirty="0">
                <a:latin typeface="Arial" charset="0"/>
                <a:ea typeface="Arial" charset="0"/>
              </a:rPr>
              <a:t>Bereskan alat,atur posisi pasien,dekontaminasi dan cuci tangan</a:t>
            </a:r>
          </a:p>
          <a:p>
            <a:r>
              <a:rPr lang="en-US" altLang="en-US" sz="1800" dirty="0">
                <a:latin typeface="Arial" charset="0"/>
                <a:ea typeface="Arial" charset="0"/>
              </a:rPr>
              <a:t>Observasi keadaan pasien</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409"/>
          <p:cNvPicPr>
            <a:picLocks noChangeAspect="1"/>
          </p:cNvPicPr>
          <p:nvPr/>
        </p:nvPicPr>
        <p:blipFill>
          <a:blip r:embed="rId2">
            <a:extLst/>
          </a:blip>
          <a:srcRect/>
          <a:stretch>
            <a:fillRect/>
          </a:stretch>
        </p:blipFill>
        <p:spPr>
          <a:xfrm>
            <a:off x="0" y="0"/>
            <a:ext cx="9172576" cy="6858000"/>
          </a:xfrm>
          <a:prstGeom prst="rect">
            <a:avLst/>
          </a:prstGeom>
          <a:noFill/>
          <a:ln>
            <a:noFill/>
          </a:ln>
        </p:spPr>
      </p:pic>
      <p:pic>
        <p:nvPicPr>
          <p:cNvPr id="17411" name="Content Placeholder 17410"/>
          <p:cNvPicPr>
            <a:picLocks noGrp="1" noChangeAspect="1"/>
          </p:cNvPicPr>
          <p:nvPr>
            <p:ph idx="4294967295"/>
          </p:nvPr>
        </p:nvPicPr>
        <p:blipFill>
          <a:blip r:embed="rId3">
            <a:alphaModFix/>
            <a:extLst/>
          </a:blip>
          <a:srcRect/>
          <a:stretch>
            <a:fillRect/>
          </a:stretch>
        </p:blipFill>
        <p:spPr>
          <a:xfrm>
            <a:off x="1676400" y="1143000"/>
            <a:ext cx="5105400" cy="4254500"/>
          </a:xfrm>
          <a:prstGeom prst="rect">
            <a:avLst/>
          </a:prstGeom>
          <a:noFill/>
          <a:ln>
            <a:noFill/>
          </a:ln>
          <a:effectLst/>
        </p:spPr>
      </p:pic>
      <p:sp>
        <p:nvSpPr>
          <p:cNvPr id="17412" name="Rectangle 17411"/>
          <p:cNvSpPr>
            <a:spLocks/>
          </p:cNvSpPr>
          <p:nvPr/>
        </p:nvSpPr>
        <p:spPr>
          <a:xfrm>
            <a:off x="685800" y="5638800"/>
            <a:ext cx="2438400" cy="381000"/>
          </a:xfrm>
          <a:prstGeom prst="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Sumber : Kisspng.id</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8433"/>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8435" name="Content Placeholder 18434"/>
          <p:cNvSpPr>
            <a:spLocks noGrp="1"/>
          </p:cNvSpPr>
          <p:nvPr>
            <p:ph idx="4294967295"/>
          </p:nvPr>
        </p:nvSpPr>
        <p:spPr>
          <a:xfrm>
            <a:off x="457200" y="609600"/>
            <a:ext cx="8229600" cy="5843736"/>
          </a:xfrm>
          <a:ln/>
        </p:spPr>
        <p:txBody>
          <a:bodyPr wrap="square" lIns="91440" tIns="45720" rIns="91440" bIns="45720" anchor="t" anchorCtr="0"/>
          <a:lstStyle/>
          <a:p>
            <a:pPr>
              <a:buNone/>
            </a:pPr>
            <a:r>
              <a:rPr lang="en-US" altLang="en-US" sz="1800" dirty="0">
                <a:latin typeface="Arial" charset="0"/>
                <a:ea typeface="Arial" charset="0"/>
              </a:rPr>
              <a:t>C. PEMBERIAN NUTRISI PARENTERAL</a:t>
            </a:r>
          </a:p>
          <a:p>
            <a:pPr>
              <a:buFont typeface="Wingdings" pitchFamily="2" charset="2"/>
              <a:buChar char="Ø"/>
            </a:pPr>
            <a:r>
              <a:rPr lang="en-US" altLang="en-US" sz="1800" dirty="0">
                <a:latin typeface="Arial" charset="0"/>
                <a:ea typeface="Arial" charset="0"/>
              </a:rPr>
              <a:t>Merupakan pemberian nutrisi berupa cairan infus yang dimasukkan ke dalam tubuh melalui darah vena. Dilakukan pada pasien yang tidak dapat memenuhi kebutuhan nutrisi oral atau enteral. (A</a:t>
            </a:r>
            <a:r>
              <a:rPr lang="en-US" altLang="en-US" sz="1800" i="1" dirty="0">
                <a:latin typeface="Arial" charset="0"/>
                <a:ea typeface="Arial" charset="0"/>
              </a:rPr>
              <a:t>smadi, 2008, Teknik Prosedural Keperawatan: Konsep dan Aplikasi Kebutuhan Dasar Klien)</a:t>
            </a:r>
          </a:p>
          <a:p>
            <a:pPr>
              <a:buFont typeface="Wingdings" pitchFamily="2" charset="2"/>
              <a:buChar char="Ø"/>
            </a:pPr>
            <a:r>
              <a:rPr lang="en-US" altLang="en-US" sz="1800" dirty="0">
                <a:latin typeface="Arial" charset="0"/>
                <a:ea typeface="Arial" charset="0"/>
              </a:rPr>
              <a:t>Alat dan Bahan :</a:t>
            </a:r>
          </a:p>
          <a:p>
            <a:pPr>
              <a:buFont typeface="Arial" pitchFamily="34" charset="0"/>
              <a:buChar char="•"/>
            </a:pPr>
            <a:r>
              <a:rPr lang="en-US" altLang="en-US" sz="1800" dirty="0" err="1" smtClean="0">
                <a:latin typeface="Arial" charset="0"/>
                <a:ea typeface="Arial" charset="0"/>
              </a:rPr>
              <a:t>Baki</a:t>
            </a:r>
            <a:r>
              <a:rPr lang="en-US" altLang="en-US" sz="1800" dirty="0" smtClean="0">
                <a:latin typeface="Arial" charset="0"/>
                <a:ea typeface="Arial" charset="0"/>
              </a:rPr>
              <a:t> </a:t>
            </a:r>
            <a:r>
              <a:rPr lang="en-US" altLang="en-US" sz="1800" dirty="0" err="1">
                <a:latin typeface="Arial" charset="0"/>
                <a:ea typeface="Arial" charset="0"/>
              </a:rPr>
              <a:t>dengan</a:t>
            </a:r>
            <a:r>
              <a:rPr lang="en-US" altLang="en-US" sz="1800" dirty="0">
                <a:latin typeface="Arial" charset="0"/>
                <a:ea typeface="Arial" charset="0"/>
              </a:rPr>
              <a:t> </a:t>
            </a:r>
            <a:r>
              <a:rPr lang="en-US" altLang="en-US" sz="1800" dirty="0" err="1" smtClean="0">
                <a:latin typeface="Arial" charset="0"/>
                <a:ea typeface="Arial" charset="0"/>
              </a:rPr>
              <a:t>pengalas</a:t>
            </a:r>
            <a:r>
              <a:rPr lang="en-US" altLang="en-US" sz="1800" dirty="0" smtClean="0">
                <a:latin typeface="Arial" charset="0"/>
                <a:ea typeface="Arial" charset="0"/>
              </a:rPr>
              <a:t>/</a:t>
            </a:r>
            <a:r>
              <a:rPr lang="en-US" altLang="en-US" sz="1800" dirty="0" err="1" smtClean="0">
                <a:latin typeface="Arial" charset="0"/>
                <a:ea typeface="Arial" charset="0"/>
              </a:rPr>
              <a:t>troly</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Cairan</a:t>
            </a:r>
            <a:r>
              <a:rPr lang="en-US" altLang="en-US" sz="1800" dirty="0" smtClean="0">
                <a:latin typeface="Arial" charset="0"/>
                <a:ea typeface="Arial" charset="0"/>
              </a:rPr>
              <a:t> </a:t>
            </a:r>
            <a:r>
              <a:rPr lang="en-US" altLang="en-US" sz="1800" dirty="0">
                <a:latin typeface="Arial" charset="0"/>
                <a:ea typeface="Arial" charset="0"/>
              </a:rPr>
              <a:t>dan obat-obatan sesuai program </a:t>
            </a:r>
            <a:r>
              <a:rPr lang="en-US" altLang="en-US" sz="1800" dirty="0" err="1">
                <a:latin typeface="Arial" charset="0"/>
                <a:ea typeface="Arial" charset="0"/>
              </a:rPr>
              <a:t>terapi</a:t>
            </a:r>
            <a:r>
              <a:rPr lang="en-US" altLang="en-US" sz="1800" dirty="0">
                <a:latin typeface="Arial" charset="0"/>
                <a:ea typeface="Arial" charset="0"/>
              </a:rPr>
              <a:t> </a:t>
            </a:r>
            <a:r>
              <a:rPr lang="en-US" altLang="en-US" sz="1800" dirty="0" err="1" smtClean="0">
                <a:latin typeface="Arial" charset="0"/>
                <a:ea typeface="Arial" charset="0"/>
              </a:rPr>
              <a:t>pasien</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Abbocath</a:t>
            </a:r>
            <a:r>
              <a:rPr lang="en-US" altLang="en-US" sz="1800" dirty="0" smtClean="0">
                <a:latin typeface="Arial" charset="0"/>
                <a:ea typeface="Arial" charset="0"/>
              </a:rPr>
              <a:t> </a:t>
            </a:r>
            <a:r>
              <a:rPr lang="en-US" altLang="en-US" sz="1800" dirty="0" err="1">
                <a:latin typeface="Arial" charset="0"/>
                <a:ea typeface="Arial" charset="0"/>
              </a:rPr>
              <a:t>sesuai</a:t>
            </a:r>
            <a:r>
              <a:rPr lang="en-US" altLang="en-US" sz="1800" dirty="0">
                <a:latin typeface="Arial" charset="0"/>
                <a:ea typeface="Arial" charset="0"/>
              </a:rPr>
              <a:t> </a:t>
            </a:r>
            <a:r>
              <a:rPr lang="en-US" altLang="en-US" sz="1800" dirty="0" err="1" smtClean="0">
                <a:latin typeface="Arial" charset="0"/>
                <a:ea typeface="Arial" charset="0"/>
              </a:rPr>
              <a:t>ukuran</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Karet</a:t>
            </a:r>
            <a:r>
              <a:rPr lang="en-US" altLang="en-US" sz="1800" dirty="0" smtClean="0">
                <a:latin typeface="Arial" charset="0"/>
                <a:ea typeface="Arial" charset="0"/>
              </a:rPr>
              <a:t> </a:t>
            </a:r>
            <a:r>
              <a:rPr lang="en-US" altLang="en-US" sz="1800" dirty="0" err="1" smtClean="0">
                <a:latin typeface="Arial" charset="0"/>
                <a:ea typeface="Arial" charset="0"/>
              </a:rPr>
              <a:t>pembendung</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Kasa</a:t>
            </a:r>
            <a:r>
              <a:rPr lang="en-US" altLang="en-US" sz="1800" dirty="0" smtClean="0">
                <a:latin typeface="Arial" charset="0"/>
                <a:ea typeface="Arial" charset="0"/>
              </a:rPr>
              <a:t> </a:t>
            </a:r>
            <a:r>
              <a:rPr lang="en-US" altLang="en-US" sz="1800" dirty="0">
                <a:latin typeface="Arial" charset="0"/>
                <a:ea typeface="Arial" charset="0"/>
              </a:rPr>
              <a:t>steril </a:t>
            </a:r>
            <a:r>
              <a:rPr lang="en-US" altLang="en-US" sz="1800" dirty="0" err="1">
                <a:latin typeface="Arial" charset="0"/>
                <a:ea typeface="Arial" charset="0"/>
              </a:rPr>
              <a:t>ukuran</a:t>
            </a:r>
            <a:r>
              <a:rPr lang="en-US" altLang="en-US" sz="1800" dirty="0">
                <a:latin typeface="Arial" charset="0"/>
                <a:ea typeface="Arial" charset="0"/>
              </a:rPr>
              <a:t> </a:t>
            </a:r>
            <a:r>
              <a:rPr lang="en-US" altLang="en-US" sz="1800" dirty="0" err="1" smtClean="0">
                <a:latin typeface="Arial" charset="0"/>
                <a:ea typeface="Arial" charset="0"/>
              </a:rPr>
              <a:t>kecil</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Plester</a:t>
            </a:r>
            <a:r>
              <a:rPr lang="en-US" altLang="en-US" sz="1800" dirty="0">
                <a:latin typeface="Arial" charset="0"/>
                <a:ea typeface="Arial" charset="0"/>
              </a:rPr>
              <a:t>, gunting verband, bengkok, </a:t>
            </a:r>
            <a:r>
              <a:rPr lang="en-US" altLang="en-US" sz="1800" dirty="0" err="1">
                <a:latin typeface="Arial" charset="0"/>
                <a:ea typeface="Arial" charset="0"/>
              </a:rPr>
              <a:t>pisau</a:t>
            </a:r>
            <a:r>
              <a:rPr lang="en-US" altLang="en-US" sz="1800" dirty="0">
                <a:latin typeface="Arial" charset="0"/>
                <a:ea typeface="Arial" charset="0"/>
              </a:rPr>
              <a:t> </a:t>
            </a:r>
            <a:r>
              <a:rPr lang="en-US" altLang="en-US" sz="1800" dirty="0" err="1" smtClean="0">
                <a:latin typeface="Arial" charset="0"/>
                <a:ea typeface="Arial" charset="0"/>
              </a:rPr>
              <a:t>cukur</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Standar</a:t>
            </a:r>
            <a:r>
              <a:rPr lang="en-US" altLang="en-US" sz="1800" dirty="0" smtClean="0">
                <a:latin typeface="Arial" charset="0"/>
                <a:ea typeface="Arial" charset="0"/>
              </a:rPr>
              <a:t> </a:t>
            </a:r>
            <a:r>
              <a:rPr lang="en-US" altLang="en-US" sz="1800" dirty="0">
                <a:latin typeface="Arial" charset="0"/>
                <a:ea typeface="Arial" charset="0"/>
              </a:rPr>
              <a:t>infus, kapas kering, </a:t>
            </a:r>
            <a:r>
              <a:rPr lang="en-US" altLang="en-US" sz="1800" dirty="0" err="1">
                <a:latin typeface="Arial" charset="0"/>
                <a:ea typeface="Arial" charset="0"/>
              </a:rPr>
              <a:t>alkohol</a:t>
            </a:r>
            <a:r>
              <a:rPr lang="en-US" altLang="en-US" sz="1800" dirty="0">
                <a:latin typeface="Arial" charset="0"/>
                <a:ea typeface="Arial" charset="0"/>
              </a:rPr>
              <a:t> </a:t>
            </a:r>
            <a:r>
              <a:rPr lang="en-US" altLang="en-US" sz="1800" dirty="0" smtClean="0">
                <a:latin typeface="Arial" charset="0"/>
                <a:ea typeface="Arial" charset="0"/>
              </a:rPr>
              <a:t>70%</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Salep</a:t>
            </a:r>
            <a:r>
              <a:rPr lang="en-US" altLang="en-US" sz="1800" dirty="0" smtClean="0">
                <a:latin typeface="Arial" charset="0"/>
                <a:ea typeface="Arial" charset="0"/>
              </a:rPr>
              <a:t> </a:t>
            </a:r>
            <a:r>
              <a:rPr lang="en-US" altLang="en-US" sz="1800" dirty="0" err="1" smtClean="0">
                <a:latin typeface="Arial" charset="0"/>
                <a:ea typeface="Arial" charset="0"/>
              </a:rPr>
              <a:t>bethadine</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Sarung</a:t>
            </a:r>
            <a:r>
              <a:rPr lang="en-US" altLang="en-US" sz="1800" dirty="0" smtClean="0">
                <a:latin typeface="Arial" charset="0"/>
                <a:ea typeface="Arial" charset="0"/>
              </a:rPr>
              <a:t> </a:t>
            </a:r>
            <a:r>
              <a:rPr lang="en-US" altLang="en-US" sz="1800" dirty="0" err="1">
                <a:latin typeface="Arial" charset="0"/>
                <a:ea typeface="Arial" charset="0"/>
              </a:rPr>
              <a:t>tangan</a:t>
            </a:r>
            <a:r>
              <a:rPr lang="en-US" altLang="en-US" sz="1800" dirty="0">
                <a:latin typeface="Arial" charset="0"/>
                <a:ea typeface="Arial" charset="0"/>
              </a:rPr>
              <a:t> </a:t>
            </a:r>
            <a:r>
              <a:rPr lang="en-US" altLang="en-US" sz="1800" dirty="0" err="1" smtClean="0">
                <a:latin typeface="Arial" charset="0"/>
                <a:ea typeface="Arial" charset="0"/>
              </a:rPr>
              <a:t>steril</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Lidi</a:t>
            </a:r>
            <a:r>
              <a:rPr lang="en-US" altLang="en-US" sz="1800" dirty="0" smtClean="0">
                <a:latin typeface="Arial" charset="0"/>
                <a:ea typeface="Arial" charset="0"/>
              </a:rPr>
              <a:t> </a:t>
            </a:r>
            <a:r>
              <a:rPr lang="en-US" altLang="en-US" sz="1800" dirty="0" err="1" smtClean="0">
                <a:latin typeface="Arial" charset="0"/>
                <a:ea typeface="Arial" charset="0"/>
              </a:rPr>
              <a:t>kapas</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Infus</a:t>
            </a:r>
            <a:r>
              <a:rPr lang="en-US" altLang="en-US" sz="1800" dirty="0" smtClean="0">
                <a:latin typeface="Arial" charset="0"/>
                <a:ea typeface="Arial" charset="0"/>
              </a:rPr>
              <a:t> </a:t>
            </a:r>
            <a:r>
              <a:rPr lang="en-US" altLang="en-US" sz="1800" dirty="0">
                <a:latin typeface="Arial" charset="0"/>
                <a:ea typeface="Arial" charset="0"/>
              </a:rPr>
              <a:t>set atau </a:t>
            </a:r>
            <a:r>
              <a:rPr lang="en-US" altLang="en-US" sz="1800" dirty="0" err="1">
                <a:latin typeface="Arial" charset="0"/>
                <a:ea typeface="Arial" charset="0"/>
              </a:rPr>
              <a:t>tranfusi</a:t>
            </a:r>
            <a:r>
              <a:rPr lang="en-US" altLang="en-US" sz="1800" dirty="0">
                <a:latin typeface="Arial" charset="0"/>
                <a:ea typeface="Arial" charset="0"/>
              </a:rPr>
              <a:t> </a:t>
            </a:r>
            <a:r>
              <a:rPr lang="en-US" altLang="en-US" sz="1800" dirty="0" smtClean="0">
                <a:latin typeface="Arial" charset="0"/>
                <a:ea typeface="Arial" charset="0"/>
              </a:rPr>
              <a:t>set</a:t>
            </a:r>
            <a:endParaRPr lang="id-ID" altLang="en-US" sz="1800" dirty="0" smtClean="0">
              <a:latin typeface="Arial" charset="0"/>
              <a:ea typeface="Arial" charset="0"/>
            </a:endParaRPr>
          </a:p>
          <a:p>
            <a:pPr>
              <a:buFont typeface="Arial" pitchFamily="34" charset="0"/>
              <a:buChar char="•"/>
            </a:pPr>
            <a:r>
              <a:rPr lang="en-US" altLang="en-US" sz="1800" dirty="0" err="1" smtClean="0">
                <a:latin typeface="Arial" charset="0"/>
                <a:ea typeface="Arial" charset="0"/>
              </a:rPr>
              <a:t>Larutan</a:t>
            </a:r>
            <a:r>
              <a:rPr lang="en-US" altLang="en-US" sz="1800" dirty="0" smtClean="0">
                <a:latin typeface="Arial" charset="0"/>
                <a:ea typeface="Arial" charset="0"/>
              </a:rPr>
              <a:t> </a:t>
            </a:r>
            <a:r>
              <a:rPr lang="en-US" altLang="en-US" sz="1800" dirty="0">
                <a:latin typeface="Arial" charset="0"/>
                <a:ea typeface="Arial" charset="0"/>
              </a:rPr>
              <a:t>dekontaminasi clorin 0,5%</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457"/>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9459" name="Content Placeholder 19458"/>
          <p:cNvSpPr>
            <a:spLocks noGrp="1"/>
          </p:cNvSpPr>
          <p:nvPr>
            <p:ph idx="4294967295"/>
          </p:nvPr>
        </p:nvSpPr>
        <p:spPr>
          <a:xfrm>
            <a:off x="152400" y="609600"/>
            <a:ext cx="8915400" cy="5715000"/>
          </a:xfrm>
          <a:ln/>
        </p:spPr>
        <p:txBody>
          <a:bodyPr wrap="square" lIns="91440" tIns="45720" rIns="91440" bIns="45720" anchor="t" anchorCtr="0"/>
          <a:lstStyle/>
          <a:p>
            <a:pPr>
              <a:buFont typeface="Wingdings" pitchFamily="2" charset="2"/>
              <a:buChar char="Ø"/>
            </a:pPr>
            <a:r>
              <a:rPr lang="en-US" altLang="en-US" sz="1800" dirty="0">
                <a:latin typeface="Arial" charset="0"/>
                <a:ea typeface="Arial" charset="0"/>
              </a:rPr>
              <a:t>Prosedur :</a:t>
            </a:r>
          </a:p>
          <a:p>
            <a:r>
              <a:rPr lang="en-US" altLang="en-US" sz="1800" dirty="0">
                <a:latin typeface="Arial" charset="0"/>
                <a:ea typeface="Arial" charset="0"/>
              </a:rPr>
              <a:t>Mempersiapkan, menjelaskan tujuan dan prosedur tindakan kepada pasien</a:t>
            </a:r>
          </a:p>
          <a:p>
            <a:r>
              <a:rPr lang="en-US" altLang="en-US" sz="1800" dirty="0">
                <a:latin typeface="Arial" charset="0"/>
                <a:ea typeface="Arial" charset="0"/>
              </a:rPr>
              <a:t>Mengatur posisi pasien</a:t>
            </a:r>
          </a:p>
          <a:p>
            <a:r>
              <a:rPr lang="en-US" altLang="en-US" sz="1800" dirty="0">
                <a:latin typeface="Arial" charset="0"/>
                <a:ea typeface="Arial" charset="0"/>
              </a:rPr>
              <a:t>Mencuci tangan</a:t>
            </a:r>
          </a:p>
          <a:p>
            <a:r>
              <a:rPr lang="en-US" altLang="en-US" sz="1800" dirty="0">
                <a:latin typeface="Arial" charset="0"/>
                <a:ea typeface="Arial" charset="0"/>
              </a:rPr>
              <a:t>Dekatkan peralatan dengan pasien</a:t>
            </a:r>
          </a:p>
          <a:p>
            <a:r>
              <a:rPr lang="en-US" altLang="en-US" sz="1800" dirty="0">
                <a:latin typeface="Arial" charset="0"/>
                <a:ea typeface="Arial" charset="0"/>
              </a:rPr>
              <a:t>Tusukan infus set ke botol cairan dan gantungkan di standar infus</a:t>
            </a:r>
          </a:p>
          <a:p>
            <a:r>
              <a:rPr lang="en-US" altLang="en-US" sz="1800" dirty="0">
                <a:latin typeface="Arial" charset="0"/>
                <a:ea typeface="Arial" charset="0"/>
              </a:rPr>
              <a:t>Isi selang infus dengan cairan kemudian secara perlahan alirkan cairan</a:t>
            </a:r>
          </a:p>
          <a:p>
            <a:r>
              <a:rPr lang="en-US" altLang="en-US" sz="1800" dirty="0">
                <a:latin typeface="Arial" charset="0"/>
                <a:ea typeface="Arial" charset="0"/>
              </a:rPr>
              <a:t>Lakukan klem dan gantungkan pada tiang infus</a:t>
            </a:r>
          </a:p>
          <a:p>
            <a:r>
              <a:rPr lang="en-US" altLang="en-US" sz="1800" dirty="0">
                <a:latin typeface="Arial" charset="0"/>
                <a:ea typeface="Arial" charset="0"/>
              </a:rPr>
              <a:t>Pasang sarung tangan steril, pilih vena,pasang pengalas di bawah area vena</a:t>
            </a:r>
          </a:p>
          <a:p>
            <a:r>
              <a:rPr lang="en-US" altLang="en-US" sz="1800" dirty="0">
                <a:latin typeface="Arial" charset="0"/>
                <a:ea typeface="Arial" charset="0"/>
              </a:rPr>
              <a:t>Pasang karet pembendung di atas vena</a:t>
            </a:r>
          </a:p>
          <a:p>
            <a:r>
              <a:rPr lang="en-US" altLang="en-US" sz="1800" dirty="0">
                <a:latin typeface="Arial" charset="0"/>
                <a:ea typeface="Arial" charset="0"/>
              </a:rPr>
              <a:t>Lakukan desinfektan dengan alkohol secara memutar dari arah dalam keluar</a:t>
            </a:r>
          </a:p>
          <a:p>
            <a:r>
              <a:rPr lang="en-US" altLang="en-US" sz="1800" dirty="0">
                <a:latin typeface="Arial" charset="0"/>
                <a:ea typeface="Arial" charset="0"/>
              </a:rPr>
              <a:t>Tusukan jarum pada vena</a:t>
            </a:r>
          </a:p>
          <a:p>
            <a:r>
              <a:rPr lang="en-US" altLang="en-US" sz="1800" dirty="0">
                <a:latin typeface="Arial" charset="0"/>
                <a:ea typeface="Arial" charset="0"/>
              </a:rPr>
              <a:t>Tarik jarum sampai darah terlihat ke canule, dan masukan sedikit demi sedikit kemudian lepaskan manset pembendung</a:t>
            </a:r>
          </a:p>
          <a:p>
            <a:r>
              <a:rPr lang="en-US" altLang="en-US" sz="1800" dirty="0">
                <a:latin typeface="Arial" charset="0"/>
                <a:ea typeface="Arial" charset="0"/>
              </a:rPr>
              <a:t>Tekan ujung canul didalam vena, lepaskan jarum kemudian sambungkan ke infus set.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481"/>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20483" name="Content Placeholder 20482"/>
          <p:cNvSpPr>
            <a:spLocks noGrp="1"/>
          </p:cNvSpPr>
          <p:nvPr>
            <p:ph idx="4294967295"/>
          </p:nvPr>
        </p:nvSpPr>
        <p:spPr>
          <a:xfrm>
            <a:off x="0" y="609600"/>
            <a:ext cx="9144000" cy="5715000"/>
          </a:xfrm>
          <a:ln/>
        </p:spPr>
        <p:txBody>
          <a:bodyPr wrap="square" lIns="91440" tIns="45720" rIns="91440" bIns="45720" anchor="t" anchorCtr="0"/>
          <a:lstStyle/>
          <a:p>
            <a:r>
              <a:rPr lang="en-US" altLang="en-US" sz="1800" dirty="0">
                <a:latin typeface="Arial" charset="0"/>
                <a:ea typeface="Arial" charset="0"/>
              </a:rPr>
              <a:t>Lakukan desinfeksi dengan bethadine dan tutup dengan kassa steril</a:t>
            </a:r>
          </a:p>
          <a:p>
            <a:r>
              <a:rPr lang="en-US" altLang="en-US" sz="1800" dirty="0">
                <a:latin typeface="Arial" charset="0"/>
                <a:ea typeface="Arial" charset="0"/>
              </a:rPr>
              <a:t>Atur tetesan infus sesuai program terapi</a:t>
            </a:r>
          </a:p>
          <a:p>
            <a:r>
              <a:rPr lang="en-US" altLang="en-US" sz="1800" dirty="0">
                <a:latin typeface="Arial" charset="0"/>
                <a:ea typeface="Arial" charset="0"/>
              </a:rPr>
              <a:t>Rapikan pasien dan peralatan lalu cuci tangan</a:t>
            </a:r>
          </a:p>
          <a:p>
            <a:r>
              <a:rPr lang="en-US" altLang="en-US" sz="1800" dirty="0">
                <a:latin typeface="Arial" charset="0"/>
                <a:ea typeface="Arial" charset="0"/>
              </a:rPr>
              <a:t>Dokumentasikan lokasi vena, jenis cairan, obat, dan jumlah tetesan</a:t>
            </a:r>
          </a:p>
          <a:p>
            <a:endParaRPr lang="en-US" altLang="en-US" sz="1800" dirty="0">
              <a:latin typeface="Arial" charset="0"/>
              <a:ea typeface="Arial" charset="0"/>
            </a:endParaRPr>
          </a:p>
        </p:txBody>
      </p:sp>
      <p:pic>
        <p:nvPicPr>
          <p:cNvPr id="20484" name="Picture 20483"/>
          <p:cNvPicPr>
            <a:picLocks noChangeAspect="1"/>
          </p:cNvPicPr>
          <p:nvPr/>
        </p:nvPicPr>
        <p:blipFill>
          <a:blip r:embed="rId3">
            <a:extLst/>
          </a:blip>
          <a:srcRect/>
          <a:stretch>
            <a:fillRect/>
          </a:stretch>
        </p:blipFill>
        <p:spPr>
          <a:xfrm>
            <a:off x="6248400" y="3581400"/>
            <a:ext cx="2667000" cy="2220913"/>
          </a:xfrm>
          <a:prstGeom prst="rect">
            <a:avLst/>
          </a:prstGeom>
          <a:noFill/>
          <a:ln>
            <a:noFill/>
          </a:ln>
          <a:effectLst/>
        </p:spPr>
      </p:pic>
      <p:pic>
        <p:nvPicPr>
          <p:cNvPr id="20485" name="Picture 20484"/>
          <p:cNvPicPr>
            <a:picLocks noChangeAspect="1"/>
          </p:cNvPicPr>
          <p:nvPr/>
        </p:nvPicPr>
        <p:blipFill>
          <a:blip r:embed="rId4">
            <a:extLst/>
          </a:blip>
          <a:srcRect/>
          <a:stretch>
            <a:fillRect/>
          </a:stretch>
        </p:blipFill>
        <p:spPr>
          <a:xfrm>
            <a:off x="3171825" y="3022600"/>
            <a:ext cx="2778125" cy="2362200"/>
          </a:xfrm>
          <a:prstGeom prst="rect">
            <a:avLst/>
          </a:prstGeom>
          <a:noFill/>
          <a:ln>
            <a:noFill/>
          </a:ln>
          <a:effectLst/>
        </p:spPr>
      </p:pic>
      <p:pic>
        <p:nvPicPr>
          <p:cNvPr id="20486" name="Picture 20485"/>
          <p:cNvPicPr>
            <a:picLocks noChangeAspect="1"/>
          </p:cNvPicPr>
          <p:nvPr/>
        </p:nvPicPr>
        <p:blipFill>
          <a:blip r:embed="rId5">
            <a:extLst/>
          </a:blip>
          <a:srcRect/>
          <a:stretch>
            <a:fillRect/>
          </a:stretch>
        </p:blipFill>
        <p:spPr>
          <a:xfrm>
            <a:off x="142875" y="1981200"/>
            <a:ext cx="2921000" cy="2057400"/>
          </a:xfrm>
          <a:prstGeom prst="rect">
            <a:avLst/>
          </a:prstGeom>
          <a:noFill/>
          <a:ln>
            <a:noFill/>
          </a:ln>
          <a:effectLst/>
        </p:spPr>
      </p:pic>
      <p:sp>
        <p:nvSpPr>
          <p:cNvPr id="20487" name="Rectangle 20486"/>
          <p:cNvSpPr>
            <a:spLocks/>
          </p:cNvSpPr>
          <p:nvPr/>
        </p:nvSpPr>
        <p:spPr>
          <a:xfrm>
            <a:off x="228600" y="5459413"/>
            <a:ext cx="2943225" cy="685800"/>
          </a:xfrm>
          <a:prstGeom prst="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Sumber gambar : Anestesi Unhas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1505"/>
          <p:cNvPicPr>
            <a:picLocks noChangeAspect="1"/>
          </p:cNvPicPr>
          <p:nvPr/>
        </p:nvPicPr>
        <p:blipFill>
          <a:blip r:embed="rId2">
            <a:extLst/>
          </a:blip>
          <a:srcRect/>
          <a:stretch>
            <a:fillRect/>
          </a:stretch>
        </p:blipFill>
        <p:spPr>
          <a:xfrm>
            <a:off x="0" y="0"/>
            <a:ext cx="9172576" cy="6858000"/>
          </a:xfrm>
          <a:prstGeom prst="rect">
            <a:avLst/>
          </a:prstGeom>
          <a:noFill/>
          <a:ln>
            <a:noFill/>
          </a:ln>
        </p:spPr>
      </p:pic>
      <p:pic>
        <p:nvPicPr>
          <p:cNvPr id="21507" name="Content Placeholder 21506"/>
          <p:cNvPicPr>
            <a:picLocks noGrp="1" noChangeAspect="1"/>
          </p:cNvPicPr>
          <p:nvPr>
            <p:ph idx="4294967295"/>
          </p:nvPr>
        </p:nvPicPr>
        <p:blipFill>
          <a:blip r:embed="rId3">
            <a:alphaModFix/>
            <a:extLst/>
          </a:blip>
          <a:srcRect/>
          <a:stretch>
            <a:fillRect/>
          </a:stretch>
        </p:blipFill>
        <p:spPr>
          <a:xfrm>
            <a:off x="1762125" y="685800"/>
            <a:ext cx="4943475" cy="4959350"/>
          </a:xfrm>
          <a:prstGeom prst="rect">
            <a:avLst/>
          </a:prstGeom>
          <a:noFill/>
          <a:ln>
            <a:noFill/>
          </a:ln>
          <a:effectLst/>
        </p:spPr>
      </p:pic>
      <p:sp>
        <p:nvSpPr>
          <p:cNvPr id="21508" name="Rectangle 21507"/>
          <p:cNvSpPr>
            <a:spLocks/>
          </p:cNvSpPr>
          <p:nvPr/>
        </p:nvSpPr>
        <p:spPr>
          <a:xfrm>
            <a:off x="381000" y="5791200"/>
            <a:ext cx="2743200" cy="457200"/>
          </a:xfrm>
          <a:prstGeom prst="rect">
            <a:avLst/>
          </a:prstGeom>
          <a:solidFill>
            <a:srgbClr val="4F81BD"/>
          </a:solidFill>
          <a:ln w="25400">
            <a:solidFill>
              <a:srgbClr val="385D8A"/>
            </a:solidFill>
          </a:ln>
        </p:spPr>
        <p:txBody>
          <a:bodyPr anchor="ctr"/>
          <a:lstStyle/>
          <a:p>
            <a:pPr algn="ctr"/>
            <a:r>
              <a:rPr lang="en-US" altLang="en-US" dirty="0">
                <a:solidFill>
                  <a:srgbClr val="FFFFFF"/>
                </a:solidFill>
                <a:latin typeface="Calibri" charset="0"/>
              </a:rPr>
              <a:t>Sumber gambar : Anestesi unhas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073"/>
          <p:cNvPicPr>
            <a:picLocks noChangeAspect="1"/>
          </p:cNvPicPr>
          <p:nvPr/>
        </p:nvPicPr>
        <p:blipFill>
          <a:blip r:embed="rId2">
            <a:extLst/>
          </a:blip>
          <a:srcRect/>
          <a:stretch>
            <a:fillRect/>
          </a:stretch>
        </p:blipFill>
        <p:spPr>
          <a:xfrm>
            <a:off x="0" y="0"/>
            <a:ext cx="9172576" cy="6858000"/>
          </a:xfrm>
          <a:prstGeom prst="rect">
            <a:avLst/>
          </a:prstGeom>
          <a:noFill/>
          <a:ln>
            <a:noFill/>
          </a:ln>
        </p:spPr>
      </p:pic>
      <p:grpSp>
        <p:nvGrpSpPr>
          <p:cNvPr id="3077" name="Group 3076"/>
          <p:cNvGrpSpPr>
            <a:grpSpLocks/>
          </p:cNvGrpSpPr>
          <p:nvPr/>
        </p:nvGrpSpPr>
        <p:grpSpPr>
          <a:xfrm>
            <a:off x="-55562" y="792163"/>
            <a:ext cx="9255124" cy="1066800"/>
            <a:chOff x="-35" y="499"/>
            <a:chExt cx="5830" cy="672"/>
          </a:xfrm>
        </p:grpSpPr>
        <p:pic>
          <p:nvPicPr>
            <p:cNvPr id="3075" name="Picture 3074"/>
            <p:cNvPicPr>
              <a:picLocks/>
            </p:cNvPicPr>
            <p:nvPr/>
          </p:nvPicPr>
          <p:blipFill>
            <a:blip r:embed="rId3">
              <a:extLst/>
            </a:blip>
            <a:srcRect/>
            <a:stretch>
              <a:fillRect/>
            </a:stretch>
          </p:blipFill>
          <p:spPr>
            <a:xfrm>
              <a:off x="-35" y="499"/>
              <a:ext cx="5830" cy="672"/>
            </a:xfrm>
            <a:prstGeom prst="rect">
              <a:avLst/>
            </a:prstGeom>
            <a:ln/>
          </p:spPr>
        </p:pic>
        <p:sp>
          <p:nvSpPr>
            <p:cNvPr id="3076" name="Rectangle 3075"/>
            <p:cNvSpPr>
              <a:spLocks/>
            </p:cNvSpPr>
            <p:nvPr/>
          </p:nvSpPr>
          <p:spPr>
            <a:xfrm>
              <a:off x="0" y="576"/>
              <a:ext cx="5760" cy="407"/>
            </a:xfrm>
            <a:prstGeom prst="rect">
              <a:avLst/>
            </a:prstGeom>
            <a:noFill/>
            <a:ln>
              <a:noFill/>
            </a:ln>
          </p:spPr>
          <p:txBody>
            <a:bodyPr>
              <a:spAutoFit/>
            </a:bodyPr>
            <a:lstStyle/>
            <a:p>
              <a:pPr algn="ctr"/>
              <a:r>
                <a:rPr lang="en-US" altLang="en-US" sz="3600" b="1" dirty="0">
                  <a:solidFill>
                    <a:srgbClr val="FFFFFF"/>
                  </a:solidFill>
                  <a:latin typeface="Calibri" charset="0"/>
                </a:rPr>
                <a:t>VISI DAN MISI UNIVERSITAS ESA UNGGUL</a:t>
              </a:r>
            </a:p>
          </p:txBody>
        </p:sp>
      </p:grpSp>
      <p:pic>
        <p:nvPicPr>
          <p:cNvPr id="3078" name="Content Placeholder 3077"/>
          <p:cNvPicPr>
            <a:picLocks noGrp="1" noChangeAspect="1"/>
          </p:cNvPicPr>
          <p:nvPr>
            <p:ph idx="4294967295"/>
          </p:nvPr>
        </p:nvPicPr>
        <p:blipFill>
          <a:blip r:embed="rId4">
            <a:extLst/>
          </a:blip>
          <a:srcRect/>
          <a:stretch>
            <a:fillRect/>
          </a:stretch>
        </p:blipFill>
        <p:spPr>
          <a:xfrm>
            <a:off x="0" y="1560513"/>
            <a:ext cx="9144000" cy="4840287"/>
          </a:xfrm>
          <a:prstGeom prst="rect">
            <a:avLst/>
          </a:prstGeom>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5" name="Content Placeholder 4"/>
          <p:cNvSpPr>
            <a:spLocks noGrp="1"/>
          </p:cNvSpPr>
          <p:nvPr>
            <p:ph sz="half" idx="1"/>
          </p:nvPr>
        </p:nvSpPr>
        <p:spPr/>
        <p:txBody>
          <a:bodyPr/>
          <a:lstStyle/>
          <a:p>
            <a:endParaRPr lang="id-ID"/>
          </a:p>
        </p:txBody>
      </p:sp>
      <p:sp>
        <p:nvSpPr>
          <p:cNvPr id="6" name="Content Placeholder 5"/>
          <p:cNvSpPr>
            <a:spLocks noGrp="1"/>
          </p:cNvSpPr>
          <p:nvPr>
            <p:ph sz="half" idx="2"/>
          </p:nvPr>
        </p:nvSpPr>
        <p:spPr/>
        <p:txBody>
          <a:bodyPr/>
          <a:lstStyle/>
          <a:p>
            <a:endParaRPr lang="id-ID"/>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7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0366" y="586523"/>
            <a:ext cx="8136904" cy="5386090"/>
          </a:xfrm>
          <a:prstGeom prst="rect">
            <a:avLst/>
          </a:prstGeom>
          <a:noFill/>
        </p:spPr>
        <p:txBody>
          <a:bodyPr wrap="square" rtlCol="0">
            <a:spAutoFit/>
          </a:bodyPr>
          <a:lstStyle/>
          <a:p>
            <a:pPr algn="ctr"/>
            <a:r>
              <a:rPr lang="id-ID" sz="2400" b="1" dirty="0"/>
              <a:t>KASUS DAN </a:t>
            </a:r>
            <a:r>
              <a:rPr lang="id-ID" sz="2400" b="1" dirty="0" smtClean="0"/>
              <a:t>PEMBAHASAN</a:t>
            </a:r>
          </a:p>
          <a:p>
            <a:pPr marL="342900" indent="-342900">
              <a:buFont typeface="Wingdings" pitchFamily="2" charset="2"/>
              <a:buChar char="Ø"/>
            </a:pPr>
            <a:r>
              <a:rPr lang="id-ID" sz="2000" dirty="0"/>
              <a:t>Kasus</a:t>
            </a:r>
          </a:p>
          <a:p>
            <a:r>
              <a:rPr lang="id-ID" sz="2000" dirty="0"/>
              <a:t>Seorang perempuan berumur 25 tahun sedang memeriksakan diri di poli kebidanan dengan keluhan mual-mual dan muntah. Hasil pemeriksaan didapatkan, ekspresi muka sedih, terlihat pasien mau muntah, hasil test pack didapatkan positif hamil, dari hasil wawancara pasien mengeluh tidak nafsu makan, makan hanya 3 sendok makan. Ditentukan kehamilan pasien 8 </a:t>
            </a:r>
            <a:r>
              <a:rPr lang="id-ID" sz="2000" dirty="0" smtClean="0"/>
              <a:t>minggu.</a:t>
            </a:r>
          </a:p>
          <a:p>
            <a:pPr marL="457200" indent="-457200">
              <a:buAutoNum type="arabicPeriod"/>
            </a:pPr>
            <a:r>
              <a:rPr lang="id-ID" sz="2000" dirty="0" smtClean="0"/>
              <a:t>Pembahasan</a:t>
            </a:r>
          </a:p>
          <a:p>
            <a:pPr marL="457200" indent="-457200">
              <a:buAutoNum type="arabicPeriod"/>
            </a:pPr>
            <a:r>
              <a:rPr lang="id-ID" sz="2000" dirty="0" smtClean="0"/>
              <a:t>Pengkajian</a:t>
            </a:r>
          </a:p>
          <a:p>
            <a:pPr marL="457200" indent="-457200">
              <a:buAutoNum type="arabicPeriod"/>
            </a:pPr>
            <a:r>
              <a:rPr lang="id-ID" sz="2000" dirty="0" smtClean="0"/>
              <a:t>Identitas </a:t>
            </a:r>
            <a:r>
              <a:rPr lang="id-ID" sz="2000" dirty="0"/>
              <a:t>Pasien</a:t>
            </a:r>
          </a:p>
          <a:p>
            <a:pPr marL="342900" indent="-342900">
              <a:buFont typeface="Arial" pitchFamily="34" charset="0"/>
              <a:buChar char="•"/>
            </a:pPr>
            <a:r>
              <a:rPr lang="id-ID" sz="2000" dirty="0"/>
              <a:t>Nama : Ny. </a:t>
            </a:r>
            <a:r>
              <a:rPr lang="id-ID" sz="2000" dirty="0" smtClean="0"/>
              <a:t>Nurul</a:t>
            </a:r>
          </a:p>
          <a:p>
            <a:pPr marL="342900" indent="-342900">
              <a:buFont typeface="Arial" pitchFamily="34" charset="0"/>
              <a:buChar char="•"/>
            </a:pPr>
            <a:r>
              <a:rPr lang="id-ID" sz="2000" dirty="0" smtClean="0"/>
              <a:t>Umur </a:t>
            </a:r>
            <a:r>
              <a:rPr lang="id-ID" sz="2000" dirty="0"/>
              <a:t>: 25 </a:t>
            </a:r>
            <a:r>
              <a:rPr lang="id-ID" sz="2000" dirty="0" smtClean="0"/>
              <a:t>tahun</a:t>
            </a:r>
          </a:p>
          <a:p>
            <a:pPr marL="342900" indent="-342900">
              <a:buFont typeface="Arial" pitchFamily="34" charset="0"/>
              <a:buChar char="•"/>
            </a:pPr>
            <a:r>
              <a:rPr lang="id-ID" sz="2000" dirty="0" smtClean="0"/>
              <a:t>Jenis </a:t>
            </a:r>
            <a:r>
              <a:rPr lang="id-ID" sz="2000" dirty="0"/>
              <a:t>Kelamin : </a:t>
            </a:r>
            <a:r>
              <a:rPr lang="id-ID" sz="2000" dirty="0" smtClean="0"/>
              <a:t>Perempuan</a:t>
            </a:r>
          </a:p>
          <a:p>
            <a:pPr marL="342900" indent="-342900">
              <a:buFont typeface="Arial" pitchFamily="34" charset="0"/>
              <a:buChar char="•"/>
            </a:pPr>
            <a:r>
              <a:rPr lang="id-ID" sz="2000" dirty="0" smtClean="0"/>
              <a:t>Agama </a:t>
            </a:r>
            <a:r>
              <a:rPr lang="id-ID" sz="2000" dirty="0"/>
              <a:t>: </a:t>
            </a:r>
            <a:r>
              <a:rPr lang="id-ID" sz="2000" dirty="0" smtClean="0"/>
              <a:t>Islam</a:t>
            </a:r>
          </a:p>
          <a:p>
            <a:pPr marL="342900" indent="-342900">
              <a:buFont typeface="Arial" pitchFamily="34" charset="0"/>
              <a:buChar char="•"/>
            </a:pPr>
            <a:r>
              <a:rPr lang="id-ID" sz="2000" dirty="0" smtClean="0"/>
              <a:t>Alamat </a:t>
            </a:r>
            <a:r>
              <a:rPr lang="id-ID" sz="2000" dirty="0"/>
              <a:t>: Jalan Kiwi 1 No. 26</a:t>
            </a:r>
          </a:p>
          <a:p>
            <a:pPr algn="ctr"/>
            <a:endParaRPr lang="id-ID" sz="2000" dirty="0"/>
          </a:p>
        </p:txBody>
      </p:sp>
    </p:spTree>
    <p:extLst>
      <p:ext uri="{BB962C8B-B14F-4D97-AF65-F5344CB8AC3E}">
        <p14:creationId xmlns:p14="http://schemas.microsoft.com/office/powerpoint/2010/main" val="617181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862" y="1052736"/>
            <a:ext cx="8928992" cy="4401205"/>
          </a:xfrm>
          <a:prstGeom prst="rect">
            <a:avLst/>
          </a:prstGeom>
          <a:noFill/>
        </p:spPr>
        <p:txBody>
          <a:bodyPr wrap="square" rtlCol="0">
            <a:spAutoFit/>
          </a:bodyPr>
          <a:lstStyle/>
          <a:p>
            <a:pPr marL="285750" indent="-285750">
              <a:buFont typeface="Wingdings" pitchFamily="2" charset="2"/>
              <a:buChar char="Ø"/>
            </a:pPr>
            <a:r>
              <a:rPr lang="id-ID" sz="2000" dirty="0"/>
              <a:t>Analisa Data</a:t>
            </a:r>
          </a:p>
          <a:p>
            <a:pPr marL="285750" indent="-285750">
              <a:buFont typeface="Wingdings" pitchFamily="2" charset="2"/>
              <a:buChar char="§"/>
            </a:pPr>
            <a:r>
              <a:rPr lang="id-ID" sz="2000" dirty="0"/>
              <a:t>Data Subjektif :</a:t>
            </a:r>
          </a:p>
          <a:p>
            <a:pPr marL="285750" indent="-285750">
              <a:buFont typeface="Arial" pitchFamily="34" charset="0"/>
              <a:buChar char="•"/>
            </a:pPr>
            <a:r>
              <a:rPr lang="id-ID" sz="2000" dirty="0"/>
              <a:t>Pasien mengeluh mual dan muntah.</a:t>
            </a:r>
          </a:p>
          <a:p>
            <a:pPr marL="285750" indent="-285750">
              <a:buFont typeface="Arial" pitchFamily="34" charset="0"/>
              <a:buChar char="•"/>
            </a:pPr>
            <a:r>
              <a:rPr lang="id-ID" sz="2000" dirty="0"/>
              <a:t>Pasien mengeluh tidak nafsu makan dan makan hanya 3 sendok makan.</a:t>
            </a:r>
          </a:p>
          <a:p>
            <a:pPr marL="285750" indent="-285750">
              <a:buFont typeface="Wingdings" pitchFamily="2" charset="2"/>
              <a:buChar char="§"/>
            </a:pPr>
            <a:r>
              <a:rPr lang="id-ID" sz="2000" dirty="0"/>
              <a:t>Data Objektif :</a:t>
            </a:r>
          </a:p>
          <a:p>
            <a:pPr marL="285750" indent="-285750">
              <a:buFont typeface="Arial" pitchFamily="34" charset="0"/>
              <a:buChar char="•"/>
            </a:pPr>
            <a:r>
              <a:rPr lang="id-ID" sz="2000" dirty="0"/>
              <a:t>Ekspresi muka pasien terlihat sedih.</a:t>
            </a:r>
          </a:p>
          <a:p>
            <a:pPr marL="285750" indent="-285750">
              <a:buFont typeface="Arial" pitchFamily="34" charset="0"/>
              <a:buChar char="•"/>
            </a:pPr>
            <a:r>
              <a:rPr lang="id-ID" sz="2000" dirty="0"/>
              <a:t>Pasien terlihat mau muntah.</a:t>
            </a:r>
          </a:p>
          <a:p>
            <a:pPr marL="285750" indent="-285750">
              <a:buFont typeface="Arial" pitchFamily="34" charset="0"/>
              <a:buChar char="•"/>
            </a:pPr>
            <a:r>
              <a:rPr lang="id-ID" sz="2000" dirty="0"/>
              <a:t>Hasil test pack pasien positif hamil.</a:t>
            </a:r>
          </a:p>
          <a:p>
            <a:pPr marL="285750" indent="-285750">
              <a:buFont typeface="Arial" pitchFamily="34" charset="0"/>
              <a:buChar char="•"/>
            </a:pPr>
            <a:r>
              <a:rPr lang="id-ID" sz="2000" dirty="0"/>
              <a:t>Pasien ditentukan hamil 8 minggu.</a:t>
            </a:r>
          </a:p>
          <a:p>
            <a:pPr marL="285750" indent="-285750">
              <a:buFont typeface="Wingdings" pitchFamily="2" charset="2"/>
              <a:buChar char="Ø"/>
            </a:pPr>
            <a:r>
              <a:rPr lang="id-ID" sz="2000" dirty="0"/>
              <a:t>Diagnosa Keperawatan</a:t>
            </a:r>
          </a:p>
          <a:p>
            <a:pPr marL="285750" indent="-285750">
              <a:buFont typeface="Wingdings" pitchFamily="2" charset="2"/>
              <a:buChar char="Ø"/>
            </a:pPr>
            <a:r>
              <a:rPr lang="id-ID" sz="2000" dirty="0"/>
              <a:t>Ketidakseimbangan nutrisi kurang dari kebutuhan tubuh berhubungan dengan masukan nutrient yang tidak adekuat.</a:t>
            </a:r>
          </a:p>
          <a:p>
            <a:pPr marL="285750" indent="-285750">
              <a:buFont typeface="Wingdings" pitchFamily="2" charset="2"/>
              <a:buChar char="Ø"/>
            </a:pPr>
            <a:r>
              <a:rPr lang="id-ID" sz="2000" dirty="0"/>
              <a:t>Mual dan muntah berhubungan dengan kurangnya intake makanan.</a:t>
            </a:r>
          </a:p>
          <a:p>
            <a:pPr marL="285750" indent="-285750">
              <a:buFont typeface="Wingdings" pitchFamily="2" charset="2"/>
              <a:buChar char="Ø"/>
            </a:pPr>
            <a:r>
              <a:rPr lang="id-ID" sz="2000" dirty="0"/>
              <a:t>Gangguan rasa nyaman berhubungan dengan kecemasan kehamilan.</a:t>
            </a:r>
          </a:p>
        </p:txBody>
      </p:sp>
    </p:spTree>
    <p:extLst>
      <p:ext uri="{BB962C8B-B14F-4D97-AF65-F5344CB8AC3E}">
        <p14:creationId xmlns:p14="http://schemas.microsoft.com/office/powerpoint/2010/main" val="2651198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96"/>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07504" y="436772"/>
            <a:ext cx="89289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id-ID" sz="1800" b="0" i="0" u="none" strike="noStrike" cap="none" normalizeH="0" baseline="0" dirty="0" smtClean="0">
                <a:ln>
                  <a:noFill/>
                </a:ln>
                <a:solidFill>
                  <a:schemeClr val="tx1"/>
                </a:solidFill>
                <a:effectLst/>
                <a:latin typeface="Arial" charset="0"/>
                <a:cs typeface="Arial" charset="0"/>
              </a:rPr>
              <a:t>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48642215"/>
              </p:ext>
            </p:extLst>
          </p:nvPr>
        </p:nvGraphicFramePr>
        <p:xfrm>
          <a:off x="-19052" y="980728"/>
          <a:ext cx="9163052" cy="5472608"/>
        </p:xfrm>
        <a:graphic>
          <a:graphicData uri="http://schemas.openxmlformats.org/drawingml/2006/table">
            <a:tbl>
              <a:tblPr/>
              <a:tblGrid>
                <a:gridCol w="527570"/>
                <a:gridCol w="2013095"/>
                <a:gridCol w="2346297"/>
                <a:gridCol w="2221346"/>
                <a:gridCol w="2054744"/>
              </a:tblGrid>
              <a:tr h="710728">
                <a:tc>
                  <a:txBody>
                    <a:bodyPr/>
                    <a:lstStyle/>
                    <a:p>
                      <a:r>
                        <a:rPr lang="id-ID" sz="1800" dirty="0"/>
                        <a:t>No.</a:t>
                      </a:r>
                    </a:p>
                  </a:txBody>
                  <a:tcPr marL="58779" marR="58779" marT="29389" marB="29389" anchor="ctr">
                    <a:lnL>
                      <a:noFill/>
                    </a:lnL>
                    <a:lnR>
                      <a:noFill/>
                    </a:lnR>
                    <a:lnT>
                      <a:noFill/>
                    </a:lnT>
                    <a:lnB>
                      <a:noFill/>
                    </a:lnB>
                  </a:tcPr>
                </a:tc>
                <a:tc>
                  <a:txBody>
                    <a:bodyPr/>
                    <a:lstStyle/>
                    <a:p>
                      <a:r>
                        <a:rPr lang="id-ID" sz="1800" dirty="0"/>
                        <a:t>Diagnosa Keperawatan</a:t>
                      </a:r>
                    </a:p>
                  </a:txBody>
                  <a:tcPr marL="58779" marR="58779" marT="29389" marB="29389" anchor="ctr">
                    <a:lnL>
                      <a:noFill/>
                    </a:lnL>
                    <a:lnR>
                      <a:noFill/>
                    </a:lnR>
                    <a:lnT>
                      <a:noFill/>
                    </a:lnT>
                    <a:lnB>
                      <a:noFill/>
                    </a:lnB>
                  </a:tcPr>
                </a:tc>
                <a:tc>
                  <a:txBody>
                    <a:bodyPr/>
                    <a:lstStyle/>
                    <a:p>
                      <a:r>
                        <a:rPr lang="id-ID" sz="1800"/>
                        <a:t>Tujuan dan Kriteria Hasil</a:t>
                      </a:r>
                    </a:p>
                  </a:txBody>
                  <a:tcPr marL="58779" marR="58779" marT="29389" marB="29389" anchor="ctr">
                    <a:lnL>
                      <a:noFill/>
                    </a:lnL>
                    <a:lnR>
                      <a:noFill/>
                    </a:lnR>
                    <a:lnT>
                      <a:noFill/>
                    </a:lnT>
                    <a:lnB>
                      <a:noFill/>
                    </a:lnB>
                  </a:tcPr>
                </a:tc>
                <a:tc>
                  <a:txBody>
                    <a:bodyPr/>
                    <a:lstStyle/>
                    <a:p>
                      <a:r>
                        <a:rPr lang="id-ID" sz="1800"/>
                        <a:t>Intervensi</a:t>
                      </a:r>
                    </a:p>
                  </a:txBody>
                  <a:tcPr marL="58779" marR="58779" marT="29389" marB="29389" anchor="ctr">
                    <a:lnL>
                      <a:noFill/>
                    </a:lnL>
                    <a:lnR>
                      <a:noFill/>
                    </a:lnR>
                    <a:lnT>
                      <a:noFill/>
                    </a:lnT>
                    <a:lnB>
                      <a:noFill/>
                    </a:lnB>
                  </a:tcPr>
                </a:tc>
                <a:tc>
                  <a:txBody>
                    <a:bodyPr/>
                    <a:lstStyle/>
                    <a:p>
                      <a:r>
                        <a:rPr lang="id-ID" sz="1800"/>
                        <a:t>Rasional</a:t>
                      </a:r>
                    </a:p>
                  </a:txBody>
                  <a:tcPr marL="58779" marR="58779" marT="29389" marB="29389" anchor="ctr">
                    <a:lnL>
                      <a:noFill/>
                    </a:lnL>
                    <a:lnR>
                      <a:noFill/>
                    </a:lnR>
                    <a:lnT>
                      <a:noFill/>
                    </a:lnT>
                    <a:lnB>
                      <a:noFill/>
                    </a:lnB>
                  </a:tcPr>
                </a:tc>
              </a:tr>
              <a:tr h="4761880">
                <a:tc>
                  <a:txBody>
                    <a:bodyPr/>
                    <a:lstStyle/>
                    <a:p>
                      <a:r>
                        <a:rPr lang="id-ID" sz="1800"/>
                        <a:t>1.</a:t>
                      </a:r>
                    </a:p>
                  </a:txBody>
                  <a:tcPr marL="58779" marR="58779" marT="29389" marB="29389" anchor="ctr">
                    <a:lnL>
                      <a:noFill/>
                    </a:lnL>
                    <a:lnR>
                      <a:noFill/>
                    </a:lnR>
                    <a:lnT>
                      <a:noFill/>
                    </a:lnT>
                    <a:lnB>
                      <a:noFill/>
                    </a:lnB>
                  </a:tcPr>
                </a:tc>
                <a:tc>
                  <a:txBody>
                    <a:bodyPr/>
                    <a:lstStyle/>
                    <a:p>
                      <a:r>
                        <a:rPr lang="id-ID" sz="1800" dirty="0"/>
                        <a:t>Ketidakseimbangan nutrisi kurang dari kebutuhan tubuh berhubungan dengan masukan nutrient yang tidak adekuat.</a:t>
                      </a:r>
                    </a:p>
                  </a:txBody>
                  <a:tcPr marL="58779" marR="58779" marT="29389" marB="29389" anchor="ctr">
                    <a:lnL>
                      <a:noFill/>
                    </a:lnL>
                    <a:lnR>
                      <a:noFill/>
                    </a:lnR>
                    <a:lnT>
                      <a:noFill/>
                    </a:lnT>
                    <a:lnB>
                      <a:noFill/>
                    </a:lnB>
                  </a:tcPr>
                </a:tc>
                <a:tc>
                  <a:txBody>
                    <a:bodyPr/>
                    <a:lstStyle/>
                    <a:p>
                      <a:r>
                        <a:rPr lang="id-ID" sz="1800" dirty="0"/>
                        <a:t>Tujuan:</a:t>
                      </a:r>
                    </a:p>
                    <a:p>
                      <a:r>
                        <a:rPr lang="id-ID" sz="1800" dirty="0"/>
                        <a:t>Kebutuhan nutrisi pasien terpenuhi.</a:t>
                      </a:r>
                    </a:p>
                    <a:p>
                      <a:r>
                        <a:rPr lang="id-ID" sz="1800" dirty="0"/>
                        <a:t>Kriteria Hasil:</a:t>
                      </a:r>
                    </a:p>
                    <a:p>
                      <a:r>
                        <a:rPr lang="id-ID" sz="1800" dirty="0"/>
                        <a:t>1.      Pasien mengetahui pentingnya memenuhi kebutuhan nutrisi</a:t>
                      </a:r>
                    </a:p>
                    <a:p>
                      <a:r>
                        <a:rPr lang="id-ID" sz="1800" dirty="0"/>
                        <a:t>2.      Nafsu makan pasien meningkat</a:t>
                      </a:r>
                    </a:p>
                    <a:p>
                      <a:r>
                        <a:rPr lang="id-ID" sz="1800" dirty="0"/>
                        <a:t>3.      Nutrisi pasien terpenuhi</a:t>
                      </a:r>
                    </a:p>
                  </a:txBody>
                  <a:tcPr marL="58779" marR="58779" marT="29389" marB="29389" anchor="ctr">
                    <a:lnL>
                      <a:noFill/>
                    </a:lnL>
                    <a:lnR>
                      <a:noFill/>
                    </a:lnR>
                    <a:lnT>
                      <a:noFill/>
                    </a:lnT>
                    <a:lnB>
                      <a:noFill/>
                    </a:lnB>
                  </a:tcPr>
                </a:tc>
                <a:tc>
                  <a:txBody>
                    <a:bodyPr/>
                    <a:lstStyle/>
                    <a:p>
                      <a:r>
                        <a:rPr lang="id-ID" sz="1800" dirty="0"/>
                        <a:t>1.      Berikan penkes mengenai pentingnya memenuhi kebutuhan nutrisi</a:t>
                      </a:r>
                    </a:p>
                    <a:p>
                      <a:r>
                        <a:rPr lang="id-ID" sz="1800" dirty="0"/>
                        <a:t>2.      Monitor kalori dan intake nutrisi pasien</a:t>
                      </a:r>
                    </a:p>
                    <a:p>
                      <a:r>
                        <a:rPr lang="id-ID" sz="1800" dirty="0"/>
                        <a:t> </a:t>
                      </a:r>
                    </a:p>
                    <a:p>
                      <a:r>
                        <a:rPr lang="id-ID" sz="1800" dirty="0"/>
                        <a:t> </a:t>
                      </a:r>
                    </a:p>
                    <a:p>
                      <a:r>
                        <a:rPr lang="id-ID" sz="1800" dirty="0"/>
                        <a:t>3.      Kolaborasi dengan ahli gizi untuk menentukan jumlah kalori dan nutrisi yang dibutuhkan pasien</a:t>
                      </a:r>
                    </a:p>
                  </a:txBody>
                  <a:tcPr marL="58779" marR="58779" marT="29389" marB="29389" anchor="ctr">
                    <a:lnL>
                      <a:noFill/>
                    </a:lnL>
                    <a:lnR>
                      <a:noFill/>
                    </a:lnR>
                    <a:lnT>
                      <a:noFill/>
                    </a:lnT>
                    <a:lnB>
                      <a:noFill/>
                    </a:lnB>
                  </a:tcPr>
                </a:tc>
                <a:tc>
                  <a:txBody>
                    <a:bodyPr/>
                    <a:lstStyle/>
                    <a:p>
                      <a:r>
                        <a:rPr lang="id-ID" sz="1800" dirty="0"/>
                        <a:t>1.    Agar pasien mengetahui pentingnya nutrisi terutama bagi ibu hamil</a:t>
                      </a:r>
                    </a:p>
                    <a:p>
                      <a:r>
                        <a:rPr lang="id-ID" sz="1800" dirty="0"/>
                        <a:t>2.      Untuk mengetahui kalori dan nutrisi pasien terpenuhi atau tidak</a:t>
                      </a:r>
                    </a:p>
                    <a:p>
                      <a:r>
                        <a:rPr lang="id-ID" sz="1800" dirty="0"/>
                        <a:t>3.      Untuk menentukan jumlah kalori dan nutrisi yang dibutuhkan pasien.</a:t>
                      </a:r>
                    </a:p>
                  </a:txBody>
                  <a:tcPr marL="58779" marR="58779" marT="29389" marB="29389" anchor="ctr">
                    <a:lnL>
                      <a:noFill/>
                    </a:lnL>
                    <a:lnR>
                      <a:noFill/>
                    </a:lnR>
                    <a:lnT>
                      <a:noFill/>
                    </a:lnT>
                    <a:lnB>
                      <a:noFill/>
                    </a:lnB>
                  </a:tcPr>
                </a:tc>
              </a:tr>
            </a:tbl>
          </a:graphicData>
        </a:graphic>
      </p:graphicFrame>
      <p:sp>
        <p:nvSpPr>
          <p:cNvPr id="8" name="Rectangle 5"/>
          <p:cNvSpPr>
            <a:spLocks noChangeArrowheads="1"/>
          </p:cNvSpPr>
          <p:nvPr/>
        </p:nvSpPr>
        <p:spPr bwMode="auto">
          <a:xfrm>
            <a:off x="323528" y="575270"/>
            <a:ext cx="153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d-ID" sz="1800" b="0" i="0" u="none" strike="noStrike" cap="none" normalizeH="0" baseline="0" dirty="0" smtClean="0">
                <a:ln>
                  <a:noFill/>
                </a:ln>
                <a:solidFill>
                  <a:schemeClr val="tx1"/>
                </a:solidFill>
                <a:effectLst/>
                <a:latin typeface="Arial" charset="0"/>
                <a:cs typeface="Arial" charset="0"/>
              </a:rPr>
              <a:t>Intervensi </a:t>
            </a:r>
          </a:p>
        </p:txBody>
      </p:sp>
    </p:spTree>
    <p:extLst>
      <p:ext uri="{BB962C8B-B14F-4D97-AF65-F5344CB8AC3E}">
        <p14:creationId xmlns:p14="http://schemas.microsoft.com/office/powerpoint/2010/main" val="1770462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264265849"/>
              </p:ext>
            </p:extLst>
          </p:nvPr>
        </p:nvGraphicFramePr>
        <p:xfrm>
          <a:off x="0" y="692696"/>
          <a:ext cx="9141587" cy="5760640"/>
        </p:xfrm>
        <a:graphic>
          <a:graphicData uri="http://schemas.openxmlformats.org/drawingml/2006/table">
            <a:tbl>
              <a:tblPr/>
              <a:tblGrid>
                <a:gridCol w="148047"/>
                <a:gridCol w="2096565"/>
                <a:gridCol w="2443581"/>
                <a:gridCol w="2313451"/>
                <a:gridCol w="2139943"/>
              </a:tblGrid>
              <a:tr h="5760640">
                <a:tc>
                  <a:txBody>
                    <a:bodyPr/>
                    <a:lstStyle/>
                    <a:p>
                      <a:r>
                        <a:rPr lang="id-ID" sz="900" dirty="0"/>
                        <a:t>.</a:t>
                      </a:r>
                    </a:p>
                  </a:txBody>
                  <a:tcPr marL="43941" marR="43941" marT="21971" marB="21971" anchor="ctr">
                    <a:lnL>
                      <a:noFill/>
                    </a:lnL>
                    <a:lnR>
                      <a:noFill/>
                    </a:lnR>
                    <a:lnT>
                      <a:noFill/>
                    </a:lnT>
                    <a:lnB>
                      <a:noFill/>
                    </a:lnB>
                  </a:tcPr>
                </a:tc>
                <a:tc>
                  <a:txBody>
                    <a:bodyPr/>
                    <a:lstStyle/>
                    <a:p>
                      <a:r>
                        <a:rPr lang="id-ID" sz="1600" dirty="0" smtClean="0"/>
                        <a:t>2. Mual </a:t>
                      </a:r>
                      <a:r>
                        <a:rPr lang="id-ID" sz="1600" dirty="0"/>
                        <a:t>dan muntah berhubungan dengan kurangnya intake makanan</a:t>
                      </a:r>
                    </a:p>
                  </a:txBody>
                  <a:tcPr marL="43941" marR="43941" marT="21971" marB="21971" anchor="ctr">
                    <a:lnL>
                      <a:noFill/>
                    </a:lnL>
                    <a:lnR>
                      <a:noFill/>
                    </a:lnR>
                    <a:lnT>
                      <a:noFill/>
                    </a:lnT>
                    <a:lnB>
                      <a:noFill/>
                    </a:lnB>
                  </a:tcPr>
                </a:tc>
                <a:tc>
                  <a:txBody>
                    <a:bodyPr/>
                    <a:lstStyle/>
                    <a:p>
                      <a:r>
                        <a:rPr lang="id-ID" sz="1600" dirty="0"/>
                        <a:t>Tujuan:</a:t>
                      </a:r>
                    </a:p>
                    <a:p>
                      <a:r>
                        <a:rPr lang="id-ID" sz="1600" dirty="0"/>
                        <a:t>Mual dan muntah pasien teratasi.</a:t>
                      </a:r>
                    </a:p>
                    <a:p>
                      <a:r>
                        <a:rPr lang="id-ID" sz="1600" dirty="0"/>
                        <a:t>Kriteria Hasil:</a:t>
                      </a:r>
                    </a:p>
                    <a:p>
                      <a:r>
                        <a:rPr lang="id-ID" sz="1600" dirty="0"/>
                        <a:t>1.      Pasien mengetahui tentang kebutuhan nutrisi</a:t>
                      </a:r>
                    </a:p>
                    <a:p>
                      <a:r>
                        <a:rPr lang="id-ID" sz="1600" dirty="0"/>
                        <a:t>2.      Pasien sudah tidak mual dan muntah</a:t>
                      </a:r>
                    </a:p>
                    <a:p>
                      <a:r>
                        <a:rPr lang="id-ID" sz="1600" dirty="0"/>
                        <a:t>3.      Intake makan pasien tercukupi</a:t>
                      </a:r>
                    </a:p>
                  </a:txBody>
                  <a:tcPr marL="43941" marR="43941" marT="21971" marB="21971" anchor="ctr">
                    <a:lnL>
                      <a:noFill/>
                    </a:lnL>
                    <a:lnR>
                      <a:noFill/>
                    </a:lnR>
                    <a:lnT>
                      <a:noFill/>
                    </a:lnT>
                    <a:lnB>
                      <a:noFill/>
                    </a:lnB>
                  </a:tcPr>
                </a:tc>
                <a:tc>
                  <a:txBody>
                    <a:bodyPr/>
                    <a:lstStyle/>
                    <a:p>
                      <a:r>
                        <a:rPr lang="id-ID" sz="1600" dirty="0"/>
                        <a:t>1.      Berikan informasi tentang kebutuhan nutrisi</a:t>
                      </a:r>
                    </a:p>
                    <a:p>
                      <a:r>
                        <a:rPr lang="id-ID" sz="1600" dirty="0"/>
                        <a:t> </a:t>
                      </a:r>
                    </a:p>
                    <a:p>
                      <a:r>
                        <a:rPr lang="id-ID" sz="1600" dirty="0"/>
                        <a:t>2.      Anjurkan pasien untuk makan dalam porsi kecil tapi sering</a:t>
                      </a:r>
                    </a:p>
                    <a:p>
                      <a:r>
                        <a:rPr lang="id-ID" sz="1600" dirty="0"/>
                        <a:t>3.      Monitor kalori dan intake nutrisi pasien</a:t>
                      </a:r>
                    </a:p>
                    <a:p>
                      <a:r>
                        <a:rPr lang="id-ID" sz="1600" dirty="0"/>
                        <a:t> </a:t>
                      </a:r>
                    </a:p>
                    <a:p>
                      <a:r>
                        <a:rPr lang="id-ID" sz="1600" dirty="0"/>
                        <a:t> </a:t>
                      </a:r>
                    </a:p>
                    <a:p>
                      <a:r>
                        <a:rPr lang="id-ID" sz="1600" dirty="0"/>
                        <a:t> </a:t>
                      </a:r>
                    </a:p>
                    <a:p>
                      <a:r>
                        <a:rPr lang="id-ID" sz="1600" dirty="0"/>
                        <a:t>4.      Kolaborasi dengan ahli gizi untuk menentukan jumlah kalori dan nutrisi yang dibutuhkan pasien</a:t>
                      </a:r>
                    </a:p>
                    <a:p>
                      <a:r>
                        <a:rPr lang="id-ID" sz="1600" dirty="0"/>
                        <a:t>5.      Kolaborasi dengan  dokter untuk pemberian  obat anti emetic</a:t>
                      </a:r>
                    </a:p>
                  </a:txBody>
                  <a:tcPr marL="43941" marR="43941" marT="21971" marB="21971" anchor="ctr">
                    <a:lnL>
                      <a:noFill/>
                    </a:lnL>
                    <a:lnR>
                      <a:noFill/>
                    </a:lnR>
                    <a:lnT>
                      <a:noFill/>
                    </a:lnT>
                    <a:lnB>
                      <a:noFill/>
                    </a:lnB>
                  </a:tcPr>
                </a:tc>
                <a:tc>
                  <a:txBody>
                    <a:bodyPr/>
                    <a:lstStyle/>
                    <a:p>
                      <a:r>
                        <a:rPr lang="id-ID" sz="1600" dirty="0"/>
                        <a:t>1.    Agar pasien mengetahui tentang kebutuhan nutrisi</a:t>
                      </a:r>
                    </a:p>
                    <a:p>
                      <a:r>
                        <a:rPr lang="id-ID" sz="1600" dirty="0"/>
                        <a:t>2.    Untuk meringankan gejala mual dan muntah pasien</a:t>
                      </a:r>
                    </a:p>
                    <a:p>
                      <a:r>
                        <a:rPr lang="id-ID" sz="1600" dirty="0"/>
                        <a:t>3.      Untuk mengetahui kalori dan nutrisi pasien terpenuhi atau tidak</a:t>
                      </a:r>
                    </a:p>
                    <a:p>
                      <a:r>
                        <a:rPr lang="id-ID" sz="1600" dirty="0"/>
                        <a:t> </a:t>
                      </a:r>
                    </a:p>
                    <a:p>
                      <a:r>
                        <a:rPr lang="id-ID" sz="1600" dirty="0"/>
                        <a:t>4.      Untuk menentukan jumlah kalori dan nutrisi yang dibutuhkan pasien.</a:t>
                      </a:r>
                    </a:p>
                    <a:p>
                      <a:r>
                        <a:rPr lang="id-ID" sz="1600" dirty="0"/>
                        <a:t>5.      Untuk meredakan gejala mual dan muntah pasien jiika pasien masih merasa mual dan muntah</a:t>
                      </a:r>
                    </a:p>
                  </a:txBody>
                  <a:tcPr marL="43941" marR="43941" marT="21971" marB="21971" anchor="ctr">
                    <a:lnL>
                      <a:noFill/>
                    </a:lnL>
                    <a:lnR>
                      <a:noFill/>
                    </a:lnR>
                    <a:lnT>
                      <a:noFill/>
                    </a:lnT>
                    <a:lnB>
                      <a:noFill/>
                    </a:lnB>
                  </a:tcPr>
                </a:tc>
              </a:tr>
            </a:tbl>
          </a:graphicData>
        </a:graphic>
      </p:graphicFrame>
    </p:spTree>
    <p:extLst>
      <p:ext uri="{BB962C8B-B14F-4D97-AF65-F5344CB8AC3E}">
        <p14:creationId xmlns:p14="http://schemas.microsoft.com/office/powerpoint/2010/main" val="1578453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86516356"/>
              </p:ext>
            </p:extLst>
          </p:nvPr>
        </p:nvGraphicFramePr>
        <p:xfrm>
          <a:off x="0" y="620688"/>
          <a:ext cx="9143999" cy="5794750"/>
        </p:xfrm>
        <a:graphic>
          <a:graphicData uri="http://schemas.openxmlformats.org/drawingml/2006/table">
            <a:tbl>
              <a:tblPr/>
              <a:tblGrid>
                <a:gridCol w="526471"/>
                <a:gridCol w="2008910"/>
                <a:gridCol w="2341418"/>
                <a:gridCol w="2216727"/>
                <a:gridCol w="2050473"/>
              </a:tblGrid>
              <a:tr h="5760640">
                <a:tc>
                  <a:txBody>
                    <a:bodyPr/>
                    <a:lstStyle/>
                    <a:p>
                      <a:r>
                        <a:rPr lang="id-ID" sz="1350" dirty="0"/>
                        <a:t>3.</a:t>
                      </a:r>
                    </a:p>
                  </a:txBody>
                  <a:tcPr marL="34030" marR="34030" marT="17015" marB="17015" anchor="ctr">
                    <a:lnL>
                      <a:noFill/>
                    </a:lnL>
                    <a:lnR>
                      <a:noFill/>
                    </a:lnR>
                    <a:lnT>
                      <a:noFill/>
                    </a:lnT>
                    <a:lnB>
                      <a:noFill/>
                    </a:lnB>
                  </a:tcPr>
                </a:tc>
                <a:tc>
                  <a:txBody>
                    <a:bodyPr/>
                    <a:lstStyle/>
                    <a:p>
                      <a:r>
                        <a:rPr lang="id-ID" sz="1350" dirty="0"/>
                        <a:t>Gangguan rasa nyaman berhubungan dengan kecemasan kehamilan.</a:t>
                      </a:r>
                    </a:p>
                    <a:p>
                      <a:r>
                        <a:rPr lang="id-ID" sz="1350" dirty="0"/>
                        <a:t> </a:t>
                      </a:r>
                    </a:p>
                  </a:txBody>
                  <a:tcPr marL="34030" marR="34030" marT="17015" marB="17015" anchor="ctr">
                    <a:lnL>
                      <a:noFill/>
                    </a:lnL>
                    <a:lnR>
                      <a:noFill/>
                    </a:lnR>
                    <a:lnT>
                      <a:noFill/>
                    </a:lnT>
                    <a:lnB>
                      <a:noFill/>
                    </a:lnB>
                  </a:tcPr>
                </a:tc>
                <a:tc>
                  <a:txBody>
                    <a:bodyPr/>
                    <a:lstStyle/>
                    <a:p>
                      <a:r>
                        <a:rPr lang="id-ID" sz="1350" dirty="0"/>
                        <a:t>Tujuan:</a:t>
                      </a:r>
                    </a:p>
                    <a:p>
                      <a:r>
                        <a:rPr lang="id-ID" sz="1350" dirty="0"/>
                        <a:t>Gangguan rasa nyaman teratasi</a:t>
                      </a:r>
                    </a:p>
                    <a:p>
                      <a:r>
                        <a:rPr lang="id-ID" sz="1350" dirty="0"/>
                        <a:t>Kriteria Hasil:</a:t>
                      </a:r>
                    </a:p>
                    <a:p>
                      <a:r>
                        <a:rPr lang="id-ID" sz="1350" dirty="0"/>
                        <a:t>1.      Mampu mengontrol kecemasan</a:t>
                      </a:r>
                    </a:p>
                    <a:p>
                      <a:r>
                        <a:rPr lang="id-ID" sz="1350" dirty="0"/>
                        <a:t>2.      Dapat mengontrol ketakutan</a:t>
                      </a:r>
                    </a:p>
                    <a:p>
                      <a:r>
                        <a:rPr lang="id-ID" sz="1350" dirty="0"/>
                        <a:t>3.      Status kenyamanan meningkat</a:t>
                      </a:r>
                    </a:p>
                  </a:txBody>
                  <a:tcPr marL="34030" marR="34030" marT="17015" marB="17015" anchor="ctr">
                    <a:lnL>
                      <a:noFill/>
                    </a:lnL>
                    <a:lnR>
                      <a:noFill/>
                    </a:lnR>
                    <a:lnT>
                      <a:noFill/>
                    </a:lnT>
                    <a:lnB>
                      <a:noFill/>
                    </a:lnB>
                  </a:tcPr>
                </a:tc>
                <a:tc>
                  <a:txBody>
                    <a:bodyPr/>
                    <a:lstStyle/>
                    <a:p>
                      <a:r>
                        <a:rPr lang="id-ID" sz="1350" dirty="0"/>
                        <a:t>1.      Gunakan pendekatan yang menenangkan</a:t>
                      </a:r>
                    </a:p>
                    <a:p>
                      <a:r>
                        <a:rPr lang="id-ID" sz="1350" dirty="0"/>
                        <a:t> </a:t>
                      </a:r>
                    </a:p>
                    <a:p>
                      <a:r>
                        <a:rPr lang="id-ID" sz="1350" dirty="0"/>
                        <a:t>2.      Temani pasien untuk memberikan keamanan dan mengurangi takut</a:t>
                      </a:r>
                    </a:p>
                    <a:p>
                      <a:r>
                        <a:rPr lang="id-ID" sz="1350" dirty="0"/>
                        <a:t>3.      Dengarkan dengan penuh perhatian</a:t>
                      </a:r>
                    </a:p>
                    <a:p>
                      <a:r>
                        <a:rPr lang="id-ID" sz="1350" dirty="0"/>
                        <a:t> </a:t>
                      </a:r>
                    </a:p>
                    <a:p>
                      <a:r>
                        <a:rPr lang="id-ID" sz="1350" dirty="0"/>
                        <a:t> </a:t>
                      </a:r>
                    </a:p>
                    <a:p>
                      <a:r>
                        <a:rPr lang="id-ID" sz="1350" dirty="0"/>
                        <a:t>4.      Identifikasi tingkat kecemasan</a:t>
                      </a:r>
                    </a:p>
                    <a:p>
                      <a:r>
                        <a:rPr lang="id-ID" sz="1350" dirty="0"/>
                        <a:t> </a:t>
                      </a:r>
                    </a:p>
                    <a:p>
                      <a:r>
                        <a:rPr lang="id-ID" sz="1350" dirty="0"/>
                        <a:t> </a:t>
                      </a:r>
                    </a:p>
                    <a:p>
                      <a:r>
                        <a:rPr lang="id-ID" sz="1350" dirty="0"/>
                        <a:t> </a:t>
                      </a:r>
                    </a:p>
                    <a:p>
                      <a:r>
                        <a:rPr lang="id-ID" sz="1350" dirty="0"/>
                        <a:t> </a:t>
                      </a:r>
                    </a:p>
                    <a:p>
                      <a:r>
                        <a:rPr lang="id-ID" sz="1350" dirty="0"/>
                        <a:t> </a:t>
                      </a:r>
                    </a:p>
                    <a:p>
                      <a:r>
                        <a:rPr lang="id-ID" sz="1350" dirty="0"/>
                        <a:t> </a:t>
                      </a:r>
                    </a:p>
                    <a:p>
                      <a:r>
                        <a:rPr lang="id-ID" sz="1350" dirty="0"/>
                        <a:t>5.      Bantu pasien mengenal situasi yang menimbulkan kecemasan</a:t>
                      </a:r>
                    </a:p>
                    <a:p>
                      <a:r>
                        <a:rPr lang="id-ID" sz="1350" dirty="0"/>
                        <a:t> </a:t>
                      </a:r>
                    </a:p>
                    <a:p>
                      <a:r>
                        <a:rPr lang="id-ID" sz="1350" dirty="0"/>
                        <a:t> </a:t>
                      </a:r>
                    </a:p>
                    <a:p>
                      <a:r>
                        <a:rPr lang="id-ID" sz="1350" dirty="0"/>
                        <a:t> </a:t>
                      </a:r>
                    </a:p>
                    <a:p>
                      <a:r>
                        <a:rPr lang="id-ID" sz="1350" dirty="0"/>
                        <a:t> </a:t>
                      </a:r>
                    </a:p>
                    <a:p>
                      <a:r>
                        <a:rPr lang="id-ID" sz="1350" dirty="0"/>
                        <a:t>6.      Dorong pasien untuk mengungkapkan perasaan, ketakutan, persepsi</a:t>
                      </a:r>
                    </a:p>
                  </a:txBody>
                  <a:tcPr marL="34030" marR="34030" marT="17015" marB="17015" anchor="ctr">
                    <a:lnL>
                      <a:noFill/>
                    </a:lnL>
                    <a:lnR>
                      <a:noFill/>
                    </a:lnR>
                    <a:lnT>
                      <a:noFill/>
                    </a:lnT>
                    <a:lnB>
                      <a:noFill/>
                    </a:lnB>
                  </a:tcPr>
                </a:tc>
                <a:tc>
                  <a:txBody>
                    <a:bodyPr/>
                    <a:lstStyle/>
                    <a:p>
                      <a:r>
                        <a:rPr lang="id-ID" sz="1350" dirty="0"/>
                        <a:t>1.      Agar pasien dapat tenang dan nyaman saat berkomunikasi</a:t>
                      </a:r>
                    </a:p>
                    <a:p>
                      <a:r>
                        <a:rPr lang="id-ID" sz="1350" dirty="0"/>
                        <a:t>2.      Agar pasien merasa aman dan tidak takut lagi</a:t>
                      </a:r>
                    </a:p>
                    <a:p>
                      <a:r>
                        <a:rPr lang="id-ID" sz="1350" dirty="0"/>
                        <a:t>3.      Untuk mendapatkan kepercayaan pasien</a:t>
                      </a:r>
                    </a:p>
                    <a:p>
                      <a:r>
                        <a:rPr lang="id-ID" sz="1350" dirty="0"/>
                        <a:t>4.      Untuk mengetahui tingkat kecemasan pasien dan agar tidak salah dalam penanganan</a:t>
                      </a:r>
                    </a:p>
                    <a:p>
                      <a:r>
                        <a:rPr lang="id-ID" sz="1350" dirty="0"/>
                        <a:t>5.      Agar pasien memahami situasi seperti apa yang dapat menimbulkan kecemasan dan bagaimana cara mengatasinya</a:t>
                      </a:r>
                    </a:p>
                    <a:p>
                      <a:r>
                        <a:rPr lang="id-ID" sz="1350" dirty="0"/>
                        <a:t>6.      Untuk membantu pasien mengatasi rasa takutnya</a:t>
                      </a:r>
                    </a:p>
                  </a:txBody>
                  <a:tcPr marL="34030" marR="34030" marT="17015" marB="17015" anchor="ctr">
                    <a:lnL>
                      <a:noFill/>
                    </a:lnL>
                    <a:lnR>
                      <a:noFill/>
                    </a:lnR>
                    <a:lnT>
                      <a:noFill/>
                    </a:lnT>
                    <a:lnB>
                      <a:noFill/>
                    </a:lnB>
                  </a:tcPr>
                </a:tc>
              </a:tr>
            </a:tbl>
          </a:graphicData>
        </a:graphic>
      </p:graphicFrame>
    </p:spTree>
    <p:extLst>
      <p:ext uri="{BB962C8B-B14F-4D97-AF65-F5344CB8AC3E}">
        <p14:creationId xmlns:p14="http://schemas.microsoft.com/office/powerpoint/2010/main" val="1291731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816323097"/>
              </p:ext>
            </p:extLst>
          </p:nvPr>
        </p:nvGraphicFramePr>
        <p:xfrm>
          <a:off x="1" y="1062028"/>
          <a:ext cx="9143998" cy="5319300"/>
        </p:xfrm>
        <a:graphic>
          <a:graphicData uri="http://schemas.openxmlformats.org/drawingml/2006/table">
            <a:tbl>
              <a:tblPr/>
              <a:tblGrid>
                <a:gridCol w="1539089"/>
                <a:gridCol w="694099"/>
                <a:gridCol w="2746216"/>
                <a:gridCol w="2821664"/>
                <a:gridCol w="1342930"/>
              </a:tblGrid>
              <a:tr h="818354">
                <a:tc>
                  <a:txBody>
                    <a:bodyPr/>
                    <a:lstStyle/>
                    <a:p>
                      <a:r>
                        <a:rPr lang="id-ID" sz="2000" dirty="0"/>
                        <a:t>Hari/Tgl/Jam</a:t>
                      </a:r>
                    </a:p>
                  </a:txBody>
                  <a:tcPr marL="69630" marR="69630" marT="34815" marB="34815" anchor="ctr">
                    <a:lnL>
                      <a:noFill/>
                    </a:lnL>
                    <a:lnR>
                      <a:noFill/>
                    </a:lnR>
                    <a:lnT>
                      <a:noFill/>
                    </a:lnT>
                    <a:lnB>
                      <a:noFill/>
                    </a:lnB>
                  </a:tcPr>
                </a:tc>
                <a:tc>
                  <a:txBody>
                    <a:bodyPr/>
                    <a:lstStyle/>
                    <a:p>
                      <a:r>
                        <a:rPr lang="id-ID" sz="2000"/>
                        <a:t>No.Dx</a:t>
                      </a:r>
                    </a:p>
                  </a:txBody>
                  <a:tcPr marL="69630" marR="69630" marT="34815" marB="34815" anchor="ctr">
                    <a:lnL>
                      <a:noFill/>
                    </a:lnL>
                    <a:lnR>
                      <a:noFill/>
                    </a:lnR>
                    <a:lnT>
                      <a:noFill/>
                    </a:lnT>
                    <a:lnB>
                      <a:noFill/>
                    </a:lnB>
                  </a:tcPr>
                </a:tc>
                <a:tc>
                  <a:txBody>
                    <a:bodyPr/>
                    <a:lstStyle/>
                    <a:p>
                      <a:r>
                        <a:rPr lang="id-ID" sz="2000" dirty="0"/>
                        <a:t>Intervensi</a:t>
                      </a:r>
                    </a:p>
                  </a:txBody>
                  <a:tcPr marL="69630" marR="69630" marT="34815" marB="34815" anchor="ctr">
                    <a:lnL>
                      <a:noFill/>
                    </a:lnL>
                    <a:lnR>
                      <a:noFill/>
                    </a:lnR>
                    <a:lnT>
                      <a:noFill/>
                    </a:lnT>
                    <a:lnB>
                      <a:noFill/>
                    </a:lnB>
                  </a:tcPr>
                </a:tc>
                <a:tc>
                  <a:txBody>
                    <a:bodyPr/>
                    <a:lstStyle/>
                    <a:p>
                      <a:r>
                        <a:rPr lang="id-ID" sz="2000"/>
                        <a:t>Hasil</a:t>
                      </a:r>
                    </a:p>
                  </a:txBody>
                  <a:tcPr marL="69630" marR="69630" marT="34815" marB="34815" anchor="ctr">
                    <a:lnL>
                      <a:noFill/>
                    </a:lnL>
                    <a:lnR>
                      <a:noFill/>
                    </a:lnR>
                    <a:lnT>
                      <a:noFill/>
                    </a:lnT>
                    <a:lnB>
                      <a:noFill/>
                    </a:lnB>
                  </a:tcPr>
                </a:tc>
                <a:tc>
                  <a:txBody>
                    <a:bodyPr/>
                    <a:lstStyle/>
                    <a:p>
                      <a:r>
                        <a:rPr lang="id-ID" sz="2000"/>
                        <a:t>TTD</a:t>
                      </a:r>
                    </a:p>
                  </a:txBody>
                  <a:tcPr marL="69630" marR="69630" marT="34815" marB="34815" anchor="ctr">
                    <a:lnL>
                      <a:noFill/>
                    </a:lnL>
                    <a:lnR>
                      <a:noFill/>
                    </a:lnR>
                    <a:lnT>
                      <a:noFill/>
                    </a:lnT>
                    <a:lnB>
                      <a:noFill/>
                    </a:lnB>
                  </a:tcPr>
                </a:tc>
              </a:tr>
              <a:tr h="4500946">
                <a:tc>
                  <a:txBody>
                    <a:bodyPr/>
                    <a:lstStyle/>
                    <a:p>
                      <a:r>
                        <a:rPr lang="id-ID" sz="2000" dirty="0"/>
                        <a:t>Minggu/ 25 September 2016</a:t>
                      </a:r>
                    </a:p>
                    <a:p>
                      <a:r>
                        <a:rPr lang="id-ID" sz="2000" dirty="0"/>
                        <a:t>Pkl. 08.00</a:t>
                      </a:r>
                    </a:p>
                    <a:p>
                      <a:r>
                        <a:rPr lang="id-ID" sz="2000" dirty="0"/>
                        <a:t>Pkl. 08.15</a:t>
                      </a:r>
                    </a:p>
                    <a:p>
                      <a:r>
                        <a:rPr lang="id-ID" sz="2000" dirty="0"/>
                        <a:t> </a:t>
                      </a:r>
                    </a:p>
                    <a:p>
                      <a:r>
                        <a:rPr lang="id-ID" sz="2000" dirty="0"/>
                        <a:t>Pkl. 08.30</a:t>
                      </a:r>
                    </a:p>
                  </a:txBody>
                  <a:tcPr marL="69630" marR="69630" marT="34815" marB="34815" anchor="ctr">
                    <a:lnL>
                      <a:noFill/>
                    </a:lnL>
                    <a:lnR>
                      <a:noFill/>
                    </a:lnR>
                    <a:lnT>
                      <a:noFill/>
                    </a:lnT>
                    <a:lnB>
                      <a:noFill/>
                    </a:lnB>
                  </a:tcPr>
                </a:tc>
                <a:tc>
                  <a:txBody>
                    <a:bodyPr/>
                    <a:lstStyle/>
                    <a:p>
                      <a:r>
                        <a:rPr lang="id-ID" sz="2000"/>
                        <a:t>1.</a:t>
                      </a:r>
                    </a:p>
                    <a:p>
                      <a:r>
                        <a:rPr lang="id-ID" sz="2000"/>
                        <a:t> </a:t>
                      </a:r>
                    </a:p>
                  </a:txBody>
                  <a:tcPr marL="69630" marR="69630" marT="34815" marB="34815" anchor="ctr">
                    <a:lnL>
                      <a:noFill/>
                    </a:lnL>
                    <a:lnR>
                      <a:noFill/>
                    </a:lnR>
                    <a:lnT>
                      <a:noFill/>
                    </a:lnT>
                    <a:lnB>
                      <a:noFill/>
                    </a:lnB>
                  </a:tcPr>
                </a:tc>
                <a:tc>
                  <a:txBody>
                    <a:bodyPr/>
                    <a:lstStyle/>
                    <a:p>
                      <a:r>
                        <a:rPr lang="id-ID" sz="2000" dirty="0"/>
                        <a:t>1.      Berikan penkes mengenai pentingnya memenuhi kebutuhan nutrisi</a:t>
                      </a:r>
                    </a:p>
                    <a:p>
                      <a:r>
                        <a:rPr lang="id-ID" sz="2000" dirty="0"/>
                        <a:t>2.      Monitor kalori dan intake nutrisi pasien</a:t>
                      </a:r>
                    </a:p>
                    <a:p>
                      <a:r>
                        <a:rPr lang="id-ID" sz="2000" dirty="0"/>
                        <a:t>3.      Kolaborasi dengan ahli gizi untuk menentukan jumlah kalori dan nutrisi yang dibutuhkan pasien</a:t>
                      </a:r>
                    </a:p>
                  </a:txBody>
                  <a:tcPr marL="69630" marR="69630" marT="34815" marB="34815" anchor="ctr">
                    <a:lnL>
                      <a:noFill/>
                    </a:lnL>
                    <a:lnR>
                      <a:noFill/>
                    </a:lnR>
                    <a:lnT>
                      <a:noFill/>
                    </a:lnT>
                    <a:lnB>
                      <a:noFill/>
                    </a:lnB>
                  </a:tcPr>
                </a:tc>
                <a:tc>
                  <a:txBody>
                    <a:bodyPr/>
                    <a:lstStyle/>
                    <a:p>
                      <a:r>
                        <a:rPr lang="id-ID" sz="2000" dirty="0"/>
                        <a:t>1.      Pasien mengetahui pentingnya memenuhi kebutuhan nutrisi</a:t>
                      </a:r>
                    </a:p>
                    <a:p>
                      <a:r>
                        <a:rPr lang="id-ID" sz="2000" dirty="0"/>
                        <a:t> </a:t>
                      </a:r>
                    </a:p>
                    <a:p>
                      <a:r>
                        <a:rPr lang="id-ID" sz="2000" dirty="0"/>
                        <a:t>2.      Intake nutrisi pasien belum tercukupi</a:t>
                      </a:r>
                    </a:p>
                    <a:p>
                      <a:r>
                        <a:rPr lang="id-ID" sz="2000" dirty="0"/>
                        <a:t>3.      Jumlah kalori dan nutrisi yang dibutuhkan pasien dapat ditentukan</a:t>
                      </a:r>
                    </a:p>
                  </a:txBody>
                  <a:tcPr marL="69630" marR="69630" marT="34815" marB="34815" anchor="ctr">
                    <a:lnL>
                      <a:noFill/>
                    </a:lnL>
                    <a:lnR>
                      <a:noFill/>
                    </a:lnR>
                    <a:lnT>
                      <a:noFill/>
                    </a:lnT>
                    <a:lnB>
                      <a:noFill/>
                    </a:lnB>
                  </a:tcPr>
                </a:tc>
                <a:tc>
                  <a:txBody>
                    <a:bodyPr/>
                    <a:lstStyle/>
                    <a:p>
                      <a:endParaRPr lang="id-ID" sz="2000" dirty="0"/>
                    </a:p>
                  </a:txBody>
                  <a:tcPr marL="69630" marR="69630" marT="34815" marB="34815" anchor="ctr">
                    <a:lnL>
                      <a:noFill/>
                    </a:lnL>
                    <a:lnR>
                      <a:noFill/>
                    </a:lnR>
                    <a:lnT>
                      <a:noFill/>
                    </a:lnT>
                    <a:lnB>
                      <a:noFill/>
                    </a:lnB>
                  </a:tcPr>
                </a:tc>
              </a:tr>
            </a:tbl>
          </a:graphicData>
        </a:graphic>
      </p:graphicFrame>
      <p:sp>
        <p:nvSpPr>
          <p:cNvPr id="4" name="Rectangle 3"/>
          <p:cNvSpPr>
            <a:spLocks noChangeArrowheads="1"/>
          </p:cNvSpPr>
          <p:nvPr/>
        </p:nvSpPr>
        <p:spPr bwMode="auto">
          <a:xfrm>
            <a:off x="7431" y="692695"/>
            <a:ext cx="1909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d-ID" sz="1800" b="0" i="0" u="none" strike="noStrike" cap="none" normalizeH="0" baseline="0" dirty="0" smtClean="0">
                <a:ln>
                  <a:noFill/>
                </a:ln>
                <a:solidFill>
                  <a:schemeClr val="tx1"/>
                </a:solidFill>
                <a:effectLst/>
                <a:latin typeface="Arial" charset="0"/>
                <a:cs typeface="Arial" charset="0"/>
              </a:rPr>
              <a:t>Implementasi </a:t>
            </a:r>
          </a:p>
        </p:txBody>
      </p:sp>
    </p:spTree>
    <p:extLst>
      <p:ext uri="{BB962C8B-B14F-4D97-AF65-F5344CB8AC3E}">
        <p14:creationId xmlns:p14="http://schemas.microsoft.com/office/powerpoint/2010/main" val="1244285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899352927"/>
              </p:ext>
            </p:extLst>
          </p:nvPr>
        </p:nvGraphicFramePr>
        <p:xfrm>
          <a:off x="-19050" y="620688"/>
          <a:ext cx="9163050" cy="5760640"/>
        </p:xfrm>
        <a:graphic>
          <a:graphicData uri="http://schemas.openxmlformats.org/drawingml/2006/table">
            <a:tbl>
              <a:tblPr/>
              <a:tblGrid>
                <a:gridCol w="1542296"/>
                <a:gridCol w="695547"/>
                <a:gridCol w="2751939"/>
                <a:gridCol w="2827541"/>
                <a:gridCol w="1345727"/>
              </a:tblGrid>
              <a:tr h="1932444">
                <a:tc>
                  <a:txBody>
                    <a:bodyPr/>
                    <a:lstStyle/>
                    <a:p>
                      <a:r>
                        <a:rPr lang="id-ID" sz="1400" dirty="0"/>
                        <a:t>Minggu/ 25 September 2016</a:t>
                      </a:r>
                    </a:p>
                    <a:p>
                      <a:r>
                        <a:rPr lang="id-ID" sz="1400" dirty="0"/>
                        <a:t>Pkl 09:00</a:t>
                      </a:r>
                    </a:p>
                    <a:p>
                      <a:r>
                        <a:rPr lang="id-ID" sz="1400" dirty="0"/>
                        <a:t>Pkl 10:00</a:t>
                      </a:r>
                    </a:p>
                    <a:p>
                      <a:r>
                        <a:rPr lang="id-ID" sz="1400" dirty="0"/>
                        <a:t> </a:t>
                      </a:r>
                    </a:p>
                    <a:p>
                      <a:r>
                        <a:rPr lang="id-ID" sz="1400" dirty="0"/>
                        <a:t>Pkl 10:30</a:t>
                      </a:r>
                    </a:p>
                    <a:p>
                      <a:r>
                        <a:rPr lang="id-ID" sz="1400" dirty="0"/>
                        <a:t> </a:t>
                      </a:r>
                    </a:p>
                    <a:p>
                      <a:r>
                        <a:rPr lang="id-ID" sz="1400" dirty="0"/>
                        <a:t> </a:t>
                      </a:r>
                    </a:p>
                  </a:txBody>
                  <a:tcPr marL="33036" marR="33036" marT="16518" marB="16518" anchor="ctr">
                    <a:lnL>
                      <a:noFill/>
                    </a:lnL>
                    <a:lnR>
                      <a:noFill/>
                    </a:lnR>
                    <a:lnT>
                      <a:noFill/>
                    </a:lnT>
                    <a:lnB>
                      <a:noFill/>
                    </a:lnB>
                  </a:tcPr>
                </a:tc>
                <a:tc>
                  <a:txBody>
                    <a:bodyPr/>
                    <a:lstStyle/>
                    <a:p>
                      <a:r>
                        <a:rPr lang="id-ID" sz="1400"/>
                        <a:t>2.</a:t>
                      </a:r>
                    </a:p>
                  </a:txBody>
                  <a:tcPr marL="33036" marR="33036" marT="16518" marB="16518" anchor="ctr">
                    <a:lnL>
                      <a:noFill/>
                    </a:lnL>
                    <a:lnR>
                      <a:noFill/>
                    </a:lnR>
                    <a:lnT>
                      <a:noFill/>
                    </a:lnT>
                    <a:lnB>
                      <a:noFill/>
                    </a:lnB>
                  </a:tcPr>
                </a:tc>
                <a:tc>
                  <a:txBody>
                    <a:bodyPr/>
                    <a:lstStyle/>
                    <a:p>
                      <a:r>
                        <a:rPr lang="id-ID" sz="1400" dirty="0"/>
                        <a:t>1.      Anjurkan pasien untuk makan dalam porsi kecil tapi sering</a:t>
                      </a:r>
                    </a:p>
                    <a:p>
                      <a:r>
                        <a:rPr lang="id-ID" sz="1400" dirty="0"/>
                        <a:t> </a:t>
                      </a:r>
                    </a:p>
                    <a:p>
                      <a:r>
                        <a:rPr lang="id-ID" sz="1400" dirty="0"/>
                        <a:t>2.      Monitor kalori dan intake nutrisi pasien</a:t>
                      </a:r>
                    </a:p>
                    <a:p>
                      <a:r>
                        <a:rPr lang="id-ID" sz="1400" dirty="0"/>
                        <a:t>3.      Kolaborasi dengan  dokter untuk pemberian  obat anti emetic</a:t>
                      </a:r>
                    </a:p>
                  </a:txBody>
                  <a:tcPr marL="33036" marR="33036" marT="16518" marB="16518" anchor="ctr">
                    <a:lnL>
                      <a:noFill/>
                    </a:lnL>
                    <a:lnR>
                      <a:noFill/>
                    </a:lnR>
                    <a:lnT>
                      <a:noFill/>
                    </a:lnT>
                    <a:lnB>
                      <a:noFill/>
                    </a:lnB>
                  </a:tcPr>
                </a:tc>
                <a:tc>
                  <a:txBody>
                    <a:bodyPr/>
                    <a:lstStyle/>
                    <a:p>
                      <a:r>
                        <a:rPr lang="id-ID" sz="1400"/>
                        <a:t>1.      Mual pasien telah berkurang</a:t>
                      </a:r>
                    </a:p>
                    <a:p>
                      <a:r>
                        <a:rPr lang="id-ID" sz="1400"/>
                        <a:t> </a:t>
                      </a:r>
                    </a:p>
                    <a:p>
                      <a:r>
                        <a:rPr lang="id-ID" sz="1400"/>
                        <a:t>2.      Intake nutrisi pasien telah meningkat</a:t>
                      </a:r>
                    </a:p>
                    <a:p>
                      <a:r>
                        <a:rPr lang="id-ID" sz="1400"/>
                        <a:t>3.      Pasien sudah tidak mual dan muntah lagi</a:t>
                      </a:r>
                    </a:p>
                  </a:txBody>
                  <a:tcPr marL="33036" marR="33036" marT="16518" marB="16518" anchor="ctr">
                    <a:lnL>
                      <a:noFill/>
                    </a:lnL>
                    <a:lnR>
                      <a:noFill/>
                    </a:lnR>
                    <a:lnT>
                      <a:noFill/>
                    </a:lnT>
                    <a:lnB>
                      <a:noFill/>
                    </a:lnB>
                  </a:tcPr>
                </a:tc>
                <a:tc>
                  <a:txBody>
                    <a:bodyPr/>
                    <a:lstStyle/>
                    <a:p>
                      <a:endParaRPr lang="id-ID" sz="1400"/>
                    </a:p>
                  </a:txBody>
                  <a:tcPr marL="33036" marR="33036" marT="16518" marB="16518" anchor="ctr">
                    <a:lnL>
                      <a:noFill/>
                    </a:lnL>
                    <a:lnR>
                      <a:noFill/>
                    </a:lnR>
                    <a:lnT>
                      <a:noFill/>
                    </a:lnT>
                    <a:lnB>
                      <a:noFill/>
                    </a:lnB>
                  </a:tcPr>
                </a:tc>
              </a:tr>
              <a:tr h="3828196">
                <a:tc>
                  <a:txBody>
                    <a:bodyPr/>
                    <a:lstStyle/>
                    <a:p>
                      <a:r>
                        <a:rPr lang="id-ID" sz="1400"/>
                        <a:t>Minggu/ 25 September 2016</a:t>
                      </a:r>
                    </a:p>
                    <a:p>
                      <a:r>
                        <a:rPr lang="id-ID" sz="1400"/>
                        <a:t>Pkl 11:00</a:t>
                      </a:r>
                    </a:p>
                    <a:p>
                      <a:r>
                        <a:rPr lang="id-ID" sz="1400"/>
                        <a:t>Pkl 11:15</a:t>
                      </a:r>
                    </a:p>
                    <a:p>
                      <a:r>
                        <a:rPr lang="id-ID" sz="1400"/>
                        <a:t> </a:t>
                      </a:r>
                    </a:p>
                    <a:p>
                      <a:r>
                        <a:rPr lang="id-ID" sz="1400"/>
                        <a:t> </a:t>
                      </a:r>
                    </a:p>
                    <a:p>
                      <a:r>
                        <a:rPr lang="id-ID" sz="1400"/>
                        <a:t> </a:t>
                      </a:r>
                    </a:p>
                    <a:p>
                      <a:r>
                        <a:rPr lang="id-ID" sz="1400"/>
                        <a:t>Pkl 11:30</a:t>
                      </a:r>
                    </a:p>
                    <a:p>
                      <a:r>
                        <a:rPr lang="id-ID" sz="1400"/>
                        <a:t> </a:t>
                      </a:r>
                    </a:p>
                    <a:p>
                      <a:r>
                        <a:rPr lang="id-ID" sz="1400"/>
                        <a:t>Pkl 12:00</a:t>
                      </a:r>
                    </a:p>
                    <a:p>
                      <a:r>
                        <a:rPr lang="id-ID" sz="1400"/>
                        <a:t> </a:t>
                      </a:r>
                    </a:p>
                    <a:p>
                      <a:r>
                        <a:rPr lang="id-ID" sz="1400"/>
                        <a:t>Pkl 12:05</a:t>
                      </a:r>
                    </a:p>
                    <a:p>
                      <a:r>
                        <a:rPr lang="id-ID" sz="1400"/>
                        <a:t> </a:t>
                      </a:r>
                    </a:p>
                    <a:p>
                      <a:r>
                        <a:rPr lang="id-ID" sz="1400"/>
                        <a:t> </a:t>
                      </a:r>
                    </a:p>
                    <a:p>
                      <a:r>
                        <a:rPr lang="id-ID" sz="1400"/>
                        <a:t> </a:t>
                      </a:r>
                    </a:p>
                    <a:p>
                      <a:r>
                        <a:rPr lang="id-ID" sz="1400"/>
                        <a:t> </a:t>
                      </a:r>
                    </a:p>
                    <a:p>
                      <a:r>
                        <a:rPr lang="id-ID" sz="1400"/>
                        <a:t>Pkl 12:20</a:t>
                      </a:r>
                    </a:p>
                  </a:txBody>
                  <a:tcPr marL="33036" marR="33036" marT="16518" marB="16518" anchor="ctr">
                    <a:lnL>
                      <a:noFill/>
                    </a:lnL>
                    <a:lnR>
                      <a:noFill/>
                    </a:lnR>
                    <a:lnT>
                      <a:noFill/>
                    </a:lnT>
                    <a:lnB>
                      <a:noFill/>
                    </a:lnB>
                  </a:tcPr>
                </a:tc>
                <a:tc>
                  <a:txBody>
                    <a:bodyPr/>
                    <a:lstStyle/>
                    <a:p>
                      <a:r>
                        <a:rPr lang="id-ID" sz="1400"/>
                        <a:t>3.</a:t>
                      </a:r>
                    </a:p>
                  </a:txBody>
                  <a:tcPr marL="33036" marR="33036" marT="16518" marB="16518" anchor="ctr">
                    <a:lnL>
                      <a:noFill/>
                    </a:lnL>
                    <a:lnR>
                      <a:noFill/>
                    </a:lnR>
                    <a:lnT>
                      <a:noFill/>
                    </a:lnT>
                    <a:lnB>
                      <a:noFill/>
                    </a:lnB>
                  </a:tcPr>
                </a:tc>
                <a:tc>
                  <a:txBody>
                    <a:bodyPr/>
                    <a:lstStyle/>
                    <a:p>
                      <a:r>
                        <a:rPr lang="id-ID" sz="1400"/>
                        <a:t>1.      Gunakan pendekatan yang menenangkan</a:t>
                      </a:r>
                    </a:p>
                    <a:p>
                      <a:r>
                        <a:rPr lang="id-ID" sz="1400"/>
                        <a:t> </a:t>
                      </a:r>
                    </a:p>
                    <a:p>
                      <a:r>
                        <a:rPr lang="id-ID" sz="1400"/>
                        <a:t> </a:t>
                      </a:r>
                    </a:p>
                    <a:p>
                      <a:r>
                        <a:rPr lang="id-ID" sz="1400"/>
                        <a:t>2.      Temani pasien untuk memberikan keamanan dan mengurangi takut</a:t>
                      </a:r>
                    </a:p>
                    <a:p>
                      <a:r>
                        <a:rPr lang="id-ID" sz="1400"/>
                        <a:t>3.      Dengarkan dengan penuh perhatian</a:t>
                      </a:r>
                    </a:p>
                    <a:p>
                      <a:r>
                        <a:rPr lang="id-ID" sz="1400"/>
                        <a:t>4.      Identifikasi tingkat kecemasan</a:t>
                      </a:r>
                    </a:p>
                    <a:p>
                      <a:r>
                        <a:rPr lang="id-ID" sz="1400"/>
                        <a:t>5.      Bantu pasien mengenal situasi yang menimbulkan kecemasan</a:t>
                      </a:r>
                    </a:p>
                    <a:p>
                      <a:r>
                        <a:rPr lang="id-ID" sz="1400"/>
                        <a:t> </a:t>
                      </a:r>
                    </a:p>
                    <a:p>
                      <a:r>
                        <a:rPr lang="id-ID" sz="1400"/>
                        <a:t>6.      Dorong pasien untuk mengungkapkan perasaan, ketakutan, persepsi</a:t>
                      </a:r>
                    </a:p>
                  </a:txBody>
                  <a:tcPr marL="33036" marR="33036" marT="16518" marB="16518" anchor="ctr">
                    <a:lnL>
                      <a:noFill/>
                    </a:lnL>
                    <a:lnR>
                      <a:noFill/>
                    </a:lnR>
                    <a:lnT>
                      <a:noFill/>
                    </a:lnT>
                    <a:lnB>
                      <a:noFill/>
                    </a:lnB>
                  </a:tcPr>
                </a:tc>
                <a:tc>
                  <a:txBody>
                    <a:bodyPr/>
                    <a:lstStyle/>
                    <a:p>
                      <a:r>
                        <a:rPr lang="id-ID" sz="1400"/>
                        <a:t>1.      Pasien merasa tenang</a:t>
                      </a:r>
                    </a:p>
                    <a:p>
                      <a:r>
                        <a:rPr lang="id-ID" sz="1400"/>
                        <a:t> </a:t>
                      </a:r>
                    </a:p>
                    <a:p>
                      <a:r>
                        <a:rPr lang="id-ID" sz="1400"/>
                        <a:t> </a:t>
                      </a:r>
                    </a:p>
                    <a:p>
                      <a:r>
                        <a:rPr lang="id-ID" sz="1400"/>
                        <a:t> </a:t>
                      </a:r>
                    </a:p>
                    <a:p>
                      <a:r>
                        <a:rPr lang="id-ID" sz="1400"/>
                        <a:t>2.      Pasien merasa aman dan takutnya telah berkurang</a:t>
                      </a:r>
                    </a:p>
                    <a:p>
                      <a:r>
                        <a:rPr lang="id-ID" sz="1400"/>
                        <a:t> </a:t>
                      </a:r>
                    </a:p>
                    <a:p>
                      <a:r>
                        <a:rPr lang="id-ID" sz="1400"/>
                        <a:t>3.      Pasien merasa nyaman</a:t>
                      </a:r>
                    </a:p>
                    <a:p>
                      <a:r>
                        <a:rPr lang="id-ID" sz="1400"/>
                        <a:t>4.      Pasien berada di skala 3 dari 0-4</a:t>
                      </a:r>
                    </a:p>
                    <a:p>
                      <a:r>
                        <a:rPr lang="id-ID" sz="1400"/>
                        <a:t> </a:t>
                      </a:r>
                    </a:p>
                    <a:p>
                      <a:r>
                        <a:rPr lang="id-ID" sz="1400"/>
                        <a:t>5.      Pasien telah mengenal situasi yang menimbulkan kecemasan</a:t>
                      </a:r>
                    </a:p>
                    <a:p>
                      <a:r>
                        <a:rPr lang="id-ID" sz="1400"/>
                        <a:t>6.      Pasien terdorong untuk mengungkapkan perasaannya menurut persepsinya.</a:t>
                      </a:r>
                    </a:p>
                  </a:txBody>
                  <a:tcPr marL="33036" marR="33036" marT="16518" marB="16518" anchor="ctr">
                    <a:lnL>
                      <a:noFill/>
                    </a:lnL>
                    <a:lnR>
                      <a:noFill/>
                    </a:lnR>
                    <a:lnT>
                      <a:noFill/>
                    </a:lnT>
                    <a:lnB>
                      <a:noFill/>
                    </a:lnB>
                  </a:tcPr>
                </a:tc>
                <a:tc>
                  <a:txBody>
                    <a:bodyPr/>
                    <a:lstStyle/>
                    <a:p>
                      <a:endParaRPr lang="id-ID" sz="1400" dirty="0"/>
                    </a:p>
                  </a:txBody>
                  <a:tcPr marL="33036" marR="33036" marT="16518" marB="16518" anchor="ctr">
                    <a:lnL>
                      <a:noFill/>
                    </a:lnL>
                    <a:lnR>
                      <a:noFill/>
                    </a:lnR>
                    <a:lnT>
                      <a:noFill/>
                    </a:lnT>
                    <a:lnB>
                      <a:noFill/>
                    </a:lnB>
                  </a:tcPr>
                </a:tc>
              </a:tr>
            </a:tbl>
          </a:graphicData>
        </a:graphic>
      </p:graphicFrame>
    </p:spTree>
    <p:extLst>
      <p:ext uri="{BB962C8B-B14F-4D97-AF65-F5344CB8AC3E}">
        <p14:creationId xmlns:p14="http://schemas.microsoft.com/office/powerpoint/2010/main" val="42393563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261637397"/>
              </p:ext>
            </p:extLst>
          </p:nvPr>
        </p:nvGraphicFramePr>
        <p:xfrm>
          <a:off x="-19051" y="1029729"/>
          <a:ext cx="9163050" cy="5351599"/>
        </p:xfrm>
        <a:graphic>
          <a:graphicData uri="http://schemas.openxmlformats.org/drawingml/2006/table">
            <a:tbl>
              <a:tblPr/>
              <a:tblGrid>
                <a:gridCol w="1948636"/>
                <a:gridCol w="743754"/>
                <a:gridCol w="5146778"/>
                <a:gridCol w="1323882"/>
              </a:tblGrid>
              <a:tr h="753747">
                <a:tc>
                  <a:txBody>
                    <a:bodyPr/>
                    <a:lstStyle/>
                    <a:p>
                      <a:r>
                        <a:rPr lang="id-ID" sz="1800" dirty="0"/>
                        <a:t>Hari/Tgl/Jam</a:t>
                      </a:r>
                    </a:p>
                  </a:txBody>
                  <a:tcPr marL="63746" marR="63746" marT="31873" marB="31873" anchor="ctr">
                    <a:lnL>
                      <a:noFill/>
                    </a:lnL>
                    <a:lnR>
                      <a:noFill/>
                    </a:lnR>
                    <a:lnT>
                      <a:noFill/>
                    </a:lnT>
                    <a:lnB>
                      <a:noFill/>
                    </a:lnB>
                  </a:tcPr>
                </a:tc>
                <a:tc>
                  <a:txBody>
                    <a:bodyPr/>
                    <a:lstStyle/>
                    <a:p>
                      <a:r>
                        <a:rPr lang="id-ID" sz="1800"/>
                        <a:t>No. Dx</a:t>
                      </a:r>
                    </a:p>
                  </a:txBody>
                  <a:tcPr marL="63746" marR="63746" marT="31873" marB="31873" anchor="ctr">
                    <a:lnL>
                      <a:noFill/>
                    </a:lnL>
                    <a:lnR>
                      <a:noFill/>
                    </a:lnR>
                    <a:lnT>
                      <a:noFill/>
                    </a:lnT>
                    <a:lnB>
                      <a:noFill/>
                    </a:lnB>
                  </a:tcPr>
                </a:tc>
                <a:tc>
                  <a:txBody>
                    <a:bodyPr/>
                    <a:lstStyle/>
                    <a:p>
                      <a:r>
                        <a:rPr lang="id-ID" sz="1800"/>
                        <a:t>Evaluasi</a:t>
                      </a:r>
                    </a:p>
                  </a:txBody>
                  <a:tcPr marL="63746" marR="63746" marT="31873" marB="31873" anchor="ctr">
                    <a:lnL>
                      <a:noFill/>
                    </a:lnL>
                    <a:lnR>
                      <a:noFill/>
                    </a:lnR>
                    <a:lnT>
                      <a:noFill/>
                    </a:lnT>
                    <a:lnB>
                      <a:noFill/>
                    </a:lnB>
                  </a:tcPr>
                </a:tc>
                <a:tc>
                  <a:txBody>
                    <a:bodyPr/>
                    <a:lstStyle/>
                    <a:p>
                      <a:r>
                        <a:rPr lang="id-ID" sz="1800"/>
                        <a:t>TTD</a:t>
                      </a:r>
                    </a:p>
                  </a:txBody>
                  <a:tcPr marL="63746" marR="63746" marT="31873" marB="31873" anchor="ctr">
                    <a:lnL>
                      <a:noFill/>
                    </a:lnL>
                    <a:lnR>
                      <a:noFill/>
                    </a:lnR>
                    <a:lnT>
                      <a:noFill/>
                    </a:lnT>
                    <a:lnB>
                      <a:noFill/>
                    </a:lnB>
                  </a:tcPr>
                </a:tc>
              </a:tr>
              <a:tr h="4597852">
                <a:tc>
                  <a:txBody>
                    <a:bodyPr/>
                    <a:lstStyle/>
                    <a:p>
                      <a:r>
                        <a:rPr lang="nb-NO" sz="1800" dirty="0"/>
                        <a:t>Selasa/ 27 September 2016/ pkl.10.00</a:t>
                      </a:r>
                    </a:p>
                  </a:txBody>
                  <a:tcPr marL="63746" marR="63746" marT="31873" marB="31873" anchor="ctr">
                    <a:lnL>
                      <a:noFill/>
                    </a:lnL>
                    <a:lnR>
                      <a:noFill/>
                    </a:lnR>
                    <a:lnT>
                      <a:noFill/>
                    </a:lnT>
                    <a:lnB>
                      <a:noFill/>
                    </a:lnB>
                  </a:tcPr>
                </a:tc>
                <a:tc>
                  <a:txBody>
                    <a:bodyPr/>
                    <a:lstStyle/>
                    <a:p>
                      <a:r>
                        <a:rPr lang="id-ID" sz="1800" dirty="0"/>
                        <a:t>1</a:t>
                      </a:r>
                    </a:p>
                    <a:p>
                      <a:r>
                        <a:rPr lang="id-ID" sz="1800" dirty="0"/>
                        <a:t> </a:t>
                      </a:r>
                    </a:p>
                    <a:p>
                      <a:r>
                        <a:rPr lang="id-ID" sz="1800" dirty="0"/>
                        <a:t> </a:t>
                      </a:r>
                    </a:p>
                    <a:p>
                      <a:r>
                        <a:rPr lang="id-ID" sz="1800" dirty="0"/>
                        <a:t> </a:t>
                      </a:r>
                    </a:p>
                    <a:p>
                      <a:r>
                        <a:rPr lang="id-ID" sz="1800" dirty="0"/>
                        <a:t> </a:t>
                      </a:r>
                    </a:p>
                    <a:p>
                      <a:r>
                        <a:rPr lang="id-ID" sz="1800" dirty="0"/>
                        <a:t> </a:t>
                      </a:r>
                    </a:p>
                    <a:p>
                      <a:r>
                        <a:rPr lang="id-ID" sz="1800" dirty="0"/>
                        <a:t>2.</a:t>
                      </a:r>
                    </a:p>
                    <a:p>
                      <a:r>
                        <a:rPr lang="id-ID" sz="1800" dirty="0"/>
                        <a:t> </a:t>
                      </a:r>
                    </a:p>
                    <a:p>
                      <a:r>
                        <a:rPr lang="id-ID" sz="1800" dirty="0"/>
                        <a:t> </a:t>
                      </a:r>
                    </a:p>
                    <a:p>
                      <a:r>
                        <a:rPr lang="id-ID" sz="1800" dirty="0"/>
                        <a:t> </a:t>
                      </a:r>
                    </a:p>
                    <a:p>
                      <a:r>
                        <a:rPr lang="id-ID" sz="1800" dirty="0"/>
                        <a:t> </a:t>
                      </a:r>
                    </a:p>
                    <a:p>
                      <a:r>
                        <a:rPr lang="id-ID" sz="1800" dirty="0"/>
                        <a:t> </a:t>
                      </a:r>
                    </a:p>
                    <a:p>
                      <a:r>
                        <a:rPr lang="id-ID" sz="1800" dirty="0"/>
                        <a:t>3.</a:t>
                      </a:r>
                    </a:p>
                    <a:p>
                      <a:r>
                        <a:rPr lang="id-ID" sz="1800" dirty="0"/>
                        <a:t> </a:t>
                      </a:r>
                    </a:p>
                    <a:p>
                      <a:r>
                        <a:rPr lang="id-ID" sz="1800" dirty="0"/>
                        <a:t> </a:t>
                      </a:r>
                    </a:p>
                    <a:p>
                      <a:r>
                        <a:rPr lang="id-ID" sz="1800" dirty="0"/>
                        <a:t> </a:t>
                      </a:r>
                    </a:p>
                  </a:txBody>
                  <a:tcPr marL="63746" marR="63746" marT="31873" marB="31873" anchor="ctr">
                    <a:lnL>
                      <a:noFill/>
                    </a:lnL>
                    <a:lnR>
                      <a:noFill/>
                    </a:lnR>
                    <a:lnT>
                      <a:noFill/>
                    </a:lnT>
                    <a:lnB>
                      <a:noFill/>
                    </a:lnB>
                  </a:tcPr>
                </a:tc>
                <a:tc>
                  <a:txBody>
                    <a:bodyPr/>
                    <a:lstStyle/>
                    <a:p>
                      <a:r>
                        <a:rPr lang="id-ID" sz="1800" dirty="0"/>
                        <a:t>S : Pasien mengatakan  nafsu  makannya sudah meningkat.</a:t>
                      </a:r>
                    </a:p>
                    <a:p>
                      <a:r>
                        <a:rPr lang="id-ID" sz="1800" dirty="0"/>
                        <a:t>O : Klien terlihat</a:t>
                      </a:r>
                    </a:p>
                    <a:p>
                      <a:r>
                        <a:rPr lang="id-ID" sz="1800" dirty="0"/>
                        <a:t>A : Masalah teratasi.</a:t>
                      </a:r>
                    </a:p>
                    <a:p>
                      <a:r>
                        <a:rPr lang="id-ID" sz="1800" dirty="0"/>
                        <a:t>P : Rencana tindakan dihentikan.</a:t>
                      </a:r>
                    </a:p>
                    <a:p>
                      <a:r>
                        <a:rPr lang="id-ID" sz="1800" dirty="0"/>
                        <a:t> </a:t>
                      </a:r>
                    </a:p>
                    <a:p>
                      <a:r>
                        <a:rPr lang="id-ID" sz="1800" dirty="0"/>
                        <a:t>S : Pasien mengatakan  sudah tidak mual dan muntah lagi.</a:t>
                      </a:r>
                    </a:p>
                    <a:p>
                      <a:r>
                        <a:rPr lang="id-ID" sz="1800" dirty="0"/>
                        <a:t>O : Pasien terlihat sudah tidak mual dan  muntah lagi</a:t>
                      </a:r>
                    </a:p>
                    <a:p>
                      <a:r>
                        <a:rPr lang="id-ID" sz="1800" dirty="0"/>
                        <a:t>A : Masalah teratasi.</a:t>
                      </a:r>
                    </a:p>
                    <a:p>
                      <a:r>
                        <a:rPr lang="id-ID" sz="1800" dirty="0"/>
                        <a:t>P : Rencana tindakan dihentikan.</a:t>
                      </a:r>
                    </a:p>
                    <a:p>
                      <a:r>
                        <a:rPr lang="id-ID" sz="1800" dirty="0"/>
                        <a:t> </a:t>
                      </a:r>
                    </a:p>
                    <a:p>
                      <a:r>
                        <a:rPr lang="id-ID" sz="1800" dirty="0"/>
                        <a:t>S : Pasien mengatakan sudah tidak cemas lagi</a:t>
                      </a:r>
                    </a:p>
                    <a:p>
                      <a:r>
                        <a:rPr lang="id-ID" sz="1800" dirty="0"/>
                        <a:t>O : Ekspresi pasien terlihat tenang dan tidak sedih lagi</a:t>
                      </a:r>
                    </a:p>
                    <a:p>
                      <a:r>
                        <a:rPr lang="id-ID" sz="1800" dirty="0"/>
                        <a:t>A : Masalah teratasi.</a:t>
                      </a:r>
                    </a:p>
                    <a:p>
                      <a:r>
                        <a:rPr lang="id-ID" sz="1800" dirty="0"/>
                        <a:t>P : Rencana tindakan dihentikan.</a:t>
                      </a:r>
                    </a:p>
                  </a:txBody>
                  <a:tcPr marL="63746" marR="63746" marT="31873" marB="31873" anchor="ctr">
                    <a:lnL>
                      <a:noFill/>
                    </a:lnL>
                    <a:lnR>
                      <a:noFill/>
                    </a:lnR>
                    <a:lnT>
                      <a:noFill/>
                    </a:lnT>
                    <a:lnB>
                      <a:noFill/>
                    </a:lnB>
                  </a:tcPr>
                </a:tc>
                <a:tc>
                  <a:txBody>
                    <a:bodyPr/>
                    <a:lstStyle/>
                    <a:p>
                      <a:endParaRPr lang="id-ID" sz="1800" dirty="0"/>
                    </a:p>
                  </a:txBody>
                  <a:tcPr marL="63746" marR="63746" marT="31873" marB="31873" anchor="ctr">
                    <a:lnL>
                      <a:noFill/>
                    </a:lnL>
                    <a:lnR>
                      <a:noFill/>
                    </a:lnR>
                    <a:lnT>
                      <a:noFill/>
                    </a:lnT>
                    <a:lnB>
                      <a:noFill/>
                    </a:lnB>
                  </a:tcPr>
                </a:tc>
              </a:tr>
            </a:tbl>
          </a:graphicData>
        </a:graphic>
      </p:graphicFrame>
      <p:sp>
        <p:nvSpPr>
          <p:cNvPr id="3" name="Rectangle 3"/>
          <p:cNvSpPr>
            <a:spLocks noChangeArrowheads="1"/>
          </p:cNvSpPr>
          <p:nvPr/>
        </p:nvSpPr>
        <p:spPr bwMode="auto">
          <a:xfrm>
            <a:off x="43249" y="660397"/>
            <a:ext cx="1409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d-ID" sz="1800" b="0" i="0" u="none" strike="noStrike" cap="none" normalizeH="0" baseline="0" dirty="0" smtClean="0">
                <a:ln>
                  <a:noFill/>
                </a:ln>
                <a:solidFill>
                  <a:schemeClr val="tx1"/>
                </a:solidFill>
                <a:effectLst/>
                <a:latin typeface="Arial" charset="0"/>
                <a:cs typeface="Arial" charset="0"/>
              </a:rPr>
              <a:t>Evaluasi </a:t>
            </a:r>
          </a:p>
        </p:txBody>
      </p:sp>
    </p:spTree>
    <p:extLst>
      <p:ext uri="{BB962C8B-B14F-4D97-AF65-F5344CB8AC3E}">
        <p14:creationId xmlns:p14="http://schemas.microsoft.com/office/powerpoint/2010/main" val="256498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529"/>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22531" name="Title 22530"/>
          <p:cNvSpPr>
            <a:spLocks noGrp="1"/>
          </p:cNvSpPr>
          <p:nvPr>
            <p:ph type="title" idx="4294967295"/>
          </p:nvPr>
        </p:nvSpPr>
        <p:spPr>
          <a:xfrm>
            <a:off x="533400" y="685800"/>
            <a:ext cx="8229600" cy="685800"/>
          </a:xfrm>
          <a:ln/>
        </p:spPr>
        <p:txBody>
          <a:bodyPr wrap="square" lIns="91440" tIns="45720" rIns="91440" bIns="45720" anchor="ctr"/>
          <a:lstStyle/>
          <a:p>
            <a:pPr>
              <a:spcBef>
                <a:spcPct val="50000"/>
              </a:spcBef>
            </a:pPr>
            <a:endParaRPr lang="en-US" altLang="en-US" sz="3200" dirty="0">
              <a:latin typeface="Arial" charset="0"/>
              <a:ea typeface="Arial" charset="0"/>
            </a:endParaRPr>
          </a:p>
        </p:txBody>
      </p:sp>
      <p:sp>
        <p:nvSpPr>
          <p:cNvPr id="22532" name="Content Placeholder 22531"/>
          <p:cNvSpPr>
            <a:spLocks noGrp="1"/>
          </p:cNvSpPr>
          <p:nvPr>
            <p:ph idx="4294967295"/>
          </p:nvPr>
        </p:nvSpPr>
        <p:spPr>
          <a:xfrm>
            <a:off x="457200" y="2154194"/>
            <a:ext cx="8229600" cy="3970638"/>
          </a:xfrm>
          <a:ln/>
        </p:spPr>
        <p:txBody>
          <a:bodyPr wrap="square" lIns="91440" tIns="45720" rIns="91440" bIns="45720" anchor="t" anchorCtr="0"/>
          <a:lstStyle/>
          <a:p>
            <a:pPr marL="0" indent="0" algn="just">
              <a:buNone/>
            </a:pPr>
            <a:r>
              <a:rPr sz="2400" dirty="0" err="1"/>
              <a:t>Kebutuhan</a:t>
            </a:r>
            <a:r>
              <a:rPr sz="2400" dirty="0"/>
              <a:t> </a:t>
            </a:r>
            <a:r>
              <a:rPr sz="2400" dirty="0" err="1"/>
              <a:t>nutrisi</a:t>
            </a:r>
            <a:r>
              <a:rPr sz="2400" dirty="0"/>
              <a:t> </a:t>
            </a:r>
            <a:r>
              <a:rPr sz="2400" dirty="0" err="1"/>
              <a:t>berkaitan</a:t>
            </a:r>
            <a:r>
              <a:rPr sz="2400" dirty="0"/>
              <a:t> </a:t>
            </a:r>
            <a:r>
              <a:rPr sz="2400" dirty="0" err="1"/>
              <a:t>erat</a:t>
            </a:r>
            <a:r>
              <a:rPr sz="2400" dirty="0"/>
              <a:t> </a:t>
            </a:r>
            <a:r>
              <a:rPr sz="2400" dirty="0" err="1"/>
              <a:t>dengan</a:t>
            </a:r>
            <a:r>
              <a:rPr sz="2400" dirty="0"/>
              <a:t> </a:t>
            </a:r>
            <a:r>
              <a:rPr sz="2400" dirty="0" err="1"/>
              <a:t>aspek-aspek</a:t>
            </a:r>
            <a:r>
              <a:rPr sz="2400" dirty="0"/>
              <a:t> yang lain </a:t>
            </a:r>
            <a:r>
              <a:rPr sz="2400" dirty="0" err="1"/>
              <a:t>dan</a:t>
            </a:r>
            <a:r>
              <a:rPr sz="2400" dirty="0"/>
              <a:t> </a:t>
            </a:r>
            <a:r>
              <a:rPr sz="2400" dirty="0" err="1"/>
              <a:t>dapat</a:t>
            </a:r>
            <a:r>
              <a:rPr sz="2400" dirty="0"/>
              <a:t> </a:t>
            </a:r>
            <a:r>
              <a:rPr sz="2400" dirty="0" err="1"/>
              <a:t>dicapai</a:t>
            </a:r>
            <a:r>
              <a:rPr sz="2400" dirty="0"/>
              <a:t> </a:t>
            </a:r>
            <a:r>
              <a:rPr sz="2400" dirty="0" err="1"/>
              <a:t>jika</a:t>
            </a:r>
            <a:r>
              <a:rPr sz="2400" dirty="0"/>
              <a:t> </a:t>
            </a:r>
            <a:r>
              <a:rPr sz="2400" dirty="0" err="1"/>
              <a:t>terjadi</a:t>
            </a:r>
            <a:r>
              <a:rPr sz="2400" dirty="0"/>
              <a:t> </a:t>
            </a:r>
            <a:r>
              <a:rPr sz="2400" dirty="0" err="1"/>
              <a:t>keseimbangan</a:t>
            </a:r>
            <a:r>
              <a:rPr sz="2400" dirty="0"/>
              <a:t> </a:t>
            </a:r>
            <a:r>
              <a:rPr sz="2400" dirty="0" err="1"/>
              <a:t>dengan</a:t>
            </a:r>
            <a:r>
              <a:rPr sz="2400" dirty="0"/>
              <a:t> </a:t>
            </a:r>
            <a:r>
              <a:rPr sz="2400" dirty="0" err="1"/>
              <a:t>aspek-aspek</a:t>
            </a:r>
            <a:r>
              <a:rPr sz="2400" dirty="0"/>
              <a:t> yang lain. </a:t>
            </a:r>
            <a:r>
              <a:rPr sz="2400" dirty="0" err="1"/>
              <a:t>Nutrisi</a:t>
            </a:r>
            <a:r>
              <a:rPr sz="2400" dirty="0"/>
              <a:t> </a:t>
            </a:r>
            <a:r>
              <a:rPr sz="2400" dirty="0" err="1"/>
              <a:t>berpengaruh</a:t>
            </a:r>
            <a:r>
              <a:rPr sz="2400" dirty="0"/>
              <a:t> </a:t>
            </a:r>
            <a:r>
              <a:rPr sz="2400" dirty="0" err="1"/>
              <a:t>juga</a:t>
            </a:r>
            <a:r>
              <a:rPr sz="2400" dirty="0"/>
              <a:t> </a:t>
            </a:r>
            <a:r>
              <a:rPr sz="2400" dirty="0" err="1"/>
              <a:t>dalam</a:t>
            </a:r>
            <a:r>
              <a:rPr sz="2400" dirty="0"/>
              <a:t> </a:t>
            </a:r>
            <a:r>
              <a:rPr sz="2400" dirty="0" err="1"/>
              <a:t>fungsi-fungsi</a:t>
            </a:r>
            <a:r>
              <a:rPr sz="2400" dirty="0"/>
              <a:t> organ </a:t>
            </a:r>
            <a:r>
              <a:rPr sz="2400" dirty="0" err="1"/>
              <a:t>tubuh</a:t>
            </a:r>
            <a:r>
              <a:rPr sz="2400" dirty="0"/>
              <a:t>, </a:t>
            </a:r>
            <a:r>
              <a:rPr sz="2400" dirty="0" err="1"/>
              <a:t>pergerakan</a:t>
            </a:r>
            <a:r>
              <a:rPr sz="2400" dirty="0"/>
              <a:t> </a:t>
            </a:r>
            <a:r>
              <a:rPr sz="2400" dirty="0" err="1"/>
              <a:t>tubuh</a:t>
            </a:r>
            <a:r>
              <a:rPr sz="2400" dirty="0"/>
              <a:t>, </a:t>
            </a:r>
            <a:r>
              <a:rPr sz="2400" dirty="0" err="1"/>
              <a:t>mempertahankan</a:t>
            </a:r>
            <a:r>
              <a:rPr sz="2400" dirty="0"/>
              <a:t> </a:t>
            </a:r>
            <a:r>
              <a:rPr sz="2400" dirty="0" err="1"/>
              <a:t>suhu</a:t>
            </a:r>
            <a:r>
              <a:rPr sz="2400" dirty="0"/>
              <a:t>, </a:t>
            </a:r>
            <a:r>
              <a:rPr sz="2400" dirty="0" err="1"/>
              <a:t>fungsi</a:t>
            </a:r>
            <a:r>
              <a:rPr sz="2400" dirty="0"/>
              <a:t> </a:t>
            </a:r>
            <a:r>
              <a:rPr sz="2400" dirty="0" err="1"/>
              <a:t>enzim</a:t>
            </a:r>
            <a:r>
              <a:rPr sz="2400" dirty="0"/>
              <a:t>, </a:t>
            </a:r>
            <a:r>
              <a:rPr sz="2400" dirty="0" err="1"/>
              <a:t>pertumbuhan</a:t>
            </a:r>
            <a:r>
              <a:rPr sz="2400" dirty="0"/>
              <a:t> </a:t>
            </a:r>
            <a:r>
              <a:rPr sz="2400" dirty="0" err="1"/>
              <a:t>dan</a:t>
            </a:r>
            <a:r>
              <a:rPr sz="2400" dirty="0"/>
              <a:t> </a:t>
            </a:r>
            <a:r>
              <a:rPr sz="2400" dirty="0" err="1"/>
              <a:t>pergantian</a:t>
            </a:r>
            <a:r>
              <a:rPr sz="2400" dirty="0"/>
              <a:t> </a:t>
            </a:r>
            <a:r>
              <a:rPr sz="2400" dirty="0" err="1"/>
              <a:t>sel</a:t>
            </a:r>
            <a:r>
              <a:rPr sz="2400" dirty="0"/>
              <a:t> yang </a:t>
            </a:r>
            <a:r>
              <a:rPr sz="2400" dirty="0" err="1"/>
              <a:t>rusak</a:t>
            </a:r>
            <a:r>
              <a:rPr sz="2400" dirty="0"/>
              <a:t>. Dan </a:t>
            </a:r>
            <a:r>
              <a:rPr sz="2400" dirty="0" err="1"/>
              <a:t>dengan</a:t>
            </a:r>
            <a:r>
              <a:rPr sz="2400" dirty="0"/>
              <a:t> </a:t>
            </a:r>
            <a:r>
              <a:rPr sz="2400" dirty="0" err="1"/>
              <a:t>pemenuhan</a:t>
            </a:r>
            <a:r>
              <a:rPr sz="2400" dirty="0"/>
              <a:t> </a:t>
            </a:r>
            <a:r>
              <a:rPr sz="2400" dirty="0" err="1"/>
              <a:t>kebutuhan</a:t>
            </a:r>
            <a:r>
              <a:rPr sz="2400" dirty="0"/>
              <a:t> </a:t>
            </a:r>
            <a:r>
              <a:rPr sz="2400" dirty="0" err="1"/>
              <a:t>nutrisi</a:t>
            </a:r>
            <a:r>
              <a:rPr sz="2400" dirty="0"/>
              <a:t> </a:t>
            </a:r>
            <a:r>
              <a:rPr sz="2400" dirty="0" err="1"/>
              <a:t>bagi</a:t>
            </a:r>
            <a:r>
              <a:rPr sz="2400" dirty="0"/>
              <a:t> </a:t>
            </a:r>
            <a:r>
              <a:rPr sz="2400" dirty="0" err="1"/>
              <a:t>tubuh</a:t>
            </a:r>
            <a:r>
              <a:rPr sz="2400" dirty="0"/>
              <a:t> </a:t>
            </a:r>
            <a:r>
              <a:rPr sz="2400" dirty="0" err="1"/>
              <a:t>manusia</a:t>
            </a:r>
            <a:r>
              <a:rPr sz="2400" dirty="0"/>
              <a:t>, </a:t>
            </a:r>
            <a:r>
              <a:rPr sz="2400" dirty="0" err="1"/>
              <a:t>maka</a:t>
            </a:r>
            <a:r>
              <a:rPr sz="2400" dirty="0"/>
              <a:t> </a:t>
            </a:r>
            <a:r>
              <a:rPr sz="2400" dirty="0" err="1"/>
              <a:t>akan</a:t>
            </a:r>
            <a:r>
              <a:rPr sz="2400" dirty="0"/>
              <a:t> </a:t>
            </a:r>
            <a:r>
              <a:rPr sz="2400" dirty="0" err="1"/>
              <a:t>terhindar</a:t>
            </a:r>
            <a:r>
              <a:rPr sz="2400" dirty="0"/>
              <a:t> </a:t>
            </a:r>
            <a:r>
              <a:rPr sz="2400" dirty="0" err="1"/>
              <a:t>dari</a:t>
            </a:r>
            <a:r>
              <a:rPr sz="2400" dirty="0"/>
              <a:t> </a:t>
            </a:r>
            <a:r>
              <a:rPr sz="2400" dirty="0" err="1"/>
              <a:t>ancaman-ancaman</a:t>
            </a:r>
            <a:r>
              <a:rPr sz="2400" dirty="0"/>
              <a:t> </a:t>
            </a:r>
            <a:r>
              <a:rPr sz="2400" dirty="0" err="1"/>
              <a:t>penyakit</a:t>
            </a:r>
            <a:r>
              <a:rPr sz="2400" dirty="0"/>
              <a:t>.</a:t>
            </a:r>
            <a:endParaRPr lang="en-US" altLang="en-US" sz="2200" dirty="0">
              <a:latin typeface="Arial" charset="0"/>
              <a:ea typeface="Arial" charset="0"/>
            </a:endParaRPr>
          </a:p>
        </p:txBody>
      </p:sp>
      <p:sp>
        <p:nvSpPr>
          <p:cNvPr id="22533" name="GeoShape"/>
          <p:cNvSpPr/>
          <p:nvPr/>
        </p:nvSpPr>
        <p:spPr>
          <a:xfrm>
            <a:off x="1717589" y="766118"/>
            <a:ext cx="6211329" cy="860854"/>
          </a:xfrm>
          <a:prstGeom prst="roundRect">
            <a:avLst/>
          </a:prstGeom>
          <a:solidFill>
            <a:srgbClr val="F39342"/>
          </a:solidFill>
        </p:spPr>
        <p:txBody>
          <a:bodyPr wrap="square" rtlCol="0" anchor="ctr"/>
          <a:lstStyle/>
          <a:p>
            <a:pPr algn="ctr"/>
            <a:r>
              <a:rPr sz="2800" b="1" dirty="0"/>
              <a:t>KESIMPULAN</a:t>
            </a:r>
            <a:endParaRPr lang="zh-CN" altLang="en-US" b="1"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529"/>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22531" name="Title 22530"/>
          <p:cNvSpPr>
            <a:spLocks noGrp="1"/>
          </p:cNvSpPr>
          <p:nvPr>
            <p:ph type="title" idx="4294967295"/>
          </p:nvPr>
        </p:nvSpPr>
        <p:spPr>
          <a:xfrm>
            <a:off x="533400" y="685800"/>
            <a:ext cx="8229600" cy="685800"/>
          </a:xfrm>
          <a:ln/>
        </p:spPr>
        <p:txBody>
          <a:bodyPr wrap="square" lIns="91440" tIns="45720" rIns="91440" bIns="45720" anchor="ctr"/>
          <a:lstStyle/>
          <a:p>
            <a:pPr>
              <a:spcBef>
                <a:spcPct val="50000"/>
              </a:spcBef>
            </a:pPr>
            <a:r>
              <a:rPr lang="id-ID" altLang="en-US" sz="2800" b="1" dirty="0" smtClean="0">
                <a:latin typeface="Arial" charset="0"/>
                <a:ea typeface="Arial" charset="0"/>
              </a:rPr>
              <a:t>DAFTAR PUSTAKA</a:t>
            </a:r>
            <a:endParaRPr lang="en-US" altLang="en-US" sz="2800" b="1" dirty="0">
              <a:latin typeface="Arial" charset="0"/>
              <a:ea typeface="Arial" charset="0"/>
            </a:endParaRPr>
          </a:p>
        </p:txBody>
      </p:sp>
      <p:sp>
        <p:nvSpPr>
          <p:cNvPr id="22532" name="Content Placeholder 22531"/>
          <p:cNvSpPr>
            <a:spLocks noGrp="1"/>
          </p:cNvSpPr>
          <p:nvPr>
            <p:ph idx="4294967295"/>
          </p:nvPr>
        </p:nvSpPr>
        <p:spPr>
          <a:xfrm>
            <a:off x="457200" y="1524000"/>
            <a:ext cx="8229600" cy="4602163"/>
          </a:xfrm>
          <a:ln/>
        </p:spPr>
        <p:txBody>
          <a:bodyPr wrap="square" lIns="91440" tIns="45720" rIns="91440" bIns="45720" anchor="t" anchorCtr="0"/>
          <a:lstStyle/>
          <a:p>
            <a:pPr marL="0" indent="0">
              <a:buNone/>
            </a:pPr>
            <a:r>
              <a:rPr sz="2000" dirty="0" smtClean="0"/>
              <a:t>Aziz </a:t>
            </a:r>
            <a:r>
              <a:rPr sz="2000" dirty="0" err="1"/>
              <a:t>Alimul</a:t>
            </a:r>
            <a:r>
              <a:rPr sz="2000" dirty="0"/>
              <a:t> </a:t>
            </a:r>
            <a:r>
              <a:rPr sz="2000" dirty="0" err="1"/>
              <a:t>Hidayat</a:t>
            </a:r>
            <a:r>
              <a:rPr sz="2000" dirty="0"/>
              <a:t>, </a:t>
            </a:r>
            <a:r>
              <a:rPr sz="2000" dirty="0" err="1"/>
              <a:t>S.Kp</a:t>
            </a:r>
            <a:r>
              <a:rPr sz="2000" dirty="0"/>
              <a:t>, “</a:t>
            </a:r>
            <a:r>
              <a:rPr sz="2000" dirty="0" err="1"/>
              <a:t>Buku</a:t>
            </a:r>
            <a:r>
              <a:rPr sz="2000" dirty="0"/>
              <a:t> </a:t>
            </a:r>
            <a:r>
              <a:rPr sz="2000" dirty="0" err="1"/>
              <a:t>Saku</a:t>
            </a:r>
            <a:r>
              <a:rPr sz="2000" dirty="0"/>
              <a:t> </a:t>
            </a:r>
            <a:r>
              <a:rPr sz="2000" dirty="0" err="1"/>
              <a:t>Praktikum</a:t>
            </a:r>
            <a:r>
              <a:rPr sz="2000" dirty="0"/>
              <a:t> </a:t>
            </a:r>
            <a:r>
              <a:rPr sz="2000" dirty="0" err="1"/>
              <a:t>Kebutuhan</a:t>
            </a:r>
            <a:r>
              <a:rPr sz="2000" dirty="0"/>
              <a:t> </a:t>
            </a:r>
            <a:r>
              <a:rPr sz="2000" dirty="0" err="1"/>
              <a:t>Dasar</a:t>
            </a:r>
            <a:r>
              <a:rPr sz="2000" dirty="0"/>
              <a:t> </a:t>
            </a:r>
            <a:r>
              <a:rPr sz="2000" dirty="0" err="1"/>
              <a:t>Manusia”Penulis</a:t>
            </a:r>
            <a:r>
              <a:rPr sz="2000" dirty="0"/>
              <a:t>: A. Aziz </a:t>
            </a:r>
            <a:r>
              <a:rPr sz="2000" dirty="0" err="1"/>
              <a:t>Alimul</a:t>
            </a:r>
            <a:r>
              <a:rPr sz="2000" dirty="0"/>
              <a:t> </a:t>
            </a:r>
            <a:r>
              <a:rPr sz="2000" dirty="0" err="1"/>
              <a:t>Hidayat</a:t>
            </a:r>
            <a:r>
              <a:rPr sz="2000" dirty="0"/>
              <a:t>, </a:t>
            </a:r>
            <a:r>
              <a:rPr sz="2000" dirty="0" err="1"/>
              <a:t>S.Kp</a:t>
            </a:r>
            <a:r>
              <a:rPr sz="2000" dirty="0"/>
              <a:t>, </a:t>
            </a:r>
            <a:r>
              <a:rPr sz="2000" dirty="0" err="1"/>
              <a:t>Musrifatul</a:t>
            </a:r>
            <a:r>
              <a:rPr sz="2000" dirty="0"/>
              <a:t> </a:t>
            </a:r>
            <a:r>
              <a:rPr sz="2000" dirty="0" err="1"/>
              <a:t>Uliyah</a:t>
            </a:r>
            <a:r>
              <a:rPr sz="2000" dirty="0"/>
              <a:t>, </a:t>
            </a:r>
            <a:r>
              <a:rPr sz="2000" dirty="0" err="1"/>
              <a:t>S.Kp</a:t>
            </a:r>
            <a:r>
              <a:rPr sz="2000" dirty="0"/>
              <a:t>; Editor: Monica Ester.- Jakarta : EGC : 2004Gale.D &amp; </a:t>
            </a:r>
            <a:r>
              <a:rPr sz="2000" dirty="0" err="1"/>
              <a:t>Charette.J</a:t>
            </a:r>
            <a:r>
              <a:rPr sz="2000" dirty="0"/>
              <a:t> (2000) ; </a:t>
            </a:r>
            <a:r>
              <a:rPr sz="2000" dirty="0" err="1"/>
              <a:t>Rencana</a:t>
            </a:r>
            <a:r>
              <a:rPr sz="2000" dirty="0"/>
              <a:t> </a:t>
            </a:r>
            <a:r>
              <a:rPr sz="2000" dirty="0" err="1"/>
              <a:t>asuhan</a:t>
            </a:r>
            <a:r>
              <a:rPr sz="2000" dirty="0"/>
              <a:t> </a:t>
            </a:r>
            <a:r>
              <a:rPr sz="2000" dirty="0" err="1"/>
              <a:t>keperawatan</a:t>
            </a:r>
            <a:r>
              <a:rPr sz="2000" dirty="0"/>
              <a:t> oncology : </a:t>
            </a:r>
            <a:r>
              <a:rPr sz="2000" dirty="0" err="1"/>
              <a:t>alih</a:t>
            </a:r>
            <a:r>
              <a:rPr sz="2000" dirty="0"/>
              <a:t> </a:t>
            </a:r>
            <a:r>
              <a:rPr sz="2000" dirty="0" err="1"/>
              <a:t>bahasa</a:t>
            </a:r>
            <a:r>
              <a:rPr sz="2000" dirty="0"/>
              <a:t> I Made </a:t>
            </a:r>
            <a:r>
              <a:rPr sz="2000" dirty="0" err="1"/>
              <a:t>Kariasa</a:t>
            </a:r>
            <a:r>
              <a:rPr sz="2000" dirty="0"/>
              <a:t> .</a:t>
            </a:r>
            <a:r>
              <a:rPr sz="2000" dirty="0" err="1"/>
              <a:t>SKp</a:t>
            </a:r>
            <a:r>
              <a:rPr sz="2000" dirty="0"/>
              <a:t> , EGC, </a:t>
            </a:r>
            <a:r>
              <a:rPr sz="2000" dirty="0" err="1"/>
              <a:t>Jakarta.Smith.S</a:t>
            </a:r>
            <a:r>
              <a:rPr sz="2000" dirty="0"/>
              <a:t>, </a:t>
            </a:r>
            <a:r>
              <a:rPr sz="2000" dirty="0" err="1"/>
              <a:t>Duell.d</a:t>
            </a:r>
            <a:r>
              <a:rPr sz="2000" dirty="0"/>
              <a:t> &amp; </a:t>
            </a:r>
            <a:r>
              <a:rPr sz="2000" dirty="0" err="1"/>
              <a:t>Martin.B</a:t>
            </a:r>
            <a:r>
              <a:rPr sz="2000" dirty="0"/>
              <a:t> ( 2000) ; Clinical Nursing Skills  Basic To Advance Skills: Third Edition . United Stated of </a:t>
            </a:r>
            <a:r>
              <a:rPr sz="2000" dirty="0" smtClean="0"/>
              <a:t>America</a:t>
            </a:r>
          </a:p>
          <a:p>
            <a:pPr marL="0" indent="0">
              <a:buNone/>
            </a:pPr>
            <a:r>
              <a:rPr lang="fi-FI" sz="2000" dirty="0"/>
              <a:t>Yulaikhah, Lily. 2008. </a:t>
            </a:r>
            <a:r>
              <a:rPr lang="fi-FI" sz="2000" i="1" dirty="0"/>
              <a:t>KEHAMILAN: SERI ASUHAN KEBIDANAN</a:t>
            </a:r>
            <a:r>
              <a:rPr lang="fi-FI" sz="2000" dirty="0"/>
              <a:t>. </a:t>
            </a:r>
            <a:r>
              <a:rPr lang="fi-FI" sz="2000"/>
              <a:t>Jakarta: EGC.</a:t>
            </a:r>
            <a:endParaRPr sz="20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097"/>
          <p:cNvPicPr>
            <a:picLocks noChangeAspect="1"/>
          </p:cNvPicPr>
          <p:nvPr/>
        </p:nvPicPr>
        <p:blipFill>
          <a:blip r:embed="rId2">
            <a:extLst/>
          </a:blip>
          <a:srcRect/>
          <a:stretch>
            <a:fillRect/>
          </a:stretch>
        </p:blipFill>
        <p:spPr>
          <a:xfrm>
            <a:off x="-204355" y="0"/>
            <a:ext cx="9372600" cy="6858000"/>
          </a:xfrm>
          <a:prstGeom prst="rect">
            <a:avLst/>
          </a:prstGeom>
          <a:noFill/>
          <a:ln>
            <a:noFill/>
          </a:ln>
        </p:spPr>
      </p:pic>
      <p:sp>
        <p:nvSpPr>
          <p:cNvPr id="4099" name="Rectangle 4098"/>
          <p:cNvSpPr>
            <a:spLocks/>
          </p:cNvSpPr>
          <p:nvPr/>
        </p:nvSpPr>
        <p:spPr>
          <a:xfrm>
            <a:off x="2823586" y="2348880"/>
            <a:ext cx="6298175" cy="646331"/>
          </a:xfrm>
          <a:prstGeom prst="rect">
            <a:avLst/>
          </a:prstGeom>
          <a:noFill/>
          <a:ln>
            <a:noFill/>
          </a:ln>
        </p:spPr>
        <p:txBody>
          <a:bodyPr wrap="square">
            <a:spAutoFit/>
          </a:bodyPr>
          <a:lstStyle/>
          <a:p>
            <a:pPr algn="ctr"/>
            <a:r>
              <a:rPr b="1" dirty="0" err="1"/>
              <a:t>Konsep</a:t>
            </a:r>
            <a:r>
              <a:rPr b="1" dirty="0"/>
              <a:t> </a:t>
            </a:r>
            <a:r>
              <a:rPr b="1" dirty="0" err="1"/>
              <a:t>dan</a:t>
            </a:r>
            <a:r>
              <a:rPr b="1" dirty="0"/>
              <a:t> </a:t>
            </a:r>
            <a:r>
              <a:rPr b="1" dirty="0" err="1"/>
              <a:t>prinsip</a:t>
            </a:r>
            <a:r>
              <a:rPr b="1" dirty="0"/>
              <a:t> </a:t>
            </a:r>
            <a:r>
              <a:rPr b="1" dirty="0" err="1"/>
              <a:t>kebutuhan</a:t>
            </a:r>
            <a:r>
              <a:rPr b="1" dirty="0"/>
              <a:t> </a:t>
            </a:r>
            <a:r>
              <a:rPr b="1" dirty="0" err="1"/>
              <a:t>nutrisi</a:t>
            </a:r>
            <a:r>
              <a:rPr b="1" dirty="0"/>
              <a:t> </a:t>
            </a:r>
            <a:r>
              <a:rPr b="1" dirty="0" err="1"/>
              <a:t>serta</a:t>
            </a:r>
            <a:r>
              <a:rPr b="1" dirty="0"/>
              <a:t> </a:t>
            </a:r>
            <a:r>
              <a:rPr b="1" dirty="0" err="1"/>
              <a:t>teknik</a:t>
            </a:r>
            <a:r>
              <a:rPr b="1" dirty="0"/>
              <a:t> </a:t>
            </a:r>
            <a:r>
              <a:rPr b="1" dirty="0" err="1"/>
              <a:t>dan</a:t>
            </a:r>
            <a:r>
              <a:rPr b="1" dirty="0"/>
              <a:t> </a:t>
            </a:r>
            <a:r>
              <a:rPr b="1" dirty="0" err="1"/>
              <a:t>prosedur</a:t>
            </a:r>
            <a:r>
              <a:rPr b="1" dirty="0"/>
              <a:t> </a:t>
            </a:r>
            <a:r>
              <a:rPr b="1" dirty="0" err="1"/>
              <a:t>untuk</a:t>
            </a:r>
            <a:r>
              <a:rPr b="1" dirty="0"/>
              <a:t> </a:t>
            </a:r>
            <a:r>
              <a:rPr b="1" dirty="0" err="1"/>
              <a:t>memenuhi</a:t>
            </a:r>
            <a:r>
              <a:rPr b="1" dirty="0"/>
              <a:t> </a:t>
            </a:r>
            <a:r>
              <a:rPr b="1" dirty="0" err="1"/>
              <a:t>kebutuhan</a:t>
            </a:r>
            <a:r>
              <a:rPr b="1" dirty="0"/>
              <a:t> </a:t>
            </a:r>
            <a:r>
              <a:rPr b="1" dirty="0" err="1"/>
              <a:t>nutrisi</a:t>
            </a:r>
            <a:endParaRPr b="1" dirty="0"/>
          </a:p>
        </p:txBody>
      </p:sp>
      <p:pic>
        <p:nvPicPr>
          <p:cNvPr id="4100" name="Picture 4099"/>
          <p:cNvPicPr>
            <a:picLocks/>
          </p:cNvPicPr>
          <p:nvPr/>
        </p:nvPicPr>
        <p:blipFill>
          <a:blip r:embed="rId3">
            <a:extLst/>
          </a:blip>
          <a:srcRect/>
          <a:stretch>
            <a:fillRect/>
          </a:stretch>
        </p:blipFill>
        <p:spPr>
          <a:xfrm>
            <a:off x="3584575" y="3279775"/>
            <a:ext cx="1524000" cy="427038"/>
          </a:xfrm>
          <a:prstGeom prst="rect">
            <a:avLst/>
          </a:prstGeom>
          <a:ln/>
        </p:spPr>
      </p:pic>
      <p:sp>
        <p:nvSpPr>
          <p:cNvPr id="4108" name="Straight Connector 4107"/>
          <p:cNvSpPr>
            <a:spLocks/>
          </p:cNvSpPr>
          <p:nvPr/>
        </p:nvSpPr>
        <p:spPr>
          <a:xfrm>
            <a:off x="-2057400" y="0"/>
            <a:ext cx="914400" cy="914400"/>
          </a:xfrm>
          <a:prstGeom prst="line">
            <a:avLst/>
          </a:prstGeom>
          <a:noFill/>
          <a:ln>
            <a:solidFill>
              <a:srgbClr val="4A7EBB"/>
            </a:solidFill>
          </a:ln>
        </p:spPr>
        <p:txBody>
          <a:bodyPr wrap="none" rtlCol="0" anchor="ctr"/>
          <a:lstStyle/>
          <a:p>
            <a:pPr algn="ctr"/>
            <a:endParaRPr lang="zh-CN" altLang="en-US"/>
          </a:p>
        </p:txBody>
      </p:sp>
      <p:pic>
        <p:nvPicPr>
          <p:cNvPr id="4118" name="Picture 4117"/>
          <p:cNvPicPr>
            <a:picLocks/>
          </p:cNvPicPr>
          <p:nvPr/>
        </p:nvPicPr>
        <p:blipFill>
          <a:blip r:embed="rId4">
            <a:extLst/>
          </a:blip>
          <a:srcRect/>
          <a:stretch>
            <a:fillRect/>
          </a:stretch>
        </p:blipFill>
        <p:spPr>
          <a:xfrm>
            <a:off x="3579340" y="7154562"/>
            <a:ext cx="4024183" cy="267729"/>
          </a:xfrm>
          <a:prstGeom prst="rect">
            <a:avLst/>
          </a:prstGeom>
          <a:ln/>
        </p:spPr>
      </p:pic>
      <p:sp>
        <p:nvSpPr>
          <p:cNvPr id="2" name="TextBox 1"/>
          <p:cNvSpPr txBox="1"/>
          <p:nvPr/>
        </p:nvSpPr>
        <p:spPr>
          <a:xfrm>
            <a:off x="3549233" y="3789040"/>
            <a:ext cx="5542421" cy="2554545"/>
          </a:xfrm>
          <a:prstGeom prst="rect">
            <a:avLst/>
          </a:prstGeom>
          <a:noFill/>
        </p:spPr>
        <p:txBody>
          <a:bodyPr wrap="square" rtlCol="0">
            <a:spAutoFit/>
          </a:bodyPr>
          <a:lstStyle/>
          <a:p>
            <a:pPr marL="342900" indent="-342900">
              <a:buAutoNum type="arabicPeriod"/>
            </a:pPr>
            <a:r>
              <a:rPr lang="id-ID" sz="2000" dirty="0" smtClean="0">
                <a:solidFill>
                  <a:schemeClr val="bg1"/>
                </a:solidFill>
              </a:rPr>
              <a:t>PENGERTIAN KEBUTUHAN NUTRISI</a:t>
            </a:r>
          </a:p>
          <a:p>
            <a:pPr marL="342900" indent="-342900">
              <a:buAutoNum type="arabicPeriod"/>
            </a:pPr>
            <a:r>
              <a:rPr lang="id-ID" sz="2000" dirty="0" smtClean="0">
                <a:solidFill>
                  <a:schemeClr val="bg1"/>
                </a:solidFill>
              </a:rPr>
              <a:t>KOMPONEN-KOMPONEN ZAT GIZI</a:t>
            </a:r>
          </a:p>
          <a:p>
            <a:pPr marL="342900" indent="-342900">
              <a:buFontTx/>
              <a:buAutoNum type="arabicPeriod"/>
            </a:pPr>
            <a:r>
              <a:rPr lang="en-US" altLang="en-US" sz="2000" dirty="0" smtClean="0">
                <a:solidFill>
                  <a:schemeClr val="bg1"/>
                </a:solidFill>
              </a:rPr>
              <a:t>P</a:t>
            </a:r>
            <a:r>
              <a:rPr lang="id-ID" altLang="en-US" sz="2000" dirty="0" smtClean="0">
                <a:solidFill>
                  <a:schemeClr val="bg1"/>
                </a:solidFill>
              </a:rPr>
              <a:t>ROSEDUR</a:t>
            </a:r>
            <a:r>
              <a:rPr lang="en-US" altLang="en-US" sz="2000" dirty="0" smtClean="0">
                <a:solidFill>
                  <a:schemeClr val="bg1"/>
                </a:solidFill>
              </a:rPr>
              <a:t> </a:t>
            </a:r>
            <a:r>
              <a:rPr lang="id-ID" altLang="en-US" sz="2000" dirty="0" smtClean="0">
                <a:solidFill>
                  <a:schemeClr val="bg1"/>
                </a:solidFill>
              </a:rPr>
              <a:t>PEMENUHAN NUTRISI PERORAL</a:t>
            </a:r>
            <a:endParaRPr lang="en-US" altLang="en-US" sz="2000" dirty="0">
              <a:solidFill>
                <a:schemeClr val="bg1"/>
              </a:solidFill>
            </a:endParaRPr>
          </a:p>
          <a:p>
            <a:pPr marL="342900" indent="-342900">
              <a:buAutoNum type="arabicPeriod"/>
            </a:pPr>
            <a:r>
              <a:rPr lang="en-US" altLang="en-US" sz="2000" dirty="0" smtClean="0">
                <a:solidFill>
                  <a:schemeClr val="bg1"/>
                </a:solidFill>
              </a:rPr>
              <a:t>P</a:t>
            </a:r>
            <a:r>
              <a:rPr lang="id-ID" altLang="en-US" sz="2000" dirty="0" smtClean="0">
                <a:solidFill>
                  <a:schemeClr val="bg1"/>
                </a:solidFill>
              </a:rPr>
              <a:t>EMBERIAN NUTRISI MELALUI PIPA LAMBUNG</a:t>
            </a:r>
            <a:r>
              <a:rPr lang="en-US" altLang="en-US" sz="2000" dirty="0" smtClean="0">
                <a:solidFill>
                  <a:schemeClr val="bg1"/>
                </a:solidFill>
              </a:rPr>
              <a:t> </a:t>
            </a:r>
            <a:r>
              <a:rPr lang="en-US" altLang="en-US" sz="2000" dirty="0">
                <a:solidFill>
                  <a:schemeClr val="bg1"/>
                </a:solidFill>
              </a:rPr>
              <a:t>(</a:t>
            </a:r>
            <a:r>
              <a:rPr lang="en-US" altLang="en-US" sz="2000" dirty="0" smtClean="0">
                <a:solidFill>
                  <a:schemeClr val="bg1"/>
                </a:solidFill>
              </a:rPr>
              <a:t>E</a:t>
            </a:r>
            <a:r>
              <a:rPr lang="id-ID" altLang="en-US" sz="2000" dirty="0" smtClean="0">
                <a:solidFill>
                  <a:schemeClr val="bg1"/>
                </a:solidFill>
              </a:rPr>
              <a:t>NTERAL</a:t>
            </a:r>
            <a:r>
              <a:rPr lang="en-US" altLang="en-US" sz="2000" dirty="0" smtClean="0">
                <a:solidFill>
                  <a:schemeClr val="bg1"/>
                </a:solidFill>
              </a:rPr>
              <a:t>)</a:t>
            </a:r>
            <a:endParaRPr lang="id-ID" sz="2000" dirty="0" smtClean="0">
              <a:solidFill>
                <a:schemeClr val="bg1"/>
              </a:solidFill>
            </a:endParaRPr>
          </a:p>
          <a:p>
            <a:pPr marL="342900" indent="-342900">
              <a:buFontTx/>
              <a:buAutoNum type="arabicPeriod"/>
            </a:pPr>
            <a:r>
              <a:rPr lang="en-US" altLang="en-US" sz="2000" dirty="0">
                <a:solidFill>
                  <a:schemeClr val="bg1"/>
                </a:solidFill>
              </a:rPr>
              <a:t>PEMBERIAN NUTRISI PARENTERAL</a:t>
            </a:r>
          </a:p>
          <a:p>
            <a:pPr marL="342900" indent="-342900">
              <a:buAutoNum type="arabicPeriod"/>
            </a:pPr>
            <a:r>
              <a:rPr lang="id-ID" sz="2000" dirty="0" smtClean="0">
                <a:solidFill>
                  <a:schemeClr val="bg1"/>
                </a:solidFill>
              </a:rPr>
              <a:t>CONTOH KASUS</a:t>
            </a:r>
            <a:endParaRPr lang="id-ID" sz="2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529"/>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22533" name="GeoShape"/>
          <p:cNvSpPr/>
          <p:nvPr/>
        </p:nvSpPr>
        <p:spPr>
          <a:xfrm>
            <a:off x="2281881" y="-1346886"/>
            <a:ext cx="6211329" cy="860854"/>
          </a:xfrm>
          <a:prstGeom prst="roundRect">
            <a:avLst/>
          </a:prstGeom>
          <a:solidFill>
            <a:srgbClr val="F39342"/>
          </a:solidFill>
        </p:spPr>
        <p:txBody>
          <a:bodyPr wrap="square" rtlCol="0" anchor="ctr"/>
          <a:lstStyle/>
          <a:p>
            <a:pPr algn="ctr"/>
            <a:endParaRPr lang="zh-CN" altLang="en-US"/>
          </a:p>
        </p:txBody>
      </p:sp>
      <p:pic>
        <p:nvPicPr>
          <p:cNvPr id="22534" name="Picture"/>
          <p:cNvPicPr>
            <a:picLocks noChangeAspect="1"/>
          </p:cNvPicPr>
          <p:nvPr/>
        </p:nvPicPr>
        <p:blipFill>
          <a:blip r:embed="rId3"/>
          <a:stretch>
            <a:fillRect/>
          </a:stretch>
        </p:blipFill>
        <p:spPr>
          <a:xfrm>
            <a:off x="1157416" y="683740"/>
            <a:ext cx="6697362" cy="5622324"/>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097"/>
          <p:cNvPicPr>
            <a:picLocks noChangeAspect="1"/>
          </p:cNvPicPr>
          <p:nvPr/>
        </p:nvPicPr>
        <p:blipFill>
          <a:blip r:embed="rId2">
            <a:extLst/>
          </a:blip>
          <a:srcRect/>
          <a:stretch>
            <a:fillRect/>
          </a:stretch>
        </p:blipFill>
        <p:spPr>
          <a:xfrm>
            <a:off x="-204355" y="0"/>
            <a:ext cx="9372600" cy="6858000"/>
          </a:xfrm>
          <a:prstGeom prst="rect">
            <a:avLst/>
          </a:prstGeom>
          <a:noFill/>
          <a:ln>
            <a:noFill/>
          </a:ln>
        </p:spPr>
      </p:pic>
      <p:sp>
        <p:nvSpPr>
          <p:cNvPr id="4099" name="Rectangle 4098"/>
          <p:cNvSpPr>
            <a:spLocks/>
          </p:cNvSpPr>
          <p:nvPr/>
        </p:nvSpPr>
        <p:spPr>
          <a:xfrm>
            <a:off x="2823586" y="2348880"/>
            <a:ext cx="6298175" cy="369332"/>
          </a:xfrm>
          <a:prstGeom prst="rect">
            <a:avLst/>
          </a:prstGeom>
          <a:noFill/>
          <a:ln>
            <a:noFill/>
          </a:ln>
        </p:spPr>
        <p:txBody>
          <a:bodyPr wrap="square">
            <a:spAutoFit/>
          </a:bodyPr>
          <a:lstStyle/>
          <a:p>
            <a:pPr algn="ctr"/>
            <a:r>
              <a:rPr b="1" dirty="0" smtClean="0"/>
              <a:t>KEMAMPUAN AKHIR YANG DIHARAPKAN</a:t>
            </a:r>
            <a:endParaRPr b="1" dirty="0"/>
          </a:p>
        </p:txBody>
      </p:sp>
      <p:pic>
        <p:nvPicPr>
          <p:cNvPr id="4100" name="Picture 4099"/>
          <p:cNvPicPr>
            <a:picLocks/>
          </p:cNvPicPr>
          <p:nvPr/>
        </p:nvPicPr>
        <p:blipFill>
          <a:blip r:embed="rId3">
            <a:extLst/>
          </a:blip>
          <a:srcRect/>
          <a:stretch>
            <a:fillRect/>
          </a:stretch>
        </p:blipFill>
        <p:spPr>
          <a:xfrm>
            <a:off x="3584575" y="3279775"/>
            <a:ext cx="1524000" cy="427038"/>
          </a:xfrm>
          <a:prstGeom prst="rect">
            <a:avLst/>
          </a:prstGeom>
          <a:ln/>
        </p:spPr>
      </p:pic>
      <p:sp>
        <p:nvSpPr>
          <p:cNvPr id="4107" name="Straight Connector 4106"/>
          <p:cNvSpPr>
            <a:spLocks/>
          </p:cNvSpPr>
          <p:nvPr/>
        </p:nvSpPr>
        <p:spPr>
          <a:xfrm>
            <a:off x="5410200" y="5410200"/>
            <a:ext cx="914400" cy="914400"/>
          </a:xfrm>
          <a:prstGeom prst="line">
            <a:avLst/>
          </a:prstGeom>
          <a:noFill/>
          <a:ln>
            <a:solidFill>
              <a:srgbClr val="4A7EBB"/>
            </a:solidFill>
          </a:ln>
        </p:spPr>
        <p:txBody>
          <a:bodyPr wrap="none" rtlCol="0" anchor="ctr"/>
          <a:lstStyle/>
          <a:p>
            <a:pPr algn="ctr"/>
            <a:endParaRPr lang="zh-CN" altLang="en-US"/>
          </a:p>
        </p:txBody>
      </p:sp>
      <p:sp>
        <p:nvSpPr>
          <p:cNvPr id="4108" name="Straight Connector 4107"/>
          <p:cNvSpPr>
            <a:spLocks/>
          </p:cNvSpPr>
          <p:nvPr/>
        </p:nvSpPr>
        <p:spPr>
          <a:xfrm>
            <a:off x="-2057400" y="0"/>
            <a:ext cx="914400" cy="914400"/>
          </a:xfrm>
          <a:prstGeom prst="line">
            <a:avLst/>
          </a:prstGeom>
          <a:noFill/>
          <a:ln>
            <a:solidFill>
              <a:srgbClr val="4A7EBB"/>
            </a:solidFill>
          </a:ln>
        </p:spPr>
        <p:txBody>
          <a:bodyPr wrap="none" rtlCol="0" anchor="ctr"/>
          <a:lstStyle/>
          <a:p>
            <a:pPr algn="ctr"/>
            <a:endParaRPr lang="zh-CN" altLang="en-US"/>
          </a:p>
        </p:txBody>
      </p:sp>
      <p:pic>
        <p:nvPicPr>
          <p:cNvPr id="4118" name="Picture 4117"/>
          <p:cNvPicPr>
            <a:picLocks/>
          </p:cNvPicPr>
          <p:nvPr/>
        </p:nvPicPr>
        <p:blipFill>
          <a:blip r:embed="rId4">
            <a:extLst/>
          </a:blip>
          <a:srcRect/>
          <a:stretch>
            <a:fillRect/>
          </a:stretch>
        </p:blipFill>
        <p:spPr>
          <a:xfrm>
            <a:off x="3579340" y="7154562"/>
            <a:ext cx="4024183" cy="267729"/>
          </a:xfrm>
          <a:prstGeom prst="rect">
            <a:avLst/>
          </a:prstGeom>
          <a:ln/>
        </p:spPr>
      </p:pic>
      <p:sp>
        <p:nvSpPr>
          <p:cNvPr id="3" name="Rectangle 2"/>
          <p:cNvSpPr/>
          <p:nvPr/>
        </p:nvSpPr>
        <p:spPr>
          <a:xfrm>
            <a:off x="3551784" y="3309433"/>
            <a:ext cx="5592216" cy="1754326"/>
          </a:xfrm>
          <a:prstGeom prst="rect">
            <a:avLst/>
          </a:prstGeom>
        </p:spPr>
        <p:txBody>
          <a:bodyPr wrap="square">
            <a:spAutoFit/>
          </a:bodyPr>
          <a:lstStyle/>
          <a:p>
            <a:r>
              <a:rPr lang="id-ID" altLang="en-US" dirty="0" smtClean="0"/>
              <a:t>1. </a:t>
            </a:r>
            <a:r>
              <a:rPr lang="en-US" altLang="en-US" dirty="0" err="1" smtClean="0"/>
              <a:t>Mahasiswa</a:t>
            </a:r>
            <a:r>
              <a:rPr lang="en-US" altLang="en-US" dirty="0" smtClean="0"/>
              <a:t> </a:t>
            </a:r>
            <a:r>
              <a:rPr lang="en-US" altLang="en-US" dirty="0" err="1"/>
              <a:t>diharapkan</a:t>
            </a:r>
            <a:r>
              <a:rPr lang="en-US" altLang="en-US" dirty="0"/>
              <a:t> </a:t>
            </a:r>
            <a:r>
              <a:rPr lang="en-US" altLang="en-US" dirty="0" err="1"/>
              <a:t>mampu</a:t>
            </a:r>
            <a:r>
              <a:rPr lang="en-US" altLang="en-US" dirty="0"/>
              <a:t> </a:t>
            </a:r>
            <a:r>
              <a:rPr lang="en-US" altLang="en-US" dirty="0" err="1"/>
              <a:t>dalam</a:t>
            </a:r>
            <a:r>
              <a:rPr lang="en-US" altLang="en-US" dirty="0"/>
              <a:t> </a:t>
            </a:r>
            <a:r>
              <a:rPr lang="en-US" altLang="en-US" dirty="0" err="1"/>
              <a:t>melakukan</a:t>
            </a:r>
            <a:r>
              <a:rPr lang="en-US" altLang="en-US" dirty="0"/>
              <a:t> </a:t>
            </a:r>
            <a:r>
              <a:rPr lang="en-US" altLang="en-US" dirty="0" err="1"/>
              <a:t>pengkajian</a:t>
            </a:r>
            <a:r>
              <a:rPr lang="en-US" altLang="en-US" dirty="0"/>
              <a:t>, </a:t>
            </a:r>
            <a:r>
              <a:rPr lang="en-US" altLang="en-US" dirty="0" err="1"/>
              <a:t>merumuskan</a:t>
            </a:r>
            <a:r>
              <a:rPr lang="en-US" altLang="en-US" dirty="0"/>
              <a:t> </a:t>
            </a:r>
            <a:r>
              <a:rPr lang="en-US" altLang="en-US" dirty="0" err="1"/>
              <a:t>diagnosa</a:t>
            </a:r>
            <a:r>
              <a:rPr lang="en-US" altLang="en-US" dirty="0"/>
              <a:t> </a:t>
            </a:r>
            <a:r>
              <a:rPr lang="en-US" altLang="en-US" dirty="0" err="1"/>
              <a:t>keperawatan</a:t>
            </a:r>
            <a:r>
              <a:rPr lang="en-US" altLang="en-US" dirty="0"/>
              <a:t>, </a:t>
            </a:r>
            <a:r>
              <a:rPr lang="en-US" altLang="en-US" dirty="0" err="1"/>
              <a:t>melakukan</a:t>
            </a:r>
            <a:r>
              <a:rPr lang="en-US" altLang="en-US" dirty="0"/>
              <a:t> </a:t>
            </a:r>
            <a:r>
              <a:rPr lang="en-US" altLang="en-US" dirty="0" err="1"/>
              <a:t>perencanaan</a:t>
            </a:r>
            <a:r>
              <a:rPr lang="en-US" altLang="en-US" dirty="0"/>
              <a:t> </a:t>
            </a:r>
            <a:r>
              <a:rPr lang="en-US" altLang="en-US" dirty="0" err="1"/>
              <a:t>tindakan</a:t>
            </a:r>
            <a:r>
              <a:rPr lang="en-US" altLang="en-US" dirty="0"/>
              <a:t> </a:t>
            </a:r>
            <a:r>
              <a:rPr lang="en-US" altLang="en-US" dirty="0" err="1"/>
              <a:t>keperawatan</a:t>
            </a:r>
            <a:r>
              <a:rPr lang="en-US" altLang="en-US" dirty="0"/>
              <a:t>, </a:t>
            </a:r>
            <a:r>
              <a:rPr lang="en-US" altLang="en-US" dirty="0" err="1"/>
              <a:t>intervensi</a:t>
            </a:r>
            <a:r>
              <a:rPr lang="en-US" altLang="en-US" dirty="0"/>
              <a:t> </a:t>
            </a:r>
            <a:r>
              <a:rPr lang="en-US" altLang="en-US" dirty="0" err="1"/>
              <a:t>keperawatan</a:t>
            </a:r>
            <a:r>
              <a:rPr lang="en-US" altLang="en-US" dirty="0"/>
              <a:t> </a:t>
            </a:r>
            <a:r>
              <a:rPr lang="en-US" altLang="en-US" dirty="0" err="1"/>
              <a:t>serta</a:t>
            </a:r>
            <a:r>
              <a:rPr lang="en-US" altLang="en-US" dirty="0"/>
              <a:t> </a:t>
            </a:r>
            <a:r>
              <a:rPr lang="en-US" altLang="en-US" dirty="0" err="1"/>
              <a:t>mampu</a:t>
            </a:r>
            <a:r>
              <a:rPr lang="en-US" altLang="en-US" dirty="0"/>
              <a:t> </a:t>
            </a:r>
            <a:r>
              <a:rPr lang="en-US" altLang="en-US" dirty="0" err="1"/>
              <a:t>melakukan</a:t>
            </a:r>
            <a:r>
              <a:rPr lang="en-US" altLang="en-US" dirty="0"/>
              <a:t> </a:t>
            </a:r>
            <a:r>
              <a:rPr lang="en-US" altLang="en-US" dirty="0" err="1"/>
              <a:t>evaluasi</a:t>
            </a:r>
            <a:r>
              <a:rPr lang="en-US" altLang="en-US" dirty="0"/>
              <a:t> </a:t>
            </a:r>
            <a:r>
              <a:rPr lang="en-US" altLang="en-US" dirty="0" err="1"/>
              <a:t>tindakan</a:t>
            </a:r>
            <a:r>
              <a:rPr lang="en-US" altLang="en-US" dirty="0"/>
              <a:t> </a:t>
            </a:r>
            <a:r>
              <a:rPr lang="en-US" altLang="en-US" dirty="0" err="1"/>
              <a:t>keperawatan</a:t>
            </a:r>
            <a:r>
              <a:rPr lang="en-US" altLang="en-US" dirty="0"/>
              <a:t> </a:t>
            </a:r>
            <a:r>
              <a:rPr lang="en-US" altLang="en-US" dirty="0" err="1"/>
              <a:t>dalam</a:t>
            </a:r>
            <a:r>
              <a:rPr lang="en-US" altLang="en-US" dirty="0"/>
              <a:t> </a:t>
            </a:r>
            <a:r>
              <a:rPr lang="en-US" altLang="en-US" dirty="0" err="1"/>
              <a:t>konsep</a:t>
            </a:r>
            <a:r>
              <a:rPr lang="en-US" altLang="en-US" dirty="0"/>
              <a:t> </a:t>
            </a:r>
            <a:r>
              <a:rPr lang="en-US" altLang="en-US" dirty="0" err="1"/>
              <a:t>dan</a:t>
            </a:r>
            <a:r>
              <a:rPr lang="en-US" altLang="en-US" dirty="0"/>
              <a:t> </a:t>
            </a:r>
            <a:r>
              <a:rPr lang="en-US" altLang="en-US" dirty="0" err="1"/>
              <a:t>tindakan</a:t>
            </a:r>
            <a:r>
              <a:rPr lang="en-US" altLang="en-US" dirty="0"/>
              <a:t> </a:t>
            </a:r>
            <a:r>
              <a:rPr lang="en-US" altLang="en-US" dirty="0" err="1"/>
              <a:t>pemenuhan</a:t>
            </a:r>
            <a:r>
              <a:rPr lang="en-US" altLang="en-US" dirty="0"/>
              <a:t> </a:t>
            </a:r>
            <a:r>
              <a:rPr lang="en-US" altLang="en-US" dirty="0" err="1"/>
              <a:t>nutrisi</a:t>
            </a:r>
            <a:r>
              <a:rPr lang="en-US" altLang="en-US" dirty="0"/>
              <a:t>.</a:t>
            </a:r>
          </a:p>
        </p:txBody>
      </p:sp>
      <p:sp>
        <p:nvSpPr>
          <p:cNvPr id="4" name="Rectangle 3"/>
          <p:cNvSpPr/>
          <p:nvPr/>
        </p:nvSpPr>
        <p:spPr>
          <a:xfrm>
            <a:off x="3579299" y="5128736"/>
            <a:ext cx="5537186" cy="1477328"/>
          </a:xfrm>
          <a:prstGeom prst="rect">
            <a:avLst/>
          </a:prstGeom>
        </p:spPr>
        <p:txBody>
          <a:bodyPr wrap="square">
            <a:spAutoFit/>
          </a:bodyPr>
          <a:lstStyle/>
          <a:p>
            <a:r>
              <a:rPr lang="id-ID" altLang="en-US" dirty="0" smtClean="0"/>
              <a:t>2. </a:t>
            </a:r>
            <a:r>
              <a:rPr lang="en-US" altLang="en-US" dirty="0" err="1" smtClean="0"/>
              <a:t>Mahasiswa</a:t>
            </a:r>
            <a:r>
              <a:rPr lang="en-US" altLang="en-US" dirty="0" smtClean="0"/>
              <a:t> </a:t>
            </a:r>
            <a:r>
              <a:rPr lang="en-US" altLang="en-US" dirty="0" err="1"/>
              <a:t>mampu</a:t>
            </a:r>
            <a:r>
              <a:rPr lang="en-US" altLang="en-US" dirty="0"/>
              <a:t> </a:t>
            </a:r>
            <a:r>
              <a:rPr lang="en-US" altLang="en-US" dirty="0" err="1"/>
              <a:t>mengambil</a:t>
            </a:r>
            <a:r>
              <a:rPr lang="en-US" altLang="en-US" dirty="0"/>
              <a:t> </a:t>
            </a:r>
            <a:r>
              <a:rPr lang="en-US" altLang="en-US" dirty="0" err="1"/>
              <a:t>langkah-langkah</a:t>
            </a:r>
            <a:r>
              <a:rPr lang="en-US" altLang="en-US" dirty="0"/>
              <a:t> </a:t>
            </a:r>
            <a:r>
              <a:rPr lang="en-US" altLang="en-US" dirty="0" err="1"/>
              <a:t>asuhan</a:t>
            </a:r>
            <a:r>
              <a:rPr lang="en-US" altLang="en-US" dirty="0"/>
              <a:t> </a:t>
            </a:r>
            <a:r>
              <a:rPr lang="en-US" altLang="en-US" dirty="0" err="1"/>
              <a:t>keperawatan</a:t>
            </a:r>
            <a:r>
              <a:rPr lang="en-US" altLang="en-US" dirty="0"/>
              <a:t> </a:t>
            </a:r>
            <a:r>
              <a:rPr lang="en-US" altLang="en-US" dirty="0" err="1"/>
              <a:t>dalam</a:t>
            </a:r>
            <a:r>
              <a:rPr lang="en-US" altLang="en-US" dirty="0"/>
              <a:t> </a:t>
            </a:r>
            <a:r>
              <a:rPr lang="en-US" altLang="en-US" dirty="0" err="1"/>
              <a:t>upaya</a:t>
            </a:r>
            <a:r>
              <a:rPr lang="en-US" altLang="en-US" dirty="0"/>
              <a:t> </a:t>
            </a:r>
            <a:r>
              <a:rPr lang="en-US" altLang="en-US" dirty="0" err="1"/>
              <a:t>peningkatan</a:t>
            </a:r>
            <a:r>
              <a:rPr lang="en-US" altLang="en-US" dirty="0"/>
              <a:t> </a:t>
            </a:r>
            <a:r>
              <a:rPr lang="en-US" altLang="en-US" dirty="0" err="1"/>
              <a:t>mulu</a:t>
            </a:r>
            <a:r>
              <a:rPr lang="en-US" altLang="en-US" dirty="0"/>
              <a:t> </a:t>
            </a:r>
            <a:r>
              <a:rPr lang="en-US" altLang="en-US" dirty="0" err="1"/>
              <a:t>pelayanan</a:t>
            </a:r>
            <a:r>
              <a:rPr lang="en-US" altLang="en-US" dirty="0"/>
              <a:t> </a:t>
            </a:r>
            <a:r>
              <a:rPr lang="en-US" altLang="en-US" dirty="0" err="1"/>
              <a:t>keperawatan</a:t>
            </a:r>
            <a:r>
              <a:rPr lang="en-US" altLang="en-US" dirty="0"/>
              <a:t> </a:t>
            </a:r>
            <a:r>
              <a:rPr lang="en-US" altLang="en-US" dirty="0" err="1"/>
              <a:t>khususnya</a:t>
            </a:r>
            <a:r>
              <a:rPr lang="en-US" altLang="en-US" dirty="0"/>
              <a:t> </a:t>
            </a:r>
            <a:r>
              <a:rPr lang="en-US" altLang="en-US" dirty="0" err="1"/>
              <a:t>dalam</a:t>
            </a:r>
            <a:r>
              <a:rPr lang="en-US" altLang="en-US" dirty="0"/>
              <a:t> </a:t>
            </a:r>
            <a:r>
              <a:rPr lang="en-US" altLang="en-US" dirty="0" err="1"/>
              <a:t>pemenuhan</a:t>
            </a:r>
            <a:r>
              <a:rPr lang="en-US" altLang="en-US" dirty="0"/>
              <a:t> </a:t>
            </a:r>
            <a:r>
              <a:rPr lang="en-US" altLang="en-US" dirty="0" err="1"/>
              <a:t>nutrisi</a:t>
            </a:r>
            <a:r>
              <a:rPr lang="en-US" altLang="en-US" dirty="0"/>
              <a:t> </a:t>
            </a:r>
            <a:r>
              <a:rPr lang="en-US" altLang="en-US" dirty="0" err="1"/>
              <a:t>sesuai</a:t>
            </a:r>
            <a:r>
              <a:rPr lang="en-US" altLang="en-US" dirty="0"/>
              <a:t> </a:t>
            </a:r>
            <a:r>
              <a:rPr lang="en-US" altLang="en-US" dirty="0" err="1"/>
              <a:t>demgan</a:t>
            </a:r>
            <a:r>
              <a:rPr lang="en-US" altLang="en-US" dirty="0"/>
              <a:t> </a:t>
            </a:r>
            <a:r>
              <a:rPr lang="en-US" altLang="en-US" dirty="0" err="1"/>
              <a:t>standar</a:t>
            </a:r>
            <a:r>
              <a:rPr lang="en-US" altLang="en-US" dirty="0"/>
              <a:t> </a:t>
            </a:r>
            <a:r>
              <a:rPr lang="en-US" altLang="en-US" dirty="0" err="1"/>
              <a:t>operasional</a:t>
            </a:r>
            <a:r>
              <a:rPr lang="en-US" altLang="en-US" dirty="0"/>
              <a:t> </a:t>
            </a:r>
            <a:r>
              <a:rPr lang="en-US" altLang="en-US" dirty="0" err="1"/>
              <a:t>prosedur</a:t>
            </a:r>
            <a:r>
              <a:rPr lang="en-US" altLang="en-US" dirty="0"/>
              <a:t>. </a:t>
            </a:r>
          </a:p>
        </p:txBody>
      </p:sp>
    </p:spTree>
    <p:extLst>
      <p:ext uri="{BB962C8B-B14F-4D97-AF65-F5344CB8AC3E}">
        <p14:creationId xmlns:p14="http://schemas.microsoft.com/office/powerpoint/2010/main" val="189860618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169"/>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7171" name="Title 7170"/>
          <p:cNvSpPr>
            <a:spLocks noGrp="1"/>
          </p:cNvSpPr>
          <p:nvPr>
            <p:ph type="title" idx="4294967295"/>
          </p:nvPr>
        </p:nvSpPr>
        <p:spPr>
          <a:xfrm>
            <a:off x="533400" y="685800"/>
            <a:ext cx="8229600" cy="685800"/>
          </a:xfrm>
          <a:ln/>
        </p:spPr>
        <p:txBody>
          <a:bodyPr wrap="square" lIns="91440" tIns="45720" rIns="91440" bIns="45720" anchor="ctr"/>
          <a:lstStyle/>
          <a:p>
            <a:pPr>
              <a:spcBef>
                <a:spcPct val="50000"/>
              </a:spcBef>
            </a:pPr>
            <a:r>
              <a:rPr lang="en-US" altLang="en-US" sz="2800" b="1" dirty="0" smtClean="0">
                <a:latin typeface="Arial" charset="0"/>
                <a:ea typeface="Arial" charset="0"/>
              </a:rPr>
              <a:t> </a:t>
            </a:r>
            <a:r>
              <a:rPr lang="en-US" altLang="en-US" sz="2800" b="1" dirty="0">
                <a:latin typeface="Arial" charset="0"/>
                <a:ea typeface="Arial" charset="0"/>
              </a:rPr>
              <a:t>KONSEP DAN PRINSIP KEBUTUHAN NUTRISI</a:t>
            </a:r>
          </a:p>
        </p:txBody>
      </p:sp>
      <p:sp>
        <p:nvSpPr>
          <p:cNvPr id="7172" name="Content Placeholder 7171"/>
          <p:cNvSpPr>
            <a:spLocks noGrp="1"/>
          </p:cNvSpPr>
          <p:nvPr>
            <p:ph idx="4294967295"/>
          </p:nvPr>
        </p:nvSpPr>
        <p:spPr>
          <a:xfrm>
            <a:off x="457200" y="1828800"/>
            <a:ext cx="8229600" cy="4297363"/>
          </a:xfrm>
          <a:ln/>
        </p:spPr>
        <p:txBody>
          <a:bodyPr wrap="square" lIns="91440" tIns="45720" rIns="91440" bIns="45720" anchor="t" anchorCtr="0"/>
          <a:lstStyle/>
          <a:p>
            <a:pPr marL="0" indent="0" algn="ctr">
              <a:buNone/>
            </a:pPr>
            <a:r>
              <a:rPr lang="en-US" altLang="en-US" sz="2200" dirty="0">
                <a:latin typeface="Arial" charset="0"/>
                <a:ea typeface="Arial" charset="0"/>
              </a:rPr>
              <a:t>PENGERTIAN KEBUTUHAN NUTRISI</a:t>
            </a:r>
          </a:p>
          <a:p>
            <a:r>
              <a:rPr lang="en-US" altLang="en-US" sz="2200" dirty="0">
                <a:latin typeface="Arial" charset="0"/>
                <a:ea typeface="Arial" charset="0"/>
              </a:rPr>
              <a:t>Kebutuhan nutrisi merupakan kebutuhan yang sangat penting dalam proses pertumbuhan dan perkembangan manusia, serta mencegah terjadinya berbagai penyakit akibat kekurangan nutrisi dalam tubuh.</a:t>
            </a:r>
          </a:p>
          <a:p>
            <a:r>
              <a:rPr lang="en-US" altLang="en-US" sz="2200" dirty="0">
                <a:latin typeface="Arial" charset="0"/>
                <a:ea typeface="Arial" charset="0"/>
              </a:rPr>
              <a:t>Selain itu kebutuhan nutrisi juga dapat membantu dalam aktivitas sehari-hari karena nutrisi juga sebagai sumber tenaga yang dibutuhkan.  </a:t>
            </a:r>
            <a:r>
              <a:rPr lang="en-US" altLang="en-US" sz="2200" i="1" dirty="0">
                <a:latin typeface="Arial" charset="0"/>
                <a:ea typeface="Arial" charset="0"/>
              </a:rPr>
              <a:t>(fundamental of nursing, 2008)</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193"/>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8195" name="Content Placeholder 8194"/>
          <p:cNvSpPr>
            <a:spLocks noGrp="1"/>
          </p:cNvSpPr>
          <p:nvPr>
            <p:ph idx="4294967295"/>
          </p:nvPr>
        </p:nvSpPr>
        <p:spPr>
          <a:xfrm>
            <a:off x="457200" y="609600"/>
            <a:ext cx="8229600" cy="5515232"/>
          </a:xfrm>
          <a:ln/>
        </p:spPr>
        <p:txBody>
          <a:bodyPr wrap="square" lIns="91440" tIns="45720" rIns="91440" bIns="45720" anchor="t" anchorCtr="0"/>
          <a:lstStyle/>
          <a:p>
            <a:pPr marL="0" indent="0" algn="ctr">
              <a:buNone/>
            </a:pPr>
            <a:r>
              <a:rPr lang="en-US" altLang="en-US" sz="2200" b="1" dirty="0">
                <a:latin typeface="Arial" charset="0"/>
                <a:ea typeface="Arial" charset="0"/>
              </a:rPr>
              <a:t>KOMPONEN ZAT GIZI</a:t>
            </a:r>
          </a:p>
          <a:p>
            <a:pPr marL="0" indent="0">
              <a:buNone/>
            </a:pPr>
            <a:r>
              <a:rPr lang="en-US" altLang="en-US" sz="2200" dirty="0">
                <a:latin typeface="Arial" charset="0"/>
                <a:ea typeface="Arial" charset="0"/>
              </a:rPr>
              <a:t>A. Karbohidrat</a:t>
            </a:r>
          </a:p>
          <a:p>
            <a:r>
              <a:rPr lang="en-US" altLang="en-US" sz="2200" dirty="0">
                <a:latin typeface="Arial" charset="0"/>
                <a:ea typeface="Arial" charset="0"/>
              </a:rPr>
              <a:t>Karbohidrat merupakan sumber energi utama. Selain sebagai sumber energi fungsi karbohidrat adalah pemberi rasa manis pada makanan,penghemat protein dan pengatur metabolisme lemak. Kelebihan karbohidrat dapat menyebabkan terjadinya kegemukan dan </a:t>
            </a:r>
            <a:r>
              <a:rPr lang="en-US" altLang="en-US" sz="2200" dirty="0" err="1">
                <a:latin typeface="Arial" charset="0"/>
                <a:ea typeface="Arial" charset="0"/>
              </a:rPr>
              <a:t>obesitas</a:t>
            </a:r>
            <a:r>
              <a:rPr lang="en-US" altLang="en-US" sz="2200" dirty="0" smtClean="0">
                <a:latin typeface="Arial" charset="0"/>
                <a:ea typeface="Arial" charset="0"/>
              </a:rPr>
              <a:t>.</a:t>
            </a:r>
            <a:r>
              <a:rPr lang="id-ID" altLang="en-US" sz="2200" dirty="0" smtClean="0">
                <a:latin typeface="Arial" charset="0"/>
                <a:ea typeface="Arial" charset="0"/>
              </a:rPr>
              <a:t> </a:t>
            </a:r>
            <a:r>
              <a:rPr lang="en-US" altLang="en-US" sz="2200" i="1" dirty="0" smtClean="0">
                <a:latin typeface="Arial" charset="0"/>
                <a:ea typeface="Arial" charset="0"/>
              </a:rPr>
              <a:t>(</a:t>
            </a:r>
            <a:r>
              <a:rPr lang="en-US" altLang="en-US" sz="2200" i="1" dirty="0">
                <a:latin typeface="Arial" charset="0"/>
                <a:ea typeface="Arial" charset="0"/>
              </a:rPr>
              <a:t>Towarto, Wartonal. 2007. Kebutuhan Dasar &amp; Prose Keperawatan. Edisi 3. Jakarta : Salemba </a:t>
            </a:r>
            <a:r>
              <a:rPr lang="en-US" altLang="en-US" sz="2200" i="1" dirty="0" err="1">
                <a:latin typeface="Arial" charset="0"/>
                <a:ea typeface="Arial" charset="0"/>
              </a:rPr>
              <a:t>Medika</a:t>
            </a:r>
            <a:r>
              <a:rPr lang="en-US" altLang="en-US" sz="2200" i="1" dirty="0" smtClean="0">
                <a:latin typeface="Arial" charset="0"/>
                <a:ea typeface="Arial" charset="0"/>
              </a:rPr>
              <a:t>)</a:t>
            </a:r>
            <a:endParaRPr dirty="0"/>
          </a:p>
          <a:p>
            <a:r>
              <a:rPr lang="en-US" altLang="en-US" sz="2200" dirty="0">
                <a:latin typeface="Arial" charset="0"/>
                <a:ea typeface="Arial" charset="0"/>
              </a:rPr>
              <a:t>Contoh </a:t>
            </a:r>
            <a:r>
              <a:rPr lang="en-US" altLang="en-US" sz="2200" dirty="0" err="1">
                <a:latin typeface="Arial" charset="0"/>
                <a:ea typeface="Arial" charset="0"/>
              </a:rPr>
              <a:t>makanan</a:t>
            </a:r>
            <a:r>
              <a:rPr lang="en-US" altLang="en-US" sz="2200" dirty="0">
                <a:latin typeface="Arial" charset="0"/>
                <a:ea typeface="Arial" charset="0"/>
              </a:rPr>
              <a:t> </a:t>
            </a:r>
            <a:r>
              <a:rPr lang="en-US" altLang="en-US" sz="2200" dirty="0" smtClean="0">
                <a:latin typeface="Arial" charset="0"/>
                <a:ea typeface="Arial" charset="0"/>
              </a:rPr>
              <a:t>yang</a:t>
            </a:r>
            <a:r>
              <a:rPr lang="id-ID" altLang="en-US" sz="2200" dirty="0" smtClean="0">
                <a:latin typeface="Arial" charset="0"/>
                <a:ea typeface="Arial" charset="0"/>
              </a:rPr>
              <a:t> m</a:t>
            </a:r>
            <a:r>
              <a:rPr lang="en-US" altLang="en-US" sz="2200" dirty="0" err="1" smtClean="0">
                <a:latin typeface="Arial" charset="0"/>
                <a:ea typeface="Arial" charset="0"/>
              </a:rPr>
              <a:t>engandung</a:t>
            </a:r>
            <a:r>
              <a:rPr lang="en-US" altLang="en-US" sz="2200" dirty="0" smtClean="0">
                <a:latin typeface="Arial" charset="0"/>
                <a:ea typeface="Arial" charset="0"/>
              </a:rPr>
              <a:t> </a:t>
            </a:r>
            <a:r>
              <a:rPr lang="en-US" altLang="en-US" sz="2200" dirty="0" err="1" smtClean="0">
                <a:latin typeface="Arial" charset="0"/>
                <a:ea typeface="Arial" charset="0"/>
              </a:rPr>
              <a:t>karbohidrat</a:t>
            </a:r>
            <a:r>
              <a:rPr lang="en-US" altLang="en-US" sz="2200" dirty="0" smtClean="0">
                <a:latin typeface="Arial" charset="0"/>
                <a:ea typeface="Arial" charset="0"/>
              </a:rPr>
              <a:t> :</a:t>
            </a:r>
            <a:r>
              <a:rPr lang="id-ID" altLang="en-US" sz="2200" dirty="0" smtClean="0">
                <a:latin typeface="Arial" charset="0"/>
                <a:ea typeface="Arial" charset="0"/>
              </a:rPr>
              <a:t> Gandum, nasi dan kentang.</a:t>
            </a:r>
            <a:endParaRPr lang="en-US" altLang="en-US" sz="2200" dirty="0">
              <a:latin typeface="Arial" charset="0"/>
              <a:ea typeface="Arial" charset="0"/>
            </a:endParaRPr>
          </a:p>
          <a:p>
            <a:pPr marL="0" indent="0">
              <a:buNone/>
            </a:pPr>
            <a:endParaRPr dirty="0"/>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endParaRPr lang="id-ID" altLang="en-US" sz="1500" dirty="0" smtClean="0">
              <a:latin typeface="Arial" charset="0"/>
              <a:ea typeface="Arial" charset="0"/>
            </a:endParaRPr>
          </a:p>
          <a:p>
            <a:pPr marL="0" indent="0">
              <a:buNone/>
            </a:pPr>
            <a:r>
              <a:rPr lang="en-US" altLang="en-US" sz="1500" dirty="0" err="1" smtClean="0">
                <a:latin typeface="Arial" charset="0"/>
                <a:ea typeface="Arial" charset="0"/>
              </a:rPr>
              <a:t>Sumber</a:t>
            </a:r>
            <a:r>
              <a:rPr lang="en-US" altLang="en-US" sz="1500" dirty="0" smtClean="0">
                <a:latin typeface="Arial" charset="0"/>
                <a:ea typeface="Arial" charset="0"/>
              </a:rPr>
              <a:t> </a:t>
            </a:r>
            <a:r>
              <a:rPr lang="en-US" altLang="en-US" sz="1500" dirty="0">
                <a:latin typeface="Arial" charset="0"/>
                <a:ea typeface="Arial" charset="0"/>
              </a:rPr>
              <a:t>Gambar : id.kisspng.com</a:t>
            </a:r>
            <a:endParaRPr dirty="0"/>
          </a:p>
          <a:p>
            <a:pPr>
              <a:buNone/>
            </a:pPr>
            <a:endParaRPr dirty="0"/>
          </a:p>
          <a:p>
            <a:pPr>
              <a:buNone/>
            </a:pPr>
            <a:endParaRPr dirty="0"/>
          </a:p>
          <a:p>
            <a:pPr>
              <a:buNone/>
            </a:pPr>
            <a:endParaRPr dirty="0"/>
          </a:p>
        </p:txBody>
      </p:sp>
      <p:pic>
        <p:nvPicPr>
          <p:cNvPr id="8196" name="Picture 8195"/>
          <p:cNvPicPr>
            <a:picLocks noChangeAspect="1"/>
          </p:cNvPicPr>
          <p:nvPr/>
        </p:nvPicPr>
        <p:blipFill>
          <a:blip r:embed="rId3">
            <a:extLst/>
          </a:blip>
          <a:srcRect/>
          <a:stretch>
            <a:fillRect/>
          </a:stretch>
        </p:blipFill>
        <p:spPr>
          <a:xfrm>
            <a:off x="5508104" y="4221088"/>
            <a:ext cx="2304256" cy="2144185"/>
          </a:xfrm>
          <a:prstGeom prst="rect">
            <a:avLst/>
          </a:prstGeom>
          <a:noFill/>
          <a:ln>
            <a:noFill/>
          </a:ln>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17"/>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9219" name="Content Placeholder 9218"/>
          <p:cNvSpPr>
            <a:spLocks noGrp="1"/>
          </p:cNvSpPr>
          <p:nvPr>
            <p:ph idx="4294967295"/>
          </p:nvPr>
        </p:nvSpPr>
        <p:spPr>
          <a:xfrm>
            <a:off x="457200" y="685800"/>
            <a:ext cx="8229600" cy="5440363"/>
          </a:xfrm>
          <a:ln/>
        </p:spPr>
        <p:txBody>
          <a:bodyPr wrap="square" lIns="91440" tIns="45720" rIns="91440" bIns="45720" anchor="t" anchorCtr="0"/>
          <a:lstStyle/>
          <a:p>
            <a:pPr marL="0" indent="0">
              <a:buNone/>
            </a:pPr>
            <a:r>
              <a:rPr lang="en-US" altLang="en-US" sz="2200" dirty="0">
                <a:latin typeface="Arial" charset="0"/>
                <a:ea typeface="Arial" charset="0"/>
              </a:rPr>
              <a:t>B. Lemak</a:t>
            </a:r>
          </a:p>
          <a:p>
            <a:r>
              <a:rPr lang="en-US" altLang="en-US" sz="2200" dirty="0">
                <a:latin typeface="Arial" charset="0"/>
                <a:ea typeface="Arial" charset="0"/>
              </a:rPr>
              <a:t>Merupakan zat gizi yang berperan sebagai pengangkut vitamin A,D,E, dan K yang larut dalam lemak. Fungsi lemak adalah membuat rasa kenyang lebih lama, pemberi cita rasa dan sumber energi. Akibat dari kekurangan lemak menimbulkan gangguan saraf , penglihatan, gangguan kulit. Sedangkan kelebihan lemak mengakibatkan </a:t>
            </a:r>
            <a:r>
              <a:rPr lang="en-US" altLang="en-US" sz="2200" dirty="0" err="1">
                <a:latin typeface="Arial" charset="0"/>
                <a:ea typeface="Arial" charset="0"/>
              </a:rPr>
              <a:t>obesitas</a:t>
            </a:r>
            <a:r>
              <a:rPr lang="en-US" altLang="en-US" sz="2200" dirty="0" smtClean="0">
                <a:latin typeface="Arial" charset="0"/>
                <a:ea typeface="Arial" charset="0"/>
              </a:rPr>
              <a:t>.</a:t>
            </a:r>
            <a:r>
              <a:rPr lang="id-ID" altLang="en-US" sz="2200" dirty="0" smtClean="0">
                <a:latin typeface="Arial" charset="0"/>
                <a:ea typeface="Arial" charset="0"/>
              </a:rPr>
              <a:t> </a:t>
            </a:r>
            <a:r>
              <a:rPr lang="en-US" altLang="en-US" sz="2200" i="1" dirty="0" smtClean="0">
                <a:latin typeface="Arial" charset="0"/>
                <a:ea typeface="Arial" charset="0"/>
              </a:rPr>
              <a:t>(</a:t>
            </a:r>
            <a:r>
              <a:rPr lang="en-US" altLang="en-US" sz="2200" i="1" dirty="0">
                <a:latin typeface="Arial" charset="0"/>
                <a:ea typeface="Arial" charset="0"/>
              </a:rPr>
              <a:t>Towarto, Wartonal. 2007. Kebutuhan Dasar &amp; Prose Keperawatan. Edisi 3. Jakarta : </a:t>
            </a:r>
            <a:r>
              <a:rPr lang="en-US" altLang="en-US" sz="2200" i="1" dirty="0" err="1">
                <a:latin typeface="Arial" charset="0"/>
                <a:ea typeface="Arial" charset="0"/>
              </a:rPr>
              <a:t>Salemba</a:t>
            </a:r>
            <a:r>
              <a:rPr lang="en-US" altLang="en-US" sz="2200" i="1" dirty="0">
                <a:latin typeface="Arial" charset="0"/>
                <a:ea typeface="Arial" charset="0"/>
              </a:rPr>
              <a:t> </a:t>
            </a:r>
            <a:r>
              <a:rPr lang="en-US" altLang="en-US" sz="2200" i="1" dirty="0" err="1" smtClean="0">
                <a:latin typeface="Arial" charset="0"/>
                <a:ea typeface="Arial" charset="0"/>
              </a:rPr>
              <a:t>Medika</a:t>
            </a:r>
            <a:r>
              <a:rPr lang="en-US" altLang="en-US" sz="2200" i="1" dirty="0" smtClean="0">
                <a:latin typeface="Arial" charset="0"/>
                <a:ea typeface="Arial" charset="0"/>
              </a:rPr>
              <a:t>)</a:t>
            </a:r>
            <a:endParaRPr lang="id-ID" altLang="en-US" dirty="0">
              <a:ea typeface="Arial" charset="0"/>
            </a:endParaRPr>
          </a:p>
          <a:p>
            <a:r>
              <a:rPr lang="en-US" altLang="en-US" sz="2200" dirty="0" err="1" smtClean="0">
                <a:latin typeface="Arial" charset="0"/>
                <a:ea typeface="Arial" charset="0"/>
              </a:rPr>
              <a:t>Contoh</a:t>
            </a:r>
            <a:r>
              <a:rPr lang="en-US" altLang="en-US" sz="2200" dirty="0" smtClean="0">
                <a:latin typeface="Arial" charset="0"/>
                <a:ea typeface="Arial" charset="0"/>
              </a:rPr>
              <a:t> </a:t>
            </a:r>
            <a:r>
              <a:rPr lang="en-US" altLang="en-US" sz="2200" dirty="0">
                <a:latin typeface="Arial" charset="0"/>
                <a:ea typeface="Arial" charset="0"/>
              </a:rPr>
              <a:t>makanan yang </a:t>
            </a:r>
            <a:r>
              <a:rPr lang="en-US" altLang="en-US" sz="2200" dirty="0" err="1" smtClean="0">
                <a:latin typeface="Arial" charset="0"/>
                <a:ea typeface="Arial" charset="0"/>
              </a:rPr>
              <a:t>mengandung</a:t>
            </a:r>
            <a:r>
              <a:rPr lang="id-ID" altLang="en-US" sz="2200" dirty="0" smtClean="0">
                <a:latin typeface="Arial" charset="0"/>
                <a:ea typeface="Arial" charset="0"/>
              </a:rPr>
              <a:t> l</a:t>
            </a:r>
            <a:r>
              <a:rPr lang="en-US" altLang="en-US" sz="2200" dirty="0" err="1" smtClean="0">
                <a:latin typeface="Arial" charset="0"/>
                <a:ea typeface="Arial" charset="0"/>
              </a:rPr>
              <a:t>emak</a:t>
            </a:r>
            <a:r>
              <a:rPr lang="en-US" altLang="en-US" sz="2200" dirty="0" smtClean="0">
                <a:latin typeface="Arial" charset="0"/>
                <a:ea typeface="Arial" charset="0"/>
              </a:rPr>
              <a:t> :</a:t>
            </a:r>
            <a:r>
              <a:rPr lang="id-ID" altLang="en-US" sz="2200" dirty="0" smtClean="0">
                <a:latin typeface="Arial" charset="0"/>
                <a:ea typeface="Arial" charset="0"/>
              </a:rPr>
              <a:t> Ikan dan susu</a:t>
            </a:r>
            <a:endParaRPr lang="en-US" altLang="en-US" sz="2200" dirty="0">
              <a:latin typeface="Arial" charset="0"/>
              <a:ea typeface="Arial" charset="0"/>
            </a:endParaRPr>
          </a:p>
          <a:p>
            <a:pPr marL="0" indent="0">
              <a:buNone/>
            </a:pPr>
            <a:endParaRPr dirty="0"/>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endParaRPr lang="id-ID" altLang="en-US" sz="1500" dirty="0" smtClean="0">
              <a:latin typeface="Arial" charset="0"/>
              <a:ea typeface="Arial" charset="0"/>
            </a:endParaRPr>
          </a:p>
          <a:p>
            <a:pPr marL="0" indent="0">
              <a:buNone/>
            </a:pPr>
            <a:r>
              <a:rPr lang="en-US" altLang="en-US" sz="1500" dirty="0" err="1" smtClean="0">
                <a:latin typeface="Arial" charset="0"/>
                <a:ea typeface="Arial" charset="0"/>
              </a:rPr>
              <a:t>Sumber</a:t>
            </a:r>
            <a:r>
              <a:rPr lang="en-US" altLang="en-US" sz="1500" dirty="0" smtClean="0">
                <a:latin typeface="Arial" charset="0"/>
                <a:ea typeface="Arial" charset="0"/>
              </a:rPr>
              <a:t> </a:t>
            </a:r>
            <a:r>
              <a:rPr lang="en-US" altLang="en-US" sz="1500" dirty="0">
                <a:latin typeface="Arial" charset="0"/>
                <a:ea typeface="Arial" charset="0"/>
              </a:rPr>
              <a:t>gambar : id.kisspng.com</a:t>
            </a:r>
          </a:p>
        </p:txBody>
      </p:sp>
      <p:pic>
        <p:nvPicPr>
          <p:cNvPr id="9220" name="Picture 9219"/>
          <p:cNvPicPr>
            <a:picLocks noChangeAspect="1"/>
          </p:cNvPicPr>
          <p:nvPr/>
        </p:nvPicPr>
        <p:blipFill>
          <a:blip r:embed="rId3">
            <a:extLst/>
          </a:blip>
          <a:srcRect/>
          <a:stretch>
            <a:fillRect/>
          </a:stretch>
        </p:blipFill>
        <p:spPr>
          <a:xfrm>
            <a:off x="6622535" y="4293096"/>
            <a:ext cx="2057400" cy="2057400"/>
          </a:xfrm>
          <a:prstGeom prst="rect">
            <a:avLst/>
          </a:prstGeom>
          <a:noFill/>
          <a:ln>
            <a:noFill/>
          </a:ln>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41"/>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0243" name="Content Placeholder 10242"/>
          <p:cNvSpPr>
            <a:spLocks noGrp="1"/>
          </p:cNvSpPr>
          <p:nvPr>
            <p:ph idx="4294967295"/>
          </p:nvPr>
        </p:nvSpPr>
        <p:spPr>
          <a:xfrm>
            <a:off x="457200" y="685800"/>
            <a:ext cx="8229600" cy="5440363"/>
          </a:xfrm>
          <a:ln/>
        </p:spPr>
        <p:txBody>
          <a:bodyPr wrap="square" lIns="91440" tIns="45720" rIns="91440" bIns="45720" anchor="t" anchorCtr="0"/>
          <a:lstStyle/>
          <a:p>
            <a:pPr marL="0" indent="0">
              <a:buNone/>
            </a:pPr>
            <a:r>
              <a:rPr lang="en-US" altLang="en-US" sz="2200" dirty="0">
                <a:latin typeface="Arial" charset="0"/>
                <a:ea typeface="Arial" charset="0"/>
              </a:rPr>
              <a:t>C. Protein</a:t>
            </a:r>
          </a:p>
          <a:p>
            <a:r>
              <a:rPr lang="en-US" altLang="en-US" sz="2200" dirty="0">
                <a:latin typeface="Arial" charset="0"/>
                <a:ea typeface="Arial" charset="0"/>
              </a:rPr>
              <a:t>Merupakan zat gizi dasar yang berguna dalam protoplasmasel. Fungsi protein yaitu membentuk jaringan baru, memelihara jaringan tubuh dan mempertahankan kenetralan asam basa tubuh. Kekurangan protein dapat menyebabkan pertumbuhan terhambat, kurus, serta lemah. Kelebihan protein dapat memberatkan hati dan ginjal, diare, kekurangan cairan serta demam. </a:t>
            </a:r>
            <a:r>
              <a:rPr lang="en-US" altLang="en-US" sz="2200" i="1" dirty="0">
                <a:latin typeface="Arial" charset="0"/>
                <a:ea typeface="Arial" charset="0"/>
              </a:rPr>
              <a:t>(Towarto, Wartonal. 2007. Kebutuhan Dasar &amp; Prose Keperawatan. Edisi 3. Jakarta : Salemba </a:t>
            </a:r>
            <a:r>
              <a:rPr lang="en-US" altLang="en-US" sz="2200" i="1" dirty="0" err="1">
                <a:latin typeface="Arial" charset="0"/>
                <a:ea typeface="Arial" charset="0"/>
              </a:rPr>
              <a:t>Medika</a:t>
            </a:r>
            <a:r>
              <a:rPr lang="en-US" altLang="en-US" sz="2200" i="1" dirty="0" smtClean="0">
                <a:latin typeface="Arial" charset="0"/>
                <a:ea typeface="Arial" charset="0"/>
              </a:rPr>
              <a:t>)</a:t>
            </a:r>
            <a:endParaRPr lang="en-US" altLang="en-US" sz="2200" i="1" dirty="0">
              <a:latin typeface="Arial" charset="0"/>
              <a:ea typeface="Arial" charset="0"/>
            </a:endParaRPr>
          </a:p>
          <a:p>
            <a:r>
              <a:rPr lang="en-US" altLang="en-US" sz="2200" dirty="0">
                <a:latin typeface="Arial" charset="0"/>
                <a:ea typeface="Arial" charset="0"/>
              </a:rPr>
              <a:t>Contoh makanan yang </a:t>
            </a:r>
            <a:r>
              <a:rPr lang="en-US" altLang="en-US" sz="2200" dirty="0" err="1" smtClean="0">
                <a:latin typeface="Arial" charset="0"/>
                <a:ea typeface="Arial" charset="0"/>
              </a:rPr>
              <a:t>mengandung</a:t>
            </a:r>
            <a:r>
              <a:rPr lang="id-ID" altLang="en-US" sz="2200" dirty="0" smtClean="0">
                <a:latin typeface="Arial" charset="0"/>
                <a:ea typeface="Arial" charset="0"/>
              </a:rPr>
              <a:t> p</a:t>
            </a:r>
            <a:r>
              <a:rPr lang="en-US" altLang="en-US" sz="2200" dirty="0" err="1" smtClean="0">
                <a:latin typeface="Arial" charset="0"/>
                <a:ea typeface="Arial" charset="0"/>
              </a:rPr>
              <a:t>rotein</a:t>
            </a:r>
            <a:r>
              <a:rPr lang="en-US" altLang="en-US" sz="2200" dirty="0" smtClean="0">
                <a:latin typeface="Arial" charset="0"/>
                <a:ea typeface="Arial" charset="0"/>
              </a:rPr>
              <a:t> :</a:t>
            </a:r>
            <a:r>
              <a:rPr lang="id-ID" altLang="en-US" sz="2200" dirty="0" smtClean="0">
                <a:latin typeface="Arial" charset="0"/>
                <a:ea typeface="Arial" charset="0"/>
              </a:rPr>
              <a:t> Ikan dan telur</a:t>
            </a:r>
            <a:endParaRPr lang="en-US" altLang="en-US" sz="2200" dirty="0">
              <a:latin typeface="Arial" charset="0"/>
              <a:ea typeface="Arial" charset="0"/>
            </a:endParaRPr>
          </a:p>
          <a:p>
            <a:pPr marL="0" indent="0">
              <a:buNone/>
            </a:pPr>
            <a:endParaRPr dirty="0"/>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r>
              <a:rPr lang="en-US" altLang="en-US" sz="1500" dirty="0" err="1" smtClean="0">
                <a:latin typeface="Arial" charset="0"/>
                <a:ea typeface="Arial" charset="0"/>
              </a:rPr>
              <a:t>Sumber</a:t>
            </a:r>
            <a:r>
              <a:rPr lang="en-US" altLang="en-US" sz="1500" dirty="0" smtClean="0">
                <a:latin typeface="Arial" charset="0"/>
                <a:ea typeface="Arial" charset="0"/>
              </a:rPr>
              <a:t> </a:t>
            </a:r>
            <a:r>
              <a:rPr lang="en-US" altLang="en-US" sz="1500" dirty="0">
                <a:latin typeface="Arial" charset="0"/>
                <a:ea typeface="Arial" charset="0"/>
              </a:rPr>
              <a:t>: id.kisspng.com</a:t>
            </a:r>
          </a:p>
          <a:p>
            <a:endParaRPr lang="en-US" altLang="en-US" sz="1500" dirty="0">
              <a:latin typeface="Arial" charset="0"/>
              <a:ea typeface="Arial" charset="0"/>
            </a:endParaRPr>
          </a:p>
          <a:p>
            <a:endParaRPr lang="en-US" altLang="en-US" sz="1500" dirty="0">
              <a:latin typeface="Arial" charset="0"/>
              <a:ea typeface="Arial" charset="0"/>
            </a:endParaRPr>
          </a:p>
        </p:txBody>
      </p:sp>
      <p:pic>
        <p:nvPicPr>
          <p:cNvPr id="10244" name="Picture 10243"/>
          <p:cNvPicPr>
            <a:picLocks noChangeAspect="1"/>
          </p:cNvPicPr>
          <p:nvPr/>
        </p:nvPicPr>
        <p:blipFill>
          <a:blip r:embed="rId3">
            <a:extLst/>
          </a:blip>
          <a:srcRect/>
          <a:stretch>
            <a:fillRect/>
          </a:stretch>
        </p:blipFill>
        <p:spPr>
          <a:xfrm>
            <a:off x="6732240" y="4530676"/>
            <a:ext cx="1512168" cy="1730689"/>
          </a:xfrm>
          <a:prstGeom prst="rect">
            <a:avLst/>
          </a:prstGeom>
          <a:noFill/>
          <a:ln>
            <a:noFill/>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265"/>
          <p:cNvPicPr>
            <a:picLocks noChangeAspect="1"/>
          </p:cNvPicPr>
          <p:nvPr/>
        </p:nvPicPr>
        <p:blipFill>
          <a:blip r:embed="rId2">
            <a:extLst/>
          </a:blip>
          <a:srcRect/>
          <a:stretch>
            <a:fillRect/>
          </a:stretch>
        </p:blipFill>
        <p:spPr>
          <a:xfrm>
            <a:off x="0" y="0"/>
            <a:ext cx="9172576" cy="6858000"/>
          </a:xfrm>
          <a:prstGeom prst="rect">
            <a:avLst/>
          </a:prstGeom>
          <a:noFill/>
          <a:ln>
            <a:noFill/>
          </a:ln>
        </p:spPr>
      </p:pic>
      <p:sp>
        <p:nvSpPr>
          <p:cNvPr id="11267" name="Content Placeholder 11266"/>
          <p:cNvSpPr>
            <a:spLocks noGrp="1"/>
          </p:cNvSpPr>
          <p:nvPr>
            <p:ph idx="4294967295"/>
          </p:nvPr>
        </p:nvSpPr>
        <p:spPr>
          <a:xfrm>
            <a:off x="457200" y="685800"/>
            <a:ext cx="8229600" cy="5440363"/>
          </a:xfrm>
          <a:ln/>
        </p:spPr>
        <p:txBody>
          <a:bodyPr wrap="square" lIns="91440" tIns="45720" rIns="91440" bIns="45720" anchor="t" anchorCtr="0"/>
          <a:lstStyle/>
          <a:p>
            <a:pPr marL="0" indent="0">
              <a:buNone/>
            </a:pPr>
            <a:r>
              <a:rPr lang="en-US" altLang="en-US" sz="2200" dirty="0">
                <a:latin typeface="Arial" charset="0"/>
                <a:ea typeface="Arial" charset="0"/>
              </a:rPr>
              <a:t>D. Vitamin</a:t>
            </a:r>
          </a:p>
          <a:p>
            <a:r>
              <a:rPr lang="en-US" altLang="en-US" sz="2200" dirty="0">
                <a:latin typeface="Arial" charset="0"/>
                <a:ea typeface="Arial" charset="0"/>
              </a:rPr>
              <a:t>Merupakan senyawa organik yang digunakan untuk mengkatalisator metabolisme sel yang dapat berguna untuk pertumbuhan dan perkembangan. Kekurangan vitamin dalam tubuh berupa terhentinya pertumbuhan dan gangguan kesehatan. </a:t>
            </a:r>
            <a:r>
              <a:rPr lang="en-US" altLang="en-US" sz="2200" i="1" dirty="0">
                <a:latin typeface="Arial" charset="0"/>
                <a:ea typeface="Arial" charset="0"/>
              </a:rPr>
              <a:t>(Towarto, Wartonal. 2007. Kebutuhan Dasar &amp; Prose Keperawatan. Edisi 3. Jakarta : Salemba </a:t>
            </a:r>
            <a:r>
              <a:rPr lang="en-US" altLang="en-US" sz="2200" i="1" dirty="0" err="1">
                <a:latin typeface="Arial" charset="0"/>
                <a:ea typeface="Arial" charset="0"/>
              </a:rPr>
              <a:t>Medika</a:t>
            </a:r>
            <a:r>
              <a:rPr lang="en-US" altLang="en-US" sz="2200" i="1" dirty="0" smtClean="0">
                <a:latin typeface="Arial" charset="0"/>
                <a:ea typeface="Arial" charset="0"/>
              </a:rPr>
              <a:t>)</a:t>
            </a:r>
            <a:endParaRPr lang="en-US" altLang="en-US" sz="2200" i="1" dirty="0">
              <a:latin typeface="Arial" charset="0"/>
              <a:ea typeface="Arial" charset="0"/>
            </a:endParaRPr>
          </a:p>
          <a:p>
            <a:r>
              <a:rPr lang="en-US" altLang="en-US" sz="2200" dirty="0" err="1" smtClean="0">
                <a:latin typeface="Arial" charset="0"/>
                <a:ea typeface="Arial" charset="0"/>
              </a:rPr>
              <a:t>Contoh</a:t>
            </a:r>
            <a:r>
              <a:rPr lang="id-ID" altLang="en-US" sz="2200" dirty="0">
                <a:latin typeface="Arial" charset="0"/>
                <a:ea typeface="Arial" charset="0"/>
              </a:rPr>
              <a:t> </a:t>
            </a:r>
            <a:r>
              <a:rPr lang="id-ID" altLang="en-US" sz="2200" dirty="0" smtClean="0">
                <a:latin typeface="Arial" charset="0"/>
                <a:ea typeface="Arial" charset="0"/>
              </a:rPr>
              <a:t>makanan</a:t>
            </a:r>
            <a:r>
              <a:rPr lang="en-US" altLang="en-US" sz="2200" dirty="0" smtClean="0">
                <a:latin typeface="Arial" charset="0"/>
                <a:ea typeface="Arial" charset="0"/>
              </a:rPr>
              <a:t> </a:t>
            </a:r>
            <a:r>
              <a:rPr lang="en-US" altLang="en-US" sz="2200" dirty="0">
                <a:latin typeface="Arial" charset="0"/>
                <a:ea typeface="Arial" charset="0"/>
              </a:rPr>
              <a:t>yang </a:t>
            </a:r>
            <a:r>
              <a:rPr lang="en-US" altLang="en-US" sz="2200" dirty="0" err="1" smtClean="0">
                <a:latin typeface="Arial" charset="0"/>
                <a:ea typeface="Arial" charset="0"/>
              </a:rPr>
              <a:t>mengandung</a:t>
            </a:r>
            <a:r>
              <a:rPr lang="id-ID" altLang="en-US" sz="2200" dirty="0">
                <a:latin typeface="Arial" charset="0"/>
                <a:ea typeface="Arial" charset="0"/>
              </a:rPr>
              <a:t> </a:t>
            </a:r>
            <a:r>
              <a:rPr lang="id-ID" altLang="en-US" sz="2200" dirty="0" smtClean="0">
                <a:latin typeface="Arial" charset="0"/>
                <a:ea typeface="Arial" charset="0"/>
              </a:rPr>
              <a:t>v</a:t>
            </a:r>
            <a:r>
              <a:rPr lang="en-US" altLang="en-US" sz="2200" dirty="0" err="1" smtClean="0">
                <a:latin typeface="Arial" charset="0"/>
                <a:ea typeface="Arial" charset="0"/>
              </a:rPr>
              <a:t>itamin</a:t>
            </a:r>
            <a:r>
              <a:rPr lang="id-ID" altLang="en-US" sz="2200" dirty="0" smtClean="0">
                <a:latin typeface="Arial" charset="0"/>
                <a:ea typeface="Arial" charset="0"/>
              </a:rPr>
              <a:t> : Salmon, alpukat, kuning telur dan semangka</a:t>
            </a:r>
            <a:endParaRPr lang="en-US" altLang="en-US" sz="2200" dirty="0">
              <a:latin typeface="Arial" charset="0"/>
              <a:ea typeface="Arial" charset="0"/>
            </a:endParaRPr>
          </a:p>
          <a:p>
            <a:pPr marL="0" indent="0">
              <a:buNone/>
            </a:pPr>
            <a:endParaRPr dirty="0"/>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endParaRPr lang="id-ID" altLang="en-US" sz="1500" dirty="0" smtClean="0">
              <a:latin typeface="Arial" charset="0"/>
              <a:ea typeface="Arial" charset="0"/>
            </a:endParaRPr>
          </a:p>
          <a:p>
            <a:pPr marL="0" indent="0">
              <a:buNone/>
            </a:pPr>
            <a:endParaRPr lang="id-ID" altLang="en-US" sz="1500" dirty="0">
              <a:latin typeface="Arial" charset="0"/>
              <a:ea typeface="Arial" charset="0"/>
            </a:endParaRPr>
          </a:p>
          <a:p>
            <a:pPr marL="0" indent="0">
              <a:buNone/>
            </a:pPr>
            <a:r>
              <a:rPr lang="en-US" altLang="en-US" sz="1500" dirty="0" err="1" smtClean="0">
                <a:latin typeface="Arial" charset="0"/>
                <a:ea typeface="Arial" charset="0"/>
              </a:rPr>
              <a:t>Sumber</a:t>
            </a:r>
            <a:r>
              <a:rPr lang="en-US" altLang="en-US" sz="1500" dirty="0" smtClean="0">
                <a:latin typeface="Arial" charset="0"/>
                <a:ea typeface="Arial" charset="0"/>
              </a:rPr>
              <a:t> </a:t>
            </a:r>
            <a:r>
              <a:rPr lang="en-US" altLang="en-US" sz="1500" dirty="0">
                <a:latin typeface="Arial" charset="0"/>
                <a:ea typeface="Arial" charset="0"/>
              </a:rPr>
              <a:t>: id.kisspng.com</a:t>
            </a:r>
            <a:endParaRPr dirty="0"/>
          </a:p>
          <a:p>
            <a:endParaRPr dirty="0"/>
          </a:p>
          <a:p>
            <a:endParaRPr dirty="0"/>
          </a:p>
          <a:p>
            <a:endParaRPr dirty="0"/>
          </a:p>
        </p:txBody>
      </p:sp>
      <p:pic>
        <p:nvPicPr>
          <p:cNvPr id="11268" name="Picture 11267"/>
          <p:cNvPicPr>
            <a:picLocks noChangeAspect="1"/>
          </p:cNvPicPr>
          <p:nvPr/>
        </p:nvPicPr>
        <p:blipFill>
          <a:blip r:embed="rId3">
            <a:extLst/>
          </a:blip>
          <a:srcRect/>
          <a:stretch>
            <a:fillRect/>
          </a:stretch>
        </p:blipFill>
        <p:spPr>
          <a:xfrm>
            <a:off x="5580112" y="3645024"/>
            <a:ext cx="3048000" cy="3048000"/>
          </a:xfrm>
          <a:prstGeom prst="rect">
            <a:avLst/>
          </a:prstGeom>
          <a:noFill/>
          <a:ln>
            <a:noFill/>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1632</Words>
  <Application>Microsoft Office PowerPoint</Application>
  <PresentationFormat>On-screen Show (4:3)</PresentationFormat>
  <Paragraphs>371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
      <vt:lpstr>PowerPoint Presentation</vt:lpstr>
      <vt:lpstr>PowerPoint Presentation</vt:lpstr>
      <vt:lpstr>PowerPoint Presentation</vt:lpstr>
      <vt:lpstr>PowerPoint Presentation</vt:lpstr>
      <vt:lpstr> KONSEP DAN PRINSIP KEBUTUHAN NUTRISI</vt:lpstr>
      <vt:lpstr>PowerPoint Presentation</vt:lpstr>
      <vt:lpstr>PowerPoint Presentation</vt:lpstr>
      <vt:lpstr>PowerPoint Presentation</vt:lpstr>
      <vt:lpstr>PowerPoint Presentation</vt:lpstr>
      <vt:lpstr>PowerPoint Presentation</vt:lpstr>
      <vt:lpstr>TEKNIK DAN PROSEDUR PELAKSANAAN PRAKTIK KEPERAWATAN UNTUK MEMENUHI KEBUTUHAN NUTRISI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DAFTAR PUSTAKA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Suwandaya N</dc:creator>
  <cp:lastModifiedBy>Eva Suwandaya N</cp:lastModifiedBy>
  <cp:revision>12</cp:revision>
  <dcterms:modified xsi:type="dcterms:W3CDTF">2018-09-30T06:12:27Z</dcterms:modified>
</cp:coreProperties>
</file>