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85" r:id="rId22"/>
    <p:sldId id="286" r:id="rId23"/>
    <p:sldId id="276" r:id="rId24"/>
    <p:sldId id="280" r:id="rId25"/>
    <p:sldId id="281" r:id="rId26"/>
    <p:sldId id="282" r:id="rId27"/>
    <p:sldId id="278" r:id="rId28"/>
    <p:sldId id="279" r:id="rId29"/>
    <p:sldId id="277" r:id="rId30"/>
    <p:sldId id="283" r:id="rId31"/>
    <p:sldId id="284" r:id="rId32"/>
    <p:sldId id="287" r:id="rId33"/>
    <p:sldId id="288" r:id="rId34"/>
    <p:sldId id="290" r:id="rId35"/>
    <p:sldId id="292" r:id="rId36"/>
    <p:sldId id="291" r:id="rId37"/>
    <p:sldId id="289" r:id="rId38"/>
    <p:sldId id="293" r:id="rId39"/>
    <p:sldId id="294" r:id="rId40"/>
    <p:sldId id="295" r:id="rId41"/>
    <p:sldId id="297" r:id="rId42"/>
    <p:sldId id="299" r:id="rId43"/>
    <p:sldId id="296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432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77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59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5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3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85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90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80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42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44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44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B994-9A48-4312-8391-D09FCFBA426E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0A26-AF6A-45C4-88BC-89B300423D3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50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3" y="3597969"/>
            <a:ext cx="7580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Patologi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Radang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Gangguan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Keseimbangan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Cairan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384234" y="4428966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42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i="1" dirty="0" smtClean="0"/>
              <a:t>Innate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6812"/>
            <a:ext cx="10515600" cy="4351338"/>
          </a:xfrm>
        </p:spPr>
        <p:txBody>
          <a:bodyPr/>
          <a:lstStyle/>
          <a:p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Keringat</a:t>
            </a:r>
            <a:endParaRPr lang="en-US" dirty="0" smtClean="0"/>
          </a:p>
          <a:p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endParaRPr lang="en-US" dirty="0" smtClean="0"/>
          </a:p>
          <a:p>
            <a:r>
              <a:rPr lang="en-US" dirty="0" smtClean="0"/>
              <a:t>Flora normal (</a:t>
            </a:r>
            <a:r>
              <a:rPr lang="en-US" dirty="0" err="1" smtClean="0"/>
              <a:t>probiotik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Silia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nasofaring</a:t>
            </a:r>
            <a:endParaRPr lang="id-ID" dirty="0"/>
          </a:p>
        </p:txBody>
      </p:sp>
      <p:pic>
        <p:nvPicPr>
          <p:cNvPr id="3074" name="Picture 2" descr="https://projects.ncsu.edu/project/evoresources/Evolutionary%20medicine/Immune%20DM%202017/pics%202013/mechanical-defen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16" y="1858618"/>
            <a:ext cx="6019694" cy="41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i="1" dirty="0" smtClean="0"/>
              <a:t>Innate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2768"/>
            <a:ext cx="6781800" cy="4351338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fagositik</a:t>
            </a:r>
            <a:r>
              <a:rPr lang="en-US" dirty="0" smtClean="0"/>
              <a:t> (</a:t>
            </a:r>
            <a:r>
              <a:rPr lang="en-US" dirty="0" err="1" smtClean="0"/>
              <a:t>makrofag</a:t>
            </a:r>
            <a:r>
              <a:rPr lang="en-US" dirty="0" smtClean="0"/>
              <a:t>, </a:t>
            </a:r>
            <a:r>
              <a:rPr lang="en-US" dirty="0" err="1" smtClean="0"/>
              <a:t>netrofil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non </a:t>
            </a:r>
            <a:r>
              <a:rPr lang="en-US" dirty="0" err="1" smtClean="0"/>
              <a:t>fagositik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mast, </a:t>
            </a:r>
            <a:r>
              <a:rPr lang="en-US" dirty="0" err="1" smtClean="0"/>
              <a:t>sel</a:t>
            </a:r>
            <a:r>
              <a:rPr lang="en-US" dirty="0" smtClean="0"/>
              <a:t> NK)</a:t>
            </a:r>
          </a:p>
          <a:p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 err="1" smtClean="0"/>
              <a:t>komplemen</a:t>
            </a:r>
            <a:r>
              <a:rPr lang="en-US" dirty="0" smtClean="0"/>
              <a:t> (protein plasma)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2" descr="http://missinglink.ucsf.edu/lm/immunology_module/prologuefireworksimages/obj2slice_r1_c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9710" r="9912" b="17103"/>
          <a:stretch/>
        </p:blipFill>
        <p:spPr bwMode="auto">
          <a:xfrm>
            <a:off x="7620001" y="2332383"/>
            <a:ext cx="4047936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Fagositosis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9" y="1984861"/>
            <a:ext cx="7283392" cy="40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16" y="0"/>
            <a:ext cx="10515600" cy="132556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3-5_Chemotaxi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408" y="0"/>
            <a:ext cx="10339533" cy="6391383"/>
          </a:xfrm>
        </p:spPr>
      </p:pic>
    </p:spTree>
    <p:extLst>
      <p:ext uri="{BB962C8B-B14F-4D97-AF65-F5344CB8AC3E}">
        <p14:creationId xmlns:p14="http://schemas.microsoft.com/office/powerpoint/2010/main" val="10250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lain di </a:t>
            </a:r>
            <a:r>
              <a:rPr lang="en-US" dirty="0" err="1" smtClean="0"/>
              <a:t>sekitarnya</a:t>
            </a:r>
            <a:endParaRPr lang="en-US" dirty="0" smtClean="0"/>
          </a:p>
          <a:p>
            <a:endParaRPr lang="en-US" dirty="0" smtClean="0"/>
          </a:p>
          <a:p>
            <a:r>
              <a:rPr lang="en-US" sz="3200" dirty="0" err="1" smtClean="0">
                <a:sym typeface="Wingdings" pitchFamily="2" charset="2"/>
              </a:rPr>
              <a:t>Fungsi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sitokin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adalah</a:t>
            </a:r>
            <a:r>
              <a:rPr lang="en-US" sz="3200" dirty="0" smtClean="0">
                <a:sym typeface="Wingdings" pitchFamily="2" charset="2"/>
              </a:rPr>
              <a:t> :</a:t>
            </a:r>
          </a:p>
          <a:p>
            <a:pPr lvl="1"/>
            <a:r>
              <a:rPr lang="en-US" sz="2800" dirty="0" err="1" smtClean="0">
                <a:sym typeface="Wingdings" pitchFamily="2" charset="2"/>
              </a:rPr>
              <a:t>Mengaktivasi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sel-sel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imun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mengeliminasi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mikroba</a:t>
            </a: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800" dirty="0" err="1" smtClean="0">
                <a:sym typeface="Wingdings" pitchFamily="2" charset="2"/>
              </a:rPr>
              <a:t>Mengatur</a:t>
            </a:r>
            <a:r>
              <a:rPr lang="en-US" sz="2800" dirty="0" smtClean="0">
                <a:sym typeface="Wingdings" pitchFamily="2" charset="2"/>
              </a:rPr>
              <a:t> hematopoiesis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Membantu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terjadinya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peradangan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inflamasi</a:t>
            </a:r>
            <a:endParaRPr 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41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data.integrativepro.com/images/blog/Closer-Look-Cytokines-Blog-Sidebar-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9" y="722933"/>
            <a:ext cx="7317981" cy="5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Pro-</a:t>
            </a:r>
            <a:r>
              <a:rPr lang="en-US" dirty="0" err="1" smtClean="0"/>
              <a:t>inflamasi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69" y="2077417"/>
            <a:ext cx="5324123" cy="4681192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r>
              <a:rPr lang="en-US" dirty="0" smtClean="0"/>
              <a:t> yang </a:t>
            </a:r>
            <a:r>
              <a:rPr lang="en-US" dirty="0" err="1" smtClean="0"/>
              <a:t>memicu</a:t>
            </a:r>
            <a:r>
              <a:rPr lang="en-US" dirty="0" smtClean="0"/>
              <a:t> proses </a:t>
            </a:r>
            <a:r>
              <a:rPr lang="en-US" dirty="0" err="1" smtClean="0"/>
              <a:t>peradangan</a:t>
            </a:r>
            <a:endParaRPr lang="en-US" dirty="0" smtClean="0"/>
          </a:p>
          <a:p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mobilisasi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fagositik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: IL-1 (Interleukin 1), </a:t>
            </a:r>
            <a:r>
              <a:rPr lang="en-US" dirty="0" smtClean="0"/>
              <a:t>IL-6</a:t>
            </a:r>
            <a:r>
              <a:rPr lang="en-US" dirty="0" smtClean="0"/>
              <a:t>, TNF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(Tumor Necrosis Factor 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>
                <a:cs typeface="Times New Roman" panose="02020603050405020304" pitchFamily="18" charset="0"/>
              </a:rPr>
              <a:t>)</a:t>
            </a:r>
            <a:endParaRPr lang="en-US" dirty="0" smtClean="0">
              <a:cs typeface="Calibri" panose="020F0502020204030204" pitchFamily="34" charset="0"/>
            </a:endParaRPr>
          </a:p>
          <a:p>
            <a:endParaRPr lang="id-ID" dirty="0"/>
          </a:p>
        </p:txBody>
      </p:sp>
      <p:pic>
        <p:nvPicPr>
          <p:cNvPr id="4098" name="Picture 2" descr="http://images.wisegeek.com/labeled-diagram-of-rheumatoid-arthr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3" y="1179443"/>
            <a:ext cx="6028438" cy="53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Anti-</a:t>
            </a:r>
            <a:r>
              <a:rPr lang="en-US" dirty="0" err="1" smtClean="0"/>
              <a:t>inflamasi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yang </a:t>
            </a:r>
            <a:r>
              <a:rPr lang="en-US" dirty="0" err="1" smtClean="0"/>
              <a:t>menghambat</a:t>
            </a:r>
            <a:r>
              <a:rPr lang="en-US" dirty="0" smtClean="0"/>
              <a:t> proses </a:t>
            </a:r>
            <a:r>
              <a:rPr lang="en-US" dirty="0" err="1" smtClean="0"/>
              <a:t>peradangan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: IL-10 (Interleukin 10), IL-4, IL-13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9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Radang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0826" cy="4351338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fagosit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5" name="Picture 2" descr="https://qph.ec.quoracdn.net/main-qimg-e0715874a578d7376da2c328a9837e58-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b="11704"/>
          <a:stretch/>
        </p:blipFill>
        <p:spPr bwMode="auto">
          <a:xfrm>
            <a:off x="7714989" y="2146852"/>
            <a:ext cx="4477011" cy="33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https://d2gne97vdumgn3.cloudfront.net/api/file/xNMHcqsCRFa2ixC96f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2" y="1179443"/>
            <a:ext cx="8282609" cy="56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Mengidentifikasikan proses </a:t>
            </a:r>
            <a:r>
              <a:rPr lang="id-ID"/>
              <a:t>patologis </a:t>
            </a:r>
            <a:r>
              <a:rPr lang="id-ID" smtClean="0"/>
              <a:t>radang </a:t>
            </a:r>
            <a:r>
              <a:rPr lang="id-ID" dirty="0"/>
              <a:t>dan gangguan keseimbangan </a:t>
            </a:r>
            <a:r>
              <a:rPr lang="id-ID"/>
              <a:t>cairan </a:t>
            </a:r>
            <a:r>
              <a:rPr lang="id-ID" smtClean="0"/>
              <a:t>yang </a:t>
            </a:r>
            <a:r>
              <a:rPr lang="id-ID" dirty="0"/>
              <a:t>menggangu proses tumbuh kembang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37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221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Panas</a:t>
            </a:r>
            <a:r>
              <a:rPr lang="en-US" dirty="0" smtClean="0"/>
              <a:t> (</a:t>
            </a:r>
            <a:r>
              <a:rPr lang="en-US" i="1" dirty="0" err="1" smtClean="0"/>
              <a:t>calor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Kemerahan</a:t>
            </a:r>
            <a:r>
              <a:rPr lang="en-US" dirty="0" smtClean="0"/>
              <a:t> (</a:t>
            </a:r>
            <a:r>
              <a:rPr lang="en-US" i="1" dirty="0" err="1" smtClean="0"/>
              <a:t>rubor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Sakit</a:t>
            </a:r>
            <a:r>
              <a:rPr lang="en-US" dirty="0" smtClean="0"/>
              <a:t> (</a:t>
            </a:r>
            <a:r>
              <a:rPr lang="en-US" i="1" dirty="0" smtClean="0"/>
              <a:t>dolor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Bengkak</a:t>
            </a:r>
            <a:r>
              <a:rPr lang="en-US" dirty="0" smtClean="0"/>
              <a:t> (</a:t>
            </a:r>
            <a:r>
              <a:rPr lang="en-US" i="1" dirty="0" smtClean="0"/>
              <a:t>tumor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(</a:t>
            </a:r>
            <a:r>
              <a:rPr lang="en-US" i="1" dirty="0" smtClean="0"/>
              <a:t>function </a:t>
            </a:r>
            <a:r>
              <a:rPr lang="en-US" i="1" dirty="0" err="1" smtClean="0"/>
              <a:t>laesa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7170" name="Picture 2" descr="https://qph.ec.quoracdn.net/main-qimg-e0715874a578d7376da2c328a9837e58-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b="11704"/>
          <a:stretch/>
        </p:blipFill>
        <p:spPr bwMode="auto">
          <a:xfrm>
            <a:off x="6811616" y="1968983"/>
            <a:ext cx="5107747" cy="38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7087" cy="4351338"/>
          </a:xfrm>
        </p:spPr>
        <p:txBody>
          <a:bodyPr/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Peradangan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Peradangan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kronis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Peradangan</a:t>
            </a:r>
            <a:r>
              <a:rPr lang="en-US" sz="2800" dirty="0"/>
              <a:t> </a:t>
            </a:r>
            <a:r>
              <a:rPr lang="en-US" sz="2800" dirty="0" err="1"/>
              <a:t>kronis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ketidaknyamanan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</p:txBody>
      </p:sp>
      <p:pic>
        <p:nvPicPr>
          <p:cNvPr id="4" name="Picture 2" descr="https://qph.ec.quoracdn.net/main-qimg-e0715874a578d7376da2c328a9837e58-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b="11704"/>
          <a:stretch/>
        </p:blipFill>
        <p:spPr bwMode="auto">
          <a:xfrm>
            <a:off x="7845287" y="2040835"/>
            <a:ext cx="4120884" cy="30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655"/>
            <a:ext cx="10515600" cy="1325563"/>
          </a:xfrm>
        </p:spPr>
        <p:txBody>
          <a:bodyPr/>
          <a:lstStyle/>
          <a:p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VS </a:t>
            </a:r>
            <a:r>
              <a:rPr lang="en-US" dirty="0" err="1" smtClean="0"/>
              <a:t>kronis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85846"/>
              </p:ext>
            </p:extLst>
          </p:nvPr>
        </p:nvGraphicFramePr>
        <p:xfrm>
          <a:off x="838200" y="1984651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Radang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Akut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Radang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Kronis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Terjadi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pada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awal</a:t>
                      </a:r>
                      <a:r>
                        <a:rPr lang="en-US" sz="3200" dirty="0" smtClean="0"/>
                        <a:t> proses </a:t>
                      </a:r>
                      <a:r>
                        <a:rPr lang="en-US" sz="3200" dirty="0" err="1" smtClean="0"/>
                        <a:t>radang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Reaksi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radang</a:t>
                      </a:r>
                      <a:r>
                        <a:rPr lang="en-US" sz="3200" dirty="0" smtClean="0"/>
                        <a:t> yang </a:t>
                      </a:r>
                      <a:r>
                        <a:rPr lang="en-US" sz="3200" dirty="0" err="1" smtClean="0"/>
                        <a:t>berlanjut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u="sng" dirty="0" err="1" smtClean="0"/>
                        <a:t>Tidak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ada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kerusakan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sel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Terjadi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kerusakan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sel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Gejalanya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cepat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timbul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Gejalanya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tidak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cepat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timbul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setelah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beberapa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waktu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Gejala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tidak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menetap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cepat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hilang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Gejala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menetap</a:t>
                      </a:r>
                      <a:r>
                        <a:rPr lang="en-US" sz="3200" dirty="0" smtClean="0"/>
                        <a:t> lama, </a:t>
                      </a:r>
                      <a:r>
                        <a:rPr lang="en-US" sz="3200" dirty="0" err="1" smtClean="0"/>
                        <a:t>bisa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bertahun-tahun</a:t>
                      </a:r>
                      <a:endParaRPr lang="id-ID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9" y="1573835"/>
            <a:ext cx="6980581" cy="4351338"/>
          </a:xfrm>
        </p:spPr>
        <p:txBody>
          <a:bodyPr>
            <a:no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normal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,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Hal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peradangan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serta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berlangsung</a:t>
            </a:r>
            <a:r>
              <a:rPr lang="en-US" dirty="0" smtClean="0">
                <a:sym typeface="Wingdings" panose="05000000000000000000" pitchFamily="2" charset="2"/>
              </a:rPr>
              <a:t> lama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tempat-tempat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tertentu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peradangan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kronis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2" descr="http://altered-states.net/barry/newsletter611/Inflam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15" y="2513737"/>
            <a:ext cx="4703763" cy="29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Peradangan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52" y="1825625"/>
            <a:ext cx="6980583" cy="4351338"/>
          </a:xfrm>
        </p:spPr>
        <p:txBody>
          <a:bodyPr/>
          <a:lstStyle/>
          <a:p>
            <a:r>
              <a:rPr lang="en-US" dirty="0" err="1"/>
              <a:t>Penyakit-penyakit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Hipersensitivitas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lupus,rheumatoid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arthritis,asma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Jantung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endokarditis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miokarditis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perikarditis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Sal.pernafasan</a:t>
            </a:r>
            <a:r>
              <a:rPr lang="en-US" dirty="0" smtClean="0">
                <a:sym typeface="Wingdings" panose="05000000000000000000" pitchFamily="2" charset="2"/>
              </a:rPr>
              <a:t>  tonsillitis, laryngitis, pneumonia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Diabetes </a:t>
            </a:r>
            <a:r>
              <a:rPr lang="en-US" dirty="0" err="1" smtClean="0">
                <a:sym typeface="Wingdings" panose="05000000000000000000" pitchFamily="2" charset="2"/>
              </a:rPr>
              <a:t>Tipe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hati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serviks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Alzheimer</a:t>
            </a:r>
            <a:endParaRPr lang="en-US" dirty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pic>
        <p:nvPicPr>
          <p:cNvPr id="4" name="Picture 2" descr="http://altered-states.net/barry/newsletter611/Inflam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15" y="2513737"/>
            <a:ext cx="4703763" cy="29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530009" cy="4351338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endParaRPr lang="en-US" dirty="0" smtClean="0"/>
          </a:p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memyempit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mempersulit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aliran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udara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masuk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paru-paru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Peradangan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dipicu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bahan-bahan</a:t>
            </a:r>
            <a:r>
              <a:rPr lang="en-US" dirty="0" smtClean="0">
                <a:sym typeface="Wingdings" panose="05000000000000000000" pitchFamily="2" charset="2"/>
              </a:rPr>
              <a:t> non </a:t>
            </a:r>
            <a:r>
              <a:rPr lang="en-US" dirty="0" err="1" smtClean="0">
                <a:sym typeface="Wingdings" panose="05000000000000000000" pitchFamily="2" charset="2"/>
              </a:rPr>
              <a:t>infeksius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alergen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graphics8.nytimes.com/images/2007/08/01/health/adam/1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23" y="1944894"/>
            <a:ext cx="4327492" cy="34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737803"/>
            <a:ext cx="4283351" cy="1325563"/>
          </a:xfrm>
        </p:spPr>
        <p:txBody>
          <a:bodyPr/>
          <a:lstStyle/>
          <a:p>
            <a:pPr algn="ctr"/>
            <a:r>
              <a:rPr lang="en-US" dirty="0" err="1" smtClean="0"/>
              <a:t>Pemicu</a:t>
            </a:r>
            <a:r>
              <a:rPr lang="en-US" dirty="0" smtClean="0"/>
              <a:t> </a:t>
            </a:r>
            <a:r>
              <a:rPr lang="en-US" dirty="0" err="1" smtClean="0"/>
              <a:t>Asma</a:t>
            </a:r>
            <a:r>
              <a:rPr lang="en-US" dirty="0" smtClean="0"/>
              <a:t>/</a:t>
            </a:r>
            <a:r>
              <a:rPr lang="en-US" dirty="0" err="1" smtClean="0"/>
              <a:t>Alergen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media.licdn.com/mpr/mpr/shrinknp_400_400/p/2/005/096/060/326be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265045"/>
            <a:ext cx="6483212" cy="62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1" y="365125"/>
            <a:ext cx="10515600" cy="1325563"/>
          </a:xfrm>
        </p:spPr>
        <p:txBody>
          <a:bodyPr/>
          <a:lstStyle/>
          <a:p>
            <a:r>
              <a:rPr lang="en-US" i="1" dirty="0" smtClean="0"/>
              <a:t>Systemic Lupus </a:t>
            </a:r>
            <a:r>
              <a:rPr lang="en-US" i="1" dirty="0" err="1" smtClean="0"/>
              <a:t>Erythematosus</a:t>
            </a:r>
            <a:r>
              <a:rPr lang="en-US" i="1" dirty="0" smtClean="0"/>
              <a:t> </a:t>
            </a:r>
            <a:r>
              <a:rPr lang="en-US" dirty="0" smtClean="0"/>
              <a:t>(SLE)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1" y="1825625"/>
            <a:ext cx="671554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menyerang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(</a:t>
            </a:r>
            <a:r>
              <a:rPr lang="en-US" dirty="0" err="1" smtClean="0"/>
              <a:t>kartilago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Gejalanya</a:t>
            </a:r>
            <a:r>
              <a:rPr lang="en-US" dirty="0" smtClean="0"/>
              <a:t> :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, anemia,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rash</a:t>
            </a:r>
            <a:r>
              <a:rPr lang="en-US" dirty="0" smtClean="0"/>
              <a:t> (</a:t>
            </a:r>
            <a:r>
              <a:rPr lang="en-US" dirty="0" err="1" smtClean="0"/>
              <a:t>ruam</a:t>
            </a:r>
            <a:r>
              <a:rPr lang="en-US" dirty="0" smtClean="0"/>
              <a:t>)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“</a:t>
            </a:r>
            <a:r>
              <a:rPr lang="en-US" dirty="0" err="1" smtClean="0"/>
              <a:t>kupu-kupu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organ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6146" name="Picture 2" descr="https://www.nursingtimes.net/pictures/1180xany/0/9/3/3036093_Lu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7" y="0"/>
            <a:ext cx="3737114" cy="26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hr.nlm.nih.gov/art/large/signs-and-symptoms-of-systemic-lupus-erythematosus.jpeg?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/>
          <a:stretch/>
        </p:blipFill>
        <p:spPr bwMode="auto">
          <a:xfrm>
            <a:off x="7245626" y="2631359"/>
            <a:ext cx="4946374" cy="42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</a:t>
            </a:r>
            <a:r>
              <a:rPr lang="en-US" dirty="0" err="1" smtClean="0"/>
              <a:t>Arthtritis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897" cy="4351338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endParaRPr lang="en-US" dirty="0" smtClean="0"/>
          </a:p>
          <a:p>
            <a:r>
              <a:rPr lang="en-US" dirty="0" smtClean="0"/>
              <a:t>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 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Gejalanya</a:t>
            </a:r>
            <a:r>
              <a:rPr lang="en-US" dirty="0" smtClean="0"/>
              <a:t> :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endParaRPr lang="id-ID" dirty="0"/>
          </a:p>
        </p:txBody>
      </p:sp>
      <p:pic>
        <p:nvPicPr>
          <p:cNvPr id="5122" name="Picture 2" descr="https://ghr.nlm.nih.gov/art/large/joint-with-rheumatoid-arthritis.jpeg?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/>
          <a:stretch/>
        </p:blipFill>
        <p:spPr bwMode="auto">
          <a:xfrm>
            <a:off x="6477000" y="0"/>
            <a:ext cx="5715000" cy="41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hr.nlm.nih.gov/art/large/rheumatoid-arthritis-hands-2.jpeg?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5300"/>
            <a:ext cx="3978965" cy="26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Perikarditis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8304" cy="4351338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perikardium</a:t>
            </a:r>
            <a:endParaRPr lang="en-US" dirty="0" smtClean="0"/>
          </a:p>
          <a:p>
            <a:r>
              <a:rPr lang="en-US" dirty="0" err="1" smtClean="0"/>
              <a:t>Perikardium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bagian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Perikardium</a:t>
            </a:r>
            <a:r>
              <a:rPr lang="en-US" dirty="0" smtClean="0"/>
              <a:t> </a:t>
            </a:r>
            <a:r>
              <a:rPr lang="en-US" dirty="0" err="1" smtClean="0"/>
              <a:t>fibrosa</a:t>
            </a:r>
            <a:endParaRPr lang="en-US" dirty="0" smtClean="0"/>
          </a:p>
          <a:p>
            <a:pPr lvl="1"/>
            <a:r>
              <a:rPr lang="en-US" dirty="0" err="1" smtClean="0"/>
              <a:t>Perikardium</a:t>
            </a:r>
            <a:r>
              <a:rPr lang="en-US" dirty="0" smtClean="0"/>
              <a:t> parietal</a:t>
            </a:r>
          </a:p>
          <a:p>
            <a:pPr lvl="1"/>
            <a:r>
              <a:rPr lang="en-US" dirty="0" err="1" smtClean="0"/>
              <a:t>Perikardium</a:t>
            </a:r>
            <a:r>
              <a:rPr lang="en-US" dirty="0" smtClean="0"/>
              <a:t> </a:t>
            </a:r>
            <a:r>
              <a:rPr lang="en-US" dirty="0" err="1" smtClean="0"/>
              <a:t>viseral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encyclopedia.lubopitko-bg.com/images/The%20coverings%20and%20wall%20of%20the%20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6" y="1449328"/>
            <a:ext cx="4389230" cy="46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881807" y="2312895"/>
            <a:ext cx="5883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Radang</a:t>
            </a: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= </a:t>
            </a:r>
            <a:r>
              <a:rPr lang="en-US" sz="40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Inflamasi</a:t>
            </a: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= </a:t>
            </a:r>
            <a:r>
              <a:rPr lang="en-US" sz="4000" i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Inflammation</a:t>
            </a:r>
            <a:endParaRPr lang="id-ID" sz="4000" i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drlam-6bmwcfqpiol3wo6jnjj0.netdna-ssl.com/images/main-slide-chronic-inflammation-238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11609" r="19977" b="8834"/>
          <a:stretch/>
        </p:blipFill>
        <p:spPr bwMode="auto">
          <a:xfrm>
            <a:off x="8534400" y="0"/>
            <a:ext cx="3657600" cy="2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webmd.com/dtmcms/live/webmd/consumer_assets/site_images/articles/health_tools/inflammation_slideshow/getty_rf_photo_of_ankle_swollen_from_inju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7620"/>
          <a:stretch/>
        </p:blipFill>
        <p:spPr bwMode="auto">
          <a:xfrm>
            <a:off x="8534401" y="2312895"/>
            <a:ext cx="3657599" cy="25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bronchiectasisnewstoday.com/wp-content/uploads/2015/07/shutterstock_135274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5069" b="8535"/>
          <a:stretch/>
        </p:blipFill>
        <p:spPr bwMode="auto">
          <a:xfrm>
            <a:off x="8534756" y="4903135"/>
            <a:ext cx="3657244" cy="19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4590" y="3940488"/>
            <a:ext cx="2438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??</a:t>
            </a:r>
            <a:endParaRPr lang="id-ID" sz="8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Perikarditis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2043" cy="4351338"/>
          </a:xfrm>
        </p:spPr>
        <p:txBody>
          <a:bodyPr/>
          <a:lstStyle/>
          <a:p>
            <a:r>
              <a:rPr lang="en-US" dirty="0" err="1" smtClean="0"/>
              <a:t>Gejalanya</a:t>
            </a:r>
            <a:r>
              <a:rPr lang="en-US" dirty="0" smtClean="0"/>
              <a:t> :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dada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istirahat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(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050" name="Picture 2" descr="https://medlineplus.gov/ency/images/ency/fullsize/18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21" y="198241"/>
            <a:ext cx="4203321" cy="33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d.com/wp-content/uploads/2017/10/00-Cardiac-Arrest-vs.-Heart-Attack-How-to-Tell-the-Difference_174191435-Image-Point-Fr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21" y="3641891"/>
            <a:ext cx="4203321" cy="29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0" y="219351"/>
            <a:ext cx="765644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Pengobatan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Penyakit-penyakit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Karena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Peradangan</a:t>
            </a:r>
            <a:endParaRPr lang="id-ID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6" y="1825624"/>
            <a:ext cx="7510670" cy="50323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/</a:t>
            </a:r>
            <a:r>
              <a:rPr lang="en-US" dirty="0" err="1" smtClean="0"/>
              <a:t>berlebih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anti-</a:t>
            </a:r>
            <a:r>
              <a:rPr lang="en-US" dirty="0" err="1" smtClean="0"/>
              <a:t>radang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Non-steroidal Anti Inflammatory Drug</a:t>
            </a:r>
            <a:r>
              <a:rPr lang="en-US" dirty="0" smtClean="0">
                <a:solidFill>
                  <a:srgbClr val="FF0000"/>
                </a:solidFill>
              </a:rPr>
              <a:t> (NSAID)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ibuprofen, aspirin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Acetaminophen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Paracetamol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Kortikosteroid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Prednison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Obat-obatan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biologis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antibodi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monoklonal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 rituximab, infliximab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Bahan-bahan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alami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bawang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putih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coklat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kacang-kacangan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g.mensjournal.com/920-width/mj-618_348_tests-and-drugs-to-think-twice-about-nonsteroidal-anti-inflammatory-drugs-nsaids-if-you-have-high-blood-pressure-diabetes-or-kidney-problem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/>
          <a:stretch/>
        </p:blipFill>
        <p:spPr bwMode="auto">
          <a:xfrm>
            <a:off x="8322365" y="1258957"/>
            <a:ext cx="3869635" cy="24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b/b7/Paracetamol_gener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1544914"/>
            <a:ext cx="3869635" cy="28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2.bp.blogspot.com/-ev2D2KltcKk/WUvupIp-qwI/AAAAAAAACUY/fadEmQ9dtvIn8g4Vv7Y-bK9gVIltwKYJACLcBGAs/s1600/Predn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6" y="1905136"/>
            <a:ext cx="3869634" cy="30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-pedia.org/images/0/06/Rituximab-rituxa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4" y="2292402"/>
            <a:ext cx="3869636" cy="37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hz8.petinsurance.com/-/media/all-phz-images/2016-images/garlic-bulbs8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1"/>
          <a:stretch/>
        </p:blipFill>
        <p:spPr bwMode="auto">
          <a:xfrm>
            <a:off x="8278457" y="3185562"/>
            <a:ext cx="3913543" cy="27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emandware.edgesuite.net/bbkv_prd/on/demandware.static/-/Sites-thorntons-live-products/default/dw2c944752/lifestyle-images/63924-lifestyle-turkish-delight-chocolate-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56" y="3978895"/>
            <a:ext cx="3913544" cy="28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-content-oz1.storbie.com/images/voltaren-emulgel-50g.jpg?i=-dJETfKBd23LP3qyJpBn2vh5OO5Kjwy0beUvZX964WBDGluY7dwuKimPIOErDovShGGOi5O77aUJIZ0clWzeURZfv0xls8_n0x7E5yUh_9llZpL1bbjshApicf-BnIVUaQV3GFunFPM7ndb7MAlFIUU95_2yxbPRMoN6JMoH1v566_j3ZtUgaA~~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92" y="5444762"/>
            <a:ext cx="4123108" cy="14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lain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6" name="Picture 2" descr="https://nursekey.com/wp-content/uploads/2016/12/B9781437717099000158_f015-001-9781437717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0" y="3165922"/>
            <a:ext cx="5529609" cy="36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9609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Cairan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intrasel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Menyusun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2/3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tubuh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kita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Contohnya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sitoplasma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ekstrasel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di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luar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luar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Menyusun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1/3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tubuh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kita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58888"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Contohnya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: plasma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darah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cairan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interstisial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1026" name="Picture 2" descr="https://online.science.psu.edu/sites/default/files/bisc004/content/cellular_flu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20" y="1733585"/>
            <a:ext cx="3900280" cy="45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normal,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urinari</a:t>
            </a:r>
            <a:endParaRPr lang="en-US" dirty="0"/>
          </a:p>
          <a:p>
            <a:r>
              <a:rPr lang="en-US" dirty="0" err="1" smtClean="0"/>
              <a:t>Secara</a:t>
            </a:r>
            <a:r>
              <a:rPr lang="en-US" dirty="0" smtClean="0"/>
              <a:t> normal,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saat-saat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Cairan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keluar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tubuh</a:t>
            </a:r>
            <a:r>
              <a:rPr lang="en-US" dirty="0" smtClean="0">
                <a:solidFill>
                  <a:srgbClr val="FF0000"/>
                </a:solidFill>
              </a:rPr>
              <a:t> &gt; </a:t>
            </a:r>
            <a:r>
              <a:rPr lang="en-US" dirty="0" err="1" smtClean="0">
                <a:solidFill>
                  <a:srgbClr val="FF0000"/>
                </a:solidFill>
              </a:rPr>
              <a:t>cairan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masuk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tubuh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Cairan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tubuh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cairan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dikeluarkan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tubuh</a:t>
            </a:r>
            <a:endParaRPr lang="en-US" dirty="0" smtClean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3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235" y="2156929"/>
            <a:ext cx="5045765" cy="4351338"/>
          </a:xfrm>
        </p:spPr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membahayakan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nutrisi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oksigen</a:t>
            </a:r>
            <a:r>
              <a:rPr lang="en-US" dirty="0" smtClean="0">
                <a:solidFill>
                  <a:srgbClr val="FF0000"/>
                </a:solidFill>
              </a:rPr>
              <a:t> (O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karbon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dioksida</a:t>
            </a:r>
            <a:r>
              <a:rPr lang="en-US" dirty="0" smtClean="0">
                <a:solidFill>
                  <a:srgbClr val="FF0000"/>
                </a:solidFill>
              </a:rPr>
              <a:t> (CO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bahan-bahan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id-ID" dirty="0"/>
          </a:p>
        </p:txBody>
      </p:sp>
      <p:pic>
        <p:nvPicPr>
          <p:cNvPr id="1026" name="Picture 2" descr="http://anatomyandphysiologyi.com/wp-content/uploads/2013/11/three-fluid-compartments-in-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0" y="1690688"/>
            <a:ext cx="5317573" cy="50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Trauma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Diare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memompa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050" name="Picture 2" descr="https://www.steroplast.co.uk/content/wp-content/uploads/2015/02/Blood-L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/>
          <a:stretch/>
        </p:blipFill>
        <p:spPr bwMode="auto">
          <a:xfrm>
            <a:off x="198782" y="4711032"/>
            <a:ext cx="2862470" cy="19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bletsmanual.com/img/wiki/watery_diarrh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1" y="4685489"/>
            <a:ext cx="2080591" cy="19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aludmovil.com/wp-content/uploads/2016/12/Nausea-and-Vomiting-Why-Do-I-Always-Feel-Sick_main-pho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16187"/>
          <a:stretch/>
        </p:blipFill>
        <p:spPr bwMode="auto">
          <a:xfrm>
            <a:off x="5781261" y="4685489"/>
            <a:ext cx="2507973" cy="19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images.express.co.uk/img/dynamic/11/590x/secondary/Heart-failure-symptoms-There-is-no-cure-for-condition-1028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67" y="4711031"/>
            <a:ext cx="3303242" cy="19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Oedema</a:t>
            </a:r>
            <a:r>
              <a:rPr lang="en-US" dirty="0" smtClean="0"/>
              <a:t>/</a:t>
            </a:r>
            <a:r>
              <a:rPr lang="en-US" dirty="0"/>
              <a:t>E</a:t>
            </a:r>
            <a:r>
              <a:rPr lang="en-US" dirty="0" smtClean="0"/>
              <a:t>dema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87748" cy="4351338"/>
          </a:xfrm>
        </p:spPr>
        <p:txBody>
          <a:bodyPr/>
          <a:lstStyle/>
          <a:p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kaki, kaki,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dideteksi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bengkak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Edema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Pitting Edema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00" y="783604"/>
            <a:ext cx="3030419" cy="2969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6278" y="4161183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“Pitting edema”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56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Oedema</a:t>
            </a:r>
            <a:r>
              <a:rPr lang="en-US" dirty="0" smtClean="0"/>
              <a:t>/Edema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, edema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paru-paru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pulmonary edema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otak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cerebral edema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rongga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perut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ascites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mata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glaucoma, </a:t>
            </a:r>
            <a:r>
              <a:rPr lang="en-US" dirty="0" err="1" smtClean="0">
                <a:solidFill>
                  <a:srgbClr val="FF0000"/>
                </a:solidFill>
              </a:rPr>
              <a:t>dll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Edema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malnutrisi</a:t>
            </a:r>
            <a:r>
              <a:rPr lang="en-US" dirty="0" smtClean="0"/>
              <a:t> (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Edema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edema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diuretik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19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Hiperemia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aktif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1166813"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endParaRPr lang="en-US" dirty="0" smtClean="0"/>
          </a:p>
          <a:p>
            <a:pPr marL="1166813" lvl="1"/>
            <a:r>
              <a:rPr lang="en-US" dirty="0" err="1" smtClean="0"/>
              <a:t>Peningkatan</a:t>
            </a:r>
            <a:r>
              <a:rPr lang="en-US" dirty="0" smtClean="0"/>
              <a:t> volume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endParaRPr lang="en-US" dirty="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err="1">
                <a:solidFill>
                  <a:srgbClr val="FF0000"/>
                </a:solidFill>
              </a:rPr>
              <a:t>Hiperemia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pasif</a:t>
            </a:r>
            <a:endParaRPr lang="en-US" dirty="0">
              <a:solidFill>
                <a:srgbClr val="FF0000"/>
              </a:solidFill>
            </a:endParaRPr>
          </a:p>
          <a:p>
            <a:pPr marL="1166813" lvl="1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vena</a:t>
            </a:r>
          </a:p>
          <a:p>
            <a:pPr marL="1166813" lvl="1"/>
            <a:r>
              <a:rPr lang="en-US" dirty="0" err="1" smtClean="0"/>
              <a:t>Terhentinya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vena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95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differencebetween.com/wp-content/uploads/2017/05/Difference-Between-Hematopoiesis-and-Erythropoiesi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7" y="1"/>
            <a:ext cx="10421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35" y="5532437"/>
            <a:ext cx="4462670" cy="1325563"/>
          </a:xfrm>
        </p:spPr>
        <p:txBody>
          <a:bodyPr/>
          <a:lstStyle/>
          <a:p>
            <a:r>
              <a:rPr lang="en-US" dirty="0" smtClean="0"/>
              <a:t>Hematopoiesis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84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65" y="2896290"/>
            <a:ext cx="5351120" cy="1325563"/>
          </a:xfrm>
        </p:spPr>
        <p:txBody>
          <a:bodyPr/>
          <a:lstStyle/>
          <a:p>
            <a:r>
              <a:rPr lang="en-US" dirty="0" err="1" smtClean="0"/>
              <a:t>Hiperemia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 (</a:t>
            </a:r>
            <a:r>
              <a:rPr lang="en-US" i="1" dirty="0" smtClean="0"/>
              <a:t>Congestion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1026" name="Picture 2" descr="https://clinicalscienceblogbabongile.files.wordpress.com/2013/03/preview_html_m4c528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85" y="0"/>
            <a:ext cx="4933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hiperemia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 </a:t>
            </a:r>
            <a:endParaRPr lang="id-ID" dirty="0"/>
          </a:p>
        </p:txBody>
      </p:sp>
      <p:pic>
        <p:nvPicPr>
          <p:cNvPr id="3076" name="Picture 4" descr="Hypera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09" y="2374900"/>
            <a:ext cx="6452998" cy="42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Hipermia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Hiperemia</a:t>
            </a:r>
            <a:r>
              <a:rPr lang="en-US" dirty="0" smtClean="0"/>
              <a:t> general :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organ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20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Hiperemia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, </a:t>
            </a:r>
            <a:r>
              <a:rPr lang="en-US" dirty="0" err="1" smtClean="0"/>
              <a:t>hiperemia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organ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mencerna</a:t>
            </a:r>
            <a:endParaRPr lang="en-US" dirty="0" smtClean="0"/>
          </a:p>
          <a:p>
            <a:pPr lvl="1"/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berolahraga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pPr lvl="1"/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rasa </a:t>
            </a:r>
            <a:r>
              <a:rPr lang="en-US" dirty="0" err="1" smtClean="0"/>
              <a:t>malu</a:t>
            </a:r>
            <a:r>
              <a:rPr lang="en-US" dirty="0" smtClean="0"/>
              <a:t>, </a:t>
            </a:r>
            <a:r>
              <a:rPr lang="en-US" dirty="0" err="1" smtClean="0"/>
              <a:t>gugup</a:t>
            </a:r>
            <a:r>
              <a:rPr lang="en-US" dirty="0" smtClean="0"/>
              <a:t>, </a:t>
            </a:r>
            <a:r>
              <a:rPr lang="en-US" dirty="0" err="1" smtClean="0"/>
              <a:t>kegembiraan</a:t>
            </a:r>
            <a:r>
              <a:rPr lang="en-US" dirty="0" smtClean="0"/>
              <a:t> (</a:t>
            </a:r>
            <a:r>
              <a:rPr lang="en-US" i="1" dirty="0" smtClean="0"/>
              <a:t>blushing on face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050" name="Picture 2" descr="https://socialanxietyinstitute.org/sites/default/files/blushi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64201"/>
            <a:ext cx="2455103" cy="25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rethanmakeuponline.com/wp-content/uploads/2016/04/blush-smiley-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03" y="4321415"/>
            <a:ext cx="2131114" cy="213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Hiperemia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Daerah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kehitaman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thrombosis </a:t>
            </a:r>
            <a:r>
              <a:rPr lang="en-US" dirty="0" err="1" smtClean="0"/>
              <a:t>dan</a:t>
            </a:r>
            <a:r>
              <a:rPr lang="en-US" dirty="0" smtClean="0"/>
              <a:t> emboli</a:t>
            </a:r>
            <a:endParaRPr lang="id-ID" dirty="0"/>
          </a:p>
        </p:txBody>
      </p:sp>
      <p:pic>
        <p:nvPicPr>
          <p:cNvPr id="4108" name="Picture 12" descr="https://authorityremedies.com/wp-content/uploads/2016/01/How-to-Get-Rid-of-Deep-Vein-Thromb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2" y="3345817"/>
            <a:ext cx="4845119" cy="28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1.bp.blogspot.com/-bl7q6DlXfCM/Vtaty8dTYtI/AAAAAAAAC00/wnRjSmWhZnM/s1600/38-pulmonary-embo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3" y="2990753"/>
            <a:ext cx="5345319" cy="35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Hemoragi</a:t>
            </a:r>
            <a:r>
              <a:rPr lang="en-US" dirty="0" smtClean="0"/>
              <a:t>/</a:t>
            </a:r>
            <a:r>
              <a:rPr lang="en-US" dirty="0" err="1" smtClean="0"/>
              <a:t>Perdarahan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Hemoragi</a:t>
            </a:r>
            <a:r>
              <a:rPr lang="en-US" dirty="0" smtClean="0"/>
              <a:t> internal :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Hemoragi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: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id-ID" dirty="0"/>
          </a:p>
        </p:txBody>
      </p:sp>
      <p:pic>
        <p:nvPicPr>
          <p:cNvPr id="5122" name="Picture 2" descr="https://upload.wikimedia.org/wikipedia/commons/thumb/f/fc/Eye_hemorrhage.jpg/220px-Eye_hemorrh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16" y="4534786"/>
            <a:ext cx="2733973" cy="23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roke.org/sites/default/files/styles/horizontal_featured_image/public/hemorrhagic_header_01.png?itok=faYgvx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89" y="4534786"/>
            <a:ext cx="4204391" cy="23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e/e6/Bleeding_finger.jpg/1200px-Bleeding_fin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80" y="4550871"/>
            <a:ext cx="3061530" cy="2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Hemoragi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Kelas</a:t>
            </a:r>
            <a:r>
              <a:rPr lang="en-US" dirty="0" smtClean="0"/>
              <a:t> I</a:t>
            </a:r>
          </a:p>
          <a:p>
            <a:pPr lvl="1"/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&lt; 15%</a:t>
            </a:r>
          </a:p>
          <a:p>
            <a:pPr lvl="1"/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normal</a:t>
            </a:r>
          </a:p>
          <a:p>
            <a:pPr lvl="1"/>
            <a:r>
              <a:rPr lang="en-US" dirty="0" err="1" smtClean="0"/>
              <a:t>Nadi</a:t>
            </a:r>
            <a:r>
              <a:rPr lang="en-US" dirty="0" smtClean="0"/>
              <a:t> normal</a:t>
            </a:r>
          </a:p>
          <a:p>
            <a:pPr lvl="1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normal</a:t>
            </a:r>
          </a:p>
          <a:p>
            <a:pPr lvl="1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Kelas</a:t>
            </a:r>
            <a:r>
              <a:rPr lang="en-US" sz="2800" dirty="0"/>
              <a:t> </a:t>
            </a:r>
            <a:r>
              <a:rPr lang="en-US" sz="2800" dirty="0" smtClean="0"/>
              <a:t>II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Darah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15-30%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Takikardia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Nadi</a:t>
            </a:r>
            <a:r>
              <a:rPr lang="en-US" sz="2400" dirty="0" smtClean="0"/>
              <a:t> </a:t>
            </a:r>
            <a:r>
              <a:rPr lang="en-US" sz="2400" dirty="0" err="1" smtClean="0"/>
              <a:t>melambat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normal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Dingin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jari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kaki,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bintik-bintik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6912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Hemoragi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756"/>
            <a:ext cx="10515600" cy="560884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Kelas</a:t>
            </a:r>
            <a:r>
              <a:rPr lang="en-US" dirty="0" smtClean="0"/>
              <a:t> III</a:t>
            </a:r>
          </a:p>
          <a:p>
            <a:pPr lvl="1"/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hilang</a:t>
            </a:r>
            <a:r>
              <a:rPr lang="en-US" dirty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30-40%</a:t>
            </a:r>
          </a:p>
          <a:p>
            <a:pPr lvl="1"/>
            <a:r>
              <a:rPr lang="en-US" dirty="0" err="1" smtClean="0"/>
              <a:t>Takikardia</a:t>
            </a:r>
            <a:endParaRPr lang="en-US" dirty="0" smtClean="0"/>
          </a:p>
          <a:p>
            <a:pPr lvl="1"/>
            <a:r>
              <a:rPr lang="en-US" dirty="0" err="1" smtClean="0"/>
              <a:t>Nadi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pPr lvl="1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1"/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kaki,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bintik-bintik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Kelas</a:t>
            </a:r>
            <a:r>
              <a:rPr lang="en-US" sz="2800" dirty="0"/>
              <a:t> </a:t>
            </a:r>
            <a:r>
              <a:rPr lang="en-US" sz="2800" dirty="0" smtClean="0"/>
              <a:t>IV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&gt; 40%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Takikardia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parah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Nadi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Ujung kaki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Koma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253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proses </a:t>
            </a:r>
            <a:r>
              <a:rPr lang="en-US" dirty="0" err="1" smtClean="0"/>
              <a:t>perdarahan</a:t>
            </a:r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trombosis</a:t>
            </a:r>
            <a:endParaRPr lang="en-US" dirty="0" smtClean="0"/>
          </a:p>
          <a:p>
            <a:r>
              <a:rPr lang="en-US" dirty="0" err="1" smtClean="0"/>
              <a:t>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trombus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lain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emboli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upload.wikimedia.org/wikipedia/commons/thumb/c/c5/Blood_clot_diagram.png/300px-Blood_clot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64" y="4253948"/>
            <a:ext cx="4320461" cy="2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trombus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41" y="1825625"/>
            <a:ext cx="6227317" cy="4351338"/>
          </a:xfrm>
        </p:spPr>
      </p:pic>
    </p:spTree>
    <p:extLst>
      <p:ext uri="{BB962C8B-B14F-4D97-AF65-F5344CB8AC3E}">
        <p14:creationId xmlns:p14="http://schemas.microsoft.com/office/powerpoint/2010/main" val="19857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/>
            <a:r>
              <a:rPr lang="en-US" sz="2800" dirty="0" smtClean="0"/>
              <a:t>Plasma </a:t>
            </a:r>
            <a:r>
              <a:rPr lang="en-US" sz="2800" dirty="0" err="1" smtClean="0"/>
              <a:t>darah</a:t>
            </a:r>
            <a:endParaRPr lang="en-US" sz="2800" dirty="0" smtClean="0"/>
          </a:p>
          <a:p>
            <a:pPr lvl="1"/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merah</a:t>
            </a:r>
            <a:endParaRPr lang="en-US" sz="2800" dirty="0" smtClean="0"/>
          </a:p>
          <a:p>
            <a:pPr lvl="1"/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endParaRPr lang="en-US" sz="2800" dirty="0" smtClean="0"/>
          </a:p>
          <a:p>
            <a:pPr lvl="1"/>
            <a:r>
              <a:rPr lang="en-US" sz="2800" dirty="0" smtClean="0"/>
              <a:t>Platelet</a:t>
            </a:r>
          </a:p>
          <a:p>
            <a:pPr lvl="1"/>
            <a:endParaRPr lang="id-ID" dirty="0"/>
          </a:p>
        </p:txBody>
      </p:sp>
      <p:pic>
        <p:nvPicPr>
          <p:cNvPr id="2050" name="Picture 2" descr="http://www.biologymad.com/bloodcirc/BloodC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62" y="2558256"/>
            <a:ext cx="5638708" cy="37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6670" cy="4351338"/>
          </a:xfrm>
        </p:spPr>
        <p:txBody>
          <a:bodyPr/>
          <a:lstStyle/>
          <a:p>
            <a:r>
              <a:rPr lang="en-US" dirty="0" smtClean="0"/>
              <a:t>Emboli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err="1" smtClean="0"/>
              <a:t>Embolisme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Embolisme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: </a:t>
            </a:r>
            <a:endParaRPr lang="en-US" sz="28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Gelembung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Kolesterol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aterosklerosis</a:t>
            </a:r>
            <a:endParaRPr lang="en-US" sz="2400" dirty="0"/>
          </a:p>
        </p:txBody>
      </p:sp>
      <p:pic>
        <p:nvPicPr>
          <p:cNvPr id="7174" name="Picture 6" descr="http://2.bp.blogspot.com/-xSrTvz6Gq0Q/T5ZZBPPZVmI/AAAAAAAABOQ/-9ncFePpSYg/s640/deep_vein_thromb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0" y="2236011"/>
            <a:ext cx="5210184" cy="32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Infark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45626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(</a:t>
            </a:r>
            <a:r>
              <a:rPr lang="en-US" dirty="0" err="1" smtClean="0"/>
              <a:t>nekrosis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organ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embolus arterial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Jantung</a:t>
            </a:r>
            <a:r>
              <a:rPr lang="en-US" dirty="0" smtClean="0"/>
              <a:t> (</a:t>
            </a:r>
            <a:r>
              <a:rPr lang="en-US" dirty="0" err="1" smtClean="0"/>
              <a:t>infatk</a:t>
            </a:r>
            <a:r>
              <a:rPr lang="en-US" dirty="0" smtClean="0"/>
              <a:t> </a:t>
            </a:r>
            <a:r>
              <a:rPr lang="en-US" dirty="0" err="1" smtClean="0"/>
              <a:t>miokardial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kematian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Otak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Paru-paru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Limpa</a:t>
            </a:r>
            <a:endParaRPr lang="id-ID" dirty="0"/>
          </a:p>
        </p:txBody>
      </p:sp>
      <p:pic>
        <p:nvPicPr>
          <p:cNvPr id="8194" name="Picture 2" descr="http://www.heartupdate.com/wp-content/uploads/2014/06/Myocardial-infarction-LAD-ob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2284757"/>
            <a:ext cx="3768863" cy="30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1" y="1799120"/>
            <a:ext cx="6649278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beredar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endParaRPr lang="en-US" dirty="0" smtClean="0"/>
          </a:p>
          <a:p>
            <a:r>
              <a:rPr lang="en-US" dirty="0" err="1" smtClean="0"/>
              <a:t>Tanda-tanda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Nadi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pPr lvl="1"/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</a:t>
            </a:r>
            <a:r>
              <a:rPr lang="en-US" dirty="0" err="1" smtClean="0"/>
              <a:t>membiru</a:t>
            </a:r>
            <a:endParaRPr lang="en-US" dirty="0" smtClean="0"/>
          </a:p>
          <a:p>
            <a:pPr lvl="1"/>
            <a:r>
              <a:rPr lang="en-US" dirty="0" err="1" smtClean="0"/>
              <a:t>Gelisah</a:t>
            </a:r>
            <a:endParaRPr lang="en-US" dirty="0" smtClean="0"/>
          </a:p>
          <a:p>
            <a:pPr lvl="1"/>
            <a:r>
              <a:rPr lang="en-US" dirty="0" err="1" smtClean="0"/>
              <a:t>Pusing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9220" name="Picture 4" descr="http://orthotips.com/wp-content/uploads/2015/10/hypovolemic-sh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250523"/>
            <a:ext cx="4876801" cy="37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air, protein, </a:t>
            </a:r>
            <a:r>
              <a:rPr lang="en-US" dirty="0" err="1" smtClean="0"/>
              <a:t>asam-asam</a:t>
            </a:r>
            <a:r>
              <a:rPr lang="en-US" dirty="0" smtClean="0"/>
              <a:t> amino, ion-ion, </a:t>
            </a:r>
            <a:r>
              <a:rPr lang="en-US" dirty="0" err="1" smtClean="0"/>
              <a:t>glukosa</a:t>
            </a:r>
            <a:r>
              <a:rPr lang="en-US" dirty="0" smtClean="0"/>
              <a:t>, vitamin, </a:t>
            </a:r>
            <a:r>
              <a:rPr lang="en-US" dirty="0" err="1" smtClean="0"/>
              <a:t>lemak</a:t>
            </a:r>
            <a:endParaRPr lang="en-US" dirty="0" smtClean="0"/>
          </a:p>
          <a:p>
            <a:r>
              <a:rPr lang="en-US" dirty="0" smtClean="0"/>
              <a:t>Plasma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serum</a:t>
            </a:r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r>
              <a:rPr lang="en-US" dirty="0" smtClean="0"/>
              <a:t>Platelet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18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(</a:t>
            </a:r>
            <a:r>
              <a:rPr lang="en-US" i="1" dirty="0" smtClean="0"/>
              <a:t>white blood cells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Granulosit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granula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Agranulosit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granula</a:t>
            </a:r>
            <a:endParaRPr lang="en-US" dirty="0" smtClean="0">
              <a:sym typeface="Wingdings" panose="05000000000000000000" pitchFamily="2" charset="2"/>
            </a:endParaRPr>
          </a:p>
          <a:p>
            <a:pPr marL="265113" lvl="1" indent="-265113"/>
            <a:r>
              <a:rPr lang="en-US" sz="2800" dirty="0" err="1" smtClean="0">
                <a:sym typeface="Wingdings" panose="05000000000000000000" pitchFamily="2" charset="2"/>
              </a:rPr>
              <a:t>Sel-sel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granulosit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antara</a:t>
            </a:r>
            <a:r>
              <a:rPr lang="en-US" sz="2800" dirty="0">
                <a:sym typeface="Wingdings" panose="05000000000000000000" pitchFamily="2" charset="2"/>
              </a:rPr>
              <a:t> lain :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netrofil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eusinofil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basophil</a:t>
            </a:r>
          </a:p>
          <a:p>
            <a:pPr marL="265113" lvl="1" indent="-265113"/>
            <a:r>
              <a:rPr lang="en-US" sz="2800" dirty="0" err="1" smtClean="0">
                <a:sym typeface="Wingdings" panose="05000000000000000000" pitchFamily="2" charset="2"/>
              </a:rPr>
              <a:t>Sel-sel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agranulosit</a:t>
            </a:r>
            <a:r>
              <a:rPr lang="en-US" sz="2800" dirty="0" smtClean="0">
                <a:sym typeface="Wingdings" panose="05000000000000000000" pitchFamily="2" charset="2"/>
              </a:rPr>
              <a:t> : </a:t>
            </a:r>
            <a:r>
              <a:rPr lang="en-US" sz="2800" dirty="0" err="1" smtClean="0">
                <a:sym typeface="Wingdings" panose="05000000000000000000" pitchFamily="2" charset="2"/>
              </a:rPr>
              <a:t>monosit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limfosit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3074" name="Picture 2" descr="https://fastly.kastatic.org/ka-perseus-images/e64e773a3857541acba20ba638ab076942dd4f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2" y="3882884"/>
            <a:ext cx="10696575" cy="29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kekebalan</a:t>
            </a:r>
            <a:r>
              <a:rPr lang="en-US" sz="3200" dirty="0" smtClean="0"/>
              <a:t> </a:t>
            </a:r>
            <a:r>
              <a:rPr lang="en-US" sz="3200" dirty="0" err="1" smtClean="0"/>
              <a:t>tubuh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melawan</a:t>
            </a:r>
            <a:r>
              <a:rPr lang="en-US" sz="3200" dirty="0" smtClean="0"/>
              <a:t> </a:t>
            </a:r>
            <a:r>
              <a:rPr lang="en-US" sz="3200" dirty="0" err="1" smtClean="0"/>
              <a:t>patogen</a:t>
            </a:r>
            <a:r>
              <a:rPr lang="en-US" sz="3200" dirty="0" smtClean="0"/>
              <a:t> (</a:t>
            </a:r>
            <a:r>
              <a:rPr lang="en-US" sz="3200" dirty="0" err="1" smtClean="0"/>
              <a:t>penyebab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, </a:t>
            </a:r>
            <a:r>
              <a:rPr lang="en-US" sz="3200" dirty="0" err="1" smtClean="0"/>
              <a:t>mis</a:t>
            </a:r>
            <a:r>
              <a:rPr lang="en-US" sz="3200" dirty="0" smtClean="0"/>
              <a:t>. </a:t>
            </a:r>
            <a:r>
              <a:rPr lang="en-US" sz="3200" dirty="0" err="1" smtClean="0"/>
              <a:t>Bakteri</a:t>
            </a:r>
            <a:r>
              <a:rPr lang="en-US" sz="3200" dirty="0" smtClean="0"/>
              <a:t>, virus, </a:t>
            </a:r>
            <a:r>
              <a:rPr lang="en-US" sz="3200" dirty="0" err="1" smtClean="0"/>
              <a:t>jamur</a:t>
            </a:r>
            <a:r>
              <a:rPr lang="en-US" sz="3200" dirty="0" smtClean="0"/>
              <a:t>, </a:t>
            </a:r>
            <a:r>
              <a:rPr lang="en-US" sz="3200" dirty="0" smtClean="0"/>
              <a:t>protozoa, </a:t>
            </a:r>
            <a:r>
              <a:rPr lang="en-US" sz="3200" dirty="0" err="1" smtClean="0"/>
              <a:t>dll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Dibagi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2 :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Respon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imun</a:t>
            </a:r>
            <a:r>
              <a:rPr lang="en-US" sz="2800" dirty="0" smtClean="0">
                <a:solidFill>
                  <a:srgbClr val="FF0000"/>
                </a:solidFill>
              </a:rPr>
              <a:t> non </a:t>
            </a:r>
            <a:r>
              <a:rPr lang="en-US" sz="2800" dirty="0" err="1" smtClean="0">
                <a:solidFill>
                  <a:srgbClr val="FF0000"/>
                </a:solidFill>
              </a:rPr>
              <a:t>spesifik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innate</a:t>
            </a:r>
            <a:r>
              <a:rPr lang="en-US" sz="2800" dirty="0" smtClean="0">
                <a:solidFill>
                  <a:srgbClr val="FF0000"/>
                </a:solidFill>
              </a:rPr>
              <a:t>, non </a:t>
            </a:r>
            <a:r>
              <a:rPr lang="en-US" sz="2800" dirty="0" err="1" smtClean="0">
                <a:solidFill>
                  <a:srgbClr val="FF0000"/>
                </a:solidFill>
              </a:rPr>
              <a:t>adaptif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Respon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imun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spesifik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adaptif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-tc.pbs.org/wgbh/nova/assets/img/full-size/immunity-and-vaccines-me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84" y="4585252"/>
            <a:ext cx="4041116" cy="22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i="1" dirty="0" smtClean="0"/>
              <a:t>Innate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lama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jam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Mampu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membedakan</a:t>
            </a:r>
            <a:r>
              <a:rPr lang="en-US" dirty="0" smtClean="0">
                <a:sym typeface="Wingdings" panose="05000000000000000000" pitchFamily="2" charset="2"/>
              </a:rPr>
              <a:t> antigen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protein normal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25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1583</Words>
  <Application>Microsoft Office PowerPoint</Application>
  <PresentationFormat>Widescreen</PresentationFormat>
  <Paragraphs>278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PowerPoint Presentation</vt:lpstr>
      <vt:lpstr>Kemampuan Akhir yang Diharapkan</vt:lpstr>
      <vt:lpstr>PowerPoint Presentation</vt:lpstr>
      <vt:lpstr>Hematopoiesis</vt:lpstr>
      <vt:lpstr>Komponen darah</vt:lpstr>
      <vt:lpstr>Komponen darah</vt:lpstr>
      <vt:lpstr>Sel darah putih (white blood cells)</vt:lpstr>
      <vt:lpstr>Respon Imun </vt:lpstr>
      <vt:lpstr>Respon Imun Non Spesifik (Innate)</vt:lpstr>
      <vt:lpstr>Komponen Respon Imun Non Spesifik (Innate)</vt:lpstr>
      <vt:lpstr>Komponen Respon Imun Non Spesifik (Innate)</vt:lpstr>
      <vt:lpstr>Fagositosis</vt:lpstr>
      <vt:lpstr>PowerPoint Presentation</vt:lpstr>
      <vt:lpstr>Sitokin</vt:lpstr>
      <vt:lpstr>PowerPoint Presentation</vt:lpstr>
      <vt:lpstr>Sitokin Pro-inflamasi</vt:lpstr>
      <vt:lpstr>Sitokin Anti-inflamasi</vt:lpstr>
      <vt:lpstr>Radang </vt:lpstr>
      <vt:lpstr>Tanda-tanda Inflamasi</vt:lpstr>
      <vt:lpstr>Tanda-tanda Radang</vt:lpstr>
      <vt:lpstr>Radang</vt:lpstr>
      <vt:lpstr>Radang akut VS kronis</vt:lpstr>
      <vt:lpstr>Penyakit yang Disebabkan oleh Peradangan</vt:lpstr>
      <vt:lpstr>Penyakit yang Disebabkan oleh Peradangan</vt:lpstr>
      <vt:lpstr>Asma</vt:lpstr>
      <vt:lpstr>Pemicu Asma/Alergen</vt:lpstr>
      <vt:lpstr>Systemic Lupus Erythematosus (SLE)</vt:lpstr>
      <vt:lpstr>Rheumatoid Arthtritis</vt:lpstr>
      <vt:lpstr>Perikarditis</vt:lpstr>
      <vt:lpstr>Perikarditis</vt:lpstr>
      <vt:lpstr>Pengobatan untuk Penyakit-penyakit Karena Peradangan</vt:lpstr>
      <vt:lpstr>Gangguan Keseimbangan Cairan</vt:lpstr>
      <vt:lpstr>Gangguan Keseimbangan Cairan</vt:lpstr>
      <vt:lpstr>Gangguan Keseimbangan Cairan </vt:lpstr>
      <vt:lpstr>Gangguan Keseimbangan Cairan</vt:lpstr>
      <vt:lpstr>Penyebab Gangguan Keseimbangan Cairan</vt:lpstr>
      <vt:lpstr>Oedema/Edema</vt:lpstr>
      <vt:lpstr>Oedema/Edema</vt:lpstr>
      <vt:lpstr>Hiperemia</vt:lpstr>
      <vt:lpstr>Hiperemia Aktif dan Pasif (Congestion)</vt:lpstr>
      <vt:lpstr>Hiperemia</vt:lpstr>
      <vt:lpstr>Hiperemia</vt:lpstr>
      <vt:lpstr>Hiperemia aktif </vt:lpstr>
      <vt:lpstr>Hiperemia pasif</vt:lpstr>
      <vt:lpstr>Hemoragi/Perdarahan</vt:lpstr>
      <vt:lpstr>Klasifikasi Hemoragi</vt:lpstr>
      <vt:lpstr>Klasifikasi Hemoragi</vt:lpstr>
      <vt:lpstr>Trombus</vt:lpstr>
      <vt:lpstr>Proses terbentuknya trombus</vt:lpstr>
      <vt:lpstr>Emboli</vt:lpstr>
      <vt:lpstr>Infark </vt:lpstr>
      <vt:lpstr>Shock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99</cp:revision>
  <dcterms:created xsi:type="dcterms:W3CDTF">2017-11-22T06:34:34Z</dcterms:created>
  <dcterms:modified xsi:type="dcterms:W3CDTF">2017-11-27T01:05:45Z</dcterms:modified>
</cp:coreProperties>
</file>