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3" r:id="rId23"/>
    <p:sldId id="282" r:id="rId24"/>
    <p:sldId id="284" r:id="rId25"/>
    <p:sldId id="290" r:id="rId26"/>
    <p:sldId id="286" r:id="rId27"/>
    <p:sldId id="287" r:id="rId28"/>
    <p:sldId id="288" r:id="rId29"/>
    <p:sldId id="289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1" r:id="rId40"/>
    <p:sldId id="302" r:id="rId41"/>
    <p:sldId id="300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DE708-760B-48F6-8368-5952C16510EA}" type="datetimeFigureOut">
              <a:rPr lang="id-ID" smtClean="0"/>
              <a:t>04/12/2017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3643-9E22-4F23-93C2-2C5A6FAB402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086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DE708-760B-48F6-8368-5952C16510EA}" type="datetimeFigureOut">
              <a:rPr lang="id-ID" smtClean="0"/>
              <a:t>04/12/2017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3643-9E22-4F23-93C2-2C5A6FAB402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7574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DE708-760B-48F6-8368-5952C16510EA}" type="datetimeFigureOut">
              <a:rPr lang="id-ID" smtClean="0"/>
              <a:t>04/12/2017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3643-9E22-4F23-93C2-2C5A6FAB402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29958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DE708-760B-48F6-8368-5952C16510EA}" type="datetimeFigureOut">
              <a:rPr lang="id-ID" smtClean="0"/>
              <a:t>04/12/2017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3643-9E22-4F23-93C2-2C5A6FAB402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679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DE708-760B-48F6-8368-5952C16510EA}" type="datetimeFigureOut">
              <a:rPr lang="id-ID" smtClean="0"/>
              <a:t>04/12/2017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3643-9E22-4F23-93C2-2C5A6FAB402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8875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DE708-760B-48F6-8368-5952C16510EA}" type="datetimeFigureOut">
              <a:rPr lang="id-ID" smtClean="0"/>
              <a:t>04/12/2017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3643-9E22-4F23-93C2-2C5A6FAB402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8332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DE708-760B-48F6-8368-5952C16510EA}" type="datetimeFigureOut">
              <a:rPr lang="id-ID" smtClean="0"/>
              <a:t>04/12/2017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3643-9E22-4F23-93C2-2C5A6FAB402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36610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DE708-760B-48F6-8368-5952C16510EA}" type="datetimeFigureOut">
              <a:rPr lang="id-ID" smtClean="0"/>
              <a:t>04/12/2017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3643-9E22-4F23-93C2-2C5A6FAB402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6659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DE708-760B-48F6-8368-5952C16510EA}" type="datetimeFigureOut">
              <a:rPr lang="id-ID" smtClean="0"/>
              <a:t>04/12/2017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3643-9E22-4F23-93C2-2C5A6FAB402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757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DE708-760B-48F6-8368-5952C16510EA}" type="datetimeFigureOut">
              <a:rPr lang="id-ID" smtClean="0"/>
              <a:t>04/12/2017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3643-9E22-4F23-93C2-2C5A6FAB402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71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DE708-760B-48F6-8368-5952C16510EA}" type="datetimeFigureOut">
              <a:rPr lang="id-ID" smtClean="0"/>
              <a:t>04/12/2017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3643-9E22-4F23-93C2-2C5A6FAB402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7947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DE708-760B-48F6-8368-5952C16510EA}" type="datetimeFigureOut">
              <a:rPr lang="id-ID" smtClean="0"/>
              <a:t>04/12/2017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43643-9E22-4F23-93C2-2C5A6FAB402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983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sil\Desktop\Smartcreat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800" b="504"/>
          <a:stretch>
            <a:fillRect/>
          </a:stretch>
        </p:blipFill>
        <p:spPr bwMode="auto">
          <a:xfrm>
            <a:off x="0" y="0"/>
            <a:ext cx="12192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4346713" y="3597969"/>
            <a:ext cx="75802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charset="0"/>
              </a:rPr>
              <a:t>Imunopatologi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charset="0"/>
              </a:rPr>
              <a:t>Neoplasma</a:t>
            </a:r>
            <a:endParaRPr lang="en-US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76" name="TextBox 1"/>
          <p:cNvSpPr txBox="1">
            <a:spLocks noChangeArrowheads="1"/>
          </p:cNvSpPr>
          <p:nvPr/>
        </p:nvSpPr>
        <p:spPr bwMode="auto">
          <a:xfrm>
            <a:off x="6096000" y="4203681"/>
            <a:ext cx="411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 err="1">
                <a:solidFill>
                  <a:schemeClr val="bg1"/>
                </a:solidFill>
              </a:rPr>
              <a:t>Dr.Henny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Saraswati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S.Si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M,Biomed</a:t>
            </a:r>
            <a:endParaRPr lang="id-ID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3360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Hipersensitivitas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….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respon</a:t>
            </a:r>
            <a:r>
              <a:rPr lang="en-US" dirty="0" smtClean="0"/>
              <a:t> </a:t>
            </a:r>
            <a:r>
              <a:rPr lang="en-US" dirty="0" err="1" smtClean="0"/>
              <a:t>imunitas</a:t>
            </a:r>
            <a:r>
              <a:rPr lang="en-US" dirty="0" smtClean="0"/>
              <a:t> yang </a:t>
            </a:r>
            <a:r>
              <a:rPr lang="en-US" dirty="0" err="1" smtClean="0"/>
              <a:t>berlebihan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menghasilkan</a:t>
            </a:r>
            <a:r>
              <a:rPr lang="en-US" dirty="0" smtClean="0"/>
              <a:t> </a:t>
            </a:r>
            <a:r>
              <a:rPr lang="en-US" dirty="0" err="1" smtClean="0"/>
              <a:t>ketidaknyamanan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penyakit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individu</a:t>
            </a:r>
            <a:endParaRPr lang="en-US" dirty="0" smtClean="0"/>
          </a:p>
          <a:p>
            <a:r>
              <a:rPr lang="en-US" dirty="0" err="1" smtClean="0"/>
              <a:t>Hipersensitivitas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berasal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imun</a:t>
            </a:r>
            <a:r>
              <a:rPr lang="en-US" dirty="0" smtClean="0"/>
              <a:t> yang normal</a:t>
            </a:r>
          </a:p>
          <a:p>
            <a:r>
              <a:rPr lang="en-US" dirty="0" err="1" smtClean="0"/>
              <a:t>Penyakit</a:t>
            </a:r>
            <a:r>
              <a:rPr lang="en-US" dirty="0" smtClean="0"/>
              <a:t> </a:t>
            </a:r>
            <a:r>
              <a:rPr lang="en-US" dirty="0" err="1" smtClean="0"/>
              <a:t>autoimun</a:t>
            </a:r>
            <a:r>
              <a:rPr lang="en-US" dirty="0" smtClean="0"/>
              <a:t>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salah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hipersensitivitas</a:t>
            </a:r>
            <a:endParaRPr lang="id-ID" dirty="0" smtClean="0"/>
          </a:p>
          <a:p>
            <a:endParaRPr lang="id-ID" dirty="0"/>
          </a:p>
        </p:txBody>
      </p:sp>
      <p:pic>
        <p:nvPicPr>
          <p:cNvPr id="4" name="Picture 2" descr="http://images.wisegeek.com/female-doctor-with-little-girl-wearing-oxygen-ma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01" y="3849422"/>
            <a:ext cx="4333599" cy="289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11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Tipe-tipe</a:t>
            </a:r>
            <a:r>
              <a:rPr lang="en-US" dirty="0" smtClean="0"/>
              <a:t> </a:t>
            </a:r>
            <a:r>
              <a:rPr lang="en-US" dirty="0" err="1" smtClean="0"/>
              <a:t>Hipersensitivitas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Hipersensitivitas</a:t>
            </a:r>
            <a:r>
              <a:rPr lang="en-US" dirty="0" smtClean="0"/>
              <a:t> </a:t>
            </a:r>
            <a:r>
              <a:rPr lang="en-US" dirty="0" err="1" smtClean="0"/>
              <a:t>dibedakan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4 </a:t>
            </a:r>
            <a:r>
              <a:rPr lang="en-US" dirty="0" err="1" smtClean="0"/>
              <a:t>tipe</a:t>
            </a:r>
            <a:r>
              <a:rPr lang="en-US" dirty="0" smtClean="0"/>
              <a:t> :</a:t>
            </a:r>
            <a:endParaRPr lang="id-ID" dirty="0"/>
          </a:p>
        </p:txBody>
      </p:sp>
      <p:pic>
        <p:nvPicPr>
          <p:cNvPr id="1026" name="Picture 2" descr="http://www.stomponstep1.com/wp-content/uploads/2014/11/Types-of-Hypersensitivity-ABCD-Mnemon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29" y="2533439"/>
            <a:ext cx="7888619" cy="378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32648" y="2533439"/>
            <a:ext cx="23986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</a:rPr>
              <a:t>Alergi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id-ID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7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Hipersensitivitas</a:t>
            </a:r>
            <a:r>
              <a:rPr lang="en-US" dirty="0" smtClean="0"/>
              <a:t> </a:t>
            </a:r>
            <a:r>
              <a:rPr lang="en-US" dirty="0" err="1" smtClean="0"/>
              <a:t>Tipe</a:t>
            </a:r>
            <a:r>
              <a:rPr lang="en-US" dirty="0" smtClean="0"/>
              <a:t> 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6954078" cy="4351338"/>
          </a:xfrm>
        </p:spPr>
        <p:txBody>
          <a:bodyPr/>
          <a:lstStyle/>
          <a:p>
            <a:r>
              <a:rPr lang="en-US" dirty="0" err="1" smtClean="0"/>
              <a:t>Sering</a:t>
            </a:r>
            <a:r>
              <a:rPr lang="en-US" dirty="0" smtClean="0"/>
              <a:t> </a:t>
            </a:r>
            <a:r>
              <a:rPr lang="en-US" dirty="0" err="1" smtClean="0"/>
              <a:t>disebut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alergi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anafilaksis</a:t>
            </a:r>
            <a:endParaRPr lang="en-US" dirty="0" smtClean="0"/>
          </a:p>
          <a:p>
            <a:r>
              <a:rPr lang="en-US" dirty="0" err="1" smtClean="0"/>
              <a:t>Diperantarai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IgE</a:t>
            </a:r>
            <a:r>
              <a:rPr lang="en-US" dirty="0" smtClean="0"/>
              <a:t> yang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mast (</a:t>
            </a:r>
            <a:r>
              <a:rPr lang="en-US" dirty="0" err="1" smtClean="0"/>
              <a:t>salah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imun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Sel</a:t>
            </a:r>
            <a:r>
              <a:rPr lang="en-US" dirty="0" smtClean="0"/>
              <a:t> mast </a:t>
            </a:r>
            <a:r>
              <a:rPr lang="en-US" dirty="0" err="1" smtClean="0"/>
              <a:t>kemudian</a:t>
            </a:r>
            <a:r>
              <a:rPr lang="en-US" dirty="0" smtClean="0"/>
              <a:t> </a:t>
            </a:r>
            <a:r>
              <a:rPr lang="en-US" dirty="0" err="1" smtClean="0"/>
              <a:t>mengeluarkan</a:t>
            </a:r>
            <a:r>
              <a:rPr lang="en-US" dirty="0" smtClean="0"/>
              <a:t> </a:t>
            </a:r>
            <a:r>
              <a:rPr lang="en-US" dirty="0" err="1" smtClean="0"/>
              <a:t>histamin</a:t>
            </a:r>
            <a:r>
              <a:rPr lang="en-US" dirty="0" smtClean="0"/>
              <a:t> </a:t>
            </a:r>
            <a:r>
              <a:rPr lang="en-US" dirty="0" smtClean="0"/>
              <a:t>yang </a:t>
            </a:r>
            <a:r>
              <a:rPr lang="en-US" dirty="0" err="1" smtClean="0"/>
              <a:t>berperan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alergi</a:t>
            </a:r>
            <a:endParaRPr lang="en-US" dirty="0" smtClean="0"/>
          </a:p>
          <a:p>
            <a:r>
              <a:rPr lang="en-US" dirty="0" err="1" smtClean="0"/>
              <a:t>Respon</a:t>
            </a:r>
            <a:r>
              <a:rPr lang="en-US" dirty="0" smtClean="0"/>
              <a:t> yang </a:t>
            </a:r>
            <a:r>
              <a:rPr lang="en-US" dirty="0" err="1" smtClean="0"/>
              <a:t>dihasilkan</a:t>
            </a:r>
            <a:r>
              <a:rPr lang="en-US" dirty="0" smtClean="0"/>
              <a:t> </a:t>
            </a:r>
            <a:r>
              <a:rPr lang="en-US" dirty="0" err="1" smtClean="0"/>
              <a:t>cepat</a:t>
            </a:r>
            <a:r>
              <a:rPr lang="en-US" dirty="0" smtClean="0"/>
              <a:t> (15-30 </a:t>
            </a:r>
            <a:r>
              <a:rPr lang="en-US" dirty="0" err="1" smtClean="0"/>
              <a:t>menit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Dipicu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adanya</a:t>
            </a:r>
            <a:r>
              <a:rPr lang="en-US" dirty="0" smtClean="0"/>
              <a:t> </a:t>
            </a:r>
            <a:r>
              <a:rPr lang="en-US" dirty="0" err="1" smtClean="0"/>
              <a:t>alergen</a:t>
            </a:r>
            <a:endParaRPr lang="en-US" dirty="0" smtClean="0"/>
          </a:p>
          <a:p>
            <a:r>
              <a:rPr lang="en-US" dirty="0" err="1" smtClean="0"/>
              <a:t>Contohnya</a:t>
            </a:r>
            <a:r>
              <a:rPr lang="en-US" dirty="0" smtClean="0"/>
              <a:t> : </a:t>
            </a:r>
            <a:r>
              <a:rPr lang="en-US" dirty="0" err="1" smtClean="0"/>
              <a:t>asma</a:t>
            </a:r>
            <a:r>
              <a:rPr lang="en-US" dirty="0" smtClean="0"/>
              <a:t>, </a:t>
            </a:r>
            <a:r>
              <a:rPr lang="en-US" dirty="0" err="1" smtClean="0"/>
              <a:t>alergi</a:t>
            </a:r>
            <a:r>
              <a:rPr lang="en-US" dirty="0" smtClean="0"/>
              <a:t> </a:t>
            </a:r>
            <a:endParaRPr lang="id-ID" dirty="0"/>
          </a:p>
        </p:txBody>
      </p:sp>
      <p:pic>
        <p:nvPicPr>
          <p:cNvPr id="1026" name="Picture 2" descr="https://www.healthline.com/hlcmsresource/images/topic_centers/Asthma/1296x728_Girls-Guide-to-Asthm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09"/>
          <a:stretch/>
        </p:blipFill>
        <p:spPr bwMode="auto">
          <a:xfrm>
            <a:off x="8428383" y="1027906"/>
            <a:ext cx="3621294" cy="271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mabtech.com/sites/default/files/skin-allergy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177" y="3874857"/>
            <a:ext cx="36195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52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Mekanisme</a:t>
            </a:r>
            <a:r>
              <a:rPr lang="en-US" dirty="0" smtClean="0"/>
              <a:t> </a:t>
            </a:r>
            <a:r>
              <a:rPr lang="en-US" dirty="0" err="1" smtClean="0"/>
              <a:t>Alergi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050" name="Picture 2" descr="http://slideplayer.com/slide/7771574/25/images/20/Type+1+H/S.+(+immediate+hypersensitivity+).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t="14363"/>
          <a:stretch/>
        </p:blipFill>
        <p:spPr bwMode="auto">
          <a:xfrm>
            <a:off x="2597425" y="1825625"/>
            <a:ext cx="7434469" cy="491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57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Anafilaksis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762461" cy="4351338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gejala</a:t>
            </a:r>
            <a:r>
              <a:rPr lang="en-US" dirty="0" smtClean="0"/>
              <a:t> </a:t>
            </a:r>
            <a:r>
              <a:rPr lang="en-US" dirty="0" err="1" smtClean="0"/>
              <a:t>alergi</a:t>
            </a:r>
            <a:r>
              <a:rPr lang="en-US" dirty="0" smtClean="0"/>
              <a:t> yang </a:t>
            </a:r>
            <a:r>
              <a:rPr lang="en-US" dirty="0" err="1" smtClean="0"/>
              <a:t>berat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sistemik</a:t>
            </a:r>
            <a:r>
              <a:rPr lang="en-US" dirty="0" smtClean="0"/>
              <a:t> </a:t>
            </a:r>
            <a:r>
              <a:rPr lang="en-US" dirty="0" err="1" smtClean="0"/>
              <a:t>serta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menyebabkan</a:t>
            </a:r>
            <a:r>
              <a:rPr lang="en-US" dirty="0" smtClean="0"/>
              <a:t> </a:t>
            </a:r>
            <a:r>
              <a:rPr lang="en-US" dirty="0" err="1" smtClean="0"/>
              <a:t>kematian</a:t>
            </a:r>
            <a:endParaRPr lang="en-US" dirty="0" smtClean="0"/>
          </a:p>
          <a:p>
            <a:r>
              <a:rPr lang="en-US" dirty="0" err="1" smtClean="0"/>
              <a:t>Harus</a:t>
            </a:r>
            <a:r>
              <a:rPr lang="en-US" dirty="0" smtClean="0"/>
              <a:t> </a:t>
            </a:r>
            <a:r>
              <a:rPr lang="en-US" dirty="0" err="1" smtClean="0"/>
              <a:t>ditangani</a:t>
            </a:r>
            <a:r>
              <a:rPr lang="en-US" dirty="0" smtClean="0"/>
              <a:t> </a:t>
            </a:r>
            <a:r>
              <a:rPr lang="en-US" dirty="0" err="1" smtClean="0"/>
              <a:t>segera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epinefrin</a:t>
            </a:r>
            <a:endParaRPr lang="en-US" dirty="0" smtClean="0"/>
          </a:p>
          <a:p>
            <a:r>
              <a:rPr lang="en-US" dirty="0" err="1" smtClean="0"/>
              <a:t>Gejala</a:t>
            </a:r>
            <a:r>
              <a:rPr lang="en-US" dirty="0" smtClean="0"/>
              <a:t> : </a:t>
            </a:r>
          </a:p>
          <a:p>
            <a:pPr lvl="1"/>
            <a:r>
              <a:rPr lang="en-US" dirty="0" err="1" smtClean="0"/>
              <a:t>Bersin</a:t>
            </a:r>
            <a:r>
              <a:rPr lang="en-US" dirty="0" smtClean="0"/>
              <a:t>, </a:t>
            </a:r>
            <a:r>
              <a:rPr lang="en-US" dirty="0" err="1" smtClean="0"/>
              <a:t>batuk</a:t>
            </a:r>
            <a:r>
              <a:rPr lang="en-US" dirty="0" smtClean="0"/>
              <a:t>, </a:t>
            </a:r>
            <a:r>
              <a:rPr lang="en-US" dirty="0" err="1" smtClean="0"/>
              <a:t>gatal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kulit</a:t>
            </a:r>
            <a:r>
              <a:rPr lang="en-US" dirty="0" smtClean="0"/>
              <a:t>, </a:t>
            </a:r>
            <a:r>
              <a:rPr lang="en-US" dirty="0" err="1" smtClean="0"/>
              <a:t>sesak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dada</a:t>
            </a:r>
          </a:p>
          <a:p>
            <a:pPr lvl="1"/>
            <a:r>
              <a:rPr lang="en-US" dirty="0" err="1" smtClean="0"/>
              <a:t>Lemah</a:t>
            </a:r>
            <a:r>
              <a:rPr lang="en-US" dirty="0" smtClean="0"/>
              <a:t>, </a:t>
            </a:r>
            <a:r>
              <a:rPr lang="en-US" dirty="0" err="1" smtClean="0"/>
              <a:t>pusing</a:t>
            </a:r>
            <a:endParaRPr lang="en-US" dirty="0"/>
          </a:p>
          <a:p>
            <a:pPr lvl="1"/>
            <a:r>
              <a:rPr lang="en-US" dirty="0" err="1" smtClean="0"/>
              <a:t>Kesulitan</a:t>
            </a:r>
            <a:r>
              <a:rPr lang="en-US" dirty="0" smtClean="0"/>
              <a:t> </a:t>
            </a:r>
            <a:r>
              <a:rPr lang="en-US" dirty="0" err="1" smtClean="0"/>
              <a:t>bernafas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peningkatan</a:t>
            </a:r>
            <a:r>
              <a:rPr lang="en-US" dirty="0" smtClean="0"/>
              <a:t> </a:t>
            </a:r>
            <a:r>
              <a:rPr lang="en-US" dirty="0" err="1" smtClean="0"/>
              <a:t>detak</a:t>
            </a:r>
            <a:r>
              <a:rPr lang="en-US" dirty="0" smtClean="0"/>
              <a:t> </a:t>
            </a:r>
            <a:r>
              <a:rPr lang="en-US" dirty="0" err="1" smtClean="0"/>
              <a:t>jantung</a:t>
            </a:r>
            <a:endParaRPr lang="en-US" dirty="0" smtClean="0"/>
          </a:p>
          <a:p>
            <a:pPr lvl="1"/>
            <a:r>
              <a:rPr lang="en-US" dirty="0" err="1" smtClean="0"/>
              <a:t>Pembengkakan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rasa </a:t>
            </a:r>
            <a:r>
              <a:rPr lang="en-US" dirty="0" err="1" smtClean="0"/>
              <a:t>gatal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lidah</a:t>
            </a:r>
            <a:r>
              <a:rPr lang="en-US" dirty="0" smtClean="0"/>
              <a:t>, </a:t>
            </a:r>
            <a:r>
              <a:rPr lang="en-US" dirty="0" err="1" smtClean="0"/>
              <a:t>kesulitan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menelan</a:t>
            </a:r>
            <a:endParaRPr lang="en-US" dirty="0" smtClean="0"/>
          </a:p>
          <a:p>
            <a:pPr lvl="1"/>
            <a:r>
              <a:rPr lang="en-US" dirty="0" err="1" smtClean="0"/>
              <a:t>Muntah</a:t>
            </a:r>
            <a:r>
              <a:rPr lang="en-US" dirty="0" smtClean="0"/>
              <a:t>, </a:t>
            </a:r>
            <a:r>
              <a:rPr lang="en-US" dirty="0" err="1" smtClean="0"/>
              <a:t>diare</a:t>
            </a:r>
            <a:endParaRPr lang="en-US" dirty="0"/>
          </a:p>
          <a:p>
            <a:pPr lvl="1"/>
            <a:r>
              <a:rPr lang="en-US" dirty="0" err="1" smtClean="0"/>
              <a:t>Nadi</a:t>
            </a:r>
            <a:r>
              <a:rPr lang="en-US" dirty="0" smtClean="0"/>
              <a:t> </a:t>
            </a:r>
            <a:r>
              <a:rPr lang="en-US" dirty="0" err="1" smtClean="0"/>
              <a:t>lemah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pucat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id-ID" dirty="0"/>
          </a:p>
        </p:txBody>
      </p:sp>
      <p:pic>
        <p:nvPicPr>
          <p:cNvPr id="3074" name="Picture 2" descr="https://i0.wp.com/media.tumblr.com/6f4490a7b47baf4d5c5687ee3adc91aa/tumblr_inline_mqvogdOcXM1qd5s1b.jpg?w=19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216" y="0"/>
            <a:ext cx="2655784" cy="302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nucotraining.com/wp/wp-content/uploads/2015/01/anaphylax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075" y="2451652"/>
            <a:ext cx="3209925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americasbestcareplus.com/wp-content/uploads/2017/03/Screen-Shot-2017-03-25-at-11.25.35-A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074" y="4522305"/>
            <a:ext cx="3209925" cy="234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64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104" y="3585206"/>
            <a:ext cx="4568687" cy="1325563"/>
          </a:xfrm>
        </p:spPr>
        <p:txBody>
          <a:bodyPr/>
          <a:lstStyle/>
          <a:p>
            <a:pPr algn="r"/>
            <a:r>
              <a:rPr lang="en-US" dirty="0" err="1" smtClean="0"/>
              <a:t>Gejala-gejala</a:t>
            </a:r>
            <a:r>
              <a:rPr lang="en-US" dirty="0" smtClean="0"/>
              <a:t> </a:t>
            </a:r>
            <a:r>
              <a:rPr lang="en-US" dirty="0" err="1" smtClean="0"/>
              <a:t>anafilaksis</a:t>
            </a:r>
            <a:endParaRPr lang="id-ID" dirty="0"/>
          </a:p>
        </p:txBody>
      </p:sp>
      <p:pic>
        <p:nvPicPr>
          <p:cNvPr id="4098" name="Picture 2" descr="https://upload.wikimedia.org/wikipedia/commons/7/71/Signs_and_symptoms_of_anaphylaxi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887" y="0"/>
            <a:ext cx="6679096" cy="664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7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0"/>
            <a:ext cx="6078466" cy="1325563"/>
          </a:xfrm>
        </p:spPr>
        <p:txBody>
          <a:bodyPr/>
          <a:lstStyle/>
          <a:p>
            <a:r>
              <a:rPr lang="en-US" dirty="0" err="1" smtClean="0"/>
              <a:t>Penanganan</a:t>
            </a:r>
            <a:r>
              <a:rPr lang="en-US" dirty="0" smtClean="0"/>
              <a:t> </a:t>
            </a:r>
            <a:r>
              <a:rPr lang="en-US" dirty="0" err="1" smtClean="0"/>
              <a:t>Anafilaksis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30921"/>
            <a:ext cx="6078466" cy="4351338"/>
          </a:xfrm>
        </p:spPr>
        <p:txBody>
          <a:bodyPr/>
          <a:lstStyle/>
          <a:p>
            <a:r>
              <a:rPr lang="en-US" dirty="0" err="1" smtClean="0"/>
              <a:t>Pemberian</a:t>
            </a:r>
            <a:r>
              <a:rPr lang="en-US" dirty="0" smtClean="0"/>
              <a:t> </a:t>
            </a:r>
            <a:r>
              <a:rPr lang="en-US" dirty="0" err="1" smtClean="0"/>
              <a:t>epinefrin</a:t>
            </a:r>
            <a:r>
              <a:rPr lang="en-US" dirty="0" smtClean="0"/>
              <a:t> </a:t>
            </a:r>
            <a:r>
              <a:rPr lang="en-US" dirty="0" err="1" smtClean="0"/>
              <a:t>sesegera</a:t>
            </a:r>
            <a:r>
              <a:rPr lang="en-US" dirty="0" smtClean="0"/>
              <a:t> </a:t>
            </a:r>
            <a:r>
              <a:rPr lang="en-US" dirty="0" err="1" smtClean="0"/>
              <a:t>mungkin</a:t>
            </a:r>
            <a:r>
              <a:rPr lang="en-US" dirty="0" smtClean="0"/>
              <a:t> </a:t>
            </a:r>
            <a:r>
              <a:rPr lang="en-US" dirty="0" err="1" smtClean="0"/>
              <a:t>setelah</a:t>
            </a:r>
            <a:r>
              <a:rPr lang="en-US" dirty="0" smtClean="0"/>
              <a:t> </a:t>
            </a:r>
            <a:r>
              <a:rPr lang="en-US" dirty="0" err="1" smtClean="0"/>
              <a:t>timbul</a:t>
            </a:r>
            <a:r>
              <a:rPr lang="en-US" dirty="0" smtClean="0"/>
              <a:t> </a:t>
            </a:r>
            <a:r>
              <a:rPr lang="en-US" dirty="0" err="1" smtClean="0"/>
              <a:t>gejala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terpapar</a:t>
            </a:r>
            <a:r>
              <a:rPr lang="en-US" dirty="0" smtClean="0"/>
              <a:t> </a:t>
            </a:r>
            <a:r>
              <a:rPr lang="en-US" dirty="0" err="1" smtClean="0"/>
              <a:t>alergen</a:t>
            </a:r>
            <a:endParaRPr lang="en-US" dirty="0" smtClean="0"/>
          </a:p>
          <a:p>
            <a:r>
              <a:rPr lang="en-US" dirty="0" err="1" smtClean="0"/>
              <a:t>Pemberian</a:t>
            </a:r>
            <a:r>
              <a:rPr lang="en-US" dirty="0" smtClean="0"/>
              <a:t> </a:t>
            </a:r>
            <a:r>
              <a:rPr lang="en-US" dirty="0" err="1" smtClean="0"/>
              <a:t>dilakukan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tenaga</a:t>
            </a:r>
            <a:r>
              <a:rPr lang="en-US" dirty="0" smtClean="0"/>
              <a:t> </a:t>
            </a:r>
            <a:r>
              <a:rPr lang="en-US" dirty="0" err="1" smtClean="0"/>
              <a:t>medis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pena</a:t>
            </a:r>
            <a:r>
              <a:rPr lang="en-US" dirty="0" smtClean="0"/>
              <a:t> </a:t>
            </a:r>
            <a:r>
              <a:rPr lang="en-US" dirty="0" err="1" smtClean="0"/>
              <a:t>epinefrin</a:t>
            </a:r>
            <a:r>
              <a:rPr lang="en-US" dirty="0" smtClean="0"/>
              <a:t> di </a:t>
            </a:r>
            <a:r>
              <a:rPr lang="en-US" dirty="0" err="1" smtClean="0"/>
              <a:t>paha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lengan</a:t>
            </a:r>
            <a:r>
              <a:rPr lang="en-US" dirty="0" smtClean="0"/>
              <a:t> </a:t>
            </a:r>
            <a:r>
              <a:rPr lang="en-US" dirty="0" err="1" smtClean="0"/>
              <a:t>atas</a:t>
            </a:r>
            <a:endParaRPr lang="en-US" dirty="0" smtClean="0"/>
          </a:p>
          <a:p>
            <a:r>
              <a:rPr lang="en-US" dirty="0" err="1" smtClean="0"/>
              <a:t>Penderita</a:t>
            </a:r>
            <a:r>
              <a:rPr lang="en-US" dirty="0" smtClean="0"/>
              <a:t> </a:t>
            </a:r>
            <a:r>
              <a:rPr lang="en-US" dirty="0" err="1" smtClean="0"/>
              <a:t>dibaringkan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posisi</a:t>
            </a:r>
            <a:r>
              <a:rPr lang="en-US" dirty="0" smtClean="0"/>
              <a:t> </a:t>
            </a:r>
            <a:r>
              <a:rPr lang="en-US" dirty="0" err="1" smtClean="0"/>
              <a:t>badan</a:t>
            </a:r>
            <a:r>
              <a:rPr lang="en-US" dirty="0" smtClean="0"/>
              <a:t> rata, </a:t>
            </a:r>
            <a:r>
              <a:rPr lang="en-US" dirty="0" err="1" smtClean="0"/>
              <a:t>serta</a:t>
            </a:r>
            <a:r>
              <a:rPr lang="en-US" dirty="0" smtClean="0"/>
              <a:t> </a:t>
            </a:r>
            <a:r>
              <a:rPr lang="en-US" dirty="0" err="1" smtClean="0"/>
              <a:t>posisi</a:t>
            </a:r>
            <a:r>
              <a:rPr lang="en-US" dirty="0" smtClean="0"/>
              <a:t> </a:t>
            </a:r>
            <a:r>
              <a:rPr lang="en-US" dirty="0" err="1" smtClean="0"/>
              <a:t>tungkai</a:t>
            </a:r>
            <a:r>
              <a:rPr lang="en-US" dirty="0" smtClean="0"/>
              <a:t> kaki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tinggi</a:t>
            </a:r>
            <a:r>
              <a:rPr lang="en-US" dirty="0" smtClean="0"/>
              <a:t> </a:t>
            </a:r>
            <a:r>
              <a:rPr lang="en-US" dirty="0" err="1" smtClean="0"/>
              <a:t>dibandingkan</a:t>
            </a:r>
            <a:r>
              <a:rPr lang="en-US" dirty="0" smtClean="0"/>
              <a:t> </a:t>
            </a:r>
            <a:r>
              <a:rPr lang="en-US" dirty="0" err="1" smtClean="0"/>
              <a:t>kepala</a:t>
            </a:r>
            <a:endParaRPr lang="id-ID" dirty="0"/>
          </a:p>
        </p:txBody>
      </p:sp>
      <p:pic>
        <p:nvPicPr>
          <p:cNvPr id="6146" name="Picture 2" descr="https://i.pinimg.com/originals/5c/50/6d/5c506d78de668fb9a7ce3438b50374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66" y="-38860"/>
            <a:ext cx="5275334" cy="689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edlawinsights.com/wp-content/uploads/2013/11/epi-p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20" y="5287617"/>
            <a:ext cx="3686042" cy="150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64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Hipersensitivitas</a:t>
            </a:r>
            <a:r>
              <a:rPr lang="en-US" dirty="0" smtClean="0"/>
              <a:t> </a:t>
            </a:r>
            <a:r>
              <a:rPr lang="en-US" dirty="0" err="1" smtClean="0"/>
              <a:t>Tipe</a:t>
            </a:r>
            <a:r>
              <a:rPr lang="en-US" dirty="0" smtClean="0"/>
              <a:t> II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Diperantarai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IgM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IgG</a:t>
            </a:r>
            <a:endParaRPr lang="en-US" dirty="0" smtClean="0"/>
          </a:p>
          <a:p>
            <a:r>
              <a:rPr lang="en-US" dirty="0" err="1" smtClean="0"/>
              <a:t>Kedua</a:t>
            </a:r>
            <a:r>
              <a:rPr lang="en-US" dirty="0" smtClean="0"/>
              <a:t> </a:t>
            </a:r>
            <a:r>
              <a:rPr lang="en-US" dirty="0" err="1" smtClean="0"/>
              <a:t>antibodi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berikatan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antigen yang </a:t>
            </a:r>
            <a:r>
              <a:rPr lang="en-US" dirty="0" err="1" smtClean="0"/>
              <a:t>ada</a:t>
            </a:r>
            <a:r>
              <a:rPr lang="en-US" dirty="0" smtClean="0"/>
              <a:t> di </a:t>
            </a:r>
            <a:r>
              <a:rPr lang="en-US" dirty="0" err="1" smtClean="0"/>
              <a:t>permukaan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sehat</a:t>
            </a:r>
            <a:r>
              <a:rPr lang="en-US" dirty="0" smtClean="0"/>
              <a:t> </a:t>
            </a:r>
            <a:r>
              <a:rPr lang="en-US" dirty="0" err="1" smtClean="0"/>
              <a:t>kemudian</a:t>
            </a:r>
            <a:r>
              <a:rPr lang="en-US" dirty="0" smtClean="0"/>
              <a:t> </a:t>
            </a:r>
            <a:r>
              <a:rPr lang="en-US" dirty="0" err="1" smtClean="0"/>
              <a:t>mengaktifkan</a:t>
            </a:r>
            <a:r>
              <a:rPr lang="en-US" dirty="0" smtClean="0"/>
              <a:t> protein </a:t>
            </a:r>
            <a:r>
              <a:rPr lang="en-US" dirty="0" err="1" smtClean="0"/>
              <a:t>komplemen</a:t>
            </a:r>
            <a:endParaRPr lang="en-US" dirty="0" smtClean="0"/>
          </a:p>
          <a:p>
            <a:r>
              <a:rPr lang="en-US" dirty="0" err="1" smtClean="0"/>
              <a:t>Akibatnya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rusaknya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tersebut</a:t>
            </a:r>
            <a:endParaRPr lang="en-US" dirty="0" smtClean="0"/>
          </a:p>
          <a:p>
            <a:r>
              <a:rPr lang="en-US" dirty="0" err="1" smtClean="0"/>
              <a:t>Contohnya</a:t>
            </a:r>
            <a:r>
              <a:rPr lang="en-US" dirty="0" smtClean="0"/>
              <a:t> : </a:t>
            </a:r>
            <a:r>
              <a:rPr lang="en-US" dirty="0" err="1" smtClean="0"/>
              <a:t>Erythroblastosis</a:t>
            </a:r>
            <a:r>
              <a:rPr lang="en-US" dirty="0" smtClean="0"/>
              <a:t> </a:t>
            </a:r>
            <a:r>
              <a:rPr lang="en-US" dirty="0" err="1" smtClean="0"/>
              <a:t>fetalis</a:t>
            </a:r>
            <a:r>
              <a:rPr lang="en-US" dirty="0" smtClean="0"/>
              <a:t>, Graves Disease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0212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Mekanisme</a:t>
            </a:r>
            <a:r>
              <a:rPr lang="en-US" dirty="0" smtClean="0"/>
              <a:t> </a:t>
            </a:r>
            <a:r>
              <a:rPr lang="en-US" dirty="0" err="1" smtClean="0"/>
              <a:t>Hipersensitivitas</a:t>
            </a:r>
            <a:r>
              <a:rPr lang="en-US" dirty="0" smtClean="0"/>
              <a:t> </a:t>
            </a:r>
            <a:r>
              <a:rPr lang="en-US" dirty="0" err="1" smtClean="0"/>
              <a:t>Tipe</a:t>
            </a:r>
            <a:r>
              <a:rPr lang="en-US" dirty="0" smtClean="0"/>
              <a:t> II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7170" name="Picture 2" descr="http://slideplayer.com/slide/9262597/27/images/11/Mechanism+of+Type+II+Hypersensitivit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6"/>
          <a:stretch/>
        </p:blipFill>
        <p:spPr bwMode="auto">
          <a:xfrm>
            <a:off x="1109731" y="1750478"/>
            <a:ext cx="8723382" cy="51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85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Erythroblastosis</a:t>
            </a:r>
            <a:r>
              <a:rPr lang="en-US" dirty="0" smtClean="0"/>
              <a:t> </a:t>
            </a:r>
            <a:r>
              <a:rPr lang="en-US" dirty="0" err="1"/>
              <a:t>f</a:t>
            </a:r>
            <a:r>
              <a:rPr lang="en-US" dirty="0" err="1" smtClean="0"/>
              <a:t>etalis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kondisi</a:t>
            </a:r>
            <a:r>
              <a:rPr lang="en-US" dirty="0" smtClean="0"/>
              <a:t> anemia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janin</a:t>
            </a:r>
            <a:r>
              <a:rPr lang="en-US" dirty="0" smtClean="0"/>
              <a:t> yang </a:t>
            </a:r>
            <a:r>
              <a:rPr lang="en-US" dirty="0" err="1" smtClean="0"/>
              <a:t>disebabkan</a:t>
            </a:r>
            <a:r>
              <a:rPr lang="en-US" dirty="0" smtClean="0"/>
              <a:t> </a:t>
            </a:r>
            <a:r>
              <a:rPr lang="en-US" dirty="0" err="1" smtClean="0"/>
              <a:t>antibodi</a:t>
            </a:r>
            <a:r>
              <a:rPr lang="en-US" dirty="0" smtClean="0"/>
              <a:t> </a:t>
            </a:r>
            <a:r>
              <a:rPr lang="en-US" dirty="0" err="1" smtClean="0"/>
              <a:t>ibu</a:t>
            </a:r>
            <a:r>
              <a:rPr lang="en-US" dirty="0" smtClean="0"/>
              <a:t> yang </a:t>
            </a:r>
            <a:r>
              <a:rPr lang="en-US" dirty="0" err="1" smtClean="0"/>
              <a:t>mengenali</a:t>
            </a:r>
            <a:r>
              <a:rPr lang="en-US" dirty="0" smtClean="0"/>
              <a:t> antigen Rhesus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darah</a:t>
            </a:r>
            <a:r>
              <a:rPr lang="en-US" dirty="0" smtClean="0"/>
              <a:t> </a:t>
            </a:r>
            <a:r>
              <a:rPr lang="en-US" dirty="0" err="1" smtClean="0"/>
              <a:t>merah</a:t>
            </a:r>
            <a:r>
              <a:rPr lang="en-US" dirty="0" smtClean="0"/>
              <a:t> </a:t>
            </a:r>
            <a:r>
              <a:rPr lang="en-US" dirty="0" err="1" smtClean="0"/>
              <a:t>janin</a:t>
            </a:r>
            <a:r>
              <a:rPr lang="en-US" dirty="0" smtClean="0"/>
              <a:t> </a:t>
            </a:r>
            <a:endParaRPr lang="id-ID" dirty="0"/>
          </a:p>
        </p:txBody>
      </p:sp>
      <p:pic>
        <p:nvPicPr>
          <p:cNvPr id="8194" name="Picture 2" descr="http://www.scielo.br/img/revistas/rbhh/v33n4/a15fig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96"/>
          <a:stretch/>
        </p:blipFill>
        <p:spPr bwMode="auto">
          <a:xfrm>
            <a:off x="2302428" y="3136382"/>
            <a:ext cx="7258293" cy="229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3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Kemampuan</a:t>
            </a:r>
            <a:r>
              <a:rPr lang="en-US" dirty="0" smtClean="0"/>
              <a:t> </a:t>
            </a:r>
            <a:r>
              <a:rPr lang="en-US" dirty="0" err="1" smtClean="0"/>
              <a:t>Akhir</a:t>
            </a:r>
            <a:r>
              <a:rPr lang="en-US" dirty="0" smtClean="0"/>
              <a:t> yang </a:t>
            </a:r>
            <a:r>
              <a:rPr lang="en-US" dirty="0" err="1" smtClean="0"/>
              <a:t>Diharapkan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Mahasiswa</a:t>
            </a:r>
            <a:r>
              <a:rPr lang="en-US" dirty="0" smtClean="0"/>
              <a:t> </a:t>
            </a:r>
            <a:r>
              <a:rPr lang="en-US" dirty="0" err="1" smtClean="0"/>
              <a:t>mampu</a:t>
            </a:r>
            <a:r>
              <a:rPr lang="en-US" dirty="0" smtClean="0"/>
              <a:t> m</a:t>
            </a:r>
            <a:r>
              <a:rPr lang="id-ID" dirty="0" smtClean="0"/>
              <a:t>engidentifikasikan </a:t>
            </a:r>
            <a:r>
              <a:rPr lang="id-ID" dirty="0"/>
              <a:t>keadaan imunopatologi </a:t>
            </a:r>
            <a:r>
              <a:rPr lang="id-ID" dirty="0" smtClean="0"/>
              <a:t>dan </a:t>
            </a:r>
            <a:r>
              <a:rPr lang="id-ID" dirty="0"/>
              <a:t>timbulnya neoplasma yang mengganggu proses tumbuh kembang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242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Erythroblastosis</a:t>
            </a:r>
            <a:r>
              <a:rPr lang="en-US" dirty="0" smtClean="0"/>
              <a:t> </a:t>
            </a:r>
            <a:r>
              <a:rPr lang="en-US" dirty="0" err="1" smtClean="0"/>
              <a:t>fetalis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Hal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terjadi</a:t>
            </a:r>
            <a:r>
              <a:rPr lang="en-US" dirty="0" smtClean="0"/>
              <a:t> </a:t>
            </a:r>
            <a:r>
              <a:rPr lang="en-US" dirty="0" err="1" smtClean="0"/>
              <a:t>apabila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wanita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golongan</a:t>
            </a:r>
            <a:r>
              <a:rPr lang="en-US" dirty="0" smtClean="0"/>
              <a:t> </a:t>
            </a:r>
            <a:r>
              <a:rPr lang="en-US" dirty="0" err="1" smtClean="0"/>
              <a:t>darah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Rhesus </a:t>
            </a:r>
            <a:r>
              <a:rPr lang="en-US" dirty="0" err="1" smtClean="0">
                <a:solidFill>
                  <a:srgbClr val="FF0000"/>
                </a:solidFill>
              </a:rPr>
              <a:t>negatif</a:t>
            </a:r>
            <a:r>
              <a:rPr lang="en-US" dirty="0" smtClean="0">
                <a:solidFill>
                  <a:srgbClr val="FF0000"/>
                </a:solidFill>
              </a:rPr>
              <a:t> (Rh-) </a:t>
            </a:r>
            <a:r>
              <a:rPr lang="en-US" dirty="0" err="1" smtClean="0"/>
              <a:t>menikah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laki-laki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golongan</a:t>
            </a:r>
            <a:r>
              <a:rPr lang="en-US" dirty="0" smtClean="0"/>
              <a:t> </a:t>
            </a:r>
            <a:r>
              <a:rPr lang="en-US" dirty="0" err="1" smtClean="0"/>
              <a:t>darah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Rhesus </a:t>
            </a:r>
            <a:r>
              <a:rPr lang="en-US" dirty="0" err="1" smtClean="0">
                <a:solidFill>
                  <a:srgbClr val="FF0000"/>
                </a:solidFill>
              </a:rPr>
              <a:t>positif</a:t>
            </a:r>
            <a:r>
              <a:rPr lang="en-US" dirty="0" smtClean="0">
                <a:solidFill>
                  <a:srgbClr val="FF0000"/>
                </a:solidFill>
              </a:rPr>
              <a:t> (Rh+)</a:t>
            </a:r>
            <a:r>
              <a:rPr lang="en-US" dirty="0" smtClean="0"/>
              <a:t> </a:t>
            </a:r>
            <a:r>
              <a:rPr lang="en-US" dirty="0" err="1" smtClean="0"/>
              <a:t>kemudian</a:t>
            </a:r>
            <a:r>
              <a:rPr lang="en-US" dirty="0" smtClean="0"/>
              <a:t> </a:t>
            </a:r>
            <a:r>
              <a:rPr lang="en-US" dirty="0" err="1" smtClean="0"/>
              <a:t>mengandung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janin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golongan</a:t>
            </a:r>
            <a:r>
              <a:rPr lang="en-US" dirty="0" smtClean="0"/>
              <a:t> </a:t>
            </a:r>
            <a:r>
              <a:rPr lang="en-US" dirty="0" err="1" smtClean="0"/>
              <a:t>darah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Rh+</a:t>
            </a:r>
          </a:p>
          <a:p>
            <a:r>
              <a:rPr lang="en-US" dirty="0" err="1" smtClean="0"/>
              <a:t>Antibodi</a:t>
            </a:r>
            <a:r>
              <a:rPr lang="en-US" dirty="0" smtClean="0"/>
              <a:t> </a:t>
            </a:r>
            <a:r>
              <a:rPr lang="en-US" dirty="0" err="1" smtClean="0"/>
              <a:t>ibu</a:t>
            </a:r>
            <a:r>
              <a:rPr lang="en-US" dirty="0" smtClean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mengenali</a:t>
            </a:r>
            <a:r>
              <a:rPr lang="en-US" dirty="0" smtClean="0"/>
              <a:t> antigen Rh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janin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menyebabkan</a:t>
            </a:r>
            <a:r>
              <a:rPr lang="en-US" dirty="0" smtClean="0">
                <a:sym typeface="Wingdings" panose="05000000000000000000" pitchFamily="2" charset="2"/>
              </a:rPr>
              <a:t> anemia</a:t>
            </a:r>
          </a:p>
          <a:p>
            <a:r>
              <a:rPr lang="en-US" dirty="0" err="1" smtClean="0">
                <a:sym typeface="Wingdings" panose="05000000000000000000" pitchFamily="2" charset="2"/>
              </a:rPr>
              <a:t>Pada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kehamilan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pertama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tidak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berdampak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serius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pada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janin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 smtClean="0">
                <a:sym typeface="Wingdings" panose="05000000000000000000" pitchFamily="2" charset="2"/>
              </a:rPr>
              <a:t>Pada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kehamilan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berikutnya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dapat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mengakibatkan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anemia, </a:t>
            </a:r>
            <a:r>
              <a:rPr lang="en-US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hipoalbuminemia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peningkatan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 bilirubin, </a:t>
            </a:r>
            <a:r>
              <a:rPr lang="en-US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gagal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jantung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dan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kematian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lang="id-ID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1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Erythroblastosis</a:t>
            </a:r>
            <a:r>
              <a:rPr lang="en-US" dirty="0" smtClean="0"/>
              <a:t> </a:t>
            </a:r>
            <a:r>
              <a:rPr lang="en-US" dirty="0" err="1" smtClean="0"/>
              <a:t>fetalis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9220" name="Picture 4" descr="https://howshealth.com/wp-content/uploads/2010/09/erythroblastosis-fetalis-e14872508514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77" y="1825625"/>
            <a:ext cx="5492623" cy="430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emedtravel.files.wordpress.com/2012/03/jaund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050" y="1825625"/>
            <a:ext cx="5155750" cy="412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15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Graves Disease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677" y="1690688"/>
            <a:ext cx="6609522" cy="4471573"/>
          </a:xfrm>
        </p:spPr>
        <p:txBody>
          <a:bodyPr/>
          <a:lstStyle/>
          <a:p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penyakit</a:t>
            </a:r>
            <a:r>
              <a:rPr lang="en-US" dirty="0" smtClean="0"/>
              <a:t> yang </a:t>
            </a:r>
            <a:r>
              <a:rPr lang="en-US" dirty="0" err="1" smtClean="0"/>
              <a:t>disebabkan</a:t>
            </a:r>
            <a:r>
              <a:rPr lang="en-US" dirty="0" smtClean="0"/>
              <a:t> </a:t>
            </a:r>
            <a:r>
              <a:rPr lang="en-US" dirty="0" err="1" smtClean="0"/>
              <a:t>adanya</a:t>
            </a:r>
            <a:r>
              <a:rPr lang="en-US" dirty="0" smtClean="0"/>
              <a:t> </a:t>
            </a:r>
            <a:r>
              <a:rPr lang="en-US" dirty="0" err="1" smtClean="0"/>
              <a:t>produksi</a:t>
            </a:r>
            <a:r>
              <a:rPr lang="en-US" dirty="0" smtClean="0"/>
              <a:t> </a:t>
            </a:r>
            <a:r>
              <a:rPr lang="en-US" dirty="0" err="1" smtClean="0"/>
              <a:t>hormon</a:t>
            </a:r>
            <a:r>
              <a:rPr lang="en-US" dirty="0" smtClean="0"/>
              <a:t> </a:t>
            </a:r>
            <a:r>
              <a:rPr lang="en-US" dirty="0" err="1" smtClean="0"/>
              <a:t>tiroid</a:t>
            </a:r>
            <a:r>
              <a:rPr lang="en-US" dirty="0" smtClean="0"/>
              <a:t> yang </a:t>
            </a:r>
            <a:r>
              <a:rPr lang="en-US" dirty="0" err="1" smtClean="0"/>
              <a:t>berlebihan</a:t>
            </a:r>
            <a:r>
              <a:rPr lang="en-US" dirty="0" smtClean="0"/>
              <a:t> (</a:t>
            </a:r>
            <a:r>
              <a:rPr lang="en-US" dirty="0" err="1" smtClean="0"/>
              <a:t>hipertiroidisme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err="1" smtClean="0"/>
              <a:t>Produksi</a:t>
            </a:r>
            <a:r>
              <a:rPr lang="en-US" dirty="0" smtClean="0"/>
              <a:t> </a:t>
            </a:r>
            <a:r>
              <a:rPr lang="en-US" dirty="0" err="1" smtClean="0"/>
              <a:t>hormon</a:t>
            </a:r>
            <a:r>
              <a:rPr lang="en-US" dirty="0" smtClean="0"/>
              <a:t> </a:t>
            </a:r>
            <a:r>
              <a:rPr lang="en-US" dirty="0" err="1" smtClean="0"/>
              <a:t>diperbanyak</a:t>
            </a:r>
            <a:r>
              <a:rPr lang="en-US" dirty="0" smtClean="0"/>
              <a:t>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antibodi</a:t>
            </a:r>
            <a:r>
              <a:rPr lang="en-US" dirty="0" smtClean="0"/>
              <a:t> </a:t>
            </a:r>
            <a:r>
              <a:rPr lang="en-US" dirty="0" err="1" smtClean="0"/>
              <a:t>mengenali</a:t>
            </a:r>
            <a:r>
              <a:rPr lang="en-US" dirty="0" smtClean="0"/>
              <a:t> </a:t>
            </a:r>
            <a:r>
              <a:rPr lang="en-US" dirty="0" err="1" smtClean="0"/>
              <a:t>reseptor</a:t>
            </a:r>
            <a:r>
              <a:rPr lang="en-US" dirty="0" smtClean="0"/>
              <a:t> yang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sel-sel</a:t>
            </a:r>
            <a:r>
              <a:rPr lang="en-US" dirty="0" smtClean="0"/>
              <a:t> </a:t>
            </a:r>
            <a:r>
              <a:rPr lang="en-US" dirty="0" err="1" smtClean="0"/>
              <a:t>tiroid</a:t>
            </a:r>
            <a:endParaRPr lang="en-US" dirty="0" smtClean="0"/>
          </a:p>
          <a:p>
            <a:r>
              <a:rPr lang="en-US" dirty="0" err="1" smtClean="0"/>
              <a:t>Kelenjar</a:t>
            </a:r>
            <a:r>
              <a:rPr lang="en-US" dirty="0" smtClean="0"/>
              <a:t> </a:t>
            </a:r>
            <a:r>
              <a:rPr lang="en-US" dirty="0" err="1" smtClean="0"/>
              <a:t>tiroid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di </a:t>
            </a:r>
            <a:r>
              <a:rPr lang="en-US" dirty="0" err="1" smtClean="0"/>
              <a:t>dasar</a:t>
            </a:r>
            <a:r>
              <a:rPr lang="en-US" dirty="0" smtClean="0"/>
              <a:t> </a:t>
            </a:r>
            <a:r>
              <a:rPr lang="en-US" dirty="0" err="1" smtClean="0"/>
              <a:t>leher</a:t>
            </a:r>
            <a:r>
              <a:rPr lang="en-US" dirty="0" smtClean="0"/>
              <a:t> </a:t>
            </a:r>
            <a:endParaRPr lang="id-ID" dirty="0"/>
          </a:p>
        </p:txBody>
      </p:sp>
      <p:pic>
        <p:nvPicPr>
          <p:cNvPr id="11266" name="Picture 2" descr="http://www.zuniv.net/physiology/book/images/28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10640" r="43095" b="9503"/>
          <a:stretch/>
        </p:blipFill>
        <p:spPr bwMode="auto">
          <a:xfrm>
            <a:off x="8105654" y="0"/>
            <a:ext cx="3370729" cy="377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yroid gland showing larynx and trach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862" y="3772624"/>
            <a:ext cx="4137408" cy="308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88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Gejala</a:t>
            </a:r>
            <a:r>
              <a:rPr lang="en-US" dirty="0" smtClean="0"/>
              <a:t> Graves Disease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373" y="1690688"/>
            <a:ext cx="6821557" cy="4829382"/>
          </a:xfrm>
        </p:spPr>
        <p:txBody>
          <a:bodyPr>
            <a:normAutofit/>
          </a:bodyPr>
          <a:lstStyle/>
          <a:p>
            <a:r>
              <a:rPr lang="en-US" dirty="0" err="1" smtClean="0"/>
              <a:t>Gejala</a:t>
            </a:r>
            <a:r>
              <a:rPr lang="en-US" dirty="0" smtClean="0"/>
              <a:t> Graves Disease </a:t>
            </a:r>
            <a:r>
              <a:rPr lang="en-US" dirty="0" err="1" smtClean="0"/>
              <a:t>bermacam-macam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mempengaruhi</a:t>
            </a:r>
            <a:r>
              <a:rPr lang="en-US" dirty="0" smtClean="0"/>
              <a:t> </a:t>
            </a:r>
            <a:r>
              <a:rPr lang="en-US" dirty="0" err="1" smtClean="0"/>
              <a:t>kegiatan</a:t>
            </a:r>
            <a:r>
              <a:rPr lang="en-US" dirty="0" smtClean="0"/>
              <a:t> </a:t>
            </a:r>
            <a:r>
              <a:rPr lang="en-US" dirty="0" err="1" smtClean="0"/>
              <a:t>sehari-hari</a:t>
            </a:r>
            <a:r>
              <a:rPr lang="en-US" dirty="0" smtClean="0"/>
              <a:t> </a:t>
            </a:r>
            <a:r>
              <a:rPr lang="en-US" dirty="0" err="1" smtClean="0"/>
              <a:t>penderita</a:t>
            </a:r>
            <a:r>
              <a:rPr lang="en-US" dirty="0" smtClean="0"/>
              <a:t>, </a:t>
            </a:r>
            <a:r>
              <a:rPr lang="en-US" dirty="0" err="1" smtClean="0"/>
              <a:t>antara</a:t>
            </a:r>
            <a:r>
              <a:rPr lang="en-US" dirty="0" smtClean="0"/>
              <a:t> lain :</a:t>
            </a:r>
          </a:p>
          <a:p>
            <a:pPr marL="808038" lvl="1" indent="-350838">
              <a:buFont typeface="Wingdings" panose="05000000000000000000" pitchFamily="2" charset="2"/>
              <a:buChar char="ü"/>
            </a:pPr>
            <a:r>
              <a:rPr lang="en-US" dirty="0" err="1" smtClean="0"/>
              <a:t>Pembesaran</a:t>
            </a:r>
            <a:r>
              <a:rPr lang="en-US" dirty="0" smtClean="0"/>
              <a:t> </a:t>
            </a:r>
            <a:r>
              <a:rPr lang="en-US" dirty="0" err="1" smtClean="0"/>
              <a:t>kelenjar</a:t>
            </a:r>
            <a:r>
              <a:rPr lang="en-US" dirty="0" smtClean="0"/>
              <a:t> </a:t>
            </a:r>
            <a:r>
              <a:rPr lang="en-US" dirty="0" err="1" smtClean="0"/>
              <a:t>tiroid</a:t>
            </a:r>
            <a:r>
              <a:rPr lang="en-US" dirty="0" smtClean="0"/>
              <a:t> (goiter)</a:t>
            </a:r>
          </a:p>
          <a:p>
            <a:pPr marL="808038" lvl="1" indent="-350838">
              <a:buFont typeface="Wingdings" panose="05000000000000000000" pitchFamily="2" charset="2"/>
              <a:buChar char="ü"/>
            </a:pPr>
            <a:r>
              <a:rPr lang="en-US" dirty="0" smtClean="0"/>
              <a:t>Mata yang </a:t>
            </a:r>
            <a:r>
              <a:rPr lang="en-US" dirty="0" err="1" smtClean="0"/>
              <a:t>menonjol</a:t>
            </a:r>
            <a:r>
              <a:rPr lang="en-US" dirty="0" smtClean="0"/>
              <a:t> (</a:t>
            </a:r>
            <a:r>
              <a:rPr lang="en-US" i="1" dirty="0" smtClean="0"/>
              <a:t>Graves </a:t>
            </a:r>
            <a:r>
              <a:rPr lang="en-US" i="1" dirty="0" err="1" smtClean="0"/>
              <a:t>ophthalmopathy</a:t>
            </a:r>
            <a:r>
              <a:rPr lang="en-US" dirty="0" smtClean="0"/>
              <a:t>)</a:t>
            </a:r>
          </a:p>
          <a:p>
            <a:pPr marL="808038" lvl="1" indent="-350838">
              <a:buFont typeface="Wingdings" panose="05000000000000000000" pitchFamily="2" charset="2"/>
              <a:buChar char="ü"/>
            </a:pPr>
            <a:r>
              <a:rPr lang="en-US" dirty="0" smtClean="0"/>
              <a:t>Tremor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tangan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jari</a:t>
            </a:r>
            <a:r>
              <a:rPr lang="en-US" dirty="0" smtClean="0"/>
              <a:t> </a:t>
            </a:r>
            <a:r>
              <a:rPr lang="en-US" dirty="0" err="1" smtClean="0"/>
              <a:t>tangan</a:t>
            </a:r>
            <a:endParaRPr lang="en-US" dirty="0" smtClean="0"/>
          </a:p>
          <a:p>
            <a:pPr marL="808038" lvl="1" indent="-350838">
              <a:buFont typeface="Wingdings" panose="05000000000000000000" pitchFamily="2" charset="2"/>
              <a:buChar char="ü"/>
            </a:pPr>
            <a:r>
              <a:rPr lang="en-US" dirty="0" err="1" smtClean="0"/>
              <a:t>Kulit</a:t>
            </a:r>
            <a:r>
              <a:rPr lang="en-US" dirty="0" smtClean="0"/>
              <a:t> </a:t>
            </a:r>
            <a:r>
              <a:rPr lang="en-US" dirty="0" err="1" smtClean="0"/>
              <a:t>memerah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menebal</a:t>
            </a:r>
            <a:r>
              <a:rPr lang="en-US" dirty="0" smtClean="0"/>
              <a:t> (</a:t>
            </a:r>
            <a:r>
              <a:rPr lang="en-US" i="1" dirty="0" smtClean="0"/>
              <a:t>Graves </a:t>
            </a:r>
            <a:r>
              <a:rPr lang="en-US" i="1" dirty="0" err="1" smtClean="0"/>
              <a:t>dermopathy</a:t>
            </a:r>
            <a:r>
              <a:rPr lang="en-US" dirty="0" smtClean="0"/>
              <a:t>)</a:t>
            </a:r>
          </a:p>
          <a:p>
            <a:pPr marL="808038" lvl="1" indent="-350838">
              <a:buFont typeface="Wingdings" panose="05000000000000000000" pitchFamily="2" charset="2"/>
              <a:buChar char="ü"/>
            </a:pPr>
            <a:r>
              <a:rPr lang="en-US" dirty="0" err="1" smtClean="0"/>
              <a:t>Penurunan</a:t>
            </a:r>
            <a:r>
              <a:rPr lang="en-US" dirty="0" smtClean="0"/>
              <a:t> </a:t>
            </a:r>
            <a:r>
              <a:rPr lang="en-US" dirty="0" err="1" smtClean="0"/>
              <a:t>nafsu</a:t>
            </a:r>
            <a:r>
              <a:rPr lang="en-US" dirty="0" smtClean="0"/>
              <a:t> </a:t>
            </a:r>
            <a:r>
              <a:rPr lang="en-US" dirty="0" err="1" smtClean="0"/>
              <a:t>makan</a:t>
            </a:r>
            <a:endParaRPr lang="en-US" dirty="0" smtClean="0"/>
          </a:p>
          <a:p>
            <a:pPr marL="808038" lvl="1" indent="-350838">
              <a:buFont typeface="Wingdings" panose="05000000000000000000" pitchFamily="2" charset="2"/>
              <a:buChar char="ü"/>
            </a:pPr>
            <a:r>
              <a:rPr lang="en-US" dirty="0" err="1" smtClean="0"/>
              <a:t>Perubahan</a:t>
            </a:r>
            <a:r>
              <a:rPr lang="en-US" dirty="0" smtClean="0"/>
              <a:t> </a:t>
            </a:r>
            <a:r>
              <a:rPr lang="en-US" dirty="0" err="1" smtClean="0"/>
              <a:t>siklus</a:t>
            </a:r>
            <a:r>
              <a:rPr lang="en-US" dirty="0" smtClean="0"/>
              <a:t> </a:t>
            </a:r>
            <a:r>
              <a:rPr lang="en-US" dirty="0" err="1" smtClean="0"/>
              <a:t>menstruasi</a:t>
            </a:r>
            <a:r>
              <a:rPr lang="en-US" dirty="0" smtClean="0"/>
              <a:t> </a:t>
            </a:r>
          </a:p>
          <a:p>
            <a:pPr marL="808038" lvl="1" indent="-350838">
              <a:buFont typeface="Wingdings" panose="05000000000000000000" pitchFamily="2" charset="2"/>
              <a:buChar char="ü"/>
            </a:pPr>
            <a:r>
              <a:rPr lang="en-US" dirty="0" err="1" smtClean="0"/>
              <a:t>Detak</a:t>
            </a:r>
            <a:r>
              <a:rPr lang="en-US" dirty="0" smtClean="0"/>
              <a:t> </a:t>
            </a:r>
            <a:r>
              <a:rPr lang="en-US" dirty="0" err="1" smtClean="0"/>
              <a:t>jantung</a:t>
            </a:r>
            <a:r>
              <a:rPr lang="en-US" dirty="0" smtClean="0"/>
              <a:t> </a:t>
            </a:r>
            <a:r>
              <a:rPr lang="en-US" dirty="0" err="1" smtClean="0"/>
              <a:t>cepat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teratur</a:t>
            </a:r>
            <a:endParaRPr lang="id-ID" dirty="0"/>
          </a:p>
        </p:txBody>
      </p:sp>
      <p:pic>
        <p:nvPicPr>
          <p:cNvPr id="10244" name="Picture 4" descr="Illustration showing enlarged thyroid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461" y="12543"/>
            <a:ext cx="3286539" cy="24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hotograph showing eye complications associated with Graves' dise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461" y="4477366"/>
            <a:ext cx="3286539" cy="238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Graves' dermopath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898" y="2179504"/>
            <a:ext cx="2581125" cy="302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40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Hipersensitivitas</a:t>
            </a:r>
            <a:r>
              <a:rPr lang="en-US" dirty="0" smtClean="0"/>
              <a:t> </a:t>
            </a:r>
            <a:r>
              <a:rPr lang="en-US" dirty="0" err="1" smtClean="0"/>
              <a:t>Tipe</a:t>
            </a:r>
            <a:r>
              <a:rPr lang="en-US" dirty="0" smtClean="0"/>
              <a:t> III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Diperantarai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IgG</a:t>
            </a:r>
            <a:endParaRPr lang="en-US" dirty="0" smtClean="0"/>
          </a:p>
          <a:p>
            <a:r>
              <a:rPr lang="en-US" dirty="0" err="1" smtClean="0"/>
              <a:t>Responnya</a:t>
            </a:r>
            <a:r>
              <a:rPr lang="en-US" dirty="0" smtClean="0"/>
              <a:t> </a:t>
            </a:r>
            <a:r>
              <a:rPr lang="en-US" dirty="0" err="1" smtClean="0"/>
              <a:t>lambat</a:t>
            </a:r>
            <a:r>
              <a:rPr lang="en-US" dirty="0" smtClean="0"/>
              <a:t> (3-10 jam)</a:t>
            </a:r>
          </a:p>
          <a:p>
            <a:r>
              <a:rPr lang="en-US" dirty="0" err="1" smtClean="0"/>
              <a:t>Antibodi</a:t>
            </a:r>
            <a:r>
              <a:rPr lang="en-US" dirty="0" smtClean="0"/>
              <a:t> (</a:t>
            </a:r>
            <a:r>
              <a:rPr lang="en-US" dirty="0" err="1" smtClean="0"/>
              <a:t>IgG</a:t>
            </a:r>
            <a:r>
              <a:rPr lang="en-US" dirty="0" smtClean="0"/>
              <a:t>)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berikatan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antigen </a:t>
            </a:r>
            <a:r>
              <a:rPr lang="en-US" dirty="0" err="1" smtClean="0"/>
              <a:t>bebas</a:t>
            </a:r>
            <a:r>
              <a:rPr lang="en-US" dirty="0" smtClean="0"/>
              <a:t> (</a:t>
            </a:r>
            <a:r>
              <a:rPr lang="en-US" dirty="0" err="1" smtClean="0"/>
              <a:t>komplek</a:t>
            </a:r>
            <a:r>
              <a:rPr lang="en-US" dirty="0" smtClean="0"/>
              <a:t> </a:t>
            </a:r>
            <a:r>
              <a:rPr lang="en-US" dirty="0" err="1" smtClean="0"/>
              <a:t>imun</a:t>
            </a:r>
            <a:r>
              <a:rPr lang="en-US" dirty="0" smtClean="0"/>
              <a:t>) </a:t>
            </a:r>
            <a:r>
              <a:rPr lang="en-US" dirty="0" err="1" smtClean="0"/>
              <a:t>kemudian</a:t>
            </a:r>
            <a:r>
              <a:rPr lang="en-US" dirty="0" smtClean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mengendap</a:t>
            </a:r>
            <a:r>
              <a:rPr lang="en-US" dirty="0" smtClean="0"/>
              <a:t> di </a:t>
            </a:r>
            <a:r>
              <a:rPr lang="en-US" dirty="0" err="1" smtClean="0"/>
              <a:t>daerah</a:t>
            </a:r>
            <a:r>
              <a:rPr lang="en-US" dirty="0" smtClean="0"/>
              <a:t> </a:t>
            </a:r>
            <a:r>
              <a:rPr lang="en-US" dirty="0" err="1" smtClean="0"/>
              <a:t>persendian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ginjal</a:t>
            </a:r>
            <a:endParaRPr lang="en-US" dirty="0" smtClean="0"/>
          </a:p>
          <a:p>
            <a:r>
              <a:rPr lang="en-US" dirty="0" smtClean="0"/>
              <a:t>Hal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menyebabkan</a:t>
            </a:r>
            <a:r>
              <a:rPr lang="en-US" dirty="0" smtClean="0"/>
              <a:t> </a:t>
            </a:r>
            <a:r>
              <a:rPr lang="en-US" dirty="0" err="1" smtClean="0"/>
              <a:t>peradangan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daerah</a:t>
            </a:r>
            <a:r>
              <a:rPr lang="en-US" dirty="0" smtClean="0"/>
              <a:t> </a:t>
            </a:r>
            <a:r>
              <a:rPr lang="en-US" dirty="0" err="1" smtClean="0"/>
              <a:t>tersebut</a:t>
            </a:r>
            <a:endParaRPr lang="en-US" dirty="0" smtClean="0"/>
          </a:p>
          <a:p>
            <a:r>
              <a:rPr lang="en-US" dirty="0" err="1" smtClean="0"/>
              <a:t>Contohnya</a:t>
            </a:r>
            <a:r>
              <a:rPr lang="en-US" dirty="0" smtClean="0"/>
              <a:t> : Systemic Lupus </a:t>
            </a:r>
            <a:r>
              <a:rPr lang="en-US" dirty="0" err="1" smtClean="0"/>
              <a:t>Erythematosus</a:t>
            </a:r>
            <a:r>
              <a:rPr lang="en-US" dirty="0" smtClean="0"/>
              <a:t>, Rheumatoid Arthritis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7701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Mekanisme</a:t>
            </a:r>
            <a:r>
              <a:rPr lang="en-US" dirty="0" smtClean="0"/>
              <a:t> </a:t>
            </a:r>
            <a:r>
              <a:rPr lang="en-US" dirty="0" err="1" smtClean="0"/>
              <a:t>Hipersensitivitas</a:t>
            </a:r>
            <a:r>
              <a:rPr lang="en-US" dirty="0" smtClean="0"/>
              <a:t> </a:t>
            </a:r>
            <a:r>
              <a:rPr lang="en-US" dirty="0" err="1" smtClean="0"/>
              <a:t>Tipe</a:t>
            </a:r>
            <a:r>
              <a:rPr lang="en-US" dirty="0" smtClean="0"/>
              <a:t> III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3314" name="Picture 2" descr="http://lh5.ggpht.com/-xcyhlvQ46yE/T04V3i8QLqI/AAAAAAAAAq4/INrVeVWO-LU/type%2525203%252520hypersensitivity_thumb%25255B270%25255D.jpg?imgmax=8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5" b="8715"/>
          <a:stretch/>
        </p:blipFill>
        <p:spPr bwMode="auto">
          <a:xfrm>
            <a:off x="1706079" y="2005254"/>
            <a:ext cx="8334650" cy="399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9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91" y="365125"/>
            <a:ext cx="10515600" cy="1325563"/>
          </a:xfrm>
        </p:spPr>
        <p:txBody>
          <a:bodyPr/>
          <a:lstStyle/>
          <a:p>
            <a:r>
              <a:rPr lang="en-US" i="1" dirty="0" smtClean="0"/>
              <a:t>Systemic Lupus </a:t>
            </a:r>
            <a:r>
              <a:rPr lang="en-US" i="1" dirty="0" err="1" smtClean="0"/>
              <a:t>Erythematosus</a:t>
            </a:r>
            <a:r>
              <a:rPr lang="en-US" i="1" dirty="0" smtClean="0"/>
              <a:t> </a:t>
            </a:r>
            <a:r>
              <a:rPr lang="en-US" dirty="0" smtClean="0"/>
              <a:t>(SLE)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671" y="1825625"/>
            <a:ext cx="671554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Salah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penyakit</a:t>
            </a:r>
            <a:r>
              <a:rPr lang="en-US" dirty="0" smtClean="0"/>
              <a:t> </a:t>
            </a:r>
            <a:r>
              <a:rPr lang="en-US" dirty="0" err="1" smtClean="0"/>
              <a:t>autoimun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respon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imun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menyerang</a:t>
            </a:r>
            <a:r>
              <a:rPr lang="en-US" dirty="0" smtClean="0">
                <a:sym typeface="Wingdings" panose="05000000000000000000" pitchFamily="2" charset="2"/>
              </a:rPr>
              <a:t> protein </a:t>
            </a:r>
            <a:r>
              <a:rPr lang="en-US" dirty="0" err="1" smtClean="0">
                <a:sym typeface="Wingdings" panose="05000000000000000000" pitchFamily="2" charset="2"/>
              </a:rPr>
              <a:t>tubuh</a:t>
            </a:r>
            <a:endParaRPr lang="en-US" dirty="0" smtClean="0"/>
          </a:p>
          <a:p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kejadian</a:t>
            </a:r>
            <a:r>
              <a:rPr lang="en-US" dirty="0" smtClean="0"/>
              <a:t> </a:t>
            </a:r>
            <a:r>
              <a:rPr lang="en-US" dirty="0" err="1" smtClean="0"/>
              <a:t>inflamasi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jaringan</a:t>
            </a:r>
            <a:r>
              <a:rPr lang="en-US" dirty="0" smtClean="0"/>
              <a:t> </a:t>
            </a:r>
            <a:r>
              <a:rPr lang="en-US" dirty="0" err="1" smtClean="0"/>
              <a:t>pengikat</a:t>
            </a:r>
            <a:r>
              <a:rPr lang="en-US" dirty="0" smtClean="0"/>
              <a:t> </a:t>
            </a:r>
            <a:r>
              <a:rPr lang="en-US" dirty="0" err="1" smtClean="0"/>
              <a:t>seperti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tulang</a:t>
            </a:r>
            <a:r>
              <a:rPr lang="en-US" dirty="0" smtClean="0"/>
              <a:t> </a:t>
            </a:r>
            <a:r>
              <a:rPr lang="en-US" dirty="0" err="1" smtClean="0"/>
              <a:t>rawan</a:t>
            </a:r>
            <a:r>
              <a:rPr lang="en-US" dirty="0" smtClean="0"/>
              <a:t> (</a:t>
            </a:r>
            <a:r>
              <a:rPr lang="en-US" dirty="0" err="1" smtClean="0"/>
              <a:t>kartilago</a:t>
            </a:r>
            <a:r>
              <a:rPr lang="en-US" dirty="0" smtClean="0"/>
              <a:t>)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pembuluh</a:t>
            </a:r>
            <a:r>
              <a:rPr lang="en-US" dirty="0" smtClean="0"/>
              <a:t> </a:t>
            </a:r>
            <a:r>
              <a:rPr lang="en-US" dirty="0" err="1" smtClean="0"/>
              <a:t>darah</a:t>
            </a:r>
            <a:endParaRPr lang="en-US" dirty="0" smtClean="0"/>
          </a:p>
          <a:p>
            <a:r>
              <a:rPr lang="en-US" dirty="0" err="1" smtClean="0"/>
              <a:t>Gejalanya</a:t>
            </a:r>
            <a:r>
              <a:rPr lang="en-US" dirty="0" smtClean="0"/>
              <a:t> : </a:t>
            </a:r>
            <a:r>
              <a:rPr lang="en-US" dirty="0" err="1" smtClean="0"/>
              <a:t>kurangnya</a:t>
            </a:r>
            <a:r>
              <a:rPr lang="en-US" dirty="0" smtClean="0"/>
              <a:t> </a:t>
            </a:r>
            <a:r>
              <a:rPr lang="en-US" dirty="0" err="1" smtClean="0"/>
              <a:t>nafsu</a:t>
            </a:r>
            <a:r>
              <a:rPr lang="en-US" dirty="0" smtClean="0"/>
              <a:t> </a:t>
            </a:r>
            <a:r>
              <a:rPr lang="en-US" dirty="0" err="1" smtClean="0"/>
              <a:t>makan</a:t>
            </a:r>
            <a:r>
              <a:rPr lang="en-US" dirty="0" smtClean="0"/>
              <a:t>, </a:t>
            </a:r>
            <a:r>
              <a:rPr lang="en-US" dirty="0" err="1" smtClean="0"/>
              <a:t>kelemahan</a:t>
            </a:r>
            <a:r>
              <a:rPr lang="en-US" dirty="0" smtClean="0"/>
              <a:t> </a:t>
            </a:r>
            <a:r>
              <a:rPr lang="en-US" dirty="0" err="1" smtClean="0"/>
              <a:t>otot</a:t>
            </a:r>
            <a:r>
              <a:rPr lang="en-US" dirty="0" smtClean="0"/>
              <a:t>, </a:t>
            </a:r>
            <a:r>
              <a:rPr lang="en-US" dirty="0" err="1" smtClean="0"/>
              <a:t>luka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mulut</a:t>
            </a:r>
            <a:r>
              <a:rPr lang="en-US" dirty="0" smtClean="0"/>
              <a:t>, anemia,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i="1" dirty="0" smtClean="0"/>
              <a:t>rash</a:t>
            </a:r>
            <a:r>
              <a:rPr lang="en-US" dirty="0" smtClean="0"/>
              <a:t> (</a:t>
            </a:r>
            <a:r>
              <a:rPr lang="en-US" dirty="0" err="1" smtClean="0"/>
              <a:t>ruam</a:t>
            </a:r>
            <a:r>
              <a:rPr lang="en-US" dirty="0" smtClean="0"/>
              <a:t>) </a:t>
            </a:r>
            <a:r>
              <a:rPr lang="en-US" dirty="0" err="1" smtClean="0"/>
              <a:t>merah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muka</a:t>
            </a:r>
            <a:r>
              <a:rPr lang="en-US" dirty="0" smtClean="0"/>
              <a:t> yang </a:t>
            </a:r>
            <a:r>
              <a:rPr lang="en-US" dirty="0" err="1" smtClean="0"/>
              <a:t>berbentuk</a:t>
            </a:r>
            <a:r>
              <a:rPr lang="en-US" dirty="0" smtClean="0"/>
              <a:t> “</a:t>
            </a:r>
            <a:r>
              <a:rPr lang="en-US" dirty="0" err="1" smtClean="0"/>
              <a:t>kupu-kupu</a:t>
            </a:r>
            <a:r>
              <a:rPr lang="en-US" dirty="0" smtClean="0"/>
              <a:t>”</a:t>
            </a:r>
          </a:p>
          <a:p>
            <a:r>
              <a:rPr lang="en-US" dirty="0" err="1" smtClean="0"/>
              <a:t>Kerusakan</a:t>
            </a:r>
            <a:r>
              <a:rPr lang="en-US" dirty="0" smtClean="0"/>
              <a:t> </a:t>
            </a:r>
            <a:r>
              <a:rPr lang="en-US" dirty="0" err="1" smtClean="0"/>
              <a:t>beberapa</a:t>
            </a:r>
            <a:r>
              <a:rPr lang="en-US" dirty="0" smtClean="0"/>
              <a:t> organ </a:t>
            </a:r>
            <a:r>
              <a:rPr lang="en-US" dirty="0" err="1" smtClean="0"/>
              <a:t>karena</a:t>
            </a:r>
            <a:r>
              <a:rPr lang="en-US" dirty="0" smtClean="0"/>
              <a:t> proses </a:t>
            </a:r>
            <a:r>
              <a:rPr lang="en-US" dirty="0" err="1" smtClean="0"/>
              <a:t>inflamasi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mengakibatkan</a:t>
            </a:r>
            <a:r>
              <a:rPr lang="en-US" dirty="0" smtClean="0"/>
              <a:t> </a:t>
            </a:r>
            <a:r>
              <a:rPr lang="en-US" dirty="0" err="1" smtClean="0"/>
              <a:t>kematian</a:t>
            </a:r>
            <a:endParaRPr lang="en-US" dirty="0" smtClean="0"/>
          </a:p>
          <a:p>
            <a:endParaRPr lang="en-US" dirty="0" smtClean="0"/>
          </a:p>
          <a:p>
            <a:endParaRPr lang="id-ID" dirty="0"/>
          </a:p>
        </p:txBody>
      </p:sp>
      <p:pic>
        <p:nvPicPr>
          <p:cNvPr id="6146" name="Picture 2" descr="https://www.nursingtimes.net/pictures/1180xany/0/9/3/3036093_Lup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887" y="0"/>
            <a:ext cx="3737114" cy="263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ghr.nlm.nih.gov/art/large/signs-and-symptoms-of-systemic-lupus-erythematosus.jpeg?o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0"/>
          <a:stretch/>
        </p:blipFill>
        <p:spPr bwMode="auto">
          <a:xfrm>
            <a:off x="7245626" y="2631359"/>
            <a:ext cx="4946374" cy="422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55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Rheumatoid </a:t>
            </a:r>
            <a:r>
              <a:rPr lang="en-US" dirty="0" err="1" smtClean="0"/>
              <a:t>Arthtritis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45897" cy="4351338"/>
          </a:xfrm>
        </p:spPr>
        <p:txBody>
          <a:bodyPr/>
          <a:lstStyle/>
          <a:p>
            <a:r>
              <a:rPr lang="en-US" dirty="0" smtClean="0"/>
              <a:t>Proses </a:t>
            </a:r>
            <a:r>
              <a:rPr lang="en-US" dirty="0" err="1" smtClean="0"/>
              <a:t>inflamasi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peradangan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persendian</a:t>
            </a:r>
            <a:endParaRPr lang="en-US" dirty="0" smtClean="0"/>
          </a:p>
          <a:p>
            <a:r>
              <a:rPr lang="en-US" dirty="0" smtClean="0"/>
              <a:t>Paling </a:t>
            </a:r>
            <a:r>
              <a:rPr lang="en-US" dirty="0" err="1" smtClean="0"/>
              <a:t>sering</a:t>
            </a:r>
            <a:r>
              <a:rPr lang="en-US" dirty="0" smtClean="0"/>
              <a:t> </a:t>
            </a:r>
            <a:r>
              <a:rPr lang="en-US" dirty="0" err="1" smtClean="0"/>
              <a:t>menyerang</a:t>
            </a:r>
            <a:r>
              <a:rPr lang="en-US" dirty="0" smtClean="0"/>
              <a:t> </a:t>
            </a:r>
            <a:r>
              <a:rPr lang="en-US" dirty="0" err="1" smtClean="0"/>
              <a:t>persendian</a:t>
            </a:r>
            <a:r>
              <a:rPr lang="en-US" dirty="0" smtClean="0"/>
              <a:t> kaki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tangan</a:t>
            </a:r>
            <a:endParaRPr lang="en-US" dirty="0" smtClean="0"/>
          </a:p>
          <a:p>
            <a:r>
              <a:rPr lang="en-US" dirty="0" err="1" smtClean="0"/>
              <a:t>Gejalanya</a:t>
            </a:r>
            <a:r>
              <a:rPr lang="en-US" dirty="0" smtClean="0"/>
              <a:t> : </a:t>
            </a:r>
            <a:r>
              <a:rPr lang="en-US" dirty="0" err="1" smtClean="0"/>
              <a:t>sakit</a:t>
            </a:r>
            <a:r>
              <a:rPr lang="en-US" dirty="0" smtClean="0"/>
              <a:t>, </a:t>
            </a:r>
            <a:r>
              <a:rPr lang="en-US" dirty="0" err="1" smtClean="0"/>
              <a:t>bengkak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kaku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persendian</a:t>
            </a:r>
            <a:endParaRPr lang="id-ID" dirty="0"/>
          </a:p>
        </p:txBody>
      </p:sp>
      <p:pic>
        <p:nvPicPr>
          <p:cNvPr id="5122" name="Picture 2" descr="https://ghr.nlm.nih.gov/art/large/joint-with-rheumatoid-arthritis.jpeg?o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6"/>
          <a:stretch/>
        </p:blipFill>
        <p:spPr bwMode="auto">
          <a:xfrm>
            <a:off x="6477000" y="0"/>
            <a:ext cx="5715000" cy="417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ghr.nlm.nih.gov/art/large/rheumatoid-arthritis-hands-2.jpeg?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135300"/>
            <a:ext cx="3978965" cy="265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44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Hipersensitivitas</a:t>
            </a:r>
            <a:r>
              <a:rPr lang="en-US" dirty="0" smtClean="0"/>
              <a:t> </a:t>
            </a:r>
            <a:r>
              <a:rPr lang="en-US" dirty="0" err="1" smtClean="0"/>
              <a:t>Tipe</a:t>
            </a:r>
            <a:r>
              <a:rPr lang="en-US" dirty="0" smtClean="0"/>
              <a:t> IV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Diperantarai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limfosit</a:t>
            </a:r>
            <a:r>
              <a:rPr lang="en-US" dirty="0" smtClean="0"/>
              <a:t> T </a:t>
            </a:r>
          </a:p>
          <a:p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limfosit</a:t>
            </a:r>
            <a:r>
              <a:rPr lang="en-US" dirty="0" smtClean="0"/>
              <a:t> T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meningkatkan</a:t>
            </a:r>
            <a:r>
              <a:rPr lang="en-US" dirty="0" smtClean="0"/>
              <a:t> proses </a:t>
            </a:r>
            <a:r>
              <a:rPr lang="en-US" dirty="0" err="1" smtClean="0"/>
              <a:t>peradangan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merusak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terinfeksi</a:t>
            </a:r>
            <a:endParaRPr lang="en-US" dirty="0" smtClean="0"/>
          </a:p>
          <a:p>
            <a:r>
              <a:rPr lang="en-US" dirty="0" err="1" smtClean="0"/>
              <a:t>Responnya</a:t>
            </a:r>
            <a:r>
              <a:rPr lang="en-US" dirty="0" smtClean="0"/>
              <a:t>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lambat</a:t>
            </a:r>
            <a:r>
              <a:rPr lang="en-US" dirty="0" smtClean="0"/>
              <a:t> (48-72 jam)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i="1" dirty="0" smtClean="0">
                <a:sym typeface="Wingdings" panose="05000000000000000000" pitchFamily="2" charset="2"/>
              </a:rPr>
              <a:t>delayed type hypersensitivity</a:t>
            </a:r>
          </a:p>
          <a:p>
            <a:r>
              <a:rPr lang="en-US" dirty="0" err="1" smtClean="0">
                <a:sym typeface="Wingdings" panose="05000000000000000000" pitchFamily="2" charset="2"/>
              </a:rPr>
              <a:t>Contohnya</a:t>
            </a:r>
            <a:r>
              <a:rPr lang="en-US" dirty="0" smtClean="0">
                <a:sym typeface="Wingdings" panose="05000000000000000000" pitchFamily="2" charset="2"/>
              </a:rPr>
              <a:t> : Multiple Sclerosis, </a:t>
            </a:r>
            <a:r>
              <a:rPr lang="en-US" dirty="0" err="1" smtClean="0">
                <a:sym typeface="Wingdings" panose="05000000000000000000" pitchFamily="2" charset="2"/>
              </a:rPr>
              <a:t>Tes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Mantoux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9938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Mekanisme</a:t>
            </a:r>
            <a:r>
              <a:rPr lang="en-US" dirty="0" smtClean="0"/>
              <a:t> </a:t>
            </a:r>
            <a:r>
              <a:rPr lang="en-US" dirty="0" err="1" smtClean="0"/>
              <a:t>Hipersensitivitas</a:t>
            </a:r>
            <a:r>
              <a:rPr lang="en-US" dirty="0" smtClean="0"/>
              <a:t> </a:t>
            </a:r>
            <a:r>
              <a:rPr lang="en-US" dirty="0" err="1" smtClean="0"/>
              <a:t>Tipe</a:t>
            </a:r>
            <a:r>
              <a:rPr lang="en-US" dirty="0" smtClean="0"/>
              <a:t> IV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2290" name="Picture 2" descr="http://vet.uga.edu/ivcvm/courses/VPAT5200/03_inflammation/07_imi/images/xcorrie_fig07.gif.pagespeed.ic.5DGGlG6wk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320" y="1583358"/>
            <a:ext cx="5995359" cy="502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30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charset="0"/>
                <a:cs typeface="Arial" charset="0"/>
              </a:rPr>
              <a:t>Sifat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cs typeface="Arial" charset="0"/>
              </a:rPr>
              <a:t>R</a:t>
            </a:r>
            <a:r>
              <a:rPr lang="en-US" dirty="0" err="1" smtClean="0">
                <a:latin typeface="Arial" charset="0"/>
                <a:cs typeface="Arial" charset="0"/>
              </a:rPr>
              <a:t>espon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cs typeface="Arial" charset="0"/>
              </a:rPr>
              <a:t>I</a:t>
            </a:r>
            <a:r>
              <a:rPr lang="en-US" dirty="0" err="1" smtClean="0">
                <a:latin typeface="Arial" charset="0"/>
                <a:cs typeface="Arial" charset="0"/>
              </a:rPr>
              <a:t>mun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Spesifik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Baru</a:t>
            </a:r>
            <a:r>
              <a:rPr lang="en-US" dirty="0"/>
              <a:t> </a:t>
            </a:r>
            <a:r>
              <a:rPr lang="en-US" dirty="0" err="1"/>
              <a:t>muncul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adanya</a:t>
            </a:r>
            <a:r>
              <a:rPr lang="en-US" dirty="0"/>
              <a:t> </a:t>
            </a:r>
            <a:r>
              <a:rPr lang="en-US" dirty="0" err="1"/>
              <a:t>infeksi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memerlukan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waktu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untuk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memproduksinya</a:t>
            </a:r>
            <a:endParaRPr lang="en-US" dirty="0" smtClean="0">
              <a:sym typeface="Wingdings" pitchFamily="2" charset="2"/>
            </a:endParaRPr>
          </a:p>
          <a:p>
            <a:endParaRPr lang="en-US" dirty="0"/>
          </a:p>
          <a:p>
            <a:r>
              <a:rPr lang="en-US" dirty="0" err="1"/>
              <a:t>Bersifat</a:t>
            </a:r>
            <a:r>
              <a:rPr lang="en-US" dirty="0"/>
              <a:t> </a:t>
            </a:r>
            <a:r>
              <a:rPr lang="en-US" dirty="0" err="1"/>
              <a:t>spesifik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misal</a:t>
            </a:r>
            <a:r>
              <a:rPr lang="en-US" dirty="0">
                <a:sym typeface="Wingdings" pitchFamily="2" charset="2"/>
              </a:rPr>
              <a:t>:  </a:t>
            </a:r>
            <a:r>
              <a:rPr lang="en-US" dirty="0" err="1">
                <a:sym typeface="Wingdings" pitchFamily="2" charset="2"/>
              </a:rPr>
              <a:t>antibodi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terhadap</a:t>
            </a:r>
            <a:r>
              <a:rPr lang="en-US" dirty="0">
                <a:sym typeface="Wingdings" pitchFamily="2" charset="2"/>
              </a:rPr>
              <a:t> virus influenza </a:t>
            </a:r>
            <a:r>
              <a:rPr lang="en-US" dirty="0" err="1">
                <a:sym typeface="Wingdings" pitchFamily="2" charset="2"/>
              </a:rPr>
              <a:t>tidak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dapat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melindungi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dari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penyakit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polio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 err="1">
                <a:sym typeface="Wingdings" pitchFamily="2" charset="2"/>
              </a:rPr>
              <a:t>Respon</a:t>
            </a:r>
            <a:r>
              <a:rPr lang="en-US" dirty="0">
                <a:sym typeface="Wingdings" pitchFamily="2" charset="2"/>
              </a:rPr>
              <a:t> yang </a:t>
            </a:r>
            <a:r>
              <a:rPr lang="en-US" dirty="0" err="1">
                <a:sym typeface="Wingdings" pitchFamily="2" charset="2"/>
              </a:rPr>
              <a:t>dihasilkan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berlangsung</a:t>
            </a:r>
            <a:r>
              <a:rPr lang="en-US" dirty="0">
                <a:sym typeface="Wingdings" pitchFamily="2" charset="2"/>
              </a:rPr>
              <a:t> lama, </a:t>
            </a:r>
            <a:r>
              <a:rPr lang="en-US" dirty="0" err="1">
                <a:sym typeface="Wingdings" pitchFamily="2" charset="2"/>
              </a:rPr>
              <a:t>terdapat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mekanisme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memori</a:t>
            </a:r>
            <a:r>
              <a:rPr lang="en-US" dirty="0">
                <a:sym typeface="Wingdings" pitchFamily="2" charset="2"/>
              </a:rPr>
              <a:t>  </a:t>
            </a:r>
            <a:r>
              <a:rPr lang="en-US" dirty="0" err="1">
                <a:sym typeface="Wingdings" pitchFamily="2" charset="2"/>
              </a:rPr>
              <a:t>respon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lebih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cepat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pada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infeksi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sama</a:t>
            </a:r>
            <a:r>
              <a:rPr lang="en-US" dirty="0">
                <a:sym typeface="Wingdings" pitchFamily="2" charset="2"/>
              </a:rPr>
              <a:t> yang </a:t>
            </a:r>
            <a:r>
              <a:rPr lang="en-US" dirty="0" err="1">
                <a:sym typeface="Wingdings" pitchFamily="2" charset="2"/>
              </a:rPr>
              <a:t>berikutnya</a:t>
            </a:r>
            <a:endParaRPr lang="en-US" dirty="0">
              <a:sym typeface="Wingdings" pitchFamily="2" charset="2"/>
            </a:endParaRPr>
          </a:p>
          <a:p>
            <a:endParaRPr lang="en-US" dirty="0"/>
          </a:p>
          <a:p>
            <a:pPr marL="0" indent="0">
              <a:buNone/>
            </a:pP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5526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Sclerosis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15539" cy="4351338"/>
          </a:xfrm>
        </p:spPr>
        <p:txBody>
          <a:bodyPr/>
          <a:lstStyle/>
          <a:p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penyakit</a:t>
            </a:r>
            <a:r>
              <a:rPr lang="en-US" dirty="0" smtClean="0"/>
              <a:t> yang </a:t>
            </a:r>
            <a:r>
              <a:rPr lang="en-US" dirty="0" err="1" smtClean="0"/>
              <a:t>disebabkan</a:t>
            </a:r>
            <a:r>
              <a:rPr lang="en-US" dirty="0" smtClean="0"/>
              <a:t> </a:t>
            </a:r>
            <a:r>
              <a:rPr lang="en-US" dirty="0" err="1" smtClean="0"/>
              <a:t>kerusakan</a:t>
            </a:r>
            <a:r>
              <a:rPr lang="en-US" dirty="0" smtClean="0"/>
              <a:t> </a:t>
            </a:r>
            <a:r>
              <a:rPr lang="en-US" dirty="0" err="1" smtClean="0"/>
              <a:t>selubung</a:t>
            </a:r>
            <a:r>
              <a:rPr lang="en-US" dirty="0" smtClean="0"/>
              <a:t> myelin yang </a:t>
            </a:r>
            <a:r>
              <a:rPr lang="en-US" dirty="0" err="1" smtClean="0"/>
              <a:t>melindungi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saraf</a:t>
            </a:r>
            <a:endParaRPr lang="en-US" dirty="0" smtClean="0"/>
          </a:p>
          <a:p>
            <a:r>
              <a:rPr lang="en-US" dirty="0" smtClean="0"/>
              <a:t>Hal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merusak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saraf</a:t>
            </a:r>
            <a:endParaRPr lang="en-US" dirty="0" smtClean="0"/>
          </a:p>
          <a:p>
            <a:r>
              <a:rPr lang="en-US" dirty="0" err="1" smtClean="0"/>
              <a:t>Akibatnya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hilangnya</a:t>
            </a:r>
            <a:r>
              <a:rPr lang="en-US" dirty="0" smtClean="0"/>
              <a:t> </a:t>
            </a:r>
            <a:r>
              <a:rPr lang="en-US" dirty="0" err="1" smtClean="0"/>
              <a:t>fungsi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saraf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koordinasi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saraf</a:t>
            </a:r>
            <a:endParaRPr lang="en-US" dirty="0" smtClean="0"/>
          </a:p>
          <a:p>
            <a:r>
              <a:rPr lang="en-US" dirty="0" err="1" smtClean="0"/>
              <a:t>Penyebabnya</a:t>
            </a:r>
            <a:r>
              <a:rPr lang="en-US" dirty="0" smtClean="0"/>
              <a:t> </a:t>
            </a:r>
            <a:r>
              <a:rPr lang="en-US" dirty="0" err="1" smtClean="0"/>
              <a:t>serangan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limfosit</a:t>
            </a:r>
            <a:r>
              <a:rPr lang="en-US" dirty="0" smtClean="0"/>
              <a:t> T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myelin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menyebabkan</a:t>
            </a:r>
            <a:r>
              <a:rPr lang="en-US" dirty="0" smtClean="0"/>
              <a:t> </a:t>
            </a:r>
            <a:r>
              <a:rPr lang="en-US" dirty="0" err="1" smtClean="0"/>
              <a:t>terjadinya</a:t>
            </a:r>
            <a:r>
              <a:rPr lang="en-US" dirty="0" smtClean="0"/>
              <a:t> </a:t>
            </a:r>
            <a:r>
              <a:rPr lang="en-US" dirty="0" err="1" smtClean="0"/>
              <a:t>peradangan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lanjut</a:t>
            </a:r>
            <a:endParaRPr lang="en-US" dirty="0" smtClean="0"/>
          </a:p>
          <a:p>
            <a:endParaRPr lang="id-ID" dirty="0"/>
          </a:p>
        </p:txBody>
      </p:sp>
      <p:pic>
        <p:nvPicPr>
          <p:cNvPr id="14338" name="Picture 2" descr="Nerve da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487" y="297139"/>
            <a:ext cx="3541523" cy="337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53" y="3738838"/>
            <a:ext cx="2826026" cy="312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3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Gejala</a:t>
            </a:r>
            <a:r>
              <a:rPr lang="en-US" dirty="0" smtClean="0"/>
              <a:t> Multiple Sclerosis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Gejalanya</a:t>
            </a:r>
            <a:r>
              <a:rPr lang="en-US" dirty="0" smtClean="0"/>
              <a:t> </a:t>
            </a:r>
            <a:r>
              <a:rPr lang="en-US" dirty="0" err="1" smtClean="0"/>
              <a:t>bergantung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tingkat</a:t>
            </a:r>
            <a:r>
              <a:rPr lang="en-US" dirty="0" smtClean="0"/>
              <a:t> </a:t>
            </a:r>
            <a:r>
              <a:rPr lang="en-US" dirty="0" err="1" smtClean="0"/>
              <a:t>kerusakan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saraf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lokasi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saraf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Antara</a:t>
            </a:r>
            <a:r>
              <a:rPr lang="en-US" dirty="0" smtClean="0"/>
              <a:t> lain : </a:t>
            </a:r>
          </a:p>
          <a:p>
            <a:pPr lvl="1"/>
            <a:r>
              <a:rPr lang="en-US" dirty="0" err="1" smtClean="0"/>
              <a:t>Mati</a:t>
            </a:r>
            <a:r>
              <a:rPr lang="en-US" dirty="0" smtClean="0"/>
              <a:t> rasa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kelemahan</a:t>
            </a:r>
            <a:r>
              <a:rPr lang="en-US" dirty="0" smtClean="0"/>
              <a:t> </a:t>
            </a:r>
            <a:r>
              <a:rPr lang="en-US" dirty="0" err="1" smtClean="0"/>
              <a:t>anggota</a:t>
            </a:r>
            <a:r>
              <a:rPr lang="en-US" dirty="0" smtClean="0"/>
              <a:t> </a:t>
            </a:r>
            <a:r>
              <a:rPr lang="en-US" dirty="0" err="1" smtClean="0"/>
              <a:t>gerak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sisi</a:t>
            </a:r>
            <a:r>
              <a:rPr lang="en-US" dirty="0" smtClean="0"/>
              <a:t> yang </a:t>
            </a:r>
            <a:r>
              <a:rPr lang="en-US" dirty="0" err="1" smtClean="0"/>
              <a:t>sama</a:t>
            </a:r>
            <a:endParaRPr lang="en-US" dirty="0" smtClean="0"/>
          </a:p>
          <a:p>
            <a:pPr lvl="1"/>
            <a:r>
              <a:rPr lang="en-US" dirty="0" err="1" smtClean="0"/>
              <a:t>Penglihatan</a:t>
            </a:r>
            <a:r>
              <a:rPr lang="en-US" dirty="0" smtClean="0"/>
              <a:t> </a:t>
            </a:r>
            <a:r>
              <a:rPr lang="en-US" dirty="0" err="1" smtClean="0"/>
              <a:t>kabur</a:t>
            </a:r>
            <a:endParaRPr lang="en-US" dirty="0" smtClean="0"/>
          </a:p>
          <a:p>
            <a:pPr lvl="1"/>
            <a:r>
              <a:rPr lang="en-US" dirty="0" err="1" smtClean="0"/>
              <a:t>Kesulitan</a:t>
            </a:r>
            <a:r>
              <a:rPr lang="en-US" dirty="0" smtClean="0"/>
              <a:t> </a:t>
            </a:r>
            <a:r>
              <a:rPr lang="en-US" dirty="0" err="1" smtClean="0"/>
              <a:t>berbicara</a:t>
            </a:r>
            <a:endParaRPr lang="en-US" dirty="0" smtClean="0"/>
          </a:p>
          <a:p>
            <a:pPr lvl="1"/>
            <a:r>
              <a:rPr lang="en-US" dirty="0" err="1" smtClean="0"/>
              <a:t>Kesulitan</a:t>
            </a:r>
            <a:r>
              <a:rPr lang="en-US" dirty="0" smtClean="0"/>
              <a:t> </a:t>
            </a:r>
            <a:r>
              <a:rPr lang="en-US" dirty="0" err="1" smtClean="0"/>
              <a:t>menelan</a:t>
            </a:r>
            <a:endParaRPr lang="en-US" dirty="0" smtClean="0"/>
          </a:p>
          <a:p>
            <a:pPr lvl="1"/>
            <a:r>
              <a:rPr lang="en-US" dirty="0" err="1" smtClean="0"/>
              <a:t>Kesulitan</a:t>
            </a:r>
            <a:r>
              <a:rPr lang="en-US" dirty="0" smtClean="0"/>
              <a:t> </a:t>
            </a:r>
            <a:r>
              <a:rPr lang="en-US" dirty="0" err="1" smtClean="0"/>
              <a:t>berjalan</a:t>
            </a:r>
            <a:r>
              <a:rPr lang="en-US" dirty="0" smtClean="0"/>
              <a:t>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6430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pload.wikimedia.org/wikipedia/commons/thumb/b/bf/Symptoms_of_multiple_sclerosis.svg/800px-Symptoms_of_multiple_sclerosi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435" y="74939"/>
            <a:ext cx="4681469" cy="678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74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Tes</a:t>
            </a:r>
            <a:r>
              <a:rPr lang="en-US" dirty="0" smtClean="0"/>
              <a:t> </a:t>
            </a:r>
            <a:r>
              <a:rPr lang="en-US" dirty="0" err="1" smtClean="0"/>
              <a:t>Mantoux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675783" cy="4351338"/>
          </a:xfrm>
        </p:spPr>
        <p:txBody>
          <a:bodyPr/>
          <a:lstStyle/>
          <a:p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uji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diagnosis </a:t>
            </a:r>
            <a:r>
              <a:rPr lang="en-US" dirty="0" err="1" smtClean="0"/>
              <a:t>adanya</a:t>
            </a:r>
            <a:r>
              <a:rPr lang="en-US" dirty="0" smtClean="0"/>
              <a:t> </a:t>
            </a:r>
            <a:r>
              <a:rPr lang="en-US" dirty="0" err="1" smtClean="0"/>
              <a:t>infeksi</a:t>
            </a:r>
            <a:r>
              <a:rPr lang="en-US" dirty="0" smtClean="0"/>
              <a:t> </a:t>
            </a:r>
            <a:r>
              <a:rPr lang="en-US" i="1" dirty="0" smtClean="0"/>
              <a:t>Mycobacterium tuberculosis</a:t>
            </a:r>
          </a:p>
          <a:p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cara</a:t>
            </a:r>
            <a:r>
              <a:rPr lang="en-US" dirty="0" smtClean="0"/>
              <a:t> </a:t>
            </a:r>
            <a:r>
              <a:rPr lang="en-US" dirty="0" err="1" smtClean="0"/>
              <a:t>menyuntikkan</a:t>
            </a:r>
            <a:r>
              <a:rPr lang="en-US" dirty="0" smtClean="0"/>
              <a:t> antigen </a:t>
            </a:r>
            <a:r>
              <a:rPr lang="en-US" dirty="0" err="1" smtClean="0"/>
              <a:t>tuberkulin</a:t>
            </a:r>
            <a:r>
              <a:rPr lang="en-US" dirty="0" smtClean="0"/>
              <a:t> di </a:t>
            </a:r>
            <a:r>
              <a:rPr lang="en-US" dirty="0" err="1" smtClean="0"/>
              <a:t>bawah</a:t>
            </a:r>
            <a:r>
              <a:rPr lang="en-US" dirty="0" smtClean="0"/>
              <a:t> </a:t>
            </a:r>
            <a:r>
              <a:rPr lang="en-US" dirty="0" err="1" smtClean="0"/>
              <a:t>kulit</a:t>
            </a:r>
            <a:r>
              <a:rPr lang="en-US" dirty="0" smtClean="0"/>
              <a:t> (intradermal)</a:t>
            </a:r>
          </a:p>
          <a:p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dirty="0" err="1" smtClean="0"/>
              <a:t>tes</a:t>
            </a:r>
            <a:r>
              <a:rPr lang="en-US" dirty="0" smtClean="0"/>
              <a:t> </a:t>
            </a:r>
            <a:r>
              <a:rPr lang="en-US" dirty="0" err="1" smtClean="0"/>
              <a:t>dibaca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waktu</a:t>
            </a:r>
            <a:r>
              <a:rPr lang="en-US" dirty="0" smtClean="0"/>
              <a:t> 48-72 jam </a:t>
            </a:r>
            <a:r>
              <a:rPr lang="en-US" dirty="0" err="1" smtClean="0"/>
              <a:t>setelah</a:t>
            </a:r>
            <a:r>
              <a:rPr lang="en-US" dirty="0" smtClean="0"/>
              <a:t> </a:t>
            </a:r>
            <a:r>
              <a:rPr lang="en-US" dirty="0" err="1" smtClean="0"/>
              <a:t>penyuntikan</a:t>
            </a:r>
            <a:endParaRPr lang="en-US" dirty="0" smtClean="0"/>
          </a:p>
          <a:p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dirty="0" err="1" smtClean="0"/>
              <a:t>positif</a:t>
            </a:r>
            <a:r>
              <a:rPr lang="en-US" dirty="0" smtClean="0"/>
              <a:t> </a:t>
            </a:r>
            <a:r>
              <a:rPr lang="en-US" dirty="0" err="1" smtClean="0"/>
              <a:t>terlihat</a:t>
            </a:r>
            <a:r>
              <a:rPr lang="en-US" dirty="0" smtClean="0"/>
              <a:t> </a:t>
            </a:r>
            <a:r>
              <a:rPr lang="en-US" dirty="0" err="1" smtClean="0"/>
              <a:t>apabila</a:t>
            </a:r>
            <a:r>
              <a:rPr lang="en-US" dirty="0" smtClean="0"/>
              <a:t>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pengerasan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daerah</a:t>
            </a:r>
            <a:r>
              <a:rPr lang="en-US" dirty="0" smtClean="0"/>
              <a:t> </a:t>
            </a:r>
            <a:r>
              <a:rPr lang="en-US" dirty="0" err="1" smtClean="0"/>
              <a:t>penyuntikan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diameter </a:t>
            </a:r>
            <a:r>
              <a:rPr lang="en-US" dirty="0" err="1" smtClean="0"/>
              <a:t>berbeda-beda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id-ID" dirty="0"/>
          </a:p>
        </p:txBody>
      </p:sp>
      <p:pic>
        <p:nvPicPr>
          <p:cNvPr id="16386" name="Picture 2" descr="https://upload.wikimedia.org/wikipedia/commons/thumb/f/fa/Mantoux_tuberculin_skin_test.jpg/1200px-Mantoux_tuberculin_skin_te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098" y="87002"/>
            <a:ext cx="3983545" cy="232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odermatol.com/wp-content/uploads/image/20162/OURD-7-195-g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096" y="1825625"/>
            <a:ext cx="3983545" cy="237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img.webmd.com/dtmcms/live/webmd/consumer_assets/site_images/media/medical/hw/h9991648_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097" y="4000500"/>
            <a:ext cx="3983545" cy="259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33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Imunodefisiensi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2" y="1825624"/>
            <a:ext cx="7126355" cy="4707697"/>
          </a:xfrm>
        </p:spPr>
        <p:txBody>
          <a:bodyPr/>
          <a:lstStyle/>
          <a:p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kondisi</a:t>
            </a:r>
            <a:r>
              <a:rPr lang="en-US" dirty="0" smtClean="0"/>
              <a:t> </a:t>
            </a:r>
            <a:r>
              <a:rPr lang="en-US" dirty="0" err="1" smtClean="0"/>
              <a:t>dimana</a:t>
            </a:r>
            <a:r>
              <a:rPr lang="en-US" dirty="0" smtClean="0"/>
              <a:t> </a:t>
            </a:r>
            <a:r>
              <a:rPr lang="en-US" dirty="0" err="1" smtClean="0"/>
              <a:t>salah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beberapa</a:t>
            </a:r>
            <a:r>
              <a:rPr lang="en-US" dirty="0" smtClean="0"/>
              <a:t> </a:t>
            </a:r>
            <a:r>
              <a:rPr lang="en-US" dirty="0" err="1" smtClean="0"/>
              <a:t>komponen</a:t>
            </a:r>
            <a:r>
              <a:rPr lang="en-US" dirty="0" smtClean="0"/>
              <a:t> </a:t>
            </a:r>
            <a:r>
              <a:rPr lang="en-US" dirty="0" err="1" smtClean="0"/>
              <a:t>respon</a:t>
            </a:r>
            <a:r>
              <a:rPr lang="en-US" dirty="0" smtClean="0"/>
              <a:t> </a:t>
            </a:r>
            <a:r>
              <a:rPr lang="en-US" dirty="0" err="1" smtClean="0"/>
              <a:t>imun</a:t>
            </a:r>
            <a:r>
              <a:rPr lang="en-US" dirty="0" smtClean="0"/>
              <a:t> </a:t>
            </a:r>
            <a:r>
              <a:rPr lang="en-US" dirty="0" err="1" smtClean="0"/>
              <a:t>mengalami</a:t>
            </a:r>
            <a:r>
              <a:rPr lang="en-US" dirty="0" smtClean="0"/>
              <a:t> </a:t>
            </a:r>
            <a:r>
              <a:rPr lang="en-US" dirty="0" err="1" smtClean="0"/>
              <a:t>penurunan</a:t>
            </a:r>
            <a:r>
              <a:rPr lang="en-US" dirty="0" smtClean="0"/>
              <a:t> </a:t>
            </a:r>
            <a:r>
              <a:rPr lang="en-US" dirty="0" err="1" smtClean="0"/>
              <a:t>jumlah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fungsi</a:t>
            </a:r>
            <a:endParaRPr lang="en-US" dirty="0" smtClean="0"/>
          </a:p>
          <a:p>
            <a:r>
              <a:rPr lang="en-US" dirty="0" smtClean="0"/>
              <a:t>Hal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menyebabkan</a:t>
            </a:r>
            <a:r>
              <a:rPr lang="en-US" dirty="0" smtClean="0"/>
              <a:t> </a:t>
            </a:r>
            <a:r>
              <a:rPr lang="en-US" dirty="0" err="1" smtClean="0"/>
              <a:t>tubuh</a:t>
            </a:r>
            <a:r>
              <a:rPr lang="en-US" dirty="0" smtClean="0"/>
              <a:t> </a:t>
            </a:r>
            <a:r>
              <a:rPr lang="en-US" dirty="0" err="1" smtClean="0"/>
              <a:t>kita</a:t>
            </a:r>
            <a:r>
              <a:rPr lang="en-US" dirty="0" smtClean="0"/>
              <a:t> </a:t>
            </a:r>
            <a:r>
              <a:rPr lang="en-US" dirty="0" err="1" smtClean="0"/>
              <a:t>mudah</a:t>
            </a:r>
            <a:r>
              <a:rPr lang="en-US" dirty="0" smtClean="0"/>
              <a:t> </a:t>
            </a:r>
            <a:r>
              <a:rPr lang="en-US" dirty="0" err="1" smtClean="0"/>
              <a:t>sekali</a:t>
            </a:r>
            <a:r>
              <a:rPr lang="en-US" dirty="0" smtClean="0"/>
              <a:t> </a:t>
            </a:r>
            <a:r>
              <a:rPr lang="en-US" dirty="0" err="1" smtClean="0"/>
              <a:t>terkena</a:t>
            </a:r>
            <a:r>
              <a:rPr lang="en-US" dirty="0" smtClean="0"/>
              <a:t> </a:t>
            </a:r>
            <a:r>
              <a:rPr lang="en-US" dirty="0" err="1" smtClean="0"/>
              <a:t>penyakit</a:t>
            </a:r>
            <a:endParaRPr lang="en-US" dirty="0" smtClean="0"/>
          </a:p>
          <a:p>
            <a:r>
              <a:rPr lang="en-US" dirty="0" err="1" smtClean="0"/>
              <a:t>Imunodefisiensi</a:t>
            </a:r>
            <a:r>
              <a:rPr lang="en-US" dirty="0" smtClean="0"/>
              <a:t> </a:t>
            </a:r>
            <a:r>
              <a:rPr lang="en-US" dirty="0" err="1" smtClean="0"/>
              <a:t>dibagi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2 :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Imunodefisiensi</a:t>
            </a:r>
            <a:r>
              <a:rPr lang="en-US" dirty="0" smtClean="0">
                <a:solidFill>
                  <a:srgbClr val="FF0000"/>
                </a:solidFill>
              </a:rPr>
              <a:t> primer </a:t>
            </a:r>
            <a:r>
              <a:rPr lang="en-US" dirty="0" smtClean="0"/>
              <a:t>: </a:t>
            </a:r>
            <a:r>
              <a:rPr lang="en-US" dirty="0" err="1" smtClean="0"/>
              <a:t>dibawa</a:t>
            </a:r>
            <a:r>
              <a:rPr lang="en-US" dirty="0" smtClean="0"/>
              <a:t> </a:t>
            </a:r>
            <a:r>
              <a:rPr lang="en-US" dirty="0" err="1" smtClean="0"/>
              <a:t>sejak</a:t>
            </a:r>
            <a:r>
              <a:rPr lang="en-US" dirty="0" smtClean="0"/>
              <a:t> </a:t>
            </a:r>
            <a:r>
              <a:rPr lang="en-US" dirty="0" err="1" smtClean="0"/>
              <a:t>lahir</a:t>
            </a:r>
            <a:r>
              <a:rPr lang="en-US" dirty="0" smtClean="0"/>
              <a:t> (</a:t>
            </a:r>
            <a:r>
              <a:rPr lang="en-US" dirty="0" err="1" smtClean="0"/>
              <a:t>faktor</a:t>
            </a:r>
            <a:r>
              <a:rPr lang="en-US" dirty="0" smtClean="0"/>
              <a:t> </a:t>
            </a:r>
            <a:r>
              <a:rPr lang="en-US" dirty="0" err="1" smtClean="0"/>
              <a:t>genetik</a:t>
            </a:r>
            <a:r>
              <a:rPr lang="en-US" dirty="0" smtClean="0"/>
              <a:t>) </a:t>
            </a:r>
            <a:r>
              <a:rPr lang="en-US" dirty="0" err="1" smtClean="0"/>
              <a:t>bukan</a:t>
            </a:r>
            <a:r>
              <a:rPr lang="en-US" dirty="0" smtClean="0"/>
              <a:t>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faktor</a:t>
            </a:r>
            <a:r>
              <a:rPr lang="en-US" dirty="0" smtClean="0"/>
              <a:t> </a:t>
            </a:r>
            <a:r>
              <a:rPr lang="en-US" dirty="0" err="1" smtClean="0"/>
              <a:t>eksternal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Imunodefisiensi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sekunder</a:t>
            </a:r>
            <a:r>
              <a:rPr lang="en-US" dirty="0" smtClean="0"/>
              <a:t> : </a:t>
            </a:r>
            <a:r>
              <a:rPr lang="en-US" dirty="0" err="1" smtClean="0"/>
              <a:t>didapatkan</a:t>
            </a:r>
            <a:r>
              <a:rPr lang="en-US" dirty="0" smtClean="0"/>
              <a:t>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faktor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luar</a:t>
            </a:r>
            <a:r>
              <a:rPr lang="en-US" dirty="0" smtClean="0"/>
              <a:t>, </a:t>
            </a:r>
            <a:r>
              <a:rPr lang="en-US" dirty="0" err="1" smtClean="0"/>
              <a:t>semisal</a:t>
            </a:r>
            <a:r>
              <a:rPr lang="en-US" dirty="0" smtClean="0"/>
              <a:t> </a:t>
            </a:r>
            <a:r>
              <a:rPr lang="en-US" dirty="0" err="1" smtClean="0"/>
              <a:t>infeksi</a:t>
            </a:r>
            <a:r>
              <a:rPr lang="en-US" dirty="0" smtClean="0"/>
              <a:t> HIV, </a:t>
            </a:r>
            <a:r>
              <a:rPr lang="en-US" dirty="0" err="1" smtClean="0"/>
              <a:t>kekurangan</a:t>
            </a:r>
            <a:r>
              <a:rPr lang="en-US" dirty="0" smtClean="0"/>
              <a:t> </a:t>
            </a:r>
            <a:r>
              <a:rPr lang="en-US" dirty="0" err="1" smtClean="0"/>
              <a:t>nutrisi</a:t>
            </a:r>
            <a:r>
              <a:rPr lang="en-US" dirty="0" smtClean="0"/>
              <a:t>, </a:t>
            </a:r>
            <a:r>
              <a:rPr lang="en-US" dirty="0" err="1" smtClean="0"/>
              <a:t>dll</a:t>
            </a:r>
            <a:endParaRPr lang="id-ID" dirty="0"/>
          </a:p>
        </p:txBody>
      </p:sp>
      <p:pic>
        <p:nvPicPr>
          <p:cNvPr id="1026" name="Picture 2" descr="http://worldartsme.com/images/weak-body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065" y="1690688"/>
            <a:ext cx="2569735" cy="447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82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Imunodefisiensi</a:t>
            </a:r>
            <a:r>
              <a:rPr lang="en-US" dirty="0" smtClean="0"/>
              <a:t> Primer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Terjadi</a:t>
            </a:r>
            <a:r>
              <a:rPr lang="en-US" dirty="0" smtClean="0"/>
              <a:t>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adanya</a:t>
            </a:r>
            <a:r>
              <a:rPr lang="en-US" dirty="0" smtClean="0"/>
              <a:t> </a:t>
            </a:r>
            <a:r>
              <a:rPr lang="en-US" dirty="0" err="1" smtClean="0"/>
              <a:t>mutasi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gen-gen yang </a:t>
            </a:r>
            <a:r>
              <a:rPr lang="en-US" dirty="0" err="1" smtClean="0"/>
              <a:t>berperan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imun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Mutasi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diturunkan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orang </a:t>
            </a:r>
            <a:r>
              <a:rPr lang="en-US" dirty="0" err="1" smtClean="0"/>
              <a:t>tua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Hal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mengakibatkan</a:t>
            </a:r>
            <a:r>
              <a:rPr lang="en-US" dirty="0" smtClean="0"/>
              <a:t> </a:t>
            </a:r>
            <a:r>
              <a:rPr lang="en-US" dirty="0" err="1" smtClean="0"/>
              <a:t>defisiensi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imun</a:t>
            </a:r>
            <a:r>
              <a:rPr lang="en-US" dirty="0" smtClean="0"/>
              <a:t> non </a:t>
            </a:r>
            <a:r>
              <a:rPr lang="en-US" dirty="0" err="1" smtClean="0"/>
              <a:t>spesifik</a:t>
            </a:r>
            <a:r>
              <a:rPr lang="en-US" dirty="0" smtClean="0"/>
              <a:t>, </a:t>
            </a:r>
            <a:r>
              <a:rPr lang="en-US" dirty="0" err="1" smtClean="0"/>
              <a:t>limfosit</a:t>
            </a:r>
            <a:r>
              <a:rPr lang="en-US" dirty="0" smtClean="0"/>
              <a:t> T </a:t>
            </a:r>
            <a:r>
              <a:rPr lang="en-US" dirty="0" err="1" smtClean="0"/>
              <a:t>dan</a:t>
            </a:r>
            <a:r>
              <a:rPr lang="en-US" dirty="0" smtClean="0"/>
              <a:t> B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1649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Macam-macam</a:t>
            </a:r>
            <a:r>
              <a:rPr lang="en-US" dirty="0" smtClean="0"/>
              <a:t> </a:t>
            </a:r>
            <a:r>
              <a:rPr lang="en-US" dirty="0" err="1" smtClean="0"/>
              <a:t>Imunodefisiensi</a:t>
            </a:r>
            <a:r>
              <a:rPr lang="en-US" dirty="0" smtClean="0"/>
              <a:t> Primer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Imunodefisiensi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terjadi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imun</a:t>
            </a:r>
            <a:r>
              <a:rPr lang="en-US" dirty="0" smtClean="0"/>
              <a:t> non </a:t>
            </a:r>
            <a:r>
              <a:rPr lang="en-US" dirty="0" err="1" smtClean="0"/>
              <a:t>spesifik</a:t>
            </a:r>
            <a:r>
              <a:rPr lang="en-US" dirty="0" smtClean="0"/>
              <a:t>, </a:t>
            </a:r>
            <a:r>
              <a:rPr lang="en-US" dirty="0" err="1" smtClean="0"/>
              <a:t>limfosit</a:t>
            </a:r>
            <a:r>
              <a:rPr lang="en-US" dirty="0" smtClean="0"/>
              <a:t> T </a:t>
            </a:r>
            <a:r>
              <a:rPr lang="en-US" dirty="0" err="1" smtClean="0"/>
              <a:t>dan</a:t>
            </a:r>
            <a:r>
              <a:rPr lang="en-US" dirty="0" smtClean="0"/>
              <a:t> B</a:t>
            </a:r>
          </a:p>
          <a:p>
            <a:r>
              <a:rPr lang="en-US" dirty="0" err="1" smtClean="0"/>
              <a:t>Sindroma-sindroma</a:t>
            </a:r>
            <a:r>
              <a:rPr lang="en-US" dirty="0" smtClean="0"/>
              <a:t> yang </a:t>
            </a:r>
            <a:r>
              <a:rPr lang="en-US" dirty="0" err="1" smtClean="0"/>
              <a:t>dihasilkan</a:t>
            </a:r>
            <a:r>
              <a:rPr lang="en-US" dirty="0" smtClean="0"/>
              <a:t>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bervariasi</a:t>
            </a:r>
            <a:endParaRPr lang="en-US" dirty="0" smtClean="0"/>
          </a:p>
          <a:p>
            <a:r>
              <a:rPr lang="en-US" dirty="0" err="1" smtClean="0"/>
              <a:t>Sindroma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bukan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kasus</a:t>
            </a:r>
            <a:r>
              <a:rPr lang="en-US" dirty="0" smtClean="0"/>
              <a:t> yang </a:t>
            </a:r>
            <a:r>
              <a:rPr lang="en-US" dirty="0" err="1" smtClean="0"/>
              <a:t>sering</a:t>
            </a:r>
            <a:r>
              <a:rPr lang="en-US" dirty="0" smtClean="0"/>
              <a:t> </a:t>
            </a:r>
            <a:r>
              <a:rPr lang="en-US" dirty="0" err="1" smtClean="0"/>
              <a:t>terjadi</a:t>
            </a:r>
            <a:r>
              <a:rPr lang="en-US" dirty="0" smtClean="0"/>
              <a:t>, </a:t>
            </a:r>
            <a:r>
              <a:rPr lang="en-US" dirty="0" err="1" smtClean="0"/>
              <a:t>cenderung</a:t>
            </a:r>
            <a:r>
              <a:rPr lang="en-US" dirty="0" smtClean="0"/>
              <a:t> </a:t>
            </a:r>
            <a:r>
              <a:rPr lang="en-US" dirty="0" err="1" smtClean="0"/>
              <a:t>jarang</a:t>
            </a:r>
            <a:r>
              <a:rPr lang="en-US" dirty="0" smtClean="0"/>
              <a:t> </a:t>
            </a:r>
            <a:r>
              <a:rPr lang="en-US" dirty="0" err="1" smtClean="0"/>
              <a:t>terjadi</a:t>
            </a:r>
            <a:endParaRPr lang="en-US" dirty="0" smtClean="0"/>
          </a:p>
          <a:p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dibedakan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Defisiensi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pada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limfosit</a:t>
            </a:r>
            <a:r>
              <a:rPr lang="en-US" dirty="0" smtClean="0">
                <a:solidFill>
                  <a:srgbClr val="FF0000"/>
                </a:solidFill>
              </a:rPr>
              <a:t> 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Defisiensi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pada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limfosit</a:t>
            </a:r>
            <a:r>
              <a:rPr lang="en-US" dirty="0" smtClean="0">
                <a:solidFill>
                  <a:srgbClr val="FF0000"/>
                </a:solidFill>
              </a:rPr>
              <a:t> B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Defisiensi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pada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sistem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imun</a:t>
            </a:r>
            <a:r>
              <a:rPr lang="en-US" dirty="0" smtClean="0">
                <a:solidFill>
                  <a:srgbClr val="FF0000"/>
                </a:solidFill>
              </a:rPr>
              <a:t> non </a:t>
            </a:r>
            <a:r>
              <a:rPr lang="en-US" dirty="0" err="1" smtClean="0">
                <a:solidFill>
                  <a:srgbClr val="FF0000"/>
                </a:solidFill>
              </a:rPr>
              <a:t>spesifik</a:t>
            </a:r>
            <a:r>
              <a:rPr lang="en-US" dirty="0" smtClean="0">
                <a:solidFill>
                  <a:srgbClr val="FF0000"/>
                </a:solidFill>
              </a:rPr>
              <a:t>/innate</a:t>
            </a:r>
            <a:endParaRPr lang="id-ID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9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Macam-macam</a:t>
            </a:r>
            <a:r>
              <a:rPr lang="en-US" dirty="0" smtClean="0"/>
              <a:t> </a:t>
            </a:r>
            <a:r>
              <a:rPr lang="en-US" dirty="0" err="1" smtClean="0"/>
              <a:t>Imunodefisiensi</a:t>
            </a:r>
            <a:r>
              <a:rPr lang="en-US" dirty="0" smtClean="0"/>
              <a:t> Primer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defisiensi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limfosit</a:t>
            </a:r>
            <a:r>
              <a:rPr lang="en-US" dirty="0" smtClean="0">
                <a:solidFill>
                  <a:srgbClr val="FF0000"/>
                </a:solidFill>
              </a:rPr>
              <a:t> T 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severe combined immunodeficiency (SCID), X-linked SCID, </a:t>
            </a:r>
            <a:r>
              <a:rPr lang="en-US" dirty="0" err="1" smtClean="0">
                <a:solidFill>
                  <a:srgbClr val="FF0000"/>
                </a:solidFill>
              </a:rPr>
              <a:t>DiGeorge’s</a:t>
            </a:r>
            <a:r>
              <a:rPr lang="en-US" dirty="0" smtClean="0">
                <a:solidFill>
                  <a:srgbClr val="FF0000"/>
                </a:solidFill>
              </a:rPr>
              <a:t> Syndrome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defisiensi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limfosit</a:t>
            </a:r>
            <a:r>
              <a:rPr lang="en-US" dirty="0" smtClean="0">
                <a:solidFill>
                  <a:srgbClr val="FF0000"/>
                </a:solidFill>
              </a:rPr>
              <a:t> B</a:t>
            </a:r>
            <a:r>
              <a:rPr lang="en-US" dirty="0" smtClean="0"/>
              <a:t> : </a:t>
            </a:r>
            <a:r>
              <a:rPr lang="en-US" dirty="0" smtClean="0">
                <a:solidFill>
                  <a:srgbClr val="FF0000"/>
                </a:solidFill>
              </a:rPr>
              <a:t>X-</a:t>
            </a:r>
            <a:r>
              <a:rPr lang="en-US" dirty="0" err="1" smtClean="0">
                <a:solidFill>
                  <a:srgbClr val="FF0000"/>
                </a:solidFill>
              </a:rPr>
              <a:t>agammaglobulinemia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defisiensi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imun</a:t>
            </a:r>
            <a:r>
              <a:rPr lang="en-US" dirty="0" smtClean="0">
                <a:solidFill>
                  <a:srgbClr val="FF0000"/>
                </a:solidFill>
              </a:rPr>
              <a:t> non </a:t>
            </a:r>
            <a:r>
              <a:rPr lang="en-US" dirty="0" err="1" smtClean="0">
                <a:solidFill>
                  <a:srgbClr val="FF0000"/>
                </a:solidFill>
              </a:rPr>
              <a:t>spesifik</a:t>
            </a:r>
            <a:r>
              <a:rPr lang="en-US" dirty="0" smtClean="0"/>
              <a:t> : </a:t>
            </a:r>
            <a:r>
              <a:rPr lang="en-US" dirty="0" smtClean="0">
                <a:solidFill>
                  <a:srgbClr val="FF0000"/>
                </a:solidFill>
              </a:rPr>
              <a:t>severe congenital </a:t>
            </a:r>
            <a:r>
              <a:rPr lang="en-US" dirty="0" err="1" smtClean="0">
                <a:solidFill>
                  <a:srgbClr val="FF0000"/>
                </a:solidFill>
              </a:rPr>
              <a:t>netropenia</a:t>
            </a:r>
            <a:endParaRPr lang="id-ID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9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Severe </a:t>
            </a:r>
            <a:r>
              <a:rPr lang="en-US" i="1" dirty="0"/>
              <a:t>C</a:t>
            </a:r>
            <a:r>
              <a:rPr lang="en-US" i="1" dirty="0" smtClean="0"/>
              <a:t>ombine Immunodeficiency (SCID)</a:t>
            </a:r>
            <a:endParaRPr lang="id-ID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18" y="1812373"/>
            <a:ext cx="7152860" cy="4628184"/>
          </a:xfrm>
        </p:spPr>
        <p:txBody>
          <a:bodyPr>
            <a:normAutofit/>
          </a:bodyPr>
          <a:lstStyle/>
          <a:p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kelainan</a:t>
            </a:r>
            <a:r>
              <a:rPr lang="en-US" dirty="0" smtClean="0"/>
              <a:t> </a:t>
            </a:r>
            <a:r>
              <a:rPr lang="en-US" dirty="0" err="1" smtClean="0"/>
              <a:t>respon</a:t>
            </a:r>
            <a:r>
              <a:rPr lang="en-US" dirty="0" smtClean="0"/>
              <a:t> </a:t>
            </a:r>
            <a:r>
              <a:rPr lang="en-US" dirty="0" err="1" smtClean="0"/>
              <a:t>imun</a:t>
            </a:r>
            <a:r>
              <a:rPr lang="en-US" dirty="0" smtClean="0"/>
              <a:t> yang </a:t>
            </a:r>
            <a:r>
              <a:rPr lang="en-US" dirty="0" err="1" smtClean="0"/>
              <a:t>disebabkan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kegagalan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pembentukan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sel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limfosit</a:t>
            </a:r>
            <a:r>
              <a:rPr lang="en-US" dirty="0" smtClean="0">
                <a:solidFill>
                  <a:srgbClr val="FF0000"/>
                </a:solidFill>
              </a:rPr>
              <a:t> T </a:t>
            </a:r>
            <a:r>
              <a:rPr lang="en-US" dirty="0" err="1" smtClean="0">
                <a:solidFill>
                  <a:srgbClr val="FF0000"/>
                </a:solidFill>
              </a:rPr>
              <a:t>dan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limfosit</a:t>
            </a:r>
            <a:r>
              <a:rPr lang="en-US" dirty="0" smtClean="0">
                <a:solidFill>
                  <a:srgbClr val="FF0000"/>
                </a:solidFill>
              </a:rPr>
              <a:t> B </a:t>
            </a:r>
            <a:r>
              <a:rPr lang="en-US" dirty="0" smtClean="0"/>
              <a:t>yang </a:t>
            </a:r>
            <a:r>
              <a:rPr lang="en-US" dirty="0" err="1" smtClean="0"/>
              <a:t>fungsional</a:t>
            </a:r>
            <a:endParaRPr lang="en-US" dirty="0" smtClean="0"/>
          </a:p>
          <a:p>
            <a:r>
              <a:rPr lang="en-US" dirty="0" err="1" smtClean="0"/>
              <a:t>Mengakibatkan</a:t>
            </a:r>
            <a:r>
              <a:rPr lang="en-US" dirty="0" smtClean="0"/>
              <a:t> </a:t>
            </a:r>
            <a:r>
              <a:rPr lang="en-US" dirty="0" err="1" smtClean="0"/>
              <a:t>penderitanya</a:t>
            </a:r>
            <a:r>
              <a:rPr lang="en-US" dirty="0" smtClean="0"/>
              <a:t>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rentan</a:t>
            </a:r>
            <a:r>
              <a:rPr lang="en-US" dirty="0" smtClean="0"/>
              <a:t> </a:t>
            </a:r>
            <a:r>
              <a:rPr lang="en-US" dirty="0" err="1" smtClean="0"/>
              <a:t>terkena</a:t>
            </a:r>
            <a:r>
              <a:rPr lang="en-US" dirty="0" smtClean="0"/>
              <a:t> </a:t>
            </a:r>
            <a:r>
              <a:rPr lang="en-US" dirty="0" err="1" smtClean="0"/>
              <a:t>penyakit</a:t>
            </a:r>
            <a:endParaRPr lang="en-US" dirty="0" smtClean="0"/>
          </a:p>
          <a:p>
            <a:r>
              <a:rPr lang="en-US" dirty="0" err="1" smtClean="0"/>
              <a:t>Diagnosa</a:t>
            </a:r>
            <a:r>
              <a:rPr lang="en-US" dirty="0" smtClean="0"/>
              <a:t> </a:t>
            </a:r>
            <a:r>
              <a:rPr lang="en-US" dirty="0" err="1" smtClean="0"/>
              <a:t>baru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dilakukan</a:t>
            </a:r>
            <a:r>
              <a:rPr lang="en-US" dirty="0" smtClean="0"/>
              <a:t> </a:t>
            </a:r>
            <a:r>
              <a:rPr lang="en-US" dirty="0" err="1" smtClean="0"/>
              <a:t>setelah</a:t>
            </a:r>
            <a:r>
              <a:rPr lang="en-US" dirty="0" smtClean="0"/>
              <a:t>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gejala</a:t>
            </a:r>
            <a:r>
              <a:rPr lang="en-US" dirty="0" smtClean="0"/>
              <a:t> (</a:t>
            </a:r>
            <a:r>
              <a:rPr lang="en-US" dirty="0" err="1" smtClean="0"/>
              <a:t>terjadi</a:t>
            </a:r>
            <a:r>
              <a:rPr lang="en-US" dirty="0" smtClean="0"/>
              <a:t> </a:t>
            </a:r>
            <a:r>
              <a:rPr lang="en-US" dirty="0" err="1" smtClean="0"/>
              <a:t>infeksi</a:t>
            </a:r>
            <a:r>
              <a:rPr lang="en-US" dirty="0" smtClean="0"/>
              <a:t> yang </a:t>
            </a:r>
            <a:r>
              <a:rPr lang="en-US" dirty="0" err="1" smtClean="0"/>
              <a:t>berulang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hambatan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tumbuh</a:t>
            </a:r>
            <a:r>
              <a:rPr lang="en-US" dirty="0" smtClean="0"/>
              <a:t> </a:t>
            </a:r>
            <a:r>
              <a:rPr lang="en-US" dirty="0" err="1" smtClean="0"/>
              <a:t>kembang</a:t>
            </a:r>
            <a:r>
              <a:rPr lang="en-US" dirty="0" smtClean="0"/>
              <a:t>) </a:t>
            </a:r>
          </a:p>
          <a:p>
            <a:r>
              <a:rPr lang="en-US" dirty="0" err="1" smtClean="0"/>
              <a:t>Terapi</a:t>
            </a:r>
            <a:r>
              <a:rPr lang="en-US" dirty="0" smtClean="0"/>
              <a:t> yang paling </a:t>
            </a:r>
            <a:r>
              <a:rPr lang="en-US" dirty="0" err="1" smtClean="0"/>
              <a:t>efektif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transplantasi</a:t>
            </a:r>
            <a:r>
              <a:rPr lang="en-US" dirty="0" smtClean="0"/>
              <a:t> </a:t>
            </a:r>
            <a:r>
              <a:rPr lang="en-US" dirty="0" err="1" smtClean="0"/>
              <a:t>sumsum</a:t>
            </a:r>
            <a:r>
              <a:rPr lang="en-US" dirty="0" smtClean="0"/>
              <a:t> </a:t>
            </a:r>
            <a:r>
              <a:rPr lang="en-US" dirty="0" err="1" smtClean="0"/>
              <a:t>tulang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donor yang </a:t>
            </a:r>
            <a:r>
              <a:rPr lang="en-US" dirty="0" err="1" smtClean="0"/>
              <a:t>sesuai</a:t>
            </a:r>
            <a:endParaRPr lang="id-ID" dirty="0"/>
          </a:p>
        </p:txBody>
      </p:sp>
      <p:pic>
        <p:nvPicPr>
          <p:cNvPr id="1026" name="Picture 2" descr="http://www.newbornscreening.info/images/SCID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478" y="1812373"/>
            <a:ext cx="4692096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88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David Vetter (</a:t>
            </a:r>
            <a:r>
              <a:rPr lang="en-US" i="1" dirty="0" smtClean="0"/>
              <a:t>Bubble Boy</a:t>
            </a:r>
            <a:r>
              <a:rPr lang="en-US" dirty="0" smtClean="0"/>
              <a:t>)</a:t>
            </a:r>
            <a:endParaRPr lang="id-ID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6" name="Picture 2" descr="https://cdn.hpm.io/wp-content/uploads/2016/05/13154629/David-Vetter-the-Bubble-Boy-at-5-years-old-Dec.-1976--120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409" y="1727289"/>
            <a:ext cx="7040080" cy="469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20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8377"/>
            <a:ext cx="10515600" cy="1325563"/>
          </a:xfrm>
        </p:spPr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Komponen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Respon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Imun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Spesifik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77416"/>
            <a:ext cx="10515600" cy="4351338"/>
          </a:xfrm>
        </p:spPr>
        <p:txBody>
          <a:bodyPr/>
          <a:lstStyle/>
          <a:p>
            <a:r>
              <a:rPr lang="en-US" dirty="0" err="1" smtClean="0">
                <a:latin typeface="Arial" charset="0"/>
                <a:cs typeface="Arial" charset="0"/>
              </a:rPr>
              <a:t>Respon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imun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seluler</a:t>
            </a:r>
            <a:r>
              <a:rPr lang="en-US" dirty="0" smtClean="0">
                <a:latin typeface="Arial" charset="0"/>
                <a:cs typeface="Arial" charset="0"/>
              </a:rPr>
              <a:t> (</a:t>
            </a:r>
            <a:r>
              <a:rPr lang="en-US" dirty="0" err="1" smtClean="0">
                <a:latin typeface="Arial" charset="0"/>
                <a:cs typeface="Arial" charset="0"/>
              </a:rPr>
              <a:t>respon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sel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limfosit</a:t>
            </a:r>
            <a:r>
              <a:rPr lang="en-US" dirty="0" smtClean="0">
                <a:latin typeface="Arial" charset="0"/>
                <a:cs typeface="Arial" charset="0"/>
              </a:rPr>
              <a:t> T)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  <a:p>
            <a:r>
              <a:rPr lang="en-US" dirty="0" err="1" smtClean="0">
                <a:latin typeface="Arial" charset="0"/>
                <a:cs typeface="Arial" charset="0"/>
              </a:rPr>
              <a:t>Respon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imun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humoral</a:t>
            </a:r>
            <a:r>
              <a:rPr lang="en-US" dirty="0" smtClean="0">
                <a:latin typeface="Arial" charset="0"/>
                <a:cs typeface="Arial" charset="0"/>
              </a:rPr>
              <a:t> (</a:t>
            </a:r>
            <a:r>
              <a:rPr lang="en-US" dirty="0" err="1" smtClean="0">
                <a:latin typeface="Arial" charset="0"/>
                <a:cs typeface="Arial" charset="0"/>
              </a:rPr>
              <a:t>antibodi</a:t>
            </a:r>
            <a:r>
              <a:rPr lang="en-US" dirty="0" smtClean="0">
                <a:latin typeface="Arial" charset="0"/>
                <a:cs typeface="Arial" charset="0"/>
              </a:rPr>
              <a:t>)</a:t>
            </a:r>
          </a:p>
          <a:p>
            <a:pPr lvl="1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3103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052" name="Picture 4" descr="https://primaryimmune.org/wp-content/uploads/2016/02/David-Vetter-with-mother-Carol-Ann-July-29-1977-300x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44" y="1417982"/>
            <a:ext cx="5032515" cy="475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dn20.patch.com/users/22893546/20170727/031435/styles/raw/public/processed_images/1501182875-1501182875-6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15" y="1417982"/>
            <a:ext cx="6345304" cy="475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28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Imunodefisiensi</a:t>
            </a:r>
            <a:r>
              <a:rPr lang="en-US" dirty="0" smtClean="0"/>
              <a:t> </a:t>
            </a:r>
            <a:r>
              <a:rPr lang="en-US" dirty="0" err="1" smtClean="0"/>
              <a:t>Sekunder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penurunan</a:t>
            </a:r>
            <a:r>
              <a:rPr lang="en-US" dirty="0" smtClean="0"/>
              <a:t> </a:t>
            </a:r>
            <a:r>
              <a:rPr lang="en-US" dirty="0" err="1" smtClean="0"/>
              <a:t>respon</a:t>
            </a:r>
            <a:r>
              <a:rPr lang="en-US" dirty="0" smtClean="0"/>
              <a:t> </a:t>
            </a:r>
            <a:r>
              <a:rPr lang="en-US" dirty="0" err="1" smtClean="0"/>
              <a:t>imunitas</a:t>
            </a:r>
            <a:r>
              <a:rPr lang="en-US" dirty="0" smtClean="0"/>
              <a:t>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faktor</a:t>
            </a:r>
            <a:r>
              <a:rPr lang="en-US" dirty="0" smtClean="0"/>
              <a:t> </a:t>
            </a:r>
            <a:r>
              <a:rPr lang="en-US" dirty="0" err="1" smtClean="0"/>
              <a:t>eksternal</a:t>
            </a:r>
            <a:r>
              <a:rPr lang="en-US" dirty="0" smtClean="0"/>
              <a:t>, </a:t>
            </a:r>
            <a:r>
              <a:rPr lang="en-US" dirty="0" err="1" smtClean="0"/>
              <a:t>seperti</a:t>
            </a:r>
            <a:r>
              <a:rPr lang="en-US" dirty="0" smtClean="0"/>
              <a:t> </a:t>
            </a:r>
            <a:r>
              <a:rPr lang="en-US" dirty="0" err="1" smtClean="0"/>
              <a:t>infeksi</a:t>
            </a:r>
            <a:r>
              <a:rPr lang="en-US" dirty="0" smtClean="0"/>
              <a:t> HIV, </a:t>
            </a:r>
            <a:r>
              <a:rPr lang="en-US" dirty="0" err="1" smtClean="0"/>
              <a:t>malnutrisi</a:t>
            </a:r>
            <a:r>
              <a:rPr lang="en-US" dirty="0" smtClean="0"/>
              <a:t>, </a:t>
            </a:r>
            <a:r>
              <a:rPr lang="en-US" dirty="0" err="1" smtClean="0"/>
              <a:t>kemoterapi</a:t>
            </a:r>
            <a:endParaRPr lang="en-US" dirty="0" smtClean="0"/>
          </a:p>
          <a:p>
            <a:endParaRPr lang="en-US" dirty="0" smtClean="0"/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3182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Infeksi</a:t>
            </a:r>
            <a:r>
              <a:rPr lang="en-US" dirty="0" smtClean="0"/>
              <a:t> HIV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56930"/>
            <a:ext cx="6940826" cy="4351338"/>
          </a:xfrm>
        </p:spPr>
        <p:txBody>
          <a:bodyPr/>
          <a:lstStyle/>
          <a:p>
            <a:r>
              <a:rPr lang="en-US" i="1" dirty="0" smtClean="0"/>
              <a:t>Human Immunodeficiency Virus</a:t>
            </a:r>
            <a:r>
              <a:rPr lang="en-US" dirty="0" smtClean="0"/>
              <a:t> (HIV)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menyebabkan</a:t>
            </a:r>
            <a:r>
              <a:rPr lang="en-US" dirty="0" smtClean="0"/>
              <a:t> </a:t>
            </a:r>
            <a:r>
              <a:rPr lang="en-US" dirty="0" err="1" smtClean="0"/>
              <a:t>imunodefisiensi</a:t>
            </a:r>
            <a:r>
              <a:rPr lang="en-US" dirty="0" smtClean="0"/>
              <a:t> </a:t>
            </a:r>
            <a:r>
              <a:rPr lang="en-US" dirty="0" err="1" smtClean="0"/>
              <a:t>sekunder</a:t>
            </a:r>
            <a:endParaRPr lang="en-US" dirty="0" smtClean="0"/>
          </a:p>
          <a:p>
            <a:r>
              <a:rPr lang="en-US" dirty="0" smtClean="0"/>
              <a:t>Virus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menyerang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limfosit</a:t>
            </a:r>
            <a:r>
              <a:rPr lang="en-US" dirty="0" smtClean="0"/>
              <a:t> T CD4</a:t>
            </a:r>
            <a:r>
              <a:rPr lang="en-US" baseline="30000" dirty="0" smtClean="0"/>
              <a:t>+</a:t>
            </a:r>
          </a:p>
          <a:p>
            <a:r>
              <a:rPr lang="en-US" dirty="0" err="1" smtClean="0"/>
              <a:t>Limfosit</a:t>
            </a:r>
            <a:r>
              <a:rPr lang="en-US" dirty="0" smtClean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rusak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jumlahnya</a:t>
            </a:r>
            <a:r>
              <a:rPr lang="en-US" dirty="0" smtClean="0"/>
              <a:t> </a:t>
            </a:r>
            <a:r>
              <a:rPr lang="en-US" dirty="0" err="1" smtClean="0"/>
              <a:t>semakin</a:t>
            </a:r>
            <a:r>
              <a:rPr lang="en-US" dirty="0" smtClean="0"/>
              <a:t> </a:t>
            </a:r>
            <a:r>
              <a:rPr lang="en-US" dirty="0" err="1" smtClean="0"/>
              <a:t>menurun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defisiensi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respon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imun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err="1" smtClean="0">
                <a:sym typeface="Wingdings" panose="05000000000000000000" pitchFamily="2" charset="2"/>
              </a:rPr>
              <a:t>Apabila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l-GR" dirty="0" smtClean="0">
                <a:sym typeface="Wingdings" panose="05000000000000000000" pitchFamily="2" charset="2"/>
              </a:rPr>
              <a:t>Σ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sel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limfosit</a:t>
            </a:r>
            <a:r>
              <a:rPr lang="en-US" dirty="0" smtClean="0">
                <a:sym typeface="Wingdings" panose="05000000000000000000" pitchFamily="2" charset="2"/>
              </a:rPr>
              <a:t> T CD4+ &lt; 200 </a:t>
            </a:r>
            <a:r>
              <a:rPr lang="en-US" dirty="0" err="1" smtClean="0">
                <a:sym typeface="Wingdings" panose="05000000000000000000" pitchFamily="2" charset="2"/>
              </a:rPr>
              <a:t>sel</a:t>
            </a:r>
            <a:r>
              <a:rPr lang="en-US" dirty="0" smtClean="0">
                <a:sym typeface="Wingdings" panose="05000000000000000000" pitchFamily="2" charset="2"/>
              </a:rPr>
              <a:t>/ml </a:t>
            </a:r>
            <a:r>
              <a:rPr lang="en-US" dirty="0" err="1" smtClean="0">
                <a:sym typeface="Wingdings" panose="05000000000000000000" pitchFamily="2" charset="2"/>
              </a:rPr>
              <a:t>darah</a:t>
            </a:r>
            <a:r>
              <a:rPr lang="en-US" dirty="0" smtClean="0">
                <a:sym typeface="Wingdings" panose="05000000000000000000" pitchFamily="2" charset="2"/>
              </a:rPr>
              <a:t> 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AIDS</a:t>
            </a:r>
            <a:endParaRPr lang="id-ID" dirty="0">
              <a:solidFill>
                <a:srgbClr val="FF0000"/>
              </a:solidFill>
            </a:endParaRPr>
          </a:p>
        </p:txBody>
      </p:sp>
      <p:pic>
        <p:nvPicPr>
          <p:cNvPr id="1028" name="Picture 4" descr="https://www.avert.org/sites/default/files/styles/article_scale_style_780/public/Science.jpg?itok=GsQOoPHn&amp;timestamp=1454087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6" y="2474982"/>
            <a:ext cx="4179267" cy="248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61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Perjalanan</a:t>
            </a:r>
            <a:r>
              <a:rPr lang="en-US" dirty="0" smtClean="0"/>
              <a:t> </a:t>
            </a:r>
            <a:r>
              <a:rPr lang="en-US" dirty="0" err="1" smtClean="0"/>
              <a:t>infeksi</a:t>
            </a:r>
            <a:r>
              <a:rPr lang="en-US" dirty="0" smtClean="0"/>
              <a:t> HIV - AIDS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050" name="Picture 2" descr="https://www.healthline.com/hlcmsresource/images/stages-of-HI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21" y="1615056"/>
            <a:ext cx="8684818" cy="487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77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AIDS (</a:t>
            </a:r>
            <a:r>
              <a:rPr lang="en-US" i="1" dirty="0" smtClean="0"/>
              <a:t>Acquired Immunodeficiency Syndrome</a:t>
            </a:r>
            <a:r>
              <a:rPr lang="en-US" dirty="0" smtClean="0"/>
              <a:t>)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176" y="1693103"/>
            <a:ext cx="6675783" cy="4351338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tahap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penderita</a:t>
            </a:r>
            <a:r>
              <a:rPr lang="en-US" dirty="0" smtClean="0"/>
              <a:t> </a:t>
            </a:r>
            <a:r>
              <a:rPr lang="en-US" dirty="0" err="1" smtClean="0"/>
              <a:t>mengalami</a:t>
            </a:r>
            <a:r>
              <a:rPr lang="en-US" dirty="0" smtClean="0"/>
              <a:t> </a:t>
            </a:r>
            <a:r>
              <a:rPr lang="en-US" dirty="0" err="1" smtClean="0"/>
              <a:t>infeksi</a:t>
            </a:r>
            <a:r>
              <a:rPr lang="en-US" dirty="0" smtClean="0"/>
              <a:t> </a:t>
            </a:r>
            <a:r>
              <a:rPr lang="en-US" dirty="0" err="1" smtClean="0"/>
              <a:t>oportunistik</a:t>
            </a:r>
            <a:r>
              <a:rPr lang="en-US" dirty="0" smtClean="0"/>
              <a:t> (</a:t>
            </a:r>
            <a:r>
              <a:rPr lang="en-US" dirty="0" err="1" smtClean="0"/>
              <a:t>infeksi</a:t>
            </a:r>
            <a:r>
              <a:rPr lang="en-US" dirty="0" smtClean="0"/>
              <a:t> </a:t>
            </a:r>
            <a:r>
              <a:rPr lang="en-US" dirty="0" err="1" smtClean="0"/>
              <a:t>penyerta</a:t>
            </a:r>
            <a:r>
              <a:rPr lang="en-US" dirty="0" smtClean="0"/>
              <a:t>) yang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akibat</a:t>
            </a:r>
            <a:r>
              <a:rPr lang="en-US" dirty="0" smtClean="0"/>
              <a:t> </a:t>
            </a:r>
            <a:r>
              <a:rPr lang="en-US" dirty="0" err="1" smtClean="0"/>
              <a:t>lemahnya</a:t>
            </a:r>
            <a:r>
              <a:rPr lang="en-US" dirty="0" smtClean="0"/>
              <a:t> </a:t>
            </a:r>
            <a:r>
              <a:rPr lang="en-US" dirty="0" err="1" smtClean="0"/>
              <a:t>respon</a:t>
            </a:r>
            <a:r>
              <a:rPr lang="en-US" dirty="0" smtClean="0"/>
              <a:t> </a:t>
            </a:r>
            <a:r>
              <a:rPr lang="en-US" dirty="0" err="1" smtClean="0"/>
              <a:t>imun</a:t>
            </a:r>
            <a:r>
              <a:rPr lang="en-US" dirty="0" smtClean="0"/>
              <a:t> </a:t>
            </a:r>
            <a:r>
              <a:rPr lang="en-US" dirty="0" err="1" smtClean="0"/>
              <a:t>penderita</a:t>
            </a:r>
            <a:endParaRPr lang="en-US" dirty="0" smtClean="0"/>
          </a:p>
          <a:p>
            <a:r>
              <a:rPr lang="en-US" dirty="0" err="1" smtClean="0"/>
              <a:t>Infeksi</a:t>
            </a:r>
            <a:r>
              <a:rPr lang="en-US" dirty="0" smtClean="0"/>
              <a:t> </a:t>
            </a:r>
            <a:r>
              <a:rPr lang="en-US" dirty="0" err="1" smtClean="0"/>
              <a:t>oportunistik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antara</a:t>
            </a:r>
            <a:r>
              <a:rPr lang="en-US" dirty="0" smtClean="0"/>
              <a:t> lain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Hepatitis B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Hepatitis C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Tuberkulosis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Kandidiasis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pada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mulut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Dll</a:t>
            </a:r>
            <a:endParaRPr lang="en-US" dirty="0" smtClean="0">
              <a:solidFill>
                <a:srgbClr val="FF0000"/>
              </a:solidFill>
            </a:endParaRPr>
          </a:p>
          <a:p>
            <a:pPr marL="228600" lvl="1">
              <a:spcBef>
                <a:spcPts val="1000"/>
              </a:spcBef>
            </a:pPr>
            <a:r>
              <a:rPr lang="en-US" sz="2800" dirty="0" err="1"/>
              <a:t>Infeksi</a:t>
            </a:r>
            <a:r>
              <a:rPr lang="en-US" sz="2800" dirty="0"/>
              <a:t> </a:t>
            </a:r>
            <a:r>
              <a:rPr lang="en-US" sz="2800" dirty="0" err="1"/>
              <a:t>opotunistik</a:t>
            </a:r>
            <a:r>
              <a:rPr lang="en-US" sz="2800" dirty="0"/>
              <a:t> </a:t>
            </a:r>
            <a:r>
              <a:rPr lang="en-US" sz="2800" dirty="0" err="1"/>
              <a:t>ini</a:t>
            </a:r>
            <a:r>
              <a:rPr lang="en-US" sz="2800" dirty="0"/>
              <a:t> </a:t>
            </a:r>
            <a:r>
              <a:rPr lang="en-US" sz="2800" dirty="0" err="1"/>
              <a:t>dapat</a:t>
            </a:r>
            <a:r>
              <a:rPr lang="en-US" sz="2800" dirty="0"/>
              <a:t> </a:t>
            </a:r>
            <a:r>
              <a:rPr lang="en-US" sz="2800" dirty="0" err="1"/>
              <a:t>mengakibatkan</a:t>
            </a:r>
            <a:r>
              <a:rPr lang="en-US" sz="2800" dirty="0"/>
              <a:t> </a:t>
            </a:r>
            <a:r>
              <a:rPr lang="en-US" sz="2800" dirty="0" err="1"/>
              <a:t>kematian</a:t>
            </a:r>
            <a:r>
              <a:rPr lang="en-US" sz="2800" dirty="0"/>
              <a:t> </a:t>
            </a:r>
            <a:r>
              <a:rPr lang="en-US" sz="2800" dirty="0" err="1"/>
              <a:t>bagi</a:t>
            </a:r>
            <a:r>
              <a:rPr lang="en-US" sz="2800" dirty="0"/>
              <a:t> </a:t>
            </a:r>
            <a:r>
              <a:rPr lang="en-US" sz="2800" dirty="0" err="1"/>
              <a:t>pasien</a:t>
            </a:r>
            <a:endParaRPr lang="id-ID" sz="2800" dirty="0"/>
          </a:p>
        </p:txBody>
      </p:sp>
      <p:pic>
        <p:nvPicPr>
          <p:cNvPr id="4" name="Picture 2" descr="http://www.webpathology.com/slides-13/slides/Liver_HC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283" y="1592476"/>
            <a:ext cx="2924160" cy="219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eastbaytimes.com/wp-content/uploads/2016/07/20130408__eect0409anttb1.jpg?w=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133" y="2377014"/>
            <a:ext cx="2938310" cy="196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www.wikihow.com/images_en/thumb/9/9e/Cure-Tuberculosis-Step-1.jpg/v4-728px-Cure-Tuberculosis-Step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433" y="3246592"/>
            <a:ext cx="2924160" cy="218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www.kaieteurnewsonline.com/images/2017/07/oral-thrush-300x2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060" y="4572384"/>
            <a:ext cx="2860657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04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Cara </a:t>
            </a:r>
            <a:r>
              <a:rPr lang="en-US" dirty="0" err="1" smtClean="0"/>
              <a:t>penularan</a:t>
            </a:r>
            <a:r>
              <a:rPr lang="en-US" dirty="0" smtClean="0"/>
              <a:t> HIV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2" descr="http://www.salvagente.co.za/wp-content/uploads/2016/04/HIV-AIDS-and-Ozone-Therapy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872" y="1689805"/>
            <a:ext cx="9677431" cy="496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34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HIV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ditularkan</a:t>
            </a:r>
            <a:r>
              <a:rPr lang="en-US" dirty="0" smtClean="0"/>
              <a:t> </a:t>
            </a:r>
            <a:r>
              <a:rPr lang="en-US" dirty="0" err="1" smtClean="0"/>
              <a:t>melalui</a:t>
            </a:r>
            <a:r>
              <a:rPr lang="en-US" dirty="0" smtClean="0"/>
              <a:t>….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2" descr="http://www.avert.org/sites/default/files/styles/article_scale_style_780/public/field/image/HIV-myths-ver5_0.png?itok=Ex_jrp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179" y="1653349"/>
            <a:ext cx="9410402" cy="482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84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Terapi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/>
              <a:t> </a:t>
            </a:r>
            <a:r>
              <a:rPr lang="en-US" dirty="0" err="1" smtClean="0"/>
              <a:t>penderita</a:t>
            </a:r>
            <a:r>
              <a:rPr lang="en-US" dirty="0" smtClean="0"/>
              <a:t> HIV/AIDS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139609" cy="435133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dirty="0" err="1"/>
              <a:t>obat</a:t>
            </a:r>
            <a:r>
              <a:rPr lang="en-US" dirty="0"/>
              <a:t> antiretroviral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menekan</a:t>
            </a:r>
            <a:r>
              <a:rPr lang="en-US" dirty="0"/>
              <a:t> </a:t>
            </a:r>
            <a:r>
              <a:rPr lang="en-US" dirty="0" err="1"/>
              <a:t>infeksi</a:t>
            </a:r>
            <a:r>
              <a:rPr lang="en-US" dirty="0"/>
              <a:t> </a:t>
            </a:r>
            <a:r>
              <a:rPr lang="en-US" dirty="0" err="1"/>
              <a:t>oportunistik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tuberkulosis</a:t>
            </a:r>
            <a:r>
              <a:rPr lang="en-US" dirty="0"/>
              <a:t>, hepatitis, </a:t>
            </a:r>
            <a:r>
              <a:rPr lang="en-US" dirty="0" err="1"/>
              <a:t>kandidiasis</a:t>
            </a:r>
            <a:r>
              <a:rPr lang="en-US" dirty="0"/>
              <a:t>, </a:t>
            </a:r>
            <a:r>
              <a:rPr lang="en-US" dirty="0" err="1"/>
              <a:t>dll</a:t>
            </a:r>
            <a:endParaRPr lang="en-US" dirty="0"/>
          </a:p>
          <a:p>
            <a:r>
              <a:rPr lang="en-US" dirty="0" err="1"/>
              <a:t>Obat</a:t>
            </a:r>
            <a:r>
              <a:rPr lang="en-US" dirty="0"/>
              <a:t> antiretroviral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diminum</a:t>
            </a:r>
            <a:r>
              <a:rPr lang="en-US" dirty="0"/>
              <a:t> </a:t>
            </a:r>
            <a:r>
              <a:rPr lang="en-US" dirty="0" err="1"/>
              <a:t>seumur</a:t>
            </a:r>
            <a:r>
              <a:rPr lang="en-US" dirty="0"/>
              <a:t> </a:t>
            </a:r>
            <a:r>
              <a:rPr lang="en-US" dirty="0" err="1"/>
              <a:t>hidup</a:t>
            </a:r>
            <a:endParaRPr lang="en-US" dirty="0"/>
          </a:p>
          <a:p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dirty="0" err="1"/>
              <a:t>samping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penderita</a:t>
            </a:r>
            <a:endParaRPr lang="en-US" dirty="0"/>
          </a:p>
          <a:p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dirty="0" err="1"/>
              <a:t>kejadian</a:t>
            </a:r>
            <a:r>
              <a:rPr lang="en-US" dirty="0"/>
              <a:t> </a:t>
            </a:r>
            <a:r>
              <a:rPr lang="en-US" dirty="0" err="1"/>
              <a:t>resistensi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antiretroviral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Saat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ini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belum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ada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vaksin</a:t>
            </a:r>
            <a:r>
              <a:rPr lang="en-US" dirty="0">
                <a:solidFill>
                  <a:srgbClr val="FF0000"/>
                </a:solidFill>
              </a:rPr>
              <a:t> yang </a:t>
            </a:r>
            <a:r>
              <a:rPr lang="en-US" dirty="0" err="1">
                <a:solidFill>
                  <a:srgbClr val="FF0000"/>
                </a:solidFill>
              </a:rPr>
              <a:t>efektif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untuk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mencegah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penularan</a:t>
            </a:r>
            <a:r>
              <a:rPr lang="en-US" dirty="0">
                <a:solidFill>
                  <a:srgbClr val="FF0000"/>
                </a:solidFill>
              </a:rPr>
              <a:t> HIV</a:t>
            </a:r>
          </a:p>
          <a:p>
            <a:endParaRPr lang="id-ID" dirty="0"/>
          </a:p>
        </p:txBody>
      </p:sp>
      <p:pic>
        <p:nvPicPr>
          <p:cNvPr id="4" name="Picture 2" descr="https://4.imimg.com/data4/HL/CV/MY-36817369/antiretroviral-drug-250x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627" y="2174310"/>
            <a:ext cx="3475539" cy="313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49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Neoplasma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6503504" cy="4351338"/>
          </a:xfrm>
        </p:spPr>
        <p:txBody>
          <a:bodyPr/>
          <a:lstStyle/>
          <a:p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pertumbuhan</a:t>
            </a:r>
            <a:r>
              <a:rPr lang="en-US" dirty="0" smtClean="0"/>
              <a:t> abnormal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jaringan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organ </a:t>
            </a:r>
            <a:r>
              <a:rPr lang="en-US" dirty="0" err="1" smtClean="0"/>
              <a:t>tertentu</a:t>
            </a:r>
            <a:endParaRPr lang="en-US" dirty="0" smtClean="0"/>
          </a:p>
          <a:p>
            <a:r>
              <a:rPr lang="en-US" dirty="0" err="1" smtClean="0"/>
              <a:t>Pertumbuhan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membentuk</a:t>
            </a:r>
            <a:r>
              <a:rPr lang="en-US" dirty="0" smtClean="0"/>
              <a:t> </a:t>
            </a:r>
            <a:r>
              <a:rPr lang="en-US" dirty="0" err="1" smtClean="0"/>
              <a:t>sekumpulan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(</a:t>
            </a:r>
            <a:r>
              <a:rPr lang="en-US" dirty="0" err="1" smtClean="0"/>
              <a:t>masa</a:t>
            </a:r>
            <a:r>
              <a:rPr lang="en-US" dirty="0" smtClean="0"/>
              <a:t>) yang </a:t>
            </a:r>
            <a:r>
              <a:rPr lang="en-US" dirty="0" err="1" smtClean="0"/>
              <a:t>disebut</a:t>
            </a:r>
            <a:r>
              <a:rPr lang="en-US" dirty="0" smtClean="0"/>
              <a:t> tumor </a:t>
            </a:r>
            <a:r>
              <a:rPr lang="en-US" dirty="0" err="1" smtClean="0"/>
              <a:t>ada</a:t>
            </a:r>
            <a:r>
              <a:rPr lang="en-US" dirty="0" smtClean="0"/>
              <a:t> pula yang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membentuk</a:t>
            </a:r>
            <a:r>
              <a:rPr lang="en-US" dirty="0" smtClean="0"/>
              <a:t> </a:t>
            </a:r>
            <a:r>
              <a:rPr lang="en-US" dirty="0" err="1" smtClean="0"/>
              <a:t>masa</a:t>
            </a:r>
            <a:endParaRPr lang="en-US" dirty="0" smtClean="0"/>
          </a:p>
          <a:p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terdiri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sel-sel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neoplastik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non-</a:t>
            </a:r>
            <a:r>
              <a:rPr lang="en-US" dirty="0" err="1" smtClean="0">
                <a:solidFill>
                  <a:srgbClr val="FF0000"/>
                </a:solidFill>
              </a:rPr>
              <a:t>neoplastik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55" y="2008749"/>
            <a:ext cx="4270958" cy="32192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37321" y="5361378"/>
            <a:ext cx="1987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Kanker</a:t>
            </a:r>
            <a:r>
              <a:rPr lang="en-US" dirty="0" smtClean="0"/>
              <a:t> </a:t>
            </a:r>
            <a:r>
              <a:rPr lang="en-US" dirty="0" err="1" smtClean="0"/>
              <a:t>usus</a:t>
            </a:r>
            <a:r>
              <a:rPr lang="en-US" dirty="0" smtClean="0"/>
              <a:t> </a:t>
            </a:r>
            <a:r>
              <a:rPr lang="en-US" dirty="0" err="1" smtClean="0"/>
              <a:t>besar</a:t>
            </a:r>
            <a:r>
              <a:rPr lang="en-US" dirty="0" smtClean="0"/>
              <a:t>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6771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Sel-sel</a:t>
            </a:r>
            <a:r>
              <a:rPr lang="en-US" dirty="0" smtClean="0"/>
              <a:t> </a:t>
            </a:r>
            <a:r>
              <a:rPr lang="en-US" dirty="0" err="1" smtClean="0"/>
              <a:t>Neoplastik</a:t>
            </a:r>
            <a:r>
              <a:rPr lang="en-US" dirty="0" smtClean="0"/>
              <a:t> VS Non </a:t>
            </a:r>
            <a:r>
              <a:rPr lang="en-US" dirty="0" err="1" smtClean="0"/>
              <a:t>Neoplastik</a:t>
            </a:r>
            <a:endParaRPr lang="id-ID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2580534"/>
              </p:ext>
            </p:extLst>
          </p:nvPr>
        </p:nvGraphicFramePr>
        <p:xfrm>
          <a:off x="838200" y="2236439"/>
          <a:ext cx="1051560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Sel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Neoplastik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Sel</a:t>
                      </a:r>
                      <a:r>
                        <a:rPr lang="en-US" sz="2400" dirty="0" smtClean="0"/>
                        <a:t> Non </a:t>
                      </a:r>
                      <a:r>
                        <a:rPr lang="en-US" sz="2400" dirty="0" err="1" smtClean="0"/>
                        <a:t>Neoplastik</a:t>
                      </a:r>
                      <a:endParaRPr lang="id-ID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Sel</a:t>
                      </a:r>
                      <a:r>
                        <a:rPr lang="en-US" sz="2400" dirty="0" smtClean="0"/>
                        <a:t> yang </a:t>
                      </a:r>
                      <a:r>
                        <a:rPr lang="en-US" sz="2400" dirty="0" err="1" smtClean="0"/>
                        <a:t>membentuk</a:t>
                      </a:r>
                      <a:r>
                        <a:rPr lang="en-US" sz="2400" dirty="0" smtClean="0"/>
                        <a:t> tumor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Membentuk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pembesaran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jaringan</a:t>
                      </a:r>
                      <a:endParaRPr lang="id-ID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Berasal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dari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jenis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sel</a:t>
                      </a:r>
                      <a:r>
                        <a:rPr lang="en-US" sz="2400" dirty="0" smtClean="0"/>
                        <a:t> yang </a:t>
                      </a:r>
                      <a:r>
                        <a:rPr lang="en-US" sz="2400" dirty="0" err="1" smtClean="0"/>
                        <a:t>sama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Berasal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dari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jenis</a:t>
                      </a:r>
                      <a:r>
                        <a:rPr lang="en-US" sz="2400" dirty="0" smtClean="0"/>
                        <a:t> yang </a:t>
                      </a:r>
                      <a:r>
                        <a:rPr lang="en-US" sz="2400" dirty="0" err="1" smtClean="0"/>
                        <a:t>berbeda</a:t>
                      </a:r>
                      <a:endParaRPr lang="id-ID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Mengalami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mutasi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genetik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sehingga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membentuk</a:t>
                      </a:r>
                      <a:r>
                        <a:rPr lang="en-US" sz="2400" baseline="0" dirty="0" smtClean="0"/>
                        <a:t> tumor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Membentuk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perbesaran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jaringan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karena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peradangan</a:t>
                      </a:r>
                      <a:r>
                        <a:rPr lang="en-US" sz="2400" baseline="0" dirty="0" smtClean="0"/>
                        <a:t>, trauma, </a:t>
                      </a:r>
                      <a:r>
                        <a:rPr lang="en-US" sz="2400" baseline="0" dirty="0" err="1" smtClean="0"/>
                        <a:t>rokok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atau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infeksi</a:t>
                      </a:r>
                      <a:endParaRPr lang="id-ID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246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037"/>
            <a:ext cx="10515600" cy="1325563"/>
          </a:xfrm>
        </p:spPr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Respon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imun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spesifik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spesifik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60" y="1371600"/>
            <a:ext cx="8132479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94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Tipe-tipe</a:t>
            </a:r>
            <a:r>
              <a:rPr lang="en-US" dirty="0" smtClean="0"/>
              <a:t> </a:t>
            </a:r>
            <a:r>
              <a:rPr lang="en-US" dirty="0" err="1" smtClean="0"/>
              <a:t>Neoplasma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73348" cy="4351338"/>
          </a:xfrm>
        </p:spPr>
        <p:txBody>
          <a:bodyPr/>
          <a:lstStyle/>
          <a:p>
            <a:r>
              <a:rPr lang="en-US" dirty="0" err="1" smtClean="0"/>
              <a:t>Neoplasma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dikelompokkan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Benigna</a:t>
            </a:r>
            <a:endParaRPr lang="en-US" dirty="0" smtClean="0">
              <a:solidFill>
                <a:srgbClr val="FF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Maligna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228600" lvl="1">
              <a:spcBef>
                <a:spcPts val="1000"/>
              </a:spcBef>
            </a:pPr>
            <a:r>
              <a:rPr lang="en-US" sz="2800" dirty="0" err="1">
                <a:solidFill>
                  <a:srgbClr val="FF0000"/>
                </a:solidFill>
              </a:rPr>
              <a:t>Benigna</a:t>
            </a:r>
            <a:r>
              <a:rPr lang="en-US" sz="2800" dirty="0"/>
              <a:t> </a:t>
            </a:r>
            <a:r>
              <a:rPr lang="en-US" sz="2800" dirty="0" err="1"/>
              <a:t>adalah</a:t>
            </a:r>
            <a:r>
              <a:rPr lang="en-US" sz="2800" dirty="0"/>
              <a:t> tumor yang </a:t>
            </a:r>
            <a:r>
              <a:rPr lang="en-US" sz="2800" dirty="0" err="1"/>
              <a:t>terdapat</a:t>
            </a:r>
            <a:r>
              <a:rPr lang="en-US" sz="2800" dirty="0"/>
              <a:t> </a:t>
            </a:r>
            <a:r>
              <a:rPr lang="en-US" sz="2800" dirty="0" err="1"/>
              <a:t>pada</a:t>
            </a:r>
            <a:r>
              <a:rPr lang="en-US" sz="2800" dirty="0"/>
              <a:t> </a:t>
            </a:r>
            <a:r>
              <a:rPr lang="en-US" sz="2800" dirty="0" err="1"/>
              <a:t>satu</a:t>
            </a:r>
            <a:r>
              <a:rPr lang="en-US" sz="2800" dirty="0"/>
              <a:t> </a:t>
            </a:r>
            <a:r>
              <a:rPr lang="en-US" sz="2800" dirty="0" err="1"/>
              <a:t>tempat</a:t>
            </a:r>
            <a:r>
              <a:rPr lang="en-US" sz="2800" dirty="0"/>
              <a:t>, </a:t>
            </a:r>
            <a:r>
              <a:rPr lang="en-US" sz="2800" dirty="0" err="1"/>
              <a:t>tidak</a:t>
            </a:r>
            <a:r>
              <a:rPr lang="en-US" sz="2800" dirty="0"/>
              <a:t> </a:t>
            </a:r>
            <a:r>
              <a:rPr lang="en-US" sz="2800" dirty="0" err="1"/>
              <a:t>berubah</a:t>
            </a:r>
            <a:r>
              <a:rPr lang="en-US" sz="2800" dirty="0"/>
              <a:t> </a:t>
            </a:r>
            <a:r>
              <a:rPr lang="en-US" sz="2800" dirty="0" err="1"/>
              <a:t>menjadi</a:t>
            </a:r>
            <a:r>
              <a:rPr lang="en-US" sz="2800" dirty="0"/>
              <a:t> </a:t>
            </a:r>
            <a:r>
              <a:rPr lang="en-US" sz="2800" dirty="0" err="1"/>
              <a:t>kanker</a:t>
            </a:r>
            <a:endParaRPr lang="en-US" sz="2800" dirty="0"/>
          </a:p>
          <a:p>
            <a:pPr marL="228600" lvl="1">
              <a:spcBef>
                <a:spcPts val="1000"/>
              </a:spcBef>
            </a:pPr>
            <a:r>
              <a:rPr lang="en-US" sz="2800" dirty="0" err="1">
                <a:solidFill>
                  <a:srgbClr val="FF0000"/>
                </a:solidFill>
              </a:rPr>
              <a:t>Maligna</a:t>
            </a:r>
            <a:r>
              <a:rPr lang="en-US" sz="2800" dirty="0"/>
              <a:t> </a:t>
            </a:r>
            <a:r>
              <a:rPr lang="en-US" sz="2800" dirty="0" err="1"/>
              <a:t>adalah</a:t>
            </a:r>
            <a:r>
              <a:rPr lang="en-US" sz="2800" dirty="0"/>
              <a:t> </a:t>
            </a:r>
            <a:r>
              <a:rPr lang="en-US" sz="2800" dirty="0" err="1"/>
              <a:t>kanker</a:t>
            </a:r>
            <a:r>
              <a:rPr lang="en-US" sz="2800" dirty="0"/>
              <a:t> yang </a:t>
            </a:r>
            <a:r>
              <a:rPr lang="en-US" sz="2800" dirty="0" err="1"/>
              <a:t>merusak</a:t>
            </a:r>
            <a:r>
              <a:rPr lang="en-US" sz="2800" dirty="0"/>
              <a:t> </a:t>
            </a:r>
            <a:r>
              <a:rPr lang="en-US" sz="2800" dirty="0" err="1"/>
              <a:t>sel-sel</a:t>
            </a:r>
            <a:r>
              <a:rPr lang="en-US" sz="2800" dirty="0"/>
              <a:t> </a:t>
            </a:r>
            <a:r>
              <a:rPr lang="en-US" sz="2800" dirty="0" err="1"/>
              <a:t>sehat</a:t>
            </a:r>
            <a:r>
              <a:rPr lang="en-US" sz="2800" dirty="0"/>
              <a:t> di </a:t>
            </a:r>
            <a:r>
              <a:rPr lang="en-US" sz="2800" dirty="0" err="1"/>
              <a:t>sekitarnya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juga</a:t>
            </a:r>
            <a:r>
              <a:rPr lang="en-US" sz="2800" dirty="0"/>
              <a:t> </a:t>
            </a:r>
            <a:r>
              <a:rPr lang="en-US" sz="2800" dirty="0" err="1"/>
              <a:t>dapat</a:t>
            </a:r>
            <a:r>
              <a:rPr lang="en-US" sz="2800" dirty="0"/>
              <a:t> </a:t>
            </a:r>
            <a:r>
              <a:rPr lang="en-US" sz="2800" dirty="0" err="1"/>
              <a:t>bermetastasis</a:t>
            </a:r>
            <a:r>
              <a:rPr lang="en-US" sz="2800" dirty="0"/>
              <a:t> (</a:t>
            </a:r>
            <a:r>
              <a:rPr lang="en-US" sz="2800" dirty="0" err="1"/>
              <a:t>berpindah</a:t>
            </a:r>
            <a:r>
              <a:rPr lang="en-US" sz="2800" dirty="0"/>
              <a:t> </a:t>
            </a:r>
            <a:r>
              <a:rPr lang="en-US" sz="2800" dirty="0" err="1"/>
              <a:t>ke</a:t>
            </a:r>
            <a:r>
              <a:rPr lang="en-US" sz="2800" dirty="0"/>
              <a:t> </a:t>
            </a:r>
            <a:r>
              <a:rPr lang="en-US" sz="2800" dirty="0" err="1"/>
              <a:t>jaringan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organ yang lain</a:t>
            </a:r>
            <a:endParaRPr lang="id-ID" sz="2800" dirty="0"/>
          </a:p>
        </p:txBody>
      </p:sp>
      <p:pic>
        <p:nvPicPr>
          <p:cNvPr id="2050" name="Picture 2" descr="http://doctorv.ca/wp-content/uploads/2013/02/Skin_Tags_Removal_Picture_Eye2-e13605231588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806" y="152278"/>
            <a:ext cx="3485069" cy="229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39470" y="2491408"/>
            <a:ext cx="2014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Tumor </a:t>
            </a:r>
            <a:r>
              <a:rPr lang="en-US" dirty="0" err="1" smtClean="0"/>
              <a:t>benigna</a:t>
            </a:r>
            <a:endParaRPr lang="id-ID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1"/>
          <a:stretch/>
        </p:blipFill>
        <p:spPr bwMode="auto">
          <a:xfrm>
            <a:off x="8401877" y="3152675"/>
            <a:ext cx="3342997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465366" y="6314975"/>
            <a:ext cx="2014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Tumor </a:t>
            </a:r>
            <a:r>
              <a:rPr lang="en-US" dirty="0" err="1" smtClean="0"/>
              <a:t>maligna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9230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6" name="Picture 2" descr="https://edc2.healthtap.com/ht-staging/user_answer/avatars/2541910/large/-tumors-benign-malignant.jpeg?14670080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55" y="601939"/>
            <a:ext cx="8572848" cy="58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09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Grading/Staging Tumor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Grading tumor </a:t>
            </a:r>
            <a:r>
              <a:rPr lang="en-US" dirty="0" err="1" smtClean="0"/>
              <a:t>berdasarkan</a:t>
            </a:r>
            <a:r>
              <a:rPr lang="en-US" dirty="0" smtClean="0"/>
              <a:t> </a:t>
            </a:r>
            <a:r>
              <a:rPr lang="en-US" dirty="0" err="1" smtClean="0"/>
              <a:t>pengamatan</a:t>
            </a:r>
            <a:r>
              <a:rPr lang="en-US" dirty="0" smtClean="0"/>
              <a:t> </a:t>
            </a:r>
            <a:r>
              <a:rPr lang="en-US" dirty="0" err="1" smtClean="0"/>
              <a:t>abnormalitas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di </a:t>
            </a:r>
            <a:r>
              <a:rPr lang="en-US" dirty="0" err="1" smtClean="0"/>
              <a:t>bawah</a:t>
            </a:r>
            <a:r>
              <a:rPr lang="en-US" dirty="0" smtClean="0"/>
              <a:t> </a:t>
            </a:r>
            <a:r>
              <a:rPr lang="en-US" dirty="0" err="1" smtClean="0"/>
              <a:t>mikroskop</a:t>
            </a:r>
            <a:r>
              <a:rPr lang="en-US" dirty="0" smtClean="0"/>
              <a:t>, </a:t>
            </a:r>
            <a:r>
              <a:rPr lang="en-US" dirty="0" err="1" smtClean="0"/>
              <a:t>pertumbuhan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penyebaran</a:t>
            </a:r>
            <a:r>
              <a:rPr lang="en-US" dirty="0" smtClean="0"/>
              <a:t> tumor </a:t>
            </a:r>
          </a:p>
          <a:p>
            <a:r>
              <a:rPr lang="en-US" dirty="0"/>
              <a:t>Grading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tahapan-tahapan</a:t>
            </a:r>
            <a:r>
              <a:rPr lang="en-US" dirty="0"/>
              <a:t> tumor </a:t>
            </a:r>
            <a:r>
              <a:rPr lang="en-US" dirty="0" err="1"/>
              <a:t>bervariasi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tumor</a:t>
            </a:r>
          </a:p>
          <a:p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umum</a:t>
            </a:r>
            <a:r>
              <a:rPr lang="en-US" dirty="0" smtClean="0"/>
              <a:t> grading tumor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berikut</a:t>
            </a:r>
            <a:r>
              <a:rPr lang="en-US" dirty="0" smtClean="0"/>
              <a:t> :</a:t>
            </a:r>
          </a:p>
          <a:p>
            <a:pPr marL="542925" lvl="1" indent="-277813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GX : Tumor </a:t>
            </a:r>
            <a:r>
              <a:rPr lang="en-US" dirty="0" err="1" smtClean="0">
                <a:solidFill>
                  <a:srgbClr val="FF0000"/>
                </a:solidFill>
              </a:rPr>
              <a:t>tidak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dapat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diamati</a:t>
            </a:r>
            <a:endParaRPr lang="en-US" dirty="0" smtClean="0">
              <a:solidFill>
                <a:srgbClr val="FF0000"/>
              </a:solidFill>
            </a:endParaRPr>
          </a:p>
          <a:p>
            <a:pPr marL="542925" lvl="1" indent="-277813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G1 : Tumor </a:t>
            </a:r>
            <a:r>
              <a:rPr lang="en-US" dirty="0" err="1" smtClean="0">
                <a:solidFill>
                  <a:srgbClr val="FF0000"/>
                </a:solidFill>
              </a:rPr>
              <a:t>mirip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dengan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sel</a:t>
            </a:r>
            <a:r>
              <a:rPr lang="en-US" dirty="0" smtClean="0">
                <a:solidFill>
                  <a:srgbClr val="FF0000"/>
                </a:solidFill>
              </a:rPr>
              <a:t> normal, </a:t>
            </a:r>
            <a:r>
              <a:rPr lang="en-US" dirty="0" err="1" smtClean="0">
                <a:solidFill>
                  <a:srgbClr val="FF0000"/>
                </a:solidFill>
              </a:rPr>
              <a:t>tidak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banyak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menyebar</a:t>
            </a:r>
            <a:endParaRPr lang="en-US" dirty="0" smtClean="0">
              <a:solidFill>
                <a:srgbClr val="FF0000"/>
              </a:solidFill>
            </a:endParaRPr>
          </a:p>
          <a:p>
            <a:pPr marL="542925" lvl="1" indent="-277813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G2 : Tumor </a:t>
            </a:r>
            <a:r>
              <a:rPr lang="en-US" dirty="0" err="1" smtClean="0">
                <a:solidFill>
                  <a:srgbClr val="FF0000"/>
                </a:solidFill>
              </a:rPr>
              <a:t>sedikit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berbeda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dengan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sel</a:t>
            </a:r>
            <a:r>
              <a:rPr lang="en-US" dirty="0" smtClean="0">
                <a:solidFill>
                  <a:srgbClr val="FF0000"/>
                </a:solidFill>
              </a:rPr>
              <a:t> normal, </a:t>
            </a:r>
            <a:r>
              <a:rPr lang="en-US" dirty="0" err="1" smtClean="0">
                <a:solidFill>
                  <a:srgbClr val="FF0000"/>
                </a:solidFill>
              </a:rPr>
              <a:t>penyebarannya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cukup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luas</a:t>
            </a:r>
            <a:endParaRPr lang="en-US" dirty="0" smtClean="0">
              <a:solidFill>
                <a:srgbClr val="FF0000"/>
              </a:solidFill>
            </a:endParaRPr>
          </a:p>
          <a:p>
            <a:pPr marL="542925" lvl="1" indent="-277813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G3 : Tumor </a:t>
            </a:r>
            <a:r>
              <a:rPr lang="en-US" dirty="0" err="1" smtClean="0">
                <a:solidFill>
                  <a:srgbClr val="FF0000"/>
                </a:solidFill>
              </a:rPr>
              <a:t>berbeda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dengan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sel</a:t>
            </a:r>
            <a:r>
              <a:rPr lang="en-US" dirty="0" smtClean="0">
                <a:solidFill>
                  <a:srgbClr val="FF0000"/>
                </a:solidFill>
              </a:rPr>
              <a:t> normal, </a:t>
            </a:r>
            <a:r>
              <a:rPr lang="en-US" dirty="0" err="1" smtClean="0">
                <a:solidFill>
                  <a:srgbClr val="FF0000"/>
                </a:solidFill>
              </a:rPr>
              <a:t>penyebarannya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cukup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luas</a:t>
            </a:r>
            <a:endParaRPr lang="en-US" dirty="0" smtClean="0">
              <a:solidFill>
                <a:srgbClr val="FF0000"/>
              </a:solidFill>
            </a:endParaRPr>
          </a:p>
          <a:p>
            <a:pPr marL="542925" lvl="1" indent="-277813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G4 : Tumor </a:t>
            </a:r>
            <a:r>
              <a:rPr lang="en-US" dirty="0" err="1" smtClean="0">
                <a:solidFill>
                  <a:srgbClr val="FF0000"/>
                </a:solidFill>
              </a:rPr>
              <a:t>berbeda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dengan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sel</a:t>
            </a:r>
            <a:r>
              <a:rPr lang="en-US" dirty="0" smtClean="0">
                <a:solidFill>
                  <a:srgbClr val="FF0000"/>
                </a:solidFill>
              </a:rPr>
              <a:t> normal, </a:t>
            </a:r>
            <a:r>
              <a:rPr lang="en-US" dirty="0" err="1" smtClean="0">
                <a:solidFill>
                  <a:srgbClr val="FF0000"/>
                </a:solidFill>
              </a:rPr>
              <a:t>penyebarannya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sangat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luas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sangat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agresif</a:t>
            </a:r>
            <a:endParaRPr lang="id-ID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62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Penyebab</a:t>
            </a:r>
            <a:r>
              <a:rPr lang="en-US" dirty="0" smtClean="0"/>
              <a:t> Tumor </a:t>
            </a:r>
            <a:r>
              <a:rPr lang="en-US" dirty="0" err="1" smtClean="0"/>
              <a:t>Maligna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Mutasi</a:t>
            </a:r>
            <a:r>
              <a:rPr lang="en-US" dirty="0" smtClean="0"/>
              <a:t> DNA </a:t>
            </a:r>
            <a:r>
              <a:rPr lang="en-US" dirty="0" smtClean="0">
                <a:sym typeface="Wingdings" panose="05000000000000000000" pitchFamily="2" charset="2"/>
              </a:rPr>
              <a:t> DNA </a:t>
            </a:r>
            <a:r>
              <a:rPr lang="en-US" dirty="0" err="1" smtClean="0">
                <a:sym typeface="Wingdings" panose="05000000000000000000" pitchFamily="2" charset="2"/>
              </a:rPr>
              <a:t>bermutasi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sehingga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tidak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mampu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mengontrol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pembelahan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sel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err="1" smtClean="0">
                <a:sym typeface="Wingdings" panose="05000000000000000000" pitchFamily="2" charset="2"/>
              </a:rPr>
              <a:t>Mutasi</a:t>
            </a:r>
            <a:r>
              <a:rPr lang="en-US" dirty="0" smtClean="0">
                <a:sym typeface="Wingdings" panose="05000000000000000000" pitchFamily="2" charset="2"/>
              </a:rPr>
              <a:t> DNA yang </a:t>
            </a:r>
            <a:r>
              <a:rPr lang="en-US" dirty="0" err="1" smtClean="0">
                <a:sym typeface="Wingdings" panose="05000000000000000000" pitchFamily="2" charset="2"/>
              </a:rPr>
              <a:t>diwariskan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dari</a:t>
            </a:r>
            <a:r>
              <a:rPr lang="en-US" dirty="0" smtClean="0">
                <a:sym typeface="Wingdings" panose="05000000000000000000" pitchFamily="2" charset="2"/>
              </a:rPr>
              <a:t> orang </a:t>
            </a:r>
            <a:r>
              <a:rPr lang="en-US" dirty="0" err="1" smtClean="0">
                <a:sym typeface="Wingdings" panose="05000000000000000000" pitchFamily="2" charset="2"/>
              </a:rPr>
              <a:t>tua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err="1" smtClean="0">
                <a:sym typeface="Wingdings" panose="05000000000000000000" pitchFamily="2" charset="2"/>
              </a:rPr>
              <a:t>Bahan-bahan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karsinogen</a:t>
            </a:r>
            <a:r>
              <a:rPr lang="en-US" dirty="0" smtClean="0">
                <a:sym typeface="Wingdings" panose="05000000000000000000" pitchFamily="2" charset="2"/>
              </a:rPr>
              <a:t> (</a:t>
            </a:r>
            <a:r>
              <a:rPr lang="en-US" dirty="0" err="1" smtClean="0">
                <a:sym typeface="Wingdings" panose="05000000000000000000" pitchFamily="2" charset="2"/>
              </a:rPr>
              <a:t>bahan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penyebab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kanker</a:t>
            </a:r>
            <a:r>
              <a:rPr lang="en-US" dirty="0" smtClean="0">
                <a:sym typeface="Wingdings" panose="05000000000000000000" pitchFamily="2" charset="2"/>
              </a:rPr>
              <a:t>)  </a:t>
            </a:r>
            <a:r>
              <a:rPr lang="en-US" dirty="0" err="1" smtClean="0">
                <a:sym typeface="Wingdings" panose="05000000000000000000" pitchFamily="2" charset="2"/>
              </a:rPr>
              <a:t>rokok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sinar</a:t>
            </a:r>
            <a:r>
              <a:rPr lang="en-US" dirty="0" smtClean="0">
                <a:sym typeface="Wingdings" panose="05000000000000000000" pitchFamily="2" charset="2"/>
              </a:rPr>
              <a:t> X (</a:t>
            </a:r>
            <a:r>
              <a:rPr lang="en-US" dirty="0" err="1" smtClean="0">
                <a:sym typeface="Wingdings" panose="05000000000000000000" pitchFamily="2" charset="2"/>
              </a:rPr>
              <a:t>rontgen</a:t>
            </a:r>
            <a:r>
              <a:rPr lang="en-US" dirty="0" smtClean="0">
                <a:sym typeface="Wingdings" panose="05000000000000000000" pitchFamily="2" charset="2"/>
              </a:rPr>
              <a:t>), </a:t>
            </a:r>
            <a:r>
              <a:rPr lang="en-US" dirty="0" err="1" smtClean="0">
                <a:sym typeface="Wingdings" panose="05000000000000000000" pitchFamily="2" charset="2"/>
              </a:rPr>
              <a:t>asbes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arsenik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minuman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beralkohol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sinar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matahari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err="1" smtClean="0">
                <a:sym typeface="Wingdings" panose="05000000000000000000" pitchFamily="2" charset="2"/>
              </a:rPr>
              <a:t>Berat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badan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berlebih</a:t>
            </a:r>
            <a:r>
              <a:rPr lang="en-US" dirty="0" smtClean="0">
                <a:sym typeface="Wingdings" panose="05000000000000000000" pitchFamily="2" charset="2"/>
              </a:rPr>
              <a:t> (overweight)  </a:t>
            </a:r>
            <a:r>
              <a:rPr lang="en-US" dirty="0" err="1" smtClean="0">
                <a:sym typeface="Wingdings" panose="05000000000000000000" pitchFamily="2" charset="2"/>
              </a:rPr>
              <a:t>risiko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tinggi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terkena</a:t>
            </a:r>
            <a:r>
              <a:rPr lang="en-US" dirty="0" smtClean="0">
                <a:sym typeface="Wingdings" panose="05000000000000000000" pitchFamily="2" charset="2"/>
              </a:rPr>
              <a:t> tumor </a:t>
            </a:r>
            <a:r>
              <a:rPr lang="en-US" dirty="0" err="1" smtClean="0">
                <a:sym typeface="Wingdings" panose="05000000000000000000" pitchFamily="2" charset="2"/>
              </a:rPr>
              <a:t>maligna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err="1" smtClean="0">
                <a:sym typeface="Wingdings" panose="05000000000000000000" pitchFamily="2" charset="2"/>
              </a:rPr>
              <a:t>Infeksi</a:t>
            </a:r>
            <a:r>
              <a:rPr lang="en-US" dirty="0" smtClean="0">
                <a:sym typeface="Wingdings" panose="05000000000000000000" pitchFamily="2" charset="2"/>
              </a:rPr>
              <a:t> virus  Hepatitis C </a:t>
            </a:r>
            <a:r>
              <a:rPr lang="en-US" dirty="0" err="1" smtClean="0">
                <a:sym typeface="Wingdings" panose="05000000000000000000" pitchFamily="2" charset="2"/>
              </a:rPr>
              <a:t>dan</a:t>
            </a:r>
            <a:r>
              <a:rPr lang="en-US" dirty="0" smtClean="0">
                <a:sym typeface="Wingdings" panose="05000000000000000000" pitchFamily="2" charset="2"/>
              </a:rPr>
              <a:t> B, Human Papilloma Virus (HPV), HIV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4098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Pemeriksaan</a:t>
            </a:r>
            <a:r>
              <a:rPr lang="en-US" dirty="0" smtClean="0"/>
              <a:t> </a:t>
            </a:r>
            <a:r>
              <a:rPr lang="en-US" dirty="0" err="1" smtClean="0"/>
              <a:t>Penunjang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636026" cy="4351338"/>
          </a:xfrm>
        </p:spPr>
        <p:txBody>
          <a:bodyPr/>
          <a:lstStyle/>
          <a:p>
            <a:r>
              <a:rPr lang="en-US" dirty="0" err="1" smtClean="0"/>
              <a:t>Selain</a:t>
            </a:r>
            <a:r>
              <a:rPr lang="en-US" dirty="0" smtClean="0"/>
              <a:t> </a:t>
            </a:r>
            <a:r>
              <a:rPr lang="en-US" dirty="0" err="1" smtClean="0"/>
              <a:t>pengamatan</a:t>
            </a:r>
            <a:r>
              <a:rPr lang="en-US" dirty="0" smtClean="0"/>
              <a:t> </a:t>
            </a:r>
            <a:r>
              <a:rPr lang="en-US" dirty="0" err="1" smtClean="0"/>
              <a:t>jaringan</a:t>
            </a:r>
            <a:r>
              <a:rPr lang="en-US" dirty="0" smtClean="0"/>
              <a:t> tumor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mikroskop</a:t>
            </a:r>
            <a:r>
              <a:rPr lang="en-US" dirty="0" smtClean="0"/>
              <a:t>, </a:t>
            </a:r>
            <a:r>
              <a:rPr lang="en-US" dirty="0" err="1" smtClean="0"/>
              <a:t>bronkoskopi</a:t>
            </a:r>
            <a:r>
              <a:rPr lang="en-US" dirty="0" smtClean="0"/>
              <a:t>, CT-Scan, </a:t>
            </a:r>
            <a:r>
              <a:rPr lang="en-US" dirty="0" err="1" smtClean="0"/>
              <a:t>dll</a:t>
            </a:r>
            <a:r>
              <a:rPr lang="en-US" dirty="0" smtClean="0"/>
              <a:t>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pemeriksaan</a:t>
            </a:r>
            <a:r>
              <a:rPr lang="en-US" dirty="0" smtClean="0"/>
              <a:t> </a:t>
            </a:r>
            <a:r>
              <a:rPr lang="en-US" dirty="0" err="1" smtClean="0"/>
              <a:t>penunjang</a:t>
            </a: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sz="2800" dirty="0" err="1" smtClean="0"/>
              <a:t>Pemeriksaan</a:t>
            </a:r>
            <a:r>
              <a:rPr lang="en-US" sz="2800" dirty="0" smtClean="0"/>
              <a:t> </a:t>
            </a:r>
            <a:r>
              <a:rPr lang="en-US" sz="2800" dirty="0" err="1" smtClean="0"/>
              <a:t>mutasi</a:t>
            </a:r>
            <a:r>
              <a:rPr lang="en-US" sz="2800" dirty="0" smtClean="0"/>
              <a:t> gen/DNA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 err="1" smtClean="0"/>
              <a:t>Skrining</a:t>
            </a:r>
            <a:r>
              <a:rPr lang="en-US" sz="2800" dirty="0" smtClean="0"/>
              <a:t> </a:t>
            </a:r>
            <a:r>
              <a:rPr lang="en-US" sz="2800" dirty="0" err="1" smtClean="0"/>
              <a:t>awal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ym typeface="Wingdings" panose="05000000000000000000" pitchFamily="2" charset="2"/>
              </a:rPr>
              <a:t>melihat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abnormalitas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pertumbuhan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sel</a:t>
            </a:r>
            <a:r>
              <a:rPr lang="en-US" sz="2800" dirty="0" smtClean="0">
                <a:sym typeface="Wingdings" panose="05000000000000000000" pitchFamily="2" charset="2"/>
              </a:rPr>
              <a:t> tumor </a:t>
            </a:r>
            <a:r>
              <a:rPr lang="en-US" sz="2800" dirty="0" err="1" smtClean="0">
                <a:sym typeface="Wingdings" panose="05000000000000000000" pitchFamily="2" charset="2"/>
              </a:rPr>
              <a:t>saat</a:t>
            </a:r>
            <a:r>
              <a:rPr lang="en-US" sz="2800" dirty="0" smtClean="0">
                <a:sym typeface="Wingdings" panose="05000000000000000000" pitchFamily="2" charset="2"/>
              </a:rPr>
              <a:t> grading </a:t>
            </a:r>
            <a:r>
              <a:rPr lang="en-US" sz="2800" dirty="0" err="1" smtClean="0">
                <a:sym typeface="Wingdings" panose="05000000000000000000" pitchFamily="2" charset="2"/>
              </a:rPr>
              <a:t>awal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mis</a:t>
            </a:r>
            <a:r>
              <a:rPr lang="en-US" sz="2800" dirty="0" smtClean="0">
                <a:sym typeface="Wingdings" panose="05000000000000000000" pitchFamily="2" charset="2"/>
              </a:rPr>
              <a:t>. IVA </a:t>
            </a:r>
            <a:r>
              <a:rPr lang="en-US" sz="2800" dirty="0" err="1" smtClean="0">
                <a:sym typeface="Wingdings" panose="05000000000000000000" pitchFamily="2" charset="2"/>
              </a:rPr>
              <a:t>pada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kanker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serviks</a:t>
            </a:r>
            <a:r>
              <a:rPr lang="en-US" sz="2800" dirty="0" smtClean="0">
                <a:sym typeface="Wingdings" panose="05000000000000000000" pitchFamily="2" charset="2"/>
              </a:rPr>
              <a:t>, SADARI </a:t>
            </a:r>
            <a:r>
              <a:rPr lang="en-US" sz="2800" dirty="0" err="1" smtClean="0">
                <a:sym typeface="Wingdings" panose="05000000000000000000" pitchFamily="2" charset="2"/>
              </a:rPr>
              <a:t>pada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kanker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payudara</a:t>
            </a:r>
            <a:endParaRPr lang="en-US" sz="2800" dirty="0" smtClean="0">
              <a:sym typeface="Wingdings" panose="05000000000000000000" pitchFamily="2" charset="2"/>
            </a:endParaRPr>
          </a:p>
          <a:p>
            <a:endParaRPr lang="id-ID" dirty="0"/>
          </a:p>
        </p:txBody>
      </p:sp>
      <p:pic>
        <p:nvPicPr>
          <p:cNvPr id="1026" name="Picture 2" descr="https://d2v9y0dukr6mq2.cloudfront.net/video/thumbnail/syey7hd/female-researcher-loads-dna-samples-for-pcr-analysis_vk44nwvme__S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017" y="1014827"/>
            <a:ext cx="3779445" cy="212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sciencedaily.com/images/2014/01/140129150730_1_540x3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3275702"/>
            <a:ext cx="309562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42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Terapi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kanker</a:t>
            </a:r>
            <a:r>
              <a:rPr lang="en-US" dirty="0"/>
              <a:t> 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err="1"/>
              <a:t>Radiasi</a:t>
            </a:r>
            <a:r>
              <a:rPr lang="en-US" b="1" dirty="0"/>
              <a:t> : </a:t>
            </a:r>
            <a:r>
              <a:rPr lang="en-US" i="1" dirty="0" err="1"/>
              <a:t>menggunakan</a:t>
            </a:r>
            <a:r>
              <a:rPr lang="en-US" i="1" dirty="0"/>
              <a:t> </a:t>
            </a:r>
            <a:r>
              <a:rPr lang="en-US" i="1" dirty="0" err="1"/>
              <a:t>sinar</a:t>
            </a:r>
            <a:r>
              <a:rPr lang="en-US" i="1" dirty="0"/>
              <a:t> X, </a:t>
            </a:r>
            <a:r>
              <a:rPr lang="en-US" i="1" dirty="0" err="1"/>
              <a:t>sinar</a:t>
            </a:r>
            <a:r>
              <a:rPr lang="en-US" i="1" dirty="0"/>
              <a:t> gamma </a:t>
            </a:r>
            <a:r>
              <a:rPr lang="en-US" i="1" dirty="0" err="1"/>
              <a:t>untuk</a:t>
            </a:r>
            <a:r>
              <a:rPr lang="en-US" i="1" dirty="0"/>
              <a:t> </a:t>
            </a:r>
            <a:r>
              <a:rPr lang="en-US" i="1" dirty="0" err="1"/>
              <a:t>membunuh</a:t>
            </a:r>
            <a:r>
              <a:rPr lang="en-US" i="1" dirty="0"/>
              <a:t> </a:t>
            </a:r>
            <a:r>
              <a:rPr lang="en-US" i="1" dirty="0" err="1"/>
              <a:t>sel</a:t>
            </a:r>
            <a:r>
              <a:rPr lang="en-US" i="1" dirty="0"/>
              <a:t> </a:t>
            </a:r>
            <a:r>
              <a:rPr lang="en-US" i="1" dirty="0" err="1"/>
              <a:t>kanker</a:t>
            </a:r>
            <a:endParaRPr lang="en-US" b="1" dirty="0"/>
          </a:p>
          <a:p>
            <a:r>
              <a:rPr lang="en-US" b="1" dirty="0" err="1"/>
              <a:t>Kemoterapi</a:t>
            </a:r>
            <a:r>
              <a:rPr lang="en-US" b="1" dirty="0"/>
              <a:t> </a:t>
            </a:r>
            <a:r>
              <a:rPr lang="en-US" dirty="0"/>
              <a:t>: </a:t>
            </a:r>
            <a:r>
              <a:rPr lang="en-US" i="1" dirty="0" err="1"/>
              <a:t>menggunakan</a:t>
            </a:r>
            <a:r>
              <a:rPr lang="en-US" i="1" dirty="0"/>
              <a:t> </a:t>
            </a:r>
            <a:r>
              <a:rPr lang="en-US" i="1" dirty="0" err="1"/>
              <a:t>obat</a:t>
            </a:r>
            <a:r>
              <a:rPr lang="en-US" i="1" dirty="0"/>
              <a:t> yang </a:t>
            </a:r>
            <a:r>
              <a:rPr lang="en-US" i="1" dirty="0" err="1"/>
              <a:t>menghambat</a:t>
            </a:r>
            <a:r>
              <a:rPr lang="en-US" i="1" dirty="0"/>
              <a:t> </a:t>
            </a:r>
            <a:r>
              <a:rPr lang="en-US" i="1" dirty="0" err="1"/>
              <a:t>fase</a:t>
            </a:r>
            <a:r>
              <a:rPr lang="en-US" i="1" dirty="0"/>
              <a:t> </a:t>
            </a:r>
            <a:r>
              <a:rPr lang="en-US" i="1" dirty="0" err="1"/>
              <a:t>pembelahan</a:t>
            </a:r>
            <a:r>
              <a:rPr lang="en-US" i="1" dirty="0"/>
              <a:t> </a:t>
            </a:r>
            <a:r>
              <a:rPr lang="en-US" i="1" dirty="0" err="1"/>
              <a:t>sel</a:t>
            </a:r>
            <a:r>
              <a:rPr lang="en-US" i="1" dirty="0"/>
              <a:t>, </a:t>
            </a:r>
            <a:r>
              <a:rPr lang="en-US" i="1" dirty="0" err="1"/>
              <a:t>dapat</a:t>
            </a:r>
            <a:r>
              <a:rPr lang="en-US" i="1" dirty="0"/>
              <a:t> </a:t>
            </a:r>
            <a:r>
              <a:rPr lang="en-US" i="1" dirty="0" err="1"/>
              <a:t>berdampak</a:t>
            </a:r>
            <a:r>
              <a:rPr lang="en-US" i="1" dirty="0"/>
              <a:t> </a:t>
            </a:r>
            <a:r>
              <a:rPr lang="en-US" i="1" dirty="0" err="1"/>
              <a:t>pada</a:t>
            </a:r>
            <a:r>
              <a:rPr lang="en-US" i="1" dirty="0"/>
              <a:t> </a:t>
            </a:r>
            <a:r>
              <a:rPr lang="en-US" i="1" dirty="0" err="1"/>
              <a:t>sel</a:t>
            </a:r>
            <a:r>
              <a:rPr lang="en-US" i="1" dirty="0"/>
              <a:t> normal</a:t>
            </a:r>
          </a:p>
          <a:p>
            <a:r>
              <a:rPr lang="en-US" b="1" dirty="0" err="1"/>
              <a:t>Imunoterapi</a:t>
            </a:r>
            <a:r>
              <a:rPr lang="en-US" b="1" dirty="0"/>
              <a:t> : </a:t>
            </a:r>
            <a:r>
              <a:rPr lang="en-US" i="1" dirty="0" err="1"/>
              <a:t>menggunakan</a:t>
            </a:r>
            <a:r>
              <a:rPr lang="en-US" i="1" dirty="0"/>
              <a:t> </a:t>
            </a:r>
            <a:r>
              <a:rPr lang="en-US" i="1" dirty="0" err="1"/>
              <a:t>sistem</a:t>
            </a:r>
            <a:r>
              <a:rPr lang="en-US" i="1" dirty="0"/>
              <a:t> </a:t>
            </a:r>
            <a:r>
              <a:rPr lang="en-US" i="1" dirty="0" err="1"/>
              <a:t>imun</a:t>
            </a:r>
            <a:r>
              <a:rPr lang="en-US" i="1" dirty="0"/>
              <a:t> </a:t>
            </a:r>
            <a:r>
              <a:rPr lang="en-US" i="1" dirty="0" err="1"/>
              <a:t>tubuh</a:t>
            </a:r>
            <a:r>
              <a:rPr lang="en-US" i="1" dirty="0"/>
              <a:t> </a:t>
            </a:r>
            <a:r>
              <a:rPr lang="en-US" i="1" dirty="0" err="1"/>
              <a:t>untuk</a:t>
            </a:r>
            <a:r>
              <a:rPr lang="en-US" i="1" dirty="0"/>
              <a:t> </a:t>
            </a:r>
            <a:r>
              <a:rPr lang="en-US" i="1" dirty="0" err="1"/>
              <a:t>melawan</a:t>
            </a:r>
            <a:r>
              <a:rPr lang="en-US" i="1" dirty="0"/>
              <a:t> </a:t>
            </a:r>
            <a:r>
              <a:rPr lang="en-US" i="1" dirty="0" err="1"/>
              <a:t>kanker</a:t>
            </a:r>
            <a:r>
              <a:rPr lang="en-US" i="1" dirty="0"/>
              <a:t> </a:t>
            </a:r>
            <a:r>
              <a:rPr lang="en-US" i="1" dirty="0">
                <a:sym typeface="Wingdings" pitchFamily="2" charset="2"/>
              </a:rPr>
              <a:t> </a:t>
            </a:r>
            <a:r>
              <a:rPr lang="en-US" i="1" dirty="0" err="1">
                <a:sym typeface="Wingdings" pitchFamily="2" charset="2"/>
              </a:rPr>
              <a:t>antibodi</a:t>
            </a:r>
            <a:r>
              <a:rPr lang="en-US" i="1" dirty="0">
                <a:sym typeface="Wingdings" pitchFamily="2" charset="2"/>
              </a:rPr>
              <a:t> </a:t>
            </a:r>
            <a:r>
              <a:rPr lang="en-US" i="1" dirty="0" err="1">
                <a:sym typeface="Wingdings" pitchFamily="2" charset="2"/>
              </a:rPr>
              <a:t>monoklonal</a:t>
            </a:r>
            <a:r>
              <a:rPr lang="en-US" i="1" dirty="0">
                <a:sym typeface="Wingdings" pitchFamily="2" charset="2"/>
              </a:rPr>
              <a:t>, </a:t>
            </a:r>
            <a:r>
              <a:rPr lang="en-US" i="1" dirty="0" err="1">
                <a:sym typeface="Wingdings" pitchFamily="2" charset="2"/>
              </a:rPr>
              <a:t>vaksin</a:t>
            </a:r>
            <a:r>
              <a:rPr lang="en-US" i="1" dirty="0">
                <a:sym typeface="Wingdings" pitchFamily="2" charset="2"/>
              </a:rPr>
              <a:t> </a:t>
            </a:r>
            <a:r>
              <a:rPr lang="en-US" i="1" dirty="0" err="1">
                <a:sym typeface="Wingdings" pitchFamily="2" charset="2"/>
              </a:rPr>
              <a:t>kanker</a:t>
            </a:r>
            <a:endParaRPr lang="en-US" b="1" dirty="0"/>
          </a:p>
          <a:p>
            <a:r>
              <a:rPr lang="en-US" b="1" dirty="0" err="1"/>
              <a:t>Terapi</a:t>
            </a:r>
            <a:r>
              <a:rPr lang="en-US" b="1" dirty="0"/>
              <a:t> </a:t>
            </a:r>
            <a:r>
              <a:rPr lang="en-US" b="1" dirty="0" err="1"/>
              <a:t>hormon</a:t>
            </a:r>
            <a:r>
              <a:rPr lang="en-US" b="1" dirty="0"/>
              <a:t> : </a:t>
            </a:r>
            <a:r>
              <a:rPr lang="en-US" i="1" dirty="0" err="1"/>
              <a:t>menggunakan</a:t>
            </a:r>
            <a:r>
              <a:rPr lang="en-US" i="1" dirty="0"/>
              <a:t> </a:t>
            </a:r>
            <a:r>
              <a:rPr lang="en-US" i="1" dirty="0" err="1"/>
              <a:t>obat</a:t>
            </a:r>
            <a:r>
              <a:rPr lang="en-US" i="1" dirty="0"/>
              <a:t> </a:t>
            </a:r>
            <a:r>
              <a:rPr lang="en-US" i="1" dirty="0" err="1"/>
              <a:t>untuk</a:t>
            </a:r>
            <a:r>
              <a:rPr lang="en-US" i="1" dirty="0"/>
              <a:t> </a:t>
            </a:r>
            <a:r>
              <a:rPr lang="en-US" i="1" dirty="0" err="1"/>
              <a:t>menghambat</a:t>
            </a:r>
            <a:r>
              <a:rPr lang="en-US" i="1" dirty="0"/>
              <a:t> </a:t>
            </a:r>
            <a:r>
              <a:rPr lang="en-US" i="1" dirty="0" err="1"/>
              <a:t>pembentukan</a:t>
            </a:r>
            <a:r>
              <a:rPr lang="en-US" i="1" dirty="0"/>
              <a:t> </a:t>
            </a:r>
            <a:r>
              <a:rPr lang="en-US" i="1" dirty="0" err="1"/>
              <a:t>hormon</a:t>
            </a:r>
            <a:r>
              <a:rPr lang="en-US" i="1" dirty="0"/>
              <a:t> </a:t>
            </a:r>
            <a:r>
              <a:rPr lang="en-US" i="1" dirty="0">
                <a:sym typeface="Wingdings" pitchFamily="2" charset="2"/>
              </a:rPr>
              <a:t> </a:t>
            </a:r>
            <a:r>
              <a:rPr lang="en-US" i="1" dirty="0" err="1">
                <a:sym typeface="Wingdings" pitchFamily="2" charset="2"/>
              </a:rPr>
              <a:t>kanker</a:t>
            </a:r>
            <a:r>
              <a:rPr lang="en-US" i="1" dirty="0">
                <a:sym typeface="Wingdings" pitchFamily="2" charset="2"/>
              </a:rPr>
              <a:t> </a:t>
            </a:r>
            <a:r>
              <a:rPr lang="en-US" i="1" dirty="0" err="1">
                <a:sym typeface="Wingdings" pitchFamily="2" charset="2"/>
              </a:rPr>
              <a:t>payudara</a:t>
            </a:r>
            <a:r>
              <a:rPr lang="en-US" i="1" dirty="0">
                <a:sym typeface="Wingdings" pitchFamily="2" charset="2"/>
              </a:rPr>
              <a:t>, </a:t>
            </a:r>
            <a:r>
              <a:rPr lang="en-US" i="1" dirty="0" err="1">
                <a:sym typeface="Wingdings" pitchFamily="2" charset="2"/>
              </a:rPr>
              <a:t>prostat</a:t>
            </a:r>
            <a:endParaRPr lang="en-US" i="1" dirty="0"/>
          </a:p>
          <a:p>
            <a:r>
              <a:rPr lang="en-US" b="1" dirty="0" err="1"/>
              <a:t>Transplantasi</a:t>
            </a:r>
            <a:r>
              <a:rPr lang="en-US" b="1" dirty="0"/>
              <a:t> </a:t>
            </a:r>
            <a:r>
              <a:rPr lang="en-US" b="1" dirty="0" err="1"/>
              <a:t>sel</a:t>
            </a:r>
            <a:r>
              <a:rPr lang="en-US" b="1" dirty="0"/>
              <a:t> </a:t>
            </a:r>
            <a:r>
              <a:rPr lang="en-US" b="1" dirty="0" err="1"/>
              <a:t>punca</a:t>
            </a:r>
            <a:r>
              <a:rPr lang="en-US" b="1" dirty="0"/>
              <a:t> : </a:t>
            </a:r>
            <a:r>
              <a:rPr lang="en-US" i="1" dirty="0" err="1"/>
              <a:t>sel</a:t>
            </a:r>
            <a:r>
              <a:rPr lang="en-US" i="1" dirty="0"/>
              <a:t> </a:t>
            </a:r>
            <a:r>
              <a:rPr lang="en-US" i="1" dirty="0" err="1"/>
              <a:t>punca</a:t>
            </a:r>
            <a:r>
              <a:rPr lang="en-US" i="1" dirty="0"/>
              <a:t> </a:t>
            </a:r>
            <a:r>
              <a:rPr lang="en-US" i="1" dirty="0" err="1"/>
              <a:t>ditransplantasikan</a:t>
            </a:r>
            <a:r>
              <a:rPr lang="en-US" i="1" dirty="0"/>
              <a:t> </a:t>
            </a:r>
            <a:r>
              <a:rPr lang="en-US" i="1" dirty="0" err="1"/>
              <a:t>untuk</a:t>
            </a:r>
            <a:r>
              <a:rPr lang="en-US" i="1" dirty="0"/>
              <a:t> </a:t>
            </a:r>
            <a:r>
              <a:rPr lang="en-US" i="1" dirty="0" err="1"/>
              <a:t>mengganti</a:t>
            </a:r>
            <a:r>
              <a:rPr lang="en-US" i="1" dirty="0"/>
              <a:t> </a:t>
            </a:r>
            <a:r>
              <a:rPr lang="en-US" i="1" dirty="0" err="1"/>
              <a:t>sel</a:t>
            </a:r>
            <a:r>
              <a:rPr lang="en-US" i="1" dirty="0"/>
              <a:t> </a:t>
            </a:r>
            <a:r>
              <a:rPr lang="en-US" i="1" dirty="0" err="1"/>
              <a:t>punca</a:t>
            </a:r>
            <a:r>
              <a:rPr lang="en-US" i="1" dirty="0"/>
              <a:t> di </a:t>
            </a:r>
            <a:r>
              <a:rPr lang="en-US" i="1" dirty="0" err="1"/>
              <a:t>sumsum</a:t>
            </a:r>
            <a:r>
              <a:rPr lang="en-US" i="1" dirty="0"/>
              <a:t> </a:t>
            </a:r>
            <a:r>
              <a:rPr lang="en-US" i="1" dirty="0" err="1"/>
              <a:t>tulang</a:t>
            </a:r>
            <a:r>
              <a:rPr lang="en-US" i="1" dirty="0"/>
              <a:t> </a:t>
            </a:r>
            <a:r>
              <a:rPr lang="en-US" i="1" dirty="0" err="1"/>
              <a:t>yanga</a:t>
            </a:r>
            <a:r>
              <a:rPr lang="en-US" i="1" dirty="0"/>
              <a:t> </a:t>
            </a:r>
            <a:r>
              <a:rPr lang="en-US" i="1" dirty="0" err="1"/>
              <a:t>rusak</a:t>
            </a:r>
            <a:r>
              <a:rPr lang="en-US" i="1" dirty="0"/>
              <a:t> </a:t>
            </a:r>
            <a:r>
              <a:rPr lang="en-US" i="1" dirty="0" err="1"/>
              <a:t>karena</a:t>
            </a:r>
            <a:r>
              <a:rPr lang="en-US" i="1" dirty="0"/>
              <a:t> </a:t>
            </a:r>
            <a:r>
              <a:rPr lang="en-US" i="1" dirty="0" err="1" smtClean="0"/>
              <a:t>kemoterapi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121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Cara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Respon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Imun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Spesifik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Spesifik</a:t>
            </a:r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753" y="2025132"/>
            <a:ext cx="8130493" cy="415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80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11_1_The_immune_Respons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4121" y="851723"/>
            <a:ext cx="9177039" cy="517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Limfosit</a:t>
            </a:r>
            <a:r>
              <a:rPr lang="en-US" dirty="0" smtClean="0"/>
              <a:t> T (</a:t>
            </a:r>
            <a:r>
              <a:rPr lang="en-US" dirty="0" err="1" smtClean="0"/>
              <a:t>sel</a:t>
            </a:r>
            <a:r>
              <a:rPr lang="en-US" dirty="0" smtClean="0"/>
              <a:t> T) 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336126" cy="4351338"/>
          </a:xfrm>
        </p:spPr>
        <p:txBody>
          <a:bodyPr/>
          <a:lstStyle/>
          <a:p>
            <a:r>
              <a:rPr lang="en-US" dirty="0" err="1" smtClean="0"/>
              <a:t>Terdapat</a:t>
            </a:r>
            <a:r>
              <a:rPr lang="en-US" dirty="0" smtClean="0"/>
              <a:t> 2 </a:t>
            </a:r>
            <a:r>
              <a:rPr lang="en-US" dirty="0" err="1" smtClean="0"/>
              <a:t>jenis</a:t>
            </a:r>
            <a:r>
              <a:rPr lang="en-US" dirty="0" smtClean="0"/>
              <a:t> : </a:t>
            </a:r>
            <a:r>
              <a:rPr lang="en-US" dirty="0" err="1" smtClean="0">
                <a:solidFill>
                  <a:srgbClr val="FF0000"/>
                </a:solidFill>
              </a:rPr>
              <a:t>sel</a:t>
            </a:r>
            <a:r>
              <a:rPr lang="en-US" dirty="0" smtClean="0">
                <a:solidFill>
                  <a:srgbClr val="FF0000"/>
                </a:solidFill>
              </a:rPr>
              <a:t> T </a:t>
            </a:r>
            <a:r>
              <a:rPr lang="en-US" i="1" dirty="0" smtClean="0">
                <a:solidFill>
                  <a:srgbClr val="FF0000"/>
                </a:solidFill>
              </a:rPr>
              <a:t>helper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sel</a:t>
            </a:r>
            <a:r>
              <a:rPr lang="en-US" dirty="0" smtClean="0">
                <a:solidFill>
                  <a:srgbClr val="FF0000"/>
                </a:solidFill>
              </a:rPr>
              <a:t> T </a:t>
            </a:r>
            <a:r>
              <a:rPr lang="en-US" dirty="0" err="1" smtClean="0">
                <a:solidFill>
                  <a:srgbClr val="FF0000"/>
                </a:solidFill>
              </a:rPr>
              <a:t>sitotoksik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Sel</a:t>
            </a:r>
            <a:r>
              <a:rPr lang="en-US" dirty="0" smtClean="0">
                <a:solidFill>
                  <a:srgbClr val="FF0000"/>
                </a:solidFill>
              </a:rPr>
              <a:t> T </a:t>
            </a:r>
            <a:r>
              <a:rPr lang="en-US" i="1" dirty="0" smtClean="0">
                <a:solidFill>
                  <a:srgbClr val="FF0000"/>
                </a:solidFill>
              </a:rPr>
              <a:t>helper</a:t>
            </a:r>
            <a:r>
              <a:rPr lang="en-US" dirty="0" smtClean="0"/>
              <a:t> </a:t>
            </a:r>
            <a:r>
              <a:rPr lang="en-US" dirty="0" err="1" smtClean="0"/>
              <a:t>berperan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mengatur</a:t>
            </a:r>
            <a:r>
              <a:rPr lang="en-US" dirty="0" smtClean="0"/>
              <a:t> </a:t>
            </a:r>
            <a:r>
              <a:rPr lang="en-US" dirty="0" err="1" smtClean="0"/>
              <a:t>respon</a:t>
            </a:r>
            <a:r>
              <a:rPr lang="en-US" dirty="0" smtClean="0"/>
              <a:t> </a:t>
            </a:r>
            <a:r>
              <a:rPr lang="en-US" dirty="0" err="1" smtClean="0"/>
              <a:t>imun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err="1" smtClean="0">
                <a:solidFill>
                  <a:srgbClr val="FF0000"/>
                </a:solidFill>
              </a:rPr>
              <a:t>Sel</a:t>
            </a:r>
            <a:r>
              <a:rPr lang="en-US" dirty="0" smtClean="0">
                <a:solidFill>
                  <a:srgbClr val="FF0000"/>
                </a:solidFill>
              </a:rPr>
              <a:t> T </a:t>
            </a:r>
            <a:r>
              <a:rPr lang="en-US" dirty="0" err="1" smtClean="0">
                <a:solidFill>
                  <a:srgbClr val="FF0000"/>
                </a:solidFill>
              </a:rPr>
              <a:t>sitotoksik</a:t>
            </a:r>
            <a:r>
              <a:rPr lang="en-US" dirty="0" smtClean="0"/>
              <a:t> </a:t>
            </a:r>
            <a:r>
              <a:rPr lang="en-US" dirty="0" err="1" smtClean="0"/>
              <a:t>berperan</a:t>
            </a:r>
            <a:r>
              <a:rPr lang="en-US" dirty="0" smtClean="0"/>
              <a:t> </a:t>
            </a:r>
            <a:r>
              <a:rPr lang="en-US" dirty="0" err="1" smtClean="0"/>
              <a:t>menyerang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terinfeksi</a:t>
            </a:r>
            <a:r>
              <a:rPr lang="en-US" dirty="0" smtClean="0"/>
              <a:t> </a:t>
            </a:r>
            <a:r>
              <a:rPr lang="en-US" dirty="0" err="1" smtClean="0"/>
              <a:t>patogen</a:t>
            </a:r>
            <a:endParaRPr lang="id-ID" dirty="0"/>
          </a:p>
        </p:txBody>
      </p:sp>
      <p:pic>
        <p:nvPicPr>
          <p:cNvPr id="1026" name="Picture 2" descr="http://cellcartoons.net/wp-content/uploads/2016/12/CD8-Killer-T-ce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635" y="3715419"/>
            <a:ext cx="3795165" cy="238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ellcartoons.net/wp-content/uploads/2015/04/CD4-T-Cell-super-hero-01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574" y="230188"/>
            <a:ext cx="3795165" cy="260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53669" y="2750556"/>
            <a:ext cx="136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Sel</a:t>
            </a:r>
            <a:r>
              <a:rPr lang="en-US" dirty="0" smtClean="0"/>
              <a:t> T </a:t>
            </a:r>
            <a:r>
              <a:rPr lang="en-US" i="1" dirty="0" smtClean="0"/>
              <a:t>helper</a:t>
            </a:r>
            <a:endParaRPr lang="id-ID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389422" y="6120471"/>
            <a:ext cx="2212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Sel</a:t>
            </a:r>
            <a:r>
              <a:rPr lang="en-US" dirty="0" smtClean="0"/>
              <a:t> T </a:t>
            </a:r>
            <a:r>
              <a:rPr lang="en-US" dirty="0" err="1" smtClean="0"/>
              <a:t>sitotoksik</a:t>
            </a:r>
            <a:endParaRPr lang="id-ID" i="1" dirty="0"/>
          </a:p>
        </p:txBody>
      </p:sp>
    </p:spTree>
    <p:extLst>
      <p:ext uri="{BB962C8B-B14F-4D97-AF65-F5344CB8AC3E}">
        <p14:creationId xmlns:p14="http://schemas.microsoft.com/office/powerpoint/2010/main" val="28286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Limfosit</a:t>
            </a:r>
            <a:r>
              <a:rPr lang="en-US" dirty="0" smtClean="0"/>
              <a:t> B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20409" cy="4351338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limfosit</a:t>
            </a:r>
            <a:r>
              <a:rPr lang="en-US" dirty="0" smtClean="0"/>
              <a:t> yang </a:t>
            </a:r>
            <a:r>
              <a:rPr lang="en-US" dirty="0" err="1" smtClean="0"/>
              <a:t>menghasilkan</a:t>
            </a:r>
            <a:r>
              <a:rPr lang="en-US" dirty="0" smtClean="0"/>
              <a:t> </a:t>
            </a:r>
            <a:r>
              <a:rPr lang="en-US" dirty="0" err="1" smtClean="0"/>
              <a:t>antibodi</a:t>
            </a:r>
            <a:r>
              <a:rPr lang="en-US" dirty="0" smtClean="0"/>
              <a:t> (</a:t>
            </a:r>
            <a:r>
              <a:rPr lang="en-US" dirty="0" err="1" smtClean="0"/>
              <a:t>imunoglobulin</a:t>
            </a:r>
            <a:r>
              <a:rPr lang="en-US" dirty="0" smtClean="0"/>
              <a:t>)</a:t>
            </a:r>
          </a:p>
          <a:p>
            <a:r>
              <a:rPr lang="en-US" dirty="0" smtClean="0"/>
              <a:t>Ada 5 </a:t>
            </a:r>
            <a:r>
              <a:rPr lang="en-US" dirty="0" err="1" smtClean="0"/>
              <a:t>kelas</a:t>
            </a:r>
            <a:r>
              <a:rPr lang="en-US" dirty="0" smtClean="0"/>
              <a:t> </a:t>
            </a:r>
            <a:r>
              <a:rPr lang="en-US" dirty="0" err="1" smtClean="0"/>
              <a:t>antibodi</a:t>
            </a:r>
            <a:r>
              <a:rPr lang="en-US" dirty="0" smtClean="0"/>
              <a:t> : </a:t>
            </a:r>
            <a:r>
              <a:rPr lang="en-US" dirty="0" smtClean="0">
                <a:solidFill>
                  <a:srgbClr val="FF0000"/>
                </a:solidFill>
              </a:rPr>
              <a:t>IgA (</a:t>
            </a:r>
            <a:r>
              <a:rPr lang="en-US" dirty="0" err="1" smtClean="0">
                <a:solidFill>
                  <a:srgbClr val="FF0000"/>
                </a:solidFill>
              </a:rPr>
              <a:t>Imunoglobulin</a:t>
            </a:r>
            <a:r>
              <a:rPr lang="en-US" dirty="0" smtClean="0">
                <a:solidFill>
                  <a:srgbClr val="FF0000"/>
                </a:solidFill>
              </a:rPr>
              <a:t> A), </a:t>
            </a:r>
            <a:r>
              <a:rPr lang="en-US" dirty="0" err="1" smtClean="0">
                <a:solidFill>
                  <a:srgbClr val="FF0000"/>
                </a:solidFill>
              </a:rPr>
              <a:t>IgG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IgM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IgD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IgE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memori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antibodi</a:t>
            </a:r>
            <a:endParaRPr lang="en-US" dirty="0" smtClean="0"/>
          </a:p>
          <a:p>
            <a:r>
              <a:rPr lang="en-US" dirty="0" err="1" smtClean="0"/>
              <a:t>Fungsinya</a:t>
            </a:r>
            <a:r>
              <a:rPr lang="en-US" dirty="0" smtClean="0"/>
              <a:t> : </a:t>
            </a:r>
            <a:r>
              <a:rPr lang="en-US" dirty="0" err="1" smtClean="0"/>
              <a:t>berikatan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antigen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mencegahnya</a:t>
            </a:r>
            <a:r>
              <a:rPr lang="en-US" dirty="0" smtClean="0"/>
              <a:t> </a:t>
            </a:r>
            <a:r>
              <a:rPr lang="en-US" dirty="0" err="1" smtClean="0"/>
              <a:t>menginfeksi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endParaRPr lang="en-US" dirty="0" smtClean="0"/>
          </a:p>
          <a:p>
            <a:r>
              <a:rPr lang="en-US" dirty="0" err="1" smtClean="0"/>
              <a:t>Ikatan</a:t>
            </a:r>
            <a:r>
              <a:rPr lang="en-US" dirty="0" smtClean="0"/>
              <a:t> </a:t>
            </a:r>
            <a:r>
              <a:rPr lang="en-US" dirty="0" err="1" smtClean="0"/>
              <a:t>antibodi</a:t>
            </a:r>
            <a:r>
              <a:rPr lang="en-US" dirty="0" smtClean="0"/>
              <a:t>-antigen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spesifik</a:t>
            </a:r>
            <a:r>
              <a:rPr lang="en-US" dirty="0" smtClean="0"/>
              <a:t> (</a:t>
            </a:r>
            <a:r>
              <a:rPr lang="en-US" dirty="0" err="1" smtClean="0"/>
              <a:t>mis.antibodi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influenza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spesifik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virus influenza </a:t>
            </a:r>
            <a:r>
              <a:rPr lang="en-US" dirty="0" err="1" smtClean="0"/>
              <a:t>saja</a:t>
            </a:r>
            <a:r>
              <a:rPr lang="en-US" dirty="0" smtClean="0"/>
              <a:t>)</a:t>
            </a:r>
            <a:endParaRPr lang="id-ID" dirty="0"/>
          </a:p>
        </p:txBody>
      </p:sp>
      <p:pic>
        <p:nvPicPr>
          <p:cNvPr id="2050" name="Picture 2" descr="https://encrypted-tbn0.gstatic.com/images?q=tbn:ANd9GcRyVh6edc0WX0z65q8BmCd3kpvR_NaH-_cks0XtegG0QdajP3H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700" y="259279"/>
            <a:ext cx="3992645" cy="253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edia.opencurriculum.org/articles_manual/ck12_biology/immune-response/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46" y="2899465"/>
            <a:ext cx="3169554" cy="372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32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1758</Words>
  <Application>Microsoft Office PowerPoint</Application>
  <PresentationFormat>Widescreen</PresentationFormat>
  <Paragraphs>232</Paragraphs>
  <Slides>55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Wingdings</vt:lpstr>
      <vt:lpstr>Office Theme</vt:lpstr>
      <vt:lpstr>PowerPoint Presentation</vt:lpstr>
      <vt:lpstr>Kemampuan Akhir yang Diharapkan</vt:lpstr>
      <vt:lpstr>Sifat Respon Imun Spesifik</vt:lpstr>
      <vt:lpstr>Komponen Respon Imun Spesifik </vt:lpstr>
      <vt:lpstr>Respon imun non spesifik dan spesifik </vt:lpstr>
      <vt:lpstr>Cara Kerja Respon Imun non Spesifik dan Spesifik</vt:lpstr>
      <vt:lpstr>PowerPoint Presentation</vt:lpstr>
      <vt:lpstr>Sel Limfosit T (sel T) </vt:lpstr>
      <vt:lpstr>Sel Limfosit B</vt:lpstr>
      <vt:lpstr>Hipersensitivitas adalah….</vt:lpstr>
      <vt:lpstr>Tipe-tipe Hipersensitivitas</vt:lpstr>
      <vt:lpstr>Hipersensitivitas Tipe I</vt:lpstr>
      <vt:lpstr>Mekanisme Alergi</vt:lpstr>
      <vt:lpstr>Anafilaksis</vt:lpstr>
      <vt:lpstr>Gejala-gejala anafilaksis</vt:lpstr>
      <vt:lpstr>Penanganan Anafilaksis</vt:lpstr>
      <vt:lpstr>Hipersensitivitas Tipe II</vt:lpstr>
      <vt:lpstr>Mekanisme Hipersensitivitas Tipe II</vt:lpstr>
      <vt:lpstr>Erythroblastosis fetalis</vt:lpstr>
      <vt:lpstr>Erythroblastosis fetalis</vt:lpstr>
      <vt:lpstr>Erythroblastosis fetalis</vt:lpstr>
      <vt:lpstr>Graves Disease</vt:lpstr>
      <vt:lpstr>Gejala Graves Disease</vt:lpstr>
      <vt:lpstr>Hipersensitivitas Tipe III</vt:lpstr>
      <vt:lpstr>Mekanisme Hipersensitivitas Tipe III</vt:lpstr>
      <vt:lpstr>Systemic Lupus Erythematosus (SLE)</vt:lpstr>
      <vt:lpstr>Rheumatoid Arthtritis</vt:lpstr>
      <vt:lpstr>Hipersensitivitas Tipe IV</vt:lpstr>
      <vt:lpstr>Mekanisme Hipersensitivitas Tipe IV</vt:lpstr>
      <vt:lpstr>Multiple Sclerosis</vt:lpstr>
      <vt:lpstr>Gejala Multiple Sclerosis</vt:lpstr>
      <vt:lpstr>PowerPoint Presentation</vt:lpstr>
      <vt:lpstr>Tes Mantoux</vt:lpstr>
      <vt:lpstr>Imunodefisiensi</vt:lpstr>
      <vt:lpstr>Imunodefisiensi Primer</vt:lpstr>
      <vt:lpstr>Macam-macam Imunodefisiensi Primer</vt:lpstr>
      <vt:lpstr>Macam-macam Imunodefisiensi Primer</vt:lpstr>
      <vt:lpstr>Severe Combine Immunodeficiency (SCID)</vt:lpstr>
      <vt:lpstr>David Vetter (Bubble Boy)</vt:lpstr>
      <vt:lpstr>PowerPoint Presentation</vt:lpstr>
      <vt:lpstr>Imunodefisiensi Sekunder</vt:lpstr>
      <vt:lpstr>Infeksi HIV</vt:lpstr>
      <vt:lpstr>Perjalanan infeksi HIV - AIDS</vt:lpstr>
      <vt:lpstr>AIDS (Acquired Immunodeficiency Syndrome)</vt:lpstr>
      <vt:lpstr>Cara penularan HIV</vt:lpstr>
      <vt:lpstr>HIV tidak bisa ditularkan melalui….</vt:lpstr>
      <vt:lpstr>Terapi untuk penderita HIV/AIDS</vt:lpstr>
      <vt:lpstr>Neoplasma</vt:lpstr>
      <vt:lpstr>Sel-sel Neoplastik VS Non Neoplastik</vt:lpstr>
      <vt:lpstr>Tipe-tipe Neoplasma</vt:lpstr>
      <vt:lpstr>PowerPoint Presentation</vt:lpstr>
      <vt:lpstr>Grading/Staging Tumor</vt:lpstr>
      <vt:lpstr>Penyebab Tumor Maligna</vt:lpstr>
      <vt:lpstr>Pemeriksaan Penunjang</vt:lpstr>
      <vt:lpstr>Terapi untuk kanker 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94</cp:revision>
  <dcterms:created xsi:type="dcterms:W3CDTF">2017-11-29T05:51:04Z</dcterms:created>
  <dcterms:modified xsi:type="dcterms:W3CDTF">2017-12-04T03:13:21Z</dcterms:modified>
</cp:coreProperties>
</file>