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62" r:id="rId3"/>
    <p:sldId id="264" r:id="rId4"/>
    <p:sldId id="265" r:id="rId5"/>
    <p:sldId id="266" r:id="rId6"/>
    <p:sldId id="267" r:id="rId7"/>
    <p:sldId id="268" r:id="rId8"/>
    <p:sldId id="269" r:id="rId9"/>
    <p:sldId id="271" r:id="rId10"/>
    <p:sldId id="306" r:id="rId11"/>
    <p:sldId id="305" r:id="rId12"/>
    <p:sldId id="272" r:id="rId13"/>
    <p:sldId id="273" r:id="rId14"/>
    <p:sldId id="307" r:id="rId15"/>
    <p:sldId id="274" r:id="rId16"/>
    <p:sldId id="275" r:id="rId17"/>
    <p:sldId id="276" r:id="rId18"/>
    <p:sldId id="277" r:id="rId19"/>
    <p:sldId id="308" r:id="rId20"/>
    <p:sldId id="278" r:id="rId21"/>
    <p:sldId id="279" r:id="rId22"/>
    <p:sldId id="281" r:id="rId23"/>
    <p:sldId id="280" r:id="rId24"/>
    <p:sldId id="282" r:id="rId25"/>
    <p:sldId id="283" r:id="rId26"/>
    <p:sldId id="284" r:id="rId27"/>
    <p:sldId id="286" r:id="rId28"/>
    <p:sldId id="287" r:id="rId29"/>
    <p:sldId id="288" r:id="rId30"/>
    <p:sldId id="289" r:id="rId31"/>
    <p:sldId id="290" r:id="rId32"/>
    <p:sldId id="310" r:id="rId33"/>
    <p:sldId id="292" r:id="rId34"/>
    <p:sldId id="291" r:id="rId35"/>
    <p:sldId id="293" r:id="rId36"/>
    <p:sldId id="294" r:id="rId37"/>
    <p:sldId id="295" r:id="rId38"/>
    <p:sldId id="296" r:id="rId39"/>
    <p:sldId id="297" r:id="rId40"/>
    <p:sldId id="309" r:id="rId41"/>
    <p:sldId id="298" r:id="rId42"/>
    <p:sldId id="299" r:id="rId43"/>
    <p:sldId id="300" r:id="rId44"/>
    <p:sldId id="302" r:id="rId45"/>
    <p:sldId id="303" r:id="rId46"/>
    <p:sldId id="30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87253" autoAdjust="0"/>
  </p:normalViewPr>
  <p:slideViewPr>
    <p:cSldViewPr>
      <p:cViewPr varScale="1">
        <p:scale>
          <a:sx n="61" d="100"/>
          <a:sy n="61" d="100"/>
        </p:scale>
        <p:origin x="150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t>12/11/2017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t>‹#›</a:t>
            </a:fld>
            <a:endParaRPr lang="en-US"/>
          </a:p>
        </p:txBody>
      </p:sp>
    </p:spTree>
    <p:extLst>
      <p:ext uri="{BB962C8B-B14F-4D97-AF65-F5344CB8AC3E}">
        <p14:creationId xmlns:p14="http://schemas.microsoft.com/office/powerpoint/2010/main"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ocdoc.com/id/id/info/condition/pusing-vertigo"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docdoc.com/id/id/info/condition/sakit-kepal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F2B666B-6CEF-4C36-8F62-FDF4F5AFDFA8}" type="slidenum">
              <a:rPr lang="id-ID" smtClean="0"/>
              <a:pPr>
                <a:defRPr/>
              </a:pPr>
              <a:t>2</a:t>
            </a:fld>
            <a:endParaRPr lang="id-ID"/>
          </a:p>
        </p:txBody>
      </p:sp>
    </p:spTree>
    <p:extLst>
      <p:ext uri="{BB962C8B-B14F-4D97-AF65-F5344CB8AC3E}">
        <p14:creationId xmlns:p14="http://schemas.microsoft.com/office/powerpoint/2010/main" val="226206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sz="1200" b="0" i="0" kern="1200" dirty="0" smtClean="0">
                <a:solidFill>
                  <a:schemeClr val="tx1"/>
                </a:solidFill>
                <a:effectLst/>
                <a:latin typeface="+mn-lt"/>
                <a:ea typeface="+mn-ea"/>
                <a:cs typeface="+mn-cs"/>
              </a:rPr>
              <a:t>Vaksin adalah</a:t>
            </a:r>
            <a:r>
              <a:rPr lang="id-ID" sz="1200" b="0" i="0" kern="1200" baseline="0" dirty="0" smtClean="0">
                <a:solidFill>
                  <a:schemeClr val="tx1"/>
                </a:solidFill>
                <a:effectLst/>
                <a:latin typeface="+mn-lt"/>
                <a:ea typeface="+mn-ea"/>
                <a:cs typeface="+mn-cs"/>
              </a:rPr>
              <a:t> bahan antigenik yang digunakan untuk menghasilkan kekebalan aktif terhadap suatu penyakit sehingga dapat mencegah/mengurangi pengaruh infeksi oleh organisme alami</a:t>
            </a:r>
          </a:p>
          <a:p>
            <a:pPr marL="171450" indent="-171450">
              <a:buFontTx/>
              <a:buChar char="-"/>
            </a:pPr>
            <a:r>
              <a:rPr lang="id-ID" sz="1200" b="0" i="0" kern="1200" baseline="0" dirty="0" smtClean="0">
                <a:solidFill>
                  <a:schemeClr val="tx1"/>
                </a:solidFill>
                <a:effectLst/>
                <a:latin typeface="+mn-lt"/>
                <a:ea typeface="+mn-ea"/>
                <a:cs typeface="+mn-cs"/>
              </a:rPr>
              <a:t>Vaksin dapat berupa galur virus atau bakteri yang telah dilemahkan sehingga tidak menimbulkan penyakit</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Vaksin merupakan salah satu cara terpenting dan tepat guna untuk mencegah penyakit dan menjaga kondisi tubuh. Vaksin membantu menciptakan kekebalan tubuh untuk melindungi Anda dari infeksi tanpa mengakibatkan efek samping yang membahayakan.</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18</a:t>
            </a:fld>
            <a:endParaRPr lang="en-US"/>
          </a:p>
        </p:txBody>
      </p:sp>
    </p:spTree>
    <p:extLst>
      <p:ext uri="{BB962C8B-B14F-4D97-AF65-F5344CB8AC3E}">
        <p14:creationId xmlns:p14="http://schemas.microsoft.com/office/powerpoint/2010/main" val="13325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Siapa yang Membutuhkan Vaksin dan Kapan Mereka Membutuhkannya</a:t>
            </a:r>
          </a:p>
          <a:p>
            <a:r>
              <a:rPr lang="id-ID" sz="1200" b="0" i="0" kern="1200" dirty="0" smtClean="0">
                <a:solidFill>
                  <a:schemeClr val="tx1"/>
                </a:solidFill>
                <a:effectLst/>
                <a:latin typeface="+mn-lt"/>
                <a:ea typeface="+mn-ea"/>
                <a:cs typeface="+mn-cs"/>
              </a:rPr>
              <a:t>Vaksin dibutuhkan mulai dari seseorang lahir hingga beranjak dewasa. Bahkan para manula berusia di atas 65 tahun juga masih dapat mendapat manfaat dari vaksin. Dokter kepercayaan Anda akan memberikan Anda nasihat serta menjadwalkan imunisasi bagi Anda. Temui penyedia layanan imunisasi yang mungkin pernah Anda lewatkan, dan imunisasi yang dianjurkan berdasarkan usia, gaya hidup, dan kondisi kesehatan Anda. Vaksin sengaja dirancang agar aman dan nyaman, meskipun diberikan pada bayi atau orang dewasa.</a:t>
            </a:r>
          </a:p>
          <a:p>
            <a:r>
              <a:rPr lang="id-ID" sz="1200" b="0" i="0" kern="1200" dirty="0" smtClean="0">
                <a:solidFill>
                  <a:schemeClr val="tx1"/>
                </a:solidFill>
                <a:effectLst/>
                <a:latin typeface="+mn-lt"/>
                <a:ea typeface="+mn-ea"/>
                <a:cs typeface="+mn-cs"/>
              </a:rPr>
              <a:t>Meskipun vaksin aman untuk diberikan kapan saja tanpa konsultasi yang memadai, namun beberapa kondisi mungkin memerlukan saran dokter sebelum proses imunisasi dilakukan. Pastikan Anda berkonsultasi terlebih dahulu jika Anda:</a:t>
            </a:r>
          </a:p>
          <a:p>
            <a:r>
              <a:rPr lang="id-ID" sz="1200" b="1" i="0" kern="1200" dirty="0" smtClean="0">
                <a:solidFill>
                  <a:schemeClr val="tx1"/>
                </a:solidFill>
                <a:effectLst/>
                <a:latin typeface="+mn-lt"/>
                <a:ea typeface="+mn-ea"/>
                <a:cs typeface="+mn-cs"/>
              </a:rPr>
              <a:t>Kemungkinan tengah mengandung (hamil)</a:t>
            </a:r>
          </a:p>
          <a:p>
            <a:r>
              <a:rPr lang="id-ID" sz="1200" b="1" i="0" kern="1200" dirty="0" smtClean="0">
                <a:solidFill>
                  <a:schemeClr val="tx1"/>
                </a:solidFill>
                <a:effectLst/>
                <a:latin typeface="+mn-lt"/>
                <a:ea typeface="+mn-ea"/>
                <a:cs typeface="+mn-cs"/>
              </a:rPr>
              <a:t>Tengah menyusui</a:t>
            </a:r>
          </a:p>
          <a:p>
            <a:r>
              <a:rPr lang="id-ID" sz="1200" b="1" i="0" kern="1200" dirty="0" smtClean="0">
                <a:solidFill>
                  <a:schemeClr val="tx1"/>
                </a:solidFill>
                <a:effectLst/>
                <a:latin typeface="+mn-lt"/>
                <a:ea typeface="+mn-ea"/>
                <a:cs typeface="+mn-cs"/>
              </a:rPr>
              <a:t>Memiliki alergi yang parah</a:t>
            </a:r>
          </a:p>
        </p:txBody>
      </p:sp>
      <p:sp>
        <p:nvSpPr>
          <p:cNvPr id="4" name="Slide Number Placeholder 3"/>
          <p:cNvSpPr>
            <a:spLocks noGrp="1"/>
          </p:cNvSpPr>
          <p:nvPr>
            <p:ph type="sldNum" sz="quarter" idx="10"/>
          </p:nvPr>
        </p:nvSpPr>
        <p:spPr/>
        <p:txBody>
          <a:bodyPr/>
          <a:lstStyle/>
          <a:p>
            <a:fld id="{51A729ED-F335-4EFB-8D4A-327BECD878F4}" type="slidenum">
              <a:rPr lang="en-US" smtClean="0"/>
              <a:t>20</a:t>
            </a:fld>
            <a:endParaRPr lang="en-US"/>
          </a:p>
        </p:txBody>
      </p:sp>
    </p:spTree>
    <p:extLst>
      <p:ext uri="{BB962C8B-B14F-4D97-AF65-F5344CB8AC3E}">
        <p14:creationId xmlns:p14="http://schemas.microsoft.com/office/powerpoint/2010/main" val="4277907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Efek Samping dari Vaksin</a:t>
            </a:r>
          </a:p>
          <a:p>
            <a:r>
              <a:rPr lang="id-ID" sz="1200" b="0" i="0" kern="1200" dirty="0" smtClean="0">
                <a:solidFill>
                  <a:schemeClr val="tx1"/>
                </a:solidFill>
                <a:effectLst/>
                <a:latin typeface="+mn-lt"/>
                <a:ea typeface="+mn-ea"/>
                <a:cs typeface="+mn-cs"/>
              </a:rPr>
              <a:t>Pemberian vaksin seringkali menimbulkan efek samping namun biasanya minor dan akan menghilang dalam satu atau dua hari. Beberapa efek samping tersebut antara lain:</a:t>
            </a:r>
          </a:p>
          <a:p>
            <a:r>
              <a:rPr lang="id-ID" sz="1200" b="1" i="0" kern="1200" dirty="0" smtClean="0">
                <a:solidFill>
                  <a:schemeClr val="tx1"/>
                </a:solidFill>
                <a:effectLst/>
                <a:latin typeface="+mn-lt"/>
                <a:ea typeface="+mn-ea"/>
                <a:cs typeface="+mn-cs"/>
              </a:rPr>
              <a:t>Rasa gatal dan tidak nyaman pada area bekas suntikan</a:t>
            </a:r>
          </a:p>
          <a:p>
            <a:r>
              <a:rPr lang="id-ID" sz="1200" b="1" i="0" kern="1200" dirty="0" smtClean="0">
                <a:solidFill>
                  <a:schemeClr val="tx1"/>
                </a:solidFill>
                <a:effectLst/>
                <a:latin typeface="+mn-lt"/>
                <a:ea typeface="+mn-ea"/>
                <a:cs typeface="+mn-cs"/>
              </a:rPr>
              <a:t>Rasa sakit, kemerahan, atau pembengkakan pada area bekas suntikan</a:t>
            </a:r>
          </a:p>
          <a:p>
            <a:r>
              <a:rPr lang="id-ID" sz="1200" b="1" i="0" kern="1200" dirty="0" smtClean="0">
                <a:solidFill>
                  <a:schemeClr val="tx1"/>
                </a:solidFill>
                <a:effectLst/>
                <a:latin typeface="+mn-lt"/>
                <a:ea typeface="+mn-ea"/>
                <a:cs typeface="+mn-cs"/>
              </a:rPr>
              <a:t>Demam ringan</a:t>
            </a:r>
          </a:p>
          <a:p>
            <a:r>
              <a:rPr lang="id-ID" sz="1200" b="1" i="0" kern="1200" dirty="0" smtClean="0">
                <a:solidFill>
                  <a:schemeClr val="tx1"/>
                </a:solidFill>
                <a:effectLst/>
                <a:latin typeface="+mn-lt"/>
                <a:ea typeface="+mn-ea"/>
                <a:cs typeface="+mn-cs"/>
              </a:rPr>
              <a:t>Ruam ringan pada kulit</a:t>
            </a:r>
          </a:p>
          <a:p>
            <a:r>
              <a:rPr lang="id-ID" sz="1200" b="1" i="0" u="sng" kern="1200" dirty="0" smtClean="0">
                <a:solidFill>
                  <a:schemeClr val="tx1"/>
                </a:solidFill>
                <a:effectLst/>
                <a:latin typeface="+mn-lt"/>
                <a:ea typeface="+mn-ea"/>
                <a:cs typeface="+mn-cs"/>
                <a:hlinkClick r:id="rId3"/>
              </a:rPr>
              <a:t>Pusing</a:t>
            </a:r>
            <a:r>
              <a:rPr lang="id-ID" sz="1200" b="1" i="0" kern="1200" dirty="0" smtClean="0">
                <a:solidFill>
                  <a:schemeClr val="tx1"/>
                </a:solidFill>
                <a:effectLst/>
                <a:latin typeface="+mn-lt"/>
                <a:ea typeface="+mn-ea"/>
                <a:cs typeface="+mn-cs"/>
              </a:rPr>
              <a:t>, rasa mual atau pingsan (biasanya pada remaja)</a:t>
            </a:r>
          </a:p>
          <a:p>
            <a:r>
              <a:rPr lang="id-ID" sz="1200" b="1" i="0" u="sng" kern="1200" dirty="0" smtClean="0">
                <a:solidFill>
                  <a:schemeClr val="tx1"/>
                </a:solidFill>
                <a:effectLst/>
                <a:latin typeface="+mn-lt"/>
                <a:ea typeface="+mn-ea"/>
                <a:cs typeface="+mn-cs"/>
                <a:hlinkClick r:id="rId4"/>
              </a:rPr>
              <a:t>Sakit kepala</a:t>
            </a:r>
            <a:endParaRPr lang="id-ID" sz="1200" b="1"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Anda harus waspada terhadap kondisi yang tidak biasanya terjadi seperti kelelahan berlebihan, demam tinggi dan perubahan perilaku. Jika terdapat reaksi alergi parah seperti kesulitan bernapas, nafas bersuara (wheezing), gatal-gatal dan jantung yang berdetak terlampau cepat, maka Anda sebaiknya segera menemui dokter Anda. Meskipun langka, efek samping serius tersebut di atas biasanya disertakan ke dalam kumpulan data yang bernama Vaccine Adverse Event Reporting System yang diperlihatkan kepada publik.</a:t>
            </a:r>
          </a:p>
          <a:p>
            <a:endParaRPr lang="id-ID" dirty="0" smtClean="0"/>
          </a:p>
          <a:p>
            <a:r>
              <a:rPr lang="id-ID" sz="1200" b="1" i="0" kern="1200" dirty="0" smtClean="0">
                <a:solidFill>
                  <a:schemeClr val="tx1"/>
                </a:solidFill>
                <a:effectLst/>
                <a:latin typeface="+mn-lt"/>
                <a:ea typeface="+mn-ea"/>
                <a:cs typeface="+mn-cs"/>
              </a:rPr>
              <a:t>Fakta Mengenai Vaksin</a:t>
            </a:r>
          </a:p>
          <a:p>
            <a:r>
              <a:rPr lang="id-ID" sz="1200" b="0" i="0" kern="1200" dirty="0" smtClean="0">
                <a:solidFill>
                  <a:schemeClr val="tx1"/>
                </a:solidFill>
                <a:effectLst/>
                <a:latin typeface="+mn-lt"/>
                <a:ea typeface="+mn-ea"/>
                <a:cs typeface="+mn-cs"/>
              </a:rPr>
              <a:t>Ada perdebatan yang merebak seputar vaksin. Beberapa pihak menyatakan bahwa vaksin menimbulkan efek samping yang berbahaya, termasuk menyebabkan autisme. Namun, patut dicatat bahwa selain anggapan-anggapan tersebut tidak didasari oleh fakta ilmiah, pemberian vaksin juga telah terbukti mampu melindungi orang-orang dari penyakit menular berbahaya. Vaksin telah melalui uji keselamatan yang ketat selama bertahun-tahun sebelum diizinkan oleh FDA (BPOM Amerika) untuk diedarkan ke masyarakat. Vaksin juga terus dipantau demi keamanan. Vaksin telah digunakan selama beberapa dekade dan terbukti telah menyelamatkan jutaan nyawa. Vaksin telah dianggap sebagai salah satu landasan bagi kesehatan masyarakat. </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21</a:t>
            </a:fld>
            <a:endParaRPr lang="en-US"/>
          </a:p>
        </p:txBody>
      </p:sp>
    </p:spTree>
    <p:extLst>
      <p:ext uri="{BB962C8B-B14F-4D97-AF65-F5344CB8AC3E}">
        <p14:creationId xmlns:p14="http://schemas.microsoft.com/office/powerpoint/2010/main" val="3152966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Zat warna yang digunakan bersifat asam atau basa. Pada zat warna basa, bagian yang berperan dalam memberikan warna disebut kromofor dan mempunyai muatan positif. Sebaliknya pada zat warna asam bagian yang berperan memberikan zat warna memiliki muatan negatif. Zat warna basa lebih banyak digunakan karena muatan negatif banyak banyak ditemukan pada permukaan sel. Contoh zat warna asam antara lain Crystal Violet, Methylene Blue, Safranin, Base Fuchsin, Malachite Green dll. Sedangkan zat warna basa antara lain Eosin, Congo Red dll.</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26</a:t>
            </a:fld>
            <a:endParaRPr lang="en-US"/>
          </a:p>
        </p:txBody>
      </p:sp>
    </p:spTree>
    <p:extLst>
      <p:ext uri="{BB962C8B-B14F-4D97-AF65-F5344CB8AC3E}">
        <p14:creationId xmlns:p14="http://schemas.microsoft.com/office/powerpoint/2010/main" val="198689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Ricketsia : infeksi akibat bakteri gram negatif,</a:t>
            </a:r>
            <a:r>
              <a:rPr lang="id-ID" baseline="0" dirty="0" smtClean="0"/>
              <a:t> penyebab tifus</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28</a:t>
            </a:fld>
            <a:endParaRPr lang="en-US"/>
          </a:p>
        </p:txBody>
      </p:sp>
    </p:spTree>
    <p:extLst>
      <p:ext uri="{BB962C8B-B14F-4D97-AF65-F5344CB8AC3E}">
        <p14:creationId xmlns:p14="http://schemas.microsoft.com/office/powerpoint/2010/main" val="2791570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i="0" kern="1200" dirty="0" smtClean="0">
                <a:solidFill>
                  <a:schemeClr val="tx1"/>
                </a:solidFill>
                <a:effectLst/>
                <a:latin typeface="+mn-lt"/>
                <a:ea typeface="+mn-ea"/>
                <a:cs typeface="+mn-cs"/>
              </a:rPr>
              <a:t>Kista</a:t>
            </a:r>
            <a:r>
              <a:rPr lang="sv-SE" sz="1200" b="0" i="0" kern="1200" dirty="0" smtClean="0">
                <a:solidFill>
                  <a:schemeClr val="tx1"/>
                </a:solidFill>
                <a:effectLst/>
                <a:latin typeface="+mn-lt"/>
                <a:ea typeface="+mn-ea"/>
                <a:cs typeface="+mn-cs"/>
              </a:rPr>
              <a:t>merupakan sebutan bagi kumpulan </a:t>
            </a:r>
            <a:r>
              <a:rPr lang="sv-SE" sz="1200" b="1" i="0" kern="1200" dirty="0" smtClean="0">
                <a:solidFill>
                  <a:schemeClr val="tx1"/>
                </a:solidFill>
                <a:effectLst/>
                <a:latin typeface="+mn-lt"/>
                <a:ea typeface="+mn-ea"/>
                <a:cs typeface="+mn-cs"/>
              </a:rPr>
              <a:t>amoeba</a:t>
            </a:r>
            <a:r>
              <a:rPr lang="sv-SE" sz="1200" b="0" i="0" kern="1200" dirty="0" smtClean="0">
                <a:solidFill>
                  <a:schemeClr val="tx1"/>
                </a:solidFill>
                <a:effectLst/>
                <a:latin typeface="+mn-lt"/>
                <a:ea typeface="+mn-ea"/>
                <a:cs typeface="+mn-cs"/>
              </a:rPr>
              <a:t> yang keluar dari tubuh orang yang mengalami disentri </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39</a:t>
            </a:fld>
            <a:endParaRPr lang="en-US"/>
          </a:p>
        </p:txBody>
      </p:sp>
    </p:spTree>
    <p:extLst>
      <p:ext uri="{BB962C8B-B14F-4D97-AF65-F5344CB8AC3E}">
        <p14:creationId xmlns:p14="http://schemas.microsoft.com/office/powerpoint/2010/main" val="3346728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Hospes: inang</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44</a:t>
            </a:fld>
            <a:endParaRPr lang="en-US"/>
          </a:p>
        </p:txBody>
      </p:sp>
    </p:spTree>
    <p:extLst>
      <p:ext uri="{BB962C8B-B14F-4D97-AF65-F5344CB8AC3E}">
        <p14:creationId xmlns:p14="http://schemas.microsoft.com/office/powerpoint/2010/main" val="406363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 Faktor intrinsik misalnya : umur, jenis kelamin, kelainan-kelainan sebagai akibat penyakit sebelumnya, dan sebagainya. Faktor ekstrinsik misalnya : kuman penyebab infeksi, trauma mekanis, bahan kimia beracun, radiasi, suhu yang ekstrem, gizi, stress psikologis dan sebagainya </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6</a:t>
            </a:fld>
            <a:endParaRPr lang="en-US"/>
          </a:p>
        </p:txBody>
      </p:sp>
    </p:spTree>
    <p:extLst>
      <p:ext uri="{BB962C8B-B14F-4D97-AF65-F5344CB8AC3E}">
        <p14:creationId xmlns:p14="http://schemas.microsoft.com/office/powerpoint/2010/main" val="358378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Abiogenesis</a:t>
            </a:r>
            <a:r>
              <a:rPr lang="id-ID" sz="1200" b="0" i="0" kern="1200" dirty="0" smtClean="0">
                <a:solidFill>
                  <a:schemeClr val="tx1"/>
                </a:solidFill>
                <a:effectLst/>
                <a:latin typeface="+mn-lt"/>
                <a:ea typeface="+mn-ea"/>
                <a:cs typeface="+mn-cs"/>
              </a:rPr>
              <a:t> adalah teori yang mengatakan bahwa asal-usul kehidupan berasal dari benda tak hidup. Atau dengan kata lain, teori abiogenesis menyatakan bahwa makhluk hidup ada dengan sendirinya. Teori abiogenesis dikenal juga dengan sebutan teori </a:t>
            </a:r>
            <a:r>
              <a:rPr lang="id-ID" sz="1200" b="1" i="1" kern="1200" dirty="0" smtClean="0">
                <a:solidFill>
                  <a:schemeClr val="tx1"/>
                </a:solidFill>
                <a:effectLst/>
                <a:latin typeface="+mn-lt"/>
                <a:ea typeface="+mn-ea"/>
                <a:cs typeface="+mn-cs"/>
              </a:rPr>
              <a:t>Generatio Spontanea. </a:t>
            </a:r>
            <a:r>
              <a:rPr lang="id-ID" dirty="0" smtClean="0"/>
              <a:t/>
            </a:r>
            <a:br>
              <a:rPr lang="id-ID" dirty="0" smtClean="0"/>
            </a:br>
            <a:endParaRPr lang="id-ID" dirty="0" smtClean="0"/>
          </a:p>
          <a:p>
            <a:r>
              <a:rPr lang="id-ID" sz="1200" b="0" i="0" kern="1200" dirty="0" smtClean="0">
                <a:solidFill>
                  <a:schemeClr val="tx1"/>
                </a:solidFill>
                <a:effectLst/>
                <a:latin typeface="+mn-lt"/>
                <a:ea typeface="+mn-ea"/>
                <a:cs typeface="+mn-cs"/>
              </a:rPr>
              <a:t>Penemu dari teori ini adalah </a:t>
            </a:r>
            <a:r>
              <a:rPr lang="id-ID" sz="1200" b="1" i="0" kern="1200" dirty="0" smtClean="0">
                <a:solidFill>
                  <a:schemeClr val="tx1"/>
                </a:solidFill>
                <a:effectLst/>
                <a:latin typeface="+mn-lt"/>
                <a:ea typeface="+mn-ea"/>
                <a:cs typeface="+mn-cs"/>
              </a:rPr>
              <a:t>Aristoteles (384-322 SM)</a:t>
            </a:r>
            <a:r>
              <a:rPr lang="id-ID" sz="1200" b="0" i="0" kern="1200" dirty="0" smtClean="0">
                <a:solidFill>
                  <a:schemeClr val="tx1"/>
                </a:solidFill>
                <a:effectLst/>
                <a:latin typeface="+mn-lt"/>
                <a:ea typeface="+mn-ea"/>
                <a:cs typeface="+mn-cs"/>
              </a:rPr>
              <a:t>, seorang tokoh ilmu pengetahuan dari Yunani. Aristoteles melakukan pengamatan pada ikan-ikan di sungai. Ia berpendapat bahwa ada sebagian ikan-ikan di sungai tersebut yang berasal dari lumpur. Aristoteles juga melakukan percobaan pada tanah yang direndam air. Dari tanah rendaman ini muncul cacing. Sehingga hal ini memperkuat dugaannya bahwa makhluk hidup berasal dari benda mati.</a:t>
            </a:r>
          </a:p>
          <a:p>
            <a:endParaRPr lang="id-ID" sz="1200" b="0" i="0" kern="1200" dirty="0" smtClean="0">
              <a:solidFill>
                <a:schemeClr val="tx1"/>
              </a:solidFill>
              <a:effectLst/>
              <a:latin typeface="+mn-lt"/>
              <a:ea typeface="+mn-ea"/>
              <a:cs typeface="+mn-cs"/>
            </a:endParaRPr>
          </a:p>
          <a:p>
            <a:r>
              <a:rPr lang="id-ID" sz="1200" b="1" i="0" kern="1200" dirty="0" smtClean="0">
                <a:solidFill>
                  <a:schemeClr val="tx1"/>
                </a:solidFill>
                <a:effectLst/>
                <a:latin typeface="+mn-lt"/>
                <a:ea typeface="+mn-ea"/>
                <a:cs typeface="+mn-cs"/>
              </a:rPr>
              <a:t>Pendukung Teori Abiogenesis</a:t>
            </a:r>
            <a:r>
              <a:rPr lang="id-ID" sz="1200" b="0" i="0" kern="1200" dirty="0" smtClean="0">
                <a:solidFill>
                  <a:schemeClr val="tx1"/>
                </a:solidFill>
                <a:effectLst/>
                <a:latin typeface="+mn-lt"/>
                <a:ea typeface="+mn-ea"/>
                <a:cs typeface="+mn-cs"/>
              </a:rPr>
              <a:t> </a:t>
            </a:r>
            <a:r>
              <a:rPr lang="id-ID" dirty="0" smtClean="0"/>
              <a:t/>
            </a:r>
            <a:br>
              <a:rPr lang="id-ID" dirty="0" smtClean="0"/>
            </a:br>
            <a:r>
              <a:rPr lang="id-ID" sz="1200" b="0" i="0" kern="1200" dirty="0" smtClean="0">
                <a:solidFill>
                  <a:schemeClr val="tx1"/>
                </a:solidFill>
                <a:effectLst/>
                <a:latin typeface="+mn-lt"/>
                <a:ea typeface="+mn-ea"/>
                <a:cs typeface="+mn-cs"/>
              </a:rPr>
              <a:t>Pendukung lain teori Abiogenesis adalah </a:t>
            </a:r>
            <a:r>
              <a:rPr lang="id-ID" sz="1200" b="1" i="0" kern="1200" dirty="0" smtClean="0">
                <a:solidFill>
                  <a:schemeClr val="tx1"/>
                </a:solidFill>
                <a:effectLst/>
                <a:latin typeface="+mn-lt"/>
                <a:ea typeface="+mn-ea"/>
                <a:cs typeface="+mn-cs"/>
              </a:rPr>
              <a:t>Nedham</a:t>
            </a:r>
            <a:r>
              <a:rPr lang="id-ID" sz="1200" b="0" i="0" kern="1200" dirty="0" smtClean="0">
                <a:solidFill>
                  <a:schemeClr val="tx1"/>
                </a:solidFill>
                <a:effectLst/>
                <a:latin typeface="+mn-lt"/>
                <a:ea typeface="+mn-ea"/>
                <a:cs typeface="+mn-cs"/>
              </a:rPr>
              <a:t>, seorang ilmuwan dari Inggris pada tahun </a:t>
            </a:r>
            <a:r>
              <a:rPr lang="id-ID" sz="1200" b="1" i="0" kern="1200" dirty="0" smtClean="0">
                <a:solidFill>
                  <a:schemeClr val="tx1"/>
                </a:solidFill>
                <a:effectLst/>
                <a:latin typeface="+mn-lt"/>
                <a:ea typeface="+mn-ea"/>
                <a:cs typeface="+mn-cs"/>
              </a:rPr>
              <a:t>1700</a:t>
            </a:r>
            <a:r>
              <a:rPr lang="id-ID" sz="1200" b="0" i="0" kern="1200" dirty="0" smtClean="0">
                <a:solidFill>
                  <a:schemeClr val="tx1"/>
                </a:solidFill>
                <a:effectLst/>
                <a:latin typeface="+mn-lt"/>
                <a:ea typeface="+mn-ea"/>
                <a:cs typeface="+mn-cs"/>
              </a:rPr>
              <a:t>. Nedham melakukan penelitian dengan merebus kaldu dalam wadah selama beberapa menit kemudian ditutup dengan gabus. Setelah beberapa hari, terdapat bakteri dalam kaldu tersebut. Nedham berpendapat bahwa bakteri berasal dari kaldu.</a:t>
            </a:r>
            <a:r>
              <a:rPr lang="id-ID" dirty="0" smtClean="0"/>
              <a:t/>
            </a:r>
            <a:br>
              <a:rPr lang="id-ID" dirty="0" smtClean="0"/>
            </a:b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7</a:t>
            </a:fld>
            <a:endParaRPr lang="en-US"/>
          </a:p>
        </p:txBody>
      </p:sp>
    </p:spTree>
    <p:extLst>
      <p:ext uri="{BB962C8B-B14F-4D97-AF65-F5344CB8AC3E}">
        <p14:creationId xmlns:p14="http://schemas.microsoft.com/office/powerpoint/2010/main" val="66720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Setelah ditemukan mikroskop, </a:t>
            </a:r>
            <a:r>
              <a:rPr lang="id-ID" sz="1200" b="1" i="0" kern="1200" dirty="0" smtClean="0">
                <a:solidFill>
                  <a:schemeClr val="tx1"/>
                </a:solidFill>
                <a:effectLst/>
                <a:latin typeface="+mn-lt"/>
                <a:ea typeface="+mn-ea"/>
                <a:cs typeface="+mn-cs"/>
              </a:rPr>
              <a:t>Antonie van Leeuwenhoek</a:t>
            </a:r>
            <a:r>
              <a:rPr lang="id-ID" sz="1200" b="0" i="0" kern="1200" dirty="0" smtClean="0">
                <a:solidFill>
                  <a:schemeClr val="tx1"/>
                </a:solidFill>
                <a:effectLst/>
                <a:latin typeface="+mn-lt"/>
                <a:ea typeface="+mn-ea"/>
                <a:cs typeface="+mn-cs"/>
              </a:rPr>
              <a:t> melihat adanya mikroorganisme </a:t>
            </a:r>
            <a:r>
              <a:rPr lang="id-ID" sz="1200" b="0" i="1" kern="1200" dirty="0" smtClean="0">
                <a:solidFill>
                  <a:schemeClr val="tx1"/>
                </a:solidFill>
                <a:effectLst/>
                <a:latin typeface="+mn-lt"/>
                <a:ea typeface="+mn-ea"/>
                <a:cs typeface="+mn-cs"/>
              </a:rPr>
              <a:t>(animalculus) </a:t>
            </a:r>
            <a:r>
              <a:rPr lang="id-ID" sz="1200" b="0" i="0" kern="1200" dirty="0" smtClean="0">
                <a:solidFill>
                  <a:schemeClr val="tx1"/>
                </a:solidFill>
                <a:effectLst/>
                <a:latin typeface="+mn-lt"/>
                <a:ea typeface="+mn-ea"/>
                <a:cs typeface="+mn-cs"/>
              </a:rPr>
              <a:t>di dalam air rendaman jerami. Temuan ini seolah-olah menguatkan teori Abiogenesis. Para pendukung teori Abiogenesis menyatakan bahwa mikroorganisme itu berasal dari jerami yang membusuk. Akan tetapi, Leeuwenhoek menolak pernyataan itu dengan mengemukakan bahwa mikroorganisme itu berasal dari udara.</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8</a:t>
            </a:fld>
            <a:endParaRPr lang="en-US"/>
          </a:p>
        </p:txBody>
      </p:sp>
    </p:spTree>
    <p:extLst>
      <p:ext uri="{BB962C8B-B14F-4D97-AF65-F5344CB8AC3E}">
        <p14:creationId xmlns:p14="http://schemas.microsoft.com/office/powerpoint/2010/main" val="273021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Pada tahun 1860 ahli bedah dari Inggris, Joseph Lister menemukan asam karbol atau phenol dapat digunakan untuk membunuh bakteri. Lister menggunakan larutan ini untuk merendam alat-alat bedah dan menyemprot ruangan operasi. Cara tersebut demikian sukses untuk mengatasi infeksi setelah operasi yang sebelumnya menyebabkan kematian 45% dari pasiennya. Cara tersebut segera dapat diterima dan dilakukan oleh ahli bedah yang lain. Penemuan tersebut merupakan hari penemuan teknik aseptik untuk mencegah infeksi. Sekarang ini berbagai</a:t>
            </a:r>
            <a:r>
              <a:rPr lang="id-ID" sz="1200" b="0" i="0" kern="1200" baseline="0" dirty="0" smtClean="0">
                <a:solidFill>
                  <a:schemeClr val="tx1"/>
                </a:solidFill>
                <a:effectLst/>
                <a:latin typeface="+mn-lt"/>
                <a:ea typeface="+mn-ea"/>
                <a:cs typeface="+mn-cs"/>
              </a:rPr>
              <a:t> </a:t>
            </a:r>
            <a:r>
              <a:rPr lang="id-ID" sz="1200" b="0" i="0" kern="1200" dirty="0" smtClean="0">
                <a:solidFill>
                  <a:schemeClr val="tx1"/>
                </a:solidFill>
                <a:effectLst/>
                <a:latin typeface="+mn-lt"/>
                <a:ea typeface="+mn-ea"/>
                <a:cs typeface="+mn-cs"/>
              </a:rPr>
              <a:t>macam senyawa kimia dan alat fisik lain dapat mengurangi mikroorganisme di ruang operasi, ruangan untuk bayi prematur dan ruangan tempat memasukkan obat ke dalam kontainer yang steril.</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12</a:t>
            </a:fld>
            <a:endParaRPr lang="en-US"/>
          </a:p>
        </p:txBody>
      </p:sp>
    </p:spTree>
    <p:extLst>
      <p:ext uri="{BB962C8B-B14F-4D97-AF65-F5344CB8AC3E}">
        <p14:creationId xmlns:p14="http://schemas.microsoft.com/office/powerpoint/2010/main" val="404105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13</a:t>
            </a:fld>
            <a:endParaRPr lang="en-US"/>
          </a:p>
        </p:txBody>
      </p:sp>
    </p:spTree>
    <p:extLst>
      <p:ext uri="{BB962C8B-B14F-4D97-AF65-F5344CB8AC3E}">
        <p14:creationId xmlns:p14="http://schemas.microsoft.com/office/powerpoint/2010/main" val="161409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Patogen</a:t>
            </a:r>
            <a:r>
              <a:rPr lang="id-ID" sz="1200" b="0" i="0" kern="1200" dirty="0" smtClean="0">
                <a:solidFill>
                  <a:schemeClr val="tx1"/>
                </a:solidFill>
                <a:effectLst/>
                <a:latin typeface="+mn-lt"/>
                <a:ea typeface="+mn-ea"/>
                <a:cs typeface="+mn-cs"/>
              </a:rPr>
              <a:t> (Bahasa Yunani: </a:t>
            </a:r>
            <a:r>
              <a:rPr lang="el-GR" sz="1200" b="0" i="0" kern="1200" dirty="0" smtClean="0">
                <a:solidFill>
                  <a:schemeClr val="tx1"/>
                </a:solidFill>
                <a:effectLst/>
                <a:latin typeface="+mn-lt"/>
                <a:ea typeface="+mn-ea"/>
                <a:cs typeface="+mn-cs"/>
              </a:rPr>
              <a:t>παθογένεια, "</a:t>
            </a:r>
            <a:r>
              <a:rPr lang="id-ID" sz="1200" b="0" i="0" kern="1200" dirty="0" smtClean="0">
                <a:solidFill>
                  <a:schemeClr val="tx1"/>
                </a:solidFill>
                <a:effectLst/>
                <a:latin typeface="+mn-lt"/>
                <a:ea typeface="+mn-ea"/>
                <a:cs typeface="+mn-cs"/>
              </a:rPr>
              <a:t>penyebab penderitaan") adalah agen biologis yang menyebabkan penyakit pada inangnya</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14</a:t>
            </a:fld>
            <a:endParaRPr lang="en-US"/>
          </a:p>
        </p:txBody>
      </p:sp>
    </p:spTree>
    <p:extLst>
      <p:ext uri="{BB962C8B-B14F-4D97-AF65-F5344CB8AC3E}">
        <p14:creationId xmlns:p14="http://schemas.microsoft.com/office/powerpoint/2010/main" val="115801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Gonore</a:t>
            </a:r>
            <a:r>
              <a:rPr lang="id-ID" sz="1200" b="0" i="0" kern="1200" dirty="0" smtClean="0">
                <a:solidFill>
                  <a:schemeClr val="tx1"/>
                </a:solidFill>
                <a:effectLst/>
                <a:latin typeface="+mn-lt"/>
                <a:ea typeface="+mn-ea"/>
                <a:cs typeface="+mn-cs"/>
              </a:rPr>
              <a:t> atau kencing nanah adalah salah satu penyakit menular seksual yang umum dan disebabkan oleh bakteri bernama Neisseria gonorrhoeae atau gonococcus. Pria maupun wanita bisa terjangkit penyakit ini. Bakteri gonococcus biasanya ditemukan di cairan penis dan vagina dari orang yang terinfeksi</a:t>
            </a:r>
          </a:p>
          <a:p>
            <a:r>
              <a:rPr lang="id-ID" sz="1200" b="1" i="0" kern="1200" dirty="0" smtClean="0">
                <a:solidFill>
                  <a:schemeClr val="tx1"/>
                </a:solidFill>
                <a:effectLst/>
                <a:latin typeface="+mn-lt"/>
                <a:ea typeface="+mn-ea"/>
                <a:cs typeface="+mn-cs"/>
              </a:rPr>
              <a:t>Clostridium perfringens adalah</a:t>
            </a:r>
            <a:r>
              <a:rPr lang="id-ID" sz="1200" b="0" i="0" kern="1200" dirty="0" smtClean="0">
                <a:solidFill>
                  <a:schemeClr val="tx1"/>
                </a:solidFill>
                <a:effectLst/>
                <a:latin typeface="+mn-lt"/>
                <a:ea typeface="+mn-ea"/>
                <a:cs typeface="+mn-cs"/>
              </a:rPr>
              <a:t> spesies bakteri gram-positif yang dapat membentuk spora dan menyebabkan keracunan makanan. </a:t>
            </a:r>
          </a:p>
          <a:p>
            <a:pPr marL="0" marR="0" indent="0" algn="l" defTabSz="914400" rtl="0" eaLnBrk="1" fontAlgn="auto" latinLnBrk="0" hangingPunct="1">
              <a:lnSpc>
                <a:spcPct val="100000"/>
              </a:lnSpc>
              <a:spcBef>
                <a:spcPts val="0"/>
              </a:spcBef>
              <a:spcAft>
                <a:spcPts val="0"/>
              </a:spcAft>
              <a:buClrTx/>
              <a:buSzTx/>
              <a:buFontTx/>
              <a:buNone/>
              <a:tabLst/>
              <a:defRPr/>
            </a:pPr>
            <a:r>
              <a:rPr lang="id-ID" i="1" dirty="0" smtClean="0"/>
              <a:t>Treponema palidum </a:t>
            </a:r>
            <a:r>
              <a:rPr lang="id-ID" b="1" i="0" dirty="0" smtClean="0"/>
              <a:t>penyebab sifilis</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16</a:t>
            </a:fld>
            <a:endParaRPr lang="en-US"/>
          </a:p>
        </p:txBody>
      </p:sp>
    </p:spTree>
    <p:extLst>
      <p:ext uri="{BB962C8B-B14F-4D97-AF65-F5344CB8AC3E}">
        <p14:creationId xmlns:p14="http://schemas.microsoft.com/office/powerpoint/2010/main" val="287174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Virus adalah parasit mikroskopis yang menginfeksi sel organisme biologis.</a:t>
            </a:r>
          </a:p>
          <a:p>
            <a:r>
              <a:rPr lang="id-ID" dirty="0" smtClean="0"/>
              <a:t>Virus bersifat parasit obligat, hal tersebut disebabkan karena virus hanya dapat bereproduksi di dalam tubuh inangnya</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17</a:t>
            </a:fld>
            <a:endParaRPr lang="en-US"/>
          </a:p>
        </p:txBody>
      </p:sp>
    </p:spTree>
    <p:extLst>
      <p:ext uri="{BB962C8B-B14F-4D97-AF65-F5344CB8AC3E}">
        <p14:creationId xmlns:p14="http://schemas.microsoft.com/office/powerpoint/2010/main" val="246258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64572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t>12/11/2017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t>‹#›</a:t>
            </a:fld>
            <a:endParaRPr lang="en-US"/>
          </a:p>
        </p:txBody>
      </p:sp>
    </p:spTree>
    <p:extLst>
      <p:ext uri="{BB962C8B-B14F-4D97-AF65-F5344CB8AC3E}">
        <p14:creationId xmlns:p14="http://schemas.microsoft.com/office/powerpoint/2010/main"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33738" y="4038600"/>
            <a:ext cx="563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400" b="1" dirty="0" smtClean="0">
                <a:solidFill>
                  <a:schemeClr val="bg1"/>
                </a:solidFill>
              </a:rPr>
              <a:t>MIKROBIOLOGI DAN APLIKASINYA DI BIDANG KESEHATAN</a:t>
            </a:r>
            <a:endParaRPr lang="en-US" sz="2400" b="1" dirty="0">
              <a:solidFill>
                <a:schemeClr val="bg1"/>
              </a:solidFill>
            </a:endParaRPr>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id-ID"/>
          </a:p>
        </p:txBody>
      </p:sp>
      <p:pic>
        <p:nvPicPr>
          <p:cNvPr id="4" name="Picture 4" descr="https://amoebamike.files.wordpress.com/2009/10/pasteurs-experi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90600"/>
            <a:ext cx="7396084" cy="529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979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Percobaan Pasteur</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endParaRPr lang="id-ID"/>
          </a:p>
        </p:txBody>
      </p:sp>
      <p:pic>
        <p:nvPicPr>
          <p:cNvPr id="1026" name="Picture 2" descr="https://abisjatuhbangunlagi.files.wordpress.com/2013/01/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2133600"/>
            <a:ext cx="906779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104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Joseph Lister</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r>
              <a:rPr lang="id-ID" dirty="0"/>
              <a:t>Mendukung kebenaran teori Pasteur </a:t>
            </a:r>
            <a:endParaRPr lang="id-ID" dirty="0" smtClean="0"/>
          </a:p>
          <a:p>
            <a:r>
              <a:rPr lang="id-ID" dirty="0" smtClean="0"/>
              <a:t>Melakukan </a:t>
            </a:r>
            <a:r>
              <a:rPr lang="id-ID" dirty="0"/>
              <a:t>desinfektan sebelum pembedahan </a:t>
            </a:r>
            <a:endParaRPr lang="id-ID" dirty="0" smtClean="0"/>
          </a:p>
          <a:p>
            <a:r>
              <a:rPr lang="id-ID" dirty="0" smtClean="0"/>
              <a:t>Angka </a:t>
            </a:r>
            <a:r>
              <a:rPr lang="id-ID" dirty="0"/>
              <a:t>infeksi menjadi berkurang </a:t>
            </a:r>
            <a:endParaRPr lang="id-ID" dirty="0" smtClean="0"/>
          </a:p>
          <a:p>
            <a:pPr marL="0" indent="0">
              <a:buNone/>
            </a:pPr>
            <a:endParaRPr lang="id-ID" dirty="0" smtClean="0"/>
          </a:p>
          <a:p>
            <a:pPr marL="0" indent="0">
              <a:buNone/>
            </a:pPr>
            <a:r>
              <a:rPr lang="id-ID" dirty="0" smtClean="0"/>
              <a:t>Kesimpulan </a:t>
            </a:r>
            <a:r>
              <a:rPr lang="id-ID" dirty="0"/>
              <a:t>: </a:t>
            </a:r>
            <a:r>
              <a:rPr lang="id-ID" dirty="0">
                <a:solidFill>
                  <a:srgbClr val="FF0000"/>
                </a:solidFill>
              </a:rPr>
              <a:t>Desinfektan dapat mematikan mikroba-mikroba</a:t>
            </a:r>
            <a:r>
              <a:rPr lang="id-ID" dirty="0"/>
              <a:t> </a:t>
            </a:r>
          </a:p>
        </p:txBody>
      </p:sp>
    </p:spTree>
    <p:extLst>
      <p:ext uri="{BB962C8B-B14F-4D97-AF65-F5344CB8AC3E}">
        <p14:creationId xmlns:p14="http://schemas.microsoft.com/office/powerpoint/2010/main" val="4276754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Robert Koch</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r>
              <a:rPr lang="id-ID" dirty="0"/>
              <a:t>Meneliti Kuman Antrax Yang Menyerang ternak </a:t>
            </a:r>
            <a:endParaRPr lang="id-ID" dirty="0" smtClean="0"/>
          </a:p>
          <a:p>
            <a:r>
              <a:rPr lang="id-ID" dirty="0" smtClean="0"/>
              <a:t>Berhasil </a:t>
            </a:r>
            <a:r>
              <a:rPr lang="id-ID" dirty="0"/>
              <a:t>mengasingkan kuman antrax dalam bentuk biakan murni dengan mempergunakan medium </a:t>
            </a:r>
            <a:endParaRPr lang="id-ID" dirty="0" smtClean="0"/>
          </a:p>
          <a:p>
            <a:r>
              <a:rPr lang="id-ID" dirty="0" smtClean="0"/>
              <a:t>Membuktikan </a:t>
            </a:r>
            <a:r>
              <a:rPr lang="id-ID" dirty="0"/>
              <a:t>bahwa kuman yang diasingkan tersebut dapat menimbulkan penyakit yang sama bila dimasukkan kedalam tubuh binatang percobaan yang peka</a:t>
            </a:r>
          </a:p>
        </p:txBody>
      </p:sp>
    </p:spTree>
    <p:extLst>
      <p:ext uri="{BB962C8B-B14F-4D97-AF65-F5344CB8AC3E}">
        <p14:creationId xmlns:p14="http://schemas.microsoft.com/office/powerpoint/2010/main" val="441800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512px-Koch's_Postulates.svg.png (512×4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3191"/>
            <a:ext cx="7467600" cy="627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61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Postulat Koch</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id-ID" dirty="0"/>
              <a:t>Kuman harus selalu dapat ditemukan didalam tubuh binatang yang sakit</a:t>
            </a:r>
            <a:r>
              <a:rPr lang="id-ID" dirty="0" smtClean="0"/>
              <a:t>, tetapi </a:t>
            </a:r>
            <a:r>
              <a:rPr lang="id-ID" dirty="0"/>
              <a:t>tidak dalam binatang yang sehat </a:t>
            </a:r>
            <a:endParaRPr lang="id-ID" dirty="0" smtClean="0"/>
          </a:p>
          <a:p>
            <a:r>
              <a:rPr lang="id-ID" dirty="0" smtClean="0"/>
              <a:t>Kuman </a:t>
            </a:r>
            <a:r>
              <a:rPr lang="id-ID" dirty="0"/>
              <a:t>tersebut harus dapat diasingkan dan dibiakkan dalam bentuk biakan murni diluar tubuh binatang tadi </a:t>
            </a:r>
            <a:endParaRPr lang="id-ID" dirty="0" smtClean="0"/>
          </a:p>
          <a:p>
            <a:r>
              <a:rPr lang="id-ID" dirty="0" smtClean="0"/>
              <a:t>Biakan </a:t>
            </a:r>
            <a:r>
              <a:rPr lang="id-ID" dirty="0"/>
              <a:t>murni kuman </a:t>
            </a:r>
            <a:r>
              <a:rPr lang="id-ID" dirty="0" smtClean="0"/>
              <a:t>tersebut </a:t>
            </a:r>
            <a:r>
              <a:rPr lang="id-ID" dirty="0"/>
              <a:t>harus mampu menimbulkan penyakit yang sama pada binatang percobaan </a:t>
            </a:r>
            <a:endParaRPr lang="id-ID" dirty="0" smtClean="0"/>
          </a:p>
          <a:p>
            <a:r>
              <a:rPr lang="id-ID" dirty="0" smtClean="0"/>
              <a:t>Kuman </a:t>
            </a:r>
            <a:r>
              <a:rPr lang="id-ID" dirty="0"/>
              <a:t>tersebut dapat diasingkan kembali dari binatang percobaan tadi </a:t>
            </a:r>
          </a:p>
        </p:txBody>
      </p:sp>
    </p:spTree>
    <p:extLst>
      <p:ext uri="{BB962C8B-B14F-4D97-AF65-F5344CB8AC3E}">
        <p14:creationId xmlns:p14="http://schemas.microsoft.com/office/powerpoint/2010/main" val="3229750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199" y="990600"/>
            <a:ext cx="8715375" cy="5135563"/>
          </a:xfrm>
        </p:spPr>
        <p:txBody>
          <a:bodyPr>
            <a:normAutofit fontScale="92500" lnSpcReduction="10000"/>
          </a:bodyPr>
          <a:lstStyle/>
          <a:p>
            <a:pPr marL="0" indent="0">
              <a:buNone/>
            </a:pPr>
            <a:r>
              <a:rPr lang="id-ID" dirty="0"/>
              <a:t>Tahun 1900 </a:t>
            </a:r>
            <a:r>
              <a:rPr lang="id-ID" dirty="0" smtClean="0"/>
              <a:t>hampir </a:t>
            </a:r>
            <a:r>
              <a:rPr lang="id-ID" dirty="0"/>
              <a:t>s</a:t>
            </a:r>
            <a:r>
              <a:rPr lang="id-ID" dirty="0" smtClean="0"/>
              <a:t>emua </a:t>
            </a:r>
            <a:r>
              <a:rPr lang="id-ID" dirty="0"/>
              <a:t>k</a:t>
            </a:r>
            <a:r>
              <a:rPr lang="id-ID" dirty="0" smtClean="0"/>
              <a:t>uman </a:t>
            </a:r>
            <a:r>
              <a:rPr lang="id-ID" dirty="0"/>
              <a:t>p</a:t>
            </a:r>
            <a:r>
              <a:rPr lang="id-ID" dirty="0" smtClean="0"/>
              <a:t>enyebab </a:t>
            </a:r>
            <a:r>
              <a:rPr lang="id-ID" dirty="0"/>
              <a:t>p</a:t>
            </a:r>
            <a:r>
              <a:rPr lang="id-ID" dirty="0" smtClean="0"/>
              <a:t>enyakit </a:t>
            </a:r>
            <a:r>
              <a:rPr lang="id-ID" dirty="0"/>
              <a:t>d</a:t>
            </a:r>
            <a:r>
              <a:rPr lang="id-ID" dirty="0" smtClean="0"/>
              <a:t>iketahui :</a:t>
            </a:r>
          </a:p>
          <a:p>
            <a:r>
              <a:rPr lang="id-ID" i="1" dirty="0" smtClean="0"/>
              <a:t>Bacillus </a:t>
            </a:r>
            <a:r>
              <a:rPr lang="id-ID" i="1" dirty="0"/>
              <a:t>a</a:t>
            </a:r>
            <a:r>
              <a:rPr lang="id-ID" i="1" dirty="0" smtClean="0"/>
              <a:t>nthracis </a:t>
            </a:r>
          </a:p>
          <a:p>
            <a:r>
              <a:rPr lang="id-ID" i="1" dirty="0" smtClean="0"/>
              <a:t>Corynebacterium </a:t>
            </a:r>
            <a:r>
              <a:rPr lang="id-ID" i="1" dirty="0"/>
              <a:t>d</a:t>
            </a:r>
            <a:r>
              <a:rPr lang="id-ID" i="1" dirty="0" smtClean="0"/>
              <a:t>iptheria </a:t>
            </a:r>
          </a:p>
          <a:p>
            <a:r>
              <a:rPr lang="id-ID" i="1" dirty="0" smtClean="0"/>
              <a:t>Salmonella typhosa</a:t>
            </a:r>
          </a:p>
          <a:p>
            <a:r>
              <a:rPr lang="id-ID" i="1" dirty="0" smtClean="0"/>
              <a:t>Neisseria </a:t>
            </a:r>
            <a:r>
              <a:rPr lang="id-ID" i="1" dirty="0"/>
              <a:t>g</a:t>
            </a:r>
            <a:r>
              <a:rPr lang="id-ID" i="1" dirty="0" smtClean="0"/>
              <a:t>onorrhoea</a:t>
            </a:r>
            <a:r>
              <a:rPr lang="id-ID" dirty="0" smtClean="0"/>
              <a:t> </a:t>
            </a:r>
          </a:p>
          <a:p>
            <a:r>
              <a:rPr lang="id-ID" i="1" dirty="0" smtClean="0"/>
              <a:t>Clostridium </a:t>
            </a:r>
            <a:r>
              <a:rPr lang="id-ID" i="1" dirty="0"/>
              <a:t>p</a:t>
            </a:r>
            <a:r>
              <a:rPr lang="id-ID" i="1" dirty="0" smtClean="0"/>
              <a:t>erfringens </a:t>
            </a:r>
          </a:p>
          <a:p>
            <a:r>
              <a:rPr lang="id-ID" i="1" dirty="0" smtClean="0"/>
              <a:t>Clostridium </a:t>
            </a:r>
            <a:r>
              <a:rPr lang="id-ID" i="1" dirty="0"/>
              <a:t>t</a:t>
            </a:r>
            <a:r>
              <a:rPr lang="id-ID" i="1" dirty="0" smtClean="0"/>
              <a:t>etani </a:t>
            </a:r>
          </a:p>
          <a:p>
            <a:r>
              <a:rPr lang="id-ID" i="1" dirty="0" smtClean="0"/>
              <a:t>Shigella </a:t>
            </a:r>
            <a:r>
              <a:rPr lang="id-ID" i="1" dirty="0"/>
              <a:t>d</a:t>
            </a:r>
            <a:r>
              <a:rPr lang="id-ID" i="1" dirty="0" smtClean="0"/>
              <a:t>ysentriae </a:t>
            </a:r>
          </a:p>
          <a:p>
            <a:r>
              <a:rPr lang="id-ID" i="1" dirty="0" smtClean="0"/>
              <a:t>Treponema </a:t>
            </a:r>
            <a:r>
              <a:rPr lang="id-ID" i="1" dirty="0"/>
              <a:t>p</a:t>
            </a:r>
            <a:r>
              <a:rPr lang="id-ID" i="1" dirty="0" smtClean="0"/>
              <a:t>alidum</a:t>
            </a:r>
            <a:endParaRPr lang="id-ID" i="1" dirty="0"/>
          </a:p>
        </p:txBody>
      </p:sp>
    </p:spTree>
    <p:extLst>
      <p:ext uri="{BB962C8B-B14F-4D97-AF65-F5344CB8AC3E}">
        <p14:creationId xmlns:p14="http://schemas.microsoft.com/office/powerpoint/2010/main" val="3698974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a:t>Dengan </a:t>
            </a:r>
            <a:r>
              <a:rPr lang="id-ID" dirty="0" smtClean="0"/>
              <a:t>majunya teknologi, ditemukan </a:t>
            </a:r>
            <a:r>
              <a:rPr lang="id-ID" dirty="0"/>
              <a:t>jasad </a:t>
            </a:r>
            <a:r>
              <a:rPr lang="id-ID" dirty="0" smtClean="0"/>
              <a:t>renik yang lebih </a:t>
            </a:r>
            <a:r>
              <a:rPr lang="id-ID" dirty="0"/>
              <a:t>kecil </a:t>
            </a:r>
            <a:r>
              <a:rPr lang="id-ID" dirty="0" smtClean="0"/>
              <a:t>(Virus) </a:t>
            </a:r>
          </a:p>
          <a:p>
            <a:r>
              <a:rPr lang="id-ID" dirty="0" smtClean="0"/>
              <a:t>Virus </a:t>
            </a:r>
            <a:r>
              <a:rPr lang="id-ID" dirty="0"/>
              <a:t>Mosaik tembakau </a:t>
            </a:r>
            <a:r>
              <a:rPr lang="id-ID" dirty="0" smtClean="0"/>
              <a:t>(Iwanowski 1892) </a:t>
            </a:r>
          </a:p>
          <a:p>
            <a:r>
              <a:rPr lang="id-ID" dirty="0" smtClean="0"/>
              <a:t>Virus </a:t>
            </a:r>
            <a:r>
              <a:rPr lang="id-ID" dirty="0"/>
              <a:t>Hepatitis </a:t>
            </a:r>
            <a:r>
              <a:rPr lang="id-ID" dirty="0" smtClean="0"/>
              <a:t>(Walter </a:t>
            </a:r>
            <a:r>
              <a:rPr lang="id-ID" dirty="0"/>
              <a:t>redd </a:t>
            </a:r>
            <a:r>
              <a:rPr lang="id-ID" dirty="0" smtClean="0"/>
              <a:t>1900) </a:t>
            </a:r>
          </a:p>
          <a:p>
            <a:r>
              <a:rPr lang="id-ID" dirty="0" smtClean="0"/>
              <a:t>Virus </a:t>
            </a:r>
            <a:r>
              <a:rPr lang="id-ID" dirty="0"/>
              <a:t>Ternak </a:t>
            </a:r>
            <a:r>
              <a:rPr lang="id-ID" dirty="0" smtClean="0"/>
              <a:t>(Loffler 1898)</a:t>
            </a:r>
            <a:endParaRPr lang="id-ID" dirty="0"/>
          </a:p>
        </p:txBody>
      </p:sp>
    </p:spTree>
    <p:extLst>
      <p:ext uri="{BB962C8B-B14F-4D97-AF65-F5344CB8AC3E}">
        <p14:creationId xmlns:p14="http://schemas.microsoft.com/office/powerpoint/2010/main" val="2541068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447800"/>
            <a:ext cx="8229600" cy="4525963"/>
          </a:xfrm>
        </p:spPr>
        <p:txBody>
          <a:bodyPr/>
          <a:lstStyle/>
          <a:p>
            <a:r>
              <a:rPr lang="id-ID" dirty="0"/>
              <a:t>Seseorang yang terserang kuman dan kemudian sembuh dari penyakit biasanya akan mempunyai kekebalan </a:t>
            </a:r>
            <a:endParaRPr lang="id-ID" dirty="0" smtClean="0"/>
          </a:p>
          <a:p>
            <a:r>
              <a:rPr lang="id-ID" dirty="0" smtClean="0"/>
              <a:t>tidak </a:t>
            </a:r>
            <a:r>
              <a:rPr lang="id-ID" dirty="0"/>
              <a:t>mudah terserang penyakit </a:t>
            </a:r>
            <a:r>
              <a:rPr lang="id-ID" dirty="0" smtClean="0"/>
              <a:t>yang sama </a:t>
            </a:r>
            <a:r>
              <a:rPr lang="id-ID" dirty="0"/>
              <a:t>untuk kedua kalinya </a:t>
            </a:r>
            <a:endParaRPr lang="id-ID" dirty="0" smtClean="0"/>
          </a:p>
          <a:p>
            <a:pPr marL="0" indent="0">
              <a:buNone/>
            </a:pPr>
            <a:endParaRPr lang="id-ID" dirty="0" smtClean="0"/>
          </a:p>
          <a:p>
            <a:r>
              <a:rPr lang="id-ID" dirty="0" smtClean="0"/>
              <a:t>Melahirkan </a:t>
            </a:r>
            <a:r>
              <a:rPr lang="id-ID" dirty="0"/>
              <a:t>Konsep tentang </a:t>
            </a:r>
            <a:r>
              <a:rPr lang="id-ID" dirty="0">
                <a:solidFill>
                  <a:srgbClr val="FF0000"/>
                </a:solidFill>
              </a:rPr>
              <a:t>vaksinasi</a:t>
            </a:r>
            <a:r>
              <a:rPr lang="id-ID" dirty="0"/>
              <a:t> </a:t>
            </a:r>
            <a:r>
              <a:rPr lang="id-ID" dirty="0" smtClean="0"/>
              <a:t>Edwar </a:t>
            </a:r>
            <a:r>
              <a:rPr lang="id-ID" dirty="0"/>
              <a:t>Jenner (1749-1823)</a:t>
            </a:r>
          </a:p>
        </p:txBody>
      </p:sp>
    </p:spTree>
    <p:extLst>
      <p:ext uri="{BB962C8B-B14F-4D97-AF65-F5344CB8AC3E}">
        <p14:creationId xmlns:p14="http://schemas.microsoft.com/office/powerpoint/2010/main" val="2050240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Jenis-Jenis Vaksin</a:t>
            </a:r>
            <a:endParaRPr lang="id-ID" b="1" dirty="0">
              <a:solidFill>
                <a:schemeClr val="accent6">
                  <a:lumMod val="75000"/>
                </a:schemeClr>
              </a:solidFill>
            </a:endParaRPr>
          </a:p>
        </p:txBody>
      </p:sp>
      <p:sp>
        <p:nvSpPr>
          <p:cNvPr id="3" name="Content Placeholder 2"/>
          <p:cNvSpPr>
            <a:spLocks noGrp="1"/>
          </p:cNvSpPr>
          <p:nvPr>
            <p:ph idx="1"/>
          </p:nvPr>
        </p:nvSpPr>
        <p:spPr>
          <a:xfrm>
            <a:off x="228600" y="1600200"/>
            <a:ext cx="8763000" cy="5029200"/>
          </a:xfrm>
        </p:spPr>
        <p:txBody>
          <a:bodyPr>
            <a:normAutofit fontScale="70000" lnSpcReduction="20000"/>
          </a:bodyPr>
          <a:lstStyle/>
          <a:p>
            <a:r>
              <a:rPr lang="id-ID" sz="3400" b="1" dirty="0" smtClean="0">
                <a:solidFill>
                  <a:srgbClr val="FF0000"/>
                </a:solidFill>
              </a:rPr>
              <a:t>Live </a:t>
            </a:r>
            <a:r>
              <a:rPr lang="id-ID" sz="3400" b="1" dirty="0">
                <a:solidFill>
                  <a:srgbClr val="FF0000"/>
                </a:solidFill>
              </a:rPr>
              <a:t>attenuated Vaccine</a:t>
            </a:r>
            <a:r>
              <a:rPr lang="id-ID" dirty="0"/>
              <a:t>: mengandung kuman yang masih hidup namun sudah dilemahkan </a:t>
            </a:r>
            <a:endParaRPr lang="id-ID" dirty="0" smtClean="0"/>
          </a:p>
          <a:p>
            <a:r>
              <a:rPr lang="id-ID" sz="3400" b="1" dirty="0" smtClean="0">
                <a:solidFill>
                  <a:srgbClr val="FF0000"/>
                </a:solidFill>
              </a:rPr>
              <a:t>Inactivated </a:t>
            </a:r>
            <a:r>
              <a:rPr lang="id-ID" sz="3400" b="1" dirty="0">
                <a:solidFill>
                  <a:srgbClr val="FF0000"/>
                </a:solidFill>
              </a:rPr>
              <a:t>Vaccine</a:t>
            </a:r>
            <a:r>
              <a:rPr lang="id-ID" dirty="0"/>
              <a:t>: mengandung mikroba dari penyakit yang sudah dibunuh oleh radiasi, panas atau reaksi kimia</a:t>
            </a:r>
          </a:p>
          <a:p>
            <a:r>
              <a:rPr lang="id-ID" sz="3400" b="1" dirty="0" smtClean="0">
                <a:solidFill>
                  <a:srgbClr val="FF0000"/>
                </a:solidFill>
              </a:rPr>
              <a:t>Vaksin </a:t>
            </a:r>
            <a:r>
              <a:rPr lang="id-ID" sz="3400" b="1" dirty="0">
                <a:solidFill>
                  <a:srgbClr val="FF0000"/>
                </a:solidFill>
              </a:rPr>
              <a:t>sub-unit</a:t>
            </a:r>
            <a:r>
              <a:rPr lang="id-ID" dirty="0"/>
              <a:t>: tidak mengandung mikroba utuh, namun hanya beberapa bagian yang dipilih untuk merangsang sistem imun</a:t>
            </a:r>
          </a:p>
          <a:p>
            <a:r>
              <a:rPr lang="id-ID" sz="3400" b="1" dirty="0" smtClean="0">
                <a:solidFill>
                  <a:srgbClr val="FF0000"/>
                </a:solidFill>
              </a:rPr>
              <a:t>Vaksin </a:t>
            </a:r>
            <a:r>
              <a:rPr lang="id-ID" sz="3400" b="1" dirty="0">
                <a:solidFill>
                  <a:srgbClr val="FF0000"/>
                </a:solidFill>
              </a:rPr>
              <a:t>toksoid</a:t>
            </a:r>
            <a:r>
              <a:rPr lang="id-ID" dirty="0"/>
              <a:t>: dipersiapkan dengan menggunakan racun bakteri yang telah dilemahkan secara kimiawi</a:t>
            </a:r>
          </a:p>
          <a:p>
            <a:r>
              <a:rPr lang="id-ID" sz="3400" b="1" dirty="0" smtClean="0">
                <a:solidFill>
                  <a:srgbClr val="FF0000"/>
                </a:solidFill>
              </a:rPr>
              <a:t>Vaksin </a:t>
            </a:r>
            <a:r>
              <a:rPr lang="id-ID" sz="3400" b="1" dirty="0">
                <a:solidFill>
                  <a:srgbClr val="FF0000"/>
                </a:solidFill>
              </a:rPr>
              <a:t>terkonjugasi</a:t>
            </a:r>
            <a:r>
              <a:rPr lang="id-ID" dirty="0"/>
              <a:t>: antigen yang terhubung dengan molekul gula dan dibuat khusus untuk molekul bakteri yang dilapisi oleh polisakarida</a:t>
            </a:r>
          </a:p>
          <a:p>
            <a:r>
              <a:rPr lang="id-ID" sz="3400" b="1" dirty="0" smtClean="0">
                <a:solidFill>
                  <a:srgbClr val="FF0000"/>
                </a:solidFill>
              </a:rPr>
              <a:t>Vaksin </a:t>
            </a:r>
            <a:r>
              <a:rPr lang="id-ID" sz="3400" b="1" dirty="0">
                <a:solidFill>
                  <a:srgbClr val="FF0000"/>
                </a:solidFill>
              </a:rPr>
              <a:t>DNA</a:t>
            </a:r>
            <a:r>
              <a:rPr lang="id-ID" dirty="0"/>
              <a:t>: vaksin ini dibuat dari DNA mikroba</a:t>
            </a:r>
          </a:p>
          <a:p>
            <a:r>
              <a:rPr lang="id-ID" sz="3400" b="1" dirty="0" smtClean="0">
                <a:solidFill>
                  <a:srgbClr val="FF0000"/>
                </a:solidFill>
              </a:rPr>
              <a:t>Vaksin </a:t>
            </a:r>
            <a:r>
              <a:rPr lang="id-ID" sz="3400" b="1" dirty="0">
                <a:solidFill>
                  <a:srgbClr val="FF0000"/>
                </a:solidFill>
              </a:rPr>
              <a:t>rekombinan</a:t>
            </a:r>
            <a:r>
              <a:rPr lang="id-ID" dirty="0"/>
              <a:t>: sama seperti vaksin DNA, jenis vaksin ini menggunakan bakteri atau virus hidup untuk memperkenalkan DNA mikroba kepada tubuh</a:t>
            </a:r>
          </a:p>
          <a:p>
            <a:endParaRPr lang="id-ID" dirty="0"/>
          </a:p>
        </p:txBody>
      </p:sp>
    </p:spTree>
    <p:extLst>
      <p:ext uri="{BB962C8B-B14F-4D97-AF65-F5344CB8AC3E}">
        <p14:creationId xmlns:p14="http://schemas.microsoft.com/office/powerpoint/2010/main" val="246854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lstStyle/>
          <a:p>
            <a:pPr>
              <a:spcBef>
                <a:spcPct val="50000"/>
              </a:spcBef>
            </a:pPr>
            <a:r>
              <a:rPr lang="id-ID" sz="3200" b="1" dirty="0" smtClean="0">
                <a:solidFill>
                  <a:schemeClr val="accent6">
                    <a:lumMod val="75000"/>
                  </a:schemeClr>
                </a:solidFill>
                <a:latin typeface="Arial" charset="0"/>
                <a:cs typeface="Arial" charset="0"/>
              </a:rPr>
              <a:t>Kemampuan Akhir yang Diharapkan </a:t>
            </a:r>
            <a:endParaRPr lang="en-US" sz="3200" b="1" dirty="0" smtClean="0">
              <a:solidFill>
                <a:schemeClr val="accent6">
                  <a:lumMod val="75000"/>
                </a:schemeClr>
              </a:solidFill>
              <a:latin typeface="Arial" charset="0"/>
              <a:cs typeface="Arial" charset="0"/>
            </a:endParaRPr>
          </a:p>
        </p:txBody>
      </p:sp>
      <p:sp>
        <p:nvSpPr>
          <p:cNvPr id="7172" name="Content Placeholder 5"/>
          <p:cNvSpPr>
            <a:spLocks noGrp="1"/>
          </p:cNvSpPr>
          <p:nvPr>
            <p:ph idx="1"/>
          </p:nvPr>
        </p:nvSpPr>
        <p:spPr>
          <a:xfrm>
            <a:off x="457200" y="1524001"/>
            <a:ext cx="8229600" cy="1676400"/>
          </a:xfrm>
        </p:spPr>
        <p:txBody>
          <a:bodyPr>
            <a:normAutofit/>
          </a:bodyPr>
          <a:lstStyle/>
          <a:p>
            <a:pPr marL="0" indent="0" algn="ctr">
              <a:buNone/>
            </a:pPr>
            <a:r>
              <a:rPr lang="id-ID" sz="2400" dirty="0" smtClean="0">
                <a:latin typeface="Arial" panose="020B0604020202020204" pitchFamily="34" charset="0"/>
                <a:cs typeface="Arial" panose="020B0604020202020204" pitchFamily="34" charset="0"/>
              </a:rPr>
              <a:t>mahasiswa mampu mengidentifikasi mikroorganisme </a:t>
            </a:r>
            <a:r>
              <a:rPr lang="id-ID" sz="2400" dirty="0">
                <a:latin typeface="Arial" panose="020B0604020202020204" pitchFamily="34" charset="0"/>
                <a:cs typeface="Arial" panose="020B0604020202020204" pitchFamily="34" charset="0"/>
              </a:rPr>
              <a:t>dan parasit yang mempengaruhi kesehatan </a:t>
            </a:r>
            <a:r>
              <a:rPr lang="id-ID" sz="2400" dirty="0" smtClean="0">
                <a:latin typeface="Arial" panose="020B0604020202020204" pitchFamily="34" charset="0"/>
                <a:cs typeface="Arial" panose="020B0604020202020204" pitchFamily="34" charset="0"/>
              </a:rPr>
              <a:t>serta memahami </a:t>
            </a:r>
            <a:r>
              <a:rPr lang="id-ID" sz="2400" dirty="0">
                <a:latin typeface="Arial" panose="020B0604020202020204" pitchFamily="34" charset="0"/>
                <a:cs typeface="Arial" panose="020B0604020202020204" pitchFamily="34" charset="0"/>
              </a:rPr>
              <a:t>konsep-konsep yang berhubungan dengan pencegahan dan pengendalian </a:t>
            </a:r>
            <a:r>
              <a:rPr lang="id-ID" sz="2400" dirty="0" smtClean="0">
                <a:latin typeface="Arial" panose="020B0604020202020204" pitchFamily="34" charset="0"/>
                <a:cs typeface="Arial" panose="020B0604020202020204" pitchFamily="34" charset="0"/>
              </a:rPr>
              <a:t>infeksi </a:t>
            </a:r>
          </a:p>
        </p:txBody>
      </p:sp>
    </p:spTree>
    <p:extLst>
      <p:ext uri="{BB962C8B-B14F-4D97-AF65-F5344CB8AC3E}">
        <p14:creationId xmlns:p14="http://schemas.microsoft.com/office/powerpoint/2010/main" val="429388832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a:t>Beberapa v</a:t>
            </a:r>
            <a:r>
              <a:rPr lang="id-ID" dirty="0" smtClean="0"/>
              <a:t>aksin </a:t>
            </a:r>
            <a:r>
              <a:rPr lang="id-ID" dirty="0"/>
              <a:t>y</a:t>
            </a:r>
            <a:r>
              <a:rPr lang="id-ID" dirty="0" smtClean="0"/>
              <a:t>ang </a:t>
            </a:r>
            <a:r>
              <a:rPr lang="id-ID" dirty="0"/>
              <a:t>t</a:t>
            </a:r>
            <a:r>
              <a:rPr lang="id-ID" dirty="0" smtClean="0"/>
              <a:t>elah </a:t>
            </a:r>
            <a:r>
              <a:rPr lang="id-ID" dirty="0"/>
              <a:t>d</a:t>
            </a:r>
            <a:r>
              <a:rPr lang="id-ID" dirty="0" smtClean="0"/>
              <a:t>ikembangkan </a:t>
            </a:r>
          </a:p>
          <a:p>
            <a:r>
              <a:rPr lang="id-ID" dirty="0" smtClean="0"/>
              <a:t>Vaksin </a:t>
            </a:r>
            <a:r>
              <a:rPr lang="id-ID" dirty="0"/>
              <a:t>Cacar (Edwar Jenner) </a:t>
            </a:r>
            <a:endParaRPr lang="id-ID" dirty="0" smtClean="0"/>
          </a:p>
          <a:p>
            <a:r>
              <a:rPr lang="id-ID" dirty="0" smtClean="0"/>
              <a:t>Vaksin </a:t>
            </a:r>
            <a:r>
              <a:rPr lang="id-ID" dirty="0"/>
              <a:t>Rabies (Pasteur) </a:t>
            </a:r>
            <a:endParaRPr lang="id-ID" dirty="0" smtClean="0"/>
          </a:p>
          <a:p>
            <a:r>
              <a:rPr lang="id-ID" dirty="0" smtClean="0"/>
              <a:t>Vaksi </a:t>
            </a:r>
            <a:r>
              <a:rPr lang="id-ID" dirty="0"/>
              <a:t>Difteri </a:t>
            </a:r>
            <a:endParaRPr lang="id-ID" dirty="0" smtClean="0"/>
          </a:p>
          <a:p>
            <a:r>
              <a:rPr lang="id-ID" dirty="0" smtClean="0"/>
              <a:t>Vaksin TBC </a:t>
            </a:r>
          </a:p>
          <a:p>
            <a:r>
              <a:rPr lang="id-ID" dirty="0" smtClean="0"/>
              <a:t>Vaksin </a:t>
            </a:r>
            <a:r>
              <a:rPr lang="id-ID" dirty="0"/>
              <a:t>Hepatitis</a:t>
            </a:r>
          </a:p>
        </p:txBody>
      </p:sp>
    </p:spTree>
    <p:extLst>
      <p:ext uri="{BB962C8B-B14F-4D97-AF65-F5344CB8AC3E}">
        <p14:creationId xmlns:p14="http://schemas.microsoft.com/office/powerpoint/2010/main" val="448283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pPr marL="0" indent="0">
              <a:buNone/>
            </a:pPr>
            <a:r>
              <a:rPr lang="id-ID" dirty="0"/>
              <a:t>Ditemukan Obat-Obat dari bahan Kimia untuk mengobati suatu Infeksi </a:t>
            </a:r>
            <a:endParaRPr lang="id-ID" dirty="0" smtClean="0"/>
          </a:p>
          <a:p>
            <a:r>
              <a:rPr lang="id-ID" dirty="0" smtClean="0"/>
              <a:t>Sulfanilamida </a:t>
            </a:r>
            <a:r>
              <a:rPr lang="id-ID" dirty="0"/>
              <a:t>(Domagk) </a:t>
            </a:r>
            <a:endParaRPr lang="id-ID" dirty="0" smtClean="0"/>
          </a:p>
          <a:p>
            <a:r>
              <a:rPr lang="id-ID" dirty="0" smtClean="0"/>
              <a:t>Penisillin </a:t>
            </a:r>
            <a:r>
              <a:rPr lang="id-ID" dirty="0"/>
              <a:t>(Alexander Fleming) </a:t>
            </a:r>
            <a:endParaRPr lang="id-ID" dirty="0" smtClean="0"/>
          </a:p>
          <a:p>
            <a:r>
              <a:rPr lang="id-ID" dirty="0" smtClean="0"/>
              <a:t>Antibiotika </a:t>
            </a:r>
            <a:r>
              <a:rPr lang="id-ID" dirty="0"/>
              <a:t>Lain </a:t>
            </a:r>
            <a:endParaRPr lang="id-ID" dirty="0" smtClean="0"/>
          </a:p>
          <a:p>
            <a:pPr marL="0" indent="0">
              <a:buNone/>
            </a:pPr>
            <a:r>
              <a:rPr lang="id-ID" dirty="0" smtClean="0">
                <a:solidFill>
                  <a:srgbClr val="FF0000"/>
                </a:solidFill>
              </a:rPr>
              <a:t>Masalah </a:t>
            </a:r>
          </a:p>
          <a:p>
            <a:r>
              <a:rPr lang="id-ID" dirty="0" smtClean="0"/>
              <a:t>Bisa </a:t>
            </a:r>
            <a:r>
              <a:rPr lang="id-ID" dirty="0"/>
              <a:t>menimbulkan reaksi </a:t>
            </a:r>
            <a:r>
              <a:rPr lang="id-ID" dirty="0" smtClean="0"/>
              <a:t>alergi </a:t>
            </a:r>
          </a:p>
          <a:p>
            <a:r>
              <a:rPr lang="id-ID" dirty="0" smtClean="0"/>
              <a:t>Resistensi </a:t>
            </a:r>
            <a:r>
              <a:rPr lang="id-ID" dirty="0"/>
              <a:t>Kuman</a:t>
            </a:r>
          </a:p>
        </p:txBody>
      </p:sp>
    </p:spTree>
    <p:extLst>
      <p:ext uri="{BB962C8B-B14F-4D97-AF65-F5344CB8AC3E}">
        <p14:creationId xmlns:p14="http://schemas.microsoft.com/office/powerpoint/2010/main" val="1547568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33738" y="3886200"/>
            <a:ext cx="563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200" b="1" dirty="0" smtClean="0">
                <a:solidFill>
                  <a:schemeClr val="bg1"/>
                </a:solidFill>
              </a:rPr>
              <a:t>MORFOLOGI DAN </a:t>
            </a:r>
          </a:p>
          <a:p>
            <a:pPr algn="ctr" eaLnBrk="1" hangingPunct="1"/>
            <a:r>
              <a:rPr lang="id-ID" sz="3200" b="1" dirty="0" smtClean="0">
                <a:solidFill>
                  <a:schemeClr val="bg1"/>
                </a:solidFill>
              </a:rPr>
              <a:t>TAKSONOMI BAKTERI</a:t>
            </a:r>
            <a:endParaRPr lang="en-US" sz="3200" b="1" dirty="0">
              <a:solidFill>
                <a:schemeClr val="bg1"/>
              </a:solidFill>
            </a:endParaRPr>
          </a:p>
        </p:txBody>
      </p:sp>
    </p:spTree>
    <p:extLst>
      <p:ext uri="{BB962C8B-B14F-4D97-AF65-F5344CB8AC3E}">
        <p14:creationId xmlns:p14="http://schemas.microsoft.com/office/powerpoint/2010/main" val="3514995757"/>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Nomenklatur </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r>
              <a:rPr lang="id-ID" dirty="0"/>
              <a:t>Binomial Name </a:t>
            </a:r>
            <a:r>
              <a:rPr lang="id-ID" dirty="0" smtClean="0"/>
              <a:t>(mempunyai </a:t>
            </a:r>
            <a:r>
              <a:rPr lang="id-ID" dirty="0"/>
              <a:t>2 </a:t>
            </a:r>
            <a:r>
              <a:rPr lang="id-ID" dirty="0" smtClean="0"/>
              <a:t>nama)</a:t>
            </a:r>
          </a:p>
          <a:p>
            <a:r>
              <a:rPr lang="id-ID" dirty="0" smtClean="0"/>
              <a:t>Diperkenalkan </a:t>
            </a:r>
            <a:r>
              <a:rPr lang="id-ID" dirty="0"/>
              <a:t>pertamakali oleh </a:t>
            </a:r>
            <a:r>
              <a:rPr lang="id-ID" dirty="0">
                <a:solidFill>
                  <a:srgbClr val="FF0000"/>
                </a:solidFill>
              </a:rPr>
              <a:t>Linnaeus </a:t>
            </a:r>
            <a:r>
              <a:rPr lang="id-ID" dirty="0"/>
              <a:t>untuk tanaman tahun 1753 </a:t>
            </a:r>
            <a:endParaRPr lang="id-ID" dirty="0" smtClean="0"/>
          </a:p>
          <a:p>
            <a:pPr marL="0" indent="0">
              <a:buNone/>
            </a:pPr>
            <a:r>
              <a:rPr lang="id-ID" dirty="0" smtClean="0"/>
              <a:t>Penamaan bakteri </a:t>
            </a:r>
            <a:r>
              <a:rPr lang="id-ID" dirty="0"/>
              <a:t>t</a:t>
            </a:r>
            <a:r>
              <a:rPr lang="id-ID" dirty="0" smtClean="0"/>
              <a:t>erdiri </a:t>
            </a:r>
            <a:r>
              <a:rPr lang="id-ID" dirty="0"/>
              <a:t>dari : </a:t>
            </a:r>
            <a:endParaRPr lang="id-ID" dirty="0" smtClean="0"/>
          </a:p>
          <a:p>
            <a:r>
              <a:rPr lang="id-ID" dirty="0" smtClean="0"/>
              <a:t>Nama </a:t>
            </a:r>
            <a:r>
              <a:rPr lang="id-ID" dirty="0"/>
              <a:t>Genus : Diawali Huruf Besar </a:t>
            </a:r>
            <a:endParaRPr lang="id-ID" dirty="0" smtClean="0"/>
          </a:p>
          <a:p>
            <a:r>
              <a:rPr lang="id-ID" dirty="0" smtClean="0"/>
              <a:t>Nama Spesies: </a:t>
            </a:r>
            <a:r>
              <a:rPr lang="id-ID" dirty="0"/>
              <a:t>Huruf Kecil </a:t>
            </a:r>
            <a:endParaRPr lang="id-ID" dirty="0" smtClean="0"/>
          </a:p>
          <a:p>
            <a:r>
              <a:rPr lang="id-ID" dirty="0" smtClean="0"/>
              <a:t>Ex </a:t>
            </a:r>
            <a:r>
              <a:rPr lang="id-ID" dirty="0"/>
              <a:t>: </a:t>
            </a:r>
            <a:r>
              <a:rPr lang="id-ID" i="1" dirty="0"/>
              <a:t>Salmonella typii </a:t>
            </a:r>
            <a:endParaRPr lang="id-ID" i="1" dirty="0" smtClean="0"/>
          </a:p>
          <a:p>
            <a:pPr marL="0" indent="0">
              <a:buNone/>
            </a:pPr>
            <a:r>
              <a:rPr lang="id-ID" dirty="0"/>
              <a:t>	</a:t>
            </a:r>
            <a:r>
              <a:rPr lang="id-ID" dirty="0" smtClean="0"/>
              <a:t> </a:t>
            </a:r>
            <a:r>
              <a:rPr lang="id-ID" i="1" dirty="0" smtClean="0"/>
              <a:t>Clostridium </a:t>
            </a:r>
            <a:r>
              <a:rPr lang="id-ID" i="1" dirty="0"/>
              <a:t>tetani</a:t>
            </a:r>
          </a:p>
        </p:txBody>
      </p:sp>
    </p:spTree>
    <p:extLst>
      <p:ext uri="{BB962C8B-B14F-4D97-AF65-F5344CB8AC3E}">
        <p14:creationId xmlns:p14="http://schemas.microsoft.com/office/powerpoint/2010/main" val="1304652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838200"/>
            <a:ext cx="8229600" cy="5410200"/>
          </a:xfrm>
        </p:spPr>
        <p:txBody>
          <a:bodyPr>
            <a:normAutofit fontScale="92500" lnSpcReduction="10000"/>
          </a:bodyPr>
          <a:lstStyle/>
          <a:p>
            <a:pPr marL="0" indent="0">
              <a:buNone/>
            </a:pPr>
            <a:r>
              <a:rPr lang="id-ID" dirty="0"/>
              <a:t>Nama </a:t>
            </a:r>
            <a:r>
              <a:rPr lang="id-ID" dirty="0" smtClean="0"/>
              <a:t>bakteri </a:t>
            </a:r>
            <a:r>
              <a:rPr lang="id-ID" dirty="0"/>
              <a:t>dapat berasal dari kata baru yang disesuaikan dalam bahasa latin atau nama seseorang yang dilatinkan </a:t>
            </a:r>
            <a:endParaRPr lang="id-ID" dirty="0" smtClean="0"/>
          </a:p>
          <a:p>
            <a:r>
              <a:rPr lang="id-ID" dirty="0" smtClean="0"/>
              <a:t>Bacillus </a:t>
            </a:r>
            <a:r>
              <a:rPr lang="id-ID" dirty="0"/>
              <a:t>: Batang </a:t>
            </a:r>
            <a:endParaRPr lang="id-ID" dirty="0" smtClean="0"/>
          </a:p>
          <a:p>
            <a:r>
              <a:rPr lang="id-ID" dirty="0" smtClean="0"/>
              <a:t>Clostridium </a:t>
            </a:r>
            <a:r>
              <a:rPr lang="id-ID" dirty="0"/>
              <a:t>: Pintalan yang halus </a:t>
            </a:r>
            <a:endParaRPr lang="id-ID" dirty="0" smtClean="0"/>
          </a:p>
          <a:p>
            <a:r>
              <a:rPr lang="id-ID" dirty="0" smtClean="0"/>
              <a:t>Microccocus </a:t>
            </a:r>
            <a:r>
              <a:rPr lang="id-ID" dirty="0"/>
              <a:t>: Butir Kecil </a:t>
            </a:r>
            <a:endParaRPr lang="id-ID" dirty="0" smtClean="0"/>
          </a:p>
          <a:p>
            <a:r>
              <a:rPr lang="id-ID" dirty="0" smtClean="0"/>
              <a:t>Erwinia </a:t>
            </a:r>
            <a:r>
              <a:rPr lang="id-ID" dirty="0"/>
              <a:t>: Dari nama erwin </a:t>
            </a:r>
            <a:endParaRPr lang="id-ID" dirty="0" smtClean="0"/>
          </a:p>
          <a:p>
            <a:r>
              <a:rPr lang="id-ID" dirty="0" smtClean="0"/>
              <a:t>Pasteurella </a:t>
            </a:r>
            <a:r>
              <a:rPr lang="id-ID" dirty="0"/>
              <a:t>: Dari nama Pasteur </a:t>
            </a:r>
            <a:endParaRPr lang="id-ID" dirty="0" smtClean="0"/>
          </a:p>
          <a:p>
            <a:r>
              <a:rPr lang="id-ID" dirty="0" smtClean="0"/>
              <a:t>Salmonella </a:t>
            </a:r>
            <a:r>
              <a:rPr lang="id-ID" dirty="0"/>
              <a:t>: Dari nama Salmon </a:t>
            </a:r>
            <a:endParaRPr lang="id-ID" dirty="0" smtClean="0"/>
          </a:p>
          <a:p>
            <a:r>
              <a:rPr lang="id-ID" dirty="0" smtClean="0"/>
              <a:t>Salmonella </a:t>
            </a:r>
            <a:r>
              <a:rPr lang="id-ID" dirty="0"/>
              <a:t>typhi : penyebab typoid </a:t>
            </a:r>
            <a:endParaRPr lang="id-ID" dirty="0" smtClean="0"/>
          </a:p>
          <a:p>
            <a:r>
              <a:rPr lang="id-ID" dirty="0" smtClean="0"/>
              <a:t>Brucella </a:t>
            </a:r>
            <a:r>
              <a:rPr lang="id-ID" dirty="0"/>
              <a:t>: Dari nama Bruce</a:t>
            </a:r>
          </a:p>
        </p:txBody>
      </p:sp>
    </p:spTree>
    <p:extLst>
      <p:ext uri="{BB962C8B-B14F-4D97-AF65-F5344CB8AC3E}">
        <p14:creationId xmlns:p14="http://schemas.microsoft.com/office/powerpoint/2010/main" val="1684788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295400"/>
            <a:ext cx="8229600" cy="4724400"/>
          </a:xfrm>
        </p:spPr>
        <p:txBody>
          <a:bodyPr>
            <a:normAutofit fontScale="92500" lnSpcReduction="10000"/>
          </a:bodyPr>
          <a:lstStyle/>
          <a:p>
            <a:r>
              <a:rPr lang="id-ID" dirty="0">
                <a:solidFill>
                  <a:srgbClr val="FF0000"/>
                </a:solidFill>
              </a:rPr>
              <a:t>Spesies</a:t>
            </a:r>
            <a:r>
              <a:rPr lang="id-ID" dirty="0"/>
              <a:t> : </a:t>
            </a:r>
            <a:r>
              <a:rPr lang="nn-NO" dirty="0"/>
              <a:t>sekelompok organisme yang memiliki persamaan keturunan yang berkaitan secara fisiologis</a:t>
            </a:r>
            <a:r>
              <a:rPr lang="nn-NO" dirty="0" smtClean="0"/>
              <a:t>.</a:t>
            </a:r>
            <a:endParaRPr lang="id-ID" dirty="0" smtClean="0"/>
          </a:p>
          <a:p>
            <a:r>
              <a:rPr lang="id-ID" dirty="0" smtClean="0">
                <a:solidFill>
                  <a:srgbClr val="FF0000"/>
                </a:solidFill>
              </a:rPr>
              <a:t>Strain</a:t>
            </a:r>
            <a:r>
              <a:rPr lang="id-ID" dirty="0" smtClean="0"/>
              <a:t> </a:t>
            </a:r>
            <a:r>
              <a:rPr lang="id-ID" dirty="0"/>
              <a:t>: Biakan murni </a:t>
            </a:r>
            <a:r>
              <a:rPr lang="id-ID" dirty="0" smtClean="0"/>
              <a:t>bakteri </a:t>
            </a:r>
            <a:r>
              <a:rPr lang="id-ID" dirty="0"/>
              <a:t>tersusun dari kelompok </a:t>
            </a:r>
            <a:r>
              <a:rPr lang="id-ID" dirty="0" smtClean="0"/>
              <a:t>bakteri </a:t>
            </a:r>
            <a:r>
              <a:rPr lang="id-ID" dirty="0"/>
              <a:t>yang merupakan keturunan </a:t>
            </a:r>
            <a:r>
              <a:rPr lang="id-ID" dirty="0" smtClean="0"/>
              <a:t>bakteri </a:t>
            </a:r>
            <a:r>
              <a:rPr lang="id-ID" dirty="0"/>
              <a:t>dari satu isolat </a:t>
            </a:r>
            <a:endParaRPr lang="id-ID" dirty="0" smtClean="0"/>
          </a:p>
          <a:p>
            <a:pPr marL="0" indent="0">
              <a:buNone/>
            </a:pPr>
            <a:r>
              <a:rPr lang="id-ID" dirty="0" smtClean="0"/>
              <a:t>Misal </a:t>
            </a:r>
            <a:r>
              <a:rPr lang="id-ID" dirty="0"/>
              <a:t>: </a:t>
            </a:r>
            <a:endParaRPr lang="id-ID" dirty="0" smtClean="0"/>
          </a:p>
          <a:p>
            <a:pPr marL="0" indent="0">
              <a:buNone/>
            </a:pPr>
            <a:r>
              <a:rPr lang="id-ID" dirty="0" smtClean="0"/>
              <a:t>	</a:t>
            </a:r>
            <a:r>
              <a:rPr lang="id-ID" i="1" dirty="0" smtClean="0"/>
              <a:t>Staphylococcus </a:t>
            </a:r>
            <a:r>
              <a:rPr lang="id-ID" i="1" dirty="0"/>
              <a:t>aerus </a:t>
            </a:r>
            <a:r>
              <a:rPr lang="id-ID" dirty="0"/>
              <a:t>strain Oxford </a:t>
            </a:r>
            <a:endParaRPr lang="id-ID" dirty="0" smtClean="0"/>
          </a:p>
          <a:p>
            <a:pPr marL="898525" indent="-898525">
              <a:buNone/>
            </a:pPr>
            <a:r>
              <a:rPr lang="id-ID" dirty="0" smtClean="0"/>
              <a:t>	merupakan bakteri </a:t>
            </a:r>
            <a:r>
              <a:rPr lang="id-ID" dirty="0"/>
              <a:t>standar untuk macam-macam </a:t>
            </a:r>
            <a:r>
              <a:rPr lang="id-ID" dirty="0" smtClean="0"/>
              <a:t>keperluan </a:t>
            </a:r>
            <a:r>
              <a:rPr lang="id-ID" dirty="0"/>
              <a:t>di laboratorium </a:t>
            </a:r>
          </a:p>
        </p:txBody>
      </p:sp>
    </p:spTree>
    <p:extLst>
      <p:ext uri="{BB962C8B-B14F-4D97-AF65-F5344CB8AC3E}">
        <p14:creationId xmlns:p14="http://schemas.microsoft.com/office/powerpoint/2010/main" val="341554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20000"/>
          </a:bodyPr>
          <a:lstStyle/>
          <a:p>
            <a:pPr marL="0" indent="0">
              <a:buNone/>
            </a:pPr>
            <a:r>
              <a:rPr lang="id-ID" dirty="0"/>
              <a:t>Spesies </a:t>
            </a:r>
            <a:r>
              <a:rPr lang="id-ID" dirty="0" smtClean="0"/>
              <a:t>bakteri </a:t>
            </a:r>
            <a:r>
              <a:rPr lang="id-ID" dirty="0"/>
              <a:t>d</a:t>
            </a:r>
            <a:r>
              <a:rPr lang="id-ID" dirty="0" smtClean="0"/>
              <a:t>itentukan </a:t>
            </a:r>
            <a:r>
              <a:rPr lang="id-ID" dirty="0"/>
              <a:t>o</a:t>
            </a:r>
            <a:r>
              <a:rPr lang="id-ID" dirty="0" smtClean="0"/>
              <a:t>leh </a:t>
            </a:r>
          </a:p>
          <a:p>
            <a:r>
              <a:rPr lang="id-ID" dirty="0" smtClean="0"/>
              <a:t>Sifat-sifat </a:t>
            </a:r>
            <a:r>
              <a:rPr lang="id-ID" dirty="0"/>
              <a:t>Biokimia dan kebutuhan akan nutrisi produk akhir metabolisme </a:t>
            </a:r>
            <a:endParaRPr lang="id-ID" dirty="0" smtClean="0"/>
          </a:p>
          <a:p>
            <a:r>
              <a:rPr lang="id-ID" dirty="0" smtClean="0"/>
              <a:t>Sifat-sifat </a:t>
            </a:r>
            <a:r>
              <a:rPr lang="id-ID" dirty="0"/>
              <a:t>struktural </a:t>
            </a:r>
            <a:r>
              <a:rPr lang="id-ID" dirty="0" smtClean="0"/>
              <a:t>yang </a:t>
            </a:r>
            <a:r>
              <a:rPr lang="id-ID" dirty="0"/>
              <a:t>terdiri dari bentuk</a:t>
            </a:r>
            <a:r>
              <a:rPr lang="id-ID" dirty="0" smtClean="0"/>
              <a:t>, besar, cara </a:t>
            </a:r>
            <a:r>
              <a:rPr lang="id-ID" dirty="0"/>
              <a:t>pergerakan dan reaksi terhadap pewarnaan </a:t>
            </a:r>
            <a:endParaRPr lang="id-ID" dirty="0" smtClean="0"/>
          </a:p>
          <a:p>
            <a:r>
              <a:rPr lang="id-ID" dirty="0" smtClean="0"/>
              <a:t>Sifat-sifat </a:t>
            </a:r>
            <a:r>
              <a:rPr lang="id-ID" dirty="0"/>
              <a:t>fisiologis </a:t>
            </a:r>
            <a:r>
              <a:rPr lang="id-ID" dirty="0" smtClean="0"/>
              <a:t>terhadap </a:t>
            </a:r>
            <a:r>
              <a:rPr lang="id-ID" dirty="0"/>
              <a:t>oksigen</a:t>
            </a:r>
            <a:r>
              <a:rPr lang="id-ID" dirty="0" smtClean="0"/>
              <a:t>, temperatur, Ph </a:t>
            </a:r>
            <a:r>
              <a:rPr lang="id-ID" dirty="0"/>
              <a:t>dan respon terhadap zat-zat </a:t>
            </a:r>
            <a:r>
              <a:rPr lang="id-ID" dirty="0" smtClean="0"/>
              <a:t>antibakteri </a:t>
            </a:r>
          </a:p>
          <a:p>
            <a:r>
              <a:rPr lang="id-ID" dirty="0" smtClean="0"/>
              <a:t>Sifat </a:t>
            </a:r>
            <a:r>
              <a:rPr lang="id-ID" dirty="0"/>
              <a:t>Ekologi </a:t>
            </a:r>
            <a:endParaRPr lang="id-ID" dirty="0" smtClean="0"/>
          </a:p>
          <a:p>
            <a:r>
              <a:rPr lang="id-ID" dirty="0" smtClean="0"/>
              <a:t>Komposisi </a:t>
            </a:r>
            <a:r>
              <a:rPr lang="id-ID" dirty="0"/>
              <a:t>basa DNA dan sifat genetik </a:t>
            </a:r>
          </a:p>
        </p:txBody>
      </p:sp>
    </p:spTree>
    <p:extLst>
      <p:ext uri="{BB962C8B-B14F-4D97-AF65-F5344CB8AC3E}">
        <p14:creationId xmlns:p14="http://schemas.microsoft.com/office/powerpoint/2010/main" val="2271355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9600"/>
            <a:ext cx="8229600" cy="1143000"/>
          </a:xfrm>
        </p:spPr>
        <p:txBody>
          <a:bodyPr>
            <a:normAutofit fontScale="90000"/>
          </a:bodyPr>
          <a:lstStyle/>
          <a:p>
            <a:r>
              <a:rPr lang="id-ID" b="1" dirty="0">
                <a:solidFill>
                  <a:schemeClr val="accent6">
                    <a:lumMod val="75000"/>
                  </a:schemeClr>
                </a:solidFill>
              </a:rPr>
              <a:t>Jenis-Jenis Mikroba yang menimbulkan Infeksi</a:t>
            </a:r>
          </a:p>
        </p:txBody>
      </p:sp>
      <p:sp>
        <p:nvSpPr>
          <p:cNvPr id="3" name="Content Placeholder 2"/>
          <p:cNvSpPr>
            <a:spLocks noGrp="1"/>
          </p:cNvSpPr>
          <p:nvPr>
            <p:ph idx="1"/>
          </p:nvPr>
        </p:nvSpPr>
        <p:spPr>
          <a:xfrm>
            <a:off x="457200" y="1874837"/>
            <a:ext cx="8686800" cy="4525963"/>
          </a:xfrm>
        </p:spPr>
        <p:txBody>
          <a:bodyPr>
            <a:normAutofit/>
          </a:bodyPr>
          <a:lstStyle/>
          <a:p>
            <a:pPr marL="0" indent="0">
              <a:buNone/>
            </a:pPr>
            <a:r>
              <a:rPr lang="id-ID" dirty="0" smtClean="0"/>
              <a:t>Dari </a:t>
            </a:r>
            <a:r>
              <a:rPr lang="id-ID" dirty="0"/>
              <a:t>Golongan Tumbuh-tumbuhan </a:t>
            </a:r>
            <a:endParaRPr lang="id-ID" dirty="0" smtClean="0"/>
          </a:p>
          <a:p>
            <a:r>
              <a:rPr lang="id-ID" dirty="0" smtClean="0">
                <a:solidFill>
                  <a:srgbClr val="FF0000"/>
                </a:solidFill>
              </a:rPr>
              <a:t>Bakteri</a:t>
            </a:r>
            <a:r>
              <a:rPr lang="id-ID" dirty="0" smtClean="0"/>
              <a:t> </a:t>
            </a:r>
            <a:r>
              <a:rPr lang="id-ID" dirty="0"/>
              <a:t>: Bersifat sel tunggal</a:t>
            </a:r>
            <a:r>
              <a:rPr lang="id-ID" dirty="0" smtClean="0"/>
              <a:t>, ukurannya </a:t>
            </a:r>
            <a:r>
              <a:rPr lang="id-ID" dirty="0"/>
              <a:t>rata-rata 0,5 sampai beberapa mikron </a:t>
            </a:r>
            <a:endParaRPr lang="id-ID" dirty="0" smtClean="0"/>
          </a:p>
          <a:p>
            <a:r>
              <a:rPr lang="id-ID" dirty="0" smtClean="0">
                <a:solidFill>
                  <a:srgbClr val="FF0000"/>
                </a:solidFill>
              </a:rPr>
              <a:t>Jamur</a:t>
            </a:r>
            <a:r>
              <a:rPr lang="id-ID" dirty="0" smtClean="0"/>
              <a:t> </a:t>
            </a:r>
            <a:r>
              <a:rPr lang="id-ID" dirty="0"/>
              <a:t>: Bersifat sel </a:t>
            </a:r>
            <a:r>
              <a:rPr lang="id-ID" dirty="0" smtClean="0"/>
              <a:t>banyak, disebut juga </a:t>
            </a:r>
            <a:r>
              <a:rPr lang="id-ID" dirty="0"/>
              <a:t>dengan kapang </a:t>
            </a:r>
            <a:endParaRPr lang="id-ID" dirty="0" smtClean="0"/>
          </a:p>
          <a:p>
            <a:r>
              <a:rPr lang="id-ID" dirty="0" smtClean="0">
                <a:solidFill>
                  <a:srgbClr val="FF0000"/>
                </a:solidFill>
              </a:rPr>
              <a:t>Jamur </a:t>
            </a:r>
            <a:r>
              <a:rPr lang="id-ID" dirty="0">
                <a:solidFill>
                  <a:srgbClr val="FF0000"/>
                </a:solidFill>
              </a:rPr>
              <a:t>Bakteri </a:t>
            </a:r>
            <a:r>
              <a:rPr lang="id-ID" dirty="0"/>
              <a:t>: Bisa terlihat sebagai makhluk bersel banyak tapi juga dapat berupa sel tunggal</a:t>
            </a:r>
          </a:p>
        </p:txBody>
      </p:sp>
    </p:spTree>
    <p:extLst>
      <p:ext uri="{BB962C8B-B14F-4D97-AF65-F5344CB8AC3E}">
        <p14:creationId xmlns:p14="http://schemas.microsoft.com/office/powerpoint/2010/main" val="3458076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0" indent="0">
              <a:buNone/>
            </a:pPr>
            <a:r>
              <a:rPr lang="id-ID" dirty="0"/>
              <a:t>Mikroba Yang Termasuk Golongan Hewan </a:t>
            </a:r>
            <a:endParaRPr lang="id-ID" dirty="0" smtClean="0"/>
          </a:p>
          <a:p>
            <a:r>
              <a:rPr lang="id-ID" dirty="0" smtClean="0">
                <a:solidFill>
                  <a:srgbClr val="FF0000"/>
                </a:solidFill>
              </a:rPr>
              <a:t>Protozoa</a:t>
            </a:r>
            <a:r>
              <a:rPr lang="id-ID" dirty="0" smtClean="0"/>
              <a:t> </a:t>
            </a:r>
            <a:r>
              <a:rPr lang="id-ID" dirty="0"/>
              <a:t>: Umumnya bersifat sel tunggal lebih besar sampai beberapa puluh mikron </a:t>
            </a:r>
            <a:endParaRPr lang="id-ID" dirty="0" smtClean="0"/>
          </a:p>
          <a:p>
            <a:r>
              <a:rPr lang="id-ID" dirty="0" smtClean="0">
                <a:solidFill>
                  <a:srgbClr val="FF0000"/>
                </a:solidFill>
              </a:rPr>
              <a:t>Ricketsia</a:t>
            </a:r>
            <a:r>
              <a:rPr lang="id-ID" dirty="0" smtClean="0"/>
              <a:t> </a:t>
            </a:r>
            <a:r>
              <a:rPr lang="id-ID" dirty="0"/>
              <a:t>: Berukuran dari 200 sampai 300 milimikron </a:t>
            </a:r>
            <a:endParaRPr lang="id-ID" dirty="0" smtClean="0"/>
          </a:p>
          <a:p>
            <a:r>
              <a:rPr lang="id-ID" dirty="0" smtClean="0">
                <a:solidFill>
                  <a:srgbClr val="FF0000"/>
                </a:solidFill>
              </a:rPr>
              <a:t>Virus</a:t>
            </a:r>
            <a:r>
              <a:rPr lang="id-ID" dirty="0" smtClean="0"/>
              <a:t> </a:t>
            </a:r>
            <a:r>
              <a:rPr lang="id-ID" dirty="0"/>
              <a:t>: Lebih kecil dari Ricketsia diantaranya ada yang tidak dapat dilihat dengan mikroskop biasa tapi dengan menggunakan mikroskop elektron</a:t>
            </a:r>
            <a:r>
              <a:rPr lang="id-ID" dirty="0" smtClean="0"/>
              <a:t>. Yang </a:t>
            </a:r>
            <a:r>
              <a:rPr lang="id-ID" dirty="0"/>
              <a:t>sudah diketahui ukurannya dari </a:t>
            </a:r>
            <a:r>
              <a:rPr lang="id-ID" dirty="0" smtClean="0"/>
              <a:t>10-150 </a:t>
            </a:r>
            <a:r>
              <a:rPr lang="id-ID" dirty="0"/>
              <a:t>milimikron </a:t>
            </a:r>
          </a:p>
        </p:txBody>
      </p:sp>
    </p:spTree>
    <p:extLst>
      <p:ext uri="{BB962C8B-B14F-4D97-AF65-F5344CB8AC3E}">
        <p14:creationId xmlns:p14="http://schemas.microsoft.com/office/powerpoint/2010/main" val="2553982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normAutofit/>
          </a:bodyPr>
          <a:lstStyle/>
          <a:p>
            <a:r>
              <a:rPr lang="id-ID" b="1" dirty="0">
                <a:solidFill>
                  <a:schemeClr val="accent6">
                    <a:lumMod val="75000"/>
                  </a:schemeClr>
                </a:solidFill>
              </a:rPr>
              <a:t>Kebiasaan Hidup Mikroba </a:t>
            </a:r>
          </a:p>
        </p:txBody>
      </p:sp>
      <p:sp>
        <p:nvSpPr>
          <p:cNvPr id="3" name="Content Placeholder 2"/>
          <p:cNvSpPr>
            <a:spLocks noGrp="1"/>
          </p:cNvSpPr>
          <p:nvPr>
            <p:ph idx="1"/>
          </p:nvPr>
        </p:nvSpPr>
        <p:spPr/>
        <p:txBody>
          <a:bodyPr/>
          <a:lstStyle/>
          <a:p>
            <a:r>
              <a:rPr lang="id-ID" dirty="0" smtClean="0">
                <a:solidFill>
                  <a:srgbClr val="FF0000"/>
                </a:solidFill>
              </a:rPr>
              <a:t>Autotropik</a:t>
            </a:r>
            <a:r>
              <a:rPr lang="id-ID" dirty="0" smtClean="0"/>
              <a:t> </a:t>
            </a:r>
            <a:r>
              <a:rPr lang="id-ID" dirty="0"/>
              <a:t>: Pada umumnya hidup di air dan tanah tapi ada juga beberapa spesies tumbuh dalam zat-zat </a:t>
            </a:r>
            <a:r>
              <a:rPr lang="id-ID" dirty="0" smtClean="0"/>
              <a:t>anorganik </a:t>
            </a:r>
            <a:r>
              <a:rPr lang="id-ID" dirty="0"/>
              <a:t>dan karenanya tidak tergantung kepada zat dari tempat dia hidup </a:t>
            </a:r>
            <a:endParaRPr lang="id-ID" dirty="0" smtClean="0"/>
          </a:p>
          <a:p>
            <a:r>
              <a:rPr lang="id-ID" dirty="0" smtClean="0">
                <a:solidFill>
                  <a:srgbClr val="FF0000"/>
                </a:solidFill>
              </a:rPr>
              <a:t>Sapropit</a:t>
            </a:r>
            <a:r>
              <a:rPr lang="id-ID" dirty="0" smtClean="0"/>
              <a:t> </a:t>
            </a:r>
            <a:r>
              <a:rPr lang="id-ID" dirty="0"/>
              <a:t>: Hidup pada zat organik yang sudah mati </a:t>
            </a:r>
          </a:p>
        </p:txBody>
      </p:sp>
    </p:spTree>
    <p:extLst>
      <p:ext uri="{BB962C8B-B14F-4D97-AF65-F5344CB8AC3E}">
        <p14:creationId xmlns:p14="http://schemas.microsoft.com/office/powerpoint/2010/main" val="2994762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Mikrobiologi</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pPr marL="0" indent="0" algn="ctr">
              <a:buNone/>
            </a:pPr>
            <a:r>
              <a:rPr lang="id-ID" dirty="0" smtClean="0"/>
              <a:t>Ilmu </a:t>
            </a:r>
            <a:r>
              <a:rPr lang="id-ID" dirty="0"/>
              <a:t>yang mempelajari makhluk hidup yang sangat kecil </a:t>
            </a:r>
            <a:r>
              <a:rPr lang="id-ID" dirty="0" smtClean="0"/>
              <a:t>(diameter </a:t>
            </a:r>
            <a:r>
              <a:rPr lang="id-ID" dirty="0"/>
              <a:t>kurang dari 0,1 </a:t>
            </a:r>
            <a:r>
              <a:rPr lang="id-ID" dirty="0" smtClean="0"/>
              <a:t>mm) </a:t>
            </a:r>
            <a:r>
              <a:rPr lang="id-ID" dirty="0"/>
              <a:t>yang tak dapat dilihat dengan mata biasa tanpa bantuan suatu peralatan khusus</a:t>
            </a:r>
          </a:p>
        </p:txBody>
      </p:sp>
    </p:spTree>
    <p:extLst>
      <p:ext uri="{BB962C8B-B14F-4D97-AF65-F5344CB8AC3E}">
        <p14:creationId xmlns:p14="http://schemas.microsoft.com/office/powerpoint/2010/main" val="2639941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Bentuk Morfologi Bakteri</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r>
              <a:rPr lang="id-ID" dirty="0">
                <a:solidFill>
                  <a:srgbClr val="FF0000"/>
                </a:solidFill>
              </a:rPr>
              <a:t>Bentuk Basil </a:t>
            </a:r>
            <a:r>
              <a:rPr lang="id-ID" dirty="0" smtClean="0">
                <a:solidFill>
                  <a:srgbClr val="FF0000"/>
                </a:solidFill>
              </a:rPr>
              <a:t>(Basillus) </a:t>
            </a:r>
          </a:p>
          <a:p>
            <a:pPr marL="350838" indent="7938">
              <a:buNone/>
            </a:pPr>
            <a:r>
              <a:rPr lang="id-ID" dirty="0" smtClean="0"/>
              <a:t>Sel </a:t>
            </a:r>
            <a:r>
              <a:rPr lang="id-ID" dirty="0"/>
              <a:t>berbentuk seperti tongkat pendek</a:t>
            </a:r>
            <a:r>
              <a:rPr lang="id-ID" dirty="0" smtClean="0"/>
              <a:t>, agak silindris </a:t>
            </a:r>
          </a:p>
          <a:p>
            <a:r>
              <a:rPr lang="id-ID" dirty="0" smtClean="0">
                <a:solidFill>
                  <a:srgbClr val="FF0000"/>
                </a:solidFill>
              </a:rPr>
              <a:t>Bentuk </a:t>
            </a:r>
            <a:r>
              <a:rPr lang="id-ID" dirty="0">
                <a:solidFill>
                  <a:srgbClr val="FF0000"/>
                </a:solidFill>
              </a:rPr>
              <a:t>Coccus </a:t>
            </a:r>
            <a:endParaRPr lang="id-ID" dirty="0" smtClean="0">
              <a:solidFill>
                <a:srgbClr val="FF0000"/>
              </a:solidFill>
            </a:endParaRPr>
          </a:p>
          <a:p>
            <a:pPr marL="0" indent="358775">
              <a:buNone/>
            </a:pPr>
            <a:r>
              <a:rPr lang="id-ID" dirty="0" smtClean="0"/>
              <a:t>Bentuknya </a:t>
            </a:r>
            <a:r>
              <a:rPr lang="id-ID" dirty="0"/>
              <a:t>seperti bola-bola kecil </a:t>
            </a:r>
            <a:endParaRPr lang="id-ID" dirty="0" smtClean="0"/>
          </a:p>
          <a:p>
            <a:pPr marL="0" indent="358775">
              <a:buNone/>
            </a:pPr>
            <a:r>
              <a:rPr lang="id-ID" dirty="0" smtClean="0"/>
              <a:t>Mengelompok </a:t>
            </a:r>
            <a:r>
              <a:rPr lang="id-ID" dirty="0"/>
              <a:t>berempat = </a:t>
            </a:r>
            <a:r>
              <a:rPr lang="id-ID" dirty="0" smtClean="0"/>
              <a:t>tetracoccus</a:t>
            </a:r>
          </a:p>
          <a:p>
            <a:pPr marL="0" indent="358775">
              <a:buNone/>
            </a:pPr>
            <a:r>
              <a:rPr lang="id-ID" dirty="0" smtClean="0"/>
              <a:t>Bergerombol </a:t>
            </a:r>
            <a:r>
              <a:rPr lang="id-ID" dirty="0"/>
              <a:t>seperti anggur = Staphylococcus </a:t>
            </a:r>
          </a:p>
          <a:p>
            <a:pPr marL="0" indent="358775">
              <a:buNone/>
            </a:pPr>
            <a:r>
              <a:rPr lang="id-ID" dirty="0" smtClean="0"/>
              <a:t>Berkelompok </a:t>
            </a:r>
            <a:r>
              <a:rPr lang="id-ID" dirty="0"/>
              <a:t>seperti kubus = sarcina</a:t>
            </a:r>
          </a:p>
        </p:txBody>
      </p:sp>
    </p:spTree>
    <p:extLst>
      <p:ext uri="{BB962C8B-B14F-4D97-AF65-F5344CB8AC3E}">
        <p14:creationId xmlns:p14="http://schemas.microsoft.com/office/powerpoint/2010/main" val="2941983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solidFill>
                  <a:srgbClr val="FF0000"/>
                </a:solidFill>
              </a:rPr>
              <a:t>Bentuk Spiral </a:t>
            </a:r>
            <a:endParaRPr lang="id-ID" dirty="0" smtClean="0">
              <a:solidFill>
                <a:srgbClr val="FF0000"/>
              </a:solidFill>
            </a:endParaRPr>
          </a:p>
          <a:p>
            <a:pPr marL="0" indent="358775">
              <a:buNone/>
            </a:pPr>
            <a:r>
              <a:rPr lang="id-ID" dirty="0" smtClean="0"/>
              <a:t>Bentuknya </a:t>
            </a:r>
            <a:r>
              <a:rPr lang="id-ID" dirty="0"/>
              <a:t>panjang berbengkok-bengkok </a:t>
            </a:r>
            <a:endParaRPr lang="id-ID" dirty="0" smtClean="0"/>
          </a:p>
          <a:p>
            <a:r>
              <a:rPr lang="id-ID" dirty="0" smtClean="0">
                <a:solidFill>
                  <a:srgbClr val="FF0000"/>
                </a:solidFill>
              </a:rPr>
              <a:t>Bentuk </a:t>
            </a:r>
            <a:r>
              <a:rPr lang="id-ID" dirty="0">
                <a:solidFill>
                  <a:srgbClr val="FF0000"/>
                </a:solidFill>
              </a:rPr>
              <a:t>Vibrio (koma) </a:t>
            </a:r>
            <a:endParaRPr lang="id-ID" dirty="0" smtClean="0">
              <a:solidFill>
                <a:srgbClr val="FF0000"/>
              </a:solidFill>
            </a:endParaRPr>
          </a:p>
          <a:p>
            <a:pPr marL="0" indent="358775">
              <a:buNone/>
            </a:pPr>
            <a:r>
              <a:rPr lang="id-ID" dirty="0" smtClean="0"/>
              <a:t>Bentuk </a:t>
            </a:r>
            <a:r>
              <a:rPr lang="id-ID" dirty="0"/>
              <a:t>seperti batang bengkok,seperti koma </a:t>
            </a:r>
            <a:endParaRPr lang="id-ID" dirty="0" smtClean="0"/>
          </a:p>
          <a:p>
            <a:r>
              <a:rPr lang="id-ID" dirty="0" smtClean="0">
                <a:solidFill>
                  <a:srgbClr val="FF0000"/>
                </a:solidFill>
              </a:rPr>
              <a:t>Bentuk </a:t>
            </a:r>
            <a:r>
              <a:rPr lang="id-ID" dirty="0">
                <a:solidFill>
                  <a:srgbClr val="FF0000"/>
                </a:solidFill>
              </a:rPr>
              <a:t>Spirocheta </a:t>
            </a:r>
            <a:endParaRPr lang="id-ID" dirty="0" smtClean="0">
              <a:solidFill>
                <a:srgbClr val="FF0000"/>
              </a:solidFill>
            </a:endParaRPr>
          </a:p>
          <a:p>
            <a:pPr marL="358775" indent="0">
              <a:buNone/>
            </a:pPr>
            <a:r>
              <a:rPr lang="id-ID" dirty="0" smtClean="0"/>
              <a:t>Bentuknya </a:t>
            </a:r>
            <a:r>
              <a:rPr lang="id-ID" dirty="0"/>
              <a:t>seperti batang berbelit belit panjang</a:t>
            </a:r>
          </a:p>
        </p:txBody>
      </p:sp>
    </p:spTree>
    <p:extLst>
      <p:ext uri="{BB962C8B-B14F-4D97-AF65-F5344CB8AC3E}">
        <p14:creationId xmlns:p14="http://schemas.microsoft.com/office/powerpoint/2010/main" val="35899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Bentuk-bentuk Bakteri</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r>
              <a:rPr lang="id-ID" dirty="0" smtClean="0"/>
              <a:t>Kokus</a:t>
            </a:r>
          </a:p>
          <a:p>
            <a:r>
              <a:rPr lang="id-ID" dirty="0" smtClean="0"/>
              <a:t>Basil</a:t>
            </a:r>
          </a:p>
          <a:p>
            <a:r>
              <a:rPr lang="id-ID" dirty="0" smtClean="0"/>
              <a:t>Spirilium</a:t>
            </a:r>
            <a:endParaRPr lang="id-ID" dirty="0"/>
          </a:p>
        </p:txBody>
      </p:sp>
      <p:pic>
        <p:nvPicPr>
          <p:cNvPr id="3074" name="Picture 2" descr="https://2.bp.blogspot.com/-e4M4aOA9EeE/V5qwUHX_RCI/AAAAAAAACDg/cHbMrW2tpi4UUd-Q8Kc7rYGGkOcdnQ_uACLcB/s640/bentuk%2Bbentuk%2Bbakt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1600200"/>
            <a:ext cx="5895975"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19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Ukuran Bakteri</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fontScale="85000" lnSpcReduction="20000"/>
          </a:bodyPr>
          <a:lstStyle/>
          <a:p>
            <a:r>
              <a:rPr lang="id-ID" dirty="0"/>
              <a:t>Bentuk Basil </a:t>
            </a:r>
            <a:endParaRPr lang="id-ID" dirty="0" smtClean="0"/>
          </a:p>
          <a:p>
            <a:pPr marL="0" indent="0">
              <a:buNone/>
            </a:pPr>
            <a:r>
              <a:rPr lang="id-ID" dirty="0" smtClean="0"/>
              <a:t>	Lebar </a:t>
            </a:r>
            <a:r>
              <a:rPr lang="id-ID" dirty="0"/>
              <a:t>0,3-1 panjang 1,5-4 milimikron </a:t>
            </a:r>
            <a:endParaRPr lang="id-ID" dirty="0" smtClean="0"/>
          </a:p>
          <a:p>
            <a:r>
              <a:rPr lang="id-ID" dirty="0" smtClean="0"/>
              <a:t>Bentuk </a:t>
            </a:r>
            <a:r>
              <a:rPr lang="id-ID" dirty="0"/>
              <a:t>Coccus </a:t>
            </a:r>
            <a:endParaRPr lang="id-ID" dirty="0" smtClean="0"/>
          </a:p>
          <a:p>
            <a:pPr marL="0" indent="0">
              <a:buNone/>
            </a:pPr>
            <a:r>
              <a:rPr lang="id-ID" dirty="0" smtClean="0"/>
              <a:t>	Diameternya </a:t>
            </a:r>
            <a:r>
              <a:rPr lang="id-ID" dirty="0"/>
              <a:t>1 milimikron </a:t>
            </a:r>
            <a:endParaRPr lang="id-ID" dirty="0" smtClean="0"/>
          </a:p>
          <a:p>
            <a:r>
              <a:rPr lang="id-ID" dirty="0" smtClean="0"/>
              <a:t>Bentuk </a:t>
            </a:r>
            <a:r>
              <a:rPr lang="id-ID" dirty="0"/>
              <a:t>Spiral </a:t>
            </a:r>
            <a:endParaRPr lang="id-ID" dirty="0" smtClean="0"/>
          </a:p>
          <a:p>
            <a:pPr marL="0" indent="0">
              <a:buNone/>
            </a:pPr>
            <a:r>
              <a:rPr lang="id-ID" dirty="0" smtClean="0"/>
              <a:t>	Lebar </a:t>
            </a:r>
            <a:r>
              <a:rPr lang="id-ID" dirty="0"/>
              <a:t>0,5-1 panjang 2-5 milimikron </a:t>
            </a:r>
            <a:endParaRPr lang="id-ID" dirty="0" smtClean="0"/>
          </a:p>
          <a:p>
            <a:r>
              <a:rPr lang="id-ID" dirty="0" smtClean="0"/>
              <a:t>Bentuk </a:t>
            </a:r>
            <a:r>
              <a:rPr lang="id-ID" dirty="0"/>
              <a:t>Vibrio </a:t>
            </a:r>
            <a:endParaRPr lang="id-ID" dirty="0" smtClean="0"/>
          </a:p>
          <a:p>
            <a:pPr marL="0" indent="0">
              <a:buNone/>
            </a:pPr>
            <a:r>
              <a:rPr lang="id-ID" dirty="0" smtClean="0"/>
              <a:t>	Lebar </a:t>
            </a:r>
            <a:r>
              <a:rPr lang="id-ID" dirty="0"/>
              <a:t>0,5 panjang sampai 3 milimikron </a:t>
            </a:r>
            <a:endParaRPr lang="id-ID" dirty="0" smtClean="0"/>
          </a:p>
          <a:p>
            <a:r>
              <a:rPr lang="id-ID" dirty="0" smtClean="0"/>
              <a:t>Bentuk </a:t>
            </a:r>
            <a:r>
              <a:rPr lang="id-ID" dirty="0"/>
              <a:t>Spirocheta </a:t>
            </a:r>
            <a:endParaRPr lang="id-ID" dirty="0" smtClean="0"/>
          </a:p>
          <a:p>
            <a:pPr marL="0" indent="0">
              <a:buNone/>
            </a:pPr>
            <a:r>
              <a:rPr lang="id-ID" dirty="0" smtClean="0"/>
              <a:t>	Lebar </a:t>
            </a:r>
            <a:r>
              <a:rPr lang="id-ID" dirty="0"/>
              <a:t>0,2-0,7 panjang 5-10 mm</a:t>
            </a:r>
          </a:p>
        </p:txBody>
      </p:sp>
    </p:spTree>
    <p:extLst>
      <p:ext uri="{BB962C8B-B14F-4D97-AF65-F5344CB8AC3E}">
        <p14:creationId xmlns:p14="http://schemas.microsoft.com/office/powerpoint/2010/main" val="34357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Struktur Tubuh Bakteri</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r>
              <a:rPr lang="id-ID" dirty="0"/>
              <a:t>Bersel tunggal dan dapat berpasang-pasangan </a:t>
            </a:r>
            <a:endParaRPr lang="id-ID" dirty="0" smtClean="0"/>
          </a:p>
          <a:p>
            <a:r>
              <a:rPr lang="id-ID" dirty="0" smtClean="0"/>
              <a:t>Selnya </a:t>
            </a:r>
            <a:r>
              <a:rPr lang="id-ID" dirty="0"/>
              <a:t>merupakan sitoplasma yang berdinding tegas </a:t>
            </a:r>
            <a:endParaRPr lang="id-ID" dirty="0" smtClean="0"/>
          </a:p>
          <a:p>
            <a:r>
              <a:rPr lang="id-ID" dirty="0" smtClean="0"/>
              <a:t>Terdapat </a:t>
            </a:r>
            <a:r>
              <a:rPr lang="id-ID" dirty="0"/>
              <a:t>bulu (flagelata )yang berguna untuk bergerak </a:t>
            </a:r>
            <a:endParaRPr lang="id-ID" dirty="0" smtClean="0"/>
          </a:p>
          <a:p>
            <a:r>
              <a:rPr lang="id-ID" dirty="0" smtClean="0"/>
              <a:t>Ada </a:t>
            </a:r>
            <a:r>
              <a:rPr lang="id-ID" dirty="0"/>
              <a:t>yang terlihat berselubung sebagai pembungkus (kapsul)</a:t>
            </a:r>
          </a:p>
        </p:txBody>
      </p:sp>
    </p:spTree>
    <p:extLst>
      <p:ext uri="{BB962C8B-B14F-4D97-AF65-F5344CB8AC3E}">
        <p14:creationId xmlns:p14="http://schemas.microsoft.com/office/powerpoint/2010/main" val="11572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Susunan Kimia Bakteri</a:t>
            </a:r>
            <a:endParaRPr lang="id-ID" b="1" dirty="0">
              <a:solidFill>
                <a:schemeClr val="accent6">
                  <a:lumMod val="75000"/>
                </a:schemeClr>
              </a:solidFill>
            </a:endParaRPr>
          </a:p>
        </p:txBody>
      </p:sp>
      <p:sp>
        <p:nvSpPr>
          <p:cNvPr id="3" name="Content Placeholder 2"/>
          <p:cNvSpPr>
            <a:spLocks noGrp="1"/>
          </p:cNvSpPr>
          <p:nvPr>
            <p:ph idx="1"/>
          </p:nvPr>
        </p:nvSpPr>
        <p:spPr>
          <a:xfrm>
            <a:off x="2743200" y="1600200"/>
            <a:ext cx="5943600" cy="4525963"/>
          </a:xfrm>
        </p:spPr>
        <p:txBody>
          <a:bodyPr/>
          <a:lstStyle/>
          <a:p>
            <a:r>
              <a:rPr lang="id-ID" dirty="0" smtClean="0"/>
              <a:t>85% air</a:t>
            </a:r>
          </a:p>
          <a:p>
            <a:r>
              <a:rPr lang="id-ID" dirty="0" smtClean="0"/>
              <a:t>Karbohidrat </a:t>
            </a:r>
          </a:p>
          <a:p>
            <a:r>
              <a:rPr lang="id-ID" dirty="0" smtClean="0"/>
              <a:t>Protein</a:t>
            </a:r>
          </a:p>
          <a:p>
            <a:r>
              <a:rPr lang="id-ID" dirty="0" smtClean="0"/>
              <a:t>Lemak</a:t>
            </a:r>
          </a:p>
          <a:p>
            <a:r>
              <a:rPr lang="id-ID" dirty="0" smtClean="0"/>
              <a:t>Garam-garaman</a:t>
            </a:r>
          </a:p>
          <a:p>
            <a:r>
              <a:rPr lang="id-ID" dirty="0" smtClean="0"/>
              <a:t>Enzim</a:t>
            </a:r>
          </a:p>
          <a:p>
            <a:r>
              <a:rPr lang="id-ID" dirty="0" smtClean="0"/>
              <a:t>Vitamin</a:t>
            </a:r>
          </a:p>
          <a:p>
            <a:pPr marL="0" indent="0">
              <a:buNone/>
            </a:pPr>
            <a:endParaRPr lang="id-ID" dirty="0"/>
          </a:p>
        </p:txBody>
      </p:sp>
    </p:spTree>
    <p:extLst>
      <p:ext uri="{BB962C8B-B14F-4D97-AF65-F5344CB8AC3E}">
        <p14:creationId xmlns:p14="http://schemas.microsoft.com/office/powerpoint/2010/main" val="2447830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Cara Memperbanyak Diri</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r>
              <a:rPr lang="id-ID" dirty="0" smtClean="0"/>
              <a:t>Dengan cara membelah diri</a:t>
            </a:r>
          </a:p>
          <a:p>
            <a:r>
              <a:rPr lang="id-ID" dirty="0" smtClean="0"/>
              <a:t>Dalam media yang baik, bakteri dapat memperbanyak diri dengan cepat</a:t>
            </a:r>
          </a:p>
          <a:p>
            <a:r>
              <a:rPr lang="id-ID" dirty="0" smtClean="0"/>
              <a:t>Diperkirakan dalam waktu 10 jam dari 1 bakteri bisa menjadi berjuta-juta</a:t>
            </a:r>
            <a:endParaRPr lang="id-ID" dirty="0"/>
          </a:p>
        </p:txBody>
      </p:sp>
    </p:spTree>
    <p:extLst>
      <p:ext uri="{BB962C8B-B14F-4D97-AF65-F5344CB8AC3E}">
        <p14:creationId xmlns:p14="http://schemas.microsoft.com/office/powerpoint/2010/main" val="2810004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Flagellata</a:t>
            </a:r>
            <a:endParaRPr lang="id-ID" b="1" dirty="0">
              <a:solidFill>
                <a:schemeClr val="accent6">
                  <a:lumMod val="75000"/>
                </a:schemeClr>
              </a:solidFill>
            </a:endParaRPr>
          </a:p>
        </p:txBody>
      </p:sp>
      <p:sp>
        <p:nvSpPr>
          <p:cNvPr id="3" name="Content Placeholder 2"/>
          <p:cNvSpPr>
            <a:spLocks noGrp="1"/>
          </p:cNvSpPr>
          <p:nvPr>
            <p:ph idx="1"/>
          </p:nvPr>
        </p:nvSpPr>
        <p:spPr>
          <a:xfrm>
            <a:off x="228600" y="1600200"/>
            <a:ext cx="4695825" cy="4525963"/>
          </a:xfrm>
        </p:spPr>
        <p:txBody>
          <a:bodyPr/>
          <a:lstStyle/>
          <a:p>
            <a:r>
              <a:rPr lang="id-ID" dirty="0" smtClean="0"/>
              <a:t>Artinya bulu atau cambuk</a:t>
            </a:r>
          </a:p>
          <a:p>
            <a:r>
              <a:rPr lang="id-ID" dirty="0" smtClean="0"/>
              <a:t>Berfungsi untuk bergerak</a:t>
            </a:r>
          </a:p>
          <a:p>
            <a:r>
              <a:rPr lang="id-ID" dirty="0" smtClean="0"/>
              <a:t>Flagel Bisa terdapat pada satu ujung atau kedua ujung</a:t>
            </a:r>
            <a:endParaRPr lang="id-ID" dirty="0"/>
          </a:p>
        </p:txBody>
      </p:sp>
      <p:pic>
        <p:nvPicPr>
          <p:cNvPr id="5122" name="Picture 2" descr="https://cahyanugraha.files.wordpress.com/2010/11/flagell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957" y="1887166"/>
            <a:ext cx="3994261" cy="382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927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Klasifikasi Flagel </a:t>
            </a:r>
            <a:endParaRPr lang="id-ID" b="1" dirty="0">
              <a:solidFill>
                <a:schemeClr val="accent6">
                  <a:lumMod val="75000"/>
                </a:schemeClr>
              </a:solidFill>
            </a:endParaRPr>
          </a:p>
        </p:txBody>
      </p:sp>
      <p:sp>
        <p:nvSpPr>
          <p:cNvPr id="3" name="Content Placeholder 2"/>
          <p:cNvSpPr>
            <a:spLocks noGrp="1"/>
          </p:cNvSpPr>
          <p:nvPr>
            <p:ph idx="1"/>
          </p:nvPr>
        </p:nvSpPr>
        <p:spPr>
          <a:xfrm>
            <a:off x="228600" y="1600200"/>
            <a:ext cx="5610225" cy="4525963"/>
          </a:xfrm>
        </p:spPr>
        <p:txBody>
          <a:bodyPr>
            <a:normAutofit fontScale="77500" lnSpcReduction="20000"/>
          </a:bodyPr>
          <a:lstStyle/>
          <a:p>
            <a:r>
              <a:rPr lang="id-ID" dirty="0" smtClean="0">
                <a:solidFill>
                  <a:srgbClr val="FF0000"/>
                </a:solidFill>
              </a:rPr>
              <a:t>Monotrik</a:t>
            </a:r>
          </a:p>
          <a:p>
            <a:pPr marL="0" indent="358775">
              <a:buNone/>
            </a:pPr>
            <a:r>
              <a:rPr lang="id-ID" dirty="0" smtClean="0"/>
              <a:t>Bila </a:t>
            </a:r>
            <a:r>
              <a:rPr lang="id-ID" dirty="0"/>
              <a:t>flagel terdapat pada satu sisi saja </a:t>
            </a:r>
            <a:endParaRPr lang="id-ID" dirty="0" smtClean="0"/>
          </a:p>
          <a:p>
            <a:r>
              <a:rPr lang="id-ID" dirty="0" smtClean="0">
                <a:solidFill>
                  <a:srgbClr val="FF0000"/>
                </a:solidFill>
              </a:rPr>
              <a:t>Amfitrik</a:t>
            </a:r>
            <a:endParaRPr lang="id-ID" dirty="0" smtClean="0"/>
          </a:p>
          <a:p>
            <a:pPr marL="0" indent="358775">
              <a:buNone/>
            </a:pPr>
            <a:r>
              <a:rPr lang="id-ID" dirty="0" smtClean="0"/>
              <a:t>Flagel </a:t>
            </a:r>
            <a:r>
              <a:rPr lang="id-ID" dirty="0"/>
              <a:t>terdapat pada kedua ujung </a:t>
            </a:r>
            <a:endParaRPr lang="id-ID" dirty="0" smtClean="0"/>
          </a:p>
          <a:p>
            <a:r>
              <a:rPr lang="id-ID" dirty="0" smtClean="0">
                <a:solidFill>
                  <a:srgbClr val="FF0000"/>
                </a:solidFill>
              </a:rPr>
              <a:t>Lofotrik</a:t>
            </a:r>
            <a:endParaRPr lang="id-ID" dirty="0" smtClean="0"/>
          </a:p>
          <a:p>
            <a:pPr marL="0" indent="358775">
              <a:buNone/>
            </a:pPr>
            <a:r>
              <a:rPr lang="id-ID" dirty="0" smtClean="0"/>
              <a:t>Flagel </a:t>
            </a:r>
            <a:r>
              <a:rPr lang="id-ID" dirty="0"/>
              <a:t>pada sisi (ujung banyak) </a:t>
            </a:r>
            <a:endParaRPr lang="id-ID" dirty="0" smtClean="0"/>
          </a:p>
          <a:p>
            <a:r>
              <a:rPr lang="id-ID" dirty="0" smtClean="0">
                <a:solidFill>
                  <a:srgbClr val="FF0000"/>
                </a:solidFill>
              </a:rPr>
              <a:t>Peritrik</a:t>
            </a:r>
            <a:r>
              <a:rPr lang="id-ID" dirty="0" smtClean="0"/>
              <a:t/>
            </a:r>
            <a:br>
              <a:rPr lang="id-ID" dirty="0" smtClean="0"/>
            </a:br>
            <a:r>
              <a:rPr lang="id-ID" dirty="0" smtClean="0"/>
              <a:t>Tersebar </a:t>
            </a:r>
            <a:r>
              <a:rPr lang="id-ID" dirty="0"/>
              <a:t>dari ujung ke ujung setiap sisi </a:t>
            </a:r>
            <a:endParaRPr lang="id-ID" dirty="0" smtClean="0"/>
          </a:p>
          <a:p>
            <a:r>
              <a:rPr lang="id-ID" dirty="0" smtClean="0">
                <a:solidFill>
                  <a:srgbClr val="FF0000"/>
                </a:solidFill>
              </a:rPr>
              <a:t>Atrik</a:t>
            </a:r>
            <a:endParaRPr lang="id-ID" dirty="0" smtClean="0"/>
          </a:p>
          <a:p>
            <a:pPr marL="0" indent="358775">
              <a:buNone/>
            </a:pPr>
            <a:r>
              <a:rPr lang="id-ID" dirty="0" smtClean="0"/>
              <a:t>Tidak </a:t>
            </a:r>
            <a:r>
              <a:rPr lang="id-ID" dirty="0"/>
              <a:t>terdapat flagel sama sekali </a:t>
            </a:r>
          </a:p>
        </p:txBody>
      </p:sp>
      <p:pic>
        <p:nvPicPr>
          <p:cNvPr id="6146" name="Picture 2" descr="http://4.bp.blogspot.com/-lIbuqiSj7ko/UiRRZuRDkeI/AAAAAAAAA38/Av4Dkd0ZTFI/s1600/macam+bakteri+flage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8800"/>
            <a:ext cx="3172681" cy="481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609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Spora </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r>
              <a:rPr lang="id-ID" dirty="0" smtClean="0"/>
              <a:t>Bentuk bakteri yang sedang dalam usaha mengamankan diri terhadap pengaruh buruk dari luar</a:t>
            </a:r>
          </a:p>
          <a:p>
            <a:r>
              <a:rPr lang="id-ID" dirty="0" smtClean="0"/>
              <a:t>Fungsinya sama dengan kista pada </a:t>
            </a:r>
            <a:r>
              <a:rPr lang="id-ID" i="1" dirty="0" smtClean="0"/>
              <a:t>Amoeba</a:t>
            </a:r>
          </a:p>
          <a:p>
            <a:r>
              <a:rPr lang="id-ID" dirty="0" smtClean="0"/>
              <a:t>Bakteri berubah bentuk menjadi spora bila keadaan tidak menguntungkan</a:t>
            </a:r>
            <a:endParaRPr lang="id-ID" dirty="0"/>
          </a:p>
        </p:txBody>
      </p:sp>
    </p:spTree>
    <p:extLst>
      <p:ext uri="{BB962C8B-B14F-4D97-AF65-F5344CB8AC3E}">
        <p14:creationId xmlns:p14="http://schemas.microsoft.com/office/powerpoint/2010/main" val="2868799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Ruang Lingkup</a:t>
            </a:r>
            <a:endParaRPr lang="id-ID" b="1" dirty="0">
              <a:solidFill>
                <a:schemeClr val="accent6">
                  <a:lumMod val="75000"/>
                </a:schemeClr>
              </a:solidFill>
            </a:endParaRPr>
          </a:p>
        </p:txBody>
      </p:sp>
      <p:sp>
        <p:nvSpPr>
          <p:cNvPr id="3" name="Content Placeholder 2"/>
          <p:cNvSpPr>
            <a:spLocks noGrp="1"/>
          </p:cNvSpPr>
          <p:nvPr>
            <p:ph idx="1"/>
          </p:nvPr>
        </p:nvSpPr>
        <p:spPr>
          <a:xfrm>
            <a:off x="3200400" y="1752600"/>
            <a:ext cx="3810000" cy="4525963"/>
          </a:xfrm>
        </p:spPr>
        <p:txBody>
          <a:bodyPr/>
          <a:lstStyle/>
          <a:p>
            <a:r>
              <a:rPr lang="id-ID" dirty="0" smtClean="0"/>
              <a:t>Bakteriologi</a:t>
            </a:r>
          </a:p>
          <a:p>
            <a:r>
              <a:rPr lang="id-ID" dirty="0" smtClean="0"/>
              <a:t>Imunologi</a:t>
            </a:r>
            <a:endParaRPr lang="id-ID" dirty="0"/>
          </a:p>
          <a:p>
            <a:r>
              <a:rPr lang="id-ID" dirty="0" smtClean="0"/>
              <a:t>Parasitologi</a:t>
            </a:r>
            <a:endParaRPr lang="id-ID" dirty="0"/>
          </a:p>
          <a:p>
            <a:r>
              <a:rPr lang="id-ID" dirty="0"/>
              <a:t>Mikologi </a:t>
            </a:r>
          </a:p>
          <a:p>
            <a:r>
              <a:rPr lang="id-ID" dirty="0"/>
              <a:t>Virologi </a:t>
            </a:r>
          </a:p>
          <a:p>
            <a:endParaRPr lang="id-ID" dirty="0"/>
          </a:p>
        </p:txBody>
      </p:sp>
    </p:spTree>
    <p:extLst>
      <p:ext uri="{BB962C8B-B14F-4D97-AF65-F5344CB8AC3E}">
        <p14:creationId xmlns:p14="http://schemas.microsoft.com/office/powerpoint/2010/main" val="2627166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Bagian-bagian Spora</a:t>
            </a:r>
            <a:endParaRPr lang="id-ID" b="1" dirty="0">
              <a:solidFill>
                <a:schemeClr val="accent6">
                  <a:lumMod val="75000"/>
                </a:schemeClr>
              </a:solidFill>
            </a:endParaRPr>
          </a:p>
        </p:txBody>
      </p:sp>
      <p:sp>
        <p:nvSpPr>
          <p:cNvPr id="3" name="Content Placeholder 2"/>
          <p:cNvSpPr>
            <a:spLocks noGrp="1"/>
          </p:cNvSpPr>
          <p:nvPr>
            <p:ph idx="1"/>
          </p:nvPr>
        </p:nvSpPr>
        <p:spPr>
          <a:xfrm>
            <a:off x="152399" y="1600200"/>
            <a:ext cx="5434819" cy="4525963"/>
          </a:xfrm>
        </p:spPr>
        <p:txBody>
          <a:bodyPr>
            <a:normAutofit/>
          </a:bodyPr>
          <a:lstStyle/>
          <a:p>
            <a:r>
              <a:rPr lang="id-ID" dirty="0" smtClean="0">
                <a:solidFill>
                  <a:srgbClr val="FF0000"/>
                </a:solidFill>
              </a:rPr>
              <a:t>Core</a:t>
            </a:r>
            <a:r>
              <a:rPr lang="id-ID" dirty="0" smtClean="0"/>
              <a:t>: </a:t>
            </a:r>
            <a:r>
              <a:rPr lang="id-ID" sz="2800" dirty="0" smtClean="0"/>
              <a:t>sitoplasma yang terkandung semua unsur untuk kehidupan bakteri</a:t>
            </a:r>
          </a:p>
          <a:p>
            <a:r>
              <a:rPr lang="id-ID" dirty="0" smtClean="0">
                <a:solidFill>
                  <a:srgbClr val="FF0000"/>
                </a:solidFill>
              </a:rPr>
              <a:t>Cortex</a:t>
            </a:r>
            <a:r>
              <a:rPr lang="id-ID" dirty="0" smtClean="0"/>
              <a:t>: </a:t>
            </a:r>
            <a:r>
              <a:rPr lang="id-ID" sz="2800" dirty="0" smtClean="0"/>
              <a:t>lapisan yang paling tebal, terdiri dari lapisan peptidoglikan</a:t>
            </a:r>
          </a:p>
          <a:p>
            <a:r>
              <a:rPr lang="id-ID" dirty="0" smtClean="0">
                <a:solidFill>
                  <a:srgbClr val="FF0000"/>
                </a:solidFill>
              </a:rPr>
              <a:t>Dinding spora</a:t>
            </a:r>
            <a:r>
              <a:rPr lang="id-ID" dirty="0" smtClean="0"/>
              <a:t>: </a:t>
            </a:r>
            <a:r>
              <a:rPr lang="id-ID" sz="2800" dirty="0" smtClean="0"/>
              <a:t>lapisan paling dalam, akan kembali menjadi dinding sel bila spora kembali ke bentuk vegetatif</a:t>
            </a:r>
            <a:endParaRPr lang="id-ID" sz="2800" dirty="0"/>
          </a:p>
        </p:txBody>
      </p:sp>
      <p:pic>
        <p:nvPicPr>
          <p:cNvPr id="3074" name="Picture 2" descr="https://image.slidesharecdn.com/pewarnaan-spora-klien-baru-150214194241-conversion-gate01/95/pewarnaan-spora-metode-klein-10-638.jpg?cb=1423943013"/>
          <p:cNvPicPr>
            <a:picLocks noChangeAspect="1" noChangeArrowheads="1"/>
          </p:cNvPicPr>
          <p:nvPr/>
        </p:nvPicPr>
        <p:blipFill rotWithShape="1">
          <a:blip r:embed="rId3">
            <a:extLst>
              <a:ext uri="{28A0092B-C50C-407E-A947-70E740481C1C}">
                <a14:useLocalDpi xmlns:a14="http://schemas.microsoft.com/office/drawing/2010/main" val="0"/>
              </a:ext>
            </a:extLst>
          </a:blip>
          <a:srcRect l="1255" t="24043" r="48588" b="15831"/>
          <a:stretch/>
        </p:blipFill>
        <p:spPr bwMode="auto">
          <a:xfrm>
            <a:off x="5587219" y="1920240"/>
            <a:ext cx="3352800"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605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Kedudukan Spora</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r>
              <a:rPr lang="id-ID" dirty="0" smtClean="0">
                <a:solidFill>
                  <a:srgbClr val="FF0000"/>
                </a:solidFill>
              </a:rPr>
              <a:t>Terminal</a:t>
            </a:r>
          </a:p>
          <a:p>
            <a:pPr marL="0" indent="358775">
              <a:buNone/>
            </a:pPr>
            <a:r>
              <a:rPr lang="id-ID" dirty="0" smtClean="0"/>
              <a:t>Terletak pada bagian ujung</a:t>
            </a:r>
          </a:p>
          <a:p>
            <a:r>
              <a:rPr lang="id-ID" dirty="0" smtClean="0">
                <a:solidFill>
                  <a:srgbClr val="FF0000"/>
                </a:solidFill>
              </a:rPr>
              <a:t>Subterminal</a:t>
            </a:r>
          </a:p>
          <a:p>
            <a:pPr marL="0" indent="358775">
              <a:buNone/>
            </a:pPr>
            <a:r>
              <a:rPr lang="id-ID" dirty="0" smtClean="0"/>
              <a:t>Antara bagian ujung dan tengah</a:t>
            </a:r>
          </a:p>
          <a:p>
            <a:r>
              <a:rPr lang="id-ID" dirty="0" smtClean="0">
                <a:solidFill>
                  <a:srgbClr val="FF0000"/>
                </a:solidFill>
              </a:rPr>
              <a:t>Equatorial</a:t>
            </a:r>
          </a:p>
          <a:p>
            <a:pPr marL="0" indent="358775">
              <a:buNone/>
            </a:pPr>
            <a:r>
              <a:rPr lang="id-ID" dirty="0" smtClean="0"/>
              <a:t>Pada bagian tengah</a:t>
            </a:r>
          </a:p>
          <a:p>
            <a:r>
              <a:rPr lang="id-ID" dirty="0" smtClean="0">
                <a:solidFill>
                  <a:srgbClr val="FF0000"/>
                </a:solidFill>
              </a:rPr>
              <a:t>Sferikal</a:t>
            </a:r>
          </a:p>
          <a:p>
            <a:pPr marL="0" indent="358775">
              <a:buNone/>
            </a:pPr>
            <a:r>
              <a:rPr lang="id-ID" dirty="0" smtClean="0"/>
              <a:t>Sesuai keadaan</a:t>
            </a:r>
            <a:endParaRPr lang="id-ID" dirty="0"/>
          </a:p>
        </p:txBody>
      </p:sp>
      <p:pic>
        <p:nvPicPr>
          <p:cNvPr id="7170" name="Picture 2" descr="pewarnaan-spora-pada-bakteri-kelas-115-5-638.jpg (638×479)"/>
          <p:cNvPicPr>
            <a:picLocks noChangeAspect="1" noChangeArrowheads="1"/>
          </p:cNvPicPr>
          <p:nvPr/>
        </p:nvPicPr>
        <p:blipFill rotWithShape="1">
          <a:blip r:embed="rId3">
            <a:extLst>
              <a:ext uri="{28A0092B-C50C-407E-A947-70E740481C1C}">
                <a14:useLocalDpi xmlns:a14="http://schemas.microsoft.com/office/drawing/2010/main" val="0"/>
              </a:ext>
            </a:extLst>
          </a:blip>
          <a:srcRect l="27586" t="25642" b="19244"/>
          <a:stretch/>
        </p:blipFill>
        <p:spPr bwMode="auto">
          <a:xfrm>
            <a:off x="4610100" y="4038600"/>
            <a:ext cx="45339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416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Habitat Alam Mikroorganisme</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id-ID" dirty="0" smtClean="0">
                <a:solidFill>
                  <a:srgbClr val="FF0000"/>
                </a:solidFill>
              </a:rPr>
              <a:t>Tanah</a:t>
            </a:r>
          </a:p>
          <a:p>
            <a:pPr marL="0" indent="358775">
              <a:buNone/>
            </a:pPr>
            <a:r>
              <a:rPr lang="id-ID" dirty="0" smtClean="0"/>
              <a:t>Kebanyakan bersifat apatogen</a:t>
            </a:r>
          </a:p>
          <a:p>
            <a:r>
              <a:rPr lang="id-ID" dirty="0" smtClean="0">
                <a:solidFill>
                  <a:srgbClr val="FF0000"/>
                </a:solidFill>
              </a:rPr>
              <a:t>Air</a:t>
            </a:r>
          </a:p>
          <a:p>
            <a:pPr marL="0" indent="358775">
              <a:buNone/>
            </a:pPr>
            <a:r>
              <a:rPr lang="id-ID" dirty="0" smtClean="0"/>
              <a:t>Terutama pada air yang tercemar</a:t>
            </a:r>
          </a:p>
          <a:p>
            <a:r>
              <a:rPr lang="id-ID" dirty="0" smtClean="0">
                <a:solidFill>
                  <a:srgbClr val="FF0000"/>
                </a:solidFill>
              </a:rPr>
              <a:t>Udara</a:t>
            </a:r>
          </a:p>
          <a:p>
            <a:pPr marL="0" indent="358775">
              <a:buNone/>
            </a:pPr>
            <a:r>
              <a:rPr lang="id-ID" dirty="0" smtClean="0"/>
              <a:t>Terutama pada udara di dalam ruangan</a:t>
            </a:r>
          </a:p>
          <a:p>
            <a:r>
              <a:rPr lang="id-ID" dirty="0" smtClean="0">
                <a:solidFill>
                  <a:srgbClr val="FF0000"/>
                </a:solidFill>
              </a:rPr>
              <a:t>Makanan (susu)</a:t>
            </a:r>
          </a:p>
          <a:p>
            <a:pPr marL="358775" indent="0">
              <a:buNone/>
            </a:pPr>
            <a:r>
              <a:rPr lang="id-ID" dirty="0" smtClean="0"/>
              <a:t>Pada susu sapi yang diperah secara aseptik dan pada sapi yang sakit</a:t>
            </a:r>
            <a:endParaRPr lang="id-ID" dirty="0"/>
          </a:p>
        </p:txBody>
      </p:sp>
    </p:spTree>
    <p:extLst>
      <p:ext uri="{BB962C8B-B14F-4D97-AF65-F5344CB8AC3E}">
        <p14:creationId xmlns:p14="http://schemas.microsoft.com/office/powerpoint/2010/main" val="3001585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Interaksi Mikroba</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r>
              <a:rPr lang="id-ID" dirty="0" smtClean="0"/>
              <a:t>Hubungan timbal balik antara mikroba dengan mikroba lainnya maupun dengan organisme yang lebih tinggi</a:t>
            </a:r>
          </a:p>
          <a:p>
            <a:pPr marL="0" indent="0">
              <a:buNone/>
            </a:pPr>
            <a:r>
              <a:rPr lang="id-ID" dirty="0" smtClean="0">
                <a:solidFill>
                  <a:srgbClr val="FF0000"/>
                </a:solidFill>
              </a:rPr>
              <a:t>Bentuk Interaksi </a:t>
            </a:r>
          </a:p>
          <a:p>
            <a:r>
              <a:rPr lang="id-ID" dirty="0" smtClean="0"/>
              <a:t>Sintrofisme (saling menguntungkan)</a:t>
            </a:r>
          </a:p>
          <a:p>
            <a:r>
              <a:rPr lang="id-ID" dirty="0" smtClean="0"/>
              <a:t>Kompetisi (bersaing)</a:t>
            </a:r>
          </a:p>
          <a:p>
            <a:r>
              <a:rPr lang="id-ID" dirty="0" smtClean="0"/>
              <a:t>Simbiosis (berlangsung lama dan memerlukan kontak fisik)</a:t>
            </a:r>
            <a:endParaRPr lang="id-ID" dirty="0"/>
          </a:p>
        </p:txBody>
      </p:sp>
    </p:spTree>
    <p:extLst>
      <p:ext uri="{BB962C8B-B14F-4D97-AF65-F5344CB8AC3E}">
        <p14:creationId xmlns:p14="http://schemas.microsoft.com/office/powerpoint/2010/main" val="1579440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Hubungan Hospes-Bakteri</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r>
              <a:rPr lang="id-ID" dirty="0" smtClean="0"/>
              <a:t>Adanya bakteri dalam tubuh manusia tidak selalu diikuti dengan keadaan sakit</a:t>
            </a:r>
          </a:p>
          <a:p>
            <a:r>
              <a:rPr lang="id-ID" dirty="0" smtClean="0"/>
              <a:t>Interaksi hospes-bakteri tidak selalu berwujud penyakit</a:t>
            </a:r>
          </a:p>
          <a:p>
            <a:r>
              <a:rPr lang="id-ID" dirty="0" smtClean="0"/>
              <a:t>Ditentukan oleh keseimbangan antara virulensi bakteri dan daya tahan tubuh hospes</a:t>
            </a:r>
          </a:p>
        </p:txBody>
      </p:sp>
    </p:spTree>
    <p:extLst>
      <p:ext uri="{BB962C8B-B14F-4D97-AF65-F5344CB8AC3E}">
        <p14:creationId xmlns:p14="http://schemas.microsoft.com/office/powerpoint/2010/main" val="27938950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Virulensi Kuman</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r>
              <a:rPr lang="id-ID" dirty="0" smtClean="0"/>
              <a:t>Adalah derajat patogenisitas yang dinyatakan dengan jumlah mikroorganisme atau mikrogram toxin yang dibutuhkan untuk membunuh binatang percobaan dengan syarat-syarat tertentu</a:t>
            </a:r>
          </a:p>
          <a:p>
            <a:pPr marL="0" indent="0">
              <a:buNone/>
            </a:pPr>
            <a:r>
              <a:rPr lang="id-ID" dirty="0" smtClean="0"/>
              <a:t>Tergantung pada:</a:t>
            </a:r>
          </a:p>
          <a:p>
            <a:r>
              <a:rPr lang="id-ID" dirty="0" smtClean="0"/>
              <a:t>Daya invasi</a:t>
            </a:r>
          </a:p>
          <a:p>
            <a:r>
              <a:rPr lang="id-ID" dirty="0" smtClean="0"/>
              <a:t>toksigenisitas</a:t>
            </a:r>
            <a:endParaRPr lang="id-ID" dirty="0"/>
          </a:p>
        </p:txBody>
      </p:sp>
    </p:spTree>
    <p:extLst>
      <p:ext uri="{BB962C8B-B14F-4D97-AF65-F5344CB8AC3E}">
        <p14:creationId xmlns:p14="http://schemas.microsoft.com/office/powerpoint/2010/main" val="187721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id-ID" b="1" dirty="0">
                <a:solidFill>
                  <a:schemeClr val="accent6">
                    <a:lumMod val="75000"/>
                  </a:schemeClr>
                </a:solidFill>
              </a:rPr>
              <a:t>Macam-macam bentuk hubungan kehidupan Mikroba</a:t>
            </a:r>
          </a:p>
        </p:txBody>
      </p:sp>
      <p:sp>
        <p:nvSpPr>
          <p:cNvPr id="3" name="Content Placeholder 2"/>
          <p:cNvSpPr>
            <a:spLocks noGrp="1"/>
          </p:cNvSpPr>
          <p:nvPr>
            <p:ph idx="1"/>
          </p:nvPr>
        </p:nvSpPr>
        <p:spPr>
          <a:xfrm>
            <a:off x="457200" y="1951037"/>
            <a:ext cx="8229600" cy="4525963"/>
          </a:xfrm>
        </p:spPr>
        <p:txBody>
          <a:bodyPr>
            <a:normAutofit fontScale="85000" lnSpcReduction="20000"/>
          </a:bodyPr>
          <a:lstStyle/>
          <a:p>
            <a:r>
              <a:rPr lang="id-ID" dirty="0" smtClean="0">
                <a:solidFill>
                  <a:srgbClr val="FF0000"/>
                </a:solidFill>
              </a:rPr>
              <a:t>Simbiosis</a:t>
            </a:r>
            <a:r>
              <a:rPr lang="id-ID" dirty="0" smtClean="0"/>
              <a:t> </a:t>
            </a:r>
          </a:p>
          <a:p>
            <a:pPr marL="358775" indent="0">
              <a:buNone/>
            </a:pPr>
            <a:r>
              <a:rPr lang="id-ID" dirty="0" smtClean="0"/>
              <a:t>Adalah </a:t>
            </a:r>
            <a:r>
              <a:rPr lang="id-ID" dirty="0"/>
              <a:t>hidup bersama antara dua makhluk yang saling mengunungkan kedua belah pihak </a:t>
            </a:r>
            <a:r>
              <a:rPr lang="id-ID" dirty="0" smtClean="0"/>
              <a:t>( </a:t>
            </a:r>
            <a:r>
              <a:rPr lang="id-ID" dirty="0"/>
              <a:t>mikroba yang hidup pada ikan ) </a:t>
            </a:r>
            <a:endParaRPr lang="id-ID" dirty="0" smtClean="0"/>
          </a:p>
          <a:p>
            <a:r>
              <a:rPr lang="id-ID" dirty="0" smtClean="0">
                <a:solidFill>
                  <a:srgbClr val="FF0000"/>
                </a:solidFill>
              </a:rPr>
              <a:t>Komensalisme </a:t>
            </a:r>
          </a:p>
          <a:p>
            <a:pPr marL="358775" indent="0">
              <a:buNone/>
            </a:pPr>
            <a:r>
              <a:rPr lang="id-ID" dirty="0" smtClean="0"/>
              <a:t>Makhluk </a:t>
            </a:r>
            <a:r>
              <a:rPr lang="id-ID" dirty="0"/>
              <a:t>hidup yang hidup pada makhluk hidup yang lain tapi tidak merusak makhluk hidup yang </a:t>
            </a:r>
            <a:r>
              <a:rPr lang="id-ID" dirty="0" smtClean="0"/>
              <a:t>ditumpanginya</a:t>
            </a:r>
          </a:p>
          <a:p>
            <a:r>
              <a:rPr lang="id-ID" dirty="0" smtClean="0">
                <a:solidFill>
                  <a:srgbClr val="FF0000"/>
                </a:solidFill>
              </a:rPr>
              <a:t>Parasitisme</a:t>
            </a:r>
            <a:r>
              <a:rPr lang="id-ID" dirty="0" smtClean="0"/>
              <a:t> </a:t>
            </a:r>
          </a:p>
          <a:p>
            <a:pPr marL="358775" indent="0">
              <a:buNone/>
            </a:pPr>
            <a:r>
              <a:rPr lang="id-ID" dirty="0" smtClean="0"/>
              <a:t>Mikroba </a:t>
            </a:r>
            <a:r>
              <a:rPr lang="id-ID" dirty="0"/>
              <a:t>yang hidup dan dapat menimbulkan sakit pada tuan rumah</a:t>
            </a:r>
          </a:p>
        </p:txBody>
      </p:sp>
    </p:spTree>
    <p:extLst>
      <p:ext uri="{BB962C8B-B14F-4D97-AF65-F5344CB8AC3E}">
        <p14:creationId xmlns:p14="http://schemas.microsoft.com/office/powerpoint/2010/main" val="1077674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Mikrobiologi di Bidang Kesehatan</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a:bodyPr>
          <a:lstStyle/>
          <a:p>
            <a:r>
              <a:rPr lang="id-ID" dirty="0" smtClean="0"/>
              <a:t>Mempelajari mikroorganisme </a:t>
            </a:r>
            <a:r>
              <a:rPr lang="id-ID" dirty="0"/>
              <a:t>yang ada kaitannya dengan penyakit </a:t>
            </a:r>
            <a:r>
              <a:rPr lang="id-ID" dirty="0" smtClean="0"/>
              <a:t>(Infeksi) </a:t>
            </a:r>
          </a:p>
          <a:p>
            <a:r>
              <a:rPr lang="id-ID" dirty="0" smtClean="0"/>
              <a:t>Dicari </a:t>
            </a:r>
            <a:r>
              <a:rPr lang="id-ID" dirty="0"/>
              <a:t>jalan bagaimana cara pencegahan, penanggulangan serta </a:t>
            </a:r>
            <a:r>
              <a:rPr lang="id-ID" dirty="0" smtClean="0"/>
              <a:t>pemberantasannya</a:t>
            </a:r>
          </a:p>
          <a:p>
            <a:pPr marL="0" indent="0">
              <a:buNone/>
            </a:pPr>
            <a:r>
              <a:rPr lang="id-ID" dirty="0" smtClean="0">
                <a:solidFill>
                  <a:srgbClr val="FF0000"/>
                </a:solidFill>
              </a:rPr>
              <a:t>Masalah</a:t>
            </a:r>
            <a:r>
              <a:rPr lang="id-ID" dirty="0" smtClean="0"/>
              <a:t> </a:t>
            </a:r>
          </a:p>
          <a:p>
            <a:r>
              <a:rPr lang="id-ID" dirty="0" smtClean="0"/>
              <a:t>Banyak bakteri </a:t>
            </a:r>
            <a:r>
              <a:rPr lang="id-ID" dirty="0"/>
              <a:t>yang </a:t>
            </a:r>
            <a:r>
              <a:rPr lang="id-ID" dirty="0" smtClean="0"/>
              <a:t>resisten </a:t>
            </a:r>
            <a:r>
              <a:rPr lang="id-ID" dirty="0"/>
              <a:t>d</a:t>
            </a:r>
            <a:r>
              <a:rPr lang="id-ID" dirty="0" smtClean="0"/>
              <a:t>an </a:t>
            </a:r>
            <a:r>
              <a:rPr lang="id-ID" dirty="0"/>
              <a:t>mampu </a:t>
            </a:r>
            <a:r>
              <a:rPr lang="id-ID" dirty="0" smtClean="0"/>
              <a:t>beradaptasi </a:t>
            </a:r>
            <a:r>
              <a:rPr lang="id-ID" dirty="0"/>
              <a:t>dengan lingkungan yang baru </a:t>
            </a:r>
            <a:endParaRPr lang="id-ID" dirty="0" smtClean="0"/>
          </a:p>
          <a:p>
            <a:r>
              <a:rPr lang="id-ID" dirty="0" smtClean="0"/>
              <a:t>bakteri baru </a:t>
            </a:r>
            <a:r>
              <a:rPr lang="id-ID" dirty="0"/>
              <a:t>t</a:t>
            </a:r>
            <a:r>
              <a:rPr lang="id-ID" dirty="0" smtClean="0"/>
              <a:t>erus </a:t>
            </a:r>
            <a:r>
              <a:rPr lang="id-ID" dirty="0"/>
              <a:t>berkembang </a:t>
            </a:r>
          </a:p>
        </p:txBody>
      </p:sp>
    </p:spTree>
    <p:extLst>
      <p:ext uri="{BB962C8B-B14F-4D97-AF65-F5344CB8AC3E}">
        <p14:creationId xmlns:p14="http://schemas.microsoft.com/office/powerpoint/2010/main" val="342273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id-ID" b="1" dirty="0" smtClean="0">
                <a:solidFill>
                  <a:schemeClr val="accent6">
                    <a:lumMod val="75000"/>
                  </a:schemeClr>
                </a:solidFill>
              </a:rPr>
              <a:t>Sejarah</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pPr marL="0" indent="0">
              <a:buNone/>
            </a:pPr>
            <a:r>
              <a:rPr lang="id-ID" dirty="0">
                <a:solidFill>
                  <a:srgbClr val="FF0000"/>
                </a:solidFill>
              </a:rPr>
              <a:t>Zaman Purba </a:t>
            </a:r>
            <a:endParaRPr lang="id-ID" dirty="0" smtClean="0">
              <a:solidFill>
                <a:srgbClr val="FF0000"/>
              </a:solidFill>
            </a:endParaRPr>
          </a:p>
          <a:p>
            <a:r>
              <a:rPr lang="id-ID" dirty="0" smtClean="0"/>
              <a:t>Penyakit </a:t>
            </a:r>
            <a:r>
              <a:rPr lang="id-ID" dirty="0"/>
              <a:t>i</a:t>
            </a:r>
            <a:r>
              <a:rPr lang="id-ID" dirty="0" smtClean="0"/>
              <a:t>nfeksi </a:t>
            </a:r>
            <a:r>
              <a:rPr lang="id-ID" dirty="0"/>
              <a:t>d</a:t>
            </a:r>
            <a:r>
              <a:rPr lang="id-ID" dirty="0" smtClean="0"/>
              <a:t>ianggap </a:t>
            </a:r>
            <a:r>
              <a:rPr lang="id-ID" dirty="0"/>
              <a:t>sebagai </a:t>
            </a:r>
            <a:r>
              <a:rPr lang="id-ID" dirty="0" smtClean="0"/>
              <a:t>penyakit </a:t>
            </a:r>
            <a:r>
              <a:rPr lang="id-ID" dirty="0"/>
              <a:t>k</a:t>
            </a:r>
            <a:r>
              <a:rPr lang="id-ID" dirty="0" smtClean="0"/>
              <a:t>utukan </a:t>
            </a:r>
            <a:r>
              <a:rPr lang="id-ID" dirty="0"/>
              <a:t>p</a:t>
            </a:r>
            <a:r>
              <a:rPr lang="id-ID" dirty="0" smtClean="0"/>
              <a:t>ara </a:t>
            </a:r>
            <a:r>
              <a:rPr lang="id-ID" dirty="0"/>
              <a:t>dewa </a:t>
            </a:r>
            <a:r>
              <a:rPr lang="id-ID" dirty="0" smtClean="0"/>
              <a:t>atas dosa-dosa manusia</a:t>
            </a:r>
          </a:p>
          <a:p>
            <a:r>
              <a:rPr lang="id-ID" dirty="0" smtClean="0"/>
              <a:t>Teori Hippocrates</a:t>
            </a:r>
          </a:p>
          <a:p>
            <a:pPr marL="0" indent="0">
              <a:buNone/>
            </a:pPr>
            <a:r>
              <a:rPr lang="id-ID" dirty="0" smtClean="0">
                <a:solidFill>
                  <a:srgbClr val="FF0000"/>
                </a:solidFill>
              </a:rPr>
              <a:t>Penyebab </a:t>
            </a:r>
            <a:r>
              <a:rPr lang="id-ID" dirty="0">
                <a:solidFill>
                  <a:srgbClr val="FF0000"/>
                </a:solidFill>
              </a:rPr>
              <a:t>Infeksi Terdiri Dari 2 Faktor </a:t>
            </a:r>
            <a:endParaRPr lang="id-ID" dirty="0" smtClean="0">
              <a:solidFill>
                <a:srgbClr val="FF0000"/>
              </a:solidFill>
            </a:endParaRPr>
          </a:p>
          <a:p>
            <a:r>
              <a:rPr lang="id-ID" dirty="0" smtClean="0"/>
              <a:t>Faktor </a:t>
            </a:r>
            <a:r>
              <a:rPr lang="id-ID" dirty="0"/>
              <a:t>Intrisik </a:t>
            </a:r>
            <a:r>
              <a:rPr lang="id-ID" dirty="0" smtClean="0"/>
              <a:t>(Dalam Tubuh) </a:t>
            </a:r>
          </a:p>
          <a:p>
            <a:r>
              <a:rPr lang="id-ID" dirty="0" smtClean="0"/>
              <a:t>Faktor </a:t>
            </a:r>
            <a:r>
              <a:rPr lang="id-ID" dirty="0"/>
              <a:t>Ektrinsik </a:t>
            </a:r>
            <a:r>
              <a:rPr lang="id-ID" dirty="0" smtClean="0"/>
              <a:t>(Luar Tubuh)</a:t>
            </a:r>
            <a:endParaRPr lang="id-ID" dirty="0"/>
          </a:p>
        </p:txBody>
      </p:sp>
    </p:spTree>
    <p:extLst>
      <p:ext uri="{BB962C8B-B14F-4D97-AF65-F5344CB8AC3E}">
        <p14:creationId xmlns:p14="http://schemas.microsoft.com/office/powerpoint/2010/main" val="119867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a:solidFill>
                  <a:schemeClr val="accent6">
                    <a:lumMod val="75000"/>
                  </a:schemeClr>
                </a:solidFill>
              </a:rPr>
              <a:t>Teori Generatio Spontanea</a:t>
            </a:r>
          </a:p>
        </p:txBody>
      </p:sp>
      <p:sp>
        <p:nvSpPr>
          <p:cNvPr id="3" name="Content Placeholder 2"/>
          <p:cNvSpPr>
            <a:spLocks noGrp="1"/>
          </p:cNvSpPr>
          <p:nvPr>
            <p:ph idx="1"/>
          </p:nvPr>
        </p:nvSpPr>
        <p:spPr>
          <a:xfrm>
            <a:off x="457200" y="1600200"/>
            <a:ext cx="8229600" cy="3276600"/>
          </a:xfrm>
        </p:spPr>
        <p:txBody>
          <a:bodyPr>
            <a:normAutofit/>
          </a:bodyPr>
          <a:lstStyle/>
          <a:p>
            <a:r>
              <a:rPr lang="id-ID" dirty="0"/>
              <a:t>Makhluk </a:t>
            </a:r>
            <a:r>
              <a:rPr lang="id-ID" dirty="0" smtClean="0"/>
              <a:t>hidup </a:t>
            </a:r>
            <a:r>
              <a:rPr lang="id-ID" dirty="0"/>
              <a:t>t</a:t>
            </a:r>
            <a:r>
              <a:rPr lang="id-ID" dirty="0" smtClean="0"/>
              <a:t>imbul </a:t>
            </a:r>
            <a:r>
              <a:rPr lang="id-ID" dirty="0"/>
              <a:t>dari </a:t>
            </a:r>
            <a:r>
              <a:rPr lang="id-ID" dirty="0" smtClean="0"/>
              <a:t>benda-benda </a:t>
            </a:r>
            <a:r>
              <a:rPr lang="id-ID" dirty="0"/>
              <a:t>m</a:t>
            </a:r>
            <a:r>
              <a:rPr lang="id-ID" dirty="0" smtClean="0"/>
              <a:t>ati</a:t>
            </a:r>
            <a:r>
              <a:rPr lang="id-ID" dirty="0"/>
              <a:t> </a:t>
            </a:r>
            <a:r>
              <a:rPr lang="id-ID" dirty="0" smtClean="0"/>
              <a:t>(</a:t>
            </a:r>
            <a:r>
              <a:rPr lang="id-ID" dirty="0" smtClean="0">
                <a:solidFill>
                  <a:srgbClr val="FF0000"/>
                </a:solidFill>
              </a:rPr>
              <a:t>Abiogenesis</a:t>
            </a:r>
            <a:r>
              <a:rPr lang="id-ID" dirty="0" smtClean="0"/>
              <a:t>)</a:t>
            </a:r>
          </a:p>
          <a:p>
            <a:r>
              <a:rPr lang="id-ID" dirty="0" smtClean="0"/>
              <a:t>Penemu teori ini adalah </a:t>
            </a:r>
            <a:r>
              <a:rPr lang="id-ID" b="1" dirty="0" smtClean="0"/>
              <a:t>Aristoteles</a:t>
            </a:r>
          </a:p>
        </p:txBody>
      </p:sp>
    </p:spTree>
    <p:extLst>
      <p:ext uri="{BB962C8B-B14F-4D97-AF65-F5344CB8AC3E}">
        <p14:creationId xmlns:p14="http://schemas.microsoft.com/office/powerpoint/2010/main" val="905204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Antonie Van Leeuwenhoek</a:t>
            </a:r>
            <a:endParaRPr lang="id-ID" b="1" dirty="0">
              <a:solidFill>
                <a:schemeClr val="accent6">
                  <a:lumMod val="75000"/>
                </a:schemeClr>
              </a:solidFill>
            </a:endParaRPr>
          </a:p>
        </p:txBody>
      </p:sp>
      <p:sp>
        <p:nvSpPr>
          <p:cNvPr id="3" name="Content Placeholder 2"/>
          <p:cNvSpPr>
            <a:spLocks noGrp="1"/>
          </p:cNvSpPr>
          <p:nvPr>
            <p:ph idx="1"/>
          </p:nvPr>
        </p:nvSpPr>
        <p:spPr>
          <a:xfrm>
            <a:off x="381000" y="1600200"/>
            <a:ext cx="8534400" cy="4525963"/>
          </a:xfrm>
        </p:spPr>
        <p:txBody>
          <a:bodyPr/>
          <a:lstStyle/>
          <a:p>
            <a:r>
              <a:rPr lang="id-ID" dirty="0"/>
              <a:t>Melihat makhluk-makhluk kecil </a:t>
            </a:r>
            <a:r>
              <a:rPr lang="id-ID" dirty="0" smtClean="0"/>
              <a:t>(bakteri) dalam </a:t>
            </a:r>
            <a:r>
              <a:rPr lang="id-ID" dirty="0"/>
              <a:t>berbagai cairan dengan mempergunakan mikroskop </a:t>
            </a:r>
            <a:endParaRPr lang="id-ID" dirty="0" smtClean="0"/>
          </a:p>
          <a:p>
            <a:pPr marL="0" indent="0">
              <a:buNone/>
            </a:pPr>
            <a:r>
              <a:rPr lang="id-ID" dirty="0" smtClean="0">
                <a:solidFill>
                  <a:srgbClr val="FF0000"/>
                </a:solidFill>
              </a:rPr>
              <a:t>Mikroskop </a:t>
            </a:r>
            <a:r>
              <a:rPr lang="id-ID" dirty="0">
                <a:solidFill>
                  <a:srgbClr val="FF0000"/>
                </a:solidFill>
              </a:rPr>
              <a:t>terdiri dari </a:t>
            </a:r>
            <a:endParaRPr lang="id-ID" dirty="0" smtClean="0">
              <a:solidFill>
                <a:srgbClr val="FF0000"/>
              </a:solidFill>
            </a:endParaRPr>
          </a:p>
          <a:p>
            <a:r>
              <a:rPr lang="id-ID" dirty="0" smtClean="0"/>
              <a:t>Lensa </a:t>
            </a:r>
          </a:p>
          <a:p>
            <a:r>
              <a:rPr lang="id-ID" dirty="0" smtClean="0"/>
              <a:t>Jarum </a:t>
            </a:r>
            <a:r>
              <a:rPr lang="id-ID" dirty="0"/>
              <a:t>untuk melihat sediaan </a:t>
            </a:r>
            <a:endParaRPr lang="id-ID" dirty="0" smtClean="0"/>
          </a:p>
          <a:p>
            <a:r>
              <a:rPr lang="id-ID" dirty="0" smtClean="0"/>
              <a:t>Alat </a:t>
            </a:r>
            <a:r>
              <a:rPr lang="id-ID" dirty="0"/>
              <a:t>p</a:t>
            </a:r>
            <a:r>
              <a:rPr lang="id-ID" dirty="0" smtClean="0"/>
              <a:t>engatur </a:t>
            </a:r>
            <a:r>
              <a:rPr lang="id-ID" dirty="0"/>
              <a:t>f</a:t>
            </a:r>
            <a:r>
              <a:rPr lang="id-ID" dirty="0" smtClean="0"/>
              <a:t>okus</a:t>
            </a:r>
            <a:endParaRPr lang="id-ID" dirty="0"/>
          </a:p>
        </p:txBody>
      </p:sp>
    </p:spTree>
    <p:extLst>
      <p:ext uri="{BB962C8B-B14F-4D97-AF65-F5344CB8AC3E}">
        <p14:creationId xmlns:p14="http://schemas.microsoft.com/office/powerpoint/2010/main" val="3739364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Louis Pasteur</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r>
              <a:rPr lang="id-ID" dirty="0"/>
              <a:t>Membuktikan ketidakbenaran teori generatio spontanea dengan melakukan percobaan dengan memanaskan kaldu didalam suatu labu balon dengan tujuan mematikan jasad-jasad renik yang ada didalamnya dan didiamkan selama beberapa waktu, kaldu tersebut menjadi keruh </a:t>
            </a:r>
          </a:p>
          <a:p>
            <a:r>
              <a:rPr lang="id-ID" dirty="0" smtClean="0"/>
              <a:t>Kesimpulan </a:t>
            </a:r>
            <a:r>
              <a:rPr lang="id-ID" dirty="0"/>
              <a:t>: </a:t>
            </a:r>
            <a:r>
              <a:rPr lang="id-ID" dirty="0">
                <a:solidFill>
                  <a:srgbClr val="FF0000"/>
                </a:solidFill>
              </a:rPr>
              <a:t>Adanya pertumbuhan mikroba</a:t>
            </a:r>
          </a:p>
        </p:txBody>
      </p:sp>
    </p:spTree>
    <p:extLst>
      <p:ext uri="{BB962C8B-B14F-4D97-AF65-F5344CB8AC3E}">
        <p14:creationId xmlns:p14="http://schemas.microsoft.com/office/powerpoint/2010/main" val="1087739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2062</Words>
  <Application>Microsoft Office PowerPoint</Application>
  <PresentationFormat>On-screen Show (4:3)</PresentationFormat>
  <Paragraphs>294</Paragraphs>
  <Slides>46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PowerPoint Presentation</vt:lpstr>
      <vt:lpstr>Kemampuan Akhir yang Diharapkan </vt:lpstr>
      <vt:lpstr>Mikrobiologi</vt:lpstr>
      <vt:lpstr>Ruang Lingkup</vt:lpstr>
      <vt:lpstr>Mikrobiologi di Bidang Kesehatan</vt:lpstr>
      <vt:lpstr>Sejarah</vt:lpstr>
      <vt:lpstr>Teori Generatio Spontanea</vt:lpstr>
      <vt:lpstr>Antonie Van Leeuwenhoek</vt:lpstr>
      <vt:lpstr>Louis Pasteur</vt:lpstr>
      <vt:lpstr>PowerPoint Presentation</vt:lpstr>
      <vt:lpstr>Percobaan Pasteur</vt:lpstr>
      <vt:lpstr>Joseph Lister</vt:lpstr>
      <vt:lpstr>Robert Koch</vt:lpstr>
      <vt:lpstr>PowerPoint Presentation</vt:lpstr>
      <vt:lpstr>Postulat Koch</vt:lpstr>
      <vt:lpstr>PowerPoint Presentation</vt:lpstr>
      <vt:lpstr>PowerPoint Presentation</vt:lpstr>
      <vt:lpstr>PowerPoint Presentation</vt:lpstr>
      <vt:lpstr>Jenis-Jenis Vaksin</vt:lpstr>
      <vt:lpstr>PowerPoint Presentation</vt:lpstr>
      <vt:lpstr>PowerPoint Presentation</vt:lpstr>
      <vt:lpstr>PowerPoint Presentation</vt:lpstr>
      <vt:lpstr>Nomenklatur </vt:lpstr>
      <vt:lpstr>PowerPoint Presentation</vt:lpstr>
      <vt:lpstr>PowerPoint Presentation</vt:lpstr>
      <vt:lpstr>PowerPoint Presentation</vt:lpstr>
      <vt:lpstr>Jenis-Jenis Mikroba yang menimbulkan Infeksi</vt:lpstr>
      <vt:lpstr>PowerPoint Presentation</vt:lpstr>
      <vt:lpstr>Kebiasaan Hidup Mikroba </vt:lpstr>
      <vt:lpstr>Bentuk Morfologi Bakteri</vt:lpstr>
      <vt:lpstr>PowerPoint Presentation</vt:lpstr>
      <vt:lpstr>Bentuk-bentuk Bakteri</vt:lpstr>
      <vt:lpstr>Ukuran Bakteri</vt:lpstr>
      <vt:lpstr>Struktur Tubuh Bakteri</vt:lpstr>
      <vt:lpstr>Susunan Kimia Bakteri</vt:lpstr>
      <vt:lpstr>Cara Memperbanyak Diri</vt:lpstr>
      <vt:lpstr>Flagellata</vt:lpstr>
      <vt:lpstr>Klasifikasi Flagel </vt:lpstr>
      <vt:lpstr>Spora </vt:lpstr>
      <vt:lpstr>Bagian-bagian Spora</vt:lpstr>
      <vt:lpstr>Kedudukan Spora</vt:lpstr>
      <vt:lpstr>Habitat Alam Mikroorganisme</vt:lpstr>
      <vt:lpstr>Interaksi Mikroba</vt:lpstr>
      <vt:lpstr>Hubungan Hospes-Bakteri</vt:lpstr>
      <vt:lpstr>Virulensi Kuman</vt:lpstr>
      <vt:lpstr>Macam-macam bentuk hubungan kehidupan Mikroba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user 1</cp:lastModifiedBy>
  <cp:revision>46</cp:revision>
  <dcterms:created xsi:type="dcterms:W3CDTF">2017-03-06T01:48:25Z</dcterms:created>
  <dcterms:modified xsi:type="dcterms:W3CDTF">2017-12-11T02:30:55Z</dcterms:modified>
</cp:coreProperties>
</file>