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9" r:id="rId3"/>
    <p:sldId id="260" r:id="rId4"/>
    <p:sldId id="262" r:id="rId5"/>
    <p:sldId id="263" r:id="rId6"/>
    <p:sldId id="349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49" autoAdjust="0"/>
  </p:normalViewPr>
  <p:slideViewPr>
    <p:cSldViewPr>
      <p:cViewPr varScale="1">
        <p:scale>
          <a:sx n="57" d="100"/>
          <a:sy n="57" d="100"/>
        </p:scale>
        <p:origin x="16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2404-E2E9-4B65-88EA-6A7415315CD7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044A3-7299-4D10-8EFC-7D2459F9A0A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633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044A3-7299-4D10-8EFC-7D2459F9A0A1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6637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4D4FE-602F-4516-B857-70CDDC1EF5A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03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22EBB-6DF6-4449-8406-4B09230F0CA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005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76080-C968-4748-9261-494D8F58268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26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47EF-C33F-4504-976E-2D2B3EC3300D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163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E2BA0-95C7-4FEE-858C-B91D8AC423E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770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C96D7B-DDAE-4B20-B298-EB47C1F7FA7F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AED2-4F97-4CCC-B4B3-28EB95722EC3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77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Mengamati sayatan gabus menggunakan mikroskop.</a:t>
            </a:r>
            <a:r>
              <a:rPr lang="id-ID" baseline="0" dirty="0" smtClean="0"/>
              <a:t> Ia menemukan adanya ruang-ruang kosong yang dibatasi dinding tebal. Ia menyebut penemuan ruang-ruang kosong tersebut dengan istilah cellulae artinya sel. Sel penemuan Robert Hooke ini merupakan sel gabus yang telah mati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AED2-4F97-4CCC-B4B3-28EB95722EC3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665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Antonie merupakan orang pertama yang menemukan cell hidup dalam sejarah cell pada penemuan dan penelitian cell.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AED2-4F97-4CCC-B4B3-28EB95722EC3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56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Tahun 1839 Schleiden, ahli botani</a:t>
            </a:r>
            <a:r>
              <a:rPr lang="id-ID" baseline="0" dirty="0" smtClean="0"/>
              <a:t> berkebangsaan Jerman, mengadakan pengamatan mikroskopis terhadap sel tumbuhan. Pada waktu bersamaan Teodor Schwann melakukan pengamatan terhadap sel hewan. Dari hasil pengamatan pada penemuan tentang sel ini, mereka menarik kesimpulan :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AED2-4F97-4CCC-B4B3-28EB95722EC3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055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646A1-6349-41F3-B1F7-C8664327BAA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2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3CD13E-3B79-455A-9969-FF33870EDA8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861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C8DF3-6CA4-4726-A004-4D6A10C0773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01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2F544-A87A-4B38-98B7-3FC155F1172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15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70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8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B542-5BDA-4C3C-B2B7-2DB02B51EECC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B020-EC20-4FA2-8723-C9092FCC1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KOmponen%20Kimia%20Sel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Sejarah%20Sel.ppt" TargetMode="External"/><Relationship Id="rId5" Type="http://schemas.openxmlformats.org/officeDocument/2006/relationships/hyperlink" Target="membran%20(gambar).ppt" TargetMode="External"/><Relationship Id="rId4" Type="http://schemas.openxmlformats.org/officeDocument/2006/relationships/hyperlink" Target="Sitoplasma.pp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2.bp.blogspot.com/-W4jSrZ_1tgA/UMWxG-TTgQI/AAAAAAAAAB8/4EXceP8BBfY/s1600/1.jp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100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800" b="1" dirty="0" smtClean="0">
                <a:solidFill>
                  <a:schemeClr val="bg1"/>
                </a:solidFill>
              </a:rPr>
              <a:t>SEL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811712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dirty="0" smtClean="0">
                <a:solidFill>
                  <a:schemeClr val="bg1"/>
                </a:solidFill>
              </a:rPr>
              <a:t>Febriana Dwi Wahyuni, M.Si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9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3222173" y="2703100"/>
            <a:ext cx="5693227" cy="345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Seorang ahli fisiologi</a:t>
            </a:r>
            <a:endParaRPr lang="id-ID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Menyatakan bahwa sel membelah menjadi dua sel</a:t>
            </a:r>
            <a:endParaRPr lang="id-ID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Setiap sel berasal dari sel yang sudah ada</a:t>
            </a:r>
            <a:endParaRPr lang="id-ID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02419" indent="-302419"/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setiap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sel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y</a:t>
            </a:r>
            <a:r>
              <a:rPr lang="id-ID" sz="2200" dirty="0">
                <a:solidFill>
                  <a:srgbClr val="FF0000"/>
                </a:solidFill>
                <a:latin typeface="Calibri" panose="020F0502020204030204" pitchFamily="34" charset="0"/>
              </a:rPr>
              <a:t>ang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ada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berasal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dari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sel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sz="2200" dirty="0" err="1">
                <a:solidFill>
                  <a:srgbClr val="FF0000"/>
                </a:solidFill>
                <a:latin typeface="Calibri" panose="020F0502020204030204" pitchFamily="34" charset="0"/>
              </a:rPr>
              <a:t>sebelumnya</a:t>
            </a:r>
            <a:r>
              <a:rPr lang="id-ID" sz="2200" dirty="0">
                <a:solidFill>
                  <a:srgbClr val="FF0000"/>
                </a:solidFill>
                <a:latin typeface="Calibri" panose="020F0502020204030204" pitchFamily="34" charset="0"/>
              </a:rPr>
              <a:t> (omnis cellula ex cellulae)</a:t>
            </a:r>
          </a:p>
          <a:p>
            <a:pPr marL="302419" indent="-302419"/>
            <a:r>
              <a:rPr lang="id-ID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Sehingga dapat dikatakan bahwa sel adalah unit pertumbuhan makhluk hidup</a:t>
            </a:r>
            <a:endParaRPr lang="en-US" sz="22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nl-NL" sz="2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62854" name="Picture 6" descr="Rudolf Virch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2577785"/>
            <a:ext cx="2500313" cy="2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18633" y="1786252"/>
            <a:ext cx="3777914" cy="7694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200" dirty="0"/>
              <a:t>Sel Sebagai Unit Pertumbuhan Makhluk Hidup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1258" y="2121145"/>
            <a:ext cx="33321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d-ID" sz="2100" b="1" dirty="0"/>
              <a:t>Rudolf Virchow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5021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2385392" y="2895600"/>
            <a:ext cx="6606208" cy="286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1820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merancang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lensa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mengamati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endParaRPr lang="id-ID" sz="2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Mengamati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buram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telur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polen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anggrek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tumbuh</a:t>
            </a:r>
            <a:endParaRPr lang="id-ID" sz="2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Titik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buram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2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nukleus</a:t>
            </a:r>
            <a:endParaRPr lang="en-US" sz="22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6710" name="Picture 6" descr="Robert Brown, botanist - 1777-18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2872788"/>
            <a:ext cx="1557338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3916" y="2228812"/>
            <a:ext cx="38546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d-ID" sz="2100" b="1" dirty="0"/>
              <a:t>Robert Brown</a:t>
            </a:r>
            <a:endParaRPr lang="en-US" sz="2100" b="1" dirty="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329494" y="1917188"/>
            <a:ext cx="3823905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Sel Sebagai Unit Hereditas Makhluk Hidup</a:t>
            </a:r>
          </a:p>
        </p:txBody>
      </p:sp>
    </p:spTree>
    <p:extLst>
      <p:ext uri="{BB962C8B-B14F-4D97-AF65-F5344CB8AC3E}">
        <p14:creationId xmlns:p14="http://schemas.microsoft.com/office/powerpoint/2010/main" val="19118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3507772" y="3364432"/>
            <a:ext cx="50266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02419" indent="-302419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mengenalkan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protoplasma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kali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tersusun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nukleus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sitoplasma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6573" y="2119955"/>
            <a:ext cx="3854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 dirty="0">
                <a:sym typeface="Wingdings" panose="05000000000000000000" pitchFamily="2" charset="2"/>
              </a:rPr>
              <a:t>Johannes Evangelista Purkinje</a:t>
            </a:r>
            <a:r>
              <a:rPr lang="id-ID" sz="2000" b="1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(1</a:t>
            </a:r>
            <a:r>
              <a:rPr lang="id-ID" sz="2000" b="1" dirty="0">
                <a:sym typeface="Wingdings" panose="05000000000000000000" pitchFamily="2" charset="2"/>
              </a:rPr>
              <a:t>787-1869</a:t>
            </a:r>
            <a:r>
              <a:rPr lang="en-US" sz="2000" b="1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9494" y="1917188"/>
            <a:ext cx="3519105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Sel Sebagai Unit Hereditas Makhluk Hidup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00" r="65555" b="59583"/>
          <a:stretch/>
        </p:blipFill>
        <p:spPr>
          <a:xfrm>
            <a:off x="1047349" y="2911930"/>
            <a:ext cx="2193131" cy="28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58887" y="3211285"/>
            <a:ext cx="5932713" cy="1894115"/>
          </a:xfrm>
        </p:spPr>
        <p:txBody>
          <a:bodyPr>
            <a:noAutofit/>
          </a:bodyPr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Bagian terpenting sel adalah cairan sel yang sekarang disebut protoplasma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Protoplasma sendiri merupakan bagian hidup dari sel yang dikelilingi oleh membran sel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481895" y="1836003"/>
            <a:ext cx="3671505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Sel Sebagai Unit Hereditas Makhluk Hidup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6573" y="2119954"/>
            <a:ext cx="3854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sz="2400" b="1" dirty="0"/>
              <a:t>Felix Durjadin (1835)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8" b="14792"/>
          <a:stretch/>
        </p:blipFill>
        <p:spPr>
          <a:xfrm>
            <a:off x="514732" y="2687220"/>
            <a:ext cx="2335863" cy="27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550889" y="1295400"/>
            <a:ext cx="8135911" cy="4680366"/>
          </a:xfrm>
          <a:prstGeom prst="horizontalScroll">
            <a:avLst>
              <a:gd name="adj" fmla="val 79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mikroskopis pada tahun pertengahan abad 19 membuktikan bahwa sel adalah unit terkecil kehidupan</a:t>
            </a:r>
            <a:endParaRPr lang="id-ID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 yang berlangsung terus menerus berasal dari pertumbuhan dan pembelahan sel tunggal</a:t>
            </a:r>
            <a:endParaRPr lang="id-ID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Konsep-konsep tersebut menjadi teori sel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4346" y="914400"/>
            <a:ext cx="6457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63F1B"/>
                </a:solidFill>
                <a:latin typeface="Verdana" panose="020B0604030504040204" pitchFamily="34" charset="0"/>
              </a:rPr>
              <a:t>TEORI SEL</a:t>
            </a:r>
          </a:p>
        </p:txBody>
      </p:sp>
    </p:spTree>
    <p:extLst>
      <p:ext uri="{BB962C8B-B14F-4D97-AF65-F5344CB8AC3E}">
        <p14:creationId xmlns:p14="http://schemas.microsoft.com/office/powerpoint/2010/main" val="41293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34346" y="914400"/>
            <a:ext cx="64579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63F1B"/>
                </a:solidFill>
                <a:latin typeface="Verdana" panose="020B0604030504040204" pitchFamily="34" charset="0"/>
              </a:rPr>
              <a:t>TEORI SEL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550889" y="1295400"/>
            <a:ext cx="8135911" cy="4680366"/>
          </a:xfrm>
          <a:prstGeom prst="horizontalScroll">
            <a:avLst>
              <a:gd name="adj" fmla="val 792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 konsep mengenai sel:</a:t>
            </a:r>
          </a:p>
          <a:p>
            <a:pPr marL="449263" indent="-449263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 organisme tersusun atas satu atau lebih sel</a:t>
            </a:r>
          </a:p>
          <a:p>
            <a:pPr marL="449263" indent="-449263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adalah unit terkecil yang memiliki semua persyaratan hidup</a:t>
            </a:r>
          </a:p>
          <a:p>
            <a:pPr marL="449263" indent="-449263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4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Keberlangsungan kehidupan secara langsung berasal dari pertumbuhan dan pembelahan sel</a:t>
            </a:r>
          </a:p>
        </p:txBody>
      </p:sp>
    </p:spTree>
    <p:extLst>
      <p:ext uri="{BB962C8B-B14F-4D97-AF65-F5344CB8AC3E}">
        <p14:creationId xmlns:p14="http://schemas.microsoft.com/office/powerpoint/2010/main" val="32133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17161" y="2226469"/>
            <a:ext cx="7369539" cy="326350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000" dirty="0" err="1"/>
              <a:t>Karbohidrat</a:t>
            </a:r>
            <a:endParaRPr lang="en-US" sz="3000" dirty="0"/>
          </a:p>
          <a:p>
            <a:pPr eaLnBrk="1" hangingPunct="1"/>
            <a:r>
              <a:rPr lang="en-US" sz="3000" dirty="0"/>
              <a:t>Protein</a:t>
            </a:r>
          </a:p>
          <a:p>
            <a:pPr eaLnBrk="1" hangingPunct="1"/>
            <a:r>
              <a:rPr lang="en-US" sz="3000" dirty="0"/>
              <a:t>Air</a:t>
            </a:r>
          </a:p>
          <a:p>
            <a:pPr eaLnBrk="1" hangingPunct="1"/>
            <a:r>
              <a:rPr lang="en-US" sz="3000" dirty="0"/>
              <a:t>Lipid</a:t>
            </a:r>
            <a:endParaRPr lang="id-ID" sz="3000" dirty="0"/>
          </a:p>
          <a:p>
            <a:pPr eaLnBrk="1" hangingPunct="1"/>
            <a:r>
              <a:rPr lang="id-ID" sz="3000" dirty="0"/>
              <a:t>Vitamin</a:t>
            </a:r>
          </a:p>
          <a:p>
            <a:pPr eaLnBrk="1" hangingPunct="1"/>
            <a:r>
              <a:rPr lang="id-ID" sz="3000" dirty="0"/>
              <a:t>Mineral </a:t>
            </a:r>
            <a:endParaRPr lang="en-US" sz="3000" dirty="0"/>
          </a:p>
          <a:p>
            <a:pPr eaLnBrk="1" hangingPunct="1"/>
            <a:r>
              <a:rPr lang="en-US" sz="3000" dirty="0" err="1"/>
              <a:t>Asam</a:t>
            </a:r>
            <a:r>
              <a:rPr lang="en-US" sz="3000" dirty="0"/>
              <a:t> </a:t>
            </a:r>
            <a:r>
              <a:rPr lang="en-US" sz="3000" dirty="0" err="1"/>
              <a:t>Nukleat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57250"/>
            <a:ext cx="4682729" cy="867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400" b="1" dirty="0">
                <a:solidFill>
                  <a:srgbClr val="F63F1B"/>
                </a:solidFill>
                <a:latin typeface="Verdana" panose="020B0604030504040204" pitchFamily="34" charset="0"/>
              </a:rPr>
              <a:t>KOMPONEN KIMIA</a:t>
            </a:r>
          </a:p>
          <a:p>
            <a:pPr algn="ctr"/>
            <a:r>
              <a:rPr lang="id-ID" sz="2400" b="1" dirty="0">
                <a:solidFill>
                  <a:srgbClr val="F63F1B"/>
                </a:solidFill>
                <a:latin typeface="Verdana" panose="020B0604030504040204" pitchFamily="34" charset="0"/>
              </a:rPr>
              <a:t>PENYUSUN SEL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6256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95859" y="2226469"/>
            <a:ext cx="6307112" cy="3263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dirty="0" err="1"/>
              <a:t>Membran</a:t>
            </a:r>
            <a:r>
              <a:rPr lang="en-US" sz="2700" dirty="0"/>
              <a:t> Plasma</a:t>
            </a:r>
          </a:p>
          <a:p>
            <a:pPr eaLnBrk="1" hangingPunct="1"/>
            <a:r>
              <a:rPr lang="id-ID" sz="2700" dirty="0"/>
              <a:t>Nukleus</a:t>
            </a:r>
            <a:endParaRPr lang="en-US" sz="2700" dirty="0"/>
          </a:p>
          <a:p>
            <a:pPr eaLnBrk="1" hangingPunct="1"/>
            <a:r>
              <a:rPr lang="id-ID" sz="2700" dirty="0"/>
              <a:t>Sitoplasma</a:t>
            </a:r>
            <a:endParaRPr lang="en-US" sz="2700" dirty="0"/>
          </a:p>
          <a:p>
            <a:pPr eaLnBrk="1" hangingPunct="1"/>
            <a:r>
              <a:rPr lang="en-US" sz="2700" dirty="0" err="1"/>
              <a:t>Organel</a:t>
            </a: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68136"/>
            <a:ext cx="531776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 dirty="0">
                <a:solidFill>
                  <a:srgbClr val="F63F1B"/>
                </a:solidFill>
                <a:latin typeface="Verdana" panose="020B0604030504040204" pitchFamily="34" charset="0"/>
              </a:rPr>
              <a:t>BAGIAN-BAGIAN SEL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5914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5" descr="animal_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49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609600"/>
            <a:ext cx="3886200" cy="1066800"/>
          </a:xfrm>
        </p:spPr>
        <p:txBody>
          <a:bodyPr/>
          <a:lstStyle/>
          <a:p>
            <a:pPr eaLnBrk="1" hangingPunct="1"/>
            <a:r>
              <a:rPr lang="id-ID" dirty="0" smtClean="0"/>
              <a:t>STRUKTUR SEL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57251"/>
            <a:ext cx="4038600" cy="742949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</a:t>
            </a:r>
            <a:r>
              <a:rPr lang="id-ID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5773263" cy="3263504"/>
          </a:xfrm>
        </p:spPr>
        <p:txBody>
          <a:bodyPr>
            <a:noAutofit/>
          </a:bodyPr>
          <a:lstStyle/>
          <a:p>
            <a:r>
              <a:rPr lang="id-ID" sz="2400" dirty="0"/>
              <a:t>Merupakan lapisan ganda (bilayer) yang terdiri dari lipid dan protein</a:t>
            </a:r>
          </a:p>
          <a:p>
            <a:pPr eaLnBrk="1" hangingPunct="1"/>
            <a:r>
              <a:rPr lang="en-US" sz="2400" dirty="0" err="1"/>
              <a:t>Pelindung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agar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endParaRPr lang="en-US" sz="2400" dirty="0"/>
          </a:p>
          <a:p>
            <a:pPr eaLnBrk="1" hangingPunct="1"/>
            <a:r>
              <a:rPr lang="en-US" sz="2400" dirty="0" err="1"/>
              <a:t>Pengatur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yang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endParaRPr lang="en-US" sz="2400" dirty="0"/>
          </a:p>
          <a:p>
            <a:pPr eaLnBrk="1" hangingPunct="1"/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seleksi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yang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(</a:t>
            </a:r>
            <a:r>
              <a:rPr lang="en-US" sz="2400" i="1" dirty="0" err="1"/>
              <a:t>selektif</a:t>
            </a:r>
            <a:r>
              <a:rPr lang="en-US" sz="2400" i="1" dirty="0"/>
              <a:t> permeable</a:t>
            </a:r>
            <a:r>
              <a:rPr lang="en-US" sz="2400" dirty="0"/>
              <a:t>)</a:t>
            </a:r>
          </a:p>
          <a:p>
            <a:pPr eaLnBrk="1" hangingPunct="1"/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Karbohidrat</a:t>
            </a:r>
            <a:r>
              <a:rPr lang="en-US" sz="2400" dirty="0"/>
              <a:t>, protein,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lemak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78362"/>
            <a:ext cx="3187202" cy="34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3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304800"/>
            <a:ext cx="8229600" cy="1143000"/>
          </a:xfrm>
        </p:spPr>
        <p:txBody>
          <a:bodyPr/>
          <a:lstStyle/>
          <a:p>
            <a:r>
              <a:rPr lang="id-ID" dirty="0" smtClean="0"/>
              <a:t>Peta Konsep Sel</a:t>
            </a:r>
            <a:endParaRPr lang="en-US" dirty="0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3935107" y="1471599"/>
            <a:ext cx="1524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2" name="Rounded Rectangle 10"/>
          <p:cNvSpPr>
            <a:spLocks noChangeArrowheads="1"/>
          </p:cNvSpPr>
          <p:nvPr/>
        </p:nvSpPr>
        <p:spPr bwMode="auto">
          <a:xfrm>
            <a:off x="6477000" y="1614474"/>
            <a:ext cx="25908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err="1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 transport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3" name="Rounded Rectangle 12"/>
          <p:cNvSpPr>
            <a:spLocks noChangeArrowheads="1"/>
          </p:cNvSpPr>
          <p:nvPr/>
        </p:nvSpPr>
        <p:spPr bwMode="auto">
          <a:xfrm>
            <a:off x="4997144" y="5529276"/>
            <a:ext cx="2057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Perbedaan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tumbuhan</a:t>
            </a:r>
            <a:r>
              <a:rPr lang="en-US" dirty="0">
                <a:solidFill>
                  <a:schemeClr val="bg1"/>
                </a:solidFill>
              </a:rPr>
              <a:t> &amp;</a:t>
            </a:r>
            <a:r>
              <a:rPr lang="en-US" dirty="0" err="1">
                <a:solidFill>
                  <a:schemeClr val="bg1"/>
                </a:solidFill>
              </a:rPr>
              <a:t>hewan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4" name="Rounded Rectangle 1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2544" y="4824399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>
                <a:solidFill>
                  <a:schemeClr val="bg1"/>
                </a:solidFill>
              </a:rPr>
              <a:t>Sitoplasma </a:t>
            </a:r>
          </a:p>
        </p:txBody>
      </p:sp>
      <p:sp>
        <p:nvSpPr>
          <p:cNvPr id="35" name="Rounded Rectangle 15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482544" y="4290999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>
                <a:solidFill>
                  <a:schemeClr val="bg1"/>
                </a:solidFill>
              </a:rPr>
              <a:t>Membran </a:t>
            </a:r>
            <a:r>
              <a:rPr lang="en-US">
                <a:solidFill>
                  <a:schemeClr val="bg1"/>
                </a:solidFill>
              </a:rPr>
              <a:t>Sel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36" name="Rounded Rectangle 16">
            <a:hlinkClick r:id="rId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8944" y="2538399"/>
            <a:ext cx="1447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Sejarah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7" name="Rounded Rectangle 18"/>
          <p:cNvSpPr>
            <a:spLocks noChangeArrowheads="1"/>
          </p:cNvSpPr>
          <p:nvPr/>
        </p:nvSpPr>
        <p:spPr bwMode="auto">
          <a:xfrm>
            <a:off x="2558744" y="5433999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>
                <a:solidFill>
                  <a:schemeClr val="bg1"/>
                </a:solidFill>
              </a:rPr>
              <a:t>Organel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H="1">
            <a:off x="1110944" y="1704962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9" name="Rounded Rectangle 17"/>
          <p:cNvSpPr>
            <a:spLocks noChangeArrowheads="1"/>
          </p:cNvSpPr>
          <p:nvPr/>
        </p:nvSpPr>
        <p:spPr bwMode="auto">
          <a:xfrm>
            <a:off x="653744" y="1928799"/>
            <a:ext cx="16002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Konsep sel</a:t>
            </a:r>
            <a:endParaRPr lang="id-ID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1110944" y="170019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" name="Rounded Rectangle 16">
            <a:hlinkClick r:id="rId7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3337" y="3147999"/>
            <a:ext cx="2144408" cy="2057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sz="1400" dirty="0">
                <a:solidFill>
                  <a:schemeClr val="bg1"/>
                </a:solidFill>
              </a:rPr>
              <a:t>Komponen kimia sel</a:t>
            </a:r>
            <a:r>
              <a:rPr lang="en-US" sz="1400" dirty="0">
                <a:solidFill>
                  <a:schemeClr val="bg1"/>
                </a:solidFill>
              </a:rPr>
              <a:t> :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Terdiri</a:t>
            </a:r>
            <a:r>
              <a:rPr lang="en-US" sz="1400" dirty="0">
                <a:solidFill>
                  <a:schemeClr val="bg1"/>
                </a:solidFill>
              </a:rPr>
              <a:t> –</a:t>
            </a:r>
            <a:r>
              <a:rPr lang="en-US" sz="1400" dirty="0" err="1">
                <a:solidFill>
                  <a:schemeClr val="bg1"/>
                </a:solidFill>
              </a:rPr>
              <a:t>dari</a:t>
            </a:r>
            <a:r>
              <a:rPr lang="en-US" sz="1400" dirty="0">
                <a:solidFill>
                  <a:schemeClr val="bg1"/>
                </a:solidFill>
              </a:rPr>
              <a:t> :</a:t>
            </a:r>
          </a:p>
          <a:p>
            <a:r>
              <a:rPr lang="id-ID" sz="1400" dirty="0">
                <a:solidFill>
                  <a:schemeClr val="bg1"/>
                </a:solidFill>
              </a:rPr>
              <a:t>-</a:t>
            </a:r>
            <a:r>
              <a:rPr lang="en-US" sz="1400" dirty="0" err="1" smtClean="0">
                <a:solidFill>
                  <a:schemeClr val="bg1"/>
                </a:solidFill>
              </a:rPr>
              <a:t>Karbohidrat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400" dirty="0">
                <a:solidFill>
                  <a:schemeClr val="bg1"/>
                </a:solidFill>
              </a:rPr>
              <a:t>Protein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Lipid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d-ID" sz="1400" dirty="0" smtClean="0">
                <a:solidFill>
                  <a:schemeClr val="bg1"/>
                </a:solidFill>
              </a:rPr>
              <a:t>Air</a:t>
            </a:r>
          </a:p>
          <a:p>
            <a:pPr>
              <a:buFontTx/>
              <a:buChar char="-"/>
            </a:pPr>
            <a:r>
              <a:rPr lang="en-US" sz="1400" dirty="0" err="1" smtClean="0">
                <a:solidFill>
                  <a:schemeClr val="bg1"/>
                </a:solidFill>
              </a:rPr>
              <a:t>Asam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nuklet</a:t>
            </a:r>
            <a:endParaRPr lang="id-ID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id-ID" sz="1400" dirty="0" smtClean="0">
                <a:solidFill>
                  <a:schemeClr val="bg1"/>
                </a:solidFill>
              </a:rPr>
              <a:t>Vitamin &amp; mineral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42" name="Rounded Rectangle 17"/>
          <p:cNvSpPr>
            <a:spLocks noChangeArrowheads="1"/>
          </p:cNvSpPr>
          <p:nvPr/>
        </p:nvSpPr>
        <p:spPr bwMode="auto">
          <a:xfrm>
            <a:off x="3549344" y="2385999"/>
            <a:ext cx="2209800" cy="762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id-ID" dirty="0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4616145" y="2157399"/>
            <a:ext cx="2381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 flipH="1">
            <a:off x="4463744" y="3833799"/>
            <a:ext cx="1524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5" name="Rounded Rectangle 15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168344" y="3300399"/>
            <a:ext cx="1981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Bagian-bagian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penyusunan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 flipH="1">
            <a:off x="4495799" y="3981435"/>
            <a:ext cx="272743" cy="1071564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4495800" y="3909999"/>
            <a:ext cx="457200" cy="1676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 flipH="1">
            <a:off x="4235144" y="3147999"/>
            <a:ext cx="0" cy="228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5378144" y="3147999"/>
            <a:ext cx="0" cy="12954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0" name="Line 41"/>
          <p:cNvSpPr>
            <a:spLocks noChangeShapeType="1"/>
          </p:cNvSpPr>
          <p:nvPr/>
        </p:nvSpPr>
        <p:spPr bwMode="auto">
          <a:xfrm>
            <a:off x="5486400" y="1776399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" name="Rounded Rectangle 17"/>
          <p:cNvSpPr>
            <a:spLocks noChangeArrowheads="1"/>
          </p:cNvSpPr>
          <p:nvPr/>
        </p:nvSpPr>
        <p:spPr bwMode="auto">
          <a:xfrm>
            <a:off x="6292544" y="2538399"/>
            <a:ext cx="12192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T. </a:t>
            </a:r>
            <a:r>
              <a:rPr lang="en-US" dirty="0" err="1"/>
              <a:t>Pasif</a:t>
            </a:r>
            <a:endParaRPr lang="id-ID" dirty="0"/>
          </a:p>
        </p:txBody>
      </p:sp>
      <p:sp>
        <p:nvSpPr>
          <p:cNvPr id="52" name="Rounded Rectangle 17"/>
          <p:cNvSpPr>
            <a:spLocks noChangeArrowheads="1"/>
          </p:cNvSpPr>
          <p:nvPr/>
        </p:nvSpPr>
        <p:spPr bwMode="auto">
          <a:xfrm>
            <a:off x="7620000" y="2538399"/>
            <a:ext cx="12192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/>
              <a:t>T. </a:t>
            </a:r>
            <a:r>
              <a:rPr lang="en-US" dirty="0" err="1"/>
              <a:t>Aktif</a:t>
            </a:r>
            <a:endParaRPr lang="id-ID" dirty="0"/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7130744" y="223359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8273744" y="223359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5" name="Rounded Rectangle 12"/>
          <p:cNvSpPr>
            <a:spLocks noChangeArrowheads="1"/>
          </p:cNvSpPr>
          <p:nvPr/>
        </p:nvSpPr>
        <p:spPr bwMode="auto">
          <a:xfrm>
            <a:off x="5006664" y="4495800"/>
            <a:ext cx="2057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Perbedaan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prokariot dan eukariot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6" name="Rounded Rectangle 17"/>
          <p:cNvSpPr>
            <a:spLocks noChangeArrowheads="1"/>
          </p:cNvSpPr>
          <p:nvPr/>
        </p:nvSpPr>
        <p:spPr bwMode="auto">
          <a:xfrm>
            <a:off x="5562600" y="3886200"/>
            <a:ext cx="1447800" cy="4572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davson"/>
          <p:cNvPicPr>
            <a:picLocks noChangeAspect="1" noChangeArrowheads="1"/>
          </p:cNvPicPr>
          <p:nvPr/>
        </p:nvPicPr>
        <p:blipFill>
          <a:blip r:embed="rId3"/>
          <a:srcRect r="53061"/>
          <a:stretch>
            <a:fillRect/>
          </a:stretch>
        </p:blipFill>
        <p:spPr>
          <a:xfrm>
            <a:off x="1143000" y="1619243"/>
            <a:ext cx="6754967" cy="44005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070860"/>
            <a:ext cx="813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Model Membran Sel menurut Davson dan Danielli</a:t>
            </a:r>
          </a:p>
        </p:txBody>
      </p:sp>
    </p:spTree>
    <p:extLst>
      <p:ext uri="{BB962C8B-B14F-4D97-AF65-F5344CB8AC3E}">
        <p14:creationId xmlns:p14="http://schemas.microsoft.com/office/powerpoint/2010/main" val="24691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b="43388"/>
          <a:stretch/>
        </p:blipFill>
        <p:spPr>
          <a:xfrm>
            <a:off x="1295400" y="1752600"/>
            <a:ext cx="6284963" cy="4527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882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Model Membran Sel menurut Singer dan Nicolson</a:t>
            </a:r>
          </a:p>
        </p:txBody>
      </p:sp>
    </p:spTree>
    <p:extLst>
      <p:ext uri="{BB962C8B-B14F-4D97-AF65-F5344CB8AC3E}">
        <p14:creationId xmlns:p14="http://schemas.microsoft.com/office/powerpoint/2010/main" val="35046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2120" y="1809886"/>
            <a:ext cx="4587242" cy="3886200"/>
          </a:xfrm>
        </p:spPr>
        <p:txBody>
          <a:bodyPr>
            <a:noAutofit/>
          </a:bodyPr>
          <a:lstStyle/>
          <a:p>
            <a:pPr eaLnBrk="1" hangingPunct="1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Sebagai pusat pengendali aktivitas sel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DNA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Bagian-bagian nukleus: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Selubung nukleus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Nukleoplasma 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Nukleolus → sintesis molekul RNA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Kromatin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57251"/>
            <a:ext cx="3733800" cy="55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id-ID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(Nukleus)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 rotWithShape="1">
          <a:blip r:embed="rId3" cstate="print"/>
          <a:srcRect l="7049" b="9882"/>
          <a:stretch/>
        </p:blipFill>
        <p:spPr bwMode="auto">
          <a:xfrm>
            <a:off x="4052841" y="2643615"/>
            <a:ext cx="5055098" cy="345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18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392" y="1752600"/>
            <a:ext cx="6772607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juga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sitosol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mirip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jelly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koloid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dalamnya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organel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Penyusun sitoplasma: sitosol (cairan sel), organel sel, dan inklusi (zat yang tidak dapat larut)</a:t>
            </a:r>
          </a:p>
          <a:p>
            <a:pPr eaLnBrk="1" hangingPunct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Fungsi sitoplasma: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Glikolisis 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Penghantar sinyal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</a:p>
          <a:p>
            <a:pPr marL="471488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Rotasi organel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57251"/>
            <a:ext cx="3586397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en-US" sz="2800" b="1" dirty="0" err="1">
                <a:solidFill>
                  <a:srgbClr val="FF0000"/>
                </a:solidFill>
              </a:rPr>
              <a:t>Sitoplasma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454" y="1885950"/>
            <a:ext cx="4841264" cy="3886200"/>
          </a:xfrm>
        </p:spPr>
        <p:txBody>
          <a:bodyPr>
            <a:noAutofit/>
          </a:bodyPr>
          <a:lstStyle/>
          <a:p>
            <a:pPr eaLnBrk="1" hangingPunct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Merupakan organel tanpa membran</a:t>
            </a:r>
          </a:p>
          <a:p>
            <a:pPr eaLnBrk="1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omponen sitoskeleton</a:t>
            </a:r>
          </a:p>
          <a:p>
            <a:pPr marL="385763" indent="-117872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Mikrotubul </a:t>
            </a:r>
          </a:p>
          <a:p>
            <a:pPr marL="385763" indent="-117872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Mikrofilamen </a:t>
            </a:r>
          </a:p>
          <a:p>
            <a:pPr eaLnBrk="1" hangingPunct="1"/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Fungsi:</a:t>
            </a:r>
          </a:p>
          <a:p>
            <a:pPr marL="535781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Memberi kekuatan mekanik pada sel</a:t>
            </a:r>
          </a:p>
          <a:p>
            <a:pPr marL="535781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Sebagai kerangka sel</a:t>
            </a:r>
          </a:p>
          <a:p>
            <a:pPr marL="535781" indent="-203597">
              <a:buFont typeface="+mj-lt"/>
              <a:buAutoNum type="arabicPeriod"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Membantu dalam gerakan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57251"/>
            <a:ext cx="3586397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4. </a:t>
            </a:r>
            <a:r>
              <a:rPr lang="en-US" sz="2800" b="1" dirty="0" err="1">
                <a:solidFill>
                  <a:srgbClr val="FF0000"/>
                </a:solidFill>
              </a:rPr>
              <a:t>Sitoskeleton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E:\SEMESTER 7\BIOSEL\9.-Struktur-Sitoskeleto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34173" y="2085964"/>
            <a:ext cx="4909827" cy="317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4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995" y="1752600"/>
            <a:ext cx="4785806" cy="42671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nukleoprotein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sitoplasma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Tersusun atas RNA dan protein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Ada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melekat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Retikulum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Endoplasma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menjadikan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dinamakan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57251"/>
            <a:ext cx="3586397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5. </a:t>
            </a:r>
            <a:r>
              <a:rPr lang="en-US" sz="2800" b="1" dirty="0" err="1">
                <a:solidFill>
                  <a:srgbClr val="FF0000"/>
                </a:solidFill>
              </a:rPr>
              <a:t>Ribosom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7889" b="41249"/>
          <a:stretch/>
        </p:blipFill>
        <p:spPr>
          <a:xfrm>
            <a:off x="4838701" y="2057400"/>
            <a:ext cx="4156825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7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226469"/>
            <a:ext cx="4980482" cy="326350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Terbagi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lvl="1" eaLnBrk="1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Kasar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Ditempeli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ribosom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sintesis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protein</a:t>
            </a:r>
          </a:p>
          <a:p>
            <a:pPr lvl="1" eaLnBrk="1" hangingPunct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Halus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tidak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ribosom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2" eaLnBrk="1" hangingPunct="1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Untuk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sintesis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lemak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857251"/>
            <a:ext cx="4373381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500" b="1" dirty="0">
                <a:solidFill>
                  <a:srgbClr val="FF0000"/>
                </a:solidFill>
              </a:rPr>
              <a:t>6. </a:t>
            </a:r>
            <a:r>
              <a:rPr lang="en-US" sz="2500" b="1" dirty="0" err="1">
                <a:solidFill>
                  <a:srgbClr val="FF0000"/>
                </a:solidFill>
              </a:rPr>
              <a:t>Retikulum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Endoplasma</a:t>
            </a:r>
            <a:r>
              <a:rPr lang="en-US" sz="2500" b="1" dirty="0">
                <a:solidFill>
                  <a:srgbClr val="FF0000"/>
                </a:solidFill>
              </a:rPr>
              <a:t> (RE)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81" y="2304455"/>
            <a:ext cx="4367927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13" y="1797248"/>
            <a:ext cx="5076668" cy="32635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latin typeface="+mj-lt"/>
                <a:cs typeface="Arial" panose="020B0604020202020204" pitchFamily="34" charset="0"/>
              </a:rPr>
              <a:t>Berbentuk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kantong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pipih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berkelok-kelok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Memodifikasi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protein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menambahkan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oligosakarida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Glikosilasi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</a:t>
            </a:r>
            <a:endParaRPr lang="id-ID" sz="24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</a:pPr>
            <a:r>
              <a:rPr lang="id-ID" sz="24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Fungsi Badan golgi:</a:t>
            </a:r>
          </a:p>
          <a:p>
            <a:pPr marL="628650" indent="-271463" algn="just">
              <a:spcBef>
                <a:spcPts val="0"/>
              </a:spcBef>
              <a:buFont typeface="+mj-lt"/>
              <a:buAutoNum type="arabicPeriod"/>
            </a:pPr>
            <a:r>
              <a:rPr lang="id-ID" sz="24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Memperbaiki struktur membran sel</a:t>
            </a:r>
          </a:p>
          <a:p>
            <a:pPr marL="628650" indent="-271463" algn="just">
              <a:spcBef>
                <a:spcPts val="0"/>
              </a:spcBef>
              <a:buFont typeface="+mj-lt"/>
              <a:buAutoNum type="arabicPeriod"/>
            </a:pPr>
            <a:r>
              <a:rPr lang="id-ID" sz="24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Mensortir protein tertentu</a:t>
            </a:r>
          </a:p>
          <a:p>
            <a:pPr marL="628650" indent="-271463" algn="just">
              <a:spcBef>
                <a:spcPts val="0"/>
              </a:spcBef>
              <a:buFont typeface="+mj-lt"/>
              <a:buAutoNum type="arabicPeriod"/>
            </a:pPr>
            <a:r>
              <a:rPr lang="id-ID" sz="24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Transportasi metabolisme</a:t>
            </a:r>
            <a:endParaRPr lang="en-US" sz="2400" dirty="0"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" y="857251"/>
            <a:ext cx="3991132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7. </a:t>
            </a:r>
            <a:r>
              <a:rPr lang="en-US" sz="3200" b="1" dirty="0" err="1">
                <a:solidFill>
                  <a:srgbClr val="FF0000"/>
                </a:solidFill>
              </a:rPr>
              <a:t>Badan</a:t>
            </a:r>
            <a:r>
              <a:rPr lang="en-US" sz="3200" b="1" dirty="0">
                <a:solidFill>
                  <a:srgbClr val="FF0000"/>
                </a:solidFill>
              </a:rPr>
              <a:t> Golgi</a:t>
            </a:r>
          </a:p>
        </p:txBody>
      </p:sp>
      <p:pic>
        <p:nvPicPr>
          <p:cNvPr id="6" name="Picture 2" descr="G:\ogol.JPG"/>
          <p:cNvPicPr>
            <a:picLocks noChangeAspect="1" noChangeArrowheads="1"/>
          </p:cNvPicPr>
          <p:nvPr/>
        </p:nvPicPr>
        <p:blipFill rotWithShape="1">
          <a:blip r:embed="rId3"/>
          <a:srcRect l="9713"/>
          <a:stretch/>
        </p:blipFill>
        <p:spPr bwMode="auto">
          <a:xfrm>
            <a:off x="5137961" y="2216789"/>
            <a:ext cx="3987611" cy="329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01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187021"/>
            <a:ext cx="5221644" cy="3263504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>
                <a:latin typeface="Calibri" panose="020F0502020204030204" pitchFamily="34" charset="0"/>
              </a:rPr>
              <a:t>Mencerna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makromolekul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intraseluler</a:t>
            </a:r>
            <a:endParaRPr 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400" dirty="0" err="1">
                <a:latin typeface="Calibri" panose="020F0502020204030204" pitchFamily="34" charset="0"/>
              </a:rPr>
              <a:t>Menghidrolisis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lemak</a:t>
            </a:r>
            <a:r>
              <a:rPr lang="en-US" sz="2400" dirty="0">
                <a:latin typeface="Calibri" panose="020F0502020204030204" pitchFamily="34" charset="0"/>
              </a:rPr>
              <a:t>, protein, </a:t>
            </a:r>
            <a:r>
              <a:rPr lang="en-US" sz="2400" dirty="0" err="1">
                <a:latin typeface="Calibri" panose="020F0502020204030204" pitchFamily="34" charset="0"/>
              </a:rPr>
              <a:t>asam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nukleat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polisakarida</a:t>
            </a:r>
            <a:endParaRPr lang="id-ID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Mengandung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enzim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hidrolitik</a:t>
            </a:r>
            <a:endParaRPr lang="id-ID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Membran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lisosom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mampu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berfungsi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membran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lain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selektif</a:t>
            </a:r>
            <a:endParaRPr lang="id-ID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Bekerja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pada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pH </a:t>
            </a:r>
            <a:r>
              <a:rPr lang="en-US" sz="2400" dirty="0" err="1">
                <a:latin typeface="Calibri" panose="020F0502020204030204" pitchFamily="34" charset="0"/>
                <a:cs typeface="Times New Roman" pitchFamily="18" charset="0"/>
              </a:rPr>
              <a:t>asam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 ( pH 5/&lt;6)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1" y="857251"/>
            <a:ext cx="3991132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8. </a:t>
            </a:r>
            <a:r>
              <a:rPr lang="en-US" sz="2800" b="1" dirty="0" err="1">
                <a:solidFill>
                  <a:srgbClr val="FF0000"/>
                </a:solidFill>
              </a:rPr>
              <a:t>Lisosom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lysos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573" y="1392875"/>
            <a:ext cx="291465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1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882" y="1885950"/>
            <a:ext cx="4770737" cy="32194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b="1" i="1" dirty="0" err="1"/>
              <a:t>enzim</a:t>
            </a:r>
            <a:r>
              <a:rPr lang="en-US" sz="2800" b="1" i="1" dirty="0"/>
              <a:t> </a:t>
            </a:r>
            <a:r>
              <a:rPr lang="en-US" sz="2800" b="1" i="1" dirty="0" err="1"/>
              <a:t>oksidatif</a:t>
            </a:r>
            <a:r>
              <a:rPr lang="en-US" sz="2800" b="1" i="1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merombak</a:t>
            </a:r>
            <a:r>
              <a:rPr lang="en-US" sz="2800" dirty="0"/>
              <a:t> </a:t>
            </a:r>
            <a:r>
              <a:rPr lang="en-US" sz="2800" dirty="0" err="1"/>
              <a:t>lemak</a:t>
            </a:r>
            <a:endParaRPr lang="en-US" sz="2800" dirty="0"/>
          </a:p>
          <a:p>
            <a:pPr eaLnBrk="1" hangingPunct="1"/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b="1" i="1" dirty="0" err="1"/>
              <a:t>enzim</a:t>
            </a:r>
            <a:r>
              <a:rPr lang="en-US" sz="2800" b="1" i="1" dirty="0"/>
              <a:t> </a:t>
            </a:r>
            <a:r>
              <a:rPr lang="en-US" sz="2800" b="1" i="1" dirty="0" err="1"/>
              <a:t>katalase</a:t>
            </a:r>
            <a:r>
              <a:rPr lang="en-US" sz="2800" b="1" i="1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mengubah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2</a:t>
            </a:r>
            <a:r>
              <a:rPr lang="en-US" sz="2800" dirty="0"/>
              <a:t>  </a:t>
            </a:r>
            <a:r>
              <a:rPr lang="en-US" sz="2800" dirty="0" err="1"/>
              <a:t>menjadi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en-US" sz="2800" dirty="0" err="1"/>
              <a:t>dan</a:t>
            </a:r>
            <a:r>
              <a:rPr lang="en-US" sz="2800" dirty="0"/>
              <a:t> 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" y="857251"/>
            <a:ext cx="3991132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9. </a:t>
            </a:r>
            <a:r>
              <a:rPr lang="en-US" sz="2800" b="1" dirty="0" err="1">
                <a:solidFill>
                  <a:srgbClr val="FF0000"/>
                </a:solidFill>
              </a:rPr>
              <a:t>Peroksisom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r="53889" b="65833"/>
          <a:stretch/>
        </p:blipFill>
        <p:spPr>
          <a:xfrm>
            <a:off x="5130043" y="2096691"/>
            <a:ext cx="4001709" cy="31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5039" y="2819400"/>
            <a:ext cx="42739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</a:t>
            </a:r>
            <a:r>
              <a:rPr lang="en-US" sz="11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en-US" sz="11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53842"/>
            <a:ext cx="8991600" cy="3180158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Calibri" panose="020F0502020204030204" pitchFamily="34" charset="0"/>
              </a:rPr>
              <a:t>Mitokondria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merupakan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organel</a:t>
            </a:r>
            <a:r>
              <a:rPr lang="en-US" sz="2400" dirty="0">
                <a:latin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</a:rPr>
              <a:t>tersebar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sitosol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organisme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eukariot</a:t>
            </a:r>
            <a:endParaRPr lang="id-ID" sz="2400" dirty="0">
              <a:latin typeface="Calibri" panose="020F0502020204030204" pitchFamily="34" charset="0"/>
            </a:endParaRPr>
          </a:p>
          <a:p>
            <a:r>
              <a:rPr lang="en-US" sz="2400" kern="0" dirty="0" err="1">
                <a:latin typeface="Calibri" panose="020F0502020204030204" pitchFamily="34" charset="0"/>
              </a:rPr>
              <a:t>Tempat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</a:rPr>
              <a:t>terjadinya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</a:rPr>
              <a:t>respirasi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</a:rPr>
              <a:t>sel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</a:rPr>
              <a:t>menghasilkan</a:t>
            </a:r>
            <a:r>
              <a:rPr lang="en-US" sz="2400" kern="0" dirty="0">
                <a:latin typeface="Calibri" panose="020F0502020204030204" pitchFamily="34" charset="0"/>
              </a:rPr>
              <a:t> </a:t>
            </a:r>
            <a:r>
              <a:rPr lang="en-US" sz="2400" kern="0" dirty="0" err="1">
                <a:latin typeface="Calibri" panose="020F0502020204030204" pitchFamily="34" charset="0"/>
              </a:rPr>
              <a:t>energ</a:t>
            </a:r>
            <a:r>
              <a:rPr lang="id-ID" sz="2400" kern="0" dirty="0">
                <a:latin typeface="Calibri" panose="020F0502020204030204" pitchFamily="34" charset="0"/>
              </a:rPr>
              <a:t>i</a:t>
            </a:r>
          </a:p>
          <a:p>
            <a:r>
              <a:rPr lang="id-ID" sz="2400" dirty="0">
                <a:latin typeface="Calibri" panose="020F0502020204030204" pitchFamily="34" charset="0"/>
              </a:rPr>
              <a:t>M</a:t>
            </a:r>
            <a:r>
              <a:rPr lang="en-US" sz="2400" dirty="0" err="1">
                <a:latin typeface="Calibri" panose="020F0502020204030204" pitchFamily="34" charset="0"/>
              </a:rPr>
              <a:t>emiliki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membran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luar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sistem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membran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y</a:t>
            </a:r>
            <a:r>
              <a:rPr lang="id-ID" sz="2400" dirty="0" smtClean="0">
                <a:latin typeface="Calibri" panose="020F0502020204030204" pitchFamily="34" charset="0"/>
              </a:rPr>
              <a:t>an</a:t>
            </a:r>
            <a:r>
              <a:rPr lang="en-US" sz="2400" dirty="0" smtClean="0">
                <a:latin typeface="Calibri" panose="020F0502020204030204" pitchFamily="34" charset="0"/>
              </a:rPr>
              <a:t>g </a:t>
            </a:r>
            <a:r>
              <a:rPr lang="en-US" sz="2400" dirty="0" err="1">
                <a:latin typeface="Calibri" panose="020F0502020204030204" pitchFamily="34" charset="0"/>
              </a:rPr>
              <a:t>kompleks</a:t>
            </a:r>
            <a:endParaRPr lang="id-ID" sz="2400" dirty="0"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 err="1">
                <a:latin typeface="Calibri" panose="020F0502020204030204" pitchFamily="34" charset="0"/>
              </a:rPr>
              <a:t>membran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dalam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berinvaginasi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2400" dirty="0">
                <a:latin typeface="Calibri" panose="020F0502020204030204" pitchFamily="34" charset="0"/>
              </a:rPr>
              <a:t>Krista</a:t>
            </a:r>
            <a:endParaRPr lang="id-ID" sz="2400" dirty="0"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dirty="0" err="1">
                <a:latin typeface="Calibri" panose="020F0502020204030204" pitchFamily="34" charset="0"/>
              </a:rPr>
              <a:t>Terdapat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ruang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intermembran</a:t>
            </a:r>
            <a:r>
              <a:rPr lang="id-ID" sz="2400" b="1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dan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matriks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sz="2400" b="1" dirty="0" err="1">
                <a:latin typeface="Calibri" panose="020F0502020204030204" pitchFamily="34" charset="0"/>
              </a:rPr>
              <a:t>Matriks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berisi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protein </a:t>
            </a:r>
            <a:r>
              <a:rPr lang="en-US" sz="2400" dirty="0" err="1">
                <a:latin typeface="Calibri" panose="020F0502020204030204" pitchFamily="34" charset="0"/>
              </a:rPr>
              <a:t>terlarut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berbentuk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seperti</a:t>
            </a:r>
            <a:r>
              <a:rPr lang="id-ID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gel</a:t>
            </a:r>
            <a:endParaRPr lang="id-ID" sz="2400" dirty="0"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sz="2400" kern="0" dirty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0" y="3543300"/>
            <a:ext cx="6172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3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" y="857251"/>
            <a:ext cx="3991132" cy="535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</a:rPr>
              <a:t>10. </a:t>
            </a:r>
            <a:r>
              <a:rPr lang="en-US" sz="2800" b="1" kern="0" dirty="0" err="1">
                <a:solidFill>
                  <a:srgbClr val="FF0000"/>
                </a:solidFill>
              </a:rPr>
              <a:t>Mitokondria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617" y="762000"/>
            <a:ext cx="6447501" cy="990600"/>
          </a:xfrm>
        </p:spPr>
        <p:txBody>
          <a:bodyPr/>
          <a:lstStyle/>
          <a:p>
            <a:pPr algn="ctr"/>
            <a:r>
              <a:rPr lang="id-ID" dirty="0" smtClean="0"/>
              <a:t>MITOKONDRIA</a:t>
            </a:r>
            <a:endParaRPr lang="id-ID" dirty="0"/>
          </a:p>
        </p:txBody>
      </p:sp>
      <p:pic>
        <p:nvPicPr>
          <p:cNvPr id="4" name="Picture 4" descr="G:\biosel\c7.6.17.mitochond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88" y="1809750"/>
            <a:ext cx="5994797" cy="387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1343025" y="1028701"/>
            <a:ext cx="6457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63F1B"/>
                </a:solidFill>
                <a:latin typeface="Verdana" panose="020B0604030504040204" pitchFamily="34" charset="0"/>
              </a:rPr>
              <a:t>JENIS SEL</a:t>
            </a:r>
          </a:p>
        </p:txBody>
      </p:sp>
      <p:sp>
        <p:nvSpPr>
          <p:cNvPr id="471043" name="Text Box 3"/>
          <p:cNvSpPr txBox="1">
            <a:spLocks noChangeArrowheads="1"/>
          </p:cNvSpPr>
          <p:nvPr/>
        </p:nvSpPr>
        <p:spPr bwMode="auto">
          <a:xfrm>
            <a:off x="2971800" y="2171700"/>
            <a:ext cx="2914650" cy="15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Ada 2 jenis sel: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SEL PROKARIOT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SEL EUKARIOT</a:t>
            </a:r>
          </a:p>
        </p:txBody>
      </p:sp>
    </p:spTree>
    <p:extLst>
      <p:ext uri="{BB962C8B-B14F-4D97-AF65-F5344CB8AC3E}">
        <p14:creationId xmlns:p14="http://schemas.microsoft.com/office/powerpoint/2010/main" val="2962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0" name="Text Box 2"/>
          <p:cNvSpPr txBox="1">
            <a:spLocks noChangeArrowheads="1"/>
          </p:cNvSpPr>
          <p:nvPr/>
        </p:nvSpPr>
        <p:spPr bwMode="auto">
          <a:xfrm>
            <a:off x="1343025" y="1028701"/>
            <a:ext cx="6457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63F1B"/>
                </a:solidFill>
                <a:latin typeface="Verdana" panose="020B0604030504040204" pitchFamily="34" charset="0"/>
              </a:rPr>
              <a:t>JENIS SEL</a:t>
            </a:r>
          </a:p>
        </p:txBody>
      </p:sp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698925" y="1600201"/>
            <a:ext cx="291465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SEL PROKARIOT</a:t>
            </a:r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1101777" y="2057400"/>
            <a:ext cx="78898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Ukurannya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(Ø 0,5-1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m)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memiliki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nukleus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DNAnya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kontak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sitoplasmanya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langsung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sitoplasmanya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mengandung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ribosom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dibungkus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plasma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dinding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luar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kompleks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kadang-kadang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berflagela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Bakteri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41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1343025" y="1028701"/>
            <a:ext cx="6457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63F1B"/>
                </a:solidFill>
                <a:latin typeface="Verdana" panose="020B0604030504040204" pitchFamily="34" charset="0"/>
              </a:rPr>
              <a:t>JENIS SEL</a:t>
            </a: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698925" y="1600201"/>
            <a:ext cx="291465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 startAt="2"/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SEL EUKARIOT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990600" y="2198906"/>
            <a:ext cx="8086188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Ukurannya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(Ø 10-100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m)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Bagian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dalam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sangat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kompleks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dengan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organel-organel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maupun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Memiliki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sejati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Organel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lain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endoplasmik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retikulum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Golgi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aparatus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mitokondria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lisosom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mikrobodies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Organel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adalah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ribosom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mikrotubul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sentriol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flagela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sitoskeleton</a:t>
            </a:r>
            <a:endParaRPr lang="id-ID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57175" indent="-2571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Tumbuhan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Hewan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Jamur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7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9234" name="Text Box 2"/>
          <p:cNvSpPr txBox="1">
            <a:spLocks noChangeArrowheads="1"/>
          </p:cNvSpPr>
          <p:nvPr/>
        </p:nvSpPr>
        <p:spPr bwMode="auto">
          <a:xfrm>
            <a:off x="1343025" y="1028701"/>
            <a:ext cx="6457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11938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081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4224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63F1B"/>
                </a:solidFill>
                <a:latin typeface="Verdana" panose="020B0604030504040204" pitchFamily="34" charset="0"/>
              </a:rPr>
              <a:t>JENIS SEL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1085846" y="2228851"/>
            <a:ext cx="7753354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r>
              <a:rPr lang="en-US" sz="2400" dirty="0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eukariot</a:t>
            </a:r>
            <a:r>
              <a:rPr lang="en-US" sz="2400" dirty="0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hewan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plasma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saja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juga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flagela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memiliki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dinding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r>
              <a:rPr lang="en-US" sz="2400" dirty="0" smtClean="0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eukariot</a:t>
            </a:r>
            <a:r>
              <a:rPr lang="en-US" sz="2400" dirty="0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63F1B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tanaman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dibatasi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plasma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membran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dinding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kaku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Memiliki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vakuola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pusat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kloroplast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mempunyai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sentriol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biasanya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mempunyai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flagela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8925" y="1600201"/>
            <a:ext cx="291465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AutoNum type="arabicPeriod" startAt="2"/>
            </a:pPr>
            <a:r>
              <a:rPr lang="nl-NL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SEL EUKARIOT</a:t>
            </a:r>
            <a:r>
              <a:rPr lang="id-ID" sz="2100" b="1" dirty="0">
                <a:solidFill>
                  <a:srgbClr val="006666"/>
                </a:solidFill>
                <a:latin typeface="Tahoma" panose="020B0604030504040204" pitchFamily="34" charset="0"/>
              </a:rPr>
              <a:t> </a:t>
            </a:r>
            <a:endParaRPr lang="nl-NL" sz="2100" b="1" dirty="0">
              <a:solidFill>
                <a:srgbClr val="0066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1033"/>
          <p:cNvSpPr>
            <a:spLocks noGrp="1" noChangeArrowheads="1"/>
          </p:cNvSpPr>
          <p:nvPr>
            <p:ph type="title"/>
          </p:nvPr>
        </p:nvSpPr>
        <p:spPr>
          <a:xfrm>
            <a:off x="1321713" y="1219200"/>
            <a:ext cx="6447501" cy="517922"/>
          </a:xfrm>
        </p:spPr>
        <p:txBody>
          <a:bodyPr/>
          <a:lstStyle/>
          <a:p>
            <a:pPr algn="ctr" eaLnBrk="1" hangingPunct="1"/>
            <a:r>
              <a:rPr lang="en-US" sz="2700" dirty="0" err="1"/>
              <a:t>Perbedaan</a:t>
            </a:r>
            <a:r>
              <a:rPr lang="en-US" sz="2700" dirty="0"/>
              <a:t> </a:t>
            </a:r>
            <a:r>
              <a:rPr lang="en-US" sz="2700" dirty="0" err="1"/>
              <a:t>Sel</a:t>
            </a:r>
            <a:r>
              <a:rPr lang="en-US" sz="2700" dirty="0"/>
              <a:t> </a:t>
            </a:r>
            <a:r>
              <a:rPr lang="en-US" sz="2700" dirty="0" err="1"/>
              <a:t>Tumbuhan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Hewan</a:t>
            </a:r>
            <a:endParaRPr lang="en-US" sz="27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14500" y="1885950"/>
          <a:ext cx="5943600" cy="34975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0065"/>
                <a:gridCol w="2451735"/>
                <a:gridCol w="1485900"/>
                <a:gridCol w="1485900"/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/>
                        <a:t>No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Nama</a:t>
                      </a:r>
                      <a:r>
                        <a:rPr lang="en-US" sz="2100" b="1" dirty="0" smtClean="0"/>
                        <a:t> </a:t>
                      </a:r>
                      <a:r>
                        <a:rPr lang="en-US" sz="2100" b="1" dirty="0" err="1" smtClean="0"/>
                        <a:t>Organel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Hewan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 smtClean="0"/>
                        <a:t>Tumbuhan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1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Sentriol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Ti</a:t>
                      </a:r>
                      <a:r>
                        <a:rPr lang="id-ID" sz="2100" dirty="0" smtClean="0"/>
                        <a:t>dak</a:t>
                      </a:r>
                      <a:r>
                        <a:rPr lang="id-ID" sz="2100" baseline="0" dirty="0" smtClean="0"/>
                        <a:t> 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Dinding</a:t>
                      </a:r>
                      <a:r>
                        <a:rPr lang="en-US" sz="2100" dirty="0" smtClean="0"/>
                        <a:t> </a:t>
                      </a:r>
                      <a:r>
                        <a:rPr lang="en-US" sz="2100" dirty="0" err="1" smtClean="0"/>
                        <a:t>Sel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 smtClean="0"/>
                        <a:t>Tidak</a:t>
                      </a:r>
                      <a:r>
                        <a:rPr lang="id-ID" sz="2100" baseline="0" dirty="0" smtClean="0"/>
                        <a:t> 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Vakuola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Kecil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Besar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Plastida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 smtClean="0"/>
                        <a:t>Tidak 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/>
                        <a:t>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id-ID" sz="2100" dirty="0" smtClean="0"/>
                        <a:t>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d-ID" sz="2100" dirty="0" smtClean="0"/>
                        <a:t>Lisosom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 smtClean="0"/>
                        <a:t>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100" dirty="0" smtClean="0"/>
                        <a:t>Tidak ada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8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eltum n sel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71" y="1831601"/>
            <a:ext cx="61722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33"/>
          <p:cNvSpPr>
            <a:spLocks noGrp="1" noChangeArrowheads="1"/>
          </p:cNvSpPr>
          <p:nvPr>
            <p:ph type="title"/>
          </p:nvPr>
        </p:nvSpPr>
        <p:spPr>
          <a:xfrm>
            <a:off x="1321713" y="1066800"/>
            <a:ext cx="6447501" cy="517922"/>
          </a:xfrm>
        </p:spPr>
        <p:txBody>
          <a:bodyPr/>
          <a:lstStyle/>
          <a:p>
            <a:pPr algn="ctr" eaLnBrk="1" hangingPunct="1"/>
            <a:r>
              <a:rPr lang="en-US" sz="2700" dirty="0" err="1"/>
              <a:t>Perbedaan</a:t>
            </a:r>
            <a:r>
              <a:rPr lang="en-US" sz="2700" dirty="0"/>
              <a:t> </a:t>
            </a:r>
            <a:r>
              <a:rPr lang="en-US" sz="2700" dirty="0" err="1"/>
              <a:t>Sel</a:t>
            </a:r>
            <a:r>
              <a:rPr lang="en-US" sz="2700" dirty="0"/>
              <a:t> </a:t>
            </a:r>
            <a:r>
              <a:rPr lang="en-US" sz="2700" dirty="0" err="1"/>
              <a:t>Tumbuhan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Hewan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172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17" y="1444508"/>
            <a:ext cx="5551774" cy="4270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400" b="1" dirty="0"/>
              <a:t>1. SENTRIOL </a:t>
            </a:r>
          </a:p>
          <a:p>
            <a:r>
              <a:rPr lang="en-US" sz="2100" dirty="0" err="1"/>
              <a:t>Mengatur</a:t>
            </a:r>
            <a:r>
              <a:rPr lang="en-US" sz="2100" dirty="0"/>
              <a:t> </a:t>
            </a:r>
            <a:r>
              <a:rPr lang="en-US" sz="2100" dirty="0" err="1"/>
              <a:t>pembelahan</a:t>
            </a:r>
            <a:r>
              <a:rPr lang="en-US" sz="2100" dirty="0"/>
              <a:t> </a:t>
            </a:r>
            <a:r>
              <a:rPr lang="en-US" sz="2100" dirty="0" err="1"/>
              <a:t>sel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pemisahan</a:t>
            </a:r>
            <a:r>
              <a:rPr lang="en-US" sz="2100" dirty="0"/>
              <a:t> </a:t>
            </a:r>
            <a:r>
              <a:rPr lang="en-US" sz="2100" dirty="0" err="1"/>
              <a:t>kromosom</a:t>
            </a:r>
            <a:r>
              <a:rPr lang="en-US" sz="2100" dirty="0"/>
              <a:t> </a:t>
            </a:r>
            <a:r>
              <a:rPr lang="en-US" sz="2100" dirty="0" err="1"/>
              <a:t>selama</a:t>
            </a:r>
            <a:r>
              <a:rPr lang="en-US" sz="2100" dirty="0"/>
              <a:t> </a:t>
            </a:r>
            <a:r>
              <a:rPr lang="en-US" sz="2100" dirty="0" err="1"/>
              <a:t>pembelahan</a:t>
            </a:r>
            <a:r>
              <a:rPr lang="en-US" sz="2100" dirty="0"/>
              <a:t> </a:t>
            </a:r>
            <a:r>
              <a:rPr lang="en-US" sz="2100" dirty="0" err="1"/>
              <a:t>sel</a:t>
            </a:r>
            <a:r>
              <a:rPr lang="en-US" sz="2100" dirty="0"/>
              <a:t> </a:t>
            </a:r>
            <a:r>
              <a:rPr lang="en-US" sz="2100" dirty="0" err="1"/>
              <a:t>pada</a:t>
            </a:r>
            <a:r>
              <a:rPr lang="en-US" sz="2100" dirty="0"/>
              <a:t> </a:t>
            </a:r>
            <a:r>
              <a:rPr lang="en-US" sz="2100" dirty="0" err="1"/>
              <a:t>hewan</a:t>
            </a:r>
            <a:endParaRPr lang="id-ID" sz="2100" dirty="0"/>
          </a:p>
          <a:p>
            <a:pPr marL="0" indent="0">
              <a:buNone/>
            </a:pPr>
            <a:endParaRPr lang="id-ID" sz="2100" dirty="0"/>
          </a:p>
          <a:p>
            <a:pPr marL="0" indent="0">
              <a:buNone/>
            </a:pPr>
            <a:endParaRPr lang="id-ID" sz="2100" dirty="0" smtClean="0"/>
          </a:p>
          <a:p>
            <a:pPr marL="0" indent="0">
              <a:buNone/>
            </a:pPr>
            <a:endParaRPr lang="id-ID" sz="2100" dirty="0"/>
          </a:p>
          <a:p>
            <a:pPr marL="0" indent="0">
              <a:buNone/>
            </a:pPr>
            <a:r>
              <a:rPr lang="id-ID" sz="2400" b="1" dirty="0"/>
              <a:t>2. DINDING SEL</a:t>
            </a:r>
          </a:p>
          <a:p>
            <a:r>
              <a:rPr lang="en-US" sz="2100" kern="0" dirty="0" err="1"/>
              <a:t>Keras</a:t>
            </a:r>
            <a:r>
              <a:rPr lang="en-US" sz="2100" kern="0" dirty="0"/>
              <a:t> </a:t>
            </a:r>
            <a:r>
              <a:rPr lang="en-US" sz="2100" kern="0" dirty="0" err="1"/>
              <a:t>karena</a:t>
            </a:r>
            <a:r>
              <a:rPr lang="en-US" sz="2100" kern="0" dirty="0"/>
              <a:t> </a:t>
            </a:r>
            <a:r>
              <a:rPr lang="en-US" sz="2100" kern="0" dirty="0" err="1"/>
              <a:t>disusun</a:t>
            </a:r>
            <a:r>
              <a:rPr lang="en-US" sz="2100" kern="0" dirty="0"/>
              <a:t> </a:t>
            </a:r>
            <a:r>
              <a:rPr lang="en-US" sz="2100" kern="0" dirty="0" err="1"/>
              <a:t>oleh</a:t>
            </a:r>
            <a:r>
              <a:rPr lang="en-US" sz="2100" kern="0" dirty="0"/>
              <a:t> </a:t>
            </a:r>
            <a:r>
              <a:rPr lang="en-US" sz="2100" kern="0" dirty="0" err="1"/>
              <a:t>selulosa</a:t>
            </a:r>
            <a:r>
              <a:rPr lang="en-US" sz="2100" kern="0" dirty="0"/>
              <a:t>, </a:t>
            </a:r>
            <a:r>
              <a:rPr lang="en-US" sz="2100" kern="0" dirty="0" err="1"/>
              <a:t>pektin</a:t>
            </a:r>
            <a:r>
              <a:rPr lang="en-US" sz="2100" kern="0" dirty="0"/>
              <a:t>, </a:t>
            </a:r>
            <a:r>
              <a:rPr lang="en-US" sz="2100" kern="0" dirty="0" err="1"/>
              <a:t>glikoprotein</a:t>
            </a:r>
            <a:r>
              <a:rPr lang="en-US" sz="2100" kern="0" dirty="0"/>
              <a:t>, </a:t>
            </a:r>
            <a:r>
              <a:rPr lang="en-US" sz="2100" kern="0" dirty="0" err="1"/>
              <a:t>dan</a:t>
            </a:r>
            <a:r>
              <a:rPr lang="en-US" sz="2100" kern="0" dirty="0"/>
              <a:t> </a:t>
            </a:r>
            <a:r>
              <a:rPr lang="en-US" sz="2100" kern="0" dirty="0" err="1"/>
              <a:t>hemiselulosa</a:t>
            </a:r>
            <a:endParaRPr lang="en-US" sz="2100" kern="0" dirty="0"/>
          </a:p>
          <a:p>
            <a:endParaRPr lang="en-US" sz="2100" dirty="0"/>
          </a:p>
          <a:p>
            <a:endParaRPr lang="id-ID" sz="2100" dirty="0"/>
          </a:p>
        </p:txBody>
      </p:sp>
      <p:pic>
        <p:nvPicPr>
          <p:cNvPr id="4" name="Picture 6" descr="01413fig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91" y="1365810"/>
            <a:ext cx="2120153" cy="15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838200" y="781050"/>
            <a:ext cx="6447501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300" dirty="0"/>
              <a:t>3. </a:t>
            </a:r>
            <a:r>
              <a:rPr lang="en-US" sz="3300" dirty="0" err="1"/>
              <a:t>Vakuola</a:t>
            </a:r>
            <a:r>
              <a:rPr lang="id-ID" sz="3300" dirty="0"/>
              <a:t> (rongga sel)</a:t>
            </a:r>
            <a:endParaRPr lang="en-US" sz="33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51426" y="1572244"/>
            <a:ext cx="6172200" cy="14287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/>
              <a:t>Kantong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tumbuhan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pengatur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turgor</a:t>
            </a:r>
            <a:r>
              <a:rPr lang="id-ID" sz="24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51426" y="2786683"/>
            <a:ext cx="6172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300" kern="0" dirty="0">
                <a:latin typeface="+mj-lt"/>
                <a:ea typeface="+mj-ea"/>
                <a:cs typeface="+mj-cs"/>
              </a:rPr>
              <a:t>4. </a:t>
            </a:r>
            <a:r>
              <a:rPr lang="en-US" sz="3300" kern="0" dirty="0" err="1">
                <a:latin typeface="+mj-lt"/>
                <a:ea typeface="+mj-ea"/>
                <a:cs typeface="+mj-cs"/>
              </a:rPr>
              <a:t>Plastida</a:t>
            </a:r>
            <a:endParaRPr lang="en-US" sz="33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9336" y="3543300"/>
            <a:ext cx="6172200" cy="25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Terdiri</a:t>
            </a:r>
            <a:r>
              <a:rPr lang="en-US" sz="2000" kern="0" dirty="0"/>
              <a:t> </a:t>
            </a:r>
            <a:r>
              <a:rPr lang="en-US" sz="2000" kern="0" dirty="0" err="1"/>
              <a:t>dari</a:t>
            </a:r>
            <a:r>
              <a:rPr lang="en-US" sz="2000" kern="0" dirty="0"/>
              <a:t>:</a:t>
            </a:r>
          </a:p>
          <a:p>
            <a:pPr marL="600075" lvl="1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Kloroplas</a:t>
            </a:r>
            <a:r>
              <a:rPr lang="en-US" sz="2000" kern="0" dirty="0"/>
              <a:t> </a:t>
            </a: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 err="1">
                <a:sym typeface="Wingdings" pitchFamily="2" charset="2"/>
              </a:rPr>
              <a:t>mengandung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klorofil</a:t>
            </a:r>
            <a:endParaRPr lang="en-US" sz="2000" kern="0" dirty="0"/>
          </a:p>
          <a:p>
            <a:pPr marL="942975" lvl="2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Tilakoid</a:t>
            </a:r>
            <a:r>
              <a:rPr lang="en-US" sz="2000" kern="0" dirty="0"/>
              <a:t> </a:t>
            </a: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 err="1">
                <a:sym typeface="Wingdings" pitchFamily="2" charset="2"/>
              </a:rPr>
              <a:t>tempat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terjadinya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fotosintesis</a:t>
            </a:r>
            <a:endParaRPr lang="en-US" sz="2000" kern="0" dirty="0"/>
          </a:p>
          <a:p>
            <a:pPr marL="942975" lvl="2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Stroma</a:t>
            </a:r>
            <a:r>
              <a:rPr lang="en-US" sz="2000" kern="0" dirty="0"/>
              <a:t> </a:t>
            </a: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 err="1">
                <a:sym typeface="Wingdings" pitchFamily="2" charset="2"/>
              </a:rPr>
              <a:t>menyimpan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hasil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fotosintesis</a:t>
            </a:r>
            <a:endParaRPr lang="en-US" sz="2000" kern="0" dirty="0"/>
          </a:p>
          <a:p>
            <a:pPr marL="600075" lvl="1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Kromoplas</a:t>
            </a:r>
            <a:r>
              <a:rPr lang="en-US" sz="2000" kern="0" dirty="0"/>
              <a:t> </a:t>
            </a: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 err="1">
                <a:sym typeface="Wingdings" pitchFamily="2" charset="2"/>
              </a:rPr>
              <a:t>mengandung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karoten</a:t>
            </a:r>
            <a:endParaRPr lang="en-US" sz="2000" kern="0" dirty="0"/>
          </a:p>
          <a:p>
            <a:pPr marL="600075" lvl="1" indent="-2571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 err="1"/>
              <a:t>Leukoplas</a:t>
            </a:r>
            <a:r>
              <a:rPr lang="en-US" sz="2000" kern="0" dirty="0"/>
              <a:t> </a:t>
            </a:r>
            <a:r>
              <a:rPr lang="en-US" sz="2000" kern="0" dirty="0">
                <a:sym typeface="Wingdings" pitchFamily="2" charset="2"/>
              </a:rPr>
              <a:t> </a:t>
            </a:r>
            <a:r>
              <a:rPr lang="en-US" sz="2000" kern="0" dirty="0" err="1">
                <a:sym typeface="Wingdings" pitchFamily="2" charset="2"/>
              </a:rPr>
              <a:t>menyimpan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cadangan</a:t>
            </a:r>
            <a:r>
              <a:rPr lang="en-US" sz="2000" kern="0" dirty="0">
                <a:sym typeface="Wingdings" pitchFamily="2" charset="2"/>
              </a:rPr>
              <a:t> </a:t>
            </a:r>
            <a:r>
              <a:rPr lang="en-US" sz="2000" kern="0" dirty="0" err="1">
                <a:sym typeface="Wingdings" pitchFamily="2" charset="2"/>
              </a:rPr>
              <a:t>makanan</a:t>
            </a:r>
            <a:endParaRPr lang="en-US" sz="2000" kern="0" dirty="0"/>
          </a:p>
        </p:txBody>
      </p:sp>
      <p:pic>
        <p:nvPicPr>
          <p:cNvPr id="6" name="Picture 4" descr="2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30" y="3186111"/>
            <a:ext cx="2706220" cy="24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2133600"/>
            <a:ext cx="8229600" cy="3886200"/>
          </a:xfrm>
        </p:spPr>
        <p:txBody>
          <a:bodyPr/>
          <a:lstStyle/>
          <a:p>
            <a:r>
              <a:rPr lang="id-ID" dirty="0" smtClean="0"/>
              <a:t>Sel adalah </a:t>
            </a:r>
            <a:r>
              <a:rPr lang="id-ID" dirty="0" smtClean="0"/>
              <a:t>unit struktural dan </a:t>
            </a:r>
            <a:r>
              <a:rPr lang="id-ID" dirty="0" smtClean="0"/>
              <a:t>fungsional terkecil dari </a:t>
            </a:r>
            <a:r>
              <a:rPr lang="id-ID" dirty="0"/>
              <a:t>organisme dalam </a:t>
            </a:r>
            <a:r>
              <a:rPr lang="id-ID" dirty="0" smtClean="0"/>
              <a:t>tubuh</a:t>
            </a:r>
          </a:p>
          <a:p>
            <a:r>
              <a:rPr lang="id-ID" dirty="0" smtClean="0"/>
              <a:t>Semua organisme tersusun atas satu atau beberapa sel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2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400" dirty="0"/>
              <a:t>Lisosom merupakan organel sel bermembran yang hanya ditemukan pada sel hewan. Organel ini berisi enzim hidrolitik, misalnya lipase dan protease. Organel ini berfungsi dalam proses pencernaan intraseluler.</a:t>
            </a:r>
          </a:p>
          <a:p>
            <a:pPr>
              <a:lnSpc>
                <a:spcPct val="150000"/>
              </a:lnSpc>
            </a:pPr>
            <a:endParaRPr lang="id-ID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047750"/>
            <a:ext cx="6172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id-ID" sz="3300" kern="0" dirty="0">
                <a:latin typeface="+mj-lt"/>
                <a:ea typeface="+mj-ea"/>
                <a:cs typeface="+mj-cs"/>
              </a:rPr>
              <a:t>5. Lisosom </a:t>
            </a:r>
            <a:endParaRPr lang="en-US" sz="33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05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1428750" y="1981200"/>
            <a:ext cx="2857500" cy="55399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TRANSPOR PASIF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Transpor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tanpa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menggunakan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energi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5086350" y="2400300"/>
            <a:ext cx="222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>
              <a:latin typeface="Times New Roman" panose="02020603050405020304" pitchFamily="18" charset="0"/>
            </a:endParaRP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4629150" y="1981200"/>
            <a:ext cx="3143250" cy="738664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TRANSPOR AKTIF</a:t>
            </a:r>
            <a:b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(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Transpor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dengan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menggunakan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energi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) </a:t>
            </a:r>
            <a:b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karena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dari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konsentrasi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rendah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rgbClr val="0066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tinggi</a:t>
            </a:r>
            <a:endParaRPr lang="en-US" sz="12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Rectangle 26"/>
          <p:cNvSpPr>
            <a:spLocks noGrp="1" noChangeArrowheads="1"/>
          </p:cNvSpPr>
          <p:nvPr>
            <p:ph type="title"/>
          </p:nvPr>
        </p:nvSpPr>
        <p:spPr>
          <a:xfrm>
            <a:off x="1062499" y="728365"/>
            <a:ext cx="6447501" cy="681336"/>
          </a:xfrm>
        </p:spPr>
        <p:txBody>
          <a:bodyPr/>
          <a:lstStyle/>
          <a:p>
            <a:pPr algn="ctr" eaLnBrk="1" hangingPunct="1"/>
            <a:r>
              <a:rPr lang="en-US" sz="2700" b="1" dirty="0" err="1"/>
              <a:t>Transpor</a:t>
            </a:r>
            <a:r>
              <a:rPr lang="en-US" sz="2700" b="1" dirty="0"/>
              <a:t> </a:t>
            </a:r>
            <a:r>
              <a:rPr lang="en-US" sz="2700" b="1" dirty="0" err="1"/>
              <a:t>pada</a:t>
            </a:r>
            <a:r>
              <a:rPr lang="en-US" sz="2700" b="1" dirty="0"/>
              <a:t> </a:t>
            </a:r>
            <a:r>
              <a:rPr lang="en-US" sz="2700" b="1" dirty="0" err="1"/>
              <a:t>membran</a:t>
            </a:r>
            <a:r>
              <a:rPr lang="en-US" sz="2700" b="1" dirty="0"/>
              <a:t> plasma</a:t>
            </a:r>
          </a:p>
        </p:txBody>
      </p:sp>
      <p:sp>
        <p:nvSpPr>
          <p:cNvPr id="38920" name="Text Box 29"/>
          <p:cNvSpPr txBox="1">
            <a:spLocks noChangeArrowheads="1"/>
          </p:cNvSpPr>
          <p:nvPr/>
        </p:nvSpPr>
        <p:spPr bwMode="auto">
          <a:xfrm>
            <a:off x="1428750" y="3028950"/>
            <a:ext cx="1314450" cy="3231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</a:rPr>
              <a:t>DIFUSI</a:t>
            </a:r>
          </a:p>
        </p:txBody>
      </p:sp>
      <p:sp>
        <p:nvSpPr>
          <p:cNvPr id="38921" name="Text Box 30"/>
          <p:cNvSpPr txBox="1">
            <a:spLocks noChangeArrowheads="1"/>
          </p:cNvSpPr>
          <p:nvPr/>
        </p:nvSpPr>
        <p:spPr bwMode="auto">
          <a:xfrm>
            <a:off x="3028950" y="3028950"/>
            <a:ext cx="1257300" cy="3231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</a:rPr>
              <a:t>OSMOSIS</a:t>
            </a:r>
          </a:p>
        </p:txBody>
      </p:sp>
      <p:cxnSp>
        <p:nvCxnSpPr>
          <p:cNvPr id="38922" name="AutoShape 31"/>
          <p:cNvCxnSpPr>
            <a:cxnSpLocks noChangeShapeType="1"/>
            <a:stCxn id="38914" idx="2"/>
            <a:endCxn id="38920" idx="0"/>
          </p:cNvCxnSpPr>
          <p:nvPr/>
        </p:nvCxnSpPr>
        <p:spPr bwMode="auto">
          <a:xfrm rot="5400000">
            <a:off x="2224862" y="2396312"/>
            <a:ext cx="493752" cy="771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32"/>
          <p:cNvCxnSpPr>
            <a:cxnSpLocks noChangeShapeType="1"/>
            <a:stCxn id="38914" idx="2"/>
            <a:endCxn id="38921" idx="0"/>
          </p:cNvCxnSpPr>
          <p:nvPr/>
        </p:nvCxnSpPr>
        <p:spPr bwMode="auto">
          <a:xfrm rot="16200000" flipH="1">
            <a:off x="3010674" y="2382024"/>
            <a:ext cx="493752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4" name="Text Box 33"/>
          <p:cNvSpPr txBox="1">
            <a:spLocks noChangeArrowheads="1"/>
          </p:cNvSpPr>
          <p:nvPr/>
        </p:nvSpPr>
        <p:spPr bwMode="auto">
          <a:xfrm>
            <a:off x="1428750" y="3486150"/>
            <a:ext cx="1314450" cy="3231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Sederhana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5" name="Text Box 34"/>
          <p:cNvSpPr txBox="1">
            <a:spLocks noChangeArrowheads="1"/>
          </p:cNvSpPr>
          <p:nvPr/>
        </p:nvSpPr>
        <p:spPr bwMode="auto">
          <a:xfrm>
            <a:off x="1428750" y="3943350"/>
            <a:ext cx="1314450" cy="3231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Terfasilitasi</a:t>
            </a:r>
            <a:endParaRPr lang="en-US" sz="15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926" name="AutoShape 37"/>
          <p:cNvCxnSpPr>
            <a:cxnSpLocks noChangeShapeType="1"/>
            <a:stCxn id="38920" idx="1"/>
            <a:endCxn id="38924" idx="1"/>
          </p:cNvCxnSpPr>
          <p:nvPr/>
        </p:nvCxnSpPr>
        <p:spPr bwMode="auto">
          <a:xfrm rot="10800000" flipV="1">
            <a:off x="1428750" y="3190533"/>
            <a:ext cx="12700" cy="4572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38"/>
          <p:cNvCxnSpPr>
            <a:cxnSpLocks noChangeShapeType="1"/>
            <a:stCxn id="38920" idx="1"/>
            <a:endCxn id="38925" idx="1"/>
          </p:cNvCxnSpPr>
          <p:nvPr/>
        </p:nvCxnSpPr>
        <p:spPr bwMode="auto">
          <a:xfrm rot="10800000" flipV="1">
            <a:off x="1428750" y="3190533"/>
            <a:ext cx="12700" cy="914400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8" name="Text Box 39"/>
          <p:cNvSpPr txBox="1">
            <a:spLocks noChangeArrowheads="1"/>
          </p:cNvSpPr>
          <p:nvPr/>
        </p:nvSpPr>
        <p:spPr bwMode="auto">
          <a:xfrm>
            <a:off x="1131325" y="4267200"/>
            <a:ext cx="1909299" cy="206210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Dibantu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dengan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protein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pembawa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membran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palsma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sehingga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membentuk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kanal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dan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molekul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bergerak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melintasi</a:t>
            </a:r>
            <a:r>
              <a:rPr lang="en-US" sz="1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membran</a:t>
            </a:r>
            <a:endParaRPr lang="en-US" sz="16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9" name="Text Box 40"/>
          <p:cNvSpPr txBox="1">
            <a:spLocks noChangeArrowheads="1"/>
          </p:cNvSpPr>
          <p:nvPr/>
        </p:nvSpPr>
        <p:spPr bwMode="auto">
          <a:xfrm>
            <a:off x="3028950" y="3338513"/>
            <a:ext cx="1257300" cy="83099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Difusi molekul air melintasi membran permeabel</a:t>
            </a:r>
          </a:p>
        </p:txBody>
      </p:sp>
      <p:sp>
        <p:nvSpPr>
          <p:cNvPr id="38930" name="Text Box 41"/>
          <p:cNvSpPr txBox="1">
            <a:spLocks noChangeArrowheads="1"/>
          </p:cNvSpPr>
          <p:nvPr/>
        </p:nvSpPr>
        <p:spPr bwMode="auto">
          <a:xfrm>
            <a:off x="4629150" y="3067050"/>
            <a:ext cx="1314450" cy="32316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>
                <a:solidFill>
                  <a:srgbClr val="006600"/>
                </a:solidFill>
                <a:latin typeface="Times New Roman" panose="02020603050405020304" pitchFamily="18" charset="0"/>
              </a:rPr>
              <a:t>Endositosis</a:t>
            </a:r>
          </a:p>
        </p:txBody>
      </p:sp>
      <p:sp>
        <p:nvSpPr>
          <p:cNvPr id="38931" name="Text Box 42"/>
          <p:cNvSpPr txBox="1">
            <a:spLocks noChangeArrowheads="1"/>
          </p:cNvSpPr>
          <p:nvPr/>
        </p:nvSpPr>
        <p:spPr bwMode="auto">
          <a:xfrm>
            <a:off x="6457950" y="3067050"/>
            <a:ext cx="1314450" cy="32316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00">
                <a:solidFill>
                  <a:srgbClr val="006600"/>
                </a:solidFill>
                <a:latin typeface="Times New Roman" panose="02020603050405020304" pitchFamily="18" charset="0"/>
              </a:rPr>
              <a:t>Eksositosis</a:t>
            </a:r>
          </a:p>
        </p:txBody>
      </p:sp>
      <p:cxnSp>
        <p:nvCxnSpPr>
          <p:cNvPr id="38932" name="AutoShape 44"/>
          <p:cNvCxnSpPr>
            <a:cxnSpLocks noChangeShapeType="1"/>
            <a:stCxn id="38916" idx="2"/>
            <a:endCxn id="38930" idx="0"/>
          </p:cNvCxnSpPr>
          <p:nvPr/>
        </p:nvCxnSpPr>
        <p:spPr bwMode="auto">
          <a:xfrm rot="5400000">
            <a:off x="5569982" y="2436257"/>
            <a:ext cx="347186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3" name="AutoShape 45"/>
          <p:cNvCxnSpPr>
            <a:cxnSpLocks noChangeShapeType="1"/>
            <a:stCxn id="38916" idx="2"/>
            <a:endCxn id="38931" idx="0"/>
          </p:cNvCxnSpPr>
          <p:nvPr/>
        </p:nvCxnSpPr>
        <p:spPr bwMode="auto">
          <a:xfrm rot="16200000" flipH="1">
            <a:off x="6484382" y="2436257"/>
            <a:ext cx="347186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4" name="Text Box 46"/>
          <p:cNvSpPr txBox="1">
            <a:spLocks noChangeArrowheads="1"/>
          </p:cNvSpPr>
          <p:nvPr/>
        </p:nvSpPr>
        <p:spPr bwMode="auto">
          <a:xfrm>
            <a:off x="4800600" y="348615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“memakan”</a:t>
            </a:r>
            <a:b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(fagositosis)</a:t>
            </a:r>
          </a:p>
        </p:txBody>
      </p:sp>
      <p:sp>
        <p:nvSpPr>
          <p:cNvPr id="38935" name="Text Box 47"/>
          <p:cNvSpPr txBox="1">
            <a:spLocks noChangeArrowheads="1"/>
          </p:cNvSpPr>
          <p:nvPr/>
        </p:nvSpPr>
        <p:spPr bwMode="auto">
          <a:xfrm>
            <a:off x="6457950" y="3371851"/>
            <a:ext cx="1314450" cy="2769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“memuntahkan”</a:t>
            </a:r>
          </a:p>
        </p:txBody>
      </p:sp>
      <p:sp>
        <p:nvSpPr>
          <p:cNvPr id="38936" name="Text Box 48"/>
          <p:cNvSpPr txBox="1">
            <a:spLocks noChangeArrowheads="1"/>
          </p:cNvSpPr>
          <p:nvPr/>
        </p:nvSpPr>
        <p:spPr bwMode="auto">
          <a:xfrm>
            <a:off x="4800600" y="405765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“meminum”</a:t>
            </a:r>
            <a:b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</a:br>
            <a:r>
              <a:rPr lang="en-US" sz="1200">
                <a:solidFill>
                  <a:srgbClr val="006600"/>
                </a:solidFill>
                <a:latin typeface="Times New Roman" panose="02020603050405020304" pitchFamily="18" charset="0"/>
              </a:rPr>
              <a:t>(pinositosis)</a:t>
            </a:r>
          </a:p>
        </p:txBody>
      </p:sp>
      <p:cxnSp>
        <p:nvCxnSpPr>
          <p:cNvPr id="38937" name="AutoShape 49"/>
          <p:cNvCxnSpPr>
            <a:cxnSpLocks noChangeShapeType="1"/>
            <a:stCxn id="38930" idx="1"/>
            <a:endCxn id="38934" idx="1"/>
          </p:cNvCxnSpPr>
          <p:nvPr/>
        </p:nvCxnSpPr>
        <p:spPr bwMode="auto">
          <a:xfrm rot="10800000" flipH="1" flipV="1">
            <a:off x="4629150" y="3228633"/>
            <a:ext cx="171450" cy="488350"/>
          </a:xfrm>
          <a:prstGeom prst="bentConnector3">
            <a:avLst>
              <a:gd name="adj1" fmla="val -1333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8" name="AutoShape 50"/>
          <p:cNvCxnSpPr>
            <a:cxnSpLocks noChangeShapeType="1"/>
            <a:stCxn id="38930" idx="1"/>
            <a:endCxn id="38936" idx="1"/>
          </p:cNvCxnSpPr>
          <p:nvPr/>
        </p:nvCxnSpPr>
        <p:spPr bwMode="auto">
          <a:xfrm rot="10800000" flipH="1" flipV="1">
            <a:off x="4629150" y="3228633"/>
            <a:ext cx="171450" cy="1059850"/>
          </a:xfrm>
          <a:prstGeom prst="bentConnector3">
            <a:avLst>
              <a:gd name="adj1" fmla="val -13333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03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30664" y="561677"/>
            <a:ext cx="8229600" cy="1143000"/>
          </a:xfrm>
        </p:spPr>
        <p:txBody>
          <a:bodyPr/>
          <a:lstStyle/>
          <a:p>
            <a:r>
              <a:rPr lang="id-ID" dirty="0" smtClean="0"/>
              <a:t>Difusi Sederhana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69823" y="2348507"/>
            <a:ext cx="4703814" cy="18859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sz="2100" dirty="0"/>
              <a:t>Difusi adalah pergerakan acak molekul-molekul dari suatu daerah dengan konsentrasi tinggi ke daerah lain dengan konsentrasi lebih rendah.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070078" y="2192536"/>
            <a:ext cx="3565922" cy="3183731"/>
            <a:chOff x="1382" y="1481"/>
            <a:chExt cx="2995" cy="267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1419" y="1481"/>
              <a:ext cx="0" cy="6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420" y="2104"/>
              <a:ext cx="11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571" y="1481"/>
              <a:ext cx="0" cy="6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65" y="1988"/>
              <a:ext cx="402" cy="116"/>
            </a:xfrm>
            <a:custGeom>
              <a:avLst/>
              <a:gdLst>
                <a:gd name="T0" fmla="*/ 0 w 1004"/>
                <a:gd name="T1" fmla="*/ 1 h 314"/>
                <a:gd name="T2" fmla="*/ 0 w 1004"/>
                <a:gd name="T3" fmla="*/ 0 h 314"/>
                <a:gd name="T4" fmla="*/ 0 w 1004"/>
                <a:gd name="T5" fmla="*/ 0 h 314"/>
                <a:gd name="T6" fmla="*/ 1 w 1004"/>
                <a:gd name="T7" fmla="*/ 0 h 314"/>
                <a:gd name="T8" fmla="*/ 1 w 1004"/>
                <a:gd name="T9" fmla="*/ 0 h 314"/>
                <a:gd name="T10" fmla="*/ 2 w 1004"/>
                <a:gd name="T11" fmla="*/ 0 h 314"/>
                <a:gd name="T12" fmla="*/ 2 w 1004"/>
                <a:gd name="T13" fmla="*/ 0 h 314"/>
                <a:gd name="T14" fmla="*/ 2 w 1004"/>
                <a:gd name="T15" fmla="*/ 0 h 314"/>
                <a:gd name="T16" fmla="*/ 3 w 1004"/>
                <a:gd name="T17" fmla="*/ 0 h 314"/>
                <a:gd name="T18" fmla="*/ 3 w 1004"/>
                <a:gd name="T19" fmla="*/ 0 h 314"/>
                <a:gd name="T20" fmla="*/ 4 w 1004"/>
                <a:gd name="T21" fmla="*/ 0 h 314"/>
                <a:gd name="T22" fmla="*/ 4 w 1004"/>
                <a:gd name="T23" fmla="*/ 0 h 314"/>
                <a:gd name="T24" fmla="*/ 4 w 1004"/>
                <a:gd name="T25" fmla="*/ 0 h 314"/>
                <a:gd name="T26" fmla="*/ 4 w 1004"/>
                <a:gd name="T27" fmla="*/ 0 h 314"/>
                <a:gd name="T28" fmla="*/ 4 w 1004"/>
                <a:gd name="T29" fmla="*/ 1 h 3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4"/>
                <a:gd name="T46" fmla="*/ 0 h 314"/>
                <a:gd name="T47" fmla="*/ 1004 w 1004"/>
                <a:gd name="T48" fmla="*/ 314 h 3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4" h="314">
                  <a:moveTo>
                    <a:pt x="80" y="314"/>
                  </a:moveTo>
                  <a:cubicBezTo>
                    <a:pt x="67" y="287"/>
                    <a:pt x="51" y="262"/>
                    <a:pt x="40" y="234"/>
                  </a:cubicBezTo>
                  <a:cubicBezTo>
                    <a:pt x="24" y="195"/>
                    <a:pt x="0" y="114"/>
                    <a:pt x="0" y="114"/>
                  </a:cubicBezTo>
                  <a:cubicBezTo>
                    <a:pt x="69" y="11"/>
                    <a:pt x="54" y="0"/>
                    <a:pt x="260" y="34"/>
                  </a:cubicBezTo>
                  <a:cubicBezTo>
                    <a:pt x="281" y="37"/>
                    <a:pt x="273" y="74"/>
                    <a:pt x="280" y="94"/>
                  </a:cubicBezTo>
                  <a:cubicBezTo>
                    <a:pt x="300" y="87"/>
                    <a:pt x="322" y="86"/>
                    <a:pt x="340" y="74"/>
                  </a:cubicBezTo>
                  <a:cubicBezTo>
                    <a:pt x="364" y="58"/>
                    <a:pt x="373" y="23"/>
                    <a:pt x="400" y="14"/>
                  </a:cubicBezTo>
                  <a:cubicBezTo>
                    <a:pt x="420" y="7"/>
                    <a:pt x="439" y="32"/>
                    <a:pt x="460" y="34"/>
                  </a:cubicBezTo>
                  <a:cubicBezTo>
                    <a:pt x="566" y="45"/>
                    <a:pt x="673" y="47"/>
                    <a:pt x="780" y="54"/>
                  </a:cubicBezTo>
                  <a:cubicBezTo>
                    <a:pt x="793" y="74"/>
                    <a:pt x="811" y="92"/>
                    <a:pt x="820" y="114"/>
                  </a:cubicBezTo>
                  <a:cubicBezTo>
                    <a:pt x="831" y="139"/>
                    <a:pt x="815" y="182"/>
                    <a:pt x="840" y="194"/>
                  </a:cubicBezTo>
                  <a:cubicBezTo>
                    <a:pt x="870" y="209"/>
                    <a:pt x="907" y="181"/>
                    <a:pt x="940" y="174"/>
                  </a:cubicBezTo>
                  <a:cubicBezTo>
                    <a:pt x="953" y="154"/>
                    <a:pt x="956" y="114"/>
                    <a:pt x="980" y="114"/>
                  </a:cubicBezTo>
                  <a:cubicBezTo>
                    <a:pt x="1001" y="114"/>
                    <a:pt x="998" y="153"/>
                    <a:pt x="1000" y="174"/>
                  </a:cubicBezTo>
                  <a:cubicBezTo>
                    <a:pt x="1004" y="214"/>
                    <a:pt x="1000" y="254"/>
                    <a:pt x="1000" y="294"/>
                  </a:cubicBezTo>
                </a:path>
              </a:pathLst>
            </a:custGeom>
            <a:solidFill>
              <a:srgbClr val="3366FF"/>
            </a:solidFill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1534" y="1884"/>
              <a:ext cx="288" cy="17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937" y="1712"/>
              <a:ext cx="0" cy="34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2052" y="1769"/>
              <a:ext cx="231" cy="28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110" y="1942"/>
              <a:ext cx="288" cy="11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420" y="1643"/>
              <a:ext cx="1152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686" y="1596"/>
              <a:ext cx="345" cy="51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62" y="1661"/>
              <a:ext cx="979" cy="46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262" y="1481"/>
              <a:ext cx="0" cy="6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 flipV="1">
              <a:off x="4241" y="1481"/>
              <a:ext cx="0" cy="6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262" y="2115"/>
              <a:ext cx="97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837" y="2273"/>
              <a:ext cx="23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000066"/>
                  </a:solidFill>
                </a:rPr>
                <a:t>KRISTAL DALAM AIR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82" y="2711"/>
              <a:ext cx="1152" cy="103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2015" y="2711"/>
              <a:ext cx="173" cy="23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188" y="2711"/>
              <a:ext cx="346" cy="173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2361" y="2884"/>
              <a:ext cx="173" cy="23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382" y="3460"/>
              <a:ext cx="345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1727" y="3460"/>
              <a:ext cx="231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225" y="2711"/>
              <a:ext cx="1152" cy="1037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801" y="2711"/>
              <a:ext cx="1" cy="40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3801" y="3287"/>
              <a:ext cx="0" cy="46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3513" y="3114"/>
              <a:ext cx="518" cy="34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513" y="2999"/>
              <a:ext cx="576" cy="461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1350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497" y="2826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612" y="2884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555" y="3114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785" y="299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555" y="328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015" y="322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015" y="363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166" y="351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246" y="363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476" y="369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727" y="276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823" y="286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073" y="294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15" y="328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419" y="276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303" y="3172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188" y="3402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476" y="328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495" y="353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284" y="3498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939" y="332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708" y="298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1497" y="299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785" y="322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900" y="3114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727" y="346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919" y="296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69" y="303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265" y="313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361" y="322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015" y="305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2111" y="315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2207" y="324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2303" y="334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399" y="344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497" y="369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43" y="357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939" y="367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283" y="276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379" y="286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475" y="296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513" y="276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609" y="286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225" y="299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321" y="309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417" y="319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513" y="328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609" y="338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705" y="3479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283" y="334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379" y="344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475" y="353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571" y="363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225" y="3460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321" y="3556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417" y="3652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705" y="2961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801" y="305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916" y="2884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147" y="2884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4089" y="3345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089" y="3633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4262" y="3517"/>
              <a:ext cx="16" cy="24"/>
            </a:xfrm>
            <a:custGeom>
              <a:avLst/>
              <a:gdLst>
                <a:gd name="T0" fmla="*/ 0 w 40"/>
                <a:gd name="T1" fmla="*/ 0 h 60"/>
                <a:gd name="T2" fmla="*/ 0 w 40"/>
                <a:gd name="T3" fmla="*/ 0 h 60"/>
                <a:gd name="T4" fmla="*/ 0 w 40"/>
                <a:gd name="T5" fmla="*/ 0 h 60"/>
                <a:gd name="T6" fmla="*/ 0 60000 65536"/>
                <a:gd name="T7" fmla="*/ 0 60000 65536"/>
                <a:gd name="T8" fmla="*/ 0 60000 65536"/>
                <a:gd name="T9" fmla="*/ 0 w 40"/>
                <a:gd name="T10" fmla="*/ 0 h 60"/>
                <a:gd name="T11" fmla="*/ 40 w 40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60">
                  <a:moveTo>
                    <a:pt x="0" y="60"/>
                  </a:moveTo>
                  <a:cubicBezTo>
                    <a:pt x="13" y="40"/>
                    <a:pt x="40" y="0"/>
                    <a:pt x="40" y="0"/>
                  </a:cubicBezTo>
                  <a:cubicBezTo>
                    <a:pt x="40" y="0"/>
                    <a:pt x="13" y="40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sz="1350"/>
            </a:p>
          </p:txBody>
        </p:sp>
        <p:sp>
          <p:nvSpPr>
            <p:cNvPr id="94" name="Text Box 94"/>
            <p:cNvSpPr txBox="1">
              <a:spLocks noChangeArrowheads="1"/>
            </p:cNvSpPr>
            <p:nvPr/>
          </p:nvSpPr>
          <p:spPr bwMode="auto">
            <a:xfrm>
              <a:off x="1791" y="3884"/>
              <a:ext cx="23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1500" b="1">
                  <a:solidFill>
                    <a:srgbClr val="000066"/>
                  </a:solidFill>
                </a:rPr>
                <a:t>GAS DALAM RUANG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3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30664" y="457200"/>
            <a:ext cx="8229600" cy="1143000"/>
          </a:xfrm>
        </p:spPr>
        <p:txBody>
          <a:bodyPr/>
          <a:lstStyle/>
          <a:p>
            <a:r>
              <a:rPr lang="id-ID" dirty="0" smtClean="0"/>
              <a:t>Lanjutan difusi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d-ID" sz="1800" dirty="0">
                <a:latin typeface="Albertus" pitchFamily="34" charset="0"/>
              </a:rPr>
              <a:t>Proses difusi biasanya tergantung pada kondisi-kondisi sebagai berikut :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id-ID" sz="1800" dirty="0">
                <a:latin typeface="Albertus" pitchFamily="34" charset="0"/>
              </a:rPr>
              <a:t>Wujud materi </a:t>
            </a:r>
            <a:r>
              <a:rPr lang="id-ID" sz="1800" dirty="0" smtClean="0">
                <a:latin typeface="Albertus" pitchFamily="34" charset="0"/>
                <a:sym typeface="Wingdings" pitchFamily="2" charset="2"/>
              </a:rPr>
              <a:t> </a:t>
            </a:r>
            <a:r>
              <a:rPr lang="id-ID" sz="1800" dirty="0">
                <a:latin typeface="Albertus" pitchFamily="34" charset="0"/>
                <a:sym typeface="Wingdings" pitchFamily="2" charset="2"/>
              </a:rPr>
              <a:t>difusi lambat jika zat berwujud padat, </a:t>
            </a:r>
            <a:r>
              <a:rPr lang="id-ID" sz="1800" dirty="0" smtClean="0">
                <a:latin typeface="Albertus" pitchFamily="34" charset="0"/>
                <a:sym typeface="Wingdings" pitchFamily="2" charset="2"/>
              </a:rPr>
              <a:t>dan cepat pada zat berwujud cair</a:t>
            </a:r>
            <a:endParaRPr lang="id-ID" sz="1800" dirty="0">
              <a:latin typeface="Albertus" pitchFamily="34" charset="0"/>
              <a:sym typeface="Wingdings" pitchFamily="2" charset="2"/>
            </a:endParaRP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id-ID" sz="1800" dirty="0">
                <a:latin typeface="Albertus" pitchFamily="34" charset="0"/>
                <a:sym typeface="Wingdings" pitchFamily="2" charset="2"/>
              </a:rPr>
              <a:t>Suhu  suhu panas dapat mempercepat difusi, bila suhu dingin akan menurunkan kecepatan rata-rata difusi.  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id-ID" sz="1800" dirty="0">
                <a:latin typeface="Albertus" pitchFamily="34" charset="0"/>
                <a:sym typeface="Wingdings" pitchFamily="2" charset="2"/>
              </a:rPr>
              <a:t>Ukuran molekul  ukuran kecil lebih cepat melintasi membran, ukuran besar lebih lambat.</a:t>
            </a:r>
          </a:p>
          <a:p>
            <a:pPr>
              <a:buFont typeface="Wingdings" panose="05000000000000000000" pitchFamily="2" charset="2"/>
              <a:buAutoNum type="arabicPeriod"/>
              <a:defRPr/>
            </a:pPr>
            <a:r>
              <a:rPr lang="id-ID" sz="1800" dirty="0">
                <a:latin typeface="Albertus" pitchFamily="34" charset="0"/>
                <a:sym typeface="Wingdings" pitchFamily="2" charset="2"/>
              </a:rPr>
              <a:t>Konsentrasi semakin besar gradien konsentrasi antara dua daerah, semakin cepat rata-rata difusinya.            </a:t>
            </a:r>
            <a:endParaRPr lang="id-ID" sz="1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956923"/>
            <a:ext cx="7886700" cy="749414"/>
          </a:xfrm>
        </p:spPr>
        <p:txBody>
          <a:bodyPr/>
          <a:lstStyle/>
          <a:p>
            <a:pPr algn="ctr" eaLnBrk="1" hangingPunct="1"/>
            <a:r>
              <a:rPr lang="en-US" sz="2700" dirty="0"/>
              <a:t>DIFUSI TERFASILITASI</a:t>
            </a:r>
          </a:p>
        </p:txBody>
      </p:sp>
      <p:sp>
        <p:nvSpPr>
          <p:cNvPr id="44035" name="Text Box 16"/>
          <p:cNvSpPr txBox="1">
            <a:spLocks noChangeArrowheads="1"/>
          </p:cNvSpPr>
          <p:nvPr/>
        </p:nvSpPr>
        <p:spPr bwMode="auto">
          <a:xfrm>
            <a:off x="1369220" y="5353051"/>
            <a:ext cx="6346031" cy="64633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Dibantu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protein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pembawa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membran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palsma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sehingga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membentuk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kanal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molekul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bergerak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melintasi</a:t>
            </a:r>
            <a:r>
              <a:rPr 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membran</a:t>
            </a:r>
            <a:endParaRPr 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6" name="Picture 20" descr="untitl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CEBF0"/>
              </a:clrFrom>
              <a:clrTo>
                <a:srgbClr val="ECEBF0">
                  <a:alpha val="0"/>
                </a:srgbClr>
              </a:clrTo>
            </a:clrChange>
            <a:lum bright="18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4500"/>
            <a:ext cx="6343650" cy="362426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10" descr="os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171700"/>
            <a:ext cx="25146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3"/>
          <p:cNvSpPr>
            <a:spLocks noGrp="1" noChangeArrowheads="1"/>
          </p:cNvSpPr>
          <p:nvPr>
            <p:ph type="title"/>
          </p:nvPr>
        </p:nvSpPr>
        <p:spPr>
          <a:xfrm>
            <a:off x="1028700" y="800102"/>
            <a:ext cx="6972300" cy="1257298"/>
          </a:xfrm>
          <a:solidFill>
            <a:srgbClr val="FFFF99"/>
          </a:solidFill>
          <a:ln>
            <a:solidFill>
              <a:srgbClr val="CC33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b="1" dirty="0">
                <a:solidFill>
                  <a:srgbClr val="006600"/>
                </a:solidFill>
              </a:rPr>
              <a:t>OSMOSIS</a:t>
            </a:r>
            <a:r>
              <a:rPr lang="en-US" sz="1500" b="1" dirty="0">
                <a:solidFill>
                  <a:srgbClr val="006600"/>
                </a:solidFill>
              </a:rPr>
              <a:t/>
            </a:r>
            <a:br>
              <a:rPr lang="en-US" sz="1500" b="1" dirty="0">
                <a:solidFill>
                  <a:srgbClr val="006600"/>
                </a:solidFill>
              </a:rPr>
            </a:br>
            <a:r>
              <a:rPr lang="en-US" sz="1800" b="1" dirty="0" err="1">
                <a:solidFill>
                  <a:srgbClr val="006600"/>
                </a:solidFill>
              </a:rPr>
              <a:t>Perpindahan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molekul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zat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pelarut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dari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daerah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konsentrasi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pelarut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tinggi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ke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daerah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konsentrasi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pelarut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rendah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melalui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membran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selektif</a:t>
            </a:r>
            <a:r>
              <a:rPr lang="en-US" sz="1800" b="1" dirty="0">
                <a:solidFill>
                  <a:srgbClr val="006600"/>
                </a:solidFill>
              </a:rPr>
              <a:t> </a:t>
            </a:r>
            <a:r>
              <a:rPr lang="en-US" sz="1800" b="1" dirty="0" err="1">
                <a:solidFill>
                  <a:srgbClr val="006600"/>
                </a:solidFill>
              </a:rPr>
              <a:t>permeabel</a:t>
            </a:r>
            <a:r>
              <a:rPr lang="en-US" sz="18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6084" name="Line 16"/>
          <p:cNvSpPr>
            <a:spLocks noChangeShapeType="1"/>
          </p:cNvSpPr>
          <p:nvPr/>
        </p:nvSpPr>
        <p:spPr bwMode="auto">
          <a:xfrm flipH="1">
            <a:off x="2571750" y="251460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46085" name="Line 17"/>
          <p:cNvSpPr>
            <a:spLocks noChangeShapeType="1"/>
          </p:cNvSpPr>
          <p:nvPr/>
        </p:nvSpPr>
        <p:spPr bwMode="auto">
          <a:xfrm flipH="1">
            <a:off x="2286000" y="2686050"/>
            <a:ext cx="10287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46086" name="Text Box 18"/>
          <p:cNvSpPr txBox="1">
            <a:spLocks noChangeArrowheads="1"/>
          </p:cNvSpPr>
          <p:nvPr/>
        </p:nvSpPr>
        <p:spPr bwMode="auto">
          <a:xfrm>
            <a:off x="1440998" y="2343151"/>
            <a:ext cx="1130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>
                <a:latin typeface="Times New Roman" panose="02020603050405020304" pitchFamily="18" charset="0"/>
              </a:rPr>
              <a:t>PELARUT</a:t>
            </a:r>
          </a:p>
        </p:txBody>
      </p:sp>
      <p:sp>
        <p:nvSpPr>
          <p:cNvPr id="46087" name="Text Box 19"/>
          <p:cNvSpPr txBox="1">
            <a:spLocks noChangeArrowheads="1"/>
          </p:cNvSpPr>
          <p:nvPr/>
        </p:nvSpPr>
        <p:spPr bwMode="auto">
          <a:xfrm>
            <a:off x="1028700" y="2914651"/>
            <a:ext cx="12573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dirty="0">
                <a:latin typeface="Times New Roman" panose="02020603050405020304" pitchFamily="18" charset="0"/>
              </a:rPr>
              <a:t>TERLARUT</a:t>
            </a:r>
          </a:p>
        </p:txBody>
      </p:sp>
      <p:sp>
        <p:nvSpPr>
          <p:cNvPr id="46088" name="Line 20"/>
          <p:cNvSpPr>
            <a:spLocks noChangeShapeType="1"/>
          </p:cNvSpPr>
          <p:nvPr/>
        </p:nvSpPr>
        <p:spPr bwMode="auto">
          <a:xfrm flipH="1">
            <a:off x="2686050" y="3371850"/>
            <a:ext cx="800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46089" name="Text Box 21"/>
          <p:cNvSpPr txBox="1">
            <a:spLocks noChangeArrowheads="1"/>
          </p:cNvSpPr>
          <p:nvPr/>
        </p:nvSpPr>
        <p:spPr bwMode="auto">
          <a:xfrm>
            <a:off x="1440998" y="3371851"/>
            <a:ext cx="14165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>
                <a:latin typeface="Times New Roman" panose="02020603050405020304" pitchFamily="18" charset="0"/>
              </a:rPr>
              <a:t>Daerah yang </a:t>
            </a:r>
            <a:r>
              <a:rPr lang="en-US" sz="1350" dirty="0" err="1">
                <a:latin typeface="Times New Roman" panose="02020603050405020304" pitchFamily="18" charset="0"/>
              </a:rPr>
              <a:t>konsentrasi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zat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pelarutnya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tinggi</a:t>
            </a:r>
            <a:r>
              <a:rPr lang="en-US" sz="1350" dirty="0">
                <a:latin typeface="Times New Roman" panose="02020603050405020304" pitchFamily="18" charset="0"/>
              </a:rPr>
              <a:t> (</a:t>
            </a:r>
            <a:r>
              <a:rPr lang="en-US" sz="1350" dirty="0" err="1">
                <a:latin typeface="Times New Roman" panose="02020603050405020304" pitchFamily="18" charset="0"/>
              </a:rPr>
              <a:t>encer</a:t>
            </a:r>
            <a:r>
              <a:rPr lang="en-US" sz="1350" dirty="0">
                <a:latin typeface="Times New Roman" panose="02020603050405020304" pitchFamily="18" charset="0"/>
              </a:rPr>
              <a:t>/</a:t>
            </a:r>
            <a:r>
              <a:rPr lang="en-US" sz="1350" dirty="0" err="1">
                <a:latin typeface="Times New Roman" panose="02020603050405020304" pitchFamily="18" charset="0"/>
              </a:rPr>
              <a:t>hipotonik</a:t>
            </a:r>
            <a:r>
              <a:rPr lang="en-US" sz="135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6090" name="Line 22"/>
          <p:cNvSpPr>
            <a:spLocks noChangeShapeType="1"/>
          </p:cNvSpPr>
          <p:nvPr/>
        </p:nvSpPr>
        <p:spPr bwMode="auto">
          <a:xfrm>
            <a:off x="5086350" y="3257550"/>
            <a:ext cx="74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46091" name="Text Box 23"/>
          <p:cNvSpPr txBox="1">
            <a:spLocks noChangeArrowheads="1"/>
          </p:cNvSpPr>
          <p:nvPr/>
        </p:nvSpPr>
        <p:spPr bwMode="auto">
          <a:xfrm>
            <a:off x="5943600" y="2857501"/>
            <a:ext cx="1543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>
                <a:latin typeface="Times New Roman" panose="02020603050405020304" pitchFamily="18" charset="0"/>
              </a:rPr>
              <a:t>Daerah yang </a:t>
            </a:r>
            <a:r>
              <a:rPr lang="en-US" sz="1350" dirty="0" err="1">
                <a:latin typeface="Times New Roman" panose="02020603050405020304" pitchFamily="18" charset="0"/>
              </a:rPr>
              <a:t>konsentrasi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zat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pelarutnya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rendah</a:t>
            </a:r>
            <a:r>
              <a:rPr lang="en-US" sz="1350" dirty="0">
                <a:latin typeface="Times New Roman" panose="02020603050405020304" pitchFamily="18" charset="0"/>
              </a:rPr>
              <a:t> (</a:t>
            </a:r>
            <a:r>
              <a:rPr lang="en-US" sz="1350" dirty="0" err="1">
                <a:latin typeface="Times New Roman" panose="02020603050405020304" pitchFamily="18" charset="0"/>
              </a:rPr>
              <a:t>pekat</a:t>
            </a:r>
            <a:r>
              <a:rPr lang="en-US" sz="1350" dirty="0">
                <a:latin typeface="Times New Roman" panose="02020603050405020304" pitchFamily="18" charset="0"/>
              </a:rPr>
              <a:t>/</a:t>
            </a:r>
            <a:r>
              <a:rPr lang="en-US" sz="1350" dirty="0" err="1">
                <a:latin typeface="Times New Roman" panose="02020603050405020304" pitchFamily="18" charset="0"/>
              </a:rPr>
              <a:t>hipertonik</a:t>
            </a:r>
            <a:r>
              <a:rPr lang="en-US" sz="135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6092" name="Line 24"/>
          <p:cNvSpPr>
            <a:spLocks noChangeShapeType="1"/>
          </p:cNvSpPr>
          <p:nvPr/>
        </p:nvSpPr>
        <p:spPr bwMode="auto">
          <a:xfrm>
            <a:off x="5600700" y="47434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46093" name="Text Box 25"/>
          <p:cNvSpPr txBox="1">
            <a:spLocks noChangeArrowheads="1"/>
          </p:cNvSpPr>
          <p:nvPr/>
        </p:nvSpPr>
        <p:spPr bwMode="auto">
          <a:xfrm>
            <a:off x="6057900" y="4457701"/>
            <a:ext cx="1428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dirty="0" err="1">
                <a:latin typeface="Times New Roman" panose="02020603050405020304" pitchFamily="18" charset="0"/>
              </a:rPr>
              <a:t>Konsentrasi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zat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pelarut</a:t>
            </a:r>
            <a:r>
              <a:rPr lang="en-US" sz="1350" dirty="0">
                <a:latin typeface="Times New Roman" panose="02020603050405020304" pitchFamily="18" charset="0"/>
              </a:rPr>
              <a:t> di </a:t>
            </a:r>
            <a:r>
              <a:rPr lang="en-US" sz="1350" dirty="0" err="1">
                <a:latin typeface="Times New Roman" panose="02020603050405020304" pitchFamily="18" charset="0"/>
              </a:rPr>
              <a:t>dua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daerah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ini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sudah</a:t>
            </a:r>
            <a:r>
              <a:rPr lang="en-US" sz="1350" dirty="0">
                <a:latin typeface="Times New Roman" panose="02020603050405020304" pitchFamily="18" charset="0"/>
              </a:rPr>
              <a:t> </a:t>
            </a:r>
            <a:r>
              <a:rPr lang="en-US" sz="1350" dirty="0" err="1">
                <a:latin typeface="Times New Roman" panose="02020603050405020304" pitchFamily="18" charset="0"/>
              </a:rPr>
              <a:t>sama</a:t>
            </a:r>
            <a:r>
              <a:rPr lang="en-US" sz="1350" dirty="0">
                <a:latin typeface="Times New Roman" panose="02020603050405020304" pitchFamily="18" charset="0"/>
              </a:rPr>
              <a:t> (</a:t>
            </a:r>
            <a:r>
              <a:rPr lang="en-US" sz="1350" dirty="0" err="1">
                <a:latin typeface="Times New Roman" panose="02020603050405020304" pitchFamily="18" charset="0"/>
              </a:rPr>
              <a:t>isotonik</a:t>
            </a:r>
            <a:r>
              <a:rPr lang="en-US" sz="135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0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758" y="1022144"/>
            <a:ext cx="6447501" cy="6910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/>
              <a:t>Efek</a:t>
            </a:r>
            <a:r>
              <a:rPr lang="en-US" dirty="0" smtClean="0"/>
              <a:t> Osmosis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38176" y="1814378"/>
            <a:ext cx="8601023" cy="4053021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konsentrasi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larutan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lebih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rendah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sekitarnya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air </a:t>
            </a:r>
            <a:r>
              <a:rPr lang="en-US" sz="2000" dirty="0" err="1">
                <a:solidFill>
                  <a:srgbClr val="FF0000"/>
                </a:solidFill>
              </a:rPr>
              <a:t>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segera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bergerak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luar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meninggalkan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, </a:t>
            </a:r>
            <a:r>
              <a:rPr lang="en-US" sz="2000" dirty="0" err="1"/>
              <a:t>akibatnya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menyusut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mati</a:t>
            </a:r>
            <a:r>
              <a:rPr lang="en-US" sz="2000" dirty="0"/>
              <a:t> (PLASMOLISIS)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konsentrasi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larutan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lebih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tinggi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sekitarnya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air </a:t>
            </a:r>
            <a:r>
              <a:rPr lang="en-US" sz="2000" dirty="0" err="1">
                <a:solidFill>
                  <a:srgbClr val="FF0000"/>
                </a:solidFill>
              </a:rPr>
              <a:t>akan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segera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bergerak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masuk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dalam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, </a:t>
            </a:r>
            <a:r>
              <a:rPr lang="en-US" sz="2000" dirty="0" err="1"/>
              <a:t>akibatnya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membengkak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pecah</a:t>
            </a:r>
            <a:r>
              <a:rPr lang="en-US" sz="2000" dirty="0"/>
              <a:t>, </a:t>
            </a:r>
            <a:r>
              <a:rPr lang="en-US" sz="2000" dirty="0" err="1"/>
              <a:t>kecuali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tumbuhan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menggelembung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menegang</a:t>
            </a:r>
            <a:r>
              <a:rPr lang="en-US" sz="2000" dirty="0"/>
              <a:t> (TURGID)</a:t>
            </a:r>
          </a:p>
        </p:txBody>
      </p:sp>
    </p:spTree>
    <p:extLst>
      <p:ext uri="{BB962C8B-B14F-4D97-AF65-F5344CB8AC3E}">
        <p14:creationId xmlns:p14="http://schemas.microsoft.com/office/powerpoint/2010/main" val="10099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6758" y="1737056"/>
            <a:ext cx="80376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eaLnBrk="1" hangingPunct="1">
              <a:buFont typeface="Arial" panose="020B0604020202020204" pitchFamily="34" charset="0"/>
              <a:buChar char="•"/>
            </a:pPr>
            <a:r>
              <a:rPr lang="id-ID" b="1" dirty="0">
                <a:cs typeface="Times New Roman" panose="02020603050405020304" pitchFamily="18" charset="0"/>
              </a:rPr>
              <a:t>Zat masuk/keluar ke/dari dalam sel melawan gradien konsentrasi, maka terjadi pemompaan molekul melewati membran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</a:pPr>
            <a:r>
              <a:rPr lang="id-ID" b="1" dirty="0">
                <a:cs typeface="Times New Roman" panose="02020603050405020304" pitchFamily="18" charset="0"/>
              </a:rPr>
              <a:t>Contoh:</a:t>
            </a:r>
          </a:p>
          <a:p>
            <a:pPr marL="332185" eaLnBrk="1" hangingPunct="1"/>
            <a:r>
              <a:rPr lang="id-ID" b="1" dirty="0">
                <a:cs typeface="Times New Roman" panose="02020603050405020304" pitchFamily="18" charset="0"/>
              </a:rPr>
              <a:t>Protein pompa Na-K</a:t>
            </a:r>
          </a:p>
          <a:p>
            <a:pPr marL="332185" eaLnBrk="1" hangingPunct="1"/>
            <a:endParaRPr lang="id-ID" b="1" dirty="0">
              <a:cs typeface="Times New Roman" panose="02020603050405020304" pitchFamily="18" charset="0"/>
            </a:endParaRPr>
          </a:p>
          <a:p>
            <a:pPr marL="332185" eaLnBrk="1" hangingPunct="1"/>
            <a:endParaRPr lang="id-ID" b="1" dirty="0">
              <a:solidFill>
                <a:srgbClr val="000080"/>
              </a:solidFill>
            </a:endParaRPr>
          </a:p>
          <a:p>
            <a:pPr marL="332185" eaLnBrk="1" hangingPunct="1"/>
            <a:r>
              <a:rPr lang="id-ID" b="1" dirty="0">
                <a:solidFill>
                  <a:srgbClr val="000080"/>
                </a:solidFill>
              </a:rPr>
              <a:t>Dalam transpor aktif, protein tidak sekedar sebagai pembawa, tetapi juga sebagai enzim ATPase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6758" y="1022144"/>
            <a:ext cx="6447501" cy="6910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700" b="1" dirty="0">
                <a:solidFill>
                  <a:srgbClr val="FF0000"/>
                </a:solidFill>
              </a:rPr>
              <a:t>TRANSPOR AKTIF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386013" y="4466379"/>
            <a:ext cx="9715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500" b="1">
                <a:solidFill>
                  <a:srgbClr val="000080"/>
                </a:solidFill>
              </a:rPr>
              <a:t>ATPase</a:t>
            </a:r>
            <a:endParaRPr lang="en-US" sz="1500" b="1">
              <a:solidFill>
                <a:srgbClr val="0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rc 10"/>
          <p:cNvSpPr>
            <a:spLocks/>
          </p:cNvSpPr>
          <p:nvPr/>
        </p:nvSpPr>
        <p:spPr bwMode="auto">
          <a:xfrm rot="9046204">
            <a:off x="3250407" y="4627960"/>
            <a:ext cx="540544" cy="638175"/>
          </a:xfrm>
          <a:custGeom>
            <a:avLst/>
            <a:gdLst>
              <a:gd name="T0" fmla="*/ 2147483647 w 21600"/>
              <a:gd name="T1" fmla="*/ 0 h 18237"/>
              <a:gd name="T2" fmla="*/ 2147483647 w 21600"/>
              <a:gd name="T3" fmla="*/ 2147483647 h 18237"/>
              <a:gd name="T4" fmla="*/ 0 w 21600"/>
              <a:gd name="T5" fmla="*/ 2147483647 h 18237"/>
              <a:gd name="T6" fmla="*/ 0 60000 65536"/>
              <a:gd name="T7" fmla="*/ 0 60000 65536"/>
              <a:gd name="T8" fmla="*/ 0 60000 65536"/>
              <a:gd name="T9" fmla="*/ 0 w 21600"/>
              <a:gd name="T10" fmla="*/ 0 h 18237"/>
              <a:gd name="T11" fmla="*/ 21600 w 21600"/>
              <a:gd name="T12" fmla="*/ 18237 h 18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37" fill="none" extrusionOk="0">
                <a:moveTo>
                  <a:pt x="11574" y="0"/>
                </a:moveTo>
                <a:cubicBezTo>
                  <a:pt x="17817" y="3962"/>
                  <a:pt x="21600" y="10842"/>
                  <a:pt x="21600" y="18237"/>
                </a:cubicBezTo>
              </a:path>
              <a:path w="21600" h="18237" stroke="0" extrusionOk="0">
                <a:moveTo>
                  <a:pt x="11574" y="0"/>
                </a:moveTo>
                <a:cubicBezTo>
                  <a:pt x="17817" y="3962"/>
                  <a:pt x="21600" y="10842"/>
                  <a:pt x="21600" y="18237"/>
                </a:cubicBezTo>
                <a:lnTo>
                  <a:pt x="0" y="18237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614614" y="5222081"/>
            <a:ext cx="1674019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5964" y="5037879"/>
            <a:ext cx="7560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500" b="1">
                <a:solidFill>
                  <a:srgbClr val="000080"/>
                </a:solidFill>
              </a:rPr>
              <a:t>ATP</a:t>
            </a:r>
            <a:endParaRPr lang="en-US" sz="1500" b="1">
              <a:solidFill>
                <a:srgbClr val="0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29113" y="4922462"/>
            <a:ext cx="18871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500" b="1">
                <a:solidFill>
                  <a:srgbClr val="000080"/>
                </a:solidFill>
              </a:rPr>
              <a:t>ADP + Pi + </a:t>
            </a:r>
            <a:r>
              <a:rPr lang="en-US" sz="1500" b="1">
                <a:solidFill>
                  <a:srgbClr val="000080"/>
                </a:solidFill>
                <a:cs typeface="Arial" panose="020B0604020202020204" pitchFamily="34" charset="0"/>
              </a:rPr>
              <a:t>ENERGI</a:t>
            </a:r>
            <a:endParaRPr lang="el-GR" sz="1500" b="1">
              <a:solidFill>
                <a:srgbClr val="00008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75378"/>
            <a:ext cx="7868458" cy="58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0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277541" y="857251"/>
          <a:ext cx="6723459" cy="426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4" imgW="5811061" imgH="3371429" progId="Paint.Picture">
                  <p:embed/>
                </p:oleObj>
              </mc:Choice>
              <mc:Fallback>
                <p:oleObj name="Bitmap Image" r:id="rId4" imgW="5811061" imgH="33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541" y="857251"/>
                        <a:ext cx="6723459" cy="4266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017044" y="138946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988344" y="144661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4475560" y="173236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826919" y="4382691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680720" y="1135791"/>
            <a:ext cx="1026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50" b="1" dirty="0" err="1">
                <a:solidFill>
                  <a:srgbClr val="000066"/>
                </a:solidFill>
              </a:rPr>
              <a:t>Molekul</a:t>
            </a:r>
            <a:endParaRPr lang="en-US" sz="1350" b="1" dirty="0">
              <a:solidFill>
                <a:srgbClr val="000066"/>
              </a:solidFill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097881" y="1732360"/>
            <a:ext cx="0" cy="234315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547813" y="4486276"/>
            <a:ext cx="1771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>
                <a:solidFill>
                  <a:srgbClr val="000066"/>
                </a:solidFill>
              </a:rPr>
              <a:t>Difusi sederhana</a:t>
            </a: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1980010" y="413266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2876550" y="1703785"/>
            <a:ext cx="228600" cy="2286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36056" y="4118372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923582" y="1517966"/>
            <a:ext cx="1257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 dirty="0">
                <a:solidFill>
                  <a:srgbClr val="000066"/>
                </a:solidFill>
              </a:rPr>
              <a:t>Protein </a:t>
            </a:r>
            <a:r>
              <a:rPr lang="en-US" sz="1350" b="1" dirty="0" err="1">
                <a:solidFill>
                  <a:srgbClr val="000066"/>
                </a:solidFill>
              </a:rPr>
              <a:t>kanal</a:t>
            </a:r>
            <a:endParaRPr lang="en-US" sz="1350" b="1" dirty="0">
              <a:solidFill>
                <a:srgbClr val="000066"/>
              </a:solidFill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448174" y="1771016"/>
            <a:ext cx="14192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 dirty="0">
                <a:solidFill>
                  <a:srgbClr val="000066"/>
                </a:solidFill>
              </a:rPr>
              <a:t>Protein </a:t>
            </a:r>
            <a:r>
              <a:rPr lang="en-US" sz="1350" b="1" dirty="0" err="1">
                <a:solidFill>
                  <a:srgbClr val="000066"/>
                </a:solidFill>
              </a:rPr>
              <a:t>pembawa</a:t>
            </a:r>
            <a:endParaRPr lang="en-US" sz="1350" b="1" dirty="0">
              <a:solidFill>
                <a:srgbClr val="000066"/>
              </a:solidFill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H="1">
            <a:off x="4518424" y="2003822"/>
            <a:ext cx="59531" cy="2289572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4399360" y="430411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5975033" y="2302967"/>
            <a:ext cx="1771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>
                <a:solidFill>
                  <a:srgbClr val="000066"/>
                </a:solidFill>
              </a:rPr>
              <a:t>Protein pompa</a:t>
            </a: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5948363" y="2071688"/>
            <a:ext cx="114300" cy="2286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776663" y="4486276"/>
            <a:ext cx="1771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>
                <a:solidFill>
                  <a:srgbClr val="000066"/>
                </a:solidFill>
              </a:rPr>
              <a:t>Difusi terfasilitasi</a:t>
            </a:r>
          </a:p>
        </p:txBody>
      </p:sp>
      <p:sp>
        <p:nvSpPr>
          <p:cNvPr id="55316" name="AutoShape 20"/>
          <p:cNvSpPr>
            <a:spLocks/>
          </p:cNvSpPr>
          <p:nvPr/>
        </p:nvSpPr>
        <p:spPr bwMode="auto">
          <a:xfrm rot="-5400000">
            <a:off x="3217664" y="3973712"/>
            <a:ext cx="553641" cy="2164556"/>
          </a:xfrm>
          <a:prstGeom prst="leftBrace">
            <a:avLst>
              <a:gd name="adj1" fmla="val 32581"/>
              <a:gd name="adj2" fmla="val 50000"/>
            </a:avLst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574131" y="5304235"/>
            <a:ext cx="1771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>
                <a:solidFill>
                  <a:srgbClr val="000066"/>
                </a:solidFill>
              </a:rPr>
              <a:t>Transpor pasif</a:t>
            </a: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5930504" y="4679156"/>
            <a:ext cx="0" cy="62865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 sz="1350"/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5122069" y="5275660"/>
            <a:ext cx="17716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50" b="1">
                <a:solidFill>
                  <a:srgbClr val="000066"/>
                </a:solidFill>
              </a:rPr>
              <a:t>Transpor aktif</a:t>
            </a:r>
          </a:p>
        </p:txBody>
      </p:sp>
      <p:sp>
        <p:nvSpPr>
          <p:cNvPr id="55320" name="Arc 24"/>
          <p:cNvSpPr>
            <a:spLocks/>
          </p:cNvSpPr>
          <p:nvPr/>
        </p:nvSpPr>
        <p:spPr bwMode="auto">
          <a:xfrm>
            <a:off x="5041108" y="3602832"/>
            <a:ext cx="898922" cy="531019"/>
          </a:xfrm>
          <a:custGeom>
            <a:avLst/>
            <a:gdLst>
              <a:gd name="T0" fmla="*/ 2147483647 w 21600"/>
              <a:gd name="T1" fmla="*/ 0 h 28720"/>
              <a:gd name="T2" fmla="*/ 2147483647 w 21600"/>
              <a:gd name="T3" fmla="*/ 2147483647 h 28720"/>
              <a:gd name="T4" fmla="*/ 0 w 21600"/>
              <a:gd name="T5" fmla="*/ 2147483647 h 28720"/>
              <a:gd name="T6" fmla="*/ 0 60000 65536"/>
              <a:gd name="T7" fmla="*/ 0 60000 65536"/>
              <a:gd name="T8" fmla="*/ 0 60000 65536"/>
              <a:gd name="T9" fmla="*/ 0 w 21600"/>
              <a:gd name="T10" fmla="*/ 0 h 28720"/>
              <a:gd name="T11" fmla="*/ 21600 w 21600"/>
              <a:gd name="T12" fmla="*/ 28720 h 28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720" fill="none" extrusionOk="0">
                <a:moveTo>
                  <a:pt x="11224" y="0"/>
                </a:moveTo>
                <a:cubicBezTo>
                  <a:pt x="17667" y="3919"/>
                  <a:pt x="21600" y="10914"/>
                  <a:pt x="21600" y="18455"/>
                </a:cubicBezTo>
                <a:cubicBezTo>
                  <a:pt x="21600" y="22038"/>
                  <a:pt x="20708" y="25566"/>
                  <a:pt x="19004" y="28719"/>
                </a:cubicBezTo>
              </a:path>
              <a:path w="21600" h="28720" stroke="0" extrusionOk="0">
                <a:moveTo>
                  <a:pt x="11224" y="0"/>
                </a:moveTo>
                <a:cubicBezTo>
                  <a:pt x="17667" y="3919"/>
                  <a:pt x="21600" y="10914"/>
                  <a:pt x="21600" y="18455"/>
                </a:cubicBezTo>
                <a:cubicBezTo>
                  <a:pt x="21600" y="22038"/>
                  <a:pt x="20708" y="25566"/>
                  <a:pt x="19004" y="28719"/>
                </a:cubicBezTo>
                <a:lnTo>
                  <a:pt x="0" y="18455"/>
                </a:lnTo>
                <a:close/>
              </a:path>
            </a:pathLst>
          </a:cu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d-ID" sz="1350">
              <a:solidFill>
                <a:srgbClr val="A50021"/>
              </a:solidFill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5445919" y="3401617"/>
            <a:ext cx="80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CC3300"/>
                </a:solidFill>
              </a:rPr>
              <a:t>Energi</a:t>
            </a:r>
          </a:p>
        </p:txBody>
      </p:sp>
      <p:sp>
        <p:nvSpPr>
          <p:cNvPr id="55322" name="Oval 26"/>
          <p:cNvSpPr>
            <a:spLocks noChangeArrowheads="1"/>
          </p:cNvSpPr>
          <p:nvPr/>
        </p:nvSpPr>
        <p:spPr bwMode="auto">
          <a:xfrm>
            <a:off x="5834063" y="1675210"/>
            <a:ext cx="228600" cy="2286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sz="1350"/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3719513" y="1045370"/>
            <a:ext cx="2743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FF3300"/>
                </a:solidFill>
              </a:rPr>
              <a:t>Potensi elektrokimia tinggi</a:t>
            </a:r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3605213" y="5588795"/>
            <a:ext cx="2743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>
                <a:solidFill>
                  <a:srgbClr val="FF3300"/>
                </a:solidFill>
              </a:rPr>
              <a:t>Potensi elektrokimia rendah</a:t>
            </a:r>
          </a:p>
        </p:txBody>
      </p:sp>
    </p:spTree>
    <p:extLst>
      <p:ext uri="{BB962C8B-B14F-4D97-AF65-F5344CB8AC3E}">
        <p14:creationId xmlns:p14="http://schemas.microsoft.com/office/powerpoint/2010/main" val="11143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Basic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id-ID" dirty="0" smtClean="0"/>
              <a:t>sejarah penemuan sel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id-ID" dirty="0" smtClean="0"/>
              <a:t>struktur sel</a:t>
            </a:r>
            <a:r>
              <a:rPr lang="en-US" dirty="0" smtClean="0"/>
              <a:t>?</a:t>
            </a:r>
          </a:p>
          <a:p>
            <a:r>
              <a:rPr lang="id-ID" dirty="0" smtClean="0"/>
              <a:t>Apa saja organel-organel yang ada di dalam sel</a:t>
            </a:r>
            <a:r>
              <a:rPr lang="en-US" dirty="0" smtClean="0"/>
              <a:t>?</a:t>
            </a:r>
          </a:p>
          <a:p>
            <a:r>
              <a:rPr lang="id-ID" dirty="0" smtClean="0"/>
              <a:t>Apa saja komponen penyusun sel?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1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21713" y="1147757"/>
            <a:ext cx="6447501" cy="6910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200" b="1" dirty="0">
                <a:solidFill>
                  <a:srgbClr val="FF0000"/>
                </a:solidFill>
              </a:rPr>
              <a:t>JENIS-JENIS TRANSPOR AKTIF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96759" y="1838809"/>
            <a:ext cx="7234238" cy="33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d-ID" sz="2400" dirty="0">
                <a:cs typeface="Times New Roman" panose="02020603050405020304" pitchFamily="18" charset="0"/>
              </a:rPr>
              <a:t>Transpor aktif membran sel dapat digolongkan menjadi 2 jenis, yaitu :</a:t>
            </a:r>
          </a:p>
          <a:p>
            <a:pPr indent="267891" eaLnBrk="1" hangingPunct="1">
              <a:lnSpc>
                <a:spcPct val="150000"/>
              </a:lnSpc>
            </a:pPr>
            <a:r>
              <a:rPr lang="id-ID" sz="2400" dirty="0">
                <a:cs typeface="Times New Roman" panose="02020603050405020304" pitchFamily="18" charset="0"/>
              </a:rPr>
              <a:t>1. Endositosis</a:t>
            </a:r>
          </a:p>
          <a:p>
            <a:pPr marL="739379" indent="-203597" eaLnBrk="1" hangingPunct="1">
              <a:lnSpc>
                <a:spcPct val="150000"/>
              </a:lnSpc>
              <a:buFontTx/>
              <a:buChar char="-"/>
            </a:pPr>
            <a:r>
              <a:rPr lang="id-ID" sz="2400" dirty="0">
                <a:cs typeface="Times New Roman" panose="02020603050405020304" pitchFamily="18" charset="0"/>
              </a:rPr>
              <a:t>Pinositosis (bahan cair)</a:t>
            </a:r>
          </a:p>
          <a:p>
            <a:pPr marL="739379" indent="-203597" eaLnBrk="1" hangingPunct="1">
              <a:lnSpc>
                <a:spcPct val="150000"/>
              </a:lnSpc>
              <a:buFontTx/>
              <a:buChar char="-"/>
            </a:pPr>
            <a:r>
              <a:rPr lang="id-ID" sz="2400" dirty="0">
                <a:cs typeface="Times New Roman" panose="02020603050405020304" pitchFamily="18" charset="0"/>
              </a:rPr>
              <a:t>Fagositosis (bahan padat)</a:t>
            </a:r>
          </a:p>
          <a:p>
            <a:pPr indent="267891" eaLnBrk="1" hangingPunct="1">
              <a:lnSpc>
                <a:spcPct val="150000"/>
              </a:lnSpc>
            </a:pPr>
            <a:r>
              <a:rPr lang="id-ID" sz="2400" dirty="0">
                <a:cs typeface="Times New Roman" panose="02020603050405020304" pitchFamily="18" charset="0"/>
              </a:rPr>
              <a:t>2. Eksositosis </a:t>
            </a:r>
            <a:endParaRPr lang="id-ID" sz="24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647" y="1066800"/>
            <a:ext cx="6447501" cy="5179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id-ID" sz="4000" b="1" dirty="0">
                <a:solidFill>
                  <a:srgbClr val="FF0000"/>
                </a:solidFill>
              </a:rPr>
              <a:t>NDOSITOSIS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67966" y="1866272"/>
            <a:ext cx="76664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sz="2000" b="1" dirty="0"/>
              <a:t>Endositosis</a:t>
            </a:r>
            <a:r>
              <a:rPr lang="id-ID" sz="2000" dirty="0"/>
              <a:t> adalah transpor makromolekul dan materi yang sangat kecil ke dalam sel dengan cara membentuk vesikula baru dari membran plasma.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301" y="2824226"/>
            <a:ext cx="6085006" cy="365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1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64" y="191432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d-ID" sz="2400" dirty="0"/>
              <a:t>mekanisme transpor molekul besar seperti protein dan polisakarida, melintasi membran plasma dari dalam ke luar sel (sekresi) dengan cara menggabungkan vesikula berisi molekul tersebut dengan membran plasma.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04647" y="1066800"/>
            <a:ext cx="6447501" cy="517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id-ID" sz="4000" b="1" dirty="0" smtClean="0">
                <a:solidFill>
                  <a:srgbClr val="FF0000"/>
                </a:solidFill>
              </a:rPr>
              <a:t>K</a:t>
            </a:r>
            <a:r>
              <a:rPr lang="id-ID" sz="4000" b="1" dirty="0">
                <a:solidFill>
                  <a:srgbClr val="FF0000"/>
                </a:solidFill>
              </a:rPr>
              <a:t>S</a:t>
            </a:r>
            <a:r>
              <a:rPr lang="id-ID" sz="4000" b="1" dirty="0" smtClean="0">
                <a:solidFill>
                  <a:srgbClr val="FF0000"/>
                </a:solidFill>
              </a:rPr>
              <a:t>OSITOSIS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64" y="685800"/>
            <a:ext cx="8229600" cy="1143000"/>
          </a:xfrm>
        </p:spPr>
        <p:txBody>
          <a:bodyPr/>
          <a:lstStyle/>
          <a:p>
            <a:r>
              <a:rPr lang="id-ID" b="1" dirty="0" smtClean="0"/>
              <a:t>TUGAS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6939"/>
            <a:ext cx="6939359" cy="2910580"/>
          </a:xfrm>
        </p:spPr>
        <p:txBody>
          <a:bodyPr>
            <a:normAutofit/>
          </a:bodyPr>
          <a:lstStyle/>
          <a:p>
            <a:r>
              <a:rPr lang="id-ID" sz="2400" dirty="0"/>
              <a:t>Bentuk kelompok yang beranggotakan 5 orang</a:t>
            </a:r>
          </a:p>
          <a:p>
            <a:r>
              <a:rPr lang="id-ID" sz="2400" dirty="0"/>
              <a:t>Kelompok dibagi menjadi 2 kelompok besar</a:t>
            </a:r>
          </a:p>
          <a:p>
            <a:r>
              <a:rPr lang="id-ID" sz="2400" dirty="0"/>
              <a:t>Ada 2 topik yang harus dibahas:</a:t>
            </a:r>
          </a:p>
          <a:p>
            <a:pPr marL="471488" indent="-203597">
              <a:buAutoNum type="arabicPeriod"/>
            </a:pPr>
            <a:r>
              <a:rPr lang="id-ID" sz="2400" b="1" dirty="0"/>
              <a:t>Komunikasi sel</a:t>
            </a:r>
          </a:p>
          <a:p>
            <a:pPr marL="471488" indent="-203597">
              <a:buAutoNum type="arabicPeriod"/>
            </a:pPr>
            <a:r>
              <a:rPr lang="id-ID" sz="2400" b="1" dirty="0"/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39958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 dirty="0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8612" y="1752600"/>
            <a:ext cx="8458200" cy="3840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obert Hooke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Antoni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Leewenhoek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Jacob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Schleiden dan </a:t>
            </a: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Theodor Schwan</a:t>
            </a: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Rudolf Virchow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Robert Brown</a:t>
            </a:r>
            <a:endParaRPr lang="en-US" sz="2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Johannes Evangelista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Purkinje</a:t>
            </a:r>
            <a:endParaRPr lang="id-ID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Felix Durjadin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5457" y="2618884"/>
            <a:ext cx="5529943" cy="2871089"/>
          </a:xfrm>
        </p:spPr>
        <p:txBody>
          <a:bodyPr>
            <a:normAutofit/>
          </a:bodyPr>
          <a:lstStyle/>
          <a:p>
            <a:pPr marL="302419" indent="-302419">
              <a:buNone/>
            </a:pPr>
            <a:r>
              <a:rPr lang="en-US" sz="24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mula</a:t>
            </a:r>
            <a:r>
              <a:rPr lang="en-U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endParaRPr lang="en-US" sz="2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rongga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sayatan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gabus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batang tanaman </a:t>
            </a:r>
            <a:r>
              <a:rPr lang="id-ID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Quercus suber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dinamakan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</a:t>
            </a:r>
            <a:endParaRPr lang="id-ID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2419" indent="-302419">
              <a:buNone/>
            </a:pPr>
            <a:r>
              <a:rPr lang="id-ID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17708" r="28906" b="37500"/>
          <a:stretch>
            <a:fillRect/>
          </a:stretch>
        </p:blipFill>
        <p:spPr bwMode="auto">
          <a:xfrm>
            <a:off x="1500788" y="2751890"/>
            <a:ext cx="1483477" cy="193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03065" y="4782875"/>
            <a:ext cx="274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Hooke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mengamati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tumbuhan</a:t>
            </a:r>
            <a:endParaRPr lang="en-GB" dirty="0"/>
          </a:p>
        </p:txBody>
      </p:sp>
      <p:pic>
        <p:nvPicPr>
          <p:cNvPr id="16390" name="Picture 5" descr="http://2.bp.blogspot.com/-W4jSrZ_1tgA/UMWxG-TTgQI/AAAAAAAAAB8/4EXceP8BBfY/s1600/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5" y="2346797"/>
            <a:ext cx="1485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 dirty="0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0115" y="1889907"/>
            <a:ext cx="3332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d-ID" sz="2400" b="1" dirty="0"/>
              <a:t>Robert Hooke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0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032628" y="2381251"/>
            <a:ext cx="5958972" cy="3263504"/>
          </a:xfrm>
        </p:spPr>
        <p:txBody>
          <a:bodyPr>
            <a:normAutofit fontScale="92500" lnSpcReduction="10000"/>
          </a:bodyPr>
          <a:lstStyle/>
          <a:p>
            <a:pPr marL="302419" indent="-302419"/>
            <a:r>
              <a:rPr 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embuat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mikroskop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kecil berlensa tunggal.</a:t>
            </a:r>
          </a:p>
          <a:p>
            <a:pPr marL="302419" indent="-302419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engamati air rendaman jerami.</a:t>
            </a:r>
          </a:p>
          <a:p>
            <a:pPr marL="302419" indent="-302419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Ia menemukan organisme yang bergerak-gerak di dalam air, yang kemudian disebut bakteri</a:t>
            </a:r>
          </a:p>
          <a:p>
            <a:pPr marL="302419" indent="-302419"/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Orang pertama yang menemukan sel hidup dalam sejarah penemuan sel →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419" indent="-302419"/>
            <a:endParaRPr lang="en-GB" sz="1800" dirty="0"/>
          </a:p>
          <a:p>
            <a:pPr marL="302419" indent="-302419">
              <a:buNone/>
            </a:pPr>
            <a:endParaRPr lang="en-US" sz="1800" dirty="0"/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t="17282" r="34375" b="56203"/>
          <a:stretch>
            <a:fillRect/>
          </a:stretch>
        </p:blipFill>
        <p:spPr bwMode="auto">
          <a:xfrm>
            <a:off x="118600" y="2319593"/>
            <a:ext cx="2914027" cy="255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18600" y="1823671"/>
            <a:ext cx="40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/>
              <a:t>Antoni</a:t>
            </a:r>
            <a:r>
              <a:rPr lang="en-US" sz="2400" b="1" dirty="0"/>
              <a:t> van </a:t>
            </a:r>
            <a:r>
              <a:rPr lang="en-US" sz="2400" b="1" dirty="0" err="1"/>
              <a:t>Leewenhoek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0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23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1" y="2686052"/>
            <a:ext cx="5878286" cy="3145971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marL="196454" indent="-196454">
              <a:spcBef>
                <a:spcPts val="0"/>
              </a:spcBef>
            </a:pPr>
            <a:r>
              <a:rPr lang="nl-NL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Matthias Jakob Schleiden</a:t>
            </a:r>
            <a:endParaRPr lang="id-ID" sz="19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96454" indent="0">
              <a:spcBef>
                <a:spcPts val="0"/>
              </a:spcBef>
              <a:buNone/>
            </a:pPr>
            <a:r>
              <a:rPr lang="nl-NL" sz="1900" b="1" dirty="0">
                <a:latin typeface="Calibri" panose="020F0502020204030204" pitchFamily="34" charset="0"/>
              </a:rPr>
              <a:t>Pada tahun 1838 berpendapat bahwa ada hubungan yang erat antara nukleus dan perkembangan sel</a:t>
            </a:r>
            <a:endParaRPr lang="id-ID" sz="1900" b="1" dirty="0">
              <a:latin typeface="Calibri" panose="020F0502020204030204" pitchFamily="34" charset="0"/>
            </a:endParaRPr>
          </a:p>
          <a:p>
            <a:pPr marL="196454" indent="-196454">
              <a:spcBef>
                <a:spcPts val="0"/>
              </a:spcBef>
              <a:tabLst>
                <a:tab pos="402431" algn="l"/>
              </a:tabLst>
            </a:pPr>
            <a:r>
              <a:rPr lang="nl-NL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Theodor Schwann (1810-1883)</a:t>
            </a:r>
            <a:r>
              <a:rPr lang="id-ID" sz="1900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</a:p>
          <a:p>
            <a:pPr marL="196454" indent="-196454">
              <a:spcBef>
                <a:spcPts val="0"/>
              </a:spcBef>
              <a:buNone/>
              <a:tabLst>
                <a:tab pos="336947" algn="l"/>
              </a:tabLst>
            </a:pPr>
            <a:r>
              <a:rPr lang="id-ID" sz="1900" b="1" dirty="0">
                <a:latin typeface="Calibri" panose="020F0502020204030204" pitchFamily="34" charset="0"/>
              </a:rPr>
              <a:t>	</a:t>
            </a:r>
            <a:r>
              <a:rPr lang="nl-NL" sz="1900" b="1" dirty="0">
                <a:latin typeface="Calibri" panose="020F0502020204030204" pitchFamily="34" charset="0"/>
              </a:rPr>
              <a:t>Sel adalah bagian dari organisme</a:t>
            </a:r>
            <a:endParaRPr lang="en-US" sz="1900" b="1" dirty="0">
              <a:latin typeface="Calibri" panose="020F0502020204030204" pitchFamily="34" charset="0"/>
            </a:endParaRPr>
          </a:p>
          <a:p>
            <a:pPr marL="196454" indent="-196454">
              <a:spcBef>
                <a:spcPts val="0"/>
              </a:spcBef>
            </a:pPr>
            <a:r>
              <a:rPr lang="id-ID" sz="1900" b="1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Kesimpulan:</a:t>
            </a:r>
          </a:p>
          <a:p>
            <a:pPr marL="336947" indent="-140494">
              <a:spcBef>
                <a:spcPts val="0"/>
              </a:spcBef>
              <a:buFont typeface="+mj-lt"/>
              <a:buAutoNum type="arabicPeriod"/>
            </a:pPr>
            <a:r>
              <a:rPr lang="id-ID" sz="1900" b="1" dirty="0">
                <a:latin typeface="Calibri" panose="020F0502020204030204" pitchFamily="34" charset="0"/>
                <a:sym typeface="Wingdings" panose="05000000000000000000" pitchFamily="2" charset="2"/>
              </a:rPr>
              <a:t>Tiap makhluk hidup terdiri dari sel</a:t>
            </a:r>
          </a:p>
          <a:p>
            <a:pPr marL="336947" indent="-140494">
              <a:spcBef>
                <a:spcPts val="0"/>
              </a:spcBef>
              <a:buFont typeface="+mj-lt"/>
              <a:buAutoNum type="arabicPeriod"/>
            </a:pPr>
            <a:r>
              <a:rPr lang="id-ID" sz="1900" b="1" dirty="0">
                <a:latin typeface="Calibri" panose="020F0502020204030204" pitchFamily="34" charset="0"/>
                <a:sym typeface="Wingdings" panose="05000000000000000000" pitchFamily="2" charset="2"/>
              </a:rPr>
              <a:t>Sel merupakan unit struktural terkecil makhluk hidup</a:t>
            </a:r>
          </a:p>
          <a:p>
            <a:pPr marL="336947" indent="-140494">
              <a:spcBef>
                <a:spcPts val="0"/>
              </a:spcBef>
              <a:buFont typeface="+mj-lt"/>
              <a:buAutoNum type="arabicPeriod"/>
            </a:pPr>
            <a:r>
              <a:rPr lang="id-ID" sz="1900" b="1" dirty="0">
                <a:latin typeface="Calibri" panose="020F0502020204030204" pitchFamily="34" charset="0"/>
                <a:sym typeface="Wingdings" panose="05000000000000000000" pitchFamily="2" charset="2"/>
              </a:rPr>
              <a:t>Organisme bersel tunggal terdiri dari sebuah sel, organisme lain yang tersusun lebih dari satu sel disebut organisme bersel banyak</a:t>
            </a:r>
            <a:endParaRPr lang="en-US" sz="19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02419" indent="-302419">
              <a:spcBef>
                <a:spcPts val="0"/>
              </a:spcBef>
              <a:buNone/>
            </a:pPr>
            <a:endParaRPr lang="en-US" sz="1900" dirty="0">
              <a:latin typeface="Calibri" panose="020F0502020204030204" pitchFamily="34" charset="0"/>
            </a:endParaRPr>
          </a:p>
          <a:p>
            <a:pPr marL="302419" indent="-302419">
              <a:spcBef>
                <a:spcPts val="0"/>
              </a:spcBef>
              <a:buNone/>
            </a:pPr>
            <a:endParaRPr lang="en-US" sz="19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68136"/>
            <a:ext cx="6447501" cy="552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3000" b="1">
                <a:solidFill>
                  <a:srgbClr val="F63F1B"/>
                </a:solidFill>
                <a:latin typeface="Verdana" panose="020B0604030504040204" pitchFamily="34" charset="0"/>
              </a:rPr>
              <a:t>SEJARAH PENEMUAN SEL</a:t>
            </a:r>
            <a:endParaRPr lang="id-ID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968266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Jacob Schleiden dan </a:t>
            </a:r>
          </a:p>
          <a:p>
            <a:pPr algn="ctr"/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Theodor Schwan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1667147"/>
            <a:ext cx="3657600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rgbClr val="002060"/>
                </a:solidFill>
              </a:rPr>
              <a:t>Sel merupakan Kesatuan atau Unit Struktural Makhluk Hidup</a:t>
            </a:r>
          </a:p>
        </p:txBody>
      </p:sp>
      <p:pic>
        <p:nvPicPr>
          <p:cNvPr id="8" name="Picture 6" descr="schleiden_fr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" y="2838139"/>
            <a:ext cx="142875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76200" y="4556179"/>
            <a:ext cx="141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Jacob Schleiden</a:t>
            </a:r>
          </a:p>
        </p:txBody>
      </p:sp>
      <p:pic>
        <p:nvPicPr>
          <p:cNvPr id="10" name="Picture 6" descr="000011a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r="25368" b="7959"/>
          <a:stretch/>
        </p:blipFill>
        <p:spPr bwMode="auto">
          <a:xfrm>
            <a:off x="1468214" y="3040081"/>
            <a:ext cx="1477139" cy="17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4019" y="476115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latin typeface="Arial" panose="020B0604020202020204" pitchFamily="34" charset="0"/>
                <a:cs typeface="Arial" panose="020B0604020202020204" pitchFamily="34" charset="0"/>
              </a:rPr>
              <a:t>Theodor Schwan</a:t>
            </a:r>
          </a:p>
        </p:txBody>
      </p:sp>
    </p:spTree>
    <p:extLst>
      <p:ext uri="{BB962C8B-B14F-4D97-AF65-F5344CB8AC3E}">
        <p14:creationId xmlns:p14="http://schemas.microsoft.com/office/powerpoint/2010/main" val="27696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1749</Words>
  <Application>Microsoft Office PowerPoint</Application>
  <PresentationFormat>On-screen Show (4:3)</PresentationFormat>
  <Paragraphs>347</Paragraphs>
  <Slides>53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Albertus</vt:lpstr>
      <vt:lpstr>Arial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Office Theme</vt:lpstr>
      <vt:lpstr>Bitmap Image</vt:lpstr>
      <vt:lpstr>PowerPoint Presentation</vt:lpstr>
      <vt:lpstr>Peta Konsep Sel</vt:lpstr>
      <vt:lpstr>PowerPoint Presentation</vt:lpstr>
      <vt:lpstr>PowerPoint Presentation</vt:lpstr>
      <vt:lpstr>Basic Question…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SEL</vt:lpstr>
      <vt:lpstr>1. Membran Plasma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MITOKONDRIA</vt:lpstr>
      <vt:lpstr>PowerPoint Presentation</vt:lpstr>
      <vt:lpstr>PowerPoint Presentation</vt:lpstr>
      <vt:lpstr>PowerPoint Presentation</vt:lpstr>
      <vt:lpstr>PowerPoint Presentation</vt:lpstr>
      <vt:lpstr>Perbedaan Sel Tumbuhan dan Hewan</vt:lpstr>
      <vt:lpstr>Perbedaan Sel Tumbuhan dan Hewan</vt:lpstr>
      <vt:lpstr>PowerPoint Presentation</vt:lpstr>
      <vt:lpstr>3. Vakuola (rongga sel)</vt:lpstr>
      <vt:lpstr>PowerPoint Presentation</vt:lpstr>
      <vt:lpstr>Transpor pada membran plasma</vt:lpstr>
      <vt:lpstr>Difusi Sederhana</vt:lpstr>
      <vt:lpstr>Lanjutan difusi</vt:lpstr>
      <vt:lpstr>DIFUSI TERFASILITASI</vt:lpstr>
      <vt:lpstr>OSMOSIS Perpindahan molekul zat pelarut dari daerah konsentrasi pelarut tinggi ke daerah konsentrasi pelarut rendah melalui membran selektif permeabel.</vt:lpstr>
      <vt:lpstr>Efek Osmosis</vt:lpstr>
      <vt:lpstr>PowerPoint Presentation</vt:lpstr>
      <vt:lpstr>PowerPoint Presentation</vt:lpstr>
      <vt:lpstr>PowerPoint Presentation</vt:lpstr>
      <vt:lpstr>PowerPoint Presentation</vt:lpstr>
      <vt:lpstr>ENDOSITOSIS</vt:lpstr>
      <vt:lpstr>PowerPoint Presentation</vt:lpstr>
      <vt:lpstr>TUGAS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65</cp:revision>
  <dcterms:created xsi:type="dcterms:W3CDTF">2017-03-09T07:00:56Z</dcterms:created>
  <dcterms:modified xsi:type="dcterms:W3CDTF">2017-09-11T02:59:22Z</dcterms:modified>
</cp:coreProperties>
</file>