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9" r:id="rId1"/>
  </p:sldMasterIdLst>
  <p:notesMasterIdLst>
    <p:notesMasterId r:id="rId28"/>
  </p:notesMasterIdLst>
  <p:sldIdLst>
    <p:sldId id="293" r:id="rId2"/>
    <p:sldId id="292" r:id="rId3"/>
    <p:sldId id="258" r:id="rId4"/>
    <p:sldId id="260" r:id="rId5"/>
    <p:sldId id="295" r:id="rId6"/>
    <p:sldId id="297" r:id="rId7"/>
    <p:sldId id="298" r:id="rId8"/>
    <p:sldId id="296" r:id="rId9"/>
    <p:sldId id="262" r:id="rId10"/>
    <p:sldId id="266" r:id="rId11"/>
    <p:sldId id="267" r:id="rId12"/>
    <p:sldId id="294" r:id="rId13"/>
    <p:sldId id="269" r:id="rId14"/>
    <p:sldId id="271" r:id="rId15"/>
    <p:sldId id="270" r:id="rId16"/>
    <p:sldId id="302" r:id="rId17"/>
    <p:sldId id="274" r:id="rId18"/>
    <p:sldId id="276" r:id="rId19"/>
    <p:sldId id="277" r:id="rId20"/>
    <p:sldId id="278" r:id="rId21"/>
    <p:sldId id="279" r:id="rId22"/>
    <p:sldId id="281" r:id="rId23"/>
    <p:sldId id="282" r:id="rId24"/>
    <p:sldId id="300" r:id="rId25"/>
    <p:sldId id="301" r:id="rId26"/>
    <p:sldId id="299" r:id="rId27"/>
  </p:sldIdLst>
  <p:sldSz cx="12192000" cy="6858000"/>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12" autoAdjust="0"/>
    <p:restoredTop sz="82406" autoAdjust="0"/>
  </p:normalViewPr>
  <p:slideViewPr>
    <p:cSldViewPr snapToGrid="0">
      <p:cViewPr varScale="1">
        <p:scale>
          <a:sx n="58" d="100"/>
          <a:sy n="58" d="100"/>
        </p:scale>
        <p:origin x="1122"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B401F8-9B28-4D95-9ABF-0D3222191885}" type="doc">
      <dgm:prSet loTypeId="urn:microsoft.com/office/officeart/2005/8/layout/vList2" loCatId="list" qsTypeId="urn:microsoft.com/office/officeart/2005/8/quickstyle/3d3" qsCatId="3D" csTypeId="urn:microsoft.com/office/officeart/2005/8/colors/colorful3" csCatId="colorful" phldr="1"/>
      <dgm:spPr/>
      <dgm:t>
        <a:bodyPr/>
        <a:lstStyle/>
        <a:p>
          <a:endParaRPr lang="id-ID"/>
        </a:p>
      </dgm:t>
    </dgm:pt>
    <dgm:pt modelId="{8AE3D475-BF0E-4786-B0A1-8D4041916FFF}">
      <dgm:prSet phldrT="[Text]"/>
      <dgm:spPr/>
      <dgm:t>
        <a:bodyPr/>
        <a:lstStyle/>
        <a:p>
          <a:r>
            <a:rPr lang="id-ID" dirty="0" smtClean="0"/>
            <a:t>1. Control intristic</a:t>
          </a:r>
          <a:endParaRPr lang="id-ID" dirty="0"/>
        </a:p>
      </dgm:t>
    </dgm:pt>
    <dgm:pt modelId="{2815B081-B1FB-4649-96C0-480D244C4852}" type="parTrans" cxnId="{89A0D697-7BC3-4717-BE71-F5057D0D51AC}">
      <dgm:prSet/>
      <dgm:spPr/>
      <dgm:t>
        <a:bodyPr/>
        <a:lstStyle/>
        <a:p>
          <a:endParaRPr lang="id-ID"/>
        </a:p>
      </dgm:t>
    </dgm:pt>
    <dgm:pt modelId="{513563AE-77DA-44C2-83D0-0AF959F01811}" type="sibTrans" cxnId="{89A0D697-7BC3-4717-BE71-F5057D0D51AC}">
      <dgm:prSet/>
      <dgm:spPr/>
      <dgm:t>
        <a:bodyPr/>
        <a:lstStyle/>
        <a:p>
          <a:endParaRPr lang="id-ID"/>
        </a:p>
      </dgm:t>
    </dgm:pt>
    <dgm:pt modelId="{C20B0E8F-E56D-4219-A77C-990E2DB140A9}">
      <dgm:prSet phldrT="[Text]"/>
      <dgm:spPr/>
      <dgm:t>
        <a:bodyPr/>
        <a:lstStyle/>
        <a:p>
          <a:r>
            <a:rPr lang="id-ID" dirty="0" smtClean="0"/>
            <a:t>terdapat di dalam organ yang bersangkutan.</a:t>
          </a:r>
          <a:endParaRPr lang="id-ID" dirty="0"/>
        </a:p>
      </dgm:t>
    </dgm:pt>
    <dgm:pt modelId="{43E247E5-2D55-4A12-A5D3-342CFF98965D}" type="parTrans" cxnId="{54FAA292-90CC-4B99-977E-AD208AB7BE23}">
      <dgm:prSet/>
      <dgm:spPr/>
      <dgm:t>
        <a:bodyPr/>
        <a:lstStyle/>
        <a:p>
          <a:endParaRPr lang="id-ID"/>
        </a:p>
      </dgm:t>
    </dgm:pt>
    <dgm:pt modelId="{7623365D-4574-4CA5-BA24-74F768DE38D6}" type="sibTrans" cxnId="{54FAA292-90CC-4B99-977E-AD208AB7BE23}">
      <dgm:prSet/>
      <dgm:spPr/>
      <dgm:t>
        <a:bodyPr/>
        <a:lstStyle/>
        <a:p>
          <a:endParaRPr lang="id-ID"/>
        </a:p>
      </dgm:t>
    </dgm:pt>
    <dgm:pt modelId="{43126993-8112-469E-AF34-50DE272579D4}">
      <dgm:prSet phldrT="[Text]"/>
      <dgm:spPr/>
      <dgm:t>
        <a:bodyPr/>
        <a:lstStyle/>
        <a:p>
          <a:r>
            <a:rPr lang="id-ID" dirty="0" smtClean="0"/>
            <a:t>2. Control ekstrinstik</a:t>
          </a:r>
          <a:endParaRPr lang="id-ID" dirty="0"/>
        </a:p>
      </dgm:t>
    </dgm:pt>
    <dgm:pt modelId="{BD1223EB-77C2-4CDD-8100-C2973CEBD914}" type="parTrans" cxnId="{4CE81CB6-139D-41DD-B094-F04834CC4F7B}">
      <dgm:prSet/>
      <dgm:spPr/>
      <dgm:t>
        <a:bodyPr/>
        <a:lstStyle/>
        <a:p>
          <a:endParaRPr lang="id-ID"/>
        </a:p>
      </dgm:t>
    </dgm:pt>
    <dgm:pt modelId="{305327CD-4D4D-4A71-A045-CB25C90BC639}" type="sibTrans" cxnId="{4CE81CB6-139D-41DD-B094-F04834CC4F7B}">
      <dgm:prSet/>
      <dgm:spPr/>
      <dgm:t>
        <a:bodyPr/>
        <a:lstStyle/>
        <a:p>
          <a:endParaRPr lang="id-ID"/>
        </a:p>
      </dgm:t>
    </dgm:pt>
    <dgm:pt modelId="{04406121-870A-47AF-ABF1-61390FC1942C}">
      <dgm:prSet phldrT="[Text]"/>
      <dgm:spPr/>
      <dgm:t>
        <a:bodyPr/>
        <a:lstStyle/>
        <a:p>
          <a:r>
            <a:rPr lang="id-ID" dirty="0" smtClean="0"/>
            <a:t>Control ekstrinsik yaitu mekanisme pengatur yang dicetuskan di luar suatu organ untuk mengubah aktifitas organ tersebut. </a:t>
          </a:r>
          <a:endParaRPr lang="id-ID" dirty="0"/>
        </a:p>
      </dgm:t>
    </dgm:pt>
    <dgm:pt modelId="{B40D9896-A1A6-4DEA-A0AD-3E997D491A6C}" type="parTrans" cxnId="{C6BFCD78-7000-4D49-A708-29B83778CD34}">
      <dgm:prSet/>
      <dgm:spPr/>
      <dgm:t>
        <a:bodyPr/>
        <a:lstStyle/>
        <a:p>
          <a:endParaRPr lang="id-ID"/>
        </a:p>
      </dgm:t>
    </dgm:pt>
    <dgm:pt modelId="{6C43EEB4-429E-4AFF-84B0-DFD7E13F5006}" type="sibTrans" cxnId="{C6BFCD78-7000-4D49-A708-29B83778CD34}">
      <dgm:prSet/>
      <dgm:spPr/>
      <dgm:t>
        <a:bodyPr/>
        <a:lstStyle/>
        <a:p>
          <a:endParaRPr lang="id-ID"/>
        </a:p>
      </dgm:t>
    </dgm:pt>
    <dgm:pt modelId="{24CDE10D-4D82-46DD-89A2-052BA3787041}" type="pres">
      <dgm:prSet presAssocID="{AAB401F8-9B28-4D95-9ABF-0D3222191885}" presName="linear" presStyleCnt="0">
        <dgm:presLayoutVars>
          <dgm:animLvl val="lvl"/>
          <dgm:resizeHandles val="exact"/>
        </dgm:presLayoutVars>
      </dgm:prSet>
      <dgm:spPr/>
      <dgm:t>
        <a:bodyPr/>
        <a:lstStyle/>
        <a:p>
          <a:endParaRPr lang="id-ID"/>
        </a:p>
      </dgm:t>
    </dgm:pt>
    <dgm:pt modelId="{478A2F11-841A-4BA3-8BC7-3291ECD84254}" type="pres">
      <dgm:prSet presAssocID="{8AE3D475-BF0E-4786-B0A1-8D4041916FFF}" presName="parentText" presStyleLbl="node1" presStyleIdx="0" presStyleCnt="2" custLinFactNeighborY="-5026">
        <dgm:presLayoutVars>
          <dgm:chMax val="0"/>
          <dgm:bulletEnabled val="1"/>
        </dgm:presLayoutVars>
      </dgm:prSet>
      <dgm:spPr/>
      <dgm:t>
        <a:bodyPr/>
        <a:lstStyle/>
        <a:p>
          <a:endParaRPr lang="id-ID"/>
        </a:p>
      </dgm:t>
    </dgm:pt>
    <dgm:pt modelId="{8A6639A3-53CC-4CF9-9713-B6D807296CEF}" type="pres">
      <dgm:prSet presAssocID="{8AE3D475-BF0E-4786-B0A1-8D4041916FFF}" presName="childText" presStyleLbl="revTx" presStyleIdx="0" presStyleCnt="2">
        <dgm:presLayoutVars>
          <dgm:bulletEnabled val="1"/>
        </dgm:presLayoutVars>
      </dgm:prSet>
      <dgm:spPr/>
      <dgm:t>
        <a:bodyPr/>
        <a:lstStyle/>
        <a:p>
          <a:endParaRPr lang="id-ID"/>
        </a:p>
      </dgm:t>
    </dgm:pt>
    <dgm:pt modelId="{2AD3FD48-9B8C-4D88-A2CB-337CD0F32438}" type="pres">
      <dgm:prSet presAssocID="{43126993-8112-469E-AF34-50DE272579D4}" presName="parentText" presStyleLbl="node1" presStyleIdx="1" presStyleCnt="2">
        <dgm:presLayoutVars>
          <dgm:chMax val="0"/>
          <dgm:bulletEnabled val="1"/>
        </dgm:presLayoutVars>
      </dgm:prSet>
      <dgm:spPr/>
      <dgm:t>
        <a:bodyPr/>
        <a:lstStyle/>
        <a:p>
          <a:endParaRPr lang="id-ID"/>
        </a:p>
      </dgm:t>
    </dgm:pt>
    <dgm:pt modelId="{9862477D-5165-41E6-BA9E-C8DFAB4A6E5D}" type="pres">
      <dgm:prSet presAssocID="{43126993-8112-469E-AF34-50DE272579D4}" presName="childText" presStyleLbl="revTx" presStyleIdx="1" presStyleCnt="2">
        <dgm:presLayoutVars>
          <dgm:bulletEnabled val="1"/>
        </dgm:presLayoutVars>
      </dgm:prSet>
      <dgm:spPr/>
      <dgm:t>
        <a:bodyPr/>
        <a:lstStyle/>
        <a:p>
          <a:endParaRPr lang="id-ID"/>
        </a:p>
      </dgm:t>
    </dgm:pt>
  </dgm:ptLst>
  <dgm:cxnLst>
    <dgm:cxn modelId="{C6BFCD78-7000-4D49-A708-29B83778CD34}" srcId="{43126993-8112-469E-AF34-50DE272579D4}" destId="{04406121-870A-47AF-ABF1-61390FC1942C}" srcOrd="0" destOrd="0" parTransId="{B40D9896-A1A6-4DEA-A0AD-3E997D491A6C}" sibTransId="{6C43EEB4-429E-4AFF-84B0-DFD7E13F5006}"/>
    <dgm:cxn modelId="{3522182B-6D3B-4B0D-A9C6-12338906FEEA}" type="presOf" srcId="{43126993-8112-469E-AF34-50DE272579D4}" destId="{2AD3FD48-9B8C-4D88-A2CB-337CD0F32438}" srcOrd="0" destOrd="0" presId="urn:microsoft.com/office/officeart/2005/8/layout/vList2"/>
    <dgm:cxn modelId="{68979745-38FD-4013-8D49-75D047B6B2FD}" type="presOf" srcId="{8AE3D475-BF0E-4786-B0A1-8D4041916FFF}" destId="{478A2F11-841A-4BA3-8BC7-3291ECD84254}" srcOrd="0" destOrd="0" presId="urn:microsoft.com/office/officeart/2005/8/layout/vList2"/>
    <dgm:cxn modelId="{584C53BA-A952-4BFF-AEF6-4D9477416C6D}" type="presOf" srcId="{04406121-870A-47AF-ABF1-61390FC1942C}" destId="{9862477D-5165-41E6-BA9E-C8DFAB4A6E5D}" srcOrd="0" destOrd="0" presId="urn:microsoft.com/office/officeart/2005/8/layout/vList2"/>
    <dgm:cxn modelId="{54FAA292-90CC-4B99-977E-AD208AB7BE23}" srcId="{8AE3D475-BF0E-4786-B0A1-8D4041916FFF}" destId="{C20B0E8F-E56D-4219-A77C-990E2DB140A9}" srcOrd="0" destOrd="0" parTransId="{43E247E5-2D55-4A12-A5D3-342CFF98965D}" sibTransId="{7623365D-4574-4CA5-BA24-74F768DE38D6}"/>
    <dgm:cxn modelId="{9120BEE1-33F0-45BD-BE0E-00F84576B955}" type="presOf" srcId="{AAB401F8-9B28-4D95-9ABF-0D3222191885}" destId="{24CDE10D-4D82-46DD-89A2-052BA3787041}" srcOrd="0" destOrd="0" presId="urn:microsoft.com/office/officeart/2005/8/layout/vList2"/>
    <dgm:cxn modelId="{2F8F12B1-B0E9-4E27-B956-DD62A3CE9E57}" type="presOf" srcId="{C20B0E8F-E56D-4219-A77C-990E2DB140A9}" destId="{8A6639A3-53CC-4CF9-9713-B6D807296CEF}" srcOrd="0" destOrd="0" presId="urn:microsoft.com/office/officeart/2005/8/layout/vList2"/>
    <dgm:cxn modelId="{89A0D697-7BC3-4717-BE71-F5057D0D51AC}" srcId="{AAB401F8-9B28-4D95-9ABF-0D3222191885}" destId="{8AE3D475-BF0E-4786-B0A1-8D4041916FFF}" srcOrd="0" destOrd="0" parTransId="{2815B081-B1FB-4649-96C0-480D244C4852}" sibTransId="{513563AE-77DA-44C2-83D0-0AF959F01811}"/>
    <dgm:cxn modelId="{4CE81CB6-139D-41DD-B094-F04834CC4F7B}" srcId="{AAB401F8-9B28-4D95-9ABF-0D3222191885}" destId="{43126993-8112-469E-AF34-50DE272579D4}" srcOrd="1" destOrd="0" parTransId="{BD1223EB-77C2-4CDD-8100-C2973CEBD914}" sibTransId="{305327CD-4D4D-4A71-A045-CB25C90BC639}"/>
    <dgm:cxn modelId="{5CC97314-98D3-4AEA-B934-01D0A7731E53}" type="presParOf" srcId="{24CDE10D-4D82-46DD-89A2-052BA3787041}" destId="{478A2F11-841A-4BA3-8BC7-3291ECD84254}" srcOrd="0" destOrd="0" presId="urn:microsoft.com/office/officeart/2005/8/layout/vList2"/>
    <dgm:cxn modelId="{A41BAD79-A3F8-45CD-BBCF-34FA15CFABF3}" type="presParOf" srcId="{24CDE10D-4D82-46DD-89A2-052BA3787041}" destId="{8A6639A3-53CC-4CF9-9713-B6D807296CEF}" srcOrd="1" destOrd="0" presId="urn:microsoft.com/office/officeart/2005/8/layout/vList2"/>
    <dgm:cxn modelId="{2508B142-2B1D-4870-A5A1-A47A9EEC84FF}" type="presParOf" srcId="{24CDE10D-4D82-46DD-89A2-052BA3787041}" destId="{2AD3FD48-9B8C-4D88-A2CB-337CD0F32438}" srcOrd="2" destOrd="0" presId="urn:microsoft.com/office/officeart/2005/8/layout/vList2"/>
    <dgm:cxn modelId="{CF1BABC5-D427-4B54-BB07-76850F1B15E5}" type="presParOf" srcId="{24CDE10D-4D82-46DD-89A2-052BA3787041}" destId="{9862477D-5165-41E6-BA9E-C8DFAB4A6E5D}"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8A2F11-841A-4BA3-8BC7-3291ECD84254}">
      <dsp:nvSpPr>
        <dsp:cNvPr id="0" name=""/>
        <dsp:cNvSpPr/>
      </dsp:nvSpPr>
      <dsp:spPr>
        <a:xfrm>
          <a:off x="0" y="0"/>
          <a:ext cx="9720262" cy="959400"/>
        </a:xfrm>
        <a:prstGeom prst="roundRect">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a:lnSpc>
              <a:spcPct val="90000"/>
            </a:lnSpc>
            <a:spcBef>
              <a:spcPct val="0"/>
            </a:spcBef>
            <a:spcAft>
              <a:spcPct val="35000"/>
            </a:spcAft>
          </a:pPr>
          <a:r>
            <a:rPr lang="id-ID" sz="4000" kern="1200" dirty="0" smtClean="0"/>
            <a:t>1. Control intristic</a:t>
          </a:r>
          <a:endParaRPr lang="id-ID" sz="4000" kern="1200" dirty="0"/>
        </a:p>
      </dsp:txBody>
      <dsp:txXfrm>
        <a:off x="46834" y="46834"/>
        <a:ext cx="9626594" cy="865732"/>
      </dsp:txXfrm>
    </dsp:sp>
    <dsp:sp modelId="{8A6639A3-53CC-4CF9-9713-B6D807296CEF}">
      <dsp:nvSpPr>
        <dsp:cNvPr id="0" name=""/>
        <dsp:cNvSpPr/>
      </dsp:nvSpPr>
      <dsp:spPr>
        <a:xfrm>
          <a:off x="0" y="976362"/>
          <a:ext cx="9720262" cy="662400"/>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308618" tIns="50800" rIns="284480" bIns="50800" numCol="1" spcCol="1270" anchor="t" anchorCtr="0">
          <a:noAutofit/>
        </a:bodyPr>
        <a:lstStyle/>
        <a:p>
          <a:pPr marL="285750" lvl="1" indent="-285750" algn="l" defTabSz="1377950">
            <a:lnSpc>
              <a:spcPct val="90000"/>
            </a:lnSpc>
            <a:spcBef>
              <a:spcPct val="0"/>
            </a:spcBef>
            <a:spcAft>
              <a:spcPct val="20000"/>
            </a:spcAft>
            <a:buChar char="••"/>
          </a:pPr>
          <a:r>
            <a:rPr lang="id-ID" sz="3100" kern="1200" dirty="0" smtClean="0"/>
            <a:t>terdapat di dalam organ yang bersangkutan.</a:t>
          </a:r>
          <a:endParaRPr lang="id-ID" sz="3100" kern="1200" dirty="0"/>
        </a:p>
      </dsp:txBody>
      <dsp:txXfrm>
        <a:off x="0" y="976362"/>
        <a:ext cx="9720262" cy="662400"/>
      </dsp:txXfrm>
    </dsp:sp>
    <dsp:sp modelId="{2AD3FD48-9B8C-4D88-A2CB-337CD0F32438}">
      <dsp:nvSpPr>
        <dsp:cNvPr id="0" name=""/>
        <dsp:cNvSpPr/>
      </dsp:nvSpPr>
      <dsp:spPr>
        <a:xfrm>
          <a:off x="0" y="1638762"/>
          <a:ext cx="9720262" cy="959400"/>
        </a:xfrm>
        <a:prstGeom prst="roundRect">
          <a:avLst/>
        </a:prstGeom>
        <a:solidFill>
          <a:schemeClr val="accent3">
            <a:hueOff val="2710599"/>
            <a:satOff val="100000"/>
            <a:lumOff val="-14706"/>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a:lnSpc>
              <a:spcPct val="90000"/>
            </a:lnSpc>
            <a:spcBef>
              <a:spcPct val="0"/>
            </a:spcBef>
            <a:spcAft>
              <a:spcPct val="35000"/>
            </a:spcAft>
          </a:pPr>
          <a:r>
            <a:rPr lang="id-ID" sz="4000" kern="1200" dirty="0" smtClean="0"/>
            <a:t>2. Control ekstrinstik</a:t>
          </a:r>
          <a:endParaRPr lang="id-ID" sz="4000" kern="1200" dirty="0"/>
        </a:p>
      </dsp:txBody>
      <dsp:txXfrm>
        <a:off x="46834" y="1685596"/>
        <a:ext cx="9626594" cy="865732"/>
      </dsp:txXfrm>
    </dsp:sp>
    <dsp:sp modelId="{9862477D-5165-41E6-BA9E-C8DFAB4A6E5D}">
      <dsp:nvSpPr>
        <dsp:cNvPr id="0" name=""/>
        <dsp:cNvSpPr/>
      </dsp:nvSpPr>
      <dsp:spPr>
        <a:xfrm>
          <a:off x="0" y="2598162"/>
          <a:ext cx="9720262" cy="1407600"/>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308618" tIns="50800" rIns="284480" bIns="50800" numCol="1" spcCol="1270" anchor="t" anchorCtr="0">
          <a:noAutofit/>
        </a:bodyPr>
        <a:lstStyle/>
        <a:p>
          <a:pPr marL="285750" lvl="1" indent="-285750" algn="l" defTabSz="1377950">
            <a:lnSpc>
              <a:spcPct val="90000"/>
            </a:lnSpc>
            <a:spcBef>
              <a:spcPct val="0"/>
            </a:spcBef>
            <a:spcAft>
              <a:spcPct val="20000"/>
            </a:spcAft>
            <a:buChar char="••"/>
          </a:pPr>
          <a:r>
            <a:rPr lang="id-ID" sz="3100" kern="1200" dirty="0" smtClean="0"/>
            <a:t>Control ekstrinsik yaitu mekanisme pengatur yang dicetuskan di luar suatu organ untuk mengubah aktifitas organ tersebut. </a:t>
          </a:r>
          <a:endParaRPr lang="id-ID" sz="3100" kern="1200" dirty="0"/>
        </a:p>
      </dsp:txBody>
      <dsp:txXfrm>
        <a:off x="0" y="2598162"/>
        <a:ext cx="9720262" cy="140760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DF8D71-96C8-4537-B7AB-DE0BC9F65C8A}" type="datetimeFigureOut">
              <a:rPr lang="id-ID" smtClean="0"/>
              <a:t>06/10/2017</a:t>
            </a:fld>
            <a:endParaRPr lang="id-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2059BA-A239-484C-9188-2C528C2E549F}" type="slidenum">
              <a:rPr lang="id-ID" smtClean="0"/>
              <a:t>‹#›</a:t>
            </a:fld>
            <a:endParaRPr lang="id-ID"/>
          </a:p>
        </p:txBody>
      </p:sp>
    </p:spTree>
    <p:extLst>
      <p:ext uri="{BB962C8B-B14F-4D97-AF65-F5344CB8AC3E}">
        <p14:creationId xmlns:p14="http://schemas.microsoft.com/office/powerpoint/2010/main" val="6945054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id-ID" smtClean="0"/>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fld id="{BDB2F995-5F87-4207-B44F-03AB6D7388E5}" type="slidenum">
              <a:rPr lang="en-US">
                <a:latin typeface="Calibri" panose="020F0502020204030204" pitchFamily="34" charset="0"/>
              </a:rPr>
              <a:pPr/>
              <a:t>2</a:t>
            </a:fld>
            <a:endParaRPr lang="en-US">
              <a:latin typeface="Calibri" panose="020F0502020204030204" pitchFamily="34" charset="0"/>
            </a:endParaRPr>
          </a:p>
        </p:txBody>
      </p:sp>
    </p:spTree>
    <p:extLst>
      <p:ext uri="{BB962C8B-B14F-4D97-AF65-F5344CB8AC3E}">
        <p14:creationId xmlns:p14="http://schemas.microsoft.com/office/powerpoint/2010/main" val="15226725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9B86DA7-3549-468A-B461-34BC2A538D7B}" type="slidenum">
              <a:rPr lang="en-GB"/>
              <a:pPr eaLnBrk="1" hangingPunct="1"/>
              <a:t>18</a:t>
            </a:fld>
            <a:endParaRPr lang="en-GB"/>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29792617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sz="1200" b="1" i="0" kern="1200" dirty="0" smtClean="0">
                <a:solidFill>
                  <a:schemeClr val="tx1"/>
                </a:solidFill>
                <a:effectLst/>
                <a:latin typeface="+mn-lt"/>
                <a:ea typeface="+mn-ea"/>
                <a:cs typeface="+mn-cs"/>
              </a:rPr>
              <a:t>Neurotransmiter</a:t>
            </a:r>
            <a:r>
              <a:rPr lang="id-ID" sz="1200" b="0" i="0" kern="1200" dirty="0" smtClean="0">
                <a:solidFill>
                  <a:schemeClr val="tx1"/>
                </a:solidFill>
                <a:effectLst/>
                <a:latin typeface="+mn-lt"/>
                <a:ea typeface="+mn-ea"/>
                <a:cs typeface="+mn-cs"/>
              </a:rPr>
              <a:t> adalah senyawa organik endogenus membawa sinyal di antara neuron. </a:t>
            </a:r>
            <a:endParaRPr lang="id-ID" dirty="0"/>
          </a:p>
        </p:txBody>
      </p:sp>
      <p:sp>
        <p:nvSpPr>
          <p:cNvPr id="4" name="Slide Number Placeholder 3"/>
          <p:cNvSpPr>
            <a:spLocks noGrp="1"/>
          </p:cNvSpPr>
          <p:nvPr>
            <p:ph type="sldNum" sz="quarter" idx="10"/>
          </p:nvPr>
        </p:nvSpPr>
        <p:spPr/>
        <p:txBody>
          <a:bodyPr/>
          <a:lstStyle/>
          <a:p>
            <a:fld id="{BA2059BA-A239-484C-9188-2C528C2E549F}" type="slidenum">
              <a:rPr lang="id-ID" smtClean="0"/>
              <a:t>6</a:t>
            </a:fld>
            <a:endParaRPr lang="id-ID"/>
          </a:p>
        </p:txBody>
      </p:sp>
    </p:spTree>
    <p:extLst>
      <p:ext uri="{BB962C8B-B14F-4D97-AF65-F5344CB8AC3E}">
        <p14:creationId xmlns:p14="http://schemas.microsoft.com/office/powerpoint/2010/main" val="38483332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sz="1200" b="0" i="0" kern="1200" dirty="0" smtClean="0">
                <a:solidFill>
                  <a:schemeClr val="tx1"/>
                </a:solidFill>
                <a:effectLst/>
                <a:latin typeface="+mn-lt"/>
                <a:ea typeface="+mn-ea"/>
                <a:cs typeface="+mn-cs"/>
              </a:rPr>
              <a:t>Pada faktor pertumbuhan, molekul sinyal merangsang sel untuk tumbuh dan bereproduksi. Hal tersebut melibatkan beragam aktivitas yang dilakukan oleh bagian sel yang berbeda. Reseptor yang sering digunakan adalah reseptor tirosin kinase, yang merupakan reseptor membran plasma cirinya yaitu adanya aktivitas enzimatik. Tirosin kinase adalah bagian dari protein reseptor pada sisi sitoplasmik membran yang berfungsi sebagai enzim. Sebelum mengikat molekul sinyal reseptor tirosin kinase berupa polipeptida tunggal dalam membran plasma.</a:t>
            </a:r>
          </a:p>
          <a:p>
            <a:r>
              <a:rPr lang="id-ID" sz="1200" b="0" i="0" kern="1200" dirty="0" smtClean="0">
                <a:solidFill>
                  <a:schemeClr val="tx1"/>
                </a:solidFill>
                <a:effectLst/>
                <a:latin typeface="+mn-lt"/>
                <a:ea typeface="+mn-ea"/>
                <a:cs typeface="+mn-cs"/>
              </a:rPr>
              <a:t>Proses pengaktifan terjadi dalam tiga langkah :</a:t>
            </a:r>
          </a:p>
          <a:p>
            <a:r>
              <a:rPr lang="id-ID" sz="1200" b="0" i="0" kern="1200" dirty="0" smtClean="0">
                <a:solidFill>
                  <a:schemeClr val="tx1"/>
                </a:solidFill>
                <a:effectLst/>
                <a:latin typeface="+mn-lt"/>
                <a:ea typeface="+mn-ea"/>
                <a:cs typeface="+mn-cs"/>
              </a:rPr>
              <a:t>1.         Pengikatan ligan menyebabkan dua polipeptida reseptor mengumpul dan membentuk biner.</a:t>
            </a:r>
          </a:p>
          <a:p>
            <a:r>
              <a:rPr lang="id-ID" sz="1200" b="0" i="0" kern="1200" dirty="0" smtClean="0">
                <a:solidFill>
                  <a:schemeClr val="tx1"/>
                </a:solidFill>
                <a:effectLst/>
                <a:latin typeface="+mn-lt"/>
                <a:ea typeface="+mn-ea"/>
                <a:cs typeface="+mn-cs"/>
              </a:rPr>
              <a:t>2.         Pengumpulan tersebut mengaktifkan bagian terosin kinase kedua polipeptida tersebut.</a:t>
            </a:r>
          </a:p>
          <a:p>
            <a:r>
              <a:rPr lang="id-ID" sz="1200" b="0" i="0" kern="1200" dirty="0" smtClean="0">
                <a:solidFill>
                  <a:schemeClr val="tx1"/>
                </a:solidFill>
                <a:effectLst/>
                <a:latin typeface="+mn-lt"/>
                <a:ea typeface="+mn-ea"/>
                <a:cs typeface="+mn-cs"/>
              </a:rPr>
              <a:t>3.         Kemudian memfosforilasi kedua ekor polipeptida tersebut. </a:t>
            </a:r>
          </a:p>
          <a:p>
            <a:r>
              <a:rPr lang="id-ID" dirty="0" smtClean="0"/>
              <a:t/>
            </a:r>
            <a:br>
              <a:rPr lang="id-ID" dirty="0" smtClean="0"/>
            </a:br>
            <a:r>
              <a:rPr lang="id-ID" dirty="0" smtClean="0"/>
              <a:t>relay: menyampaikan</a:t>
            </a:r>
          </a:p>
          <a:p>
            <a:r>
              <a:rPr lang="en-US" sz="1200" b="0" i="0" kern="1200" dirty="0" smtClean="0">
                <a:solidFill>
                  <a:schemeClr val="tx1"/>
                </a:solidFill>
                <a:effectLst/>
                <a:latin typeface="+mn-lt"/>
                <a:ea typeface="+mn-ea"/>
                <a:cs typeface="+mn-cs"/>
              </a:rPr>
              <a:t>Relay proteins can control different processes in the cell including the cell cycle. So they can control when the cell will start dividing and when it will stop</a:t>
            </a:r>
            <a:endParaRPr lang="id-ID" dirty="0"/>
          </a:p>
        </p:txBody>
      </p:sp>
      <p:sp>
        <p:nvSpPr>
          <p:cNvPr id="4" name="Slide Number Placeholder 3"/>
          <p:cNvSpPr>
            <a:spLocks noGrp="1"/>
          </p:cNvSpPr>
          <p:nvPr>
            <p:ph type="sldNum" sz="quarter" idx="10"/>
          </p:nvPr>
        </p:nvSpPr>
        <p:spPr/>
        <p:txBody>
          <a:bodyPr/>
          <a:lstStyle/>
          <a:p>
            <a:fld id="{BA2059BA-A239-484C-9188-2C528C2E549F}" type="slidenum">
              <a:rPr lang="id-ID" smtClean="0"/>
              <a:t>7</a:t>
            </a:fld>
            <a:endParaRPr lang="id-ID"/>
          </a:p>
        </p:txBody>
      </p:sp>
    </p:spTree>
    <p:extLst>
      <p:ext uri="{BB962C8B-B14F-4D97-AF65-F5344CB8AC3E}">
        <p14:creationId xmlns:p14="http://schemas.microsoft.com/office/powerpoint/2010/main" val="16056664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sz="1200" b="1" i="0" kern="1200" dirty="0" smtClean="0">
                <a:solidFill>
                  <a:schemeClr val="tx1"/>
                </a:solidFill>
                <a:effectLst/>
                <a:latin typeface="+mn-lt"/>
                <a:ea typeface="+mn-ea"/>
                <a:cs typeface="+mn-cs"/>
              </a:rPr>
              <a:t>Tahap penerimaan (reception)</a:t>
            </a:r>
            <a:endParaRPr lang="id-ID" sz="1200" b="0" i="0" kern="1200" dirty="0" smtClean="0">
              <a:solidFill>
                <a:schemeClr val="tx1"/>
              </a:solidFill>
              <a:effectLst/>
              <a:latin typeface="+mn-lt"/>
              <a:ea typeface="+mn-ea"/>
              <a:cs typeface="+mn-cs"/>
            </a:endParaRPr>
          </a:p>
          <a:p>
            <a:r>
              <a:rPr lang="id-ID" sz="1200" b="0" i="0" kern="1200" dirty="0" smtClean="0">
                <a:solidFill>
                  <a:schemeClr val="tx1"/>
                </a:solidFill>
                <a:effectLst/>
                <a:latin typeface="+mn-lt"/>
                <a:ea typeface="+mn-ea"/>
                <a:cs typeface="+mn-cs"/>
              </a:rPr>
              <a:t>Pada tahapan ini sel target mendeteksi molekul sinyal yang berasal dari luar sel. Sinyal kimiawi terdeteksi  ketika molekul sinyal berikatan dengan protein reseptor yang terletak dipermukaan atau didalam sel.</a:t>
            </a:r>
          </a:p>
          <a:p>
            <a:r>
              <a:rPr lang="id-ID" sz="1200" b="0" i="0" kern="1200" dirty="0" smtClean="0">
                <a:solidFill>
                  <a:schemeClr val="tx1"/>
                </a:solidFill>
                <a:effectLst/>
                <a:latin typeface="+mn-lt"/>
                <a:ea typeface="+mn-ea"/>
                <a:cs typeface="+mn-cs"/>
              </a:rPr>
              <a:t>                                                     </a:t>
            </a:r>
          </a:p>
          <a:p>
            <a:r>
              <a:rPr lang="id-ID" sz="1200" b="1" i="0" kern="1200" dirty="0" smtClean="0">
                <a:solidFill>
                  <a:schemeClr val="tx1"/>
                </a:solidFill>
                <a:effectLst/>
                <a:latin typeface="+mn-lt"/>
                <a:ea typeface="+mn-ea"/>
                <a:cs typeface="+mn-cs"/>
              </a:rPr>
              <a:t>b.</a:t>
            </a:r>
            <a:r>
              <a:rPr lang="id-ID" sz="1200" b="0" i="0" kern="1200" dirty="0" smtClean="0">
                <a:solidFill>
                  <a:schemeClr val="tx1"/>
                </a:solidFill>
                <a:effectLst/>
                <a:latin typeface="+mn-lt"/>
                <a:ea typeface="+mn-ea"/>
                <a:cs typeface="+mn-cs"/>
              </a:rPr>
              <a:t>      </a:t>
            </a:r>
            <a:r>
              <a:rPr lang="id-ID" sz="1200" b="1" i="0" kern="1200" dirty="0" smtClean="0">
                <a:solidFill>
                  <a:schemeClr val="tx1"/>
                </a:solidFill>
                <a:effectLst/>
                <a:latin typeface="+mn-lt"/>
                <a:ea typeface="+mn-ea"/>
                <a:cs typeface="+mn-cs"/>
              </a:rPr>
              <a:t>Tahap pengikatan molekul (transduction)</a:t>
            </a:r>
            <a:endParaRPr lang="id-ID" sz="1200" b="0" i="0" kern="1200" dirty="0" smtClean="0">
              <a:solidFill>
                <a:schemeClr val="tx1"/>
              </a:solidFill>
              <a:effectLst/>
              <a:latin typeface="+mn-lt"/>
              <a:ea typeface="+mn-ea"/>
              <a:cs typeface="+mn-cs"/>
            </a:endParaRPr>
          </a:p>
          <a:p>
            <a:r>
              <a:rPr lang="id-ID" sz="1200" b="0" i="0" kern="1200" dirty="0" smtClean="0">
                <a:solidFill>
                  <a:schemeClr val="tx1"/>
                </a:solidFill>
                <a:effectLst/>
                <a:latin typeface="+mn-lt"/>
                <a:ea typeface="+mn-ea"/>
                <a:cs typeface="+mn-cs"/>
              </a:rPr>
              <a:t>Pada tahap ini molekul sinyal memiliki bentuk yang komplamenter dengan situs reseptor yang melekat disitu seperti anak kunci dalam gembok atau substrat dalam situs katalitik suatu enzim. Molekul sinyal berprilaku seperti ligan, istilah molekul yang berikatan secara spesifik dengan molekul lain, seringkali yang berukurakan  besar. Pengikatan  ligan menyebabkan protein reseptor mengalami perubahan bentuk. Umumnya efek pengikatan ligan menjadi agregasi kedua atau lebih mengaktivasi reseptor lain berinteraksi dengan molekul lainnya.</a:t>
            </a:r>
          </a:p>
          <a:p>
            <a:r>
              <a:rPr lang="id-ID" sz="1200" b="1" i="0" kern="1200" dirty="0" smtClean="0">
                <a:solidFill>
                  <a:schemeClr val="tx1"/>
                </a:solidFill>
                <a:effectLst/>
                <a:latin typeface="+mn-lt"/>
                <a:ea typeface="+mn-ea"/>
                <a:cs typeface="+mn-cs"/>
              </a:rPr>
              <a:t>c.</a:t>
            </a:r>
            <a:r>
              <a:rPr lang="id-ID" sz="1200" b="0" i="0" kern="1200" dirty="0" smtClean="0">
                <a:solidFill>
                  <a:schemeClr val="tx1"/>
                </a:solidFill>
                <a:effectLst/>
                <a:latin typeface="+mn-lt"/>
                <a:ea typeface="+mn-ea"/>
                <a:cs typeface="+mn-cs"/>
              </a:rPr>
              <a:t>       </a:t>
            </a:r>
            <a:r>
              <a:rPr lang="id-ID" sz="1200" b="1" i="0" kern="1200" dirty="0" smtClean="0">
                <a:solidFill>
                  <a:schemeClr val="tx1"/>
                </a:solidFill>
                <a:effectLst/>
                <a:latin typeface="+mn-lt"/>
                <a:ea typeface="+mn-ea"/>
                <a:cs typeface="+mn-cs"/>
              </a:rPr>
              <a:t>Tahap responsif (response)</a:t>
            </a:r>
            <a:endParaRPr lang="id-ID" sz="1200" b="0" i="0" kern="1200" dirty="0" smtClean="0">
              <a:solidFill>
                <a:schemeClr val="tx1"/>
              </a:solidFill>
              <a:effectLst/>
              <a:latin typeface="+mn-lt"/>
              <a:ea typeface="+mn-ea"/>
              <a:cs typeface="+mn-cs"/>
            </a:endParaRPr>
          </a:p>
          <a:p>
            <a:r>
              <a:rPr lang="id-ID" sz="1200" b="0" i="0" kern="1200" dirty="0" smtClean="0">
                <a:solidFill>
                  <a:schemeClr val="tx1"/>
                </a:solidFill>
                <a:effectLst/>
                <a:latin typeface="+mn-lt"/>
                <a:ea typeface="+mn-ea"/>
                <a:cs typeface="+mn-cs"/>
              </a:rPr>
              <a:t>Pada tahapan ini  sinyal yang ditrandusikan menyebabkan aktivitas selular seperti glikogen fospolirase, penyusunan ulang sitoskeleton ataupun aktivasi gen-gen spesifik dalam nukleus.</a:t>
            </a:r>
          </a:p>
          <a:p>
            <a:endParaRPr lang="id-ID" dirty="0"/>
          </a:p>
        </p:txBody>
      </p:sp>
      <p:sp>
        <p:nvSpPr>
          <p:cNvPr id="4" name="Slide Number Placeholder 3"/>
          <p:cNvSpPr>
            <a:spLocks noGrp="1"/>
          </p:cNvSpPr>
          <p:nvPr>
            <p:ph type="sldNum" sz="quarter" idx="10"/>
          </p:nvPr>
        </p:nvSpPr>
        <p:spPr/>
        <p:txBody>
          <a:bodyPr/>
          <a:lstStyle/>
          <a:p>
            <a:fld id="{BA2059BA-A239-484C-9188-2C528C2E549F}" type="slidenum">
              <a:rPr lang="id-ID" smtClean="0"/>
              <a:t>9</a:t>
            </a:fld>
            <a:endParaRPr lang="id-ID"/>
          </a:p>
        </p:txBody>
      </p:sp>
    </p:spTree>
    <p:extLst>
      <p:ext uri="{BB962C8B-B14F-4D97-AF65-F5344CB8AC3E}">
        <p14:creationId xmlns:p14="http://schemas.microsoft.com/office/powerpoint/2010/main" val="24239439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sz="1200" b="0" i="0" kern="1200" dirty="0" smtClean="0">
                <a:solidFill>
                  <a:schemeClr val="tx1"/>
                </a:solidFill>
                <a:effectLst/>
                <a:latin typeface="+mn-lt"/>
                <a:ea typeface="+mn-ea"/>
                <a:cs typeface="+mn-cs"/>
              </a:rPr>
              <a:t>a.       </a:t>
            </a:r>
            <a:r>
              <a:rPr lang="id-ID" sz="1200" b="0" i="1" kern="1200" dirty="0" smtClean="0">
                <a:solidFill>
                  <a:schemeClr val="tx1"/>
                </a:solidFill>
                <a:effectLst/>
                <a:latin typeface="+mn-lt"/>
                <a:ea typeface="+mn-ea"/>
                <a:cs typeface="+mn-cs"/>
              </a:rPr>
              <a:t>Endokrin</a:t>
            </a:r>
            <a:r>
              <a:rPr lang="id-ID" sz="1200" b="0" i="0" kern="1200" dirty="0" smtClean="0">
                <a:solidFill>
                  <a:schemeClr val="tx1"/>
                </a:solidFill>
                <a:effectLst/>
                <a:latin typeface="+mn-lt"/>
                <a:ea typeface="+mn-ea"/>
                <a:cs typeface="+mn-cs"/>
              </a:rPr>
              <a:t> adalah sel target jauh dengan media hormon yang dibawa oleh pembuluh darah.</a:t>
            </a:r>
          </a:p>
          <a:p>
            <a:r>
              <a:rPr lang="id-ID" sz="1200" b="0" i="0" kern="1200" dirty="0" smtClean="0">
                <a:solidFill>
                  <a:schemeClr val="tx1"/>
                </a:solidFill>
                <a:effectLst/>
                <a:latin typeface="+mn-lt"/>
                <a:ea typeface="+mn-ea"/>
                <a:cs typeface="+mn-cs"/>
              </a:rPr>
              <a:t>b.      </a:t>
            </a:r>
            <a:r>
              <a:rPr lang="id-ID" sz="1200" b="0" i="1" kern="1200" dirty="0" smtClean="0">
                <a:solidFill>
                  <a:schemeClr val="tx1"/>
                </a:solidFill>
                <a:effectLst/>
                <a:latin typeface="+mn-lt"/>
                <a:ea typeface="+mn-ea"/>
                <a:cs typeface="+mn-cs"/>
              </a:rPr>
              <a:t>Parakrin</a:t>
            </a:r>
            <a:r>
              <a:rPr lang="id-ID" sz="1200" b="0" i="0" kern="1200" dirty="0" smtClean="0">
                <a:solidFill>
                  <a:schemeClr val="tx1"/>
                </a:solidFill>
                <a:effectLst/>
                <a:latin typeface="+mn-lt"/>
                <a:ea typeface="+mn-ea"/>
                <a:cs typeface="+mn-cs"/>
              </a:rPr>
              <a:t> adalah sel penyekresi bekerja pada sel-sel target yang berdekatan dengan melepas molekul regulator lokal (misalnya faktor pertumbuhan ) kedalam cairan luar sel.</a:t>
            </a:r>
          </a:p>
          <a:p>
            <a:r>
              <a:rPr lang="id-ID" sz="1200" b="0" i="0" kern="1200" dirty="0" smtClean="0">
                <a:solidFill>
                  <a:schemeClr val="tx1"/>
                </a:solidFill>
                <a:effectLst/>
                <a:latin typeface="+mn-lt"/>
                <a:ea typeface="+mn-ea"/>
                <a:cs typeface="+mn-cs"/>
              </a:rPr>
              <a:t>c.       </a:t>
            </a:r>
            <a:r>
              <a:rPr lang="id-ID" sz="1200" b="0" i="1" kern="1200" dirty="0" smtClean="0">
                <a:solidFill>
                  <a:schemeClr val="tx1"/>
                </a:solidFill>
                <a:effectLst/>
                <a:latin typeface="+mn-lt"/>
                <a:ea typeface="+mn-ea"/>
                <a:cs typeface="+mn-cs"/>
              </a:rPr>
              <a:t>Autokrin</a:t>
            </a:r>
            <a:r>
              <a:rPr lang="id-ID" sz="1200" b="0" i="0" kern="1200" dirty="0" smtClean="0">
                <a:solidFill>
                  <a:schemeClr val="tx1"/>
                </a:solidFill>
                <a:effectLst/>
                <a:latin typeface="+mn-lt"/>
                <a:ea typeface="+mn-ea"/>
                <a:cs typeface="+mn-cs"/>
              </a:rPr>
              <a:t>, adalah sel responsif terhadap substansi yang dihasilkan oleh sel itu sendiri atau dengan kata lain sel penghasil mediator berperan juga sebagai sel sasaran.</a:t>
            </a:r>
          </a:p>
          <a:p>
            <a:r>
              <a:rPr lang="id-ID" sz="1200" b="0" i="0" kern="1200" dirty="0" smtClean="0">
                <a:solidFill>
                  <a:schemeClr val="tx1"/>
                </a:solidFill>
                <a:effectLst/>
                <a:latin typeface="+mn-lt"/>
                <a:ea typeface="+mn-ea"/>
                <a:cs typeface="+mn-cs"/>
              </a:rPr>
              <a:t>d.      </a:t>
            </a:r>
            <a:r>
              <a:rPr lang="id-ID" sz="1200" b="0" i="1" kern="1200" dirty="0" smtClean="0">
                <a:solidFill>
                  <a:schemeClr val="tx1"/>
                </a:solidFill>
                <a:effectLst/>
                <a:latin typeface="+mn-lt"/>
                <a:ea typeface="+mn-ea"/>
                <a:cs typeface="+mn-cs"/>
              </a:rPr>
              <a:t>Sinaptik </a:t>
            </a:r>
            <a:r>
              <a:rPr lang="id-ID" sz="1200" b="0" i="0" kern="1200" dirty="0" smtClean="0">
                <a:solidFill>
                  <a:schemeClr val="tx1"/>
                </a:solidFill>
                <a:effectLst/>
                <a:latin typeface="+mn-lt"/>
                <a:ea typeface="+mn-ea"/>
                <a:cs typeface="+mn-cs"/>
              </a:rPr>
              <a:t>adalah tipe pensinyalan jarak jauh melalui sistem persarafan. Sel saraf melepaskan molekul neurotransmiter kedalam sinapsis sehingga merangsang sel target</a:t>
            </a:r>
            <a:endParaRPr lang="id-ID"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A2059BA-A239-484C-9188-2C528C2E549F}" type="slidenum">
              <a:rPr lang="id-ID" smtClean="0"/>
              <a:t>11</a:t>
            </a:fld>
            <a:endParaRPr lang="id-ID"/>
          </a:p>
        </p:txBody>
      </p:sp>
    </p:spTree>
    <p:extLst>
      <p:ext uri="{BB962C8B-B14F-4D97-AF65-F5344CB8AC3E}">
        <p14:creationId xmlns:p14="http://schemas.microsoft.com/office/powerpoint/2010/main" val="8602612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980D77D-1537-4054-AC36-C541A30C29F2}" type="slidenum">
              <a:rPr lang="en-GB"/>
              <a:pPr eaLnBrk="1" hangingPunct="1"/>
              <a:t>13</a:t>
            </a:fld>
            <a:endParaRPr lang="en-GB"/>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3355246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E274080-A21B-420E-BDBC-4E8CB00868DD}" type="slidenum">
              <a:rPr lang="en-GB"/>
              <a:pPr eaLnBrk="1" hangingPunct="1"/>
              <a:t>14</a:t>
            </a:fld>
            <a:endParaRPr lang="en-GB"/>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2022706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209E395-361B-4E17-B446-62BF776AE588}" type="slidenum">
              <a:rPr lang="en-GB"/>
              <a:pPr eaLnBrk="1" hangingPunct="1"/>
              <a:t>15</a:t>
            </a:fld>
            <a:endParaRPr lang="en-GB"/>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id-ID" dirty="0" smtClean="0">
                <a:latin typeface="Arial" panose="020B0604020202020204" pitchFamily="34" charset="0"/>
              </a:rPr>
              <a:t>Sistem saraf otonom : sistem saraf yang bekerja tanpa disadari atau tanpa perintah saraf</a:t>
            </a:r>
            <a:r>
              <a:rPr lang="id-ID" baseline="0" dirty="0" smtClean="0">
                <a:latin typeface="Arial" panose="020B0604020202020204" pitchFamily="34" charset="0"/>
              </a:rPr>
              <a:t> pusat</a:t>
            </a:r>
            <a:endParaRPr lang="id-ID" dirty="0" smtClean="0">
              <a:latin typeface="Arial" panose="020B0604020202020204" pitchFamily="34" charset="0"/>
            </a:endParaRPr>
          </a:p>
          <a:p>
            <a:pPr eaLnBrk="1" hangingPunct="1"/>
            <a:r>
              <a:rPr lang="id-ID" dirty="0" smtClean="0">
                <a:latin typeface="Arial" panose="020B0604020202020204" pitchFamily="34" charset="0"/>
              </a:rPr>
              <a:t>Sistem endokrin: </a:t>
            </a:r>
            <a:r>
              <a:rPr lang="id-ID" sz="1200" b="1" i="0" kern="1200" dirty="0" smtClean="0">
                <a:solidFill>
                  <a:schemeClr val="tx1"/>
                </a:solidFill>
                <a:effectLst/>
                <a:latin typeface="+mn-lt"/>
                <a:ea typeface="+mn-ea"/>
                <a:cs typeface="+mn-cs"/>
              </a:rPr>
              <a:t>sistem</a:t>
            </a:r>
            <a:r>
              <a:rPr lang="id-ID" sz="1200" b="0" i="0" kern="1200" dirty="0" smtClean="0">
                <a:solidFill>
                  <a:schemeClr val="tx1"/>
                </a:solidFill>
                <a:effectLst/>
                <a:latin typeface="+mn-lt"/>
                <a:ea typeface="+mn-ea"/>
                <a:cs typeface="+mn-cs"/>
              </a:rPr>
              <a:t> kontrol kelenjar tanpa saluran (ductless) yang menghasilkan hormon yang tersirkulasi di tubuh melalui aliran darah untuk memengaruhi organ-organ lain.</a:t>
            </a:r>
            <a:endParaRPr lang="en-US" dirty="0" smtClean="0">
              <a:latin typeface="Arial" panose="020B0604020202020204" pitchFamily="34" charset="0"/>
            </a:endParaRPr>
          </a:p>
        </p:txBody>
      </p:sp>
    </p:spTree>
    <p:extLst>
      <p:ext uri="{BB962C8B-B14F-4D97-AF65-F5344CB8AC3E}">
        <p14:creationId xmlns:p14="http://schemas.microsoft.com/office/powerpoint/2010/main" val="32517404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D3DDFFF-8ECD-4893-A462-837927291A15}" type="slidenum">
              <a:rPr lang="en-GB"/>
              <a:pPr eaLnBrk="1" hangingPunct="1"/>
              <a:t>17</a:t>
            </a:fld>
            <a:endParaRPr lang="en-GB"/>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id-ID" sz="1200" b="0" i="0" kern="1200" dirty="0" smtClean="0">
                <a:solidFill>
                  <a:schemeClr val="tx1"/>
                </a:solidFill>
                <a:effectLst/>
                <a:latin typeface="+mn-lt"/>
                <a:ea typeface="+mn-ea"/>
                <a:cs typeface="+mn-cs"/>
              </a:rPr>
              <a:t>Tonik atau tonikum adalah zat yang digunakan untuk mengembalikan kondisi normal jaringan atau untuk merangsang nafsu makan.</a:t>
            </a:r>
            <a:endParaRPr lang="en-US" dirty="0" smtClean="0">
              <a:latin typeface="Arial" panose="020B0604020202020204" pitchFamily="34" charset="0"/>
            </a:endParaRPr>
          </a:p>
        </p:txBody>
      </p:sp>
    </p:spTree>
    <p:extLst>
      <p:ext uri="{BB962C8B-B14F-4D97-AF65-F5344CB8AC3E}">
        <p14:creationId xmlns:p14="http://schemas.microsoft.com/office/powerpoint/2010/main" val="15429946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id-ID"/>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p>
            <a:fld id="{CE57D668-D625-4EB1-A68A-D45A4BCEF585}" type="datetimeFigureOut">
              <a:rPr lang="id-ID" smtClean="0"/>
              <a:t>06/10/2017</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6C59D4F1-9648-4041-AFEC-F23AE4ACB76F}" type="slidenum">
              <a:rPr lang="id-ID" smtClean="0"/>
              <a:t>‹#›</a:t>
            </a:fld>
            <a:endParaRPr lang="id-ID"/>
          </a:p>
        </p:txBody>
      </p:sp>
    </p:spTree>
    <p:extLst>
      <p:ext uri="{BB962C8B-B14F-4D97-AF65-F5344CB8AC3E}">
        <p14:creationId xmlns:p14="http://schemas.microsoft.com/office/powerpoint/2010/main" val="22587530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CE57D668-D625-4EB1-A68A-D45A4BCEF585}" type="datetimeFigureOut">
              <a:rPr lang="id-ID" smtClean="0"/>
              <a:t>06/10/2017</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6C59D4F1-9648-4041-AFEC-F23AE4ACB76F}" type="slidenum">
              <a:rPr lang="id-ID" smtClean="0"/>
              <a:t>‹#›</a:t>
            </a:fld>
            <a:endParaRPr lang="id-ID"/>
          </a:p>
        </p:txBody>
      </p:sp>
    </p:spTree>
    <p:extLst>
      <p:ext uri="{BB962C8B-B14F-4D97-AF65-F5344CB8AC3E}">
        <p14:creationId xmlns:p14="http://schemas.microsoft.com/office/powerpoint/2010/main" val="7988998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CE57D668-D625-4EB1-A68A-D45A4BCEF585}" type="datetimeFigureOut">
              <a:rPr lang="id-ID" smtClean="0"/>
              <a:t>06/10/2017</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6C59D4F1-9648-4041-AFEC-F23AE4ACB76F}" type="slidenum">
              <a:rPr lang="id-ID" smtClean="0"/>
              <a:t>‹#›</a:t>
            </a:fld>
            <a:endParaRPr lang="id-ID"/>
          </a:p>
        </p:txBody>
      </p:sp>
    </p:spTree>
    <p:extLst>
      <p:ext uri="{BB962C8B-B14F-4D97-AF65-F5344CB8AC3E}">
        <p14:creationId xmlns:p14="http://schemas.microsoft.com/office/powerpoint/2010/main" val="10036131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CE57D668-D625-4EB1-A68A-D45A4BCEF585}" type="datetimeFigureOut">
              <a:rPr lang="id-ID" smtClean="0"/>
              <a:t>06/10/2017</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6C59D4F1-9648-4041-AFEC-F23AE4ACB76F}" type="slidenum">
              <a:rPr lang="id-ID" smtClean="0"/>
              <a:t>‹#›</a:t>
            </a:fld>
            <a:endParaRPr lang="id-ID"/>
          </a:p>
        </p:txBody>
      </p:sp>
    </p:spTree>
    <p:extLst>
      <p:ext uri="{BB962C8B-B14F-4D97-AF65-F5344CB8AC3E}">
        <p14:creationId xmlns:p14="http://schemas.microsoft.com/office/powerpoint/2010/main" val="22116624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id-ID"/>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E57D668-D625-4EB1-A68A-D45A4BCEF585}" type="datetimeFigureOut">
              <a:rPr lang="id-ID" smtClean="0"/>
              <a:t>06/10/2017</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6C59D4F1-9648-4041-AFEC-F23AE4ACB76F}" type="slidenum">
              <a:rPr lang="id-ID" smtClean="0"/>
              <a:t>‹#›</a:t>
            </a:fld>
            <a:endParaRPr lang="id-ID"/>
          </a:p>
        </p:txBody>
      </p:sp>
    </p:spTree>
    <p:extLst>
      <p:ext uri="{BB962C8B-B14F-4D97-AF65-F5344CB8AC3E}">
        <p14:creationId xmlns:p14="http://schemas.microsoft.com/office/powerpoint/2010/main" val="7718752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p>
            <a:fld id="{CE57D668-D625-4EB1-A68A-D45A4BCEF585}" type="datetimeFigureOut">
              <a:rPr lang="id-ID" smtClean="0"/>
              <a:t>06/10/2017</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6C59D4F1-9648-4041-AFEC-F23AE4ACB76F}" type="slidenum">
              <a:rPr lang="id-ID" smtClean="0"/>
              <a:t>‹#›</a:t>
            </a:fld>
            <a:endParaRPr lang="id-ID"/>
          </a:p>
        </p:txBody>
      </p:sp>
    </p:spTree>
    <p:extLst>
      <p:ext uri="{BB962C8B-B14F-4D97-AF65-F5344CB8AC3E}">
        <p14:creationId xmlns:p14="http://schemas.microsoft.com/office/powerpoint/2010/main" val="1277973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id-ID"/>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p>
            <a:fld id="{CE57D668-D625-4EB1-A68A-D45A4BCEF585}" type="datetimeFigureOut">
              <a:rPr lang="id-ID" smtClean="0"/>
              <a:t>06/10/2017</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6C59D4F1-9648-4041-AFEC-F23AE4ACB76F}" type="slidenum">
              <a:rPr lang="id-ID" smtClean="0"/>
              <a:t>‹#›</a:t>
            </a:fld>
            <a:endParaRPr lang="id-ID"/>
          </a:p>
        </p:txBody>
      </p:sp>
    </p:spTree>
    <p:extLst>
      <p:ext uri="{BB962C8B-B14F-4D97-AF65-F5344CB8AC3E}">
        <p14:creationId xmlns:p14="http://schemas.microsoft.com/office/powerpoint/2010/main" val="6412931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p>
            <a:fld id="{CE57D668-D625-4EB1-A68A-D45A4BCEF585}" type="datetimeFigureOut">
              <a:rPr lang="id-ID" smtClean="0"/>
              <a:t>06/10/2017</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6C59D4F1-9648-4041-AFEC-F23AE4ACB76F}" type="slidenum">
              <a:rPr lang="id-ID" smtClean="0"/>
              <a:t>‹#›</a:t>
            </a:fld>
            <a:endParaRPr lang="id-ID"/>
          </a:p>
        </p:txBody>
      </p:sp>
    </p:spTree>
    <p:extLst>
      <p:ext uri="{BB962C8B-B14F-4D97-AF65-F5344CB8AC3E}">
        <p14:creationId xmlns:p14="http://schemas.microsoft.com/office/powerpoint/2010/main" val="33357792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57D668-D625-4EB1-A68A-D45A4BCEF585}" type="datetimeFigureOut">
              <a:rPr lang="id-ID" smtClean="0"/>
              <a:t>06/10/2017</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6C59D4F1-9648-4041-AFEC-F23AE4ACB76F}" type="slidenum">
              <a:rPr lang="id-ID" smtClean="0"/>
              <a:t>‹#›</a:t>
            </a:fld>
            <a:endParaRPr lang="id-ID"/>
          </a:p>
        </p:txBody>
      </p:sp>
    </p:spTree>
    <p:extLst>
      <p:ext uri="{BB962C8B-B14F-4D97-AF65-F5344CB8AC3E}">
        <p14:creationId xmlns:p14="http://schemas.microsoft.com/office/powerpoint/2010/main" val="19686513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id-ID"/>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57D668-D625-4EB1-A68A-D45A4BCEF585}" type="datetimeFigureOut">
              <a:rPr lang="id-ID" smtClean="0"/>
              <a:t>06/10/2017</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6C59D4F1-9648-4041-AFEC-F23AE4ACB76F}" type="slidenum">
              <a:rPr lang="id-ID" smtClean="0"/>
              <a:t>‹#›</a:t>
            </a:fld>
            <a:endParaRPr lang="id-ID"/>
          </a:p>
        </p:txBody>
      </p:sp>
    </p:spTree>
    <p:extLst>
      <p:ext uri="{BB962C8B-B14F-4D97-AF65-F5344CB8AC3E}">
        <p14:creationId xmlns:p14="http://schemas.microsoft.com/office/powerpoint/2010/main" val="25003987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id-ID"/>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57D668-D625-4EB1-A68A-D45A4BCEF585}" type="datetimeFigureOut">
              <a:rPr lang="id-ID" smtClean="0"/>
              <a:t>06/10/2017</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6C59D4F1-9648-4041-AFEC-F23AE4ACB76F}" type="slidenum">
              <a:rPr lang="id-ID" smtClean="0"/>
              <a:t>‹#›</a:t>
            </a:fld>
            <a:endParaRPr lang="id-ID"/>
          </a:p>
        </p:txBody>
      </p:sp>
    </p:spTree>
    <p:extLst>
      <p:ext uri="{BB962C8B-B14F-4D97-AF65-F5344CB8AC3E}">
        <p14:creationId xmlns:p14="http://schemas.microsoft.com/office/powerpoint/2010/main" val="20068345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id-ID"/>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57D668-D625-4EB1-A68A-D45A4BCEF585}" type="datetimeFigureOut">
              <a:rPr lang="id-ID" smtClean="0"/>
              <a:t>06/10/2017</a:t>
            </a:fld>
            <a:endParaRPr lang="id-ID"/>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59D4F1-9648-4041-AFEC-F23AE4ACB76F}" type="slidenum">
              <a:rPr lang="id-ID" smtClean="0"/>
              <a:t>‹#›</a:t>
            </a:fld>
            <a:endParaRPr lang="id-ID"/>
          </a:p>
        </p:txBody>
      </p:sp>
    </p:spTree>
    <p:extLst>
      <p:ext uri="{BB962C8B-B14F-4D97-AF65-F5344CB8AC3E}">
        <p14:creationId xmlns:p14="http://schemas.microsoft.com/office/powerpoint/2010/main" val="1044261173"/>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7.wmf"/></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rsil\Desktop\Smartcreative.jpg"/>
          <p:cNvPicPr>
            <a:picLocks noChangeAspect="1" noChangeArrowheads="1"/>
          </p:cNvPicPr>
          <p:nvPr/>
        </p:nvPicPr>
        <p:blipFill>
          <a:blip r:embed="rId2">
            <a:extLst>
              <a:ext uri="{28A0092B-C50C-407E-A947-70E740481C1C}">
                <a14:useLocalDpi xmlns:a14="http://schemas.microsoft.com/office/drawing/2010/main" val="0"/>
              </a:ext>
            </a:extLst>
          </a:blip>
          <a:srcRect l="1051" r="800" b="504"/>
          <a:stretch>
            <a:fillRect/>
          </a:stretch>
        </p:blipFill>
        <p:spPr bwMode="auto">
          <a:xfrm>
            <a:off x="1524000" y="304800"/>
            <a:ext cx="9144000" cy="684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extBox 1"/>
          <p:cNvSpPr txBox="1">
            <a:spLocks noChangeArrowheads="1"/>
          </p:cNvSpPr>
          <p:nvPr/>
        </p:nvSpPr>
        <p:spPr bwMode="auto">
          <a:xfrm>
            <a:off x="4724400" y="3810000"/>
            <a:ext cx="5638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id-ID" sz="2800" b="1" dirty="0" smtClean="0">
                <a:solidFill>
                  <a:schemeClr val="bg1"/>
                </a:solidFill>
              </a:rPr>
              <a:t>KOMUNIKASI SEL</a:t>
            </a:r>
            <a:endParaRPr lang="en-US" sz="2800" b="1" dirty="0">
              <a:solidFill>
                <a:schemeClr val="bg1"/>
              </a:solidFill>
            </a:endParaRPr>
          </a:p>
        </p:txBody>
      </p:sp>
      <p:sp>
        <p:nvSpPr>
          <p:cNvPr id="2052" name="TextBox 1"/>
          <p:cNvSpPr txBox="1">
            <a:spLocks noChangeArrowheads="1"/>
          </p:cNvSpPr>
          <p:nvPr/>
        </p:nvSpPr>
        <p:spPr bwMode="auto">
          <a:xfrm>
            <a:off x="5562600" y="4811712"/>
            <a:ext cx="4191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id-ID" dirty="0">
                <a:solidFill>
                  <a:schemeClr val="bg1"/>
                </a:solidFill>
              </a:rPr>
              <a:t>Febriana Dwi Wahyuni, M.Si</a:t>
            </a:r>
            <a:endParaRPr lang="en-US" dirty="0">
              <a:solidFill>
                <a:schemeClr val="bg1"/>
              </a:solidFill>
            </a:endParaRPr>
          </a:p>
        </p:txBody>
      </p:sp>
    </p:spTree>
    <p:extLst>
      <p:ext uri="{BB962C8B-B14F-4D97-AF65-F5344CB8AC3E}">
        <p14:creationId xmlns:p14="http://schemas.microsoft.com/office/powerpoint/2010/main" val="2189854625"/>
      </p:ext>
    </p:extLst>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9688"/>
            <a:ext cx="12192000" cy="689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8" name="Rectangle 2"/>
          <p:cNvSpPr>
            <a:spLocks noGrp="1"/>
          </p:cNvSpPr>
          <p:nvPr>
            <p:ph type="title" idx="4294967295"/>
          </p:nvPr>
        </p:nvSpPr>
        <p:spPr>
          <a:xfrm>
            <a:off x="2528047" y="556420"/>
            <a:ext cx="8229600" cy="715962"/>
          </a:xfrm>
        </p:spPr>
        <p:txBody>
          <a:bodyPr/>
          <a:lstStyle/>
          <a:p>
            <a:r>
              <a:rPr lang="en-US" sz="4000" b="1" dirty="0" err="1"/>
              <a:t>Tipe</a:t>
            </a:r>
            <a:r>
              <a:rPr lang="en-US" sz="4000" b="1" dirty="0"/>
              <a:t> </a:t>
            </a:r>
            <a:r>
              <a:rPr lang="en-US" sz="4000" b="1" dirty="0" err="1"/>
              <a:t>Penyampaian</a:t>
            </a:r>
            <a:r>
              <a:rPr lang="en-US" sz="4000" b="1" dirty="0"/>
              <a:t> </a:t>
            </a:r>
            <a:r>
              <a:rPr lang="en-US" sz="4000" b="1" dirty="0" err="1"/>
              <a:t>Molekul</a:t>
            </a:r>
            <a:r>
              <a:rPr lang="en-US" sz="4000" b="1" dirty="0"/>
              <a:t> </a:t>
            </a:r>
            <a:r>
              <a:rPr lang="en-US" sz="4000" b="1" dirty="0" err="1"/>
              <a:t>Sinyal</a:t>
            </a:r>
            <a:endParaRPr lang="en-US" sz="4000" b="1" dirty="0"/>
          </a:p>
        </p:txBody>
      </p:sp>
      <p:sp>
        <p:nvSpPr>
          <p:cNvPr id="19459" name="Rectangle 3"/>
          <p:cNvSpPr>
            <a:spLocks noGrp="1"/>
          </p:cNvSpPr>
          <p:nvPr>
            <p:ph type="body" idx="4294967295"/>
          </p:nvPr>
        </p:nvSpPr>
        <p:spPr>
          <a:xfrm>
            <a:off x="564776" y="1421207"/>
            <a:ext cx="11752730" cy="5486400"/>
          </a:xfrm>
        </p:spPr>
        <p:txBody>
          <a:bodyPr>
            <a:normAutofit/>
          </a:bodyPr>
          <a:lstStyle/>
          <a:p>
            <a:pPr>
              <a:lnSpc>
                <a:spcPct val="80000"/>
              </a:lnSpc>
            </a:pPr>
            <a:r>
              <a:rPr lang="en-US" sz="2800" b="1" dirty="0" err="1"/>
              <a:t>Endokrin</a:t>
            </a:r>
            <a:endParaRPr lang="en-US" sz="2800" b="1" dirty="0"/>
          </a:p>
          <a:p>
            <a:pPr>
              <a:lnSpc>
                <a:spcPct val="80000"/>
              </a:lnSpc>
              <a:buFontTx/>
              <a:buNone/>
            </a:pPr>
            <a:r>
              <a:rPr lang="en-US" sz="2800" dirty="0"/>
              <a:t>	</a:t>
            </a:r>
            <a:r>
              <a:rPr lang="en-US" sz="2800" dirty="0" err="1"/>
              <a:t>Sel</a:t>
            </a:r>
            <a:r>
              <a:rPr lang="en-US" sz="2800" dirty="0"/>
              <a:t> target </a:t>
            </a:r>
            <a:r>
              <a:rPr lang="en-US" sz="2800" dirty="0" err="1" smtClean="0"/>
              <a:t>jauh</a:t>
            </a:r>
            <a:r>
              <a:rPr lang="id-ID" sz="2800" dirty="0" smtClean="0">
                <a:latin typeface="Garamond" panose="02020404030301010803" pitchFamily="18" charset="0"/>
              </a:rPr>
              <a:t>→</a:t>
            </a:r>
            <a:r>
              <a:rPr lang="en-US" sz="2800" dirty="0" smtClean="0"/>
              <a:t> </a:t>
            </a:r>
            <a:r>
              <a:rPr lang="en-US" sz="2800" dirty="0" err="1"/>
              <a:t>hormon</a:t>
            </a:r>
            <a:r>
              <a:rPr lang="en-US" sz="2800" dirty="0"/>
              <a:t> </a:t>
            </a:r>
            <a:r>
              <a:rPr lang="en-US" sz="2800" dirty="0" err="1"/>
              <a:t>dibawa</a:t>
            </a:r>
            <a:r>
              <a:rPr lang="en-US" sz="2800" dirty="0"/>
              <a:t> </a:t>
            </a:r>
            <a:r>
              <a:rPr lang="en-US" sz="2800" dirty="0" err="1"/>
              <a:t>melalui</a:t>
            </a:r>
            <a:r>
              <a:rPr lang="en-US" sz="2800" dirty="0"/>
              <a:t> </a:t>
            </a:r>
            <a:r>
              <a:rPr lang="en-US" sz="2800" dirty="0" err="1"/>
              <a:t>pembuluh</a:t>
            </a:r>
            <a:r>
              <a:rPr lang="en-US" sz="2800" dirty="0"/>
              <a:t> </a:t>
            </a:r>
            <a:r>
              <a:rPr lang="en-US" sz="2800" dirty="0" err="1"/>
              <a:t>darah</a:t>
            </a:r>
            <a:endParaRPr lang="en-US" sz="2800" dirty="0"/>
          </a:p>
          <a:p>
            <a:pPr>
              <a:lnSpc>
                <a:spcPct val="80000"/>
              </a:lnSpc>
            </a:pPr>
            <a:r>
              <a:rPr lang="en-US" sz="2800" b="1" dirty="0" err="1"/>
              <a:t>Parakrin</a:t>
            </a:r>
            <a:endParaRPr lang="en-US" sz="2800" b="1" dirty="0"/>
          </a:p>
          <a:p>
            <a:pPr>
              <a:lnSpc>
                <a:spcPct val="80000"/>
              </a:lnSpc>
              <a:buFontTx/>
              <a:buNone/>
            </a:pPr>
            <a:r>
              <a:rPr lang="en-US" sz="2800" dirty="0"/>
              <a:t>	Mediator local</a:t>
            </a:r>
            <a:r>
              <a:rPr lang="id-ID" sz="2800" dirty="0"/>
              <a:t> </a:t>
            </a:r>
            <a:r>
              <a:rPr lang="id-ID" sz="2800" dirty="0">
                <a:latin typeface="Garamond" panose="02020404030301010803" pitchFamily="18" charset="0"/>
              </a:rPr>
              <a:t>→</a:t>
            </a:r>
            <a:r>
              <a:rPr lang="en-US" sz="2800" dirty="0"/>
              <a:t> </a:t>
            </a:r>
            <a:r>
              <a:rPr lang="en-US" sz="2800" dirty="0" err="1"/>
              <a:t>mempengaruhi</a:t>
            </a:r>
            <a:r>
              <a:rPr lang="en-US" sz="2800" dirty="0"/>
              <a:t> </a:t>
            </a:r>
            <a:r>
              <a:rPr lang="en-US" sz="2800" dirty="0" err="1"/>
              <a:t>sel</a:t>
            </a:r>
            <a:r>
              <a:rPr lang="en-US" sz="2800" dirty="0"/>
              <a:t> target </a:t>
            </a:r>
            <a:r>
              <a:rPr lang="en-US" sz="2800" dirty="0" err="1"/>
              <a:t>sekitar</a:t>
            </a:r>
            <a:r>
              <a:rPr lang="en-US" sz="2800" dirty="0"/>
              <a:t>/ </a:t>
            </a:r>
            <a:r>
              <a:rPr lang="en-US" sz="2800" dirty="0" err="1"/>
              <a:t>tetangga</a:t>
            </a:r>
            <a:r>
              <a:rPr lang="en-US" sz="2800" dirty="0"/>
              <a:t> </a:t>
            </a:r>
            <a:r>
              <a:rPr lang="en-US" sz="2800" dirty="0" err="1"/>
              <a:t>dirusak</a:t>
            </a:r>
            <a:r>
              <a:rPr lang="en-US" sz="2800" dirty="0"/>
              <a:t> </a:t>
            </a:r>
            <a:r>
              <a:rPr lang="en-US" sz="2800" dirty="0" err="1"/>
              <a:t>oleh</a:t>
            </a:r>
            <a:r>
              <a:rPr lang="en-US" sz="2800" dirty="0"/>
              <a:t> </a:t>
            </a:r>
            <a:r>
              <a:rPr lang="en-US" sz="2800" dirty="0" err="1"/>
              <a:t>suatu</a:t>
            </a:r>
            <a:r>
              <a:rPr lang="en-US" sz="2800" dirty="0"/>
              <a:t> </a:t>
            </a:r>
            <a:r>
              <a:rPr lang="en-US" sz="2800" dirty="0" err="1"/>
              <a:t>enzim</a:t>
            </a:r>
            <a:r>
              <a:rPr lang="en-US" sz="2800" dirty="0"/>
              <a:t> </a:t>
            </a:r>
            <a:r>
              <a:rPr lang="en-US" sz="2800" dirty="0" err="1" smtClean="0"/>
              <a:t>ekstraselular</a:t>
            </a:r>
            <a:endParaRPr lang="en-US" sz="2800" dirty="0" smtClean="0"/>
          </a:p>
          <a:p>
            <a:pPr>
              <a:lnSpc>
                <a:spcPct val="80000"/>
              </a:lnSpc>
            </a:pPr>
            <a:r>
              <a:rPr lang="en-US" sz="2800" b="1" dirty="0" err="1" smtClean="0"/>
              <a:t>Autokrin</a:t>
            </a:r>
            <a:r>
              <a:rPr lang="en-US" sz="2800" b="1" dirty="0" smtClean="0"/>
              <a:t> (Contact Dependent)</a:t>
            </a:r>
          </a:p>
          <a:p>
            <a:pPr>
              <a:lnSpc>
                <a:spcPct val="80000"/>
              </a:lnSpc>
              <a:buFontTx/>
              <a:buNone/>
            </a:pPr>
            <a:r>
              <a:rPr lang="en-US" sz="2800" dirty="0"/>
              <a:t>	</a:t>
            </a:r>
            <a:r>
              <a:rPr lang="en-US" sz="2800" dirty="0" err="1"/>
              <a:t>Sel</a:t>
            </a:r>
            <a:r>
              <a:rPr lang="en-US" sz="2800" dirty="0"/>
              <a:t> </a:t>
            </a:r>
            <a:r>
              <a:rPr lang="en-US" sz="2800" dirty="0" err="1"/>
              <a:t>responsif</a:t>
            </a:r>
            <a:r>
              <a:rPr lang="en-US" sz="2800" dirty="0"/>
              <a:t> </a:t>
            </a:r>
            <a:r>
              <a:rPr lang="en-US" sz="2800" dirty="0" err="1"/>
              <a:t>terhadap</a:t>
            </a:r>
            <a:r>
              <a:rPr lang="en-US" sz="2800" dirty="0"/>
              <a:t> </a:t>
            </a:r>
            <a:r>
              <a:rPr lang="en-US" sz="2800" dirty="0" err="1"/>
              <a:t>substansi</a:t>
            </a:r>
            <a:r>
              <a:rPr lang="en-US" sz="2800" dirty="0"/>
              <a:t> yang </a:t>
            </a:r>
            <a:r>
              <a:rPr lang="en-US" sz="2800" dirty="0" err="1"/>
              <a:t>dihasilkan</a:t>
            </a:r>
            <a:r>
              <a:rPr lang="en-US" sz="2800" dirty="0"/>
              <a:t> </a:t>
            </a:r>
            <a:r>
              <a:rPr lang="en-US" sz="2800" dirty="0" err="1"/>
              <a:t>oleh</a:t>
            </a:r>
            <a:r>
              <a:rPr lang="en-US" sz="2800" dirty="0"/>
              <a:t> </a:t>
            </a:r>
            <a:r>
              <a:rPr lang="en-US" sz="2800" dirty="0" err="1"/>
              <a:t>sel</a:t>
            </a:r>
            <a:r>
              <a:rPr lang="en-US" sz="2800" dirty="0"/>
              <a:t> </a:t>
            </a:r>
            <a:r>
              <a:rPr lang="en-US" sz="2800" dirty="0" err="1"/>
              <a:t>itu</a:t>
            </a:r>
            <a:r>
              <a:rPr lang="en-US" sz="2800" dirty="0"/>
              <a:t> </a:t>
            </a:r>
            <a:r>
              <a:rPr lang="en-US" sz="2800" dirty="0" err="1"/>
              <a:t>sendiri</a:t>
            </a:r>
            <a:r>
              <a:rPr lang="en-US" sz="2800" dirty="0"/>
              <a:t> </a:t>
            </a:r>
            <a:r>
              <a:rPr lang="en-US" sz="2800" dirty="0" err="1"/>
              <a:t>atau</a:t>
            </a:r>
            <a:r>
              <a:rPr lang="en-US" sz="2800" dirty="0"/>
              <a:t> </a:t>
            </a:r>
            <a:r>
              <a:rPr lang="en-US" sz="2800" dirty="0" err="1"/>
              <a:t>sel</a:t>
            </a:r>
            <a:r>
              <a:rPr lang="en-US" sz="2800" dirty="0"/>
              <a:t> </a:t>
            </a:r>
            <a:r>
              <a:rPr lang="en-US" sz="2800" dirty="0" err="1"/>
              <a:t>sekitarnya</a:t>
            </a:r>
            <a:endParaRPr lang="en-US" sz="2800" dirty="0"/>
          </a:p>
          <a:p>
            <a:pPr>
              <a:lnSpc>
                <a:spcPct val="80000"/>
              </a:lnSpc>
            </a:pPr>
            <a:r>
              <a:rPr lang="en-US" sz="2800" b="1" dirty="0" err="1" smtClean="0"/>
              <a:t>Sinaptik</a:t>
            </a:r>
            <a:r>
              <a:rPr lang="id-ID" sz="2800" b="1" dirty="0" smtClean="0"/>
              <a:t> </a:t>
            </a:r>
            <a:r>
              <a:rPr lang="en-US" sz="2800" b="1" dirty="0" smtClean="0"/>
              <a:t>(</a:t>
            </a:r>
            <a:r>
              <a:rPr lang="en-US" sz="2800" b="1" dirty="0"/>
              <a:t>neuronal)</a:t>
            </a:r>
          </a:p>
          <a:p>
            <a:pPr>
              <a:lnSpc>
                <a:spcPct val="80000"/>
              </a:lnSpc>
              <a:buFontTx/>
              <a:buNone/>
            </a:pPr>
            <a:r>
              <a:rPr lang="en-US" sz="2800" dirty="0"/>
              <a:t>	</a:t>
            </a:r>
            <a:r>
              <a:rPr lang="en-US" sz="2800" dirty="0" err="1"/>
              <a:t>Penyampaian</a:t>
            </a:r>
            <a:r>
              <a:rPr lang="en-US" sz="2800" dirty="0"/>
              <a:t> </a:t>
            </a:r>
            <a:r>
              <a:rPr lang="en-US" sz="2800" dirty="0" err="1"/>
              <a:t>sinyal</a:t>
            </a:r>
            <a:r>
              <a:rPr lang="en-US" sz="2800" dirty="0"/>
              <a:t> </a:t>
            </a:r>
            <a:r>
              <a:rPr lang="en-US" sz="2800" dirty="0" err="1"/>
              <a:t>dapat</a:t>
            </a:r>
            <a:r>
              <a:rPr lang="en-US" sz="2800" dirty="0"/>
              <a:t> </a:t>
            </a:r>
            <a:r>
              <a:rPr lang="en-US" sz="2800" dirty="0" err="1"/>
              <a:t>dilakukan</a:t>
            </a:r>
            <a:r>
              <a:rPr lang="en-US" sz="2800" dirty="0"/>
              <a:t> </a:t>
            </a:r>
            <a:r>
              <a:rPr lang="en-US" sz="2800" dirty="0" err="1"/>
              <a:t>dengan</a:t>
            </a:r>
            <a:r>
              <a:rPr lang="en-US" sz="2800" dirty="0"/>
              <a:t> </a:t>
            </a:r>
            <a:r>
              <a:rPr lang="en-US" sz="2800" dirty="0" err="1"/>
              <a:t>cara</a:t>
            </a:r>
            <a:r>
              <a:rPr lang="en-US" sz="2800" dirty="0"/>
              <a:t> protein </a:t>
            </a:r>
            <a:r>
              <a:rPr lang="en-US" sz="2800" dirty="0" err="1"/>
              <a:t>dari</a:t>
            </a:r>
            <a:r>
              <a:rPr lang="en-US" sz="2800" dirty="0"/>
              <a:t> </a:t>
            </a:r>
            <a:r>
              <a:rPr lang="en-US" sz="2800" dirty="0" err="1"/>
              <a:t>suatu</a:t>
            </a:r>
            <a:r>
              <a:rPr lang="en-US" sz="2800" dirty="0"/>
              <a:t> </a:t>
            </a:r>
            <a:r>
              <a:rPr lang="en-US" sz="2800" dirty="0" err="1"/>
              <a:t>sel</a:t>
            </a:r>
            <a:r>
              <a:rPr lang="en-US" sz="2800" dirty="0"/>
              <a:t> </a:t>
            </a:r>
            <a:r>
              <a:rPr lang="en-US" sz="2800" dirty="0" err="1"/>
              <a:t>berikatan</a:t>
            </a:r>
            <a:r>
              <a:rPr lang="en-US" sz="2800" dirty="0"/>
              <a:t> </a:t>
            </a:r>
            <a:r>
              <a:rPr lang="en-US" sz="2800" dirty="0" err="1"/>
              <a:t>langsung</a:t>
            </a:r>
            <a:r>
              <a:rPr lang="en-US" sz="2800" dirty="0"/>
              <a:t> </a:t>
            </a:r>
            <a:r>
              <a:rPr lang="en-US" sz="2800" dirty="0" err="1"/>
              <a:t>dengan</a:t>
            </a:r>
            <a:r>
              <a:rPr lang="en-US" sz="2800" dirty="0"/>
              <a:t> protein lain </a:t>
            </a:r>
            <a:r>
              <a:rPr lang="en-US" sz="2800" dirty="0" err="1"/>
              <a:t>pada</a:t>
            </a:r>
            <a:r>
              <a:rPr lang="en-US" sz="2800" dirty="0"/>
              <a:t> </a:t>
            </a:r>
            <a:r>
              <a:rPr lang="en-US" sz="2800" dirty="0" err="1"/>
              <a:t>sel</a:t>
            </a:r>
            <a:r>
              <a:rPr lang="en-US" sz="2800" dirty="0"/>
              <a:t> lain.</a:t>
            </a:r>
          </a:p>
        </p:txBody>
      </p:sp>
    </p:spTree>
    <p:extLst>
      <p:ext uri="{BB962C8B-B14F-4D97-AF65-F5344CB8AC3E}">
        <p14:creationId xmlns:p14="http://schemas.microsoft.com/office/powerpoint/2010/main" val="22782289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9688"/>
            <a:ext cx="12192000" cy="689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6" name="Rectangle 2"/>
          <p:cNvSpPr>
            <a:spLocks noGrp="1"/>
          </p:cNvSpPr>
          <p:nvPr>
            <p:ph type="title" idx="4294967295"/>
          </p:nvPr>
        </p:nvSpPr>
        <p:spPr>
          <a:xfrm>
            <a:off x="2815772" y="579437"/>
            <a:ext cx="8229600" cy="639762"/>
          </a:xfrm>
        </p:spPr>
        <p:txBody>
          <a:bodyPr>
            <a:normAutofit fontScale="90000"/>
          </a:bodyPr>
          <a:lstStyle/>
          <a:p>
            <a:r>
              <a:rPr lang="en-US" sz="4000" dirty="0" err="1"/>
              <a:t>Tipe</a:t>
            </a:r>
            <a:r>
              <a:rPr lang="en-US" sz="4000" dirty="0"/>
              <a:t> </a:t>
            </a:r>
            <a:r>
              <a:rPr lang="en-US" sz="4000" dirty="0" err="1"/>
              <a:t>penyampaian</a:t>
            </a:r>
            <a:r>
              <a:rPr lang="en-US" sz="4000" dirty="0"/>
              <a:t> </a:t>
            </a:r>
            <a:r>
              <a:rPr lang="en-US" sz="4000" dirty="0" err="1"/>
              <a:t>molekul</a:t>
            </a:r>
            <a:r>
              <a:rPr lang="en-US" sz="4000" dirty="0"/>
              <a:t> </a:t>
            </a:r>
            <a:r>
              <a:rPr lang="en-US" sz="4000" dirty="0" err="1"/>
              <a:t>sinyal</a:t>
            </a:r>
            <a:endParaRPr lang="en-US" sz="4000" dirty="0"/>
          </a:p>
        </p:txBody>
      </p:sp>
      <p:pic>
        <p:nvPicPr>
          <p:cNvPr id="21507" name="Picture 4"/>
          <p:cNvPicPr>
            <a:picLocks noGrp="1" noChangeAspect="1" noChangeArrowheads="1"/>
          </p:cNvPicPr>
          <p:nvPr>
            <p:ph type="body" idx="4294967295"/>
          </p:nvPr>
        </p:nvPicPr>
        <p:blipFill>
          <a:blip r:embed="rId4">
            <a:extLst>
              <a:ext uri="{28A0092B-C50C-407E-A947-70E740481C1C}">
                <a14:useLocalDpi xmlns:a14="http://schemas.microsoft.com/office/drawing/2010/main" val="0"/>
              </a:ext>
            </a:extLst>
          </a:blip>
          <a:srcRect/>
          <a:stretch>
            <a:fillRect/>
          </a:stretch>
        </p:blipFill>
        <p:spPr>
          <a:xfrm>
            <a:off x="1752600" y="1219199"/>
            <a:ext cx="8686800" cy="5638800"/>
          </a:xfrm>
          <a:noFill/>
        </p:spPr>
      </p:pic>
    </p:spTree>
    <p:extLst>
      <p:ext uri="{BB962C8B-B14F-4D97-AF65-F5344CB8AC3E}">
        <p14:creationId xmlns:p14="http://schemas.microsoft.com/office/powerpoint/2010/main" val="10985317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rsil\Desktop\Smartcreative.jpg"/>
          <p:cNvPicPr>
            <a:picLocks noChangeAspect="1" noChangeArrowheads="1"/>
          </p:cNvPicPr>
          <p:nvPr/>
        </p:nvPicPr>
        <p:blipFill>
          <a:blip r:embed="rId2">
            <a:extLst>
              <a:ext uri="{28A0092B-C50C-407E-A947-70E740481C1C}">
                <a14:useLocalDpi xmlns:a14="http://schemas.microsoft.com/office/drawing/2010/main" val="0"/>
              </a:ext>
            </a:extLst>
          </a:blip>
          <a:srcRect l="1051" r="800" b="504"/>
          <a:stretch>
            <a:fillRect/>
          </a:stretch>
        </p:blipFill>
        <p:spPr bwMode="auto">
          <a:xfrm>
            <a:off x="1524000" y="304800"/>
            <a:ext cx="9144000" cy="684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extBox 1"/>
          <p:cNvSpPr txBox="1">
            <a:spLocks noChangeArrowheads="1"/>
          </p:cNvSpPr>
          <p:nvPr/>
        </p:nvSpPr>
        <p:spPr bwMode="auto">
          <a:xfrm>
            <a:off x="4724400" y="3810000"/>
            <a:ext cx="5638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id-ID" sz="2800" b="1" dirty="0" smtClean="0">
                <a:solidFill>
                  <a:schemeClr val="bg1"/>
                </a:solidFill>
              </a:rPr>
              <a:t>HOMEOSTASIS</a:t>
            </a:r>
            <a:endParaRPr lang="en-US" sz="2800" b="1" dirty="0">
              <a:solidFill>
                <a:schemeClr val="bg1"/>
              </a:solidFill>
            </a:endParaRPr>
          </a:p>
        </p:txBody>
      </p:sp>
      <p:sp>
        <p:nvSpPr>
          <p:cNvPr id="2052" name="TextBox 1"/>
          <p:cNvSpPr txBox="1">
            <a:spLocks noChangeArrowheads="1"/>
          </p:cNvSpPr>
          <p:nvPr/>
        </p:nvSpPr>
        <p:spPr bwMode="auto">
          <a:xfrm>
            <a:off x="5562600" y="4811712"/>
            <a:ext cx="4191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id-ID" dirty="0">
                <a:solidFill>
                  <a:schemeClr val="bg1"/>
                </a:solidFill>
              </a:rPr>
              <a:t>Febriana Dwi Wahyuni, M.Si</a:t>
            </a:r>
            <a:endParaRPr lang="en-US" dirty="0">
              <a:solidFill>
                <a:schemeClr val="bg1"/>
              </a:solidFill>
            </a:endParaRPr>
          </a:p>
        </p:txBody>
      </p:sp>
    </p:spTree>
    <p:extLst>
      <p:ext uri="{BB962C8B-B14F-4D97-AF65-F5344CB8AC3E}">
        <p14:creationId xmlns:p14="http://schemas.microsoft.com/office/powerpoint/2010/main" val="121688802"/>
      </p:ext>
    </p:extLst>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9687"/>
            <a:ext cx="12192000" cy="689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5"/>
          <p:cNvSpPr>
            <a:spLocks noGrp="1" noChangeArrowheads="1"/>
          </p:cNvSpPr>
          <p:nvPr>
            <p:ph type="title"/>
          </p:nvPr>
        </p:nvSpPr>
        <p:spPr/>
        <p:txBody>
          <a:bodyPr/>
          <a:lstStyle/>
          <a:p>
            <a:pPr eaLnBrk="1" hangingPunct="1"/>
            <a:r>
              <a:rPr lang="id-ID" dirty="0" smtClean="0"/>
              <a:t>Pengenalan..</a:t>
            </a:r>
            <a:endParaRPr lang="en-US" dirty="0" smtClean="0"/>
          </a:p>
        </p:txBody>
      </p:sp>
      <p:sp>
        <p:nvSpPr>
          <p:cNvPr id="4098" name="Rectangle 3"/>
          <p:cNvSpPr>
            <a:spLocks noGrp="1" noChangeArrowheads="1"/>
          </p:cNvSpPr>
          <p:nvPr>
            <p:ph idx="1"/>
          </p:nvPr>
        </p:nvSpPr>
        <p:spPr/>
        <p:txBody>
          <a:bodyPr>
            <a:normAutofit/>
          </a:bodyPr>
          <a:lstStyle/>
          <a:p>
            <a:pPr lvl="1" eaLnBrk="1" hangingPunct="1"/>
            <a:r>
              <a:rPr lang="en-US" sz="2800" dirty="0" smtClean="0">
                <a:solidFill>
                  <a:srgbClr val="FFC000"/>
                </a:solidFill>
              </a:rPr>
              <a:t>Homeo</a:t>
            </a:r>
            <a:r>
              <a:rPr lang="en-US" sz="2800" dirty="0" smtClean="0">
                <a:solidFill>
                  <a:srgbClr val="FF0000"/>
                </a:solidFill>
              </a:rPr>
              <a:t>stasis</a:t>
            </a:r>
            <a:r>
              <a:rPr lang="en-US" sz="2800" dirty="0" smtClean="0"/>
              <a:t> </a:t>
            </a:r>
            <a:r>
              <a:rPr lang="en-US" sz="2800" dirty="0" err="1" smtClean="0"/>
              <a:t>berasal</a:t>
            </a:r>
            <a:r>
              <a:rPr lang="en-US" sz="2800" dirty="0" smtClean="0"/>
              <a:t> </a:t>
            </a:r>
            <a:r>
              <a:rPr lang="en-US" sz="2800" dirty="0" err="1" smtClean="0"/>
              <a:t>dari</a:t>
            </a:r>
            <a:r>
              <a:rPr lang="en-US" sz="2800" dirty="0" smtClean="0"/>
              <a:t> kata</a:t>
            </a:r>
            <a:endParaRPr lang="id-ID" sz="2800" dirty="0" smtClean="0"/>
          </a:p>
          <a:p>
            <a:pPr marL="457200" lvl="1" indent="444500" eaLnBrk="1" hangingPunct="1">
              <a:buNone/>
            </a:pPr>
            <a:r>
              <a:rPr lang="en-US" sz="2800" dirty="0" err="1" smtClean="0"/>
              <a:t>Homeo</a:t>
            </a:r>
            <a:r>
              <a:rPr lang="en-US" sz="2800" dirty="0" smtClean="0"/>
              <a:t> </a:t>
            </a:r>
            <a:r>
              <a:rPr lang="id-ID" sz="2800" dirty="0" smtClean="0"/>
              <a:t> : </a:t>
            </a:r>
            <a:r>
              <a:rPr lang="en-US" sz="2800" dirty="0" smtClean="0"/>
              <a:t>“</a:t>
            </a:r>
            <a:r>
              <a:rPr lang="en-US" sz="2800" i="1" dirty="0" err="1" smtClean="0">
                <a:solidFill>
                  <a:srgbClr val="FFC000"/>
                </a:solidFill>
              </a:rPr>
              <a:t>sama</a:t>
            </a:r>
            <a:r>
              <a:rPr lang="en-US" sz="2800" dirty="0" smtClean="0"/>
              <a:t>” </a:t>
            </a:r>
            <a:endParaRPr lang="id-ID" sz="2800" dirty="0" smtClean="0"/>
          </a:p>
          <a:p>
            <a:pPr marL="457200" lvl="1" indent="444500" eaLnBrk="1" hangingPunct="1">
              <a:buNone/>
            </a:pPr>
            <a:r>
              <a:rPr lang="en-US" sz="2800" dirty="0" smtClean="0"/>
              <a:t>Stasis </a:t>
            </a:r>
            <a:r>
              <a:rPr lang="id-ID" sz="2800" dirty="0" smtClean="0"/>
              <a:t>  :</a:t>
            </a:r>
            <a:r>
              <a:rPr lang="en-US" sz="2800" dirty="0" smtClean="0"/>
              <a:t>“</a:t>
            </a:r>
            <a:r>
              <a:rPr lang="en-US" sz="2800" i="1" dirty="0" err="1" smtClean="0">
                <a:solidFill>
                  <a:srgbClr val="FF0000"/>
                </a:solidFill>
              </a:rPr>
              <a:t>berdiam</a:t>
            </a:r>
            <a:r>
              <a:rPr lang="en-US" sz="2800" i="1" dirty="0" smtClean="0"/>
              <a:t> </a:t>
            </a:r>
            <a:r>
              <a:rPr lang="id-ID" sz="2800" i="1" dirty="0" smtClean="0"/>
              <a:t>/ </a:t>
            </a:r>
            <a:r>
              <a:rPr lang="en-US" sz="2800" i="1" dirty="0" err="1" smtClean="0">
                <a:solidFill>
                  <a:srgbClr val="FF0000"/>
                </a:solidFill>
              </a:rPr>
              <a:t>menetap</a:t>
            </a:r>
            <a:r>
              <a:rPr lang="en-US" sz="2800" dirty="0" smtClean="0"/>
              <a:t>”</a:t>
            </a:r>
            <a:endParaRPr lang="id-ID" sz="2800" dirty="0" smtClean="0"/>
          </a:p>
          <a:p>
            <a:pPr lvl="1"/>
            <a:r>
              <a:rPr lang="en-US" sz="2800" dirty="0" smtClean="0"/>
              <a:t>Homeostasis </a:t>
            </a:r>
            <a:r>
              <a:rPr lang="en-US" sz="2800" dirty="0" err="1" smtClean="0"/>
              <a:t>adalah</a:t>
            </a:r>
            <a:r>
              <a:rPr lang="en-US" sz="2800" dirty="0" smtClean="0"/>
              <a:t> </a:t>
            </a:r>
            <a:r>
              <a:rPr lang="en-US" sz="2800" dirty="0" err="1"/>
              <a:t>suatu</a:t>
            </a:r>
            <a:r>
              <a:rPr lang="en-US" sz="2800" dirty="0"/>
              <a:t> </a:t>
            </a:r>
            <a:r>
              <a:rPr lang="en-US" sz="2800" dirty="0" err="1"/>
              <a:t>keadaan</a:t>
            </a:r>
            <a:r>
              <a:rPr lang="en-US" sz="2800" dirty="0"/>
              <a:t> </a:t>
            </a:r>
            <a:r>
              <a:rPr lang="en-US" sz="2800" dirty="0" err="1"/>
              <a:t>tubuh</a:t>
            </a:r>
            <a:r>
              <a:rPr lang="en-US" sz="2800" dirty="0"/>
              <a:t> </a:t>
            </a:r>
            <a:r>
              <a:rPr lang="en-US" sz="2800" dirty="0" err="1"/>
              <a:t>untuk</a:t>
            </a:r>
            <a:r>
              <a:rPr lang="en-US" sz="2800" dirty="0"/>
              <a:t> </a:t>
            </a:r>
            <a:r>
              <a:rPr lang="en-US" sz="2800" dirty="0" err="1"/>
              <a:t>mempertahankan</a:t>
            </a:r>
            <a:r>
              <a:rPr lang="en-US" sz="2800" dirty="0"/>
              <a:t> </a:t>
            </a:r>
            <a:r>
              <a:rPr lang="en-US" sz="2800" dirty="0" err="1"/>
              <a:t>keseimbangan</a:t>
            </a:r>
            <a:r>
              <a:rPr lang="en-US" sz="2800" dirty="0"/>
              <a:t> </a:t>
            </a:r>
            <a:r>
              <a:rPr lang="en-US" sz="2800" dirty="0" err="1"/>
              <a:t>dalam</a:t>
            </a:r>
            <a:r>
              <a:rPr lang="en-US" sz="2800" dirty="0"/>
              <a:t> </a:t>
            </a:r>
            <a:r>
              <a:rPr lang="en-US" sz="2800" dirty="0" err="1" smtClean="0"/>
              <a:t>mempertaha</a:t>
            </a:r>
            <a:r>
              <a:rPr lang="id-ID" sz="2800" dirty="0"/>
              <a:t>n</a:t>
            </a:r>
            <a:r>
              <a:rPr lang="en-US" sz="2800" dirty="0" err="1" smtClean="0"/>
              <a:t>kan</a:t>
            </a:r>
            <a:r>
              <a:rPr lang="en-US" sz="2800" dirty="0" smtClean="0"/>
              <a:t> </a:t>
            </a:r>
            <a:r>
              <a:rPr lang="en-US" sz="2800" dirty="0" err="1"/>
              <a:t>kondisi</a:t>
            </a:r>
            <a:r>
              <a:rPr lang="en-US" sz="2800" dirty="0"/>
              <a:t> yang </a:t>
            </a:r>
            <a:r>
              <a:rPr lang="en-US" sz="2800" dirty="0" err="1" smtClean="0"/>
              <a:t>dialaminya</a:t>
            </a:r>
            <a:r>
              <a:rPr lang="en-US" sz="2800" dirty="0" smtClean="0"/>
              <a:t>.</a:t>
            </a:r>
            <a:endParaRPr lang="id-ID" sz="2800" dirty="0" smtClean="0"/>
          </a:p>
          <a:p>
            <a:pPr lvl="1"/>
            <a:r>
              <a:rPr lang="en-US" sz="2800" dirty="0" smtClean="0"/>
              <a:t>Proses </a:t>
            </a:r>
            <a:r>
              <a:rPr lang="en-US" sz="2800" dirty="0" err="1"/>
              <a:t>ini</a:t>
            </a:r>
            <a:r>
              <a:rPr lang="en-US" sz="2800" dirty="0"/>
              <a:t> (homeostasis) </a:t>
            </a:r>
            <a:r>
              <a:rPr lang="en-US" sz="2800" dirty="0" err="1"/>
              <a:t>dapat</a:t>
            </a:r>
            <a:r>
              <a:rPr lang="en-US" sz="2800" dirty="0"/>
              <a:t> </a:t>
            </a:r>
            <a:r>
              <a:rPr lang="en-US" sz="2800" dirty="0" err="1"/>
              <a:t>terjadi</a:t>
            </a:r>
            <a:r>
              <a:rPr lang="en-US" sz="2800" dirty="0"/>
              <a:t> </a:t>
            </a:r>
            <a:r>
              <a:rPr lang="en-US" sz="2800" dirty="0" err="1"/>
              <a:t>apabila</a:t>
            </a:r>
            <a:r>
              <a:rPr lang="en-US" sz="2800" dirty="0"/>
              <a:t> </a:t>
            </a:r>
            <a:r>
              <a:rPr lang="en-US" sz="2800" dirty="0" err="1"/>
              <a:t>tubuh</a:t>
            </a:r>
            <a:r>
              <a:rPr lang="en-US" sz="2800" dirty="0"/>
              <a:t> </a:t>
            </a:r>
            <a:r>
              <a:rPr lang="en-US" sz="2800" dirty="0" err="1"/>
              <a:t>mengalami</a:t>
            </a:r>
            <a:r>
              <a:rPr lang="en-US" sz="2800" dirty="0"/>
              <a:t> stress yang </a:t>
            </a:r>
            <a:r>
              <a:rPr lang="en-US" sz="2800" dirty="0" err="1"/>
              <a:t>ada</a:t>
            </a:r>
            <a:r>
              <a:rPr lang="en-US" sz="2800" dirty="0"/>
              <a:t> </a:t>
            </a:r>
            <a:r>
              <a:rPr lang="en-US" sz="2800" dirty="0" err="1"/>
              <a:t>sehingga</a:t>
            </a:r>
            <a:r>
              <a:rPr lang="en-US" sz="2800" dirty="0"/>
              <a:t> </a:t>
            </a:r>
            <a:r>
              <a:rPr lang="en-US" sz="2800" dirty="0" err="1"/>
              <a:t>tubuh</a:t>
            </a:r>
            <a:r>
              <a:rPr lang="en-US" sz="2800" dirty="0"/>
              <a:t> </a:t>
            </a:r>
            <a:r>
              <a:rPr lang="en-US" sz="2800" dirty="0" err="1"/>
              <a:t>secara</a:t>
            </a:r>
            <a:r>
              <a:rPr lang="en-US" sz="2800" dirty="0"/>
              <a:t> </a:t>
            </a:r>
            <a:r>
              <a:rPr lang="en-US" sz="2800" dirty="0" err="1"/>
              <a:t>alamiah</a:t>
            </a:r>
            <a:r>
              <a:rPr lang="en-US" sz="2800" dirty="0"/>
              <a:t> </a:t>
            </a:r>
            <a:r>
              <a:rPr lang="en-US" sz="2800" dirty="0" err="1"/>
              <a:t>akan</a:t>
            </a:r>
            <a:r>
              <a:rPr lang="en-US" sz="2800" dirty="0"/>
              <a:t> </a:t>
            </a:r>
            <a:r>
              <a:rPr lang="en-US" sz="2800" dirty="0" err="1"/>
              <a:t>melakukan</a:t>
            </a:r>
            <a:r>
              <a:rPr lang="en-US" sz="2800" dirty="0"/>
              <a:t> </a:t>
            </a:r>
            <a:r>
              <a:rPr lang="en-US" sz="2800" dirty="0" err="1"/>
              <a:t>mekanisme</a:t>
            </a:r>
            <a:r>
              <a:rPr lang="en-US" sz="2800" dirty="0"/>
              <a:t> </a:t>
            </a:r>
            <a:r>
              <a:rPr lang="en-US" sz="2800" dirty="0" err="1"/>
              <a:t>pertahanan</a:t>
            </a:r>
            <a:r>
              <a:rPr lang="en-US" sz="2800" dirty="0"/>
              <a:t> </a:t>
            </a:r>
            <a:r>
              <a:rPr lang="en-US" sz="2800" dirty="0" err="1"/>
              <a:t>diri</a:t>
            </a:r>
            <a:r>
              <a:rPr lang="en-US" sz="2800" dirty="0"/>
              <a:t> </a:t>
            </a:r>
            <a:r>
              <a:rPr lang="en-US" sz="2800" dirty="0" err="1"/>
              <a:t>untuk</a:t>
            </a:r>
            <a:r>
              <a:rPr lang="en-US" sz="2800" dirty="0"/>
              <a:t> </a:t>
            </a:r>
            <a:r>
              <a:rPr lang="en-US" sz="2800" dirty="0" err="1"/>
              <a:t>menjaga</a:t>
            </a:r>
            <a:r>
              <a:rPr lang="en-US" sz="2800" dirty="0"/>
              <a:t> </a:t>
            </a:r>
            <a:r>
              <a:rPr lang="en-US" sz="2800" dirty="0" err="1"/>
              <a:t>kondisi</a:t>
            </a:r>
            <a:r>
              <a:rPr lang="en-US" sz="2800" dirty="0"/>
              <a:t> yang </a:t>
            </a:r>
            <a:r>
              <a:rPr lang="en-US" sz="2800" dirty="0" err="1"/>
              <a:t>seimbang</a:t>
            </a:r>
            <a:r>
              <a:rPr lang="en-US" sz="2800" dirty="0"/>
              <a:t>. </a:t>
            </a:r>
            <a:endParaRPr lang="en-US" sz="2800" dirty="0" smtClean="0"/>
          </a:p>
        </p:txBody>
      </p:sp>
    </p:spTree>
    <p:extLst>
      <p:ext uri="{BB962C8B-B14F-4D97-AF65-F5344CB8AC3E}">
        <p14:creationId xmlns:p14="http://schemas.microsoft.com/office/powerpoint/2010/main" val="17807186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9688"/>
            <a:ext cx="12192000" cy="689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6" name="Rectangle 2"/>
          <p:cNvSpPr>
            <a:spLocks noGrp="1" noChangeArrowheads="1"/>
          </p:cNvSpPr>
          <p:nvPr>
            <p:ph type="title"/>
          </p:nvPr>
        </p:nvSpPr>
        <p:spPr>
          <a:xfrm>
            <a:off x="677333" y="609600"/>
            <a:ext cx="10565290" cy="1320800"/>
          </a:xfrm>
        </p:spPr>
        <p:txBody>
          <a:bodyPr>
            <a:normAutofit/>
          </a:bodyPr>
          <a:lstStyle/>
          <a:p>
            <a:pPr algn="ctr" eaLnBrk="1" hangingPunct="1"/>
            <a:r>
              <a:rPr lang="id-ID" sz="3200" b="1" dirty="0" smtClean="0">
                <a:solidFill>
                  <a:schemeClr val="tx1"/>
                </a:solidFill>
              </a:rPr>
              <a:t>Hubungan sel, sistem-sistem tubuh dan homeostasis</a:t>
            </a:r>
            <a:endParaRPr lang="en-US" sz="3200" b="1" dirty="0" smtClean="0">
              <a:solidFill>
                <a:schemeClr val="tx1"/>
              </a:solidFill>
            </a:endParaRPr>
          </a:p>
        </p:txBody>
      </p:sp>
      <p:pic>
        <p:nvPicPr>
          <p:cNvPr id="6147" name="Content Placeholder 3"/>
          <p:cNvPicPr>
            <a:picLocks noGrp="1"/>
          </p:cNvPicPr>
          <p:nvPr>
            <p:ph idx="1"/>
          </p:nvPr>
        </p:nvPicPr>
        <p:blipFill rotWithShape="1">
          <a:blip r:embed="rId4">
            <a:extLst>
              <a:ext uri="{28A0092B-C50C-407E-A947-70E740481C1C}">
                <a14:useLocalDpi xmlns:a14="http://schemas.microsoft.com/office/drawing/2010/main" val="0"/>
              </a:ext>
            </a:extLst>
          </a:blip>
          <a:srcRect l="1349" t="1298" r="3036" b="22403"/>
          <a:stretch/>
        </p:blipFill>
        <p:spPr>
          <a:xfrm>
            <a:off x="1199213" y="1798819"/>
            <a:ext cx="9653666" cy="4287187"/>
          </a:xfrm>
        </p:spPr>
      </p:pic>
    </p:spTree>
    <p:extLst>
      <p:ext uri="{BB962C8B-B14F-4D97-AF65-F5344CB8AC3E}">
        <p14:creationId xmlns:p14="http://schemas.microsoft.com/office/powerpoint/2010/main" val="19289819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9688"/>
            <a:ext cx="12192000" cy="689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2" name="Rectangle 2"/>
          <p:cNvSpPr>
            <a:spLocks noGrp="1" noChangeArrowheads="1"/>
          </p:cNvSpPr>
          <p:nvPr>
            <p:ph type="title"/>
          </p:nvPr>
        </p:nvSpPr>
        <p:spPr/>
        <p:txBody>
          <a:bodyPr/>
          <a:lstStyle/>
          <a:p>
            <a:pPr algn="ctr" eaLnBrk="1" hangingPunct="1"/>
            <a:r>
              <a:rPr lang="id-ID" dirty="0" smtClean="0"/>
              <a:t>Macam-macam homeostasis</a:t>
            </a:r>
            <a:endParaRPr lang="en-US" dirty="0" smtClean="0"/>
          </a:p>
        </p:txBody>
      </p:sp>
      <p:sp>
        <p:nvSpPr>
          <p:cNvPr id="5123" name="Content Placeholder 21"/>
          <p:cNvSpPr>
            <a:spLocks noGrp="1"/>
          </p:cNvSpPr>
          <p:nvPr>
            <p:ph idx="1"/>
          </p:nvPr>
        </p:nvSpPr>
        <p:spPr>
          <a:xfrm>
            <a:off x="1774765" y="1789406"/>
            <a:ext cx="3408103" cy="4300602"/>
          </a:xfrm>
        </p:spPr>
        <p:txBody>
          <a:bodyPr>
            <a:normAutofit/>
          </a:bodyPr>
          <a:lstStyle/>
          <a:p>
            <a:pPr eaLnBrk="1" hangingPunct="1"/>
            <a:endParaRPr lang="id-ID" dirty="0" smtClean="0"/>
          </a:p>
          <a:p>
            <a:pPr eaLnBrk="1" hangingPunct="1"/>
            <a:r>
              <a:rPr lang="en-US" sz="2800" b="1" dirty="0" smtClean="0"/>
              <a:t>Homeostasis </a:t>
            </a:r>
            <a:r>
              <a:rPr lang="en-US" sz="2800" b="1" dirty="0" err="1" smtClean="0"/>
              <a:t>fisiologis</a:t>
            </a:r>
            <a:r>
              <a:rPr lang="id-ID" sz="2800" b="1" dirty="0" smtClean="0"/>
              <a:t>        </a:t>
            </a:r>
            <a:r>
              <a:rPr lang="id-ID" dirty="0" smtClean="0"/>
              <a:t>			</a:t>
            </a:r>
          </a:p>
          <a:p>
            <a:pPr eaLnBrk="1" hangingPunct="1"/>
            <a:endParaRPr lang="id-ID" dirty="0" smtClean="0"/>
          </a:p>
          <a:p>
            <a:pPr eaLnBrk="1" hangingPunct="1"/>
            <a:endParaRPr lang="id-ID" dirty="0" smtClean="0"/>
          </a:p>
          <a:p>
            <a:pPr eaLnBrk="1" hangingPunct="1"/>
            <a:r>
              <a:rPr lang="en-US" sz="2800" b="1" dirty="0" smtClean="0"/>
              <a:t>Homeostasis </a:t>
            </a:r>
            <a:r>
              <a:rPr lang="en-US" sz="2800" b="1" dirty="0" err="1" smtClean="0"/>
              <a:t>psikologis</a:t>
            </a:r>
            <a:endParaRPr lang="id-ID" dirty="0" smtClean="0"/>
          </a:p>
          <a:p>
            <a:pPr eaLnBrk="1" hangingPunct="1"/>
            <a:endParaRPr lang="id-ID" dirty="0" smtClean="0"/>
          </a:p>
        </p:txBody>
      </p:sp>
      <p:sp>
        <p:nvSpPr>
          <p:cNvPr id="24" name="Right Arrow 23"/>
          <p:cNvSpPr/>
          <p:nvPr/>
        </p:nvSpPr>
        <p:spPr>
          <a:xfrm rot="20456630">
            <a:off x="4144962" y="2469188"/>
            <a:ext cx="108585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25" name="Rectangle 24"/>
          <p:cNvSpPr/>
          <p:nvPr/>
        </p:nvSpPr>
        <p:spPr>
          <a:xfrm>
            <a:off x="5230813" y="1854825"/>
            <a:ext cx="2651125" cy="482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d-ID" dirty="0"/>
              <a:t>Sistem </a:t>
            </a:r>
            <a:r>
              <a:rPr lang="id-ID" dirty="0" smtClean="0"/>
              <a:t>saraf </a:t>
            </a:r>
            <a:r>
              <a:rPr lang="id-ID" dirty="0"/>
              <a:t>otonom</a:t>
            </a:r>
          </a:p>
        </p:txBody>
      </p:sp>
      <p:sp>
        <p:nvSpPr>
          <p:cNvPr id="26" name="Right Arrow 25"/>
          <p:cNvSpPr/>
          <p:nvPr/>
        </p:nvSpPr>
        <p:spPr>
          <a:xfrm rot="732813">
            <a:off x="4138612" y="2842251"/>
            <a:ext cx="1125538" cy="1698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29" name="Rectangle 28"/>
          <p:cNvSpPr/>
          <p:nvPr/>
        </p:nvSpPr>
        <p:spPr>
          <a:xfrm>
            <a:off x="5308601" y="2912100"/>
            <a:ext cx="2573337" cy="431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d-ID" dirty="0"/>
              <a:t>Sistem Endokrin</a:t>
            </a:r>
          </a:p>
        </p:txBody>
      </p:sp>
      <p:sp>
        <p:nvSpPr>
          <p:cNvPr id="31" name="Right Arrow 30"/>
          <p:cNvSpPr/>
          <p:nvPr/>
        </p:nvSpPr>
        <p:spPr>
          <a:xfrm rot="732813">
            <a:off x="4202115" y="4938245"/>
            <a:ext cx="1125537" cy="1698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32" name="Right Arrow 31"/>
          <p:cNvSpPr/>
          <p:nvPr/>
        </p:nvSpPr>
        <p:spPr>
          <a:xfrm rot="20456630">
            <a:off x="4203701" y="4574708"/>
            <a:ext cx="1085850" cy="1539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33" name="Oval 32"/>
          <p:cNvSpPr/>
          <p:nvPr/>
        </p:nvSpPr>
        <p:spPr>
          <a:xfrm>
            <a:off x="5308601" y="3939707"/>
            <a:ext cx="2300288"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d-ID" dirty="0"/>
              <a:t>emosional</a:t>
            </a:r>
          </a:p>
        </p:txBody>
      </p:sp>
      <p:sp>
        <p:nvSpPr>
          <p:cNvPr id="34" name="Oval 33"/>
          <p:cNvSpPr/>
          <p:nvPr/>
        </p:nvSpPr>
        <p:spPr>
          <a:xfrm>
            <a:off x="5357814" y="4966819"/>
            <a:ext cx="22987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d-ID" dirty="0"/>
              <a:t>Mental </a:t>
            </a:r>
          </a:p>
        </p:txBody>
      </p:sp>
    </p:spTree>
    <p:extLst>
      <p:ext uri="{BB962C8B-B14F-4D97-AF65-F5344CB8AC3E}">
        <p14:creationId xmlns:p14="http://schemas.microsoft.com/office/powerpoint/2010/main" val="29621490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9688"/>
            <a:ext cx="12192000" cy="689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38200" y="740682"/>
            <a:ext cx="10515600" cy="1071789"/>
          </a:xfrm>
        </p:spPr>
        <p:txBody>
          <a:bodyPr>
            <a:normAutofit/>
          </a:bodyPr>
          <a:lstStyle/>
          <a:p>
            <a:r>
              <a:rPr lang="id-ID" dirty="0"/>
              <a:t>SISTEM CONTROL </a:t>
            </a:r>
            <a:r>
              <a:rPr lang="id-ID" dirty="0" smtClean="0"/>
              <a:t>HOMEOSTASIS </a:t>
            </a:r>
            <a:r>
              <a:rPr lang="id-ID" dirty="0" smtClean="0"/>
              <a:t>:</a:t>
            </a:r>
            <a:endParaRPr lang="id-ID"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69112620"/>
              </p:ext>
            </p:extLst>
          </p:nvPr>
        </p:nvGraphicFramePr>
        <p:xfrm>
          <a:off x="838200" y="1812471"/>
          <a:ext cx="9720262" cy="4022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9783892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9688"/>
            <a:ext cx="12192000" cy="689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4" name="Title 5"/>
          <p:cNvSpPr>
            <a:spLocks noGrp="1"/>
          </p:cNvSpPr>
          <p:nvPr>
            <p:ph type="title"/>
          </p:nvPr>
        </p:nvSpPr>
        <p:spPr>
          <a:xfrm>
            <a:off x="1981201" y="273050"/>
            <a:ext cx="5300663" cy="1162050"/>
          </a:xfrm>
        </p:spPr>
        <p:txBody>
          <a:bodyPr>
            <a:normAutofit/>
          </a:bodyPr>
          <a:lstStyle/>
          <a:p>
            <a:pPr algn="ctr" eaLnBrk="1" hangingPunct="1"/>
            <a:r>
              <a:rPr lang="id-ID" sz="2800" dirty="0">
                <a:solidFill>
                  <a:srgbClr val="C00000"/>
                </a:solidFill>
              </a:rPr>
              <a:t>4 POSTULAT  CANNON yang MENDASARI HOMEOSTASIS </a:t>
            </a:r>
          </a:p>
        </p:txBody>
      </p:sp>
      <p:pic>
        <p:nvPicPr>
          <p:cNvPr id="8196"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7258050" y="1"/>
            <a:ext cx="3409950" cy="4587875"/>
          </a:xfrm>
        </p:spPr>
      </p:pic>
      <p:sp>
        <p:nvSpPr>
          <p:cNvPr id="8195" name="Text Placeholder 7"/>
          <p:cNvSpPr>
            <a:spLocks noGrp="1"/>
          </p:cNvSpPr>
          <p:nvPr>
            <p:ph type="body" sz="half" idx="2"/>
          </p:nvPr>
        </p:nvSpPr>
        <p:spPr>
          <a:xfrm>
            <a:off x="359230" y="1899796"/>
            <a:ext cx="6032906" cy="4691063"/>
          </a:xfrm>
        </p:spPr>
        <p:txBody>
          <a:bodyPr/>
          <a:lstStyle/>
          <a:p>
            <a:pPr marL="290513" indent="-290513">
              <a:buClr>
                <a:srgbClr val="72A376"/>
              </a:buClr>
              <a:buSzPct val="70000"/>
              <a:buFont typeface="Wingdings 2" panose="05020102010507070707" pitchFamily="18"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id-ID" sz="2400" dirty="0" smtClean="0">
                <a:latin typeface="Arial" panose="020B0604020202020204" pitchFamily="34" charset="0"/>
                <a:cs typeface="Arial" panose="020B0604020202020204" pitchFamily="34" charset="0"/>
              </a:rPr>
              <a:t>Peran </a:t>
            </a:r>
            <a:r>
              <a:rPr lang="id-ID" sz="2400" dirty="0">
                <a:latin typeface="Arial" panose="020B0604020202020204" pitchFamily="34" charset="0"/>
                <a:cs typeface="Arial" panose="020B0604020202020204" pitchFamily="34" charset="0"/>
              </a:rPr>
              <a:t>sistem </a:t>
            </a:r>
            <a:r>
              <a:rPr lang="id-ID" sz="2400" dirty="0" smtClean="0">
                <a:latin typeface="Arial" panose="020B0604020202020204" pitchFamily="34" charset="0"/>
                <a:cs typeface="Arial" panose="020B0604020202020204" pitchFamily="34" charset="0"/>
              </a:rPr>
              <a:t>saraf </a:t>
            </a:r>
            <a:r>
              <a:rPr lang="id-ID" sz="2400" dirty="0">
                <a:latin typeface="Arial" panose="020B0604020202020204" pitchFamily="34" charset="0"/>
                <a:cs typeface="Arial" panose="020B0604020202020204" pitchFamily="34" charset="0"/>
              </a:rPr>
              <a:t>dalam mempertahankan kesetimbangan antara lingkungan dalam tubuh dengan lingkungan luar</a:t>
            </a:r>
            <a:r>
              <a:rPr lang="id-ID" sz="2400" dirty="0" smtClean="0">
                <a:latin typeface="Arial" panose="020B0604020202020204" pitchFamily="34" charset="0"/>
                <a:cs typeface="Arial" panose="020B0604020202020204" pitchFamily="34" charset="0"/>
              </a:rPr>
              <a:t>.</a:t>
            </a:r>
          </a:p>
          <a:p>
            <a:pPr marL="290513" indent="-290513">
              <a:buClr>
                <a:srgbClr val="72A376"/>
              </a:buClr>
              <a:buSzPct val="70000"/>
              <a:buFont typeface="Wingdings 2" panose="05020102010507070707" pitchFamily="18"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err="1" smtClean="0">
                <a:latin typeface="Arial" panose="020B0604020202020204" pitchFamily="34" charset="0"/>
                <a:cs typeface="Arial" panose="020B0604020202020204" pitchFamily="34" charset="0"/>
              </a:rPr>
              <a:t>Adanya</a:t>
            </a:r>
            <a:r>
              <a:rPr lang="en-US" sz="2400" dirty="0" smtClean="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kegiatan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pengendalian</a:t>
            </a:r>
            <a:r>
              <a:rPr lang="en-US" sz="2400" dirty="0">
                <a:latin typeface="Arial" panose="020B0604020202020204" pitchFamily="34" charset="0"/>
                <a:cs typeface="Arial" panose="020B0604020202020204" pitchFamily="34" charset="0"/>
              </a:rPr>
              <a:t> yang </a:t>
            </a:r>
            <a:r>
              <a:rPr lang="en-US" sz="2400" dirty="0" err="1">
                <a:latin typeface="Arial" panose="020B0604020202020204" pitchFamily="34" charset="0"/>
                <a:cs typeface="Arial" panose="020B0604020202020204" pitchFamily="34" charset="0"/>
              </a:rPr>
              <a:t>bersifat</a:t>
            </a:r>
            <a:r>
              <a:rPr lang="en-US" sz="2400" dirty="0">
                <a:latin typeface="Arial" panose="020B0604020202020204" pitchFamily="34" charset="0"/>
                <a:cs typeface="Arial" panose="020B0604020202020204" pitchFamily="34" charset="0"/>
              </a:rPr>
              <a:t> </a:t>
            </a:r>
            <a:r>
              <a:rPr lang="id-ID" sz="2400" dirty="0">
                <a:latin typeface="Arial" panose="020B0604020202020204" pitchFamily="34" charset="0"/>
                <a:cs typeface="Arial" panose="020B0604020202020204" pitchFamily="34" charset="0"/>
              </a:rPr>
              <a:t>t</a:t>
            </a:r>
            <a:r>
              <a:rPr lang="en-US" sz="2400" dirty="0" err="1">
                <a:latin typeface="Arial" panose="020B0604020202020204" pitchFamily="34" charset="0"/>
                <a:cs typeface="Arial" panose="020B0604020202020204" pitchFamily="34" charset="0"/>
              </a:rPr>
              <a:t>onik</a:t>
            </a:r>
            <a:r>
              <a:rPr lang="en-US" sz="2400" dirty="0">
                <a:latin typeface="Arial" panose="020B0604020202020204" pitchFamily="34" charset="0"/>
                <a:cs typeface="Arial" panose="020B0604020202020204" pitchFamily="34" charset="0"/>
              </a:rPr>
              <a:t>.</a:t>
            </a:r>
          </a:p>
          <a:p>
            <a:pPr marL="290513" indent="-290513">
              <a:buClr>
                <a:srgbClr val="72A376"/>
              </a:buClr>
              <a:buSzPct val="70000"/>
              <a:buFont typeface="Wingdings 2" panose="05020102010507070707" pitchFamily="18"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err="1">
                <a:latin typeface="Arial" panose="020B0604020202020204" pitchFamily="34" charset="0"/>
                <a:cs typeface="Arial" panose="020B0604020202020204" pitchFamily="34" charset="0"/>
              </a:rPr>
              <a:t>Adanya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pengendalian</a:t>
            </a:r>
            <a:r>
              <a:rPr lang="en-US" sz="2400" dirty="0">
                <a:latin typeface="Arial" panose="020B0604020202020204" pitchFamily="34" charset="0"/>
                <a:cs typeface="Arial" panose="020B0604020202020204" pitchFamily="34" charset="0"/>
              </a:rPr>
              <a:t> yang </a:t>
            </a:r>
            <a:r>
              <a:rPr lang="en-US" sz="2400" dirty="0" err="1">
                <a:latin typeface="Arial" panose="020B0604020202020204" pitchFamily="34" charset="0"/>
                <a:cs typeface="Arial" panose="020B0604020202020204" pitchFamily="34" charset="0"/>
              </a:rPr>
              <a:t>bersifat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antagonistik</a:t>
            </a:r>
            <a:r>
              <a:rPr lang="en-US" sz="2400" dirty="0">
                <a:latin typeface="Arial" panose="020B0604020202020204" pitchFamily="34" charset="0"/>
                <a:cs typeface="Arial" panose="020B0604020202020204" pitchFamily="34" charset="0"/>
              </a:rPr>
              <a:t>.</a:t>
            </a:r>
          </a:p>
          <a:p>
            <a:pPr marL="290513" indent="-290513">
              <a:buClr>
                <a:srgbClr val="72A376"/>
              </a:buClr>
              <a:buSzPct val="70000"/>
              <a:buFont typeface="Wingdings 2" panose="05020102010507070707" pitchFamily="18"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err="1">
                <a:latin typeface="Arial" panose="020B0604020202020204" pitchFamily="34" charset="0"/>
                <a:cs typeface="Arial" panose="020B0604020202020204" pitchFamily="34" charset="0"/>
              </a:rPr>
              <a:t>Suatu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sinyal</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kimia</a:t>
            </a:r>
            <a:r>
              <a:rPr lang="id-ID" sz="2400" dirty="0">
                <a:latin typeface="Arial" panose="020B0604020202020204" pitchFamily="34" charset="0"/>
                <a:cs typeface="Arial" panose="020B0604020202020204" pitchFamily="34" charset="0"/>
              </a:rPr>
              <a:t> berpengaruh  berbeda pada jaringan yang berbeda.</a:t>
            </a:r>
          </a:p>
        </p:txBody>
      </p:sp>
      <p:sp>
        <p:nvSpPr>
          <p:cNvPr id="8197" name="TextBox 11"/>
          <p:cNvSpPr txBox="1">
            <a:spLocks noChangeArrowheads="1"/>
          </p:cNvSpPr>
          <p:nvPr/>
        </p:nvSpPr>
        <p:spPr bwMode="auto">
          <a:xfrm>
            <a:off x="7088188" y="4605338"/>
            <a:ext cx="35798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id-ID" sz="2400"/>
              <a:t>Walter  Bradford Cannon</a:t>
            </a:r>
          </a:p>
        </p:txBody>
      </p:sp>
    </p:spTree>
    <p:extLst>
      <p:ext uri="{BB962C8B-B14F-4D97-AF65-F5344CB8AC3E}">
        <p14:creationId xmlns:p14="http://schemas.microsoft.com/office/powerpoint/2010/main" val="32282771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9688"/>
            <a:ext cx="12192000" cy="689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2" name="Rectangle 2"/>
          <p:cNvSpPr>
            <a:spLocks noGrp="1" noChangeArrowheads="1"/>
          </p:cNvSpPr>
          <p:nvPr>
            <p:ph type="title"/>
          </p:nvPr>
        </p:nvSpPr>
        <p:spPr>
          <a:xfrm>
            <a:off x="1111771" y="539645"/>
            <a:ext cx="8229600" cy="1064302"/>
          </a:xfrm>
        </p:spPr>
        <p:txBody>
          <a:bodyPr>
            <a:normAutofit fontScale="90000"/>
          </a:bodyPr>
          <a:lstStyle/>
          <a:p>
            <a:pPr eaLnBrk="1" hangingPunct="1"/>
            <a:r>
              <a:rPr lang="id-ID" dirty="0" smtClean="0">
                <a:solidFill>
                  <a:srgbClr val="C00000"/>
                </a:solidFill>
              </a:rPr>
              <a:t>Lingkungan internal tubuh yang harus dipertahankan Homoestasisnya </a:t>
            </a:r>
            <a:endParaRPr lang="en-US" dirty="0" smtClean="0">
              <a:solidFill>
                <a:srgbClr val="C00000"/>
              </a:solidFill>
            </a:endParaRPr>
          </a:p>
        </p:txBody>
      </p:sp>
      <p:sp>
        <p:nvSpPr>
          <p:cNvPr id="10243" name="Rectangle 3"/>
          <p:cNvSpPr>
            <a:spLocks noGrp="1" noChangeArrowheads="1"/>
          </p:cNvSpPr>
          <p:nvPr>
            <p:ph idx="1"/>
          </p:nvPr>
        </p:nvSpPr>
        <p:spPr>
          <a:xfrm>
            <a:off x="2211206" y="1826902"/>
            <a:ext cx="6618001" cy="4821237"/>
          </a:xfrm>
        </p:spPr>
        <p:txBody>
          <a:bodyPr>
            <a:normAutofit/>
          </a:bodyPr>
          <a:lstStyle/>
          <a:p>
            <a:pPr eaLnBrk="1" hangingPunct="1">
              <a:buFontTx/>
              <a:buNone/>
            </a:pPr>
            <a:r>
              <a:rPr lang="id-ID" sz="2800" dirty="0" smtClean="0"/>
              <a:t>1. </a:t>
            </a:r>
            <a:r>
              <a:rPr lang="en-US" sz="2800" dirty="0" err="1" smtClean="0"/>
              <a:t>kadar</a:t>
            </a:r>
            <a:r>
              <a:rPr lang="en-US" sz="2800" dirty="0" smtClean="0"/>
              <a:t> nutrient</a:t>
            </a:r>
            <a:endParaRPr lang="id-ID" sz="2800" dirty="0" smtClean="0"/>
          </a:p>
          <a:p>
            <a:pPr eaLnBrk="1" hangingPunct="1">
              <a:buFontTx/>
              <a:buNone/>
            </a:pPr>
            <a:r>
              <a:rPr lang="en-US" sz="2800" dirty="0" smtClean="0"/>
              <a:t>2. </a:t>
            </a:r>
            <a:r>
              <a:rPr lang="en-US" sz="2800" dirty="0" err="1" smtClean="0"/>
              <a:t>kadar</a:t>
            </a:r>
            <a:r>
              <a:rPr lang="en-US" sz="2800" dirty="0" smtClean="0"/>
              <a:t> O</a:t>
            </a:r>
            <a:r>
              <a:rPr lang="en-US" sz="2800" baseline="-25000" dirty="0" smtClean="0"/>
              <a:t>2</a:t>
            </a:r>
            <a:r>
              <a:rPr lang="en-US" sz="2800" dirty="0" smtClean="0"/>
              <a:t> </a:t>
            </a:r>
            <a:r>
              <a:rPr lang="en-US" sz="2800" dirty="0" err="1" smtClean="0"/>
              <a:t>dan</a:t>
            </a:r>
            <a:r>
              <a:rPr lang="en-US" sz="2800" dirty="0" smtClean="0"/>
              <a:t> CO</a:t>
            </a:r>
            <a:r>
              <a:rPr lang="en-US" sz="2800" baseline="-25000" dirty="0" smtClean="0"/>
              <a:t>2</a:t>
            </a:r>
            <a:endParaRPr lang="id-ID" sz="2800" baseline="-25000" dirty="0" smtClean="0"/>
          </a:p>
          <a:p>
            <a:pPr eaLnBrk="1" hangingPunct="1">
              <a:buFontTx/>
              <a:buNone/>
            </a:pPr>
            <a:r>
              <a:rPr lang="en-US" sz="2800" dirty="0" smtClean="0"/>
              <a:t>3. </a:t>
            </a:r>
            <a:r>
              <a:rPr lang="en-US" sz="2800" dirty="0" err="1" smtClean="0"/>
              <a:t>kadar</a:t>
            </a:r>
            <a:r>
              <a:rPr lang="en-US" sz="2800" dirty="0" smtClean="0"/>
              <a:t> </a:t>
            </a:r>
            <a:r>
              <a:rPr lang="en-US" sz="2800" dirty="0" err="1" smtClean="0"/>
              <a:t>sisa</a:t>
            </a:r>
            <a:r>
              <a:rPr lang="en-US" sz="2800" dirty="0" smtClean="0"/>
              <a:t> metabolism</a:t>
            </a:r>
            <a:endParaRPr lang="id-ID" sz="2800" dirty="0" smtClean="0"/>
          </a:p>
          <a:p>
            <a:pPr eaLnBrk="1" hangingPunct="1">
              <a:buFontTx/>
              <a:buNone/>
            </a:pPr>
            <a:r>
              <a:rPr lang="en-US" sz="2800" dirty="0" smtClean="0"/>
              <a:t>4. pH</a:t>
            </a:r>
            <a:endParaRPr lang="id-ID" sz="2800" dirty="0" smtClean="0"/>
          </a:p>
          <a:p>
            <a:pPr eaLnBrk="1" hangingPunct="1">
              <a:buFontTx/>
              <a:buNone/>
            </a:pPr>
            <a:r>
              <a:rPr lang="en-US" sz="2800" dirty="0" smtClean="0"/>
              <a:t>5. </a:t>
            </a:r>
            <a:r>
              <a:rPr lang="en-US" sz="2800" dirty="0" err="1" smtClean="0"/>
              <a:t>kadar</a:t>
            </a:r>
            <a:r>
              <a:rPr lang="en-US" sz="2800" dirty="0" smtClean="0"/>
              <a:t> air, </a:t>
            </a:r>
            <a:r>
              <a:rPr lang="en-US" sz="2800" dirty="0" err="1" smtClean="0"/>
              <a:t>garam</a:t>
            </a:r>
            <a:r>
              <a:rPr lang="id-ID" sz="2800" dirty="0" smtClean="0"/>
              <a:t> &amp; </a:t>
            </a:r>
            <a:r>
              <a:rPr lang="en-US" sz="2800" dirty="0" err="1" smtClean="0"/>
              <a:t>elektrolit</a:t>
            </a:r>
            <a:r>
              <a:rPr lang="en-US" sz="2800" dirty="0" smtClean="0"/>
              <a:t> </a:t>
            </a:r>
            <a:r>
              <a:rPr lang="en-US" sz="2800" dirty="0" err="1" smtClean="0"/>
              <a:t>lainnya</a:t>
            </a:r>
            <a:endParaRPr lang="id-ID" sz="2800" dirty="0" smtClean="0"/>
          </a:p>
          <a:p>
            <a:pPr eaLnBrk="1" hangingPunct="1">
              <a:buFontTx/>
              <a:buNone/>
            </a:pPr>
            <a:r>
              <a:rPr lang="en-US" sz="2800" dirty="0" smtClean="0"/>
              <a:t>6. </a:t>
            </a:r>
            <a:r>
              <a:rPr lang="en-US" sz="2800" dirty="0" err="1" smtClean="0"/>
              <a:t>Suhu</a:t>
            </a:r>
            <a:endParaRPr lang="id-ID" sz="2800" dirty="0" smtClean="0"/>
          </a:p>
          <a:p>
            <a:pPr eaLnBrk="1" hangingPunct="1">
              <a:buFontTx/>
              <a:buNone/>
            </a:pPr>
            <a:r>
              <a:rPr lang="en-US" sz="2800" dirty="0" smtClean="0"/>
              <a:t>7. volume </a:t>
            </a:r>
            <a:r>
              <a:rPr lang="en-US" sz="2800" dirty="0" err="1" smtClean="0"/>
              <a:t>dan</a:t>
            </a:r>
            <a:r>
              <a:rPr lang="en-US" sz="2800" dirty="0" smtClean="0"/>
              <a:t> </a:t>
            </a:r>
            <a:r>
              <a:rPr lang="en-US" sz="2800" dirty="0" err="1" smtClean="0"/>
              <a:t>tekanan</a:t>
            </a:r>
            <a:endParaRPr lang="id-ID" sz="2800" dirty="0" smtClean="0"/>
          </a:p>
          <a:p>
            <a:pPr lvl="3" eaLnBrk="1" hangingPunct="1"/>
            <a:endParaRPr lang="en-US" sz="2800" dirty="0" smtClean="0"/>
          </a:p>
        </p:txBody>
      </p:sp>
    </p:spTree>
    <p:extLst>
      <p:ext uri="{BB962C8B-B14F-4D97-AF65-F5344CB8AC3E}">
        <p14:creationId xmlns:p14="http://schemas.microsoft.com/office/powerpoint/2010/main" val="30742639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9688"/>
            <a:ext cx="12192000" cy="689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6" name="Title 1"/>
          <p:cNvSpPr>
            <a:spLocks noGrp="1"/>
          </p:cNvSpPr>
          <p:nvPr>
            <p:ph type="title"/>
          </p:nvPr>
        </p:nvSpPr>
        <p:spPr/>
        <p:txBody>
          <a:bodyPr/>
          <a:lstStyle/>
          <a:p>
            <a:pPr algn="ctr" eaLnBrk="1" hangingPunct="1"/>
            <a:r>
              <a:rPr lang="id-ID" dirty="0" smtClean="0"/>
              <a:t>Bio</a:t>
            </a:r>
            <a:r>
              <a:rPr lang="en-US" dirty="0" smtClean="0"/>
              <a:t>logical Homeostasis</a:t>
            </a:r>
            <a:endParaRPr lang="id-ID" dirty="0" smtClean="0"/>
          </a:p>
        </p:txBody>
      </p:sp>
      <p:sp>
        <p:nvSpPr>
          <p:cNvPr id="11267" name="Content Placeholder 2"/>
          <p:cNvSpPr>
            <a:spLocks noGrp="1"/>
          </p:cNvSpPr>
          <p:nvPr>
            <p:ph idx="1"/>
          </p:nvPr>
        </p:nvSpPr>
        <p:spPr/>
        <p:txBody>
          <a:bodyPr/>
          <a:lstStyle/>
          <a:p>
            <a:pPr eaLnBrk="1" hangingPunct="1"/>
            <a:endParaRPr lang="id-ID" smtClean="0"/>
          </a:p>
        </p:txBody>
      </p:sp>
      <p:pic>
        <p:nvPicPr>
          <p:cNvPr id="11268" name="Content Placeholder 3"/>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1881189" y="1465729"/>
            <a:ext cx="8795776" cy="5392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02804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9688"/>
            <a:ext cx="12192000" cy="689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7" name="Rectangle 19"/>
          <p:cNvSpPr>
            <a:spLocks noChangeArrowheads="1"/>
          </p:cNvSpPr>
          <p:nvPr/>
        </p:nvSpPr>
        <p:spPr bwMode="auto">
          <a:xfrm>
            <a:off x="5094286" y="749301"/>
            <a:ext cx="2335214" cy="579439"/>
          </a:xfrm>
          <a:prstGeom prst="rect">
            <a:avLst/>
          </a:prstGeom>
          <a:solidFill>
            <a:srgbClr val="C0504D"/>
          </a:solidFill>
          <a:ln w="38100">
            <a:solidFill>
              <a:srgbClr val="F2F2F2"/>
            </a:solidFill>
            <a:miter lim="800000"/>
            <a:headEnd/>
            <a:tailEnd/>
          </a:ln>
          <a:effectLst>
            <a:outerShdw dist="28398" dir="3806097" algn="ctr" rotWithShape="0">
              <a:srgbClr val="622423">
                <a:alpha val="50000"/>
              </a:srgbClr>
            </a:outerShdw>
          </a:effectLst>
        </p:spPr>
        <p:txBody>
          <a:bodyPr/>
          <a:lstStyle/>
          <a:p>
            <a:pPr algn="ctr">
              <a:defRPr/>
            </a:pPr>
            <a:r>
              <a:rPr lang="en-US" sz="2400" dirty="0" err="1">
                <a:solidFill>
                  <a:schemeClr val="bg1"/>
                </a:solidFill>
                <a:latin typeface="Times New Roman" pitchFamily="18" charset="0"/>
                <a:ea typeface="Calibri" pitchFamily="34" charset="0"/>
                <a:cs typeface="Times New Roman" pitchFamily="18" charset="0"/>
              </a:rPr>
              <a:t>Komunikasi</a:t>
            </a:r>
            <a:r>
              <a:rPr lang="en-US" sz="2400" dirty="0">
                <a:solidFill>
                  <a:schemeClr val="bg1"/>
                </a:solidFill>
                <a:latin typeface="Times New Roman" pitchFamily="18" charset="0"/>
                <a:ea typeface="Calibri" pitchFamily="34" charset="0"/>
                <a:cs typeface="Times New Roman" pitchFamily="18" charset="0"/>
              </a:rPr>
              <a:t> </a:t>
            </a:r>
            <a:r>
              <a:rPr lang="en-US" sz="2400" dirty="0" err="1">
                <a:solidFill>
                  <a:schemeClr val="bg1"/>
                </a:solidFill>
                <a:latin typeface="Times New Roman" pitchFamily="18" charset="0"/>
                <a:ea typeface="Calibri" pitchFamily="34" charset="0"/>
                <a:cs typeface="Times New Roman" pitchFamily="18" charset="0"/>
              </a:rPr>
              <a:t>Sel</a:t>
            </a:r>
            <a:endParaRPr lang="en-US" sz="2000" dirty="0">
              <a:solidFill>
                <a:schemeClr val="bg1"/>
              </a:solidFill>
            </a:endParaRPr>
          </a:p>
        </p:txBody>
      </p:sp>
      <p:sp>
        <p:nvSpPr>
          <p:cNvPr id="12306" name="Rectangle 18"/>
          <p:cNvSpPr>
            <a:spLocks noChangeArrowheads="1"/>
          </p:cNvSpPr>
          <p:nvPr/>
        </p:nvSpPr>
        <p:spPr bwMode="auto">
          <a:xfrm>
            <a:off x="4337050" y="2606676"/>
            <a:ext cx="1454150" cy="847725"/>
          </a:xfrm>
          <a:prstGeom prst="rect">
            <a:avLst/>
          </a:prstGeom>
          <a:solidFill>
            <a:srgbClr val="F79646"/>
          </a:solidFill>
          <a:ln w="38100">
            <a:solidFill>
              <a:srgbClr val="F2F2F2"/>
            </a:solidFill>
            <a:miter lim="800000"/>
            <a:headEnd/>
            <a:tailEnd/>
          </a:ln>
          <a:effectLst>
            <a:outerShdw dist="28398" dir="3806097" algn="ctr" rotWithShape="0">
              <a:srgbClr val="974706">
                <a:alpha val="50000"/>
              </a:srgbClr>
            </a:outerShdw>
          </a:effectLst>
        </p:spPr>
        <p:txBody>
          <a:bodyPr/>
          <a:lstStyle/>
          <a:p>
            <a:pPr algn="ctr">
              <a:defRPr/>
            </a:pPr>
            <a:r>
              <a:rPr lang="en-US" dirty="0" err="1">
                <a:latin typeface="Times New Roman" pitchFamily="18" charset="0"/>
                <a:ea typeface="Calibri" pitchFamily="34" charset="0"/>
                <a:cs typeface="Times New Roman" pitchFamily="18" charset="0"/>
              </a:rPr>
              <a:t>Komunikasi</a:t>
            </a:r>
            <a:r>
              <a:rPr lang="en-US" dirty="0">
                <a:latin typeface="Times New Roman" pitchFamily="18" charset="0"/>
                <a:ea typeface="Calibri" pitchFamily="34" charset="0"/>
                <a:cs typeface="Times New Roman" pitchFamily="18" charset="0"/>
              </a:rPr>
              <a:t> </a:t>
            </a:r>
            <a:r>
              <a:rPr lang="en-US" dirty="0" err="1">
                <a:latin typeface="Times New Roman" pitchFamily="18" charset="0"/>
                <a:ea typeface="Calibri" pitchFamily="34" charset="0"/>
                <a:cs typeface="Times New Roman" pitchFamily="18" charset="0"/>
              </a:rPr>
              <a:t>Antar</a:t>
            </a:r>
            <a:r>
              <a:rPr lang="en-US" dirty="0">
                <a:latin typeface="Times New Roman" pitchFamily="18" charset="0"/>
                <a:ea typeface="Calibri" pitchFamily="34" charset="0"/>
                <a:cs typeface="Times New Roman" pitchFamily="18" charset="0"/>
              </a:rPr>
              <a:t> </a:t>
            </a:r>
            <a:r>
              <a:rPr lang="en-US" dirty="0" err="1">
                <a:latin typeface="Times New Roman" pitchFamily="18" charset="0"/>
                <a:ea typeface="Calibri" pitchFamily="34" charset="0"/>
                <a:cs typeface="Times New Roman" pitchFamily="18" charset="0"/>
              </a:rPr>
              <a:t>Sel</a:t>
            </a:r>
            <a:endParaRPr lang="en-US" sz="3200" dirty="0">
              <a:latin typeface="Times New Roman" pitchFamily="18" charset="0"/>
              <a:cs typeface="Times New Roman" pitchFamily="18" charset="0"/>
            </a:endParaRPr>
          </a:p>
        </p:txBody>
      </p:sp>
      <p:sp>
        <p:nvSpPr>
          <p:cNvPr id="12305" name="Rectangle 17"/>
          <p:cNvSpPr>
            <a:spLocks noChangeArrowheads="1"/>
          </p:cNvSpPr>
          <p:nvPr/>
        </p:nvSpPr>
        <p:spPr bwMode="auto">
          <a:xfrm>
            <a:off x="6904039" y="2597151"/>
            <a:ext cx="1487487" cy="847725"/>
          </a:xfrm>
          <a:prstGeom prst="rect">
            <a:avLst/>
          </a:prstGeom>
          <a:solidFill>
            <a:srgbClr val="F79646"/>
          </a:solidFill>
          <a:ln w="38100">
            <a:solidFill>
              <a:srgbClr val="F2F2F2"/>
            </a:solidFill>
            <a:miter lim="800000"/>
            <a:headEnd/>
            <a:tailEnd/>
          </a:ln>
          <a:effectLst>
            <a:outerShdw dist="28398" dir="3806097" algn="ctr" rotWithShape="0">
              <a:srgbClr val="974706">
                <a:alpha val="50000"/>
              </a:srgbClr>
            </a:outerShdw>
          </a:effectLst>
        </p:spPr>
        <p:txBody>
          <a:bodyPr/>
          <a:lstStyle/>
          <a:p>
            <a:pPr algn="ctr">
              <a:defRPr/>
            </a:pPr>
            <a:r>
              <a:rPr lang="en-US" dirty="0" err="1">
                <a:latin typeface="Times New Roman" pitchFamily="18" charset="0"/>
                <a:ea typeface="Calibri" pitchFamily="34" charset="0"/>
                <a:cs typeface="Times New Roman" pitchFamily="18" charset="0"/>
              </a:rPr>
              <a:t>Komunikasi</a:t>
            </a:r>
            <a:r>
              <a:rPr lang="en-US" dirty="0">
                <a:latin typeface="Times New Roman" pitchFamily="18" charset="0"/>
                <a:ea typeface="Calibri" pitchFamily="34" charset="0"/>
                <a:cs typeface="Times New Roman" pitchFamily="18" charset="0"/>
              </a:rPr>
              <a:t> Intra </a:t>
            </a:r>
            <a:r>
              <a:rPr lang="en-US" dirty="0" err="1">
                <a:latin typeface="Times New Roman" pitchFamily="18" charset="0"/>
                <a:ea typeface="Calibri" pitchFamily="34" charset="0"/>
                <a:cs typeface="Times New Roman" pitchFamily="18" charset="0"/>
              </a:rPr>
              <a:t>Sel</a:t>
            </a:r>
            <a:endParaRPr lang="en-US" sz="3200" dirty="0">
              <a:latin typeface="Times New Roman" pitchFamily="18" charset="0"/>
              <a:cs typeface="Times New Roman" pitchFamily="18" charset="0"/>
            </a:endParaRPr>
          </a:p>
        </p:txBody>
      </p:sp>
      <p:sp>
        <p:nvSpPr>
          <p:cNvPr id="5125" name="Rectangle 16"/>
          <p:cNvSpPr>
            <a:spLocks noChangeArrowheads="1"/>
          </p:cNvSpPr>
          <p:nvPr/>
        </p:nvSpPr>
        <p:spPr bwMode="auto">
          <a:xfrm>
            <a:off x="2819400" y="3430271"/>
            <a:ext cx="1111250" cy="893763"/>
          </a:xfrm>
          <a:prstGeom prst="rect">
            <a:avLst/>
          </a:prstGeom>
          <a:solidFill>
            <a:srgbClr val="FFFFFF"/>
          </a:solidFill>
          <a:ln w="63500" cmpd="thickThin">
            <a:solidFill>
              <a:srgbClr val="4F81BD"/>
            </a:solidFill>
            <a:miter lim="800000"/>
            <a:headEnd/>
            <a:tailEnd/>
          </a:ln>
        </p:spPr>
        <p:txBody>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pPr algn="ctr"/>
            <a:r>
              <a:rPr lang="en-US" sz="1200">
                <a:latin typeface="Times New Roman" panose="02020603050405020304" pitchFamily="18" charset="0"/>
                <a:ea typeface="Calibri" panose="020F0502020204030204" pitchFamily="34" charset="0"/>
                <a:cs typeface="Times New Roman" panose="02020603050405020304" pitchFamily="18" charset="0"/>
              </a:rPr>
              <a:t>Komunikasi Melalui Saraf / Listrik (wired system)</a:t>
            </a:r>
            <a:endParaRPr lang="en-US" sz="20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5126" name="Rectangle 15"/>
          <p:cNvSpPr>
            <a:spLocks noChangeArrowheads="1"/>
          </p:cNvSpPr>
          <p:nvPr/>
        </p:nvSpPr>
        <p:spPr bwMode="auto">
          <a:xfrm>
            <a:off x="2743201" y="4531360"/>
            <a:ext cx="1177925" cy="762000"/>
          </a:xfrm>
          <a:prstGeom prst="rect">
            <a:avLst/>
          </a:prstGeom>
          <a:solidFill>
            <a:srgbClr val="FFFFFF"/>
          </a:solidFill>
          <a:ln w="63500" cmpd="thickThin">
            <a:solidFill>
              <a:srgbClr val="4F81BD"/>
            </a:solidFill>
            <a:miter lim="800000"/>
            <a:headEnd/>
            <a:tailEnd/>
          </a:ln>
        </p:spPr>
        <p:txBody>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pPr algn="ctr"/>
            <a:r>
              <a:rPr lang="en-US" sz="1200">
                <a:latin typeface="Times New Roman" panose="02020603050405020304" pitchFamily="18" charset="0"/>
                <a:ea typeface="Calibri" panose="020F0502020204030204" pitchFamily="34" charset="0"/>
                <a:cs typeface="Times New Roman" panose="02020603050405020304" pitchFamily="18" charset="0"/>
              </a:rPr>
              <a:t>Komunikasi Kimia (Non-Mired System)</a:t>
            </a:r>
            <a:endParaRPr lang="en-US" sz="2000">
              <a:latin typeface="Times New Roman" panose="02020603050405020304" pitchFamily="18" charset="0"/>
              <a:ea typeface="Calibri" panose="020F0502020204030204" pitchFamily="34" charset="0"/>
              <a:cs typeface="Times New Roman" panose="02020603050405020304" pitchFamily="18" charset="0"/>
            </a:endParaRPr>
          </a:p>
        </p:txBody>
      </p:sp>
      <p:cxnSp>
        <p:nvCxnSpPr>
          <p:cNvPr id="5127" name="AutoShape 14"/>
          <p:cNvCxnSpPr>
            <a:cxnSpLocks noChangeShapeType="1"/>
          </p:cNvCxnSpPr>
          <p:nvPr/>
        </p:nvCxnSpPr>
        <p:spPr bwMode="auto">
          <a:xfrm>
            <a:off x="6326188" y="1343025"/>
            <a:ext cx="0" cy="858838"/>
          </a:xfrm>
          <a:prstGeom prst="straightConnector1">
            <a:avLst/>
          </a:prstGeom>
          <a:noFill/>
          <a:ln w="63500">
            <a:solidFill>
              <a:srgbClr val="8064A2"/>
            </a:solidFill>
            <a:round/>
            <a:headEnd/>
            <a:tailEnd/>
          </a:ln>
          <a:extLst>
            <a:ext uri="{909E8E84-426E-40DD-AFC4-6F175D3DCCD1}">
              <a14:hiddenFill xmlns:a14="http://schemas.microsoft.com/office/drawing/2010/main">
                <a:noFill/>
              </a14:hiddenFill>
            </a:ext>
          </a:extLst>
        </p:spPr>
      </p:cxnSp>
      <p:cxnSp>
        <p:nvCxnSpPr>
          <p:cNvPr id="5128" name="AutoShape 13"/>
          <p:cNvCxnSpPr>
            <a:cxnSpLocks noChangeShapeType="1"/>
          </p:cNvCxnSpPr>
          <p:nvPr/>
        </p:nvCxnSpPr>
        <p:spPr bwMode="auto">
          <a:xfrm flipH="1">
            <a:off x="5037139" y="2232025"/>
            <a:ext cx="2632075" cy="0"/>
          </a:xfrm>
          <a:prstGeom prst="straightConnector1">
            <a:avLst/>
          </a:prstGeom>
          <a:noFill/>
          <a:ln w="63500">
            <a:solidFill>
              <a:srgbClr val="8064A2"/>
            </a:solidFill>
            <a:round/>
            <a:headEnd/>
            <a:tailEnd/>
          </a:ln>
          <a:extLst>
            <a:ext uri="{909E8E84-426E-40DD-AFC4-6F175D3DCCD1}">
              <a14:hiddenFill xmlns:a14="http://schemas.microsoft.com/office/drawing/2010/main">
                <a:noFill/>
              </a14:hiddenFill>
            </a:ext>
          </a:extLst>
        </p:spPr>
      </p:cxnSp>
      <p:cxnSp>
        <p:nvCxnSpPr>
          <p:cNvPr id="5129" name="AutoShape 12"/>
          <p:cNvCxnSpPr>
            <a:cxnSpLocks noChangeShapeType="1"/>
          </p:cNvCxnSpPr>
          <p:nvPr/>
        </p:nvCxnSpPr>
        <p:spPr bwMode="auto">
          <a:xfrm>
            <a:off x="7637463" y="2220913"/>
            <a:ext cx="0" cy="419100"/>
          </a:xfrm>
          <a:prstGeom prst="straightConnector1">
            <a:avLst/>
          </a:prstGeom>
          <a:noFill/>
          <a:ln w="63500">
            <a:solidFill>
              <a:srgbClr val="8064A2"/>
            </a:solidFill>
            <a:round/>
            <a:headEnd/>
            <a:tailEnd/>
          </a:ln>
          <a:extLst>
            <a:ext uri="{909E8E84-426E-40DD-AFC4-6F175D3DCCD1}">
              <a14:hiddenFill xmlns:a14="http://schemas.microsoft.com/office/drawing/2010/main">
                <a:noFill/>
              </a14:hiddenFill>
            </a:ext>
          </a:extLst>
        </p:spPr>
      </p:cxnSp>
      <p:cxnSp>
        <p:nvCxnSpPr>
          <p:cNvPr id="5130" name="AutoShape 11"/>
          <p:cNvCxnSpPr>
            <a:cxnSpLocks noChangeShapeType="1"/>
          </p:cNvCxnSpPr>
          <p:nvPr/>
        </p:nvCxnSpPr>
        <p:spPr bwMode="auto">
          <a:xfrm flipH="1">
            <a:off x="5014913" y="2199483"/>
            <a:ext cx="5557" cy="438943"/>
          </a:xfrm>
          <a:prstGeom prst="straightConnector1">
            <a:avLst/>
          </a:prstGeom>
          <a:noFill/>
          <a:ln w="63500">
            <a:solidFill>
              <a:srgbClr val="8064A2"/>
            </a:solidFill>
            <a:round/>
            <a:headEnd/>
            <a:tailEnd/>
          </a:ln>
          <a:extLst>
            <a:ext uri="{909E8E84-426E-40DD-AFC4-6F175D3DCCD1}">
              <a14:hiddenFill xmlns:a14="http://schemas.microsoft.com/office/drawing/2010/main">
                <a:noFill/>
              </a14:hiddenFill>
            </a:ext>
          </a:extLst>
        </p:spPr>
      </p:cxnSp>
      <p:cxnSp>
        <p:nvCxnSpPr>
          <p:cNvPr id="5131" name="AutoShape 10"/>
          <p:cNvCxnSpPr>
            <a:cxnSpLocks noChangeShapeType="1"/>
          </p:cNvCxnSpPr>
          <p:nvPr/>
        </p:nvCxnSpPr>
        <p:spPr bwMode="auto">
          <a:xfrm>
            <a:off x="5003800" y="3432175"/>
            <a:ext cx="0" cy="858838"/>
          </a:xfrm>
          <a:prstGeom prst="straightConnector1">
            <a:avLst/>
          </a:prstGeom>
          <a:noFill/>
          <a:ln w="63500">
            <a:solidFill>
              <a:srgbClr val="8064A2"/>
            </a:solidFill>
            <a:round/>
            <a:headEnd/>
            <a:tailEnd/>
          </a:ln>
          <a:extLst>
            <a:ext uri="{909E8E84-426E-40DD-AFC4-6F175D3DCCD1}">
              <a14:hiddenFill xmlns:a14="http://schemas.microsoft.com/office/drawing/2010/main">
                <a:noFill/>
              </a14:hiddenFill>
            </a:ext>
          </a:extLst>
        </p:spPr>
      </p:cxnSp>
      <p:sp>
        <p:nvSpPr>
          <p:cNvPr id="5133" name="Rectangle 30"/>
          <p:cNvSpPr>
            <a:spLocks noChangeArrowheads="1"/>
          </p:cNvSpPr>
          <p:nvPr/>
        </p:nvSpPr>
        <p:spPr bwMode="auto">
          <a:xfrm>
            <a:off x="2574926" y="95833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endParaRPr lang="id-ID">
              <a:latin typeface="Arial" panose="020B0604020202020204" pitchFamily="34" charset="0"/>
            </a:endParaRPr>
          </a:p>
        </p:txBody>
      </p:sp>
      <p:cxnSp>
        <p:nvCxnSpPr>
          <p:cNvPr id="30" name="Straight Connector 29"/>
          <p:cNvCxnSpPr/>
          <p:nvPr/>
        </p:nvCxnSpPr>
        <p:spPr>
          <a:xfrm rot="5400000">
            <a:off x="4076701" y="4375151"/>
            <a:ext cx="838200" cy="3175"/>
          </a:xfrm>
          <a:prstGeom prst="line">
            <a:avLst/>
          </a:prstGeom>
          <a:ln>
            <a:solidFill>
              <a:schemeClr val="tx1">
                <a:alpha val="97000"/>
              </a:schemeClr>
            </a:solidFill>
          </a:ln>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a:off x="3962400" y="4794250"/>
            <a:ext cx="533400" cy="1588"/>
          </a:xfrm>
          <a:prstGeom prst="line">
            <a:avLst/>
          </a:prstGeom>
          <a:ln>
            <a:solidFill>
              <a:schemeClr val="tx1">
                <a:alpha val="97000"/>
              </a:schemeClr>
            </a:solidFill>
          </a:ln>
        </p:spPr>
        <p:style>
          <a:lnRef idx="1">
            <a:schemeClr val="accent1"/>
          </a:lnRef>
          <a:fillRef idx="0">
            <a:schemeClr val="accent1"/>
          </a:fillRef>
          <a:effectRef idx="0">
            <a:schemeClr val="accent1"/>
          </a:effectRef>
          <a:fontRef idx="minor">
            <a:schemeClr val="tx1"/>
          </a:fontRef>
        </p:style>
      </p:cxnSp>
      <p:sp>
        <p:nvSpPr>
          <p:cNvPr id="5138" name="Rectangle 7"/>
          <p:cNvSpPr>
            <a:spLocks noChangeArrowheads="1"/>
          </p:cNvSpPr>
          <p:nvPr/>
        </p:nvSpPr>
        <p:spPr bwMode="auto">
          <a:xfrm>
            <a:off x="6248400" y="3924301"/>
            <a:ext cx="1168400" cy="561975"/>
          </a:xfrm>
          <a:prstGeom prst="rect">
            <a:avLst/>
          </a:prstGeom>
          <a:solidFill>
            <a:srgbClr val="FFFFFF"/>
          </a:solidFill>
          <a:ln w="9525">
            <a:solidFill>
              <a:srgbClr val="000000"/>
            </a:solidFill>
            <a:miter lim="800000"/>
            <a:headEnd/>
            <a:tailEnd/>
          </a:ln>
        </p:spPr>
        <p:txBody>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pPr algn="ctr"/>
            <a:r>
              <a:rPr lang="en-US" sz="1100" b="1">
                <a:latin typeface="Times New Roman" panose="02020603050405020304" pitchFamily="18" charset="0"/>
                <a:ea typeface="Calibri" panose="020F0502020204030204" pitchFamily="34" charset="0"/>
                <a:cs typeface="Times New Roman" panose="02020603050405020304" pitchFamily="18" charset="0"/>
              </a:rPr>
              <a:t>Cara Komunikasi Antar Sel</a:t>
            </a:r>
            <a:endParaRPr lang="en-US" b="1">
              <a:latin typeface="Times New Roman" panose="02020603050405020304" pitchFamily="18" charset="0"/>
              <a:ea typeface="Calibri" panose="020F0502020204030204" pitchFamily="34" charset="0"/>
              <a:cs typeface="Times New Roman" panose="02020603050405020304" pitchFamily="18" charset="0"/>
            </a:endParaRPr>
          </a:p>
        </p:txBody>
      </p:sp>
      <p:cxnSp>
        <p:nvCxnSpPr>
          <p:cNvPr id="5139" name="AutoShape 6"/>
          <p:cNvCxnSpPr>
            <a:cxnSpLocks noChangeShapeType="1"/>
          </p:cNvCxnSpPr>
          <p:nvPr/>
        </p:nvCxnSpPr>
        <p:spPr bwMode="auto">
          <a:xfrm>
            <a:off x="6815138" y="4497388"/>
            <a:ext cx="0" cy="17780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5140" name="Rectangle 5"/>
          <p:cNvSpPr>
            <a:spLocks noChangeArrowheads="1"/>
          </p:cNvSpPr>
          <p:nvPr/>
        </p:nvSpPr>
        <p:spPr bwMode="auto">
          <a:xfrm>
            <a:off x="5029200" y="4695825"/>
            <a:ext cx="1219200" cy="419100"/>
          </a:xfrm>
          <a:prstGeom prst="rect">
            <a:avLst/>
          </a:prstGeom>
          <a:solidFill>
            <a:srgbClr val="FFFFFF"/>
          </a:solidFill>
          <a:ln w="9525">
            <a:solidFill>
              <a:srgbClr val="000000"/>
            </a:solidFill>
            <a:miter lim="800000"/>
            <a:headEnd/>
            <a:tailEnd/>
          </a:ln>
        </p:spPr>
        <p:txBody>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pPr algn="ctr"/>
            <a:r>
              <a:rPr lang="en-US" sz="1100" b="1">
                <a:latin typeface="Times New Roman" panose="02020603050405020304" pitchFamily="18" charset="0"/>
                <a:ea typeface="Calibri" panose="020F0502020204030204" pitchFamily="34" charset="0"/>
                <a:cs typeface="Times New Roman" panose="02020603050405020304" pitchFamily="18" charset="0"/>
              </a:rPr>
              <a:t>Langsung</a:t>
            </a:r>
            <a:endParaRPr lang="en-US" b="1">
              <a:latin typeface="Times New Roman" panose="02020603050405020304" pitchFamily="18" charset="0"/>
              <a:ea typeface="Calibri" panose="020F0502020204030204" pitchFamily="34" charset="0"/>
              <a:cs typeface="Times New Roman" panose="02020603050405020304" pitchFamily="18" charset="0"/>
            </a:endParaRPr>
          </a:p>
        </p:txBody>
      </p:sp>
      <p:sp>
        <p:nvSpPr>
          <p:cNvPr id="5141" name="Rectangle 4"/>
          <p:cNvSpPr>
            <a:spLocks noChangeArrowheads="1"/>
          </p:cNvSpPr>
          <p:nvPr/>
        </p:nvSpPr>
        <p:spPr bwMode="auto">
          <a:xfrm>
            <a:off x="6400800" y="4695825"/>
            <a:ext cx="1066800" cy="419100"/>
          </a:xfrm>
          <a:prstGeom prst="rect">
            <a:avLst/>
          </a:prstGeom>
          <a:solidFill>
            <a:srgbClr val="FFFFFF"/>
          </a:solidFill>
          <a:ln w="9525">
            <a:solidFill>
              <a:srgbClr val="000000"/>
            </a:solidFill>
            <a:miter lim="800000"/>
            <a:headEnd/>
            <a:tailEnd/>
          </a:ln>
        </p:spPr>
        <p:txBody>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pPr algn="ctr"/>
            <a:r>
              <a:rPr lang="en-US" sz="1100" b="1">
                <a:latin typeface="Times New Roman" panose="02020603050405020304" pitchFamily="18" charset="0"/>
                <a:ea typeface="Calibri" panose="020F0502020204030204" pitchFamily="34" charset="0"/>
                <a:cs typeface="Times New Roman" panose="02020603050405020304" pitchFamily="18" charset="0"/>
              </a:rPr>
              <a:t>Lokal</a:t>
            </a:r>
            <a:endParaRPr lang="en-US" b="1">
              <a:latin typeface="Times New Roman" panose="02020603050405020304" pitchFamily="18" charset="0"/>
              <a:ea typeface="Calibri" panose="020F0502020204030204" pitchFamily="34" charset="0"/>
              <a:cs typeface="Times New Roman" panose="02020603050405020304" pitchFamily="18" charset="0"/>
            </a:endParaRPr>
          </a:p>
        </p:txBody>
      </p:sp>
      <p:sp>
        <p:nvSpPr>
          <p:cNvPr id="5142" name="Rectangle 3"/>
          <p:cNvSpPr>
            <a:spLocks noChangeArrowheads="1"/>
          </p:cNvSpPr>
          <p:nvPr/>
        </p:nvSpPr>
        <p:spPr bwMode="auto">
          <a:xfrm>
            <a:off x="7620000" y="4691063"/>
            <a:ext cx="1143000" cy="419100"/>
          </a:xfrm>
          <a:prstGeom prst="rect">
            <a:avLst/>
          </a:prstGeom>
          <a:solidFill>
            <a:srgbClr val="FFFFFF"/>
          </a:solidFill>
          <a:ln w="9525">
            <a:solidFill>
              <a:srgbClr val="000000"/>
            </a:solidFill>
            <a:miter lim="800000"/>
            <a:headEnd/>
            <a:tailEnd/>
          </a:ln>
        </p:spPr>
        <p:txBody>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pPr algn="ctr"/>
            <a:r>
              <a:rPr lang="en-US" sz="1100" b="1">
                <a:latin typeface="Times New Roman" panose="02020603050405020304" pitchFamily="18" charset="0"/>
                <a:ea typeface="Calibri" panose="020F0502020204030204" pitchFamily="34" charset="0"/>
                <a:cs typeface="Times New Roman" panose="02020603050405020304" pitchFamily="18" charset="0"/>
              </a:rPr>
              <a:t>Jarak jauh </a:t>
            </a:r>
            <a:endParaRPr lang="en-US" b="1">
              <a:latin typeface="Times New Roman" panose="02020603050405020304" pitchFamily="18" charset="0"/>
              <a:ea typeface="Calibri" panose="020F0502020204030204" pitchFamily="34" charset="0"/>
              <a:cs typeface="Times New Roman" panose="02020603050405020304" pitchFamily="18" charset="0"/>
            </a:endParaRPr>
          </a:p>
        </p:txBody>
      </p:sp>
      <p:cxnSp>
        <p:nvCxnSpPr>
          <p:cNvPr id="5143" name="AutoShape 2"/>
          <p:cNvCxnSpPr>
            <a:cxnSpLocks noChangeShapeType="1"/>
          </p:cNvCxnSpPr>
          <p:nvPr/>
        </p:nvCxnSpPr>
        <p:spPr bwMode="auto">
          <a:xfrm>
            <a:off x="6248400" y="4872038"/>
            <a:ext cx="127000"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5144" name="AutoShape 1"/>
          <p:cNvCxnSpPr>
            <a:cxnSpLocks noChangeShapeType="1"/>
          </p:cNvCxnSpPr>
          <p:nvPr/>
        </p:nvCxnSpPr>
        <p:spPr bwMode="auto">
          <a:xfrm>
            <a:off x="7467600" y="4872038"/>
            <a:ext cx="127000"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50" name="Straight Connector 49"/>
          <p:cNvCxnSpPr>
            <a:stCxn id="5140" idx="2"/>
          </p:cNvCxnSpPr>
          <p:nvPr/>
        </p:nvCxnSpPr>
        <p:spPr>
          <a:xfrm rot="5400000">
            <a:off x="5510213" y="5243513"/>
            <a:ext cx="25717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5400000">
            <a:off x="6805613" y="5249228"/>
            <a:ext cx="25717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8024813" y="5258753"/>
            <a:ext cx="257175" cy="0"/>
          </a:xfrm>
          <a:prstGeom prst="line">
            <a:avLst/>
          </a:prstGeom>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6407152" y="1585915"/>
            <a:ext cx="19050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400" dirty="0" err="1">
                <a:solidFill>
                  <a:schemeClr val="tx1"/>
                </a:solidFill>
                <a:latin typeface="Times New Roman" pitchFamily="18" charset="0"/>
                <a:cs typeface="Times New Roman" pitchFamily="18" charset="0"/>
              </a:rPr>
              <a:t>Berdasarkan</a:t>
            </a:r>
            <a:r>
              <a:rPr lang="en-US" sz="1400" dirty="0">
                <a:solidFill>
                  <a:schemeClr val="tx1"/>
                </a:solidFill>
                <a:latin typeface="Times New Roman" pitchFamily="18" charset="0"/>
                <a:cs typeface="Times New Roman" pitchFamily="18" charset="0"/>
              </a:rPr>
              <a:t> </a:t>
            </a:r>
            <a:r>
              <a:rPr lang="en-US" sz="1400" dirty="0" err="1">
                <a:solidFill>
                  <a:schemeClr val="tx1"/>
                </a:solidFill>
                <a:latin typeface="Times New Roman" pitchFamily="18" charset="0"/>
                <a:cs typeface="Times New Roman" pitchFamily="18" charset="0"/>
              </a:rPr>
              <a:t>jenisnya</a:t>
            </a:r>
            <a:endParaRPr lang="en-US" sz="1400" dirty="0">
              <a:solidFill>
                <a:schemeClr val="tx1"/>
              </a:solidFill>
              <a:latin typeface="Times New Roman" pitchFamily="18" charset="0"/>
              <a:cs typeface="Times New Roman" pitchFamily="18" charset="0"/>
            </a:endParaRPr>
          </a:p>
        </p:txBody>
      </p:sp>
      <p:sp>
        <p:nvSpPr>
          <p:cNvPr id="54" name="Rectangle 53"/>
          <p:cNvSpPr/>
          <p:nvPr/>
        </p:nvSpPr>
        <p:spPr>
          <a:xfrm>
            <a:off x="4267200" y="3556000"/>
            <a:ext cx="609600" cy="381000"/>
          </a:xfrm>
          <a:prstGeom prst="rect">
            <a:avLst/>
          </a:prstGeom>
          <a:solidFill>
            <a:schemeClr val="bg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dirty="0" err="1">
                <a:solidFill>
                  <a:schemeClr val="tx1"/>
                </a:solidFill>
                <a:latin typeface="Times New Roman" pitchFamily="18" charset="0"/>
                <a:cs typeface="Times New Roman" pitchFamily="18" charset="0"/>
              </a:rPr>
              <a:t>Tipe</a:t>
            </a:r>
            <a:r>
              <a:rPr lang="en-US" sz="1100" dirty="0">
                <a:solidFill>
                  <a:schemeClr val="tx1"/>
                </a:solidFill>
                <a:latin typeface="Times New Roman" pitchFamily="18" charset="0"/>
                <a:cs typeface="Times New Roman" pitchFamily="18" charset="0"/>
              </a:rPr>
              <a:t> </a:t>
            </a:r>
            <a:r>
              <a:rPr lang="en-US" sz="1100" dirty="0" err="1">
                <a:solidFill>
                  <a:schemeClr val="tx1"/>
                </a:solidFill>
                <a:latin typeface="Times New Roman" pitchFamily="18" charset="0"/>
                <a:cs typeface="Times New Roman" pitchFamily="18" charset="0"/>
              </a:rPr>
              <a:t>sinyal</a:t>
            </a:r>
            <a:endParaRPr lang="en-US" sz="1100" dirty="0">
              <a:solidFill>
                <a:schemeClr val="tx1"/>
              </a:solidFill>
              <a:latin typeface="Times New Roman" pitchFamily="18" charset="0"/>
              <a:cs typeface="Times New Roman" pitchFamily="18" charset="0"/>
            </a:endParaRPr>
          </a:p>
        </p:txBody>
      </p:sp>
      <p:sp>
        <p:nvSpPr>
          <p:cNvPr id="55" name="Rectangle 54"/>
          <p:cNvSpPr/>
          <p:nvPr/>
        </p:nvSpPr>
        <p:spPr>
          <a:xfrm>
            <a:off x="4572000" y="5334000"/>
            <a:ext cx="1600200" cy="900114"/>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US" sz="1100" dirty="0" err="1"/>
              <a:t>Plasmodesmata</a:t>
            </a:r>
            <a:r>
              <a:rPr lang="en-US" sz="1100" dirty="0"/>
              <a:t>/</a:t>
            </a:r>
            <a:r>
              <a:rPr lang="en-US" sz="1100" dirty="0" err="1"/>
              <a:t>celah</a:t>
            </a:r>
            <a:r>
              <a:rPr lang="en-US" sz="1100" dirty="0"/>
              <a:t> </a:t>
            </a:r>
            <a:r>
              <a:rPr lang="en-US" sz="1100" dirty="0" err="1"/>
              <a:t>antara</a:t>
            </a:r>
            <a:r>
              <a:rPr lang="en-US" sz="1100" dirty="0"/>
              <a:t> </a:t>
            </a:r>
            <a:r>
              <a:rPr lang="en-US" sz="1100" dirty="0" err="1"/>
              <a:t>sel-sel</a:t>
            </a:r>
            <a:r>
              <a:rPr lang="en-US" sz="1100" dirty="0"/>
              <a:t> </a:t>
            </a:r>
            <a:r>
              <a:rPr lang="en-US" sz="1100" dirty="0" err="1"/>
              <a:t>hewan</a:t>
            </a:r>
            <a:r>
              <a:rPr lang="en-US" sz="1100" dirty="0"/>
              <a:t> </a:t>
            </a:r>
            <a:r>
              <a:rPr lang="en-US" sz="1100" dirty="0" err="1"/>
              <a:t>dan</a:t>
            </a:r>
            <a:r>
              <a:rPr lang="en-US" sz="1100" dirty="0"/>
              <a:t> </a:t>
            </a:r>
            <a:r>
              <a:rPr lang="en-US" sz="1100" dirty="0" err="1"/>
              <a:t>molekul</a:t>
            </a:r>
            <a:r>
              <a:rPr lang="en-US" sz="1100" dirty="0"/>
              <a:t> </a:t>
            </a:r>
            <a:r>
              <a:rPr lang="en-US" sz="1100" dirty="0" err="1"/>
              <a:t>permukaan</a:t>
            </a:r>
            <a:r>
              <a:rPr lang="en-US" sz="1100" dirty="0"/>
              <a:t> </a:t>
            </a:r>
            <a:r>
              <a:rPr lang="en-US" sz="1100" dirty="0" err="1"/>
              <a:t>sel</a:t>
            </a:r>
            <a:endParaRPr lang="en-US" sz="1100" dirty="0"/>
          </a:p>
        </p:txBody>
      </p:sp>
      <p:sp>
        <p:nvSpPr>
          <p:cNvPr id="56" name="Rectangle 55"/>
          <p:cNvSpPr/>
          <p:nvPr/>
        </p:nvSpPr>
        <p:spPr>
          <a:xfrm>
            <a:off x="6248400" y="5333999"/>
            <a:ext cx="1295400" cy="747715"/>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US" sz="1100" dirty="0" err="1"/>
              <a:t>Parakrin</a:t>
            </a:r>
            <a:r>
              <a:rPr lang="en-US" sz="1100" dirty="0"/>
              <a:t> </a:t>
            </a:r>
            <a:r>
              <a:rPr lang="en-US" sz="1100" dirty="0" err="1"/>
              <a:t>dan</a:t>
            </a:r>
            <a:r>
              <a:rPr lang="en-US" sz="1100" dirty="0"/>
              <a:t> </a:t>
            </a:r>
            <a:r>
              <a:rPr lang="en-US" sz="1100" dirty="0" err="1"/>
              <a:t>sinapsis</a:t>
            </a:r>
            <a:r>
              <a:rPr lang="en-US" sz="1100" dirty="0"/>
              <a:t> (</a:t>
            </a:r>
            <a:r>
              <a:rPr lang="en-US" sz="1100" dirty="0" err="1" smtClean="0"/>
              <a:t>neuro</a:t>
            </a:r>
            <a:r>
              <a:rPr lang="id-ID" sz="1100" dirty="0" smtClean="0"/>
              <a:t> </a:t>
            </a:r>
            <a:r>
              <a:rPr lang="en-US" sz="1100" dirty="0" err="1" smtClean="0"/>
              <a:t>transmiter</a:t>
            </a:r>
            <a:r>
              <a:rPr lang="en-US" sz="1100" dirty="0" smtClean="0"/>
              <a:t>)</a:t>
            </a:r>
            <a:endParaRPr lang="en-US" sz="1100" dirty="0"/>
          </a:p>
        </p:txBody>
      </p:sp>
      <p:sp>
        <p:nvSpPr>
          <p:cNvPr id="57" name="Rectangle 56"/>
          <p:cNvSpPr/>
          <p:nvPr/>
        </p:nvSpPr>
        <p:spPr>
          <a:xfrm>
            <a:off x="7620000" y="5334000"/>
            <a:ext cx="1447800" cy="670560"/>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US" dirty="0" err="1"/>
              <a:t>Hormon</a:t>
            </a:r>
            <a:r>
              <a:rPr lang="en-US" dirty="0"/>
              <a:t> </a:t>
            </a:r>
          </a:p>
        </p:txBody>
      </p:sp>
      <p:sp>
        <p:nvSpPr>
          <p:cNvPr id="58" name="Title 57"/>
          <p:cNvSpPr>
            <a:spLocks noGrp="1"/>
          </p:cNvSpPr>
          <p:nvPr>
            <p:ph type="title"/>
          </p:nvPr>
        </p:nvSpPr>
        <p:spPr>
          <a:xfrm>
            <a:off x="-222250" y="649285"/>
            <a:ext cx="4143376" cy="1562103"/>
          </a:xfrm>
        </p:spPr>
        <p:txBody>
          <a:bodyPr>
            <a:noAutofit/>
          </a:bodyPr>
          <a:lstStyle/>
          <a:p>
            <a:pPr algn="ctr">
              <a:defRPr/>
            </a:pPr>
            <a:r>
              <a:rPr lang="en-US" sz="3200" dirty="0" err="1">
                <a:solidFill>
                  <a:schemeClr val="tx1"/>
                </a:solidFill>
                <a:latin typeface="Times New Roman" pitchFamily="18" charset="0"/>
                <a:cs typeface="Times New Roman" pitchFamily="18" charset="0"/>
              </a:rPr>
              <a:t>Peta</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Konsep</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Komunikasi</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Sel</a:t>
            </a:r>
            <a:endParaRPr lang="en-US" sz="3200" dirty="0">
              <a:solidFill>
                <a:schemeClr val="tx1"/>
              </a:solidFill>
              <a:latin typeface="Times New Roman" pitchFamily="18" charset="0"/>
              <a:cs typeface="Times New Roman" pitchFamily="18" charset="0"/>
            </a:endParaRPr>
          </a:p>
        </p:txBody>
      </p:sp>
      <p:cxnSp>
        <p:nvCxnSpPr>
          <p:cNvPr id="40" name="AutoShape 13"/>
          <p:cNvCxnSpPr>
            <a:cxnSpLocks noChangeShapeType="1"/>
          </p:cNvCxnSpPr>
          <p:nvPr/>
        </p:nvCxnSpPr>
        <p:spPr bwMode="auto">
          <a:xfrm flipH="1">
            <a:off x="4494214" y="4291013"/>
            <a:ext cx="1754186" cy="4762"/>
          </a:xfrm>
          <a:prstGeom prst="straightConnector1">
            <a:avLst/>
          </a:prstGeom>
          <a:noFill/>
          <a:ln w="63500">
            <a:solidFill>
              <a:srgbClr val="8064A2"/>
            </a:solidFill>
            <a:round/>
            <a:headEnd/>
            <a:tailEnd/>
          </a:ln>
          <a:extLst>
            <a:ext uri="{909E8E84-426E-40DD-AFC4-6F175D3DCCD1}">
              <a14:hiddenFill xmlns:a14="http://schemas.microsoft.com/office/drawing/2010/main">
                <a:noFill/>
              </a14:hiddenFill>
            </a:ext>
          </a:extLst>
        </p:spPr>
      </p:cxnSp>
      <p:cxnSp>
        <p:nvCxnSpPr>
          <p:cNvPr id="43" name="Straight Connector 42"/>
          <p:cNvCxnSpPr/>
          <p:nvPr/>
        </p:nvCxnSpPr>
        <p:spPr>
          <a:xfrm>
            <a:off x="3962400" y="3963670"/>
            <a:ext cx="533400" cy="1588"/>
          </a:xfrm>
          <a:prstGeom prst="line">
            <a:avLst/>
          </a:prstGeom>
          <a:ln>
            <a:solidFill>
              <a:schemeClr val="tx1">
                <a:alpha val="97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20073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9688"/>
            <a:ext cx="12192000" cy="689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0" name="Title 1"/>
          <p:cNvSpPr>
            <a:spLocks noGrp="1"/>
          </p:cNvSpPr>
          <p:nvPr>
            <p:ph type="title"/>
          </p:nvPr>
        </p:nvSpPr>
        <p:spPr>
          <a:xfrm>
            <a:off x="384735" y="512204"/>
            <a:ext cx="3501465" cy="1143000"/>
          </a:xfrm>
        </p:spPr>
        <p:txBody>
          <a:bodyPr>
            <a:normAutofit fontScale="90000"/>
          </a:bodyPr>
          <a:lstStyle/>
          <a:p>
            <a:pPr eaLnBrk="1" hangingPunct="1"/>
            <a:r>
              <a:rPr lang="id-ID" i="1" dirty="0" smtClean="0">
                <a:latin typeface="Rockwell" panose="02060603020205020403" pitchFamily="18" charset="0"/>
              </a:rPr>
              <a:t>Umpan balik (feedback)</a:t>
            </a:r>
            <a:endParaRPr lang="id-ID" dirty="0" smtClean="0"/>
          </a:p>
        </p:txBody>
      </p:sp>
      <p:sp>
        <p:nvSpPr>
          <p:cNvPr id="12292" name="Text Box 4"/>
          <p:cNvSpPr txBox="1">
            <a:spLocks noChangeArrowheads="1"/>
          </p:cNvSpPr>
          <p:nvPr/>
        </p:nvSpPr>
        <p:spPr bwMode="auto">
          <a:xfrm>
            <a:off x="5421594" y="594755"/>
            <a:ext cx="2057400" cy="520700"/>
          </a:xfrm>
          <a:prstGeom prst="rect">
            <a:avLst/>
          </a:prstGeom>
          <a:noFill/>
          <a:ln w="9360">
            <a:solidFill>
              <a:srgbClr val="82C5F2"/>
            </a:solidFill>
            <a:miter lim="800000"/>
            <a:headEnd/>
            <a:tailEnd/>
          </a:ln>
          <a:extLst>
            <a:ext uri="{909E8E84-426E-40DD-AFC4-6F175D3DCCD1}">
              <a14:hiddenFill xmlns:a14="http://schemas.microsoft.com/office/drawing/2010/main">
                <a:solidFill>
                  <a:srgbClr val="FFFFFF"/>
                </a:solidFill>
              </a14:hiddenFill>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9pPr>
          </a:lstStyle>
          <a:p>
            <a:pPr algn="ctr" eaLnBrk="1" hangingPunct="1">
              <a:spcBef>
                <a:spcPts val="1750"/>
              </a:spcBef>
            </a:pPr>
            <a:r>
              <a:rPr lang="en-US" sz="2800">
                <a:latin typeface="Arial Narrow" panose="020B0606020202030204" pitchFamily="34" charset="0"/>
              </a:rPr>
              <a:t>Rangsang</a:t>
            </a:r>
          </a:p>
        </p:txBody>
      </p:sp>
      <p:sp>
        <p:nvSpPr>
          <p:cNvPr id="12293" name="Text Box 5"/>
          <p:cNvSpPr txBox="1">
            <a:spLocks noChangeArrowheads="1"/>
          </p:cNvSpPr>
          <p:nvPr/>
        </p:nvSpPr>
        <p:spPr bwMode="auto">
          <a:xfrm>
            <a:off x="5542244" y="1777442"/>
            <a:ext cx="1828800" cy="520700"/>
          </a:xfrm>
          <a:prstGeom prst="rect">
            <a:avLst/>
          </a:prstGeom>
          <a:noFill/>
          <a:ln w="9360">
            <a:solidFill>
              <a:srgbClr val="82C5F2"/>
            </a:solidFill>
            <a:miter lim="800000"/>
            <a:headEnd/>
            <a:tailEnd/>
          </a:ln>
          <a:extLst>
            <a:ext uri="{909E8E84-426E-40DD-AFC4-6F175D3DCCD1}">
              <a14:hiddenFill xmlns:a14="http://schemas.microsoft.com/office/drawing/2010/main">
                <a:solidFill>
                  <a:srgbClr val="FFFFFF"/>
                </a:solidFill>
              </a14:hiddenFill>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9pPr>
          </a:lstStyle>
          <a:p>
            <a:pPr algn="ctr" eaLnBrk="1" hangingPunct="1">
              <a:spcBef>
                <a:spcPts val="1750"/>
              </a:spcBef>
            </a:pPr>
            <a:r>
              <a:rPr lang="en-US" sz="2800">
                <a:latin typeface="Arial Narrow" panose="020B0606020202030204" pitchFamily="34" charset="0"/>
              </a:rPr>
              <a:t>Receptor</a:t>
            </a:r>
          </a:p>
        </p:txBody>
      </p:sp>
      <p:sp>
        <p:nvSpPr>
          <p:cNvPr id="12294" name="Text Box 6"/>
          <p:cNvSpPr txBox="1">
            <a:spLocks noChangeArrowheads="1"/>
          </p:cNvSpPr>
          <p:nvPr/>
        </p:nvSpPr>
        <p:spPr bwMode="auto">
          <a:xfrm>
            <a:off x="5334282" y="3056968"/>
            <a:ext cx="2393950" cy="525463"/>
          </a:xfrm>
          <a:prstGeom prst="rect">
            <a:avLst/>
          </a:prstGeom>
          <a:noFill/>
          <a:ln w="9360">
            <a:solidFill>
              <a:srgbClr val="82C5F2"/>
            </a:solidFill>
            <a:miter lim="800000"/>
            <a:headEnd/>
            <a:tailEnd/>
          </a:ln>
          <a:extLst>
            <a:ext uri="{909E8E84-426E-40DD-AFC4-6F175D3DCCD1}">
              <a14:hiddenFill xmlns:a14="http://schemas.microsoft.com/office/drawing/2010/main">
                <a:solidFill>
                  <a:srgbClr val="FFFFFF"/>
                </a:solidFill>
              </a14:hiddenFill>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9pPr>
          </a:lstStyle>
          <a:p>
            <a:pPr algn="ctr" eaLnBrk="1" hangingPunct="1">
              <a:spcBef>
                <a:spcPts val="1750"/>
              </a:spcBef>
            </a:pPr>
            <a:r>
              <a:rPr lang="en-US" sz="2800" dirty="0" err="1">
                <a:latin typeface="Arial Narrow" panose="020B0606020202030204" pitchFamily="34" charset="0"/>
              </a:rPr>
              <a:t>Pusat</a:t>
            </a:r>
            <a:r>
              <a:rPr lang="en-US" sz="2800" dirty="0">
                <a:latin typeface="Arial Narrow" panose="020B0606020202030204" pitchFamily="34" charset="0"/>
              </a:rPr>
              <a:t> </a:t>
            </a:r>
            <a:r>
              <a:rPr lang="en-US" sz="2800" dirty="0" err="1">
                <a:latin typeface="Arial Narrow" panose="020B0606020202030204" pitchFamily="34" charset="0"/>
              </a:rPr>
              <a:t>integrasi</a:t>
            </a:r>
            <a:endParaRPr lang="en-US" sz="2800" dirty="0">
              <a:latin typeface="Arial Narrow" panose="020B0606020202030204" pitchFamily="34" charset="0"/>
            </a:endParaRPr>
          </a:p>
        </p:txBody>
      </p:sp>
      <p:sp>
        <p:nvSpPr>
          <p:cNvPr id="12295" name="Text Box 7"/>
          <p:cNvSpPr txBox="1">
            <a:spLocks noChangeArrowheads="1"/>
          </p:cNvSpPr>
          <p:nvPr/>
        </p:nvSpPr>
        <p:spPr bwMode="auto">
          <a:xfrm>
            <a:off x="5618444" y="4541280"/>
            <a:ext cx="1752600" cy="520700"/>
          </a:xfrm>
          <a:prstGeom prst="rect">
            <a:avLst/>
          </a:prstGeom>
          <a:noFill/>
          <a:ln w="9360">
            <a:solidFill>
              <a:srgbClr val="82C5F2"/>
            </a:solidFill>
            <a:miter lim="800000"/>
            <a:headEnd/>
            <a:tailEnd/>
          </a:ln>
          <a:extLst>
            <a:ext uri="{909E8E84-426E-40DD-AFC4-6F175D3DCCD1}">
              <a14:hiddenFill xmlns:a14="http://schemas.microsoft.com/office/drawing/2010/main">
                <a:solidFill>
                  <a:srgbClr val="FFFFFF"/>
                </a:solidFill>
              </a14:hiddenFill>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9pPr>
          </a:lstStyle>
          <a:p>
            <a:pPr algn="ctr" eaLnBrk="1" hangingPunct="1">
              <a:spcBef>
                <a:spcPts val="1750"/>
              </a:spcBef>
            </a:pPr>
            <a:r>
              <a:rPr lang="en-US" sz="2800">
                <a:latin typeface="Arial Narrow" panose="020B0606020202030204" pitchFamily="34" charset="0"/>
              </a:rPr>
              <a:t>Effector</a:t>
            </a:r>
          </a:p>
        </p:txBody>
      </p:sp>
      <p:sp>
        <p:nvSpPr>
          <p:cNvPr id="12296" name="Text Box 8"/>
          <p:cNvSpPr txBox="1">
            <a:spLocks noChangeArrowheads="1"/>
          </p:cNvSpPr>
          <p:nvPr/>
        </p:nvSpPr>
        <p:spPr bwMode="auto">
          <a:xfrm>
            <a:off x="5529544" y="5812867"/>
            <a:ext cx="1981200" cy="520700"/>
          </a:xfrm>
          <a:prstGeom prst="rect">
            <a:avLst/>
          </a:prstGeom>
          <a:noFill/>
          <a:ln w="9360">
            <a:solidFill>
              <a:srgbClr val="82C5F2"/>
            </a:solidFill>
            <a:miter lim="800000"/>
            <a:headEnd/>
            <a:tailEnd/>
          </a:ln>
          <a:extLst>
            <a:ext uri="{909E8E84-426E-40DD-AFC4-6F175D3DCCD1}">
              <a14:hiddenFill xmlns:a14="http://schemas.microsoft.com/office/drawing/2010/main">
                <a:solidFill>
                  <a:srgbClr val="FFFFFF"/>
                </a:solidFill>
              </a14:hiddenFill>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9pPr>
          </a:lstStyle>
          <a:p>
            <a:pPr algn="ctr" eaLnBrk="1" hangingPunct="1">
              <a:spcBef>
                <a:spcPts val="1750"/>
              </a:spcBef>
            </a:pPr>
            <a:r>
              <a:rPr lang="en-US" sz="2800">
                <a:latin typeface="Arial Narrow" panose="020B0606020202030204" pitchFamily="34" charset="0"/>
              </a:rPr>
              <a:t>Response</a:t>
            </a:r>
          </a:p>
        </p:txBody>
      </p:sp>
      <p:sp>
        <p:nvSpPr>
          <p:cNvPr id="12297" name="Line 14"/>
          <p:cNvSpPr>
            <a:spLocks noChangeShapeType="1"/>
          </p:cNvSpPr>
          <p:nvPr/>
        </p:nvSpPr>
        <p:spPr bwMode="auto">
          <a:xfrm flipH="1">
            <a:off x="5624795" y="3730067"/>
            <a:ext cx="1603375" cy="1588"/>
          </a:xfrm>
          <a:prstGeom prst="line">
            <a:avLst/>
          </a:prstGeom>
          <a:noFill/>
          <a:ln w="9360">
            <a:solidFill>
              <a:srgbClr val="FFFFD7"/>
            </a:solidFill>
            <a:miter lim="800000"/>
            <a:headEnd/>
            <a:tailEnd/>
          </a:ln>
          <a:extLst>
            <a:ext uri="{909E8E84-426E-40DD-AFC4-6F175D3DCCD1}">
              <a14:hiddenFill xmlns:a14="http://schemas.microsoft.com/office/drawing/2010/main">
                <a:noFill/>
              </a14:hiddenFill>
            </a:ext>
          </a:extLst>
        </p:spPr>
        <p:txBody>
          <a:bodyPr/>
          <a:lstStyle/>
          <a:p>
            <a:endParaRPr lang="id-ID"/>
          </a:p>
        </p:txBody>
      </p:sp>
      <p:sp>
        <p:nvSpPr>
          <p:cNvPr id="16" name="Text Box 15"/>
          <p:cNvSpPr txBox="1">
            <a:spLocks noChangeArrowheads="1"/>
          </p:cNvSpPr>
          <p:nvPr/>
        </p:nvSpPr>
        <p:spPr bwMode="auto">
          <a:xfrm>
            <a:off x="2689039" y="2325690"/>
            <a:ext cx="2590800" cy="398462"/>
          </a:xfrm>
          <a:prstGeom prst="rect">
            <a:avLst/>
          </a:prstGeom>
          <a:noFill/>
          <a:ln w="9525">
            <a:noFill/>
            <a:round/>
            <a:headEnd/>
            <a:tailEnd/>
          </a:ln>
          <a:effectLst/>
        </p:spPr>
        <p:txBody>
          <a:bodyPr lIns="90000" tIns="46800" rIns="90000" bIns="46800">
            <a:spAutoFit/>
          </a:bodyPr>
          <a:lstStyle/>
          <a:p>
            <a:pPr>
              <a:spcBef>
                <a:spcPts val="12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000" dirty="0">
                <a:effectLst>
                  <a:outerShdw blurRad="38100" dist="38100" dir="2700000" algn="tl">
                    <a:srgbClr val="C0C0C0"/>
                  </a:outerShdw>
                </a:effectLst>
                <a:latin typeface="Arial" charset="0"/>
                <a:cs typeface="Arial" charset="0"/>
              </a:rPr>
              <a:t>Neuron afferent</a:t>
            </a:r>
          </a:p>
        </p:txBody>
      </p:sp>
      <p:sp>
        <p:nvSpPr>
          <p:cNvPr id="17" name="Text Box 16"/>
          <p:cNvSpPr txBox="1">
            <a:spLocks noChangeArrowheads="1"/>
          </p:cNvSpPr>
          <p:nvPr/>
        </p:nvSpPr>
        <p:spPr bwMode="auto">
          <a:xfrm>
            <a:off x="8136219" y="3844181"/>
            <a:ext cx="2590800" cy="398463"/>
          </a:xfrm>
          <a:prstGeom prst="rect">
            <a:avLst/>
          </a:prstGeom>
          <a:noFill/>
          <a:ln w="9525">
            <a:noFill/>
            <a:round/>
            <a:headEnd/>
            <a:tailEnd/>
          </a:ln>
          <a:effectLst/>
        </p:spPr>
        <p:txBody>
          <a:bodyPr lIns="90000" tIns="46800" rIns="90000" bIns="46800">
            <a:spAutoFit/>
          </a:bodyPr>
          <a:lstStyle/>
          <a:p>
            <a:pPr>
              <a:spcBef>
                <a:spcPts val="12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000" dirty="0">
                <a:effectLst>
                  <a:outerShdw blurRad="38100" dist="38100" dir="2700000" algn="tl">
                    <a:srgbClr val="C0C0C0"/>
                  </a:outerShdw>
                </a:effectLst>
                <a:latin typeface="Arial" charset="0"/>
                <a:cs typeface="Arial" charset="0"/>
              </a:rPr>
              <a:t>Neuron efferent</a:t>
            </a:r>
          </a:p>
        </p:txBody>
      </p:sp>
      <p:sp>
        <p:nvSpPr>
          <p:cNvPr id="18" name="Down Arrow 17"/>
          <p:cNvSpPr/>
          <p:nvPr/>
        </p:nvSpPr>
        <p:spPr>
          <a:xfrm>
            <a:off x="6455058" y="1158317"/>
            <a:ext cx="71437" cy="6429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19" name="Down Arrow 18"/>
          <p:cNvSpPr/>
          <p:nvPr/>
        </p:nvSpPr>
        <p:spPr>
          <a:xfrm>
            <a:off x="6472519" y="2355292"/>
            <a:ext cx="71438" cy="6429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20" name="Down Arrow 19"/>
          <p:cNvSpPr/>
          <p:nvPr/>
        </p:nvSpPr>
        <p:spPr>
          <a:xfrm>
            <a:off x="6448708" y="3812617"/>
            <a:ext cx="71437" cy="6429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21" name="Down Arrow 20"/>
          <p:cNvSpPr/>
          <p:nvPr/>
        </p:nvSpPr>
        <p:spPr>
          <a:xfrm>
            <a:off x="6480458" y="5066742"/>
            <a:ext cx="71437" cy="6429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22" name="Right Arrow 21"/>
          <p:cNvSpPr/>
          <p:nvPr/>
        </p:nvSpPr>
        <p:spPr>
          <a:xfrm>
            <a:off x="4808820" y="2410855"/>
            <a:ext cx="1503363" cy="2143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23" name="Right Arrow 22"/>
          <p:cNvSpPr/>
          <p:nvPr/>
        </p:nvSpPr>
        <p:spPr>
          <a:xfrm rot="10800000">
            <a:off x="6588407" y="3871355"/>
            <a:ext cx="149225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Tree>
    <p:extLst>
      <p:ext uri="{BB962C8B-B14F-4D97-AF65-F5344CB8AC3E}">
        <p14:creationId xmlns:p14="http://schemas.microsoft.com/office/powerpoint/2010/main" val="19390274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9688"/>
            <a:ext cx="12192000" cy="689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4" name="Title 1"/>
          <p:cNvSpPr>
            <a:spLocks noGrp="1"/>
          </p:cNvSpPr>
          <p:nvPr>
            <p:ph type="title"/>
          </p:nvPr>
        </p:nvSpPr>
        <p:spPr/>
        <p:txBody>
          <a:bodyPr/>
          <a:lstStyle/>
          <a:p>
            <a:pPr eaLnBrk="1" hangingPunct="1"/>
            <a:r>
              <a:rPr lang="id-ID" b="1" dirty="0" smtClean="0">
                <a:latin typeface="Rockwell" panose="02060603020205020403" pitchFamily="18" charset="0"/>
              </a:rPr>
              <a:t>Umpan balik (</a:t>
            </a:r>
            <a:r>
              <a:rPr lang="id-ID" b="1" i="1" dirty="0" smtClean="0">
                <a:latin typeface="Rockwell" panose="02060603020205020403" pitchFamily="18" charset="0"/>
              </a:rPr>
              <a:t>feedback</a:t>
            </a:r>
            <a:r>
              <a:rPr lang="id-ID" b="1" dirty="0" smtClean="0">
                <a:latin typeface="Rockwell" panose="02060603020205020403" pitchFamily="18" charset="0"/>
              </a:rPr>
              <a:t>)</a:t>
            </a:r>
            <a:endParaRPr lang="id-ID" dirty="0" smtClean="0"/>
          </a:p>
        </p:txBody>
      </p:sp>
      <p:sp>
        <p:nvSpPr>
          <p:cNvPr id="3" name="Content Placeholder 2"/>
          <p:cNvSpPr>
            <a:spLocks noGrp="1"/>
          </p:cNvSpPr>
          <p:nvPr>
            <p:ph idx="1"/>
          </p:nvPr>
        </p:nvSpPr>
        <p:spPr>
          <a:xfrm>
            <a:off x="1174230" y="1714892"/>
            <a:ext cx="8099772" cy="3156911"/>
          </a:xfrm>
        </p:spPr>
        <p:txBody>
          <a:bodyPr>
            <a:normAutofit/>
          </a:bodyPr>
          <a:lstStyle/>
          <a:p>
            <a:pPr marL="290513" indent="-290513">
              <a:spcBef>
                <a:spcPts val="2250"/>
              </a:spcBef>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id-ID" sz="2800" dirty="0" smtClean="0">
                <a:latin typeface="Rockwell" pitchFamily="18" charset="0"/>
              </a:rPr>
              <a:t>A</a:t>
            </a:r>
            <a:r>
              <a:rPr lang="en-US" sz="2800" dirty="0" err="1" smtClean="0">
                <a:latin typeface="Rockwell" pitchFamily="18" charset="0"/>
              </a:rPr>
              <a:t>da</a:t>
            </a:r>
            <a:r>
              <a:rPr lang="en-US" sz="2800" dirty="0" smtClean="0">
                <a:latin typeface="Rockwell" pitchFamily="18" charset="0"/>
              </a:rPr>
              <a:t> </a:t>
            </a:r>
            <a:r>
              <a:rPr lang="id-ID" sz="2800" dirty="0" smtClean="0">
                <a:latin typeface="Rockwell" pitchFamily="18" charset="0"/>
              </a:rPr>
              <a:t>2 </a:t>
            </a:r>
            <a:r>
              <a:rPr lang="en-US" sz="2800" dirty="0" err="1" smtClean="0">
                <a:latin typeface="Rockwell" pitchFamily="18" charset="0"/>
              </a:rPr>
              <a:t>macam</a:t>
            </a:r>
            <a:r>
              <a:rPr lang="en-US" sz="2800" dirty="0" smtClean="0">
                <a:latin typeface="Rockwell" pitchFamily="18" charset="0"/>
              </a:rPr>
              <a:t>:</a:t>
            </a:r>
          </a:p>
          <a:p>
            <a:pPr marL="0" indent="0">
              <a:spcBef>
                <a:spcPts val="2250"/>
              </a:spcBef>
              <a:buClr>
                <a:srgbClr val="72A376"/>
              </a:buClr>
              <a:buSzPct val="70000"/>
              <a:buNone/>
              <a:tabLst>
                <a:tab pos="360363" algn="l"/>
                <a:tab pos="630238" algn="l"/>
                <a:tab pos="1827213" algn="l"/>
                <a:tab pos="2741613" algn="l"/>
                <a:tab pos="3656013" algn="l"/>
                <a:tab pos="4570413" algn="l"/>
                <a:tab pos="5484813" algn="l"/>
                <a:tab pos="6399213" algn="l"/>
                <a:tab pos="7313613" algn="l"/>
                <a:tab pos="8228013" algn="l"/>
                <a:tab pos="9142413" algn="l"/>
                <a:tab pos="10056813" algn="l"/>
              </a:tabLst>
              <a:defRPr/>
            </a:pPr>
            <a:r>
              <a:rPr lang="id-ID" sz="2800" dirty="0" smtClean="0">
                <a:latin typeface="Rockwell" pitchFamily="18" charset="0"/>
              </a:rPr>
              <a:t>	1. </a:t>
            </a:r>
            <a:r>
              <a:rPr lang="en-US" sz="2800" dirty="0" err="1" smtClean="0">
                <a:latin typeface="Rockwell" pitchFamily="18" charset="0"/>
              </a:rPr>
              <a:t>Umpan</a:t>
            </a:r>
            <a:r>
              <a:rPr lang="en-US" sz="2800" dirty="0" smtClean="0">
                <a:latin typeface="Rockwell" pitchFamily="18" charset="0"/>
              </a:rPr>
              <a:t> </a:t>
            </a:r>
            <a:r>
              <a:rPr lang="en-US" sz="2800" dirty="0" err="1" smtClean="0">
                <a:latin typeface="Rockwell" pitchFamily="18" charset="0"/>
              </a:rPr>
              <a:t>balik</a:t>
            </a:r>
            <a:r>
              <a:rPr lang="id-ID" sz="2800" dirty="0" smtClean="0">
                <a:latin typeface="Rockwell" pitchFamily="18" charset="0"/>
              </a:rPr>
              <a:t> Negatif </a:t>
            </a:r>
            <a:r>
              <a:rPr lang="en-US" sz="2800" dirty="0" smtClean="0"/>
              <a:t>(</a:t>
            </a:r>
            <a:r>
              <a:rPr lang="id-ID" sz="2800" i="1" dirty="0" smtClean="0"/>
              <a:t>Nega</a:t>
            </a:r>
            <a:r>
              <a:rPr lang="en-US" sz="2800" i="1" dirty="0" err="1" smtClean="0"/>
              <a:t>tive</a:t>
            </a:r>
            <a:r>
              <a:rPr lang="en-US" sz="2800" i="1" dirty="0" smtClean="0"/>
              <a:t> feedback</a:t>
            </a:r>
            <a:r>
              <a:rPr lang="en-US" sz="2800" dirty="0" smtClean="0"/>
              <a:t>).</a:t>
            </a:r>
            <a:endParaRPr lang="id-ID" sz="2800" dirty="0" smtClean="0"/>
          </a:p>
          <a:p>
            <a:pPr marL="0" indent="0">
              <a:spcBef>
                <a:spcPts val="2250"/>
              </a:spcBef>
              <a:buClr>
                <a:srgbClr val="72A376"/>
              </a:buClr>
              <a:buSzPct val="70000"/>
              <a:buNone/>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id-ID" sz="2800" dirty="0"/>
              <a:t>	</a:t>
            </a:r>
            <a:r>
              <a:rPr lang="id-ID" sz="2800" dirty="0" smtClean="0"/>
              <a:t>ex</a:t>
            </a:r>
            <a:r>
              <a:rPr lang="id-ID" sz="2800" dirty="0"/>
              <a:t>: </a:t>
            </a:r>
            <a:r>
              <a:rPr lang="id-ID" sz="2800" i="1" dirty="0"/>
              <a:t>Berkeringat saat suhu panas</a:t>
            </a:r>
            <a:r>
              <a:rPr lang="id-ID" sz="2800" i="1" dirty="0">
                <a:latin typeface="Rockwell" pitchFamily="18" charset="0"/>
              </a:rPr>
              <a:t>.</a:t>
            </a:r>
            <a:endParaRPr lang="en-US" sz="2800" i="1" dirty="0">
              <a:latin typeface="Rockwell" pitchFamily="18" charset="0"/>
            </a:endParaRPr>
          </a:p>
          <a:p>
            <a:pPr eaLnBrk="1" hangingPunct="1">
              <a:defRPr/>
            </a:pPr>
            <a:endParaRPr lang="id-ID" sz="2800" dirty="0" smtClean="0"/>
          </a:p>
        </p:txBody>
      </p:sp>
    </p:spTree>
    <p:extLst>
      <p:ext uri="{BB962C8B-B14F-4D97-AF65-F5344CB8AC3E}">
        <p14:creationId xmlns:p14="http://schemas.microsoft.com/office/powerpoint/2010/main" val="20786704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9688"/>
            <a:ext cx="12192000" cy="689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2" name="Title 1"/>
          <p:cNvSpPr>
            <a:spLocks noGrp="1"/>
          </p:cNvSpPr>
          <p:nvPr>
            <p:ph type="title"/>
          </p:nvPr>
        </p:nvSpPr>
        <p:spPr>
          <a:xfrm>
            <a:off x="1325519" y="859001"/>
            <a:ext cx="9540962" cy="1076792"/>
          </a:xfrm>
        </p:spPr>
        <p:txBody>
          <a:bodyPr>
            <a:normAutofit/>
          </a:bodyPr>
          <a:lstStyle/>
          <a:p>
            <a:pPr algn="ctr"/>
            <a:r>
              <a:rPr lang="id-ID" sz="2800" dirty="0" smtClean="0">
                <a:solidFill>
                  <a:srgbClr val="C00000"/>
                </a:solidFill>
              </a:rPr>
              <a:t>Mekanisme Kerja Sistem Umpan Balik Negatif dalam mengatur Suhu Tubuh (dimodifikasi dari Kay, 1998)</a:t>
            </a:r>
          </a:p>
        </p:txBody>
      </p:sp>
      <p:pic>
        <p:nvPicPr>
          <p:cNvPr id="15363"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b="20881"/>
          <a:stretch/>
        </p:blipFill>
        <p:spPr>
          <a:xfrm>
            <a:off x="1635078" y="2248693"/>
            <a:ext cx="9533209" cy="3266281"/>
          </a:xfrm>
          <a:noFill/>
        </p:spPr>
      </p:pic>
    </p:spTree>
    <p:extLst>
      <p:ext uri="{BB962C8B-B14F-4D97-AF65-F5344CB8AC3E}">
        <p14:creationId xmlns:p14="http://schemas.microsoft.com/office/powerpoint/2010/main" val="41192457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9688"/>
            <a:ext cx="12192000" cy="689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Content Placeholder 2"/>
          <p:cNvSpPr>
            <a:spLocks noGrp="1"/>
          </p:cNvSpPr>
          <p:nvPr>
            <p:ph idx="4294967295"/>
          </p:nvPr>
        </p:nvSpPr>
        <p:spPr>
          <a:xfrm>
            <a:off x="0" y="1452563"/>
            <a:ext cx="5073650" cy="1790700"/>
          </a:xfrm>
        </p:spPr>
        <p:txBody>
          <a:bodyPr>
            <a:normAutofit/>
          </a:bodyPr>
          <a:lstStyle/>
          <a:p>
            <a:pPr marL="360363" indent="-360363">
              <a:spcBef>
                <a:spcPts val="2250"/>
              </a:spcBef>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id-ID" sz="2800" dirty="0" smtClean="0">
                <a:latin typeface="Rockwell" panose="02060603020205020403" pitchFamily="18" charset="0"/>
              </a:rPr>
              <a:t>2. Umpan balik positif (</a:t>
            </a:r>
            <a:r>
              <a:rPr lang="id-ID" sz="2800" i="1" dirty="0" smtClean="0">
                <a:latin typeface="Rockwell" panose="02060603020205020403" pitchFamily="18" charset="0"/>
              </a:rPr>
              <a:t>positive feedback</a:t>
            </a:r>
            <a:r>
              <a:rPr lang="id-ID" sz="2800" dirty="0" smtClean="0">
                <a:latin typeface="Rockwell" panose="02060603020205020403" pitchFamily="18" charset="0"/>
              </a:rPr>
              <a:t>) </a:t>
            </a:r>
          </a:p>
          <a:p>
            <a:pPr marL="360363" indent="88900">
              <a:spcBef>
                <a:spcPts val="2250"/>
              </a:spcBef>
              <a:buNone/>
              <a:tabLst>
                <a:tab pos="179388" algn="l"/>
                <a:tab pos="449263" algn="l"/>
                <a:tab pos="3656013" algn="l"/>
                <a:tab pos="4570413" algn="l"/>
                <a:tab pos="5484813" algn="l"/>
                <a:tab pos="6399213" algn="l"/>
                <a:tab pos="7313613" algn="l"/>
                <a:tab pos="8228013" algn="l"/>
                <a:tab pos="9142413" algn="l"/>
                <a:tab pos="10056813" algn="l"/>
              </a:tabLst>
            </a:pPr>
            <a:r>
              <a:rPr lang="id-ID" sz="2800" dirty="0" smtClean="0">
                <a:latin typeface="Rockwell" panose="02060603020205020403" pitchFamily="18" charset="0"/>
              </a:rPr>
              <a:t>Ex :</a:t>
            </a:r>
            <a:r>
              <a:rPr lang="en-US" sz="2800" dirty="0" smtClean="0">
                <a:latin typeface="Rockwell" panose="02060603020205020403" pitchFamily="18" charset="0"/>
              </a:rPr>
              <a:t> </a:t>
            </a:r>
            <a:r>
              <a:rPr lang="id-ID" sz="2800" i="1" dirty="0" smtClean="0">
                <a:latin typeface="Rockwell" panose="02060603020205020403" pitchFamily="18" charset="0"/>
              </a:rPr>
              <a:t>D</a:t>
            </a:r>
            <a:r>
              <a:rPr lang="en-US" sz="2800" i="1" dirty="0" err="1" smtClean="0">
                <a:latin typeface="Rockwell" panose="02060603020205020403" pitchFamily="18" charset="0"/>
              </a:rPr>
              <a:t>emam</a:t>
            </a:r>
            <a:r>
              <a:rPr lang="id-ID" sz="2800" dirty="0" smtClean="0">
                <a:latin typeface="Rockwell" panose="02060603020205020403" pitchFamily="18" charset="0"/>
              </a:rPr>
              <a:t>. </a:t>
            </a:r>
          </a:p>
          <a:p>
            <a:pPr>
              <a:buNone/>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id-ID" sz="2800" dirty="0" smtClean="0"/>
          </a:p>
        </p:txBody>
      </p:sp>
      <p:sp>
        <p:nvSpPr>
          <p:cNvPr id="16388" name="Rectangle 1"/>
          <p:cNvSpPr>
            <a:spLocks noChangeArrowheads="1"/>
          </p:cNvSpPr>
          <p:nvPr/>
        </p:nvSpPr>
        <p:spPr bwMode="auto">
          <a:xfrm>
            <a:off x="5675313" y="2020888"/>
            <a:ext cx="2209800" cy="654050"/>
          </a:xfrm>
          <a:prstGeom prst="rect">
            <a:avLst/>
          </a:prstGeom>
          <a:solidFill>
            <a:srgbClr val="72A376"/>
          </a:solidFill>
          <a:ln w="9360">
            <a:solidFill>
              <a:srgbClr val="FFFFFF"/>
            </a:solidFill>
            <a:miter lim="800000"/>
            <a:headEnd/>
            <a:tailEnd/>
          </a:ln>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9pPr>
          </a:lstStyle>
          <a:p>
            <a:pPr algn="ctr" eaLnBrk="1" hangingPunct="1"/>
            <a:r>
              <a:rPr lang="en-US">
                <a:solidFill>
                  <a:srgbClr val="FFFFFF"/>
                </a:solidFill>
              </a:rPr>
              <a:t>Rangsang Awal</a:t>
            </a:r>
          </a:p>
        </p:txBody>
      </p:sp>
      <p:sp>
        <p:nvSpPr>
          <p:cNvPr id="16389" name="Rectangle 2"/>
          <p:cNvSpPr>
            <a:spLocks noChangeArrowheads="1"/>
          </p:cNvSpPr>
          <p:nvPr/>
        </p:nvSpPr>
        <p:spPr bwMode="auto">
          <a:xfrm>
            <a:off x="5599113" y="5241925"/>
            <a:ext cx="2209800" cy="838200"/>
          </a:xfrm>
          <a:prstGeom prst="rect">
            <a:avLst/>
          </a:prstGeom>
          <a:solidFill>
            <a:srgbClr val="72A376"/>
          </a:solidFill>
          <a:ln w="9360">
            <a:solidFill>
              <a:srgbClr val="FFFFFF"/>
            </a:solidFill>
            <a:miter lim="800000"/>
            <a:headEnd/>
            <a:tailEnd/>
          </a:ln>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9pPr>
          </a:lstStyle>
          <a:p>
            <a:pPr algn="ctr" eaLnBrk="1" hangingPunct="1"/>
            <a:r>
              <a:rPr lang="en-US">
                <a:solidFill>
                  <a:srgbClr val="FFFFFF"/>
                </a:solidFill>
              </a:rPr>
              <a:t>Rangsang</a:t>
            </a:r>
          </a:p>
        </p:txBody>
      </p:sp>
      <p:sp>
        <p:nvSpPr>
          <p:cNvPr id="16390" name="Rectangle 3"/>
          <p:cNvSpPr>
            <a:spLocks noChangeArrowheads="1"/>
          </p:cNvSpPr>
          <p:nvPr/>
        </p:nvSpPr>
        <p:spPr bwMode="auto">
          <a:xfrm>
            <a:off x="5662613" y="3460750"/>
            <a:ext cx="2209800" cy="838200"/>
          </a:xfrm>
          <a:prstGeom prst="rect">
            <a:avLst/>
          </a:prstGeom>
          <a:solidFill>
            <a:srgbClr val="72A376"/>
          </a:solidFill>
          <a:ln w="9360">
            <a:solidFill>
              <a:srgbClr val="FFFFFF"/>
            </a:solidFill>
            <a:miter lim="800000"/>
            <a:headEnd/>
            <a:tailEnd/>
          </a:ln>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9pPr>
          </a:lstStyle>
          <a:p>
            <a:pPr algn="ctr" eaLnBrk="1" hangingPunct="1"/>
            <a:r>
              <a:rPr lang="en-US">
                <a:solidFill>
                  <a:srgbClr val="FFFFFF"/>
                </a:solidFill>
              </a:rPr>
              <a:t>Respons</a:t>
            </a:r>
          </a:p>
        </p:txBody>
      </p:sp>
      <p:sp>
        <p:nvSpPr>
          <p:cNvPr id="16391" name="Rectangle 4"/>
          <p:cNvSpPr>
            <a:spLocks noChangeArrowheads="1"/>
          </p:cNvSpPr>
          <p:nvPr/>
        </p:nvSpPr>
        <p:spPr bwMode="auto">
          <a:xfrm>
            <a:off x="3424238" y="4327525"/>
            <a:ext cx="2209800" cy="838200"/>
          </a:xfrm>
          <a:prstGeom prst="rect">
            <a:avLst/>
          </a:prstGeom>
          <a:solidFill>
            <a:srgbClr val="72A376"/>
          </a:solidFill>
          <a:ln w="9360">
            <a:solidFill>
              <a:srgbClr val="FFFFFF"/>
            </a:solidFill>
            <a:miter lim="800000"/>
            <a:headEnd/>
            <a:tailEnd/>
          </a:ln>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9pPr>
          </a:lstStyle>
          <a:p>
            <a:pPr algn="ctr" eaLnBrk="1" hangingPunct="1"/>
            <a:r>
              <a:rPr lang="en-US">
                <a:solidFill>
                  <a:srgbClr val="FFFFFF"/>
                </a:solidFill>
              </a:rPr>
              <a:t>Siklus </a:t>
            </a:r>
          </a:p>
          <a:p>
            <a:pPr algn="ctr" eaLnBrk="1" hangingPunct="1"/>
            <a:r>
              <a:rPr lang="en-US">
                <a:solidFill>
                  <a:srgbClr val="FFFFFF"/>
                </a:solidFill>
              </a:rPr>
              <a:t>Umpan Balik (+)</a:t>
            </a:r>
          </a:p>
          <a:p>
            <a:pPr algn="ctr" eaLnBrk="1" hangingPunct="1"/>
            <a:endParaRPr lang="en-US">
              <a:solidFill>
                <a:srgbClr val="FFFFFF"/>
              </a:solidFill>
            </a:endParaRPr>
          </a:p>
        </p:txBody>
      </p:sp>
      <p:sp>
        <p:nvSpPr>
          <p:cNvPr id="16392" name="Rectangle 7"/>
          <p:cNvSpPr>
            <a:spLocks noChangeArrowheads="1"/>
          </p:cNvSpPr>
          <p:nvPr/>
        </p:nvSpPr>
        <p:spPr bwMode="auto">
          <a:xfrm>
            <a:off x="8077200" y="3509963"/>
            <a:ext cx="2590800" cy="838200"/>
          </a:xfrm>
          <a:prstGeom prst="rect">
            <a:avLst/>
          </a:prstGeom>
          <a:solidFill>
            <a:srgbClr val="72A376"/>
          </a:solidFill>
          <a:ln w="9360">
            <a:solidFill>
              <a:srgbClr val="FFFFFF"/>
            </a:solidFill>
            <a:miter lim="800000"/>
            <a:headEnd/>
            <a:tailEnd/>
          </a:ln>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9pPr>
          </a:lstStyle>
          <a:p>
            <a:pPr algn="ctr" eaLnBrk="1" hangingPunct="1"/>
            <a:r>
              <a:rPr lang="en-US">
                <a:solidFill>
                  <a:srgbClr val="FFFFFF"/>
                </a:solidFill>
              </a:rPr>
              <a:t>Faktor Luar</a:t>
            </a:r>
          </a:p>
          <a:p>
            <a:pPr algn="ctr" eaLnBrk="1" hangingPunct="1"/>
            <a:r>
              <a:rPr lang="en-US">
                <a:solidFill>
                  <a:srgbClr val="FFFFFF"/>
                </a:solidFill>
              </a:rPr>
              <a:t>menghentikan</a:t>
            </a:r>
          </a:p>
        </p:txBody>
      </p:sp>
      <p:sp>
        <p:nvSpPr>
          <p:cNvPr id="16399" name="Text Box 10"/>
          <p:cNvSpPr txBox="1">
            <a:spLocks noChangeArrowheads="1"/>
          </p:cNvSpPr>
          <p:nvPr/>
        </p:nvSpPr>
        <p:spPr bwMode="auto">
          <a:xfrm>
            <a:off x="1818715" y="292342"/>
            <a:ext cx="8564563" cy="1046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id-ID" sz="3200" dirty="0" smtClean="0">
                <a:solidFill>
                  <a:srgbClr val="C00000"/>
                </a:solidFill>
              </a:rPr>
              <a:t>SKEMA POSITIF FEEDBACK</a:t>
            </a:r>
            <a:endParaRPr lang="en-US" sz="3200" dirty="0">
              <a:solidFill>
                <a:srgbClr val="C00000"/>
              </a:solidFill>
            </a:endParaRPr>
          </a:p>
        </p:txBody>
      </p:sp>
      <p:sp>
        <p:nvSpPr>
          <p:cNvPr id="16394" name="Line 12"/>
          <p:cNvSpPr>
            <a:spLocks noChangeShapeType="1"/>
          </p:cNvSpPr>
          <p:nvPr/>
        </p:nvSpPr>
        <p:spPr bwMode="auto">
          <a:xfrm flipV="1">
            <a:off x="4648200" y="5484814"/>
            <a:ext cx="1588" cy="384175"/>
          </a:xfrm>
          <a:prstGeom prst="line">
            <a:avLst/>
          </a:prstGeom>
          <a:noFill/>
          <a:ln w="9360">
            <a:solidFill>
              <a:srgbClr val="FFFFFF"/>
            </a:solidFill>
            <a:miter lim="800000"/>
            <a:headEnd/>
            <a:tailEnd type="triangle" w="med" len="med"/>
          </a:ln>
          <a:extLst>
            <a:ext uri="{909E8E84-426E-40DD-AFC4-6F175D3DCCD1}">
              <a14:hiddenFill xmlns:a14="http://schemas.microsoft.com/office/drawing/2010/main">
                <a:noFill/>
              </a14:hiddenFill>
            </a:ext>
          </a:extLst>
        </p:spPr>
        <p:txBody>
          <a:bodyPr/>
          <a:lstStyle/>
          <a:p>
            <a:endParaRPr lang="id-ID"/>
          </a:p>
        </p:txBody>
      </p:sp>
      <p:sp>
        <p:nvSpPr>
          <p:cNvPr id="17" name="Down Arrow 16"/>
          <p:cNvSpPr/>
          <p:nvPr/>
        </p:nvSpPr>
        <p:spPr>
          <a:xfrm>
            <a:off x="6738938" y="2716214"/>
            <a:ext cx="214312" cy="7143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18" name="Down Arrow 17"/>
          <p:cNvSpPr/>
          <p:nvPr/>
        </p:nvSpPr>
        <p:spPr>
          <a:xfrm>
            <a:off x="6762751" y="4310063"/>
            <a:ext cx="214313" cy="8572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19" name="Left-Up Arrow 18"/>
          <p:cNvSpPr/>
          <p:nvPr/>
        </p:nvSpPr>
        <p:spPr>
          <a:xfrm>
            <a:off x="7785100" y="3824288"/>
            <a:ext cx="285750" cy="1993900"/>
          </a:xfrm>
          <a:prstGeom prst="lef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Tree>
    <p:extLst>
      <p:ext uri="{BB962C8B-B14F-4D97-AF65-F5344CB8AC3E}">
        <p14:creationId xmlns:p14="http://schemas.microsoft.com/office/powerpoint/2010/main" val="37401991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9688"/>
            <a:ext cx="12192000" cy="689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 xmlns:a16="http://schemas.microsoft.com/office/drawing/2014/main" id="{AEC60BB4-981B-4429-BE97-9E341434CA7E}"/>
              </a:ext>
            </a:extLst>
          </p:cNvPr>
          <p:cNvSpPr>
            <a:spLocks noGrp="1"/>
          </p:cNvSpPr>
          <p:nvPr>
            <p:ph type="title"/>
          </p:nvPr>
        </p:nvSpPr>
        <p:spPr>
          <a:xfrm>
            <a:off x="838200" y="712339"/>
            <a:ext cx="10515600" cy="1325563"/>
          </a:xfrm>
        </p:spPr>
        <p:txBody>
          <a:bodyPr>
            <a:normAutofit/>
          </a:bodyPr>
          <a:lstStyle/>
          <a:p>
            <a:pPr algn="ctr"/>
            <a:r>
              <a:rPr lang="en-US" sz="4000" dirty="0" err="1" smtClean="0">
                <a:latin typeface="Arial" panose="020B0604020202020204" pitchFamily="34" charset="0"/>
                <a:cs typeface="Arial" panose="020B0604020202020204" pitchFamily="34" charset="0"/>
              </a:rPr>
              <a:t>Kontribusi</a:t>
            </a:r>
            <a:r>
              <a:rPr lang="en-US" sz="4000" dirty="0" smtClean="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Berbagai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Sistem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bagi</a:t>
            </a:r>
            <a:r>
              <a:rPr lang="en-US" sz="4000" dirty="0">
                <a:latin typeface="Arial" panose="020B0604020202020204" pitchFamily="34" charset="0"/>
                <a:cs typeface="Arial" panose="020B0604020202020204" pitchFamily="34" charset="0"/>
              </a:rPr>
              <a:t> Homeostasis</a:t>
            </a:r>
            <a:endParaRPr lang="id-ID" sz="40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 xmlns:a16="http://schemas.microsoft.com/office/drawing/2014/main" id="{4803B0A0-AFE6-4783-9089-022D43CDA89E}"/>
              </a:ext>
            </a:extLst>
          </p:cNvPr>
          <p:cNvSpPr>
            <a:spLocks noGrp="1"/>
          </p:cNvSpPr>
          <p:nvPr>
            <p:ph sz="half" idx="1"/>
          </p:nvPr>
        </p:nvSpPr>
        <p:spPr>
          <a:xfrm>
            <a:off x="838200" y="2037902"/>
            <a:ext cx="5181600" cy="4351338"/>
          </a:xfrm>
        </p:spPr>
        <p:txBody>
          <a:bodyPr>
            <a:normAutofit/>
          </a:bodyPr>
          <a:lstStyle/>
          <a:p>
            <a:pPr marL="0" indent="0" algn="just">
              <a:buNone/>
            </a:pPr>
            <a:r>
              <a:rPr lang="id-ID"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Terdapat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sebelas</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sistem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tubuh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utama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kontribusi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terpenting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mereka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untuk</a:t>
            </a:r>
            <a:r>
              <a:rPr lang="en-US" dirty="0">
                <a:latin typeface="Times New Roman" panose="02020603050405020304" pitchFamily="18" charset="0"/>
                <a:cs typeface="Times New Roman" panose="02020603050405020304" pitchFamily="18" charset="0"/>
              </a:rPr>
              <a:t> homeostasis </a:t>
            </a:r>
            <a:r>
              <a:rPr lang="en-US" dirty="0" err="1">
                <a:latin typeface="Times New Roman" panose="02020603050405020304" pitchFamily="18" charset="0"/>
                <a:cs typeface="Times New Roman" panose="02020603050405020304" pitchFamily="18" charset="0"/>
              </a:rPr>
              <a:t>dicantumkan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sebagai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berikut</a:t>
            </a:r>
            <a:r>
              <a:rPr lang="en-US" dirty="0">
                <a:latin typeface="Times New Roman" panose="02020603050405020304" pitchFamily="18" charset="0"/>
                <a:cs typeface="Times New Roman" panose="02020603050405020304" pitchFamily="18" charset="0"/>
              </a:rPr>
              <a:t>:</a:t>
            </a:r>
            <a:endParaRPr lang="id-ID" dirty="0">
              <a:latin typeface="Times New Roman" panose="02020603050405020304" pitchFamily="18" charset="0"/>
              <a:cs typeface="Times New Roman" panose="02020603050405020304" pitchFamily="18" charset="0"/>
            </a:endParaRPr>
          </a:p>
          <a:p>
            <a:pPr lvl="0" algn="just"/>
            <a:r>
              <a:rPr lang="en-US" dirty="0" err="1">
                <a:latin typeface="Times New Roman" panose="02020603050405020304" pitchFamily="18" charset="0"/>
                <a:cs typeface="Times New Roman" panose="02020603050405020304" pitchFamily="18" charset="0"/>
              </a:rPr>
              <a:t>Sistem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Sirkulasi</a:t>
            </a:r>
            <a:r>
              <a:rPr lang="en-US" dirty="0">
                <a:latin typeface="Times New Roman" panose="02020603050405020304" pitchFamily="18" charset="0"/>
                <a:cs typeface="Times New Roman" panose="02020603050405020304" pitchFamily="18" charset="0"/>
              </a:rPr>
              <a:t>..</a:t>
            </a:r>
            <a:endParaRPr lang="id-ID" dirty="0">
              <a:latin typeface="Times New Roman" panose="02020603050405020304" pitchFamily="18" charset="0"/>
              <a:cs typeface="Times New Roman" panose="02020603050405020304" pitchFamily="18" charset="0"/>
            </a:endParaRPr>
          </a:p>
          <a:p>
            <a:pPr lvl="0" algn="just"/>
            <a:r>
              <a:rPr lang="en-US" dirty="0" err="1">
                <a:latin typeface="Times New Roman" panose="02020603050405020304" pitchFamily="18" charset="0"/>
                <a:cs typeface="Times New Roman" panose="02020603050405020304" pitchFamily="18" charset="0"/>
              </a:rPr>
              <a:t>Sistem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Pencernaan</a:t>
            </a:r>
            <a:r>
              <a:rPr lang="en-US" dirty="0">
                <a:latin typeface="Times New Roman" panose="02020603050405020304" pitchFamily="18" charset="0"/>
                <a:cs typeface="Times New Roman" panose="02020603050405020304" pitchFamily="18" charset="0"/>
              </a:rPr>
              <a:t>.</a:t>
            </a:r>
            <a:endParaRPr lang="id-ID" dirty="0">
              <a:latin typeface="Times New Roman" panose="02020603050405020304" pitchFamily="18" charset="0"/>
              <a:cs typeface="Times New Roman" panose="02020603050405020304" pitchFamily="18" charset="0"/>
            </a:endParaRPr>
          </a:p>
          <a:p>
            <a:pPr lvl="0" algn="just"/>
            <a:r>
              <a:rPr lang="en-US" dirty="0" err="1">
                <a:latin typeface="Times New Roman" panose="02020603050405020304" pitchFamily="18" charset="0"/>
                <a:cs typeface="Times New Roman" panose="02020603050405020304" pitchFamily="18" charset="0"/>
              </a:rPr>
              <a:t>Sistem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Respirasi</a:t>
            </a:r>
            <a:r>
              <a:rPr lang="en-US" dirty="0">
                <a:latin typeface="Times New Roman" panose="02020603050405020304" pitchFamily="18" charset="0"/>
                <a:cs typeface="Times New Roman" panose="02020603050405020304" pitchFamily="18" charset="0"/>
              </a:rPr>
              <a:t>. </a:t>
            </a:r>
            <a:endParaRPr lang="id-ID" dirty="0">
              <a:latin typeface="Times New Roman" panose="02020603050405020304" pitchFamily="18" charset="0"/>
              <a:cs typeface="Times New Roman" panose="02020603050405020304" pitchFamily="18" charset="0"/>
            </a:endParaRPr>
          </a:p>
          <a:p>
            <a:pPr lvl="0" algn="just"/>
            <a:r>
              <a:rPr lang="en-US" dirty="0" err="1">
                <a:latin typeface="Times New Roman" panose="02020603050405020304" pitchFamily="18" charset="0"/>
                <a:cs typeface="Times New Roman" panose="02020603050405020304" pitchFamily="18" charset="0"/>
              </a:rPr>
              <a:t>Sistem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Kemih</a:t>
            </a:r>
            <a:r>
              <a:rPr lang="en-US" dirty="0">
                <a:latin typeface="Times New Roman" panose="02020603050405020304" pitchFamily="18" charset="0"/>
                <a:cs typeface="Times New Roman" panose="02020603050405020304" pitchFamily="18" charset="0"/>
              </a:rPr>
              <a:t>. </a:t>
            </a:r>
            <a:endParaRPr lang="id-ID" dirty="0">
              <a:latin typeface="Times New Roman" panose="02020603050405020304" pitchFamily="18" charset="0"/>
              <a:cs typeface="Times New Roman" panose="02020603050405020304" pitchFamily="18" charset="0"/>
            </a:endParaRPr>
          </a:p>
          <a:p>
            <a:pPr lvl="0" algn="just"/>
            <a:r>
              <a:rPr lang="en-US" dirty="0" err="1">
                <a:latin typeface="Times New Roman" panose="02020603050405020304" pitchFamily="18" charset="0"/>
                <a:cs typeface="Times New Roman" panose="02020603050405020304" pitchFamily="18" charset="0"/>
              </a:rPr>
              <a:t>Sistem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Rangka</a:t>
            </a:r>
            <a:r>
              <a:rPr lang="en-US" dirty="0">
                <a:latin typeface="Times New Roman" panose="02020603050405020304" pitchFamily="18" charset="0"/>
                <a:cs typeface="Times New Roman" panose="02020603050405020304" pitchFamily="18" charset="0"/>
              </a:rPr>
              <a:t>.</a:t>
            </a:r>
            <a:endParaRPr lang="id-ID" dirty="0">
              <a:latin typeface="Times New Roman" panose="02020603050405020304" pitchFamily="18" charset="0"/>
              <a:cs typeface="Times New Roman" panose="02020603050405020304" pitchFamily="18" charset="0"/>
            </a:endParaRPr>
          </a:p>
        </p:txBody>
      </p:sp>
      <p:sp>
        <p:nvSpPr>
          <p:cNvPr id="4" name="Content Placeholder 3">
            <a:extLst>
              <a:ext uri="{FF2B5EF4-FFF2-40B4-BE49-F238E27FC236}">
                <a16:creationId xmlns="" xmlns:a16="http://schemas.microsoft.com/office/drawing/2014/main" id="{7B3165FD-F402-4B67-AE48-9CEFF1172D43}"/>
              </a:ext>
            </a:extLst>
          </p:cNvPr>
          <p:cNvSpPr>
            <a:spLocks noGrp="1"/>
          </p:cNvSpPr>
          <p:nvPr>
            <p:ph sz="half" idx="2"/>
          </p:nvPr>
        </p:nvSpPr>
        <p:spPr>
          <a:xfrm>
            <a:off x="6172200" y="2037902"/>
            <a:ext cx="5181600" cy="4351338"/>
          </a:xfrm>
        </p:spPr>
        <p:txBody>
          <a:bodyPr/>
          <a:lstStyle/>
          <a:p>
            <a:pPr lvl="0" algn="just"/>
            <a:r>
              <a:rPr lang="en-US" dirty="0" err="1">
                <a:latin typeface="Times New Roman" panose="02020603050405020304" pitchFamily="18" charset="0"/>
                <a:cs typeface="Times New Roman" panose="02020603050405020304" pitchFamily="18" charset="0"/>
              </a:rPr>
              <a:t>Sistem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Otot</a:t>
            </a:r>
            <a:r>
              <a:rPr lang="en-US" dirty="0">
                <a:latin typeface="Times New Roman" panose="02020603050405020304" pitchFamily="18" charset="0"/>
                <a:cs typeface="Times New Roman" panose="02020603050405020304" pitchFamily="18" charset="0"/>
              </a:rPr>
              <a:t>. </a:t>
            </a:r>
            <a:endParaRPr lang="id-ID" dirty="0">
              <a:latin typeface="Times New Roman" panose="02020603050405020304" pitchFamily="18" charset="0"/>
              <a:cs typeface="Times New Roman" panose="02020603050405020304" pitchFamily="18" charset="0"/>
            </a:endParaRPr>
          </a:p>
          <a:p>
            <a:pPr lvl="0" algn="just"/>
            <a:r>
              <a:rPr lang="en-US" dirty="0" err="1">
                <a:latin typeface="Times New Roman" panose="02020603050405020304" pitchFamily="18" charset="0"/>
                <a:cs typeface="Times New Roman" panose="02020603050405020304" pitchFamily="18" charset="0"/>
              </a:rPr>
              <a:t>Sistem</a:t>
            </a:r>
            <a:r>
              <a:rPr lang="en-US" dirty="0">
                <a:latin typeface="Times New Roman" panose="02020603050405020304" pitchFamily="18" charset="0"/>
                <a:cs typeface="Times New Roman" panose="02020603050405020304" pitchFamily="18" charset="0"/>
              </a:rPr>
              <a:t> Integument. </a:t>
            </a:r>
            <a:endParaRPr lang="id-ID" dirty="0">
              <a:latin typeface="Times New Roman" panose="02020603050405020304" pitchFamily="18" charset="0"/>
              <a:cs typeface="Times New Roman" panose="02020603050405020304" pitchFamily="18" charset="0"/>
            </a:endParaRPr>
          </a:p>
          <a:p>
            <a:pPr lvl="0" algn="just"/>
            <a:r>
              <a:rPr lang="en-US" dirty="0" err="1">
                <a:latin typeface="Times New Roman" panose="02020603050405020304" pitchFamily="18" charset="0"/>
                <a:cs typeface="Times New Roman" panose="02020603050405020304" pitchFamily="18" charset="0"/>
              </a:rPr>
              <a:t>Sistem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Imun</a:t>
            </a:r>
            <a:r>
              <a:rPr lang="en-US" dirty="0">
                <a:latin typeface="Times New Roman" panose="02020603050405020304" pitchFamily="18" charset="0"/>
                <a:cs typeface="Times New Roman" panose="02020603050405020304" pitchFamily="18" charset="0"/>
              </a:rPr>
              <a:t>.</a:t>
            </a:r>
            <a:endParaRPr lang="id-ID" dirty="0">
              <a:latin typeface="Times New Roman" panose="02020603050405020304" pitchFamily="18" charset="0"/>
              <a:cs typeface="Times New Roman" panose="02020603050405020304" pitchFamily="18" charset="0"/>
            </a:endParaRPr>
          </a:p>
          <a:p>
            <a:pPr lvl="0" algn="just"/>
            <a:r>
              <a:rPr lang="en-US" dirty="0" err="1">
                <a:latin typeface="Times New Roman" panose="02020603050405020304" pitchFamily="18" charset="0"/>
                <a:cs typeface="Times New Roman" panose="02020603050405020304" pitchFamily="18" charset="0"/>
              </a:rPr>
              <a:t>Sistem</a:t>
            </a:r>
            <a:r>
              <a:rPr lang="en-US" dirty="0">
                <a:latin typeface="Times New Roman" panose="02020603050405020304" pitchFamily="18" charset="0"/>
                <a:cs typeface="Times New Roman" panose="02020603050405020304" pitchFamily="18" charset="0"/>
              </a:rPr>
              <a:t> Saraf. </a:t>
            </a:r>
            <a:endParaRPr lang="id-ID" dirty="0">
              <a:latin typeface="Times New Roman" panose="02020603050405020304" pitchFamily="18" charset="0"/>
              <a:cs typeface="Times New Roman" panose="02020603050405020304" pitchFamily="18" charset="0"/>
            </a:endParaRPr>
          </a:p>
          <a:p>
            <a:pPr lvl="0" algn="just"/>
            <a:r>
              <a:rPr lang="en-US" dirty="0" err="1">
                <a:latin typeface="Times New Roman" panose="02020603050405020304" pitchFamily="18" charset="0"/>
                <a:cs typeface="Times New Roman" panose="02020603050405020304" pitchFamily="18" charset="0"/>
              </a:rPr>
              <a:t>Sistem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Endokrin</a:t>
            </a:r>
            <a:r>
              <a:rPr lang="en-US" dirty="0">
                <a:latin typeface="Times New Roman" panose="02020603050405020304" pitchFamily="18" charset="0"/>
                <a:cs typeface="Times New Roman" panose="02020603050405020304" pitchFamily="18" charset="0"/>
              </a:rPr>
              <a:t>. </a:t>
            </a:r>
            <a:endParaRPr lang="id-ID" dirty="0">
              <a:latin typeface="Times New Roman" panose="02020603050405020304" pitchFamily="18" charset="0"/>
              <a:cs typeface="Times New Roman" panose="02020603050405020304" pitchFamily="18" charset="0"/>
            </a:endParaRPr>
          </a:p>
          <a:p>
            <a:pPr lvl="0" algn="just"/>
            <a:r>
              <a:rPr lang="en-US" dirty="0" err="1">
                <a:latin typeface="Times New Roman" panose="02020603050405020304" pitchFamily="18" charset="0"/>
                <a:cs typeface="Times New Roman" panose="02020603050405020304" pitchFamily="18" charset="0"/>
              </a:rPr>
              <a:t>Sistem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Reproduksi</a:t>
            </a:r>
            <a:r>
              <a:rPr lang="en-US" dirty="0">
                <a:latin typeface="Times New Roman" panose="02020603050405020304" pitchFamily="18" charset="0"/>
                <a:cs typeface="Times New Roman" panose="02020603050405020304" pitchFamily="18" charset="0"/>
              </a:rPr>
              <a:t>. </a:t>
            </a:r>
            <a:endParaRPr lang="id-ID" dirty="0">
              <a:latin typeface="Times New Roman" panose="02020603050405020304" pitchFamily="18" charset="0"/>
              <a:cs typeface="Times New Roman" panose="02020603050405020304" pitchFamily="18" charset="0"/>
            </a:endParaRPr>
          </a:p>
          <a:p>
            <a:pPr marL="0" indent="0" algn="just">
              <a:buNone/>
            </a:pPr>
            <a:endParaRPr lang="id-ID"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284175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9688"/>
            <a:ext cx="12192000" cy="689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 xmlns:a16="http://schemas.microsoft.com/office/drawing/2014/main" id="{CBD6DCAA-6EB8-466C-8C41-0EE493CD68EB}"/>
              </a:ext>
            </a:extLst>
          </p:cNvPr>
          <p:cNvSpPr>
            <a:spLocks noGrp="1"/>
          </p:cNvSpPr>
          <p:nvPr>
            <p:ph type="title"/>
          </p:nvPr>
        </p:nvSpPr>
        <p:spPr/>
        <p:txBody>
          <a:bodyPr/>
          <a:lstStyle/>
          <a:p>
            <a:pPr algn="ctr"/>
            <a:r>
              <a:rPr lang="en-US" dirty="0" err="1">
                <a:latin typeface="Algerian" panose="04020705040A02060702" pitchFamily="82" charset="0"/>
              </a:rPr>
              <a:t>Tahapan-Tahapan</a:t>
            </a:r>
            <a:r>
              <a:rPr lang="en-US" dirty="0">
                <a:latin typeface="Algerian" panose="04020705040A02060702" pitchFamily="82" charset="0"/>
              </a:rPr>
              <a:t> Homeostasis</a:t>
            </a:r>
            <a:endParaRPr lang="id-ID" dirty="0">
              <a:latin typeface="Algerian" panose="04020705040A02060702" pitchFamily="82" charset="0"/>
            </a:endParaRPr>
          </a:p>
        </p:txBody>
      </p:sp>
      <p:sp>
        <p:nvSpPr>
          <p:cNvPr id="3" name="Content Placeholder 2">
            <a:extLst>
              <a:ext uri="{FF2B5EF4-FFF2-40B4-BE49-F238E27FC236}">
                <a16:creationId xmlns="" xmlns:a16="http://schemas.microsoft.com/office/drawing/2014/main" id="{96D75761-E05D-4F40-A6A6-13B1BF9E268E}"/>
              </a:ext>
            </a:extLst>
          </p:cNvPr>
          <p:cNvSpPr>
            <a:spLocks noGrp="1"/>
          </p:cNvSpPr>
          <p:nvPr>
            <p:ph idx="1"/>
          </p:nvPr>
        </p:nvSpPr>
        <p:spPr/>
        <p:txBody>
          <a:bodyPr>
            <a:normAutofit fontScale="92500" lnSpcReduction="20000"/>
          </a:bodyPr>
          <a:lstStyle/>
          <a:p>
            <a:pPr marL="514350" lvl="0" indent="-514350" algn="just">
              <a:buFont typeface="+mj-lt"/>
              <a:buAutoNum type="arabicPeriod"/>
            </a:pPr>
            <a:r>
              <a:rPr lang="en-US" b="1" dirty="0">
                <a:latin typeface="Times New Roman" panose="02020603050405020304" pitchFamily="18" charset="0"/>
                <a:cs typeface="Times New Roman" panose="02020603050405020304" pitchFamily="18" charset="0"/>
              </a:rPr>
              <a:t>Homeostasis primer</a:t>
            </a:r>
            <a:endParaRPr lang="id-ID" b="1" dirty="0">
              <a:latin typeface="Times New Roman" panose="02020603050405020304" pitchFamily="18" charset="0"/>
              <a:cs typeface="Times New Roman" panose="02020603050405020304" pitchFamily="18" charset="0"/>
            </a:endParaRPr>
          </a:p>
          <a:p>
            <a:pPr marL="538163" indent="-538163" algn="just">
              <a:buNone/>
            </a:pPr>
            <a:r>
              <a:rPr lang="id-ID"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Homeostasis primer </a:t>
            </a:r>
            <a:r>
              <a:rPr lang="en-US" dirty="0" err="1">
                <a:latin typeface="Times New Roman" panose="02020603050405020304" pitchFamily="18" charset="0"/>
                <a:cs typeface="Times New Roman" panose="02020603050405020304" pitchFamily="18" charset="0"/>
              </a:rPr>
              <a:t>ini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bersifat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cepat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tidak</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tahan</a:t>
            </a:r>
            <a:r>
              <a:rPr lang="en-US" dirty="0">
                <a:latin typeface="Times New Roman" panose="02020603050405020304" pitchFamily="18" charset="0"/>
                <a:cs typeface="Times New Roman" panose="02020603050405020304" pitchFamily="18" charset="0"/>
              </a:rPr>
              <a:t> lama. Karena </a:t>
            </a:r>
            <a:r>
              <a:rPr lang="en-US" dirty="0" err="1">
                <a:latin typeface="Times New Roman" panose="02020603050405020304" pitchFamily="18" charset="0"/>
                <a:cs typeface="Times New Roman" panose="02020603050405020304" pitchFamily="18" charset="0"/>
              </a:rPr>
              <a:t>itu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jika</a:t>
            </a:r>
            <a:r>
              <a:rPr lang="en-US" dirty="0">
                <a:latin typeface="Times New Roman" panose="02020603050405020304" pitchFamily="18" charset="0"/>
                <a:cs typeface="Times New Roman" panose="02020603050405020304" pitchFamily="18" charset="0"/>
              </a:rPr>
              <a:t> homeostasis primer </a:t>
            </a:r>
            <a:r>
              <a:rPr lang="en-US" dirty="0" err="1">
                <a:latin typeface="Times New Roman" panose="02020603050405020304" pitchFamily="18" charset="0"/>
                <a:cs typeface="Times New Roman" panose="02020603050405020304" pitchFamily="18" charset="0"/>
              </a:rPr>
              <a:t>belum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cukup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untuk</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mengkompensasi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luka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maka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akan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berlanjut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menuju</a:t>
            </a:r>
            <a:r>
              <a:rPr lang="en-US" dirty="0">
                <a:latin typeface="Times New Roman" panose="02020603050405020304" pitchFamily="18" charset="0"/>
                <a:cs typeface="Times New Roman" panose="02020603050405020304" pitchFamily="18" charset="0"/>
              </a:rPr>
              <a:t> homeostasis </a:t>
            </a:r>
            <a:r>
              <a:rPr lang="en-US" dirty="0" err="1">
                <a:latin typeface="Times New Roman" panose="02020603050405020304" pitchFamily="18" charset="0"/>
                <a:cs typeface="Times New Roman" panose="02020603050405020304" pitchFamily="18" charset="0"/>
              </a:rPr>
              <a:t>sekunder</a:t>
            </a:r>
            <a:r>
              <a:rPr lang="en-US" dirty="0">
                <a:latin typeface="Times New Roman" panose="02020603050405020304" pitchFamily="18" charset="0"/>
                <a:cs typeface="Times New Roman" panose="02020603050405020304" pitchFamily="18" charset="0"/>
              </a:rPr>
              <a:t>.</a:t>
            </a:r>
            <a:endParaRPr lang="id-ID" dirty="0">
              <a:latin typeface="Times New Roman" panose="02020603050405020304" pitchFamily="18" charset="0"/>
              <a:cs typeface="Times New Roman" panose="02020603050405020304" pitchFamily="18" charset="0"/>
            </a:endParaRPr>
          </a:p>
          <a:p>
            <a:pPr marL="0" indent="0" algn="just">
              <a:buNone/>
            </a:pPr>
            <a:r>
              <a:rPr lang="id-ID" dirty="0">
                <a:latin typeface="Times New Roman" panose="02020603050405020304" pitchFamily="18" charset="0"/>
                <a:cs typeface="Times New Roman" panose="02020603050405020304" pitchFamily="18" charset="0"/>
              </a:rPr>
              <a:t>2.    </a:t>
            </a:r>
            <a:r>
              <a:rPr lang="en-US" b="1" dirty="0">
                <a:latin typeface="Times New Roman" panose="02020603050405020304" pitchFamily="18" charset="0"/>
                <a:cs typeface="Times New Roman" panose="02020603050405020304" pitchFamily="18" charset="0"/>
              </a:rPr>
              <a:t>Homeostasis </a:t>
            </a:r>
            <a:r>
              <a:rPr lang="en-US" b="1" dirty="0" err="1">
                <a:latin typeface="Times New Roman" panose="02020603050405020304" pitchFamily="18" charset="0"/>
                <a:cs typeface="Times New Roman" panose="02020603050405020304" pitchFamily="18" charset="0"/>
              </a:rPr>
              <a:t>Sekunder</a:t>
            </a:r>
            <a:endParaRPr lang="id-ID" b="1" dirty="0">
              <a:latin typeface="Times New Roman" panose="02020603050405020304" pitchFamily="18" charset="0"/>
              <a:cs typeface="Times New Roman" panose="02020603050405020304" pitchFamily="18" charset="0"/>
            </a:endParaRPr>
          </a:p>
          <a:p>
            <a:pPr marL="538163" indent="0" algn="just">
              <a:buNone/>
            </a:pPr>
            <a:r>
              <a:rPr lang="en-US" dirty="0" smtClean="0">
                <a:latin typeface="Times New Roman" panose="02020603050405020304" pitchFamily="18" charset="0"/>
                <a:cs typeface="Times New Roman" panose="02020603050405020304" pitchFamily="18" charset="0"/>
              </a:rPr>
              <a:t>Homeostasis </a:t>
            </a:r>
            <a:r>
              <a:rPr lang="en-US" dirty="0" err="1">
                <a:latin typeface="Times New Roman" panose="02020603050405020304" pitchFamily="18" charset="0"/>
                <a:cs typeface="Times New Roman" panose="02020603050405020304" pitchFamily="18" charset="0"/>
              </a:rPr>
              <a:t>sekunder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ini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mencakup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pembentukan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jaring-jaring</a:t>
            </a:r>
            <a:r>
              <a:rPr lang="en-US" dirty="0">
                <a:latin typeface="Times New Roman" panose="02020603050405020304" pitchFamily="18" charset="0"/>
                <a:cs typeface="Times New Roman" panose="02020603050405020304" pitchFamily="18" charset="0"/>
              </a:rPr>
              <a:t> fibrin. Homeostasis </a:t>
            </a:r>
            <a:r>
              <a:rPr lang="en-US" dirty="0" err="1">
                <a:latin typeface="Times New Roman" panose="02020603050405020304" pitchFamily="18" charset="0"/>
                <a:cs typeface="Times New Roman" panose="02020603050405020304" pitchFamily="18" charset="0"/>
              </a:rPr>
              <a:t>sekunder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ini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bersifat</a:t>
            </a:r>
            <a:r>
              <a:rPr lang="en-US" dirty="0">
                <a:latin typeface="Times New Roman" panose="02020603050405020304" pitchFamily="18" charset="0"/>
                <a:cs typeface="Times New Roman" panose="02020603050405020304" pitchFamily="18" charset="0"/>
              </a:rPr>
              <a:t> delayed </a:t>
            </a:r>
            <a:r>
              <a:rPr lang="en-US" dirty="0" err="1">
                <a:latin typeface="Times New Roman" panose="02020603050405020304" pitchFamily="18" charset="0"/>
                <a:cs typeface="Times New Roman" panose="02020603050405020304" pitchFamily="18" charset="0"/>
              </a:rPr>
              <a:t>dan</a:t>
            </a:r>
            <a:r>
              <a:rPr lang="en-US" dirty="0">
                <a:latin typeface="Times New Roman" panose="02020603050405020304" pitchFamily="18" charset="0"/>
                <a:cs typeface="Times New Roman" panose="02020603050405020304" pitchFamily="18" charset="0"/>
              </a:rPr>
              <a:t> long-term response. </a:t>
            </a:r>
            <a:r>
              <a:rPr lang="en-US" dirty="0" err="1">
                <a:latin typeface="Times New Roman" panose="02020603050405020304" pitchFamily="18" charset="0"/>
                <a:cs typeface="Times New Roman" panose="02020603050405020304" pitchFamily="18" charset="0"/>
              </a:rPr>
              <a:t>Kalau</a:t>
            </a:r>
            <a:r>
              <a:rPr lang="en-US" dirty="0">
                <a:latin typeface="Times New Roman" panose="02020603050405020304" pitchFamily="18" charset="0"/>
                <a:cs typeface="Times New Roman" panose="02020603050405020304" pitchFamily="18" charset="0"/>
              </a:rPr>
              <a:t> proses </a:t>
            </a:r>
            <a:r>
              <a:rPr lang="en-US" dirty="0" err="1">
                <a:latin typeface="Times New Roman" panose="02020603050405020304" pitchFamily="18" charset="0"/>
                <a:cs typeface="Times New Roman" panose="02020603050405020304" pitchFamily="18" charset="0"/>
              </a:rPr>
              <a:t>ini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sudah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cukup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untuk</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menutup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luka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maka</a:t>
            </a:r>
            <a:r>
              <a:rPr lang="en-US" dirty="0">
                <a:latin typeface="Times New Roman" panose="02020603050405020304" pitchFamily="18" charset="0"/>
                <a:cs typeface="Times New Roman" panose="02020603050405020304" pitchFamily="18" charset="0"/>
              </a:rPr>
              <a:t> proses </a:t>
            </a:r>
            <a:r>
              <a:rPr lang="en-US" dirty="0" err="1">
                <a:latin typeface="Times New Roman" panose="02020603050405020304" pitchFamily="18" charset="0"/>
                <a:cs typeface="Times New Roman" panose="02020603050405020304" pitchFamily="18" charset="0"/>
              </a:rPr>
              <a:t>berlanjut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ke</a:t>
            </a:r>
            <a:r>
              <a:rPr lang="en-US" dirty="0">
                <a:latin typeface="Times New Roman" panose="02020603050405020304" pitchFamily="18" charset="0"/>
                <a:cs typeface="Times New Roman" panose="02020603050405020304" pitchFamily="18" charset="0"/>
              </a:rPr>
              <a:t> homeostasis </a:t>
            </a:r>
            <a:r>
              <a:rPr lang="en-US" dirty="0" err="1">
                <a:latin typeface="Times New Roman" panose="02020603050405020304" pitchFamily="18" charset="0"/>
                <a:cs typeface="Times New Roman" panose="02020603050405020304" pitchFamily="18" charset="0"/>
              </a:rPr>
              <a:t>tersier</a:t>
            </a:r>
            <a:r>
              <a:rPr lang="en-US" dirty="0">
                <a:latin typeface="Times New Roman" panose="02020603050405020304" pitchFamily="18" charset="0"/>
                <a:cs typeface="Times New Roman" panose="02020603050405020304" pitchFamily="18" charset="0"/>
              </a:rPr>
              <a:t>.</a:t>
            </a:r>
            <a:endParaRPr lang="id-ID" dirty="0">
              <a:latin typeface="Times New Roman" panose="02020603050405020304" pitchFamily="18" charset="0"/>
              <a:cs typeface="Times New Roman" panose="02020603050405020304" pitchFamily="18" charset="0"/>
            </a:endParaRPr>
          </a:p>
          <a:p>
            <a:pPr marL="0" indent="0" algn="just">
              <a:buNone/>
            </a:pPr>
            <a:r>
              <a:rPr lang="id-ID" dirty="0">
                <a:latin typeface="Times New Roman" panose="02020603050405020304" pitchFamily="18" charset="0"/>
                <a:cs typeface="Times New Roman" panose="02020603050405020304" pitchFamily="18" charset="0"/>
              </a:rPr>
              <a:t>3.    </a:t>
            </a:r>
            <a:r>
              <a:rPr lang="en-US" b="1" dirty="0">
                <a:latin typeface="Times New Roman" panose="02020603050405020304" pitchFamily="18" charset="0"/>
                <a:cs typeface="Times New Roman" panose="02020603050405020304" pitchFamily="18" charset="0"/>
              </a:rPr>
              <a:t>Homeostasis </a:t>
            </a:r>
            <a:r>
              <a:rPr lang="en-US" b="1" dirty="0" err="1">
                <a:latin typeface="Times New Roman" panose="02020603050405020304" pitchFamily="18" charset="0"/>
                <a:cs typeface="Times New Roman" panose="02020603050405020304" pitchFamily="18" charset="0"/>
              </a:rPr>
              <a:t>Tersier</a:t>
            </a:r>
            <a:endParaRPr lang="id-ID" b="1" dirty="0">
              <a:latin typeface="Times New Roman" panose="02020603050405020304" pitchFamily="18" charset="0"/>
              <a:cs typeface="Times New Roman" panose="02020603050405020304" pitchFamily="18" charset="0"/>
            </a:endParaRPr>
          </a:p>
          <a:p>
            <a:pPr marL="538163" indent="0" algn="just">
              <a:buNone/>
            </a:pPr>
            <a:r>
              <a:rPr lang="en-US" dirty="0" smtClean="0">
                <a:latin typeface="Times New Roman" panose="02020603050405020304" pitchFamily="18" charset="0"/>
                <a:cs typeface="Times New Roman" panose="02020603050405020304" pitchFamily="18" charset="0"/>
              </a:rPr>
              <a:t>Homeostasis </a:t>
            </a:r>
            <a:r>
              <a:rPr lang="en-US" dirty="0" err="1">
                <a:latin typeface="Times New Roman" panose="02020603050405020304" pitchFamily="18" charset="0"/>
                <a:cs typeface="Times New Roman" panose="02020603050405020304" pitchFamily="18" charset="0"/>
              </a:rPr>
              <a:t>tersier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ini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bertujuan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untuk</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mengontrol</a:t>
            </a:r>
            <a:r>
              <a:rPr lang="en-US" dirty="0">
                <a:latin typeface="Times New Roman" panose="02020603050405020304" pitchFamily="18" charset="0"/>
                <a:cs typeface="Times New Roman" panose="02020603050405020304" pitchFamily="18" charset="0"/>
              </a:rPr>
              <a:t> agar </a:t>
            </a:r>
            <a:r>
              <a:rPr lang="en-US" dirty="0" err="1">
                <a:latin typeface="Times New Roman" panose="02020603050405020304" pitchFamily="18" charset="0"/>
                <a:cs typeface="Times New Roman" panose="02020603050405020304" pitchFamily="18" charset="0"/>
              </a:rPr>
              <a:t>aktivitas</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koagulasi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tidak</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berlebihan</a:t>
            </a:r>
            <a:r>
              <a:rPr lang="en-US" dirty="0">
                <a:latin typeface="Times New Roman" panose="02020603050405020304" pitchFamily="18" charset="0"/>
                <a:cs typeface="Times New Roman" panose="02020603050405020304" pitchFamily="18" charset="0"/>
              </a:rPr>
              <a:t>. Homeostasis </a:t>
            </a:r>
            <a:r>
              <a:rPr lang="en-US" dirty="0" err="1">
                <a:latin typeface="Times New Roman" panose="02020603050405020304" pitchFamily="18" charset="0"/>
                <a:cs typeface="Times New Roman" panose="02020603050405020304" pitchFamily="18" charset="0"/>
              </a:rPr>
              <a:t>tersier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melibatkan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sistem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fibrinolisis</a:t>
            </a:r>
            <a:r>
              <a:rPr lang="en-US" dirty="0">
                <a:latin typeface="Times New Roman" panose="02020603050405020304" pitchFamily="18" charset="0"/>
                <a:cs typeface="Times New Roman" panose="02020603050405020304" pitchFamily="18" charset="0"/>
              </a:rPr>
              <a:t>.</a:t>
            </a:r>
            <a:endParaRPr lang="id-ID" dirty="0">
              <a:latin typeface="Times New Roman" panose="02020603050405020304" pitchFamily="18" charset="0"/>
              <a:cs typeface="Times New Roman" panose="02020603050405020304" pitchFamily="18" charset="0"/>
            </a:endParaRPr>
          </a:p>
          <a:p>
            <a:pPr marL="0" indent="0" algn="just">
              <a:buNone/>
            </a:pPr>
            <a:endParaRPr lang="id-ID"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131659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9688"/>
            <a:ext cx="12192000" cy="689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 xmlns:a16="http://schemas.microsoft.com/office/drawing/2014/main" id="{3F4667BF-74C0-482D-B96A-8AB38518E4D2}"/>
              </a:ext>
            </a:extLst>
          </p:cNvPr>
          <p:cNvSpPr>
            <a:spLocks noGrp="1"/>
          </p:cNvSpPr>
          <p:nvPr>
            <p:ph type="title"/>
          </p:nvPr>
        </p:nvSpPr>
        <p:spPr/>
        <p:txBody>
          <a:bodyPr/>
          <a:lstStyle/>
          <a:p>
            <a:pPr algn="ctr"/>
            <a:r>
              <a:rPr lang="en-US" dirty="0" err="1">
                <a:latin typeface="Algerian" panose="04020705040A02060702" pitchFamily="82" charset="0"/>
              </a:rPr>
              <a:t>Ketidak</a:t>
            </a:r>
            <a:r>
              <a:rPr lang="id-ID" dirty="0">
                <a:latin typeface="Algerian" panose="04020705040A02060702" pitchFamily="82" charset="0"/>
              </a:rPr>
              <a:t> </a:t>
            </a:r>
            <a:r>
              <a:rPr lang="en-US" dirty="0" err="1">
                <a:latin typeface="Algerian" panose="04020705040A02060702" pitchFamily="82" charset="0"/>
              </a:rPr>
              <a:t>seimbangan</a:t>
            </a:r>
            <a:r>
              <a:rPr lang="en-US" dirty="0">
                <a:latin typeface="Algerian" panose="04020705040A02060702" pitchFamily="82" charset="0"/>
              </a:rPr>
              <a:t> Homeostasis</a:t>
            </a:r>
            <a:endParaRPr lang="id-ID" dirty="0">
              <a:latin typeface="Algerian" panose="04020705040A02060702" pitchFamily="82" charset="0"/>
            </a:endParaRPr>
          </a:p>
        </p:txBody>
      </p:sp>
      <p:sp>
        <p:nvSpPr>
          <p:cNvPr id="3" name="Content Placeholder 2">
            <a:extLst>
              <a:ext uri="{FF2B5EF4-FFF2-40B4-BE49-F238E27FC236}">
                <a16:creationId xmlns="" xmlns:a16="http://schemas.microsoft.com/office/drawing/2014/main" id="{D5B34D19-0E78-42F5-B368-02317DD8053C}"/>
              </a:ext>
            </a:extLst>
          </p:cNvPr>
          <p:cNvSpPr>
            <a:spLocks noGrp="1"/>
          </p:cNvSpPr>
          <p:nvPr>
            <p:ph idx="1"/>
          </p:nvPr>
        </p:nvSpPr>
        <p:spPr/>
        <p:txBody>
          <a:bodyPr/>
          <a:lstStyle/>
          <a:p>
            <a:pPr marL="0" indent="0" algn="just">
              <a:buNone/>
            </a:pPr>
            <a:r>
              <a:rPr lang="id-ID"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Jika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satu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atau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lebih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sistem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tubuh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gagal</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berfungsi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secara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benar</a:t>
            </a:r>
            <a:r>
              <a:rPr lang="en-US" dirty="0">
                <a:latin typeface="Times New Roman" panose="02020603050405020304" pitchFamily="18" charset="0"/>
                <a:cs typeface="Times New Roman" panose="02020603050405020304" pitchFamily="18" charset="0"/>
              </a:rPr>
              <a:t>, homeostasis </a:t>
            </a:r>
            <a:r>
              <a:rPr lang="en-US" dirty="0" err="1">
                <a:latin typeface="Times New Roman" panose="02020603050405020304" pitchFamily="18" charset="0"/>
                <a:cs typeface="Times New Roman" panose="02020603050405020304" pitchFamily="18" charset="0"/>
              </a:rPr>
              <a:t>terganggu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semua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sel</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akan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menderita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karena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mereka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tidak</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lagi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memperoleh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lingkungan</a:t>
            </a:r>
            <a:r>
              <a:rPr lang="en-US" dirty="0">
                <a:latin typeface="Times New Roman" panose="02020603050405020304" pitchFamily="18" charset="0"/>
                <a:cs typeface="Times New Roman" panose="02020603050405020304" pitchFamily="18" charset="0"/>
              </a:rPr>
              <a:t> yang optimal </a:t>
            </a:r>
            <a:r>
              <a:rPr lang="en-US" dirty="0" err="1">
                <a:latin typeface="Times New Roman" panose="02020603050405020304" pitchFamily="18" charset="0"/>
                <a:cs typeface="Times New Roman" panose="02020603050405020304" pitchFamily="18" charset="0"/>
              </a:rPr>
              <a:t>tempat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mereka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hidup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berfungsi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Muncul</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beberapa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keadaan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patofisiologis</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Patofisiologis</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mengacu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kepada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abnormalitas</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fungsional</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tubuh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perubahan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fisiologi</a:t>
            </a:r>
            <a:r>
              <a:rPr lang="en-US" dirty="0">
                <a:latin typeface="Times New Roman" panose="02020603050405020304" pitchFamily="18" charset="0"/>
                <a:cs typeface="Times New Roman" panose="02020603050405020304" pitchFamily="18" charset="0"/>
              </a:rPr>
              <a:t>) yang </a:t>
            </a:r>
            <a:r>
              <a:rPr lang="en-US" dirty="0" err="1">
                <a:latin typeface="Times New Roman" panose="02020603050405020304" pitchFamily="18" charset="0"/>
                <a:cs typeface="Times New Roman" panose="02020603050405020304" pitchFamily="18" charset="0"/>
              </a:rPr>
              <a:t>berkaitan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dengan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penyakit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Jika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gangguan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terhadap</a:t>
            </a:r>
            <a:r>
              <a:rPr lang="en-US" dirty="0">
                <a:latin typeface="Times New Roman" panose="02020603050405020304" pitchFamily="18" charset="0"/>
                <a:cs typeface="Times New Roman" panose="02020603050405020304" pitchFamily="18" charset="0"/>
              </a:rPr>
              <a:t> homeostasis </a:t>
            </a:r>
            <a:r>
              <a:rPr lang="en-US" dirty="0" err="1">
                <a:latin typeface="Times New Roman" panose="02020603050405020304" pitchFamily="18" charset="0"/>
                <a:cs typeface="Times New Roman" panose="02020603050405020304" pitchFamily="18" charset="0"/>
              </a:rPr>
              <a:t>menjadi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sedemikian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berat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sehingga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tidak</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lagi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memungkinkan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kelangsungan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hidup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timbul</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kematian</a:t>
            </a:r>
            <a:r>
              <a:rPr lang="en-US" dirty="0">
                <a:latin typeface="Times New Roman" panose="02020603050405020304" pitchFamily="18" charset="0"/>
                <a:cs typeface="Times New Roman" panose="02020603050405020304" pitchFamily="18" charset="0"/>
              </a:rPr>
              <a:t>.</a:t>
            </a:r>
            <a:endParaRPr lang="id-ID"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336629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9688"/>
            <a:ext cx="12192000" cy="689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4" name="Rectangle 2"/>
          <p:cNvSpPr>
            <a:spLocks noGrp="1" noChangeArrowheads="1"/>
          </p:cNvSpPr>
          <p:nvPr>
            <p:ph type="title"/>
          </p:nvPr>
        </p:nvSpPr>
        <p:spPr>
          <a:xfrm>
            <a:off x="1797666" y="939801"/>
            <a:ext cx="8596668" cy="1320800"/>
          </a:xfrm>
        </p:spPr>
        <p:txBody>
          <a:bodyPr/>
          <a:lstStyle/>
          <a:p>
            <a:pPr algn="ctr"/>
            <a:r>
              <a:rPr lang="en-US" dirty="0">
                <a:solidFill>
                  <a:srgbClr val="C00000"/>
                </a:solidFill>
              </a:rPr>
              <a:t> </a:t>
            </a:r>
            <a:r>
              <a:rPr lang="en-US" dirty="0">
                <a:solidFill>
                  <a:srgbClr val="C00000"/>
                </a:solidFill>
                <a:latin typeface="Times New Roman" panose="02020603050405020304" pitchFamily="18" charset="0"/>
                <a:cs typeface="Times New Roman" panose="02020603050405020304" pitchFamily="18" charset="0"/>
              </a:rPr>
              <a:t>KOMUNIKASI ANTAR SEL</a:t>
            </a:r>
          </a:p>
        </p:txBody>
      </p:sp>
      <p:sp>
        <p:nvSpPr>
          <p:cNvPr id="8195" name="Rectangle 3"/>
          <p:cNvSpPr>
            <a:spLocks noGrp="1" noChangeArrowheads="1"/>
          </p:cNvSpPr>
          <p:nvPr>
            <p:ph idx="1"/>
          </p:nvPr>
        </p:nvSpPr>
        <p:spPr>
          <a:xfrm>
            <a:off x="2305268" y="2260601"/>
            <a:ext cx="8396643" cy="3880773"/>
          </a:xfrm>
        </p:spPr>
        <p:txBody>
          <a:bodyPr>
            <a:normAutofit/>
          </a:bodyPr>
          <a:lstStyle/>
          <a:p>
            <a:pPr marL="0" indent="0" algn="ctr">
              <a:lnSpc>
                <a:spcPct val="150000"/>
              </a:lnSpc>
              <a:buNone/>
            </a:pPr>
            <a:r>
              <a:rPr lang="en-US" sz="2400" dirty="0" err="1">
                <a:latin typeface="Times New Roman" panose="02020603050405020304" pitchFamily="18" charset="0"/>
                <a:cs typeface="Times New Roman" panose="02020603050405020304" pitchFamily="18" charset="0"/>
              </a:rPr>
              <a:t>Komunikasi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sel</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dalam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organisme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multiseluler</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perlu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dilakukan</a:t>
            </a:r>
            <a:r>
              <a:rPr lang="en-US" sz="2400" dirty="0">
                <a:latin typeface="Times New Roman" panose="02020603050405020304" pitchFamily="18" charset="0"/>
                <a:cs typeface="Times New Roman" panose="02020603050405020304" pitchFamily="18" charset="0"/>
              </a:rPr>
              <a:t> demi </a:t>
            </a:r>
            <a:r>
              <a:rPr lang="en-US" sz="2400" dirty="0" err="1">
                <a:latin typeface="Times New Roman" panose="02020603050405020304" pitchFamily="18" charset="0"/>
                <a:cs typeface="Times New Roman" panose="02020603050405020304" pitchFamily="18" charset="0"/>
              </a:rPr>
              <a:t>keseimbangan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keserasian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kerja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antar</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sel</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serta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penting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untuk</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pengaturan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pengendalian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sel</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jaringan</a:t>
            </a:r>
            <a:r>
              <a:rPr lang="en-US" sz="2400" dirty="0">
                <a:latin typeface="Times New Roman" panose="02020603050405020304" pitchFamily="18" charset="0"/>
                <a:cs typeface="Times New Roman" panose="02020603050405020304" pitchFamily="18" charset="0"/>
              </a:rPr>
              <a:t>, organ </a:t>
            </a:r>
            <a:r>
              <a:rPr lang="en-US" sz="2400" dirty="0" err="1">
                <a:latin typeface="Times New Roman" panose="02020603050405020304" pitchFamily="18" charset="0"/>
                <a:cs typeface="Times New Roman" panose="02020603050405020304" pitchFamily="18" charset="0"/>
              </a:rPr>
              <a:t>tubuh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untuk</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mempertahankan</a:t>
            </a:r>
            <a:r>
              <a:rPr lang="en-US" sz="2400" dirty="0">
                <a:latin typeface="Times New Roman" panose="02020603050405020304" pitchFamily="18" charset="0"/>
                <a:cs typeface="Times New Roman" panose="02020603050405020304" pitchFamily="18" charset="0"/>
              </a:rPr>
              <a:t> homeostasis.</a:t>
            </a:r>
          </a:p>
          <a:p>
            <a:pPr algn="ctr">
              <a:lnSpc>
                <a:spcPct val="150000"/>
              </a:lnSpc>
              <a:buFontTx/>
              <a:buNone/>
            </a:pPr>
            <a:endParaRPr lang="en-US" sz="2400" dirty="0"/>
          </a:p>
        </p:txBody>
      </p:sp>
    </p:spTree>
    <p:extLst>
      <p:ext uri="{BB962C8B-B14F-4D97-AF65-F5344CB8AC3E}">
        <p14:creationId xmlns:p14="http://schemas.microsoft.com/office/powerpoint/2010/main" val="42235044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9688"/>
            <a:ext cx="12192000" cy="689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Rectangle 3"/>
          <p:cNvSpPr>
            <a:spLocks noGrp="1" noChangeArrowheads="1"/>
          </p:cNvSpPr>
          <p:nvPr>
            <p:ph type="title"/>
          </p:nvPr>
        </p:nvSpPr>
        <p:spPr>
          <a:xfrm>
            <a:off x="537881" y="607173"/>
            <a:ext cx="11178988" cy="1325563"/>
          </a:xfrm>
        </p:spPr>
        <p:txBody>
          <a:bodyPr>
            <a:normAutofit/>
          </a:bodyPr>
          <a:lstStyle/>
          <a:p>
            <a:pPr algn="ctr"/>
            <a:r>
              <a:rPr lang="id-ID" sz="3200" dirty="0">
                <a:solidFill>
                  <a:srgbClr val="000000"/>
                </a:solidFill>
                <a:latin typeface="Arial" panose="020B0604020202020204" pitchFamily="34" charset="0"/>
                <a:cs typeface="Arial" panose="020B0604020202020204" pitchFamily="34" charset="0"/>
              </a:rPr>
              <a:t>Komunikasi Wired System (Komunikasi Melalui Saraf/Listrik)</a:t>
            </a:r>
            <a:endParaRPr lang="en-GB" sz="3200" dirty="0">
              <a:solidFill>
                <a:srgbClr val="000000"/>
              </a:solidFill>
              <a:latin typeface="Arial" panose="020B0604020202020204" pitchFamily="34" charset="0"/>
              <a:cs typeface="Arial" panose="020B0604020202020204" pitchFamily="34" charset="0"/>
            </a:endParaRPr>
          </a:p>
        </p:txBody>
      </p:sp>
      <p:sp>
        <p:nvSpPr>
          <p:cNvPr id="17412" name="Rectangle 4"/>
          <p:cNvSpPr>
            <a:spLocks noGrp="1" noChangeArrowheads="1"/>
          </p:cNvSpPr>
          <p:nvPr>
            <p:ph idx="1"/>
          </p:nvPr>
        </p:nvSpPr>
        <p:spPr>
          <a:xfrm>
            <a:off x="838200" y="1932736"/>
            <a:ext cx="10515600" cy="3850622"/>
          </a:xfrm>
        </p:spPr>
        <p:txBody>
          <a:bodyPr/>
          <a:lstStyle/>
          <a:p>
            <a:pPr marL="609600" indent="-609600">
              <a:buNone/>
            </a:pPr>
            <a:r>
              <a:rPr lang="id-ID" sz="2800" dirty="0"/>
              <a:t>Peran Membran Sel</a:t>
            </a:r>
          </a:p>
          <a:p>
            <a:pPr marL="609600" indent="-609600">
              <a:buNone/>
            </a:pPr>
            <a:r>
              <a:rPr lang="id-ID" sz="2800" dirty="0"/>
              <a:t>1. Reseptor Membran, terdiri dari:</a:t>
            </a:r>
          </a:p>
          <a:p>
            <a:pPr marL="609600" indent="-246063"/>
            <a:r>
              <a:rPr lang="id-ID" sz="2800" dirty="0"/>
              <a:t>Ligand-Gated Channel</a:t>
            </a:r>
          </a:p>
          <a:p>
            <a:pPr marL="609600" indent="-246063"/>
            <a:r>
              <a:rPr lang="id-ID" sz="2800" dirty="0"/>
              <a:t>Integrin yang Berkaitan dengan sitoskeleton</a:t>
            </a:r>
          </a:p>
          <a:p>
            <a:pPr marL="609600" indent="-246063"/>
            <a:r>
              <a:rPr lang="id-ID" sz="2800" dirty="0"/>
              <a:t>Reseptor-Enzyme</a:t>
            </a:r>
          </a:p>
          <a:p>
            <a:pPr marL="609600" indent="-246063"/>
            <a:r>
              <a:rPr lang="id-ID" sz="2800" dirty="0"/>
              <a:t>G Protein Coupled Reseptor</a:t>
            </a:r>
          </a:p>
          <a:p>
            <a:pPr marL="609600" indent="-609600">
              <a:buNone/>
            </a:pPr>
            <a:endParaRPr lang="en-GB" sz="2800" dirty="0"/>
          </a:p>
        </p:txBody>
      </p:sp>
    </p:spTree>
    <p:extLst>
      <p:ext uri="{BB962C8B-B14F-4D97-AF65-F5344CB8AC3E}">
        <p14:creationId xmlns:p14="http://schemas.microsoft.com/office/powerpoint/2010/main" val="1659649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7411"/>
                                        </p:tgtEl>
                                        <p:attrNameLst>
                                          <p:attrName>style.visibility</p:attrName>
                                        </p:attrNameLst>
                                      </p:cBhvr>
                                      <p:to>
                                        <p:strVal val="visible"/>
                                      </p:to>
                                    </p:set>
                                    <p:animEffect transition="in" filter="randombar(horizontal)">
                                      <p:cBhvr>
                                        <p:cTn id="7" dur="600">
                                          <p:stCondLst>
                                            <p:cond delay="0"/>
                                          </p:stCondLst>
                                        </p:cTn>
                                        <p:tgtEl>
                                          <p:spTgt spid="174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7412">
                                            <p:txEl>
                                              <p:pRg st="0" end="0"/>
                                            </p:txEl>
                                          </p:spTgt>
                                        </p:tgtEl>
                                        <p:attrNameLst>
                                          <p:attrName>style.visibility</p:attrName>
                                        </p:attrNameLst>
                                      </p:cBhvr>
                                      <p:to>
                                        <p:strVal val="visible"/>
                                      </p:to>
                                    </p:set>
                                    <p:animEffect transition="in" filter="randombar(horizontal)">
                                      <p:cBhvr>
                                        <p:cTn id="12" dur="500"/>
                                        <p:tgtEl>
                                          <p:spTgt spid="17412">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7412">
                                            <p:txEl>
                                              <p:pRg st="1" end="1"/>
                                            </p:txEl>
                                          </p:spTgt>
                                        </p:tgtEl>
                                        <p:attrNameLst>
                                          <p:attrName>style.visibility</p:attrName>
                                        </p:attrNameLst>
                                      </p:cBhvr>
                                      <p:to>
                                        <p:strVal val="visible"/>
                                      </p:to>
                                    </p:set>
                                    <p:animEffect transition="in" filter="randombar(horizontal)">
                                      <p:cBhvr>
                                        <p:cTn id="17" dur="500"/>
                                        <p:tgtEl>
                                          <p:spTgt spid="17412">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7412">
                                            <p:txEl>
                                              <p:pRg st="2" end="2"/>
                                            </p:txEl>
                                          </p:spTgt>
                                        </p:tgtEl>
                                        <p:attrNameLst>
                                          <p:attrName>style.visibility</p:attrName>
                                        </p:attrNameLst>
                                      </p:cBhvr>
                                      <p:to>
                                        <p:strVal val="visible"/>
                                      </p:to>
                                    </p:set>
                                    <p:animEffect transition="in" filter="randombar(horizontal)">
                                      <p:cBhvr>
                                        <p:cTn id="22" dur="500"/>
                                        <p:tgtEl>
                                          <p:spTgt spid="17412">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7412">
                                            <p:txEl>
                                              <p:pRg st="3" end="3"/>
                                            </p:txEl>
                                          </p:spTgt>
                                        </p:tgtEl>
                                        <p:attrNameLst>
                                          <p:attrName>style.visibility</p:attrName>
                                        </p:attrNameLst>
                                      </p:cBhvr>
                                      <p:to>
                                        <p:strVal val="visible"/>
                                      </p:to>
                                    </p:set>
                                    <p:animEffect transition="in" filter="randombar(horizontal)">
                                      <p:cBhvr>
                                        <p:cTn id="27" dur="500"/>
                                        <p:tgtEl>
                                          <p:spTgt spid="17412">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7412">
                                            <p:txEl>
                                              <p:pRg st="4" end="4"/>
                                            </p:txEl>
                                          </p:spTgt>
                                        </p:tgtEl>
                                        <p:attrNameLst>
                                          <p:attrName>style.visibility</p:attrName>
                                        </p:attrNameLst>
                                      </p:cBhvr>
                                      <p:to>
                                        <p:strVal val="visible"/>
                                      </p:to>
                                    </p:set>
                                    <p:animEffect transition="in" filter="randombar(horizontal)">
                                      <p:cBhvr>
                                        <p:cTn id="32" dur="500"/>
                                        <p:tgtEl>
                                          <p:spTgt spid="17412">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17412">
                                            <p:txEl>
                                              <p:pRg st="5" end="5"/>
                                            </p:txEl>
                                          </p:spTgt>
                                        </p:tgtEl>
                                        <p:attrNameLst>
                                          <p:attrName>style.visibility</p:attrName>
                                        </p:attrNameLst>
                                      </p:cBhvr>
                                      <p:to>
                                        <p:strVal val="visible"/>
                                      </p:to>
                                    </p:set>
                                    <p:animEffect transition="in" filter="randombar(horizontal)">
                                      <p:cBhvr>
                                        <p:cTn id="37" dur="500"/>
                                        <p:tgtEl>
                                          <p:spTgt spid="1741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p:bldP spid="1741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9688"/>
            <a:ext cx="12192000" cy="689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38200" y="500062"/>
            <a:ext cx="10515600" cy="1325563"/>
          </a:xfrm>
        </p:spPr>
        <p:txBody>
          <a:bodyPr/>
          <a:lstStyle/>
          <a:p>
            <a:pPr algn="ctr"/>
            <a:r>
              <a:rPr lang="id-ID" dirty="0" smtClean="0">
                <a:latin typeface="Arial" panose="020B0604020202020204" pitchFamily="34" charset="0"/>
                <a:cs typeface="Arial" panose="020B0604020202020204" pitchFamily="34" charset="0"/>
              </a:rPr>
              <a:t>JENIS-JENIS RESEPTOR</a:t>
            </a:r>
            <a:endParaRPr lang="id-ID"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pPr marL="228600" lvl="2">
              <a:spcBef>
                <a:spcPts val="1000"/>
              </a:spcBef>
            </a:pPr>
            <a:r>
              <a:rPr lang="id-ID" sz="3200" dirty="0">
                <a:latin typeface="Arial" panose="020B0604020202020204" pitchFamily="34" charset="0"/>
                <a:cs typeface="Arial" panose="020B0604020202020204" pitchFamily="34" charset="0"/>
              </a:rPr>
              <a:t>Reseptor </a:t>
            </a:r>
            <a:r>
              <a:rPr lang="id-ID" sz="3200" dirty="0" smtClean="0">
                <a:latin typeface="Arial" panose="020B0604020202020204" pitchFamily="34" charset="0"/>
                <a:cs typeface="Arial" panose="020B0604020202020204" pitchFamily="34" charset="0"/>
              </a:rPr>
              <a:t>gerbang </a:t>
            </a:r>
            <a:r>
              <a:rPr lang="id-ID" sz="3200" dirty="0">
                <a:latin typeface="Arial" panose="020B0604020202020204" pitchFamily="34" charset="0"/>
                <a:cs typeface="Arial" panose="020B0604020202020204" pitchFamily="34" charset="0"/>
              </a:rPr>
              <a:t> ion</a:t>
            </a:r>
          </a:p>
          <a:p>
            <a:pPr marL="228600" lvl="1">
              <a:spcBef>
                <a:spcPts val="1000"/>
              </a:spcBef>
            </a:pPr>
            <a:r>
              <a:rPr lang="en-US" sz="3200" dirty="0">
                <a:latin typeface="Arial" panose="020B0604020202020204" pitchFamily="34" charset="0"/>
                <a:cs typeface="Arial" panose="020B0604020202020204" pitchFamily="34" charset="0"/>
              </a:rPr>
              <a:t>R</a:t>
            </a:r>
            <a:r>
              <a:rPr lang="id-ID" sz="3200" dirty="0">
                <a:latin typeface="Arial" panose="020B0604020202020204" pitchFamily="34" charset="0"/>
                <a:cs typeface="Arial" panose="020B0604020202020204" pitchFamily="34" charset="0"/>
              </a:rPr>
              <a:t>eseptor terikat enzim  </a:t>
            </a:r>
            <a:endParaRPr lang="id-ID" sz="3200" dirty="0" smtClean="0">
              <a:latin typeface="Arial" panose="020B0604020202020204" pitchFamily="34" charset="0"/>
              <a:cs typeface="Arial" panose="020B0604020202020204" pitchFamily="34" charset="0"/>
            </a:endParaRPr>
          </a:p>
          <a:p>
            <a:pPr marL="228600" lvl="1">
              <a:spcBef>
                <a:spcPts val="1000"/>
              </a:spcBef>
            </a:pPr>
            <a:r>
              <a:rPr lang="en-US" sz="3200" dirty="0" smtClean="0">
                <a:latin typeface="Arial" panose="020B0604020202020204" pitchFamily="34" charset="0"/>
                <a:cs typeface="Arial" panose="020B0604020202020204" pitchFamily="34" charset="0"/>
              </a:rPr>
              <a:t>R</a:t>
            </a:r>
            <a:r>
              <a:rPr lang="id-ID" sz="3200" dirty="0">
                <a:latin typeface="Arial" panose="020B0604020202020204" pitchFamily="34" charset="0"/>
                <a:cs typeface="Arial" panose="020B0604020202020204" pitchFamily="34" charset="0"/>
              </a:rPr>
              <a:t>eseptor terkopel protein G</a:t>
            </a:r>
          </a:p>
          <a:p>
            <a:endParaRPr lang="id-ID" dirty="0"/>
          </a:p>
        </p:txBody>
      </p:sp>
    </p:spTree>
    <p:extLst>
      <p:ext uri="{BB962C8B-B14F-4D97-AF65-F5344CB8AC3E}">
        <p14:creationId xmlns:p14="http://schemas.microsoft.com/office/powerpoint/2010/main" val="16326500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9688"/>
            <a:ext cx="12192000" cy="689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838200" y="1825625"/>
            <a:ext cx="5068240" cy="4351338"/>
          </a:xfrm>
        </p:spPr>
        <p:txBody>
          <a:bodyPr>
            <a:normAutofit lnSpcReduction="10000"/>
          </a:bodyPr>
          <a:lstStyle/>
          <a:p>
            <a:pPr marL="0" lvl="2" indent="0">
              <a:spcBef>
                <a:spcPts val="1000"/>
              </a:spcBef>
              <a:buNone/>
            </a:pPr>
            <a:r>
              <a:rPr lang="id-ID" sz="3200" u="sng" dirty="0">
                <a:latin typeface="Arial" panose="020B0604020202020204" pitchFamily="34" charset="0"/>
                <a:cs typeface="Arial" panose="020B0604020202020204" pitchFamily="34" charset="0"/>
              </a:rPr>
              <a:t>Reseptor gerbang  </a:t>
            </a:r>
            <a:r>
              <a:rPr lang="id-ID" sz="3200" u="sng" dirty="0" smtClean="0">
                <a:latin typeface="Arial" panose="020B0604020202020204" pitchFamily="34" charset="0"/>
                <a:cs typeface="Arial" panose="020B0604020202020204" pitchFamily="34" charset="0"/>
              </a:rPr>
              <a:t>ion</a:t>
            </a:r>
          </a:p>
          <a:p>
            <a:pPr marL="0" lvl="2" indent="0">
              <a:spcBef>
                <a:spcPts val="1000"/>
              </a:spcBef>
              <a:buNone/>
            </a:pPr>
            <a:r>
              <a:rPr lang="id-ID" sz="3200" dirty="0"/>
              <a:t>misalnya pada molekul neurotransmitter yang dilepaskan sinapsis antara dua sel saraf berikatan dengan saluran ion sehingga menyebabkan saluran membuka dan memicu timbulnya sinyal listrik yang merambat ke sel penerima.</a:t>
            </a:r>
            <a:endParaRPr lang="id-ID" sz="3200" dirty="0">
              <a:latin typeface="Arial" panose="020B0604020202020204" pitchFamily="34" charset="0"/>
              <a:cs typeface="Arial" panose="020B0604020202020204" pitchFamily="34" charset="0"/>
            </a:endParaRPr>
          </a:p>
          <a:p>
            <a:endParaRPr lang="id-ID" dirty="0"/>
          </a:p>
        </p:txBody>
      </p:sp>
      <p:pic>
        <p:nvPicPr>
          <p:cNvPr id="3074" name="Picture 2" descr="http://2.bp.blogspot.com/-_zU-oo69DPY/UNxYQgSAOwI/AAAAAAAAAGg/ZYjY5SqESfk/s1600/cihuy.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39630" y="365125"/>
            <a:ext cx="3980980" cy="62331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64718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9688"/>
            <a:ext cx="12192000" cy="689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343580" y="1233486"/>
            <a:ext cx="2644549" cy="4351338"/>
          </a:xfrm>
        </p:spPr>
        <p:txBody>
          <a:bodyPr/>
          <a:lstStyle/>
          <a:p>
            <a:pPr marL="0" indent="0">
              <a:lnSpc>
                <a:spcPct val="100000"/>
              </a:lnSpc>
              <a:buNone/>
            </a:pPr>
            <a:r>
              <a:rPr lang="en-US" dirty="0">
                <a:latin typeface="Arial" panose="020B0604020202020204" pitchFamily="34" charset="0"/>
                <a:cs typeface="Arial" panose="020B0604020202020204" pitchFamily="34" charset="0"/>
              </a:rPr>
              <a:t>R</a:t>
            </a:r>
            <a:r>
              <a:rPr lang="id-ID" dirty="0">
                <a:latin typeface="Arial" panose="020B0604020202020204" pitchFamily="34" charset="0"/>
                <a:cs typeface="Arial" panose="020B0604020202020204" pitchFamily="34" charset="0"/>
              </a:rPr>
              <a:t>eseptor terikat enzim</a:t>
            </a:r>
            <a:endParaRPr lang="id-ID" dirty="0"/>
          </a:p>
        </p:txBody>
      </p:sp>
      <p:pic>
        <p:nvPicPr>
          <p:cNvPr id="2050" name="Picture 2" descr="http://1.bp.blogspot.com/-BT4oHzyUA58/UNxYEINi4vI/AAAAAAAAAGY/kptYHtIiQ30/s1600/cihii.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69113" y="754970"/>
            <a:ext cx="8963025" cy="5886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89125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9688"/>
            <a:ext cx="12192000" cy="689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838200" y="1825625"/>
            <a:ext cx="3791856" cy="4351338"/>
          </a:xfrm>
        </p:spPr>
        <p:txBody>
          <a:bodyPr/>
          <a:lstStyle/>
          <a:p>
            <a:pPr marL="0" lvl="1" indent="0">
              <a:spcBef>
                <a:spcPts val="1000"/>
              </a:spcBef>
              <a:buNone/>
            </a:pPr>
            <a:r>
              <a:rPr lang="en-US" sz="3200" dirty="0" smtClean="0">
                <a:latin typeface="Arial" panose="020B0604020202020204" pitchFamily="34" charset="0"/>
                <a:cs typeface="Arial" panose="020B0604020202020204" pitchFamily="34" charset="0"/>
              </a:rPr>
              <a:t>G</a:t>
            </a:r>
            <a:r>
              <a:rPr lang="id-ID" sz="3200" dirty="0" smtClean="0">
                <a:latin typeface="Arial" panose="020B0604020202020204" pitchFamily="34" charset="0"/>
                <a:cs typeface="Arial" panose="020B0604020202020204" pitchFamily="34" charset="0"/>
              </a:rPr>
              <a:t> protein-coupled receptor</a:t>
            </a:r>
            <a:endParaRPr lang="id-ID" sz="3200" dirty="0">
              <a:latin typeface="Arial" panose="020B0604020202020204" pitchFamily="34" charset="0"/>
              <a:cs typeface="Arial" panose="020B0604020202020204" pitchFamily="34" charset="0"/>
            </a:endParaRPr>
          </a:p>
          <a:p>
            <a:pPr marL="0" indent="0">
              <a:buNone/>
            </a:pPr>
            <a:endParaRPr lang="id-ID" dirty="0"/>
          </a:p>
        </p:txBody>
      </p:sp>
      <p:pic>
        <p:nvPicPr>
          <p:cNvPr id="1028" name="Picture 4" descr="https://classconnection.s3.amazonaws.com/561/flashcards/572561/jpg/g_protein131277998600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5999" y="444654"/>
            <a:ext cx="5428344" cy="61784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43175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9688"/>
            <a:ext cx="12192000" cy="689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0" name="Rectangle 2"/>
          <p:cNvSpPr>
            <a:spLocks noGrp="1" noChangeArrowheads="1"/>
          </p:cNvSpPr>
          <p:nvPr>
            <p:ph type="title"/>
          </p:nvPr>
        </p:nvSpPr>
        <p:spPr/>
        <p:txBody>
          <a:bodyPr/>
          <a:lstStyle/>
          <a:p>
            <a:pPr algn="ctr"/>
            <a:r>
              <a:rPr lang="en-US" b="1" dirty="0" err="1"/>
              <a:t>Tiga</a:t>
            </a:r>
            <a:r>
              <a:rPr lang="en-US" b="1" dirty="0"/>
              <a:t> </a:t>
            </a:r>
            <a:r>
              <a:rPr lang="en-US" b="1" dirty="0" err="1"/>
              <a:t>tahap</a:t>
            </a:r>
            <a:r>
              <a:rPr lang="en-US" b="1" dirty="0"/>
              <a:t> </a:t>
            </a:r>
            <a:r>
              <a:rPr lang="en-US" b="1" dirty="0" err="1"/>
              <a:t>sinyaling</a:t>
            </a:r>
            <a:r>
              <a:rPr lang="en-US" b="1" dirty="0"/>
              <a:t> </a:t>
            </a:r>
            <a:r>
              <a:rPr lang="en-US" b="1" dirty="0" err="1"/>
              <a:t>pada</a:t>
            </a:r>
            <a:r>
              <a:rPr lang="en-US" b="1" dirty="0"/>
              <a:t> </a:t>
            </a:r>
            <a:r>
              <a:rPr lang="en-US" b="1" dirty="0" err="1"/>
              <a:t>sel</a:t>
            </a:r>
            <a:endParaRPr lang="en-US" b="1" dirty="0"/>
          </a:p>
        </p:txBody>
      </p:sp>
      <p:pic>
        <p:nvPicPr>
          <p:cNvPr id="7172" name="Picture 4"/>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850494" y="1502895"/>
            <a:ext cx="10638830" cy="512650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26511855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1350</TotalTime>
  <Words>626</Words>
  <Application>Microsoft Office PowerPoint</Application>
  <PresentationFormat>Widescreen</PresentationFormat>
  <Paragraphs>161</Paragraphs>
  <Slides>26</Slides>
  <Notes>10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26</vt:i4>
      </vt:variant>
    </vt:vector>
  </HeadingPairs>
  <TitlesOfParts>
    <vt:vector size="36" baseType="lpstr">
      <vt:lpstr>Algerian</vt:lpstr>
      <vt:lpstr>Arial</vt:lpstr>
      <vt:lpstr>Arial Narrow</vt:lpstr>
      <vt:lpstr>Calibri</vt:lpstr>
      <vt:lpstr>Calibri Light</vt:lpstr>
      <vt:lpstr>Garamond</vt:lpstr>
      <vt:lpstr>Rockwell</vt:lpstr>
      <vt:lpstr>Times New Roman</vt:lpstr>
      <vt:lpstr>Wingdings 2</vt:lpstr>
      <vt:lpstr>Office Theme</vt:lpstr>
      <vt:lpstr>PowerPoint Presentation</vt:lpstr>
      <vt:lpstr>Peta Konsep Komunikasi Sel</vt:lpstr>
      <vt:lpstr> KOMUNIKASI ANTAR SEL</vt:lpstr>
      <vt:lpstr>Komunikasi Wired System (Komunikasi Melalui Saraf/Listrik)</vt:lpstr>
      <vt:lpstr>JENIS-JENIS RESEPTOR</vt:lpstr>
      <vt:lpstr>PowerPoint Presentation</vt:lpstr>
      <vt:lpstr>PowerPoint Presentation</vt:lpstr>
      <vt:lpstr>PowerPoint Presentation</vt:lpstr>
      <vt:lpstr>Tiga tahap sinyaling pada sel</vt:lpstr>
      <vt:lpstr>Tipe Penyampaian Molekul Sinyal</vt:lpstr>
      <vt:lpstr>Tipe penyampaian molekul sinyal</vt:lpstr>
      <vt:lpstr>PowerPoint Presentation</vt:lpstr>
      <vt:lpstr>Pengenalan..</vt:lpstr>
      <vt:lpstr>Hubungan sel, sistem-sistem tubuh dan homeostasis</vt:lpstr>
      <vt:lpstr>Macam-macam homeostasis</vt:lpstr>
      <vt:lpstr>SISTEM CONTROL HOMEOSTASIS :</vt:lpstr>
      <vt:lpstr>4 POSTULAT  CANNON yang MENDASARI HOMEOSTASIS </vt:lpstr>
      <vt:lpstr>Lingkungan internal tubuh yang harus dipertahankan Homoestasisnya </vt:lpstr>
      <vt:lpstr>Biological Homeostasis</vt:lpstr>
      <vt:lpstr>Umpan balik (feedback)</vt:lpstr>
      <vt:lpstr>Umpan balik (feedback)</vt:lpstr>
      <vt:lpstr>Mekanisme Kerja Sistem Umpan Balik Negatif dalam mengatur Suhu Tubuh (dimodifikasi dari Kay, 1998)</vt:lpstr>
      <vt:lpstr>PowerPoint Presentation</vt:lpstr>
      <vt:lpstr>Kontribusi Berbagai Sistem bagi Homeostasis</vt:lpstr>
      <vt:lpstr>Tahapan-Tahapan Homeostasis</vt:lpstr>
      <vt:lpstr>Ketidak seimbangan Homeostasis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 1</dc:creator>
  <cp:lastModifiedBy>user 1</cp:lastModifiedBy>
  <cp:revision>32</cp:revision>
  <dcterms:created xsi:type="dcterms:W3CDTF">2017-03-13T01:58:52Z</dcterms:created>
  <dcterms:modified xsi:type="dcterms:W3CDTF">2017-10-05T23:15:52Z</dcterms:modified>
</cp:coreProperties>
</file>