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337" r:id="rId2"/>
    <p:sldId id="257" r:id="rId3"/>
    <p:sldId id="260" r:id="rId4"/>
    <p:sldId id="262" r:id="rId5"/>
    <p:sldId id="263" r:id="rId6"/>
    <p:sldId id="320" r:id="rId7"/>
    <p:sldId id="266" r:id="rId8"/>
    <p:sldId id="267" r:id="rId9"/>
    <p:sldId id="270" r:id="rId10"/>
    <p:sldId id="322" r:id="rId11"/>
    <p:sldId id="273" r:id="rId12"/>
    <p:sldId id="274" r:id="rId13"/>
    <p:sldId id="277" r:id="rId14"/>
    <p:sldId id="281" r:id="rId15"/>
    <p:sldId id="338" r:id="rId16"/>
    <p:sldId id="280" r:id="rId17"/>
    <p:sldId id="278" r:id="rId18"/>
    <p:sldId id="321" r:id="rId19"/>
    <p:sldId id="328" r:id="rId20"/>
    <p:sldId id="330" r:id="rId21"/>
    <p:sldId id="339" r:id="rId22"/>
    <p:sldId id="340" r:id="rId23"/>
    <p:sldId id="341" r:id="rId24"/>
    <p:sldId id="334" r:id="rId25"/>
    <p:sldId id="335" r:id="rId26"/>
    <p:sldId id="336" r:id="rId27"/>
    <p:sldId id="319" r:id="rId28"/>
    <p:sldId id="297" r:id="rId29"/>
    <p:sldId id="325" r:id="rId30"/>
    <p:sldId id="299" r:id="rId31"/>
    <p:sldId id="300" r:id="rId32"/>
    <p:sldId id="301" r:id="rId33"/>
    <p:sldId id="302" r:id="rId34"/>
    <p:sldId id="303" r:id="rId35"/>
    <p:sldId id="305" r:id="rId36"/>
    <p:sldId id="306" r:id="rId37"/>
    <p:sldId id="326" r:id="rId38"/>
    <p:sldId id="307" r:id="rId39"/>
    <p:sldId id="324" r:id="rId40"/>
    <p:sldId id="308" r:id="rId41"/>
    <p:sldId id="309" r:id="rId42"/>
    <p:sldId id="310" r:id="rId43"/>
    <p:sldId id="318" r:id="rId44"/>
    <p:sldId id="315" r:id="rId45"/>
    <p:sldId id="323" r:id="rId4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9767" autoAdjust="0"/>
  </p:normalViewPr>
  <p:slideViewPr>
    <p:cSldViewPr snapToGrid="0">
      <p:cViewPr varScale="1">
        <p:scale>
          <a:sx n="63" d="100"/>
          <a:sy n="63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396EC-B18E-4EEC-8FB9-5F9CAA771F3E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BC43-F5C8-4898-9027-870FFE36377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22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Nukleoprotein</a:t>
            </a:r>
            <a:r>
              <a:rPr lang="id-ID" baseline="0" dirty="0" smtClean="0"/>
              <a:t> adalah kombinasi protein dengan karbohidrat dalam jumlah besar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82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Kromosom berasal dari kata kroma yg</a:t>
            </a:r>
            <a:r>
              <a:rPr lang="id-ID" baseline="0" dirty="0" smtClean="0"/>
              <a:t> artinya benang dan soma yang berarti badan.</a:t>
            </a:r>
          </a:p>
          <a:p>
            <a:r>
              <a:rPr lang="id-ID" baseline="0" dirty="0" smtClean="0"/>
              <a:t>Kromosom terdapat di dalam setiap inti sel makhluk hidup</a:t>
            </a:r>
          </a:p>
          <a:p>
            <a:r>
              <a:rPr lang="id-ID" baseline="0" dirty="0" smtClean="0"/>
              <a:t>Di dalam kromosom, gen tersimpan di sebuah area yang disebut lokus</a:t>
            </a:r>
          </a:p>
          <a:p>
            <a:r>
              <a:rPr lang="id-ID" baseline="0" dirty="0" smtClean="0"/>
              <a:t>Fungsi kromosom: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Sebagai tempat penyimpanan informasi genetik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Berperan penting dalam proses pembelahan sel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Menentukan jenis kelamin</a:t>
            </a:r>
          </a:p>
          <a:p>
            <a:r>
              <a:rPr lang="id-ID" baseline="0" dirty="0" smtClean="0"/>
              <a:t>Gen yang berpasangan di dalam lokus disebut alel.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96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Sentromer</a:t>
            </a:r>
            <a:r>
              <a:rPr lang="id-ID" baseline="0" dirty="0" smtClean="0"/>
              <a:t> mempunyai dua fungsi, yaitu sebagai tempat melekatnya kromatid saudara dan sebagai tempat pelekatan benang spindel pada saat pembelahan sel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28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Kromatid: salah satu dari kedua</a:t>
            </a:r>
            <a:r>
              <a:rPr lang="id-ID" baseline="0" dirty="0" smtClean="0"/>
              <a:t> lengan hasil replikasi pada kromosom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3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Histon</a:t>
            </a:r>
            <a:r>
              <a:rPr lang="id-ID" baseline="0" dirty="0" smtClean="0"/>
              <a:t> adalah protein yang ditemukan pada inti sel eukariota yang terbungkus DNA, yang kemudian bersama DNA menyusun struktur nukleosom</a:t>
            </a:r>
          </a:p>
          <a:p>
            <a:r>
              <a:rPr lang="id-ID" baseline="0" dirty="0" smtClean="0"/>
              <a:t>Histon terdiri dari 5 subunit dan kaya akan asam amino yang bermuatan positif atau bersifat basa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659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Sel-sel tubuh tumbuh dan berkembang dengan pembelahan sel</a:t>
            </a:r>
          </a:p>
          <a:p>
            <a:r>
              <a:rPr lang="id-ID" dirty="0" smtClean="0"/>
              <a:t>sel-sel tubuh (Sel somatis) misalnya sel</a:t>
            </a:r>
            <a:r>
              <a:rPr lang="id-ID" baseline="0" dirty="0" smtClean="0"/>
              <a:t> otot, sel saraf, sel kulit, dll membelah diri dengan cara mitosis</a:t>
            </a:r>
          </a:p>
          <a:p>
            <a:r>
              <a:rPr lang="id-ID" baseline="0" dirty="0" smtClean="0"/>
              <a:t>Sel-sel kelamin (gamet) yaitu ovum dan spermatozoa membelah diri dengan cara meiosis</a:t>
            </a:r>
            <a:endParaRPr lang="id-ID" dirty="0" smtClean="0"/>
          </a:p>
          <a:p>
            <a:r>
              <a:rPr lang="id-ID" dirty="0" smtClean="0"/>
              <a:t>Pembelahan sel mempunyai fungsi utama yaitu dalam proses reproduksi, pertumbuhan dan perbaikan sel</a:t>
            </a:r>
          </a:p>
          <a:p>
            <a:pPr marL="228600" indent="-228600">
              <a:buAutoNum type="arabicPeriod"/>
            </a:pPr>
            <a:r>
              <a:rPr lang="id-ID" dirty="0" smtClean="0"/>
              <a:t>Pembelahan amitosis</a:t>
            </a:r>
          </a:p>
          <a:p>
            <a:pPr marL="0" indent="0">
              <a:buNone/>
            </a:pPr>
            <a:r>
              <a:rPr lang="id-ID" baseline="0" dirty="0" smtClean="0"/>
              <a:t>      terjadi terutama karena sel bakteri tidak memiliki membran inti yang membatasi nukleoplasma dan sitoplasma. Selain itu, DNA dalam sel bakteri (prokariotik) lebih kecil   dibandingkan eukariotik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52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Ciri pembelahan mitosis adalah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pembelahannya berlangsung satu</a:t>
            </a:r>
            <a:r>
              <a:rPr lang="id-ID" baseline="0" dirty="0" smtClean="0"/>
              <a:t> kali</a:t>
            </a:r>
          </a:p>
          <a:p>
            <a:pPr marL="171450" indent="-171450">
              <a:buFontTx/>
              <a:buChar char="-"/>
            </a:pPr>
            <a:r>
              <a:rPr lang="id-ID" baseline="0" dirty="0" smtClean="0"/>
              <a:t>Jumlah sel anak yang dihasilkan berjumlah 2</a:t>
            </a:r>
          </a:p>
          <a:p>
            <a:pPr marL="171450" indent="-171450">
              <a:buFontTx/>
              <a:buChar char="-"/>
            </a:pPr>
            <a:r>
              <a:rPr lang="id-ID" baseline="0" dirty="0" smtClean="0"/>
              <a:t>Sifat sel anak sama dengan induknya</a:t>
            </a:r>
          </a:p>
          <a:p>
            <a:pPr marL="171450" indent="-171450">
              <a:buFontTx/>
              <a:buChar char="-"/>
            </a:pPr>
            <a:r>
              <a:rPr lang="id-ID" baseline="0" dirty="0" smtClean="0"/>
              <a:t>Tujuannya untuk memberbanyak sel atau perbaikan sel yang rusak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7BC43-F5C8-4898-9027-870FFE363779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046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06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1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58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9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30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44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731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931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23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8480-122F-4636-A2FD-285775D9DDA0}" type="datetimeFigureOut">
              <a:rPr lang="id-ID" smtClean="0"/>
              <a:t>25/09/2017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54F9-7F16-4F6B-9919-EC3CF17AE9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86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tecnika.co.n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50639"/>
            <a:ext cx="12192000" cy="69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838700" y="3426634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800" b="1" dirty="0" smtClean="0">
                <a:solidFill>
                  <a:schemeClr val="bg1"/>
                </a:solidFill>
              </a:rPr>
              <a:t>MATERI GENETIK DAN PROSES PEMBELAHAN SEL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562600" y="4456941"/>
            <a:ext cx="419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dirty="0">
                <a:solidFill>
                  <a:schemeClr val="bg1"/>
                </a:solidFill>
              </a:rPr>
              <a:t>Febriana Dwi Wahyuni, M.Si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0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chromos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2771" y="1110517"/>
            <a:ext cx="6420378" cy="459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468" y="1110517"/>
            <a:ext cx="4867836" cy="47831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46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 smtClean="0"/>
              <a:t>kromosom</a:t>
            </a:r>
            <a:r>
              <a:rPr lang="id-ID" sz="2400" dirty="0" smtClean="0"/>
              <a:t>, </a:t>
            </a:r>
            <a:r>
              <a:rPr lang="en-US" sz="2400" dirty="0" smtClean="0"/>
              <a:t>44 </a:t>
            </a:r>
            <a:r>
              <a:rPr lang="en-US" sz="2400" dirty="0"/>
              <a:t>(22 </a:t>
            </a:r>
            <a:r>
              <a:rPr lang="en-US" sz="2400" dirty="0" err="1"/>
              <a:t>pasang</a:t>
            </a:r>
            <a:r>
              <a:rPr lang="en-US" sz="2400" dirty="0"/>
              <a:t>) </a:t>
            </a:r>
            <a:r>
              <a:rPr lang="en-US" sz="2400" dirty="0" err="1"/>
              <a:t>autosom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2 (1 </a:t>
            </a:r>
            <a:r>
              <a:rPr lang="en-US" sz="2400" dirty="0" err="1"/>
              <a:t>pasang</a:t>
            </a:r>
            <a:r>
              <a:rPr lang="en-US" sz="2400" dirty="0"/>
              <a:t>) </a:t>
            </a:r>
            <a:r>
              <a:rPr lang="en-US" sz="2400" dirty="0" err="1"/>
              <a:t>genosom</a:t>
            </a:r>
            <a:r>
              <a:rPr lang="en-US" sz="2400" dirty="0"/>
              <a:t>. </a:t>
            </a:r>
            <a:endParaRPr lang="id-ID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 dirty="0" err="1" smtClean="0"/>
              <a:t>Seorang</a:t>
            </a:r>
            <a:r>
              <a:rPr lang="en-US" sz="2400" u="sng" dirty="0" smtClean="0"/>
              <a:t> </a:t>
            </a:r>
            <a:r>
              <a:rPr lang="en-US" sz="2400" u="sng" dirty="0" err="1"/>
              <a:t>perempuan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22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autosom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1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x </a:t>
            </a:r>
            <a:r>
              <a:rPr lang="id-ID" sz="2400" dirty="0" smtClean="0"/>
              <a:t>(</a:t>
            </a:r>
            <a:r>
              <a:rPr lang="en-US" sz="2400" dirty="0" smtClean="0"/>
              <a:t>22AA </a:t>
            </a:r>
            <a:r>
              <a:rPr lang="en-US" sz="2400" dirty="0"/>
              <a:t>+ XX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44A + </a:t>
            </a:r>
            <a:r>
              <a:rPr lang="en-US" sz="2400" dirty="0" smtClean="0"/>
              <a:t>XX</a:t>
            </a:r>
            <a:r>
              <a:rPr lang="id-ID" sz="2400" dirty="0" smtClean="0"/>
              <a:t>)</a:t>
            </a:r>
            <a:endParaRPr lang="id-ID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 dirty="0" err="1" smtClean="0"/>
              <a:t>Seorang</a:t>
            </a:r>
            <a:r>
              <a:rPr lang="en-US" sz="2400" u="sng" dirty="0" smtClean="0"/>
              <a:t> </a:t>
            </a:r>
            <a:r>
              <a:rPr lang="en-US" sz="2400" u="sng" dirty="0" err="1"/>
              <a:t>laki-laki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22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autosom</a:t>
            </a:r>
            <a:r>
              <a:rPr lang="en-US" sz="2400" dirty="0"/>
              <a:t> + 1 </a:t>
            </a:r>
            <a:r>
              <a:rPr lang="en-US" sz="2400" dirty="0" err="1"/>
              <a:t>kromosom</a:t>
            </a:r>
            <a:r>
              <a:rPr lang="en-US" sz="2400" dirty="0"/>
              <a:t> X + 1 </a:t>
            </a:r>
            <a:r>
              <a:rPr lang="en-US" sz="2400" dirty="0" err="1"/>
              <a:t>kromosom</a:t>
            </a:r>
            <a:r>
              <a:rPr lang="en-US" sz="2400" dirty="0"/>
              <a:t> Y, </a:t>
            </a:r>
            <a:r>
              <a:rPr lang="en-US" sz="2400" dirty="0" err="1"/>
              <a:t>sehingga</a:t>
            </a:r>
            <a:r>
              <a:rPr lang="en-US" sz="2400" dirty="0"/>
              <a:t> formula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orang </a:t>
            </a:r>
            <a:r>
              <a:rPr lang="en-US" sz="2400" dirty="0" err="1"/>
              <a:t>laki-laki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22AA + XY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smtClean="0"/>
              <a:t>44A+XY. </a:t>
            </a:r>
            <a:endParaRPr lang="id-ID" sz="2400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id-ID" sz="2400" dirty="0" smtClean="0">
                <a:latin typeface="Garamond" panose="02020404030301010803" pitchFamily="18" charset="0"/>
              </a:rPr>
              <a:t>	</a:t>
            </a:r>
            <a:endParaRPr lang="id-ID" sz="2400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055352" y="2011681"/>
            <a:ext cx="10161288" cy="4069079"/>
          </a:xfrm>
        </p:spPr>
        <p:txBody>
          <a:bodyPr>
            <a:normAutofit/>
          </a:bodyPr>
          <a:lstStyle/>
          <a:p>
            <a:pPr marL="625475" indent="-6254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  <a:latin typeface="Bookman Old Style" pitchFamily="18" charset="0"/>
              </a:rPr>
              <a:t>Gen merupakan unit terkecil yang terletak pada bagian kromosom yang </a:t>
            </a:r>
            <a:r>
              <a:rPr lang="en-GB" sz="2400" dirty="0" err="1" smtClean="0">
                <a:solidFill>
                  <a:schemeClr val="tx1"/>
                </a:solidFill>
                <a:latin typeface="Bookman Old Style" pitchFamily="18" charset="0"/>
              </a:rPr>
              <a:t>disebut</a:t>
            </a:r>
            <a:r>
              <a:rPr lang="en-GB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Bookman Old Style" pitchFamily="18" charset="0"/>
              </a:rPr>
              <a:t>lokus</a:t>
            </a:r>
            <a:r>
              <a:rPr lang="en-GB" sz="24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id-ID" sz="2400" dirty="0">
              <a:solidFill>
                <a:schemeClr val="tx1"/>
              </a:solidFill>
              <a:latin typeface="Bookman Old Style" pitchFamily="18" charset="0"/>
            </a:endParaRPr>
          </a:p>
          <a:p>
            <a:pPr marL="625475" indent="-6254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a-DK" sz="2400" dirty="0" smtClean="0">
                <a:solidFill>
                  <a:schemeClr val="tx1"/>
                </a:solidFill>
                <a:latin typeface="Bookman Old Style" pitchFamily="18" charset="0"/>
              </a:rPr>
              <a:t>Fungsi gen adalah menyampaikan informasi genetik kepada keturunannya dan mengendalikan perkembangan dan metabolisme sel.</a:t>
            </a:r>
            <a:endParaRPr lang="id-ID" sz="2400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566897"/>
            <a:ext cx="318516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833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472440" y="2009428"/>
            <a:ext cx="108356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lang="id-ID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Times New Roman" pitchFamily="18" charset="0"/>
              </a:rPr>
              <a:t>Mengandung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satuan </a:t>
            </a:r>
            <a:r>
              <a:rPr lang="en-US" sz="3200" dirty="0" err="1">
                <a:ea typeface="Calibri" pitchFamily="34" charset="0"/>
                <a:cs typeface="Times New Roman" pitchFamily="18" charset="0"/>
              </a:rPr>
              <a:t>informasi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Times New Roman" pitchFamily="18" charset="0"/>
              </a:rPr>
              <a:t>genetik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id-ID" sz="3200" dirty="0" smtClean="0"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id-ID" sz="3200" dirty="0">
                <a:cs typeface="Times New Roman" pitchFamily="18" charset="0"/>
              </a:rPr>
              <a:t> </a:t>
            </a:r>
            <a:r>
              <a:rPr lang="id-ID" sz="3200" dirty="0" smtClean="0">
                <a:cs typeface="Times New Roman" pitchFamily="18" charset="0"/>
              </a:rPr>
              <a:t>Kerjanya ditentukan oleh susunan kombinasi basa nitrogennya</a:t>
            </a:r>
            <a:endParaRPr lang="id-ID" sz="3200" dirty="0"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lang="id-ID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a typeface="Calibri" pitchFamily="34" charset="0"/>
                <a:cs typeface="Times New Roman" pitchFamily="18" charset="0"/>
              </a:rPr>
              <a:t>menduplikasikan</a:t>
            </a:r>
            <a:r>
              <a:rPr lang="en-US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ea typeface="Calibri" pitchFamily="34" charset="0"/>
                <a:cs typeface="Times New Roman" pitchFamily="18" charset="0"/>
              </a:rPr>
              <a:t>diri</a:t>
            </a:r>
            <a:r>
              <a:rPr lang="en-US" sz="32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id-ID" sz="3200" dirty="0"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lang="id-ID" sz="3200" dirty="0">
                <a:ea typeface="Calibri" pitchFamily="34" charset="0"/>
                <a:cs typeface="Arial" pitchFamily="34" charset="0"/>
              </a:rPr>
              <a:t> </a:t>
            </a:r>
            <a:r>
              <a:rPr lang="da-DK" sz="3200" dirty="0" smtClean="0">
                <a:ea typeface="Calibri" pitchFamily="34" charset="0"/>
                <a:cs typeface="Times New Roman" pitchFamily="18" charset="0"/>
              </a:rPr>
              <a:t>Mengatur </a:t>
            </a:r>
            <a:r>
              <a:rPr lang="da-DK" sz="3200" dirty="0">
                <a:ea typeface="Calibri" pitchFamily="34" charset="0"/>
                <a:cs typeface="Times New Roman" pitchFamily="18" charset="0"/>
              </a:rPr>
              <a:t>sifat-sifat yang </a:t>
            </a:r>
            <a:r>
              <a:rPr lang="da-DK" sz="3200" dirty="0" smtClean="0">
                <a:ea typeface="Calibri" pitchFamily="34" charset="0"/>
                <a:cs typeface="Times New Roman" pitchFamily="18" charset="0"/>
              </a:rPr>
              <a:t>diturunkan</a:t>
            </a:r>
            <a:r>
              <a:rPr lang="da-DK" sz="3200" dirty="0">
                <a:ea typeface="Calibri" pitchFamily="34" charset="0"/>
                <a:cs typeface="Times New Roman" pitchFamily="18" charset="0"/>
              </a:rPr>
              <a:t>.</a:t>
            </a:r>
            <a:endParaRPr lang="da-DK" sz="3200" dirty="0"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565770"/>
            <a:ext cx="458724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SIFAT-SIFAT GEN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30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624840" y="1600200"/>
            <a:ext cx="9128760" cy="4450088"/>
          </a:xfrm>
          <a:solidFill>
            <a:schemeClr val="bg1"/>
          </a:solidFill>
        </p:spPr>
        <p:txBody>
          <a:bodyPr/>
          <a:lstStyle/>
          <a:p>
            <a:pPr marL="441325" indent="-441325">
              <a:buFont typeface="Wingdings" panose="05000000000000000000" pitchFamily="2" charset="2"/>
              <a:buChar char="q"/>
            </a:pP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erupakan pembawa informasi genetik yang terdiri dari pasangan rangkaian nukleotida yang terpilin (double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heliks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).</a:t>
            </a:r>
            <a:endParaRPr lang="id-ID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marL="441325" indent="-441325">
              <a:buFont typeface="Wingdings" panose="05000000000000000000" pitchFamily="2" charset="2"/>
              <a:buChar char="q"/>
            </a:pP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erletak pada gen-gen di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dalam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kromosom</a:t>
            </a:r>
            <a:endParaRPr lang="id-ID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pPr marL="441325" indent="-441325">
              <a:buFont typeface="Wingdings" panose="05000000000000000000" pitchFamily="2" charset="2"/>
              <a:buChar char="q"/>
            </a:pP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Banyaknya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DNA konstan dari sel ke sel dan dari spesies ke </a:t>
            </a: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spesies</a:t>
            </a:r>
          </a:p>
          <a:p>
            <a:pPr marL="441325" indent="-441325">
              <a:buFont typeface="Wingdings" panose="05000000000000000000" pitchFamily="2" charset="2"/>
              <a:buChar char="q"/>
            </a:pP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Molekul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DNA </a:t>
            </a: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di nukleus mempunyai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bentuk </a:t>
            </a: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linier,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sedangkan pada </a:t>
            </a: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mitokondria </a:t>
            </a:r>
            <a:r>
              <a:rPr lang="id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dan plastida molekul DNA berbentuk </a:t>
            </a:r>
            <a:r>
              <a:rPr lang="id-I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sirkuler</a:t>
            </a:r>
            <a:endParaRPr lang="id-ID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  <a:p>
            <a:endParaRPr lang="id-ID" sz="2400" dirty="0">
              <a:solidFill>
                <a:schemeClr val="tx1">
                  <a:lumMod val="85000"/>
                  <a:lumOff val="1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11" descr="dna7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9876" y="1306816"/>
            <a:ext cx="1143000" cy="1600200"/>
          </a:xfrm>
          <a:prstGeom prst="rect">
            <a:avLst/>
          </a:prstGeom>
          <a:noFill/>
        </p:spPr>
      </p:pic>
      <p:pic>
        <p:nvPicPr>
          <p:cNvPr id="8" name="Picture 12" descr="dna7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9876" y="2878452"/>
            <a:ext cx="1143000" cy="1600200"/>
          </a:xfrm>
          <a:prstGeom prst="rect">
            <a:avLst/>
          </a:prstGeom>
          <a:noFill/>
        </p:spPr>
      </p:pic>
      <p:pic>
        <p:nvPicPr>
          <p:cNvPr id="9" name="Picture 10" descr="dna7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9876" y="4450088"/>
            <a:ext cx="1143000" cy="1600200"/>
          </a:xfrm>
          <a:prstGeom prst="rect">
            <a:avLst/>
          </a:prstGeom>
          <a:noFill/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0" y="493488"/>
            <a:ext cx="6342744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Bookman Old Style" pitchFamily="18" charset="0"/>
              </a:rPr>
              <a:t>DNA (Deoxyribonucleic </a:t>
            </a:r>
            <a:r>
              <a:rPr lang="id-ID" sz="3200" b="1" dirty="0">
                <a:solidFill>
                  <a:schemeClr val="tx1"/>
                </a:solidFill>
                <a:latin typeface="Bookman Old Style" pitchFamily="18" charset="0"/>
              </a:rPr>
              <a:t>acid)</a:t>
            </a:r>
            <a:endParaRPr lang="id-ID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803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75343" y="874714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Bookman Old Style" pitchFamily="18" charset="0"/>
              </a:rPr>
              <a:t>SUSUNAN DNA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79490" y="2057401"/>
            <a:ext cx="5876804" cy="3548920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Bookman Old Style" pitchFamily="18" charset="0"/>
              </a:rPr>
              <a:t>Gugusan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gula</a:t>
            </a:r>
            <a:r>
              <a:rPr lang="en-GB" sz="2800" dirty="0" smtClean="0">
                <a:latin typeface="Bookman Old Style" pitchFamily="18" charset="0"/>
              </a:rPr>
              <a:t> (</a:t>
            </a:r>
            <a:r>
              <a:rPr lang="en-GB" sz="2800" dirty="0" err="1" smtClean="0">
                <a:latin typeface="Bookman Old Style" pitchFamily="18" charset="0"/>
              </a:rPr>
              <a:t>deoksiribosa</a:t>
            </a:r>
            <a:r>
              <a:rPr lang="en-GB" sz="2800" dirty="0" smtClean="0">
                <a:latin typeface="Bookman Old Style" pitchFamily="18" charset="0"/>
              </a:rPr>
              <a:t>/</a:t>
            </a:r>
            <a:r>
              <a:rPr lang="en-GB" sz="2800" dirty="0" err="1" smtClean="0">
                <a:latin typeface="Bookman Old Style" pitchFamily="18" charset="0"/>
              </a:rPr>
              <a:t>pentosa</a:t>
            </a:r>
            <a:r>
              <a:rPr lang="en-GB" sz="2800" dirty="0" smtClean="0">
                <a:latin typeface="Bookman Old Style" pitchFamily="18" charset="0"/>
              </a:rPr>
              <a:t>).</a:t>
            </a:r>
            <a:endParaRPr lang="id-ID" sz="2800" dirty="0" smtClean="0">
              <a:latin typeface="Bookman Old Style" pitchFamily="18" charset="0"/>
            </a:endParaRPr>
          </a:p>
          <a:p>
            <a:r>
              <a:rPr lang="en-GB" sz="2800" dirty="0" err="1" smtClean="0">
                <a:latin typeface="Bookman Old Style" pitchFamily="18" charset="0"/>
              </a:rPr>
              <a:t>Gugusan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fosfat</a:t>
            </a:r>
            <a:r>
              <a:rPr lang="en-GB" sz="2800" dirty="0" smtClean="0">
                <a:latin typeface="Bookman Old Style" pitchFamily="18" charset="0"/>
              </a:rPr>
              <a:t>.</a:t>
            </a:r>
            <a:endParaRPr lang="id-ID" sz="2800" dirty="0" smtClean="0">
              <a:latin typeface="Bookman Old Style" pitchFamily="18" charset="0"/>
            </a:endParaRPr>
          </a:p>
          <a:p>
            <a:r>
              <a:rPr lang="en-GB" sz="2800" dirty="0" err="1" smtClean="0">
                <a:latin typeface="Bookman Old Style" pitchFamily="18" charset="0"/>
              </a:rPr>
              <a:t>Basa</a:t>
            </a:r>
            <a:r>
              <a:rPr lang="en-GB" sz="2800" dirty="0" smtClean="0">
                <a:latin typeface="Bookman Old Style" pitchFamily="18" charset="0"/>
              </a:rPr>
              <a:t> nitrogen </a:t>
            </a:r>
            <a:r>
              <a:rPr lang="en-GB" sz="2800" dirty="0" err="1" smtClean="0">
                <a:latin typeface="Bookman Old Style" pitchFamily="18" charset="0"/>
              </a:rPr>
              <a:t>terdiri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dari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purin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meliputi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adenin</a:t>
            </a:r>
            <a:r>
              <a:rPr lang="en-GB" sz="2800" dirty="0" smtClean="0">
                <a:latin typeface="Bookman Old Style" pitchFamily="18" charset="0"/>
              </a:rPr>
              <a:t> (A) </a:t>
            </a:r>
            <a:r>
              <a:rPr lang="en-GB" sz="2800" dirty="0" err="1" smtClean="0">
                <a:latin typeface="Bookman Old Style" pitchFamily="18" charset="0"/>
              </a:rPr>
              <a:t>dan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guanin</a:t>
            </a:r>
            <a:r>
              <a:rPr lang="en-GB" sz="2800" dirty="0" smtClean="0">
                <a:latin typeface="Bookman Old Style" pitchFamily="18" charset="0"/>
              </a:rPr>
              <a:t> (G); </a:t>
            </a:r>
            <a:r>
              <a:rPr lang="en-GB" sz="2800" dirty="0" err="1" smtClean="0">
                <a:latin typeface="Bookman Old Style" pitchFamily="18" charset="0"/>
              </a:rPr>
              <a:t>serta</a:t>
            </a:r>
            <a:r>
              <a:rPr lang="en-GB" sz="2800" dirty="0" smtClean="0">
                <a:latin typeface="Bookman Old Style" pitchFamily="18" charset="0"/>
              </a:rPr>
              <a:t>  </a:t>
            </a:r>
            <a:r>
              <a:rPr lang="en-GB" sz="2800" dirty="0" err="1" smtClean="0">
                <a:latin typeface="Bookman Old Style" pitchFamily="18" charset="0"/>
              </a:rPr>
              <a:t>pirimidin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meliputi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sitosin</a:t>
            </a:r>
            <a:r>
              <a:rPr lang="en-GB" sz="2800" dirty="0" smtClean="0">
                <a:latin typeface="Bookman Old Style" pitchFamily="18" charset="0"/>
              </a:rPr>
              <a:t> (S) </a:t>
            </a:r>
            <a:r>
              <a:rPr lang="en-GB" sz="2800" dirty="0" err="1" smtClean="0">
                <a:latin typeface="Bookman Old Style" pitchFamily="18" charset="0"/>
              </a:rPr>
              <a:t>dan</a:t>
            </a:r>
            <a:r>
              <a:rPr lang="en-GB" sz="2800" dirty="0" smtClean="0">
                <a:latin typeface="Bookman Old Style" pitchFamily="18" charset="0"/>
              </a:rPr>
              <a:t> </a:t>
            </a:r>
            <a:r>
              <a:rPr lang="en-GB" sz="2800" dirty="0" err="1" smtClean="0">
                <a:latin typeface="Bookman Old Style" pitchFamily="18" charset="0"/>
              </a:rPr>
              <a:t>timin</a:t>
            </a:r>
            <a:r>
              <a:rPr lang="en-GB" sz="2800" dirty="0" smtClean="0">
                <a:latin typeface="Bookman Old Style" pitchFamily="18" charset="0"/>
              </a:rPr>
              <a:t> (T).</a:t>
            </a:r>
            <a:endParaRPr lang="id-ID" sz="2800" dirty="0" smtClean="0">
              <a:latin typeface="Bookman Old Style" pitchFamily="18" charset="0"/>
            </a:endParaRPr>
          </a:p>
          <a:p>
            <a:endParaRPr lang="id-ID" sz="2800" dirty="0" smtClean="0">
              <a:latin typeface="Bookman Old Style" pitchFamily="18" charset="0"/>
            </a:endParaRPr>
          </a:p>
        </p:txBody>
      </p:sp>
      <p:pic>
        <p:nvPicPr>
          <p:cNvPr id="18436" name="Picture 5" descr="C:\Users\acer\Pictures\GAMBAR TUGAS\substansi hereditas\double 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4" y="1714500"/>
            <a:ext cx="3209925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826211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gb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19200"/>
            <a:ext cx="3775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 flipV="1">
            <a:off x="5562601" y="3810000"/>
            <a:ext cx="257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7377114" y="6156326"/>
            <a:ext cx="1385887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Nukleotida</a:t>
            </a:r>
            <a:endParaRPr lang="en-US" altLang="ja-JP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5715000" y="990600"/>
            <a:ext cx="4876800" cy="5181600"/>
            <a:chOff x="2640" y="624"/>
            <a:chExt cx="3072" cy="3264"/>
          </a:xfrm>
        </p:grpSpPr>
        <p:grpSp>
          <p:nvGrpSpPr>
            <p:cNvPr id="6151" name="Group 15"/>
            <p:cNvGrpSpPr>
              <a:grpSpLocks/>
            </p:cNvGrpSpPr>
            <p:nvPr/>
          </p:nvGrpSpPr>
          <p:grpSpPr bwMode="auto">
            <a:xfrm>
              <a:off x="2736" y="960"/>
              <a:ext cx="2928" cy="2928"/>
              <a:chOff x="2832" y="480"/>
              <a:chExt cx="2928" cy="2928"/>
            </a:xfrm>
          </p:grpSpPr>
          <p:pic>
            <p:nvPicPr>
              <p:cNvPr id="6155" name="Picture 3" descr="gb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480"/>
                <a:ext cx="2928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6" name="Text Box 8"/>
              <p:cNvSpPr txBox="1">
                <a:spLocks noChangeArrowheads="1"/>
              </p:cNvSpPr>
              <p:nvPr/>
            </p:nvSpPr>
            <p:spPr bwMode="auto">
              <a:xfrm>
                <a:off x="4580" y="2640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(OH)</a:t>
                </a:r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4448" y="3148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(ribose)</a:t>
                </a:r>
              </a:p>
            </p:txBody>
          </p:sp>
        </p:grpSp>
        <p:sp>
          <p:nvSpPr>
            <p:cNvPr id="6152" name="Oval 17"/>
            <p:cNvSpPr>
              <a:spLocks noChangeArrowheads="1"/>
            </p:cNvSpPr>
            <p:nvPr/>
          </p:nvSpPr>
          <p:spPr bwMode="auto">
            <a:xfrm>
              <a:off x="2640" y="1104"/>
              <a:ext cx="105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6153" name="Oval 18"/>
            <p:cNvSpPr>
              <a:spLocks noChangeArrowheads="1"/>
            </p:cNvSpPr>
            <p:nvPr/>
          </p:nvSpPr>
          <p:spPr bwMode="auto">
            <a:xfrm>
              <a:off x="4080" y="624"/>
              <a:ext cx="1632" cy="17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6154" name="Oval 19"/>
            <p:cNvSpPr>
              <a:spLocks noChangeArrowheads="1"/>
            </p:cNvSpPr>
            <p:nvPr/>
          </p:nvSpPr>
          <p:spPr bwMode="auto">
            <a:xfrm rot="2730811">
              <a:off x="3317" y="2113"/>
              <a:ext cx="1684" cy="12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Title 6"/>
          <p:cNvSpPr txBox="1">
            <a:spLocks/>
          </p:cNvSpPr>
          <p:nvPr/>
        </p:nvSpPr>
        <p:spPr>
          <a:xfrm>
            <a:off x="0" y="426720"/>
            <a:ext cx="5715000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POLINUKLEOTIDA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549779"/>
            <a:ext cx="11003280" cy="1672903"/>
          </a:xfrm>
        </p:spPr>
        <p:txBody>
          <a:bodyPr>
            <a:normAutofit lnSpcReduction="10000"/>
          </a:bodyPr>
          <a:lstStyle/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dirty="0">
                <a:latin typeface="Arial" charset="0"/>
              </a:rPr>
              <a:t>C1 </a:t>
            </a:r>
            <a:r>
              <a:rPr lang="en-US" altLang="ja-JP" dirty="0" err="1">
                <a:latin typeface="Arial" charset="0"/>
              </a:rPr>
              <a:t>dari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pentosa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berikatan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dengan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Basa</a:t>
            </a:r>
            <a:r>
              <a:rPr lang="en-US" altLang="ja-JP" dirty="0">
                <a:latin typeface="Arial" charset="0"/>
              </a:rPr>
              <a:t> Nitrogen</a:t>
            </a: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dirty="0">
                <a:latin typeface="Arial" charset="0"/>
              </a:rPr>
              <a:t>C5 </a:t>
            </a:r>
            <a:r>
              <a:rPr lang="en-US" altLang="ja-JP" dirty="0" err="1">
                <a:latin typeface="Arial" charset="0"/>
              </a:rPr>
              <a:t>dari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pentosa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berikatan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dengan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gugus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fosfat</a:t>
            </a:r>
            <a:endParaRPr lang="en-US" altLang="ja-JP" dirty="0">
              <a:latin typeface="Arial" charset="0"/>
            </a:endParaRP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dirty="0">
                <a:latin typeface="Arial" charset="0"/>
              </a:rPr>
              <a:t>C2 </a:t>
            </a:r>
            <a:r>
              <a:rPr lang="en-US" altLang="ja-JP" dirty="0" err="1">
                <a:latin typeface="Arial" charset="0"/>
              </a:rPr>
              <a:t>dari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pentosa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menjadi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pembeda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antara</a:t>
            </a:r>
            <a:r>
              <a:rPr lang="en-US" altLang="ja-JP" dirty="0">
                <a:latin typeface="Arial" charset="0"/>
              </a:rPr>
              <a:t> DNA &amp; RNA</a:t>
            </a: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dirty="0">
                <a:latin typeface="Arial" charset="0"/>
              </a:rPr>
              <a:t>C3 </a:t>
            </a:r>
            <a:r>
              <a:rPr lang="en-US" altLang="ja-JP" dirty="0" err="1">
                <a:latin typeface="Arial" charset="0"/>
              </a:rPr>
              <a:t>dari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pentosa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sebagai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tempat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pengikatan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dengan</a:t>
            </a:r>
            <a:r>
              <a:rPr lang="en-US" altLang="ja-JP" dirty="0">
                <a:latin typeface="Arial" charset="0"/>
              </a:rPr>
              <a:t> </a:t>
            </a:r>
            <a:r>
              <a:rPr lang="en-US" altLang="ja-JP" dirty="0" err="1">
                <a:latin typeface="Arial" charset="0"/>
              </a:rPr>
              <a:t>nukleotida</a:t>
            </a:r>
            <a:r>
              <a:rPr lang="en-US" altLang="ja-JP" dirty="0">
                <a:latin typeface="Arial" charset="0"/>
              </a:rPr>
              <a:t> lain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4947172" y="590871"/>
            <a:ext cx="3733800" cy="3913188"/>
            <a:chOff x="2640" y="624"/>
            <a:chExt cx="3072" cy="3287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2736" y="960"/>
              <a:ext cx="2928" cy="2951"/>
              <a:chOff x="2832" y="480"/>
              <a:chExt cx="2928" cy="2951"/>
            </a:xfrm>
          </p:grpSpPr>
          <p:pic>
            <p:nvPicPr>
              <p:cNvPr id="12" name="Picture 11" descr="gb10"/>
              <p:cNvPicPr>
                <a:picLocks noChangeAspect="1" noChangeArrowheads="1"/>
              </p:cNvPicPr>
              <p:nvPr/>
            </p:nvPicPr>
            <p:blipFill>
              <a:blip r:embed="rId3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480"/>
                <a:ext cx="2928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4580" y="2640"/>
                <a:ext cx="41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(OH)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448" y="3148"/>
                <a:ext cx="61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(ribose)</a:t>
                </a:r>
              </a:p>
            </p:txBody>
          </p:sp>
        </p:grp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640" y="1104"/>
              <a:ext cx="105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080" y="624"/>
              <a:ext cx="1632" cy="17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 rot="2730811">
              <a:off x="3317" y="2113"/>
              <a:ext cx="1684" cy="12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Title 6"/>
          <p:cNvSpPr txBox="1">
            <a:spLocks/>
          </p:cNvSpPr>
          <p:nvPr/>
        </p:nvSpPr>
        <p:spPr>
          <a:xfrm>
            <a:off x="0" y="609600"/>
            <a:ext cx="4287877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NUKLEOTIDA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930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21166" y="547863"/>
            <a:ext cx="4548776" cy="725378"/>
          </a:xfrm>
        </p:spPr>
        <p:txBody>
          <a:bodyPr/>
          <a:lstStyle/>
          <a:p>
            <a:r>
              <a:rPr lang="en-US" dirty="0" err="1" smtClean="0"/>
              <a:t>Letak</a:t>
            </a:r>
            <a:r>
              <a:rPr lang="en-US" dirty="0" smtClean="0"/>
              <a:t> double helix</a:t>
            </a:r>
          </a:p>
        </p:txBody>
      </p:sp>
      <p:pic>
        <p:nvPicPr>
          <p:cNvPr id="23555" name="Picture 2" descr="F:\KROMOSOM STRUKTU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9014" y="1255852"/>
            <a:ext cx="6831104" cy="5406570"/>
          </a:xfrm>
          <a:noFill/>
        </p:spPr>
      </p:pic>
    </p:spTree>
    <p:extLst>
      <p:ext uri="{BB962C8B-B14F-4D97-AF65-F5344CB8AC3E}">
        <p14:creationId xmlns:p14="http://schemas.microsoft.com/office/powerpoint/2010/main" val="2607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struktur-padat-kromosom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017486" y="657923"/>
            <a:ext cx="7924800" cy="607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3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199835" y="2046288"/>
            <a:ext cx="6472238" cy="3588030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Bookman Old Style" pitchFamily="18" charset="0"/>
              </a:rPr>
              <a:t>D</a:t>
            </a:r>
            <a:r>
              <a:rPr lang="en-US" sz="2400" dirty="0" err="1" smtClean="0">
                <a:latin typeface="Bookman Old Style" pitchFamily="18" charset="0"/>
              </a:rPr>
              <a:t>ibentuk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oleh</a:t>
            </a:r>
            <a:r>
              <a:rPr lang="en-US" sz="2400" dirty="0" smtClean="0">
                <a:latin typeface="Bookman Old Style" pitchFamily="18" charset="0"/>
              </a:rPr>
              <a:t> DNA </a:t>
            </a:r>
            <a:r>
              <a:rPr lang="en-US" sz="2400" dirty="0" err="1" smtClean="0">
                <a:latin typeface="Bookman Old Style" pitchFamily="18" charset="0"/>
              </a:rPr>
              <a:t>melalui</a:t>
            </a:r>
            <a:r>
              <a:rPr lang="en-US" sz="2400" dirty="0" smtClean="0">
                <a:latin typeface="Bookman Old Style" pitchFamily="18" charset="0"/>
              </a:rPr>
              <a:t> proses </a:t>
            </a:r>
            <a:r>
              <a:rPr lang="en-US" sz="2400" dirty="0" err="1" smtClean="0">
                <a:latin typeface="Bookman Old Style" pitchFamily="18" charset="0"/>
              </a:rPr>
              <a:t>transkripsi</a:t>
            </a:r>
            <a:endParaRPr lang="id-ID" sz="2400" dirty="0" smtClean="0">
              <a:latin typeface="Bookman Old Style" pitchFamily="18" charset="0"/>
            </a:endParaRPr>
          </a:p>
          <a:p>
            <a:r>
              <a:rPr lang="en-US" sz="2400" dirty="0" err="1" smtClean="0">
                <a:latin typeface="Bookman Old Style" pitchFamily="18" charset="0"/>
              </a:rPr>
              <a:t>Benang</a:t>
            </a:r>
            <a:r>
              <a:rPr lang="en-US" sz="2400" dirty="0" smtClean="0">
                <a:latin typeface="Bookman Old Style" pitchFamily="18" charset="0"/>
              </a:rPr>
              <a:t> RNA </a:t>
            </a:r>
            <a:r>
              <a:rPr lang="en-US" sz="2400" dirty="0" err="1" smtClean="0">
                <a:latin typeface="Bookman Old Style" pitchFamily="18" charset="0"/>
              </a:rPr>
              <a:t>merupakan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benang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tunggal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tersusun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dari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gula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ribos</a:t>
            </a:r>
            <a:r>
              <a:rPr lang="id-ID" sz="2400" dirty="0" smtClean="0">
                <a:latin typeface="Bookman Old Style" pitchFamily="18" charset="0"/>
              </a:rPr>
              <a:t>a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fosfat</a:t>
            </a:r>
            <a:r>
              <a:rPr lang="en-US" sz="2400" dirty="0" smtClean="0">
                <a:latin typeface="Bookman Old Style" pitchFamily="18" charset="0"/>
              </a:rPr>
              <a:t>,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basa</a:t>
            </a:r>
            <a:r>
              <a:rPr lang="en-US" sz="2400" dirty="0" smtClean="0">
                <a:latin typeface="Bookman Old Style" pitchFamily="18" charset="0"/>
              </a:rPr>
              <a:t>. </a:t>
            </a:r>
            <a:endParaRPr lang="id-ID" sz="2400" dirty="0" smtClean="0">
              <a:latin typeface="Bookman Old Style" pitchFamily="18" charset="0"/>
            </a:endParaRPr>
          </a:p>
          <a:p>
            <a:r>
              <a:rPr lang="en-US" sz="2400" dirty="0" err="1" smtClean="0">
                <a:latin typeface="Bookman Old Style" pitchFamily="18" charset="0"/>
              </a:rPr>
              <a:t>Basa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purin</a:t>
            </a:r>
            <a:r>
              <a:rPr lang="en-US" sz="2400" dirty="0" smtClean="0">
                <a:latin typeface="Bookman Old Style" pitchFamily="18" charset="0"/>
              </a:rPr>
              <a:t> RNA </a:t>
            </a:r>
            <a:r>
              <a:rPr lang="en-US" sz="2400" dirty="0" err="1" smtClean="0">
                <a:latin typeface="Bookman Old Style" pitchFamily="18" charset="0"/>
              </a:rPr>
              <a:t>terdiri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atas</a:t>
            </a:r>
            <a:r>
              <a:rPr lang="en-US" sz="2400" dirty="0" smtClean="0">
                <a:latin typeface="Bookman Old Style" pitchFamily="18" charset="0"/>
              </a:rPr>
              <a:t> adenine (A)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guanine (G), </a:t>
            </a:r>
            <a:r>
              <a:rPr lang="en-US" sz="2400" dirty="0" err="1" smtClean="0">
                <a:latin typeface="Bookman Old Style" pitchFamily="18" charset="0"/>
              </a:rPr>
              <a:t>sedangkan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basa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pirimidin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terdiri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atas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sitosin</a:t>
            </a:r>
            <a:r>
              <a:rPr lang="en-US" sz="2400" dirty="0" smtClean="0">
                <a:latin typeface="Bookman Old Style" pitchFamily="18" charset="0"/>
              </a:rPr>
              <a:t> (C) </a:t>
            </a:r>
            <a:r>
              <a:rPr lang="en-US" sz="2400" dirty="0" err="1" smtClean="0">
                <a:latin typeface="Bookman Old Style" pitchFamily="18" charset="0"/>
              </a:rPr>
              <a:t>dan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 err="1" smtClean="0">
                <a:latin typeface="Bookman Old Style" pitchFamily="18" charset="0"/>
              </a:rPr>
              <a:t>urasil</a:t>
            </a:r>
            <a:r>
              <a:rPr lang="en-US" sz="2400" dirty="0" smtClean="0">
                <a:latin typeface="Bookman Old Style" pitchFamily="18" charset="0"/>
              </a:rPr>
              <a:t> (U).</a:t>
            </a:r>
            <a:endParaRPr lang="id-ID" sz="2400" dirty="0" smtClean="0">
              <a:latin typeface="Bookman Old Style" pitchFamily="18" charset="0"/>
            </a:endParaRPr>
          </a:p>
          <a:p>
            <a:endParaRPr lang="id-ID" sz="2400" dirty="0" smtClean="0">
              <a:latin typeface="Bookman Old Style" pitchFamily="18" charset="0"/>
            </a:endParaRPr>
          </a:p>
        </p:txBody>
      </p:sp>
      <p:pic>
        <p:nvPicPr>
          <p:cNvPr id="20484" name="Picture 5" descr="C:\Users\acer\Pictures\GAMBAR TUGAS\substansi hereditas\m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0298" y="1270747"/>
            <a:ext cx="1920875" cy="485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-1" y="594122"/>
            <a:ext cx="4891315" cy="67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 smtClean="0">
                <a:latin typeface="Bookman Old Style" pitchFamily="18" charset="0"/>
              </a:rPr>
              <a:t>RNA (</a:t>
            </a:r>
            <a:r>
              <a:rPr lang="id-ID" sz="2800" b="1" dirty="0">
                <a:latin typeface="Bookman Old Style" pitchFamily="18" charset="0"/>
              </a:rPr>
              <a:t>Ribonuckleic acid)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1879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87952"/>
            <a:ext cx="10515600" cy="4351338"/>
          </a:xfrm>
        </p:spPr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Char char="q"/>
            </a:pPr>
            <a:r>
              <a:rPr lang="id-ID" sz="2800" dirty="0" smtClean="0"/>
              <a:t>Materi genetik berupa DNA yang berada dalam kromosom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id-ID" sz="2800" dirty="0" smtClean="0"/>
              <a:t>Peranan kromosom dalam proses pembelahan sel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id-ID" sz="2800" dirty="0" smtClean="0"/>
              <a:t>Pembelahan sel dapat terjadi secara mitosis dan meiosis</a:t>
            </a:r>
          </a:p>
          <a:p>
            <a:pPr marL="360363" indent="-360363">
              <a:buFont typeface="Wingdings" panose="05000000000000000000" pitchFamily="2" charset="2"/>
              <a:buChar char="q"/>
            </a:pPr>
            <a:r>
              <a:rPr lang="id-ID" sz="2800" dirty="0" smtClean="0"/>
              <a:t>Tahapan-tahapan proses pembelahan sel:</a:t>
            </a:r>
          </a:p>
          <a:p>
            <a:pPr marL="809625" indent="-360363">
              <a:buAutoNum type="arabicPeriod"/>
            </a:pPr>
            <a:r>
              <a:rPr lang="id-ID" sz="2800" dirty="0" smtClean="0"/>
              <a:t>Meiosis yang terjadi pada sel-sel gamet</a:t>
            </a:r>
          </a:p>
          <a:p>
            <a:pPr marL="809625" indent="-360363">
              <a:buAutoNum type="arabicPeriod"/>
            </a:pPr>
            <a:r>
              <a:rPr lang="id-ID" sz="2800" dirty="0" smtClean="0"/>
              <a:t>Mitosis yang terjadi pada sel-sel tubuh</a:t>
            </a:r>
          </a:p>
          <a:p>
            <a:pPr marL="809625" indent="-360363">
              <a:buAutoNum type="arabicPeriod"/>
            </a:pPr>
            <a:r>
              <a:rPr lang="id-ID" sz="2800" dirty="0" smtClean="0"/>
              <a:t>Perbedaan proses mitosis dan meiosis</a:t>
            </a:r>
            <a:endParaRPr lang="id-ID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543733"/>
            <a:ext cx="7540052" cy="800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>
                <a:latin typeface="Bookman Old Style" panose="02050604050505020204" pitchFamily="18" charset="0"/>
              </a:rPr>
              <a:t>MATERI PEMBELAJARAN</a:t>
            </a:r>
            <a:endParaRPr lang="id-ID" sz="4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56024" y="891376"/>
            <a:ext cx="9615290" cy="1143000"/>
          </a:xfrm>
        </p:spPr>
        <p:txBody>
          <a:bodyPr>
            <a:normAutofit/>
          </a:bodyPr>
          <a:lstStyle/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Berdasarkan tempat &amp; fungsinya RNA di bagi menjadi :</a:t>
            </a:r>
          </a:p>
        </p:txBody>
      </p:sp>
      <p:sp>
        <p:nvSpPr>
          <p:cNvPr id="20485" name="Content Placeholder 3"/>
          <p:cNvSpPr>
            <a:spLocks noGrp="1"/>
          </p:cNvSpPr>
          <p:nvPr>
            <p:ph sz="half" idx="1"/>
          </p:nvPr>
        </p:nvSpPr>
        <p:spPr>
          <a:xfrm>
            <a:off x="1426027" y="2229069"/>
            <a:ext cx="8995229" cy="3911609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mRNA (messenger RNA) atau RNAd (RNA duta)</a:t>
            </a:r>
            <a:endParaRPr lang="id-ID" dirty="0" smtClean="0">
              <a:latin typeface="Bookman Old Style" pitchFamily="18" charset="0"/>
            </a:endParaRPr>
          </a:p>
          <a:p>
            <a:r>
              <a:rPr lang="en-US" dirty="0" smtClean="0">
                <a:latin typeface="Bookman Old Style" pitchFamily="18" charset="0"/>
              </a:rPr>
              <a:t>tRNA (transfer RNA)</a:t>
            </a:r>
            <a:endParaRPr lang="id-ID" dirty="0" smtClean="0">
              <a:latin typeface="Bookman Old Style" pitchFamily="18" charset="0"/>
            </a:endParaRPr>
          </a:p>
          <a:p>
            <a:r>
              <a:rPr lang="en-US" dirty="0" err="1" smtClean="0">
                <a:latin typeface="Bookman Old Style" pitchFamily="18" charset="0"/>
              </a:rPr>
              <a:t>rRNA</a:t>
            </a:r>
            <a:r>
              <a:rPr lang="en-US" dirty="0" smtClean="0">
                <a:latin typeface="Bookman Old Style" pitchFamily="18" charset="0"/>
              </a:rPr>
              <a:t> (ribosomal RNA) </a:t>
            </a:r>
            <a:r>
              <a:rPr lang="id-ID" dirty="0" smtClean="0">
                <a:latin typeface="Bookman Old Style" pitchFamily="18" charset="0"/>
              </a:rPr>
              <a:t/>
            </a:r>
            <a:br>
              <a:rPr lang="id-ID" dirty="0" smtClean="0">
                <a:latin typeface="Bookman Old Style" pitchFamily="18" charset="0"/>
              </a:rPr>
            </a:b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99913981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83027" y="2000569"/>
            <a:ext cx="5007429" cy="38515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mRNA (messenger RNA) </a:t>
            </a:r>
            <a:r>
              <a:rPr lang="en-US" sz="2800" b="1" dirty="0" err="1" smtClean="0">
                <a:latin typeface="Bookman Old Style" pitchFamily="18" charset="0"/>
              </a:rPr>
              <a:t>atau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RNAd</a:t>
            </a:r>
            <a:r>
              <a:rPr lang="en-US" sz="2800" b="1" dirty="0" smtClean="0">
                <a:latin typeface="Bookman Old Style" pitchFamily="18" charset="0"/>
              </a:rPr>
              <a:t> (RNA </a:t>
            </a:r>
            <a:r>
              <a:rPr lang="en-US" sz="2800" b="1" dirty="0" err="1" smtClean="0">
                <a:latin typeface="Bookman Old Style" pitchFamily="18" charset="0"/>
              </a:rPr>
              <a:t>duta</a:t>
            </a:r>
            <a:r>
              <a:rPr lang="en-US" sz="2800" b="1" dirty="0" smtClean="0">
                <a:latin typeface="Bookman Old Style" pitchFamily="18" charset="0"/>
              </a:rPr>
              <a:t>)</a:t>
            </a:r>
            <a:endParaRPr lang="id-ID" sz="2800" b="1" dirty="0" smtClean="0">
              <a:latin typeface="Bookman Old Style" pitchFamily="18" charset="0"/>
            </a:endParaRPr>
          </a:p>
          <a:p>
            <a:r>
              <a:rPr lang="id-ID" sz="2800" dirty="0" smtClean="0">
                <a:latin typeface="Bookman Old Style" pitchFamily="18" charset="0"/>
              </a:rPr>
              <a:t>Memiliki tugas sebagai “pembawa pesan” dari DNA ke rRNA untuk dibaca dan selanjutnya diterjemahkan (translasi) menjadi urutan protein</a:t>
            </a:r>
          </a:p>
          <a:p>
            <a:endParaRPr lang="id-ID" sz="2800" dirty="0" smtClean="0">
              <a:latin typeface="Bookman Old Style" pitchFamily="18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497" y="1828800"/>
            <a:ext cx="7011938" cy="402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609600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MACAM-MACAM RNA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95971" y="1616529"/>
            <a:ext cx="6017534" cy="4458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4000" b="1" dirty="0">
                <a:latin typeface="Garamond" panose="02020404030301010803" pitchFamily="18" charset="0"/>
              </a:rPr>
              <a:t>tRNA (transfer </a:t>
            </a:r>
            <a:r>
              <a:rPr lang="id-ID" sz="4000" b="1" dirty="0" smtClean="0">
                <a:latin typeface="Garamond" panose="02020404030301010803" pitchFamily="18" charset="0"/>
              </a:rPr>
              <a:t>RNA)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Garamond" panose="02020404030301010803" pitchFamily="18" charset="0"/>
              </a:rPr>
              <a:t>membawa </a:t>
            </a:r>
            <a:r>
              <a:rPr lang="id-ID" sz="3200" dirty="0">
                <a:latin typeface="Garamond" panose="02020404030301010803" pitchFamily="18" charset="0"/>
              </a:rPr>
              <a:t>asam amino yang spesifik yang dibutuhkan untuk membuat </a:t>
            </a:r>
            <a:r>
              <a:rPr lang="id-ID" sz="3200" dirty="0" smtClean="0">
                <a:latin typeface="Garamond" panose="02020404030301010803" pitchFamily="18" charset="0"/>
              </a:rPr>
              <a:t>protein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Garamond" panose="02020404030301010803" pitchFamily="18" charset="0"/>
              </a:rPr>
              <a:t>membawa </a:t>
            </a:r>
            <a:r>
              <a:rPr lang="id-ID" sz="3200" dirty="0">
                <a:latin typeface="Garamond" panose="02020404030301010803" pitchFamily="18" charset="0"/>
              </a:rPr>
              <a:t>asam amino bentuk aktif </a:t>
            </a:r>
            <a:r>
              <a:rPr lang="id-ID" sz="3200" dirty="0" smtClean="0">
                <a:latin typeface="Garamond" panose="02020404030301010803" pitchFamily="18" charset="0"/>
              </a:rPr>
              <a:t>ke ribosom </a:t>
            </a:r>
            <a:r>
              <a:rPr lang="id-ID" sz="3200" dirty="0">
                <a:latin typeface="Garamond" panose="02020404030301010803" pitchFamily="18" charset="0"/>
              </a:rPr>
              <a:t>untuk membentuk ikatan peptida, sesuai urutan yang ditentukan oleh m-RNA.</a:t>
            </a:r>
            <a:endParaRPr lang="id-ID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328" r="5224"/>
          <a:stretch/>
        </p:blipFill>
        <p:spPr bwMode="auto">
          <a:xfrm>
            <a:off x="7129464" y="951868"/>
            <a:ext cx="4900612" cy="507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0" y="609600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MACAM-MACAM RNA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771" t="6533" r="2801" b="11770"/>
          <a:stretch/>
        </p:blipFill>
        <p:spPr bwMode="auto">
          <a:xfrm>
            <a:off x="6183086" y="1803149"/>
            <a:ext cx="5868744" cy="3671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0" y="609600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MACAM-MACAM RNA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26115" y="1409701"/>
            <a:ext cx="5856971" cy="44587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d-ID" sz="4000" b="1" dirty="0" smtClean="0">
                <a:latin typeface="Garamond" panose="02020404030301010803" pitchFamily="18" charset="0"/>
              </a:rPr>
              <a:t>rRNA (ribosomal RNA)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/>
              <a:t>komponen utamanya adalah ribosom yang mempunyai peran katalitik dan </a:t>
            </a:r>
            <a:r>
              <a:rPr lang="id-ID" sz="3200" dirty="0" smtClean="0"/>
              <a:t>struktural </a:t>
            </a:r>
            <a:r>
              <a:rPr lang="id-ID" sz="3200" dirty="0"/>
              <a:t>pada sintesis protein</a:t>
            </a:r>
            <a:r>
              <a:rPr lang="id-ID" sz="3200" dirty="0" smtClean="0"/>
              <a:t>.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/>
              <a:t>Satu molekul dari setiap jenis </a:t>
            </a:r>
            <a:r>
              <a:rPr lang="id-ID" sz="3200" dirty="0" smtClean="0"/>
              <a:t>rRNA </a:t>
            </a:r>
            <a:r>
              <a:rPr lang="id-ID" sz="3200" dirty="0"/>
              <a:t>ini dijumpai dalam setiap ribosom dari ketiga macam RNA</a:t>
            </a:r>
            <a:endParaRPr lang="id-ID" sz="3200" dirty="0" smtClean="0"/>
          </a:p>
        </p:txBody>
      </p:sp>
    </p:spTree>
    <p:extLst>
      <p:ext uri="{BB962C8B-B14F-4D97-AF65-F5344CB8AC3E}">
        <p14:creationId xmlns:p14="http://schemas.microsoft.com/office/powerpoint/2010/main" val="343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>
                <a:latin typeface="Bookman Old Style" pitchFamily="18" charset="0"/>
              </a:rPr>
              <a:t>DNA</a:t>
            </a:r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>
                <a:latin typeface="Bookman Old Style" pitchFamily="18" charset="0"/>
              </a:rPr>
              <a:t>DNA memiliki rantai double helix</a:t>
            </a:r>
          </a:p>
          <a:p>
            <a:r>
              <a:rPr lang="id-ID" dirty="0" smtClean="0">
                <a:latin typeface="Bookman Old Style" pitchFamily="18" charset="0"/>
              </a:rPr>
              <a:t>DNA tersusun aatas gula deoksiribosa</a:t>
            </a:r>
          </a:p>
          <a:p>
            <a:r>
              <a:rPr lang="id-ID" dirty="0" smtClean="0">
                <a:latin typeface="Bookman Old Style" pitchFamily="18" charset="0"/>
              </a:rPr>
              <a:t>Basa pirimidin terdiri dari sitosin(C) dan Timin(T)</a:t>
            </a:r>
          </a:p>
          <a:p>
            <a:endParaRPr lang="id-ID" dirty="0" smtClean="0">
              <a:latin typeface="Bookman Old Style" pitchFamily="18" charset="0"/>
            </a:endParaRPr>
          </a:p>
        </p:txBody>
      </p:sp>
      <p:sp>
        <p:nvSpPr>
          <p:cNvPr id="25605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d-ID" smtClean="0">
                <a:latin typeface="Bookman Old Style" pitchFamily="18" charset="0"/>
              </a:rPr>
              <a:t>RNA</a:t>
            </a:r>
          </a:p>
        </p:txBody>
      </p:sp>
      <p:sp>
        <p:nvSpPr>
          <p:cNvPr id="25606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smtClean="0">
                <a:latin typeface="Bookman Old Style" pitchFamily="18" charset="0"/>
              </a:rPr>
              <a:t>RNA memiliki rantai tunggal</a:t>
            </a:r>
          </a:p>
          <a:p>
            <a:r>
              <a:rPr lang="id-ID" smtClean="0">
                <a:latin typeface="Bookman Old Style" pitchFamily="18" charset="0"/>
              </a:rPr>
              <a:t>RNA tersusun atas gula ribosa</a:t>
            </a:r>
          </a:p>
          <a:p>
            <a:r>
              <a:rPr lang="id-ID" smtClean="0">
                <a:latin typeface="Bookman Old Style" pitchFamily="18" charset="0"/>
              </a:rPr>
              <a:t>Basa pirimidin terdiri dari sitosin(C) dan Urasil(U)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569400"/>
            <a:ext cx="5042647" cy="847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000" b="1" dirty="0">
                <a:latin typeface="Bookman Old Style" pitchFamily="18" charset="0"/>
              </a:rPr>
              <a:t>Perbedaan DNA dan RNA</a:t>
            </a:r>
            <a:endParaRPr lang="id-ID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722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66463"/>
              </p:ext>
            </p:extLst>
          </p:nvPr>
        </p:nvGraphicFramePr>
        <p:xfrm>
          <a:off x="720544" y="1500361"/>
          <a:ext cx="10144681" cy="4941120"/>
        </p:xfrm>
        <a:graphic>
          <a:graphicData uri="http://schemas.openxmlformats.org/drawingml/2006/table">
            <a:tbl>
              <a:tblPr/>
              <a:tblGrid>
                <a:gridCol w="3426842"/>
                <a:gridCol w="3290997"/>
                <a:gridCol w="3426842"/>
              </a:tblGrid>
              <a:tr h="414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Sifat Yang Membedakan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DNA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RNA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Gula yang menyusun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Deoksiribosa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Ribosa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Bentuk normal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ds dan ss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ss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ds = double stranded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085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ss = single stranded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Basa PURIN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Guanin, Adenin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Guanin, Adenin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Basa PIRIMIDIN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Timin, Sitosin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Urasil, Sitosin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Jenis / Macam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Hanya Satu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mRNA, tRNA, rRNA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Tempat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Inti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Inti </a:t>
                      </a:r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,Sitoplasma </a:t>
                      </a: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dan Ribosom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Kadar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Tetap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Berubah, tergantung 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aktivitas sintesis protein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3367314" y="609599"/>
            <a:ext cx="4984591" cy="624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>
                <a:latin typeface="Bookman Old Style" pitchFamily="18" charset="0"/>
              </a:rPr>
              <a:t>Perbedaan DNA dan RNA</a:t>
            </a:r>
            <a:endParaRPr lang="id-I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4684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915" y="357166"/>
            <a:ext cx="450056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477" y="377009"/>
            <a:ext cx="464343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6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940" y="1779588"/>
            <a:ext cx="10560050" cy="4022725"/>
          </a:xfrm>
        </p:spPr>
        <p:txBody>
          <a:bodyPr>
            <a:normAutofit/>
          </a:bodyPr>
          <a:lstStyle/>
          <a:p>
            <a:pPr marL="363538" indent="-363538">
              <a:buFont typeface="Wingdings" panose="05000000000000000000" pitchFamily="2" charset="2"/>
              <a:buChar char="q"/>
            </a:pPr>
            <a:r>
              <a:rPr lang="id-ID" sz="2800" dirty="0" smtClean="0"/>
              <a:t>Sebuah proses dimana sel induk membelah atau membagi dirinya menjadi dua tau lebih sel anak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id-ID" sz="2800" dirty="0" smtClean="0"/>
              <a:t>Dibagi menjadi dua :</a:t>
            </a:r>
          </a:p>
          <a:p>
            <a:pPr marL="444500" indent="0">
              <a:buNone/>
            </a:pPr>
            <a:r>
              <a:rPr lang="id-ID" sz="2800" dirty="0" smtClean="0"/>
              <a:t>1. Pembelahan secara langsung </a:t>
            </a:r>
            <a:r>
              <a:rPr lang="id-ID" sz="2800" dirty="0" smtClean="0">
                <a:latin typeface="Garamond" panose="02020404030301010803" pitchFamily="18" charset="0"/>
              </a:rPr>
              <a:t>→ amitosis</a:t>
            </a:r>
          </a:p>
          <a:p>
            <a:pPr marL="444500" indent="0">
              <a:buNone/>
            </a:pPr>
            <a:r>
              <a:rPr lang="id-ID" sz="2800" dirty="0" smtClean="0"/>
              <a:t>	</a:t>
            </a:r>
            <a:r>
              <a:rPr lang="id-ID" sz="2800" dirty="0" smtClean="0">
                <a:latin typeface="Garamond" panose="02020404030301010803" pitchFamily="18" charset="0"/>
              </a:rPr>
              <a:t>contoh amitosis : bakteri, protozoa, ganggang bersel sat</a:t>
            </a:r>
            <a:r>
              <a:rPr lang="id-ID" sz="2800" dirty="0" smtClean="0"/>
              <a:t>u</a:t>
            </a:r>
          </a:p>
          <a:p>
            <a:pPr marL="444500" indent="0">
              <a:buNone/>
            </a:pPr>
            <a:r>
              <a:rPr lang="id-ID" sz="2800" dirty="0" smtClean="0"/>
              <a:t>2. Pembelahan secara tak langsung </a:t>
            </a:r>
            <a:r>
              <a:rPr lang="id-ID" sz="2800" dirty="0" smtClean="0">
                <a:latin typeface="Garamond" panose="02020404030301010803" pitchFamily="18" charset="0"/>
              </a:rPr>
              <a:t>→ mitosis dan meiosis</a:t>
            </a:r>
            <a:endParaRPr lang="id-ID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566057"/>
            <a:ext cx="6125029" cy="8229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PEMBELAHAN SEL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1200" y="1572498"/>
            <a:ext cx="10795000" cy="4662487"/>
          </a:xfrm>
        </p:spPr>
        <p:txBody>
          <a:bodyPr>
            <a:noAutofit/>
          </a:bodyPr>
          <a:lstStyle/>
          <a:p>
            <a:pPr marL="363538" indent="-363538" algn="just" eaLnBrk="1" hangingPunct="1">
              <a:buFont typeface="Wingdings" panose="05000000000000000000" pitchFamily="2" charset="2"/>
              <a:buChar char="q"/>
              <a:tabLst>
                <a:tab pos="363538" algn="l"/>
              </a:tabLst>
            </a:pPr>
            <a:r>
              <a:rPr lang="en-US" sz="2800" dirty="0" smtClean="0"/>
              <a:t>Mitosis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tahap-tahap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teratur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id-ID" sz="2800" dirty="0" smtClean="0"/>
              <a:t>sel somatik</a:t>
            </a:r>
          </a:p>
          <a:p>
            <a:pPr marL="363538" indent="-363538" algn="just" eaLnBrk="1" hangingPunct="1">
              <a:buFont typeface="Wingdings" panose="05000000000000000000" pitchFamily="2" charset="2"/>
              <a:buChar char="q"/>
              <a:tabLst>
                <a:tab pos="363538" algn="l"/>
              </a:tabLst>
            </a:pPr>
            <a:r>
              <a:rPr lang="id-ID" sz="2800" dirty="0" smtClean="0"/>
              <a:t>Satu sel membelah menjadi dua yang sama persis</a:t>
            </a:r>
          </a:p>
          <a:p>
            <a:pPr marL="363538" indent="-363538" algn="just" eaLnBrk="1" hangingPunct="1">
              <a:buFont typeface="Wingdings" panose="05000000000000000000" pitchFamily="2" charset="2"/>
              <a:buChar char="q"/>
              <a:tabLst>
                <a:tab pos="363538" algn="l"/>
              </a:tabLst>
            </a:pPr>
            <a:r>
              <a:rPr lang="id-ID" dirty="0" smtClean="0"/>
              <a:t>Setiap sel anak mengandung kromosom yang sama dengan induknya</a:t>
            </a:r>
            <a:endParaRPr lang="id-ID" sz="2800" dirty="0" smtClean="0"/>
          </a:p>
          <a:p>
            <a:pPr marL="363538" indent="-363538" algn="just" eaLnBrk="1" hangingPunct="1">
              <a:buFont typeface="Wingdings" panose="05000000000000000000" pitchFamily="2" charset="2"/>
              <a:buChar char="q"/>
              <a:tabLst>
                <a:tab pos="363538" algn="l"/>
              </a:tabLst>
            </a:pPr>
            <a:r>
              <a:rPr lang="id-ID" sz="2800" dirty="0" smtClean="0"/>
              <a:t>Terdiri atas pembelahan inti dan sitoplasma</a:t>
            </a:r>
          </a:p>
          <a:p>
            <a:pPr marL="363538" indent="-363538" algn="just" eaLnBrk="1" hangingPunct="1">
              <a:buFont typeface="Wingdings" panose="05000000000000000000" pitchFamily="2" charset="2"/>
              <a:buChar char="q"/>
              <a:tabLst>
                <a:tab pos="363538" algn="l"/>
              </a:tabLst>
            </a:pPr>
            <a:r>
              <a:rPr lang="id-ID" sz="2800" dirty="0" smtClean="0"/>
              <a:t>Terjadi dalam 4 fase :</a:t>
            </a:r>
          </a:p>
          <a:p>
            <a:pPr marL="457200" indent="-1270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363538" algn="l"/>
                <a:tab pos="712788" algn="l"/>
              </a:tabLst>
            </a:pPr>
            <a:r>
              <a:rPr lang="id-ID" sz="2800" dirty="0" smtClean="0"/>
              <a:t>Profase</a:t>
            </a:r>
          </a:p>
          <a:p>
            <a:pPr marL="457200" indent="-1270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363538" algn="l"/>
                <a:tab pos="712788" algn="l"/>
              </a:tabLst>
            </a:pPr>
            <a:r>
              <a:rPr lang="id-ID" sz="2800" dirty="0" smtClean="0"/>
              <a:t>Metafase</a:t>
            </a:r>
          </a:p>
          <a:p>
            <a:pPr marL="457200" indent="-1270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363538" algn="l"/>
                <a:tab pos="712788" algn="l"/>
              </a:tabLst>
            </a:pPr>
            <a:r>
              <a:rPr lang="id-ID" sz="2800" dirty="0" smtClean="0"/>
              <a:t>Anafase</a:t>
            </a:r>
          </a:p>
          <a:p>
            <a:pPr marL="457200" indent="-1270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363538" algn="l"/>
                <a:tab pos="712788" algn="l"/>
              </a:tabLst>
            </a:pPr>
            <a:r>
              <a:rPr lang="id-ID" sz="2800" dirty="0" smtClean="0"/>
              <a:t>Telofase </a:t>
            </a:r>
            <a:endParaRPr lang="en-US" sz="2800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595084"/>
            <a:ext cx="5515429" cy="696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PEMBELAHAN MITOSIS</a:t>
            </a:r>
            <a:endParaRPr 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2" b="28564"/>
          <a:stretch/>
        </p:blipFill>
        <p:spPr>
          <a:xfrm>
            <a:off x="2365829" y="0"/>
            <a:ext cx="7113588" cy="6770687"/>
          </a:xfrm>
        </p:spPr>
      </p:pic>
    </p:spTree>
    <p:extLst>
      <p:ext uri="{BB962C8B-B14F-4D97-AF65-F5344CB8AC3E}">
        <p14:creationId xmlns:p14="http://schemas.microsoft.com/office/powerpoint/2010/main" val="42865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4439" y="2214562"/>
            <a:ext cx="2071687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KROMOSOM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4439" y="2786062"/>
            <a:ext cx="2071687" cy="42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bg1"/>
                </a:solidFill>
                <a:latin typeface="Bookman Old Style" pitchFamily="18" charset="0"/>
              </a:rPr>
              <a:t>nukleoprotein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1" y="3929064"/>
            <a:ext cx="1928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bg1"/>
                </a:solidFill>
                <a:latin typeface="Bookman Old Style" pitchFamily="18" charset="0"/>
              </a:rPr>
              <a:t>Asam nukleat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0375" y="3929064"/>
            <a:ext cx="178593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bg1"/>
                </a:solidFill>
                <a:latin typeface="Bookman Old Style" pitchFamily="18" charset="0"/>
              </a:rPr>
              <a:t>protein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09876" y="4643439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DNA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5814" y="4643439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dirty="0">
                <a:solidFill>
                  <a:schemeClr val="bg1"/>
                </a:solidFill>
                <a:latin typeface="Bookman Old Style" pitchFamily="18" charset="0"/>
              </a:rPr>
              <a:t>RNA</a:t>
            </a:r>
          </a:p>
        </p:txBody>
      </p:sp>
      <p:cxnSp>
        <p:nvCxnSpPr>
          <p:cNvPr id="12" name="Straight Connector 11"/>
          <p:cNvCxnSpPr>
            <a:endCxn id="5" idx="2"/>
          </p:cNvCxnSpPr>
          <p:nvPr/>
        </p:nvCxnSpPr>
        <p:spPr>
          <a:xfrm flipH="1" flipV="1">
            <a:off x="6060283" y="2643188"/>
            <a:ext cx="794" cy="642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6024564" y="3071814"/>
            <a:ext cx="1285875" cy="1285875"/>
          </a:xfrm>
          <a:prstGeom prst="bentConnector3">
            <a:avLst>
              <a:gd name="adj1" fmla="val 34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/>
          <p:nvPr/>
        </p:nvCxnSpPr>
        <p:spPr>
          <a:xfrm rot="5400000">
            <a:off x="4720432" y="2947194"/>
            <a:ext cx="1428750" cy="1249363"/>
          </a:xfrm>
          <a:prstGeom prst="bentConnector3">
            <a:avLst>
              <a:gd name="adj1" fmla="val 458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/>
          <p:nvPr/>
        </p:nvCxnSpPr>
        <p:spPr>
          <a:xfrm rot="5400000">
            <a:off x="3309938" y="4286251"/>
            <a:ext cx="714375" cy="571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4114007" y="4267995"/>
            <a:ext cx="714375" cy="6080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701" y="592137"/>
            <a:ext cx="4810125" cy="854075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 GENETIK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4227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interfase_dupl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45" y="1756228"/>
            <a:ext cx="5374069" cy="434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962214" y="2245660"/>
            <a:ext cx="47602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tampak</a:t>
            </a:r>
            <a:r>
              <a:rPr lang="en-US" sz="2800" dirty="0"/>
              <a:t> </a:t>
            </a:r>
            <a:r>
              <a:rPr lang="en-US" sz="2800" dirty="0" err="1"/>
              <a:t>keruh</a:t>
            </a:r>
            <a:endParaRPr lang="en-US" sz="2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Benang-benang</a:t>
            </a:r>
            <a:r>
              <a:rPr lang="en-US" sz="2800" dirty="0"/>
              <a:t> </a:t>
            </a:r>
            <a:r>
              <a:rPr lang="en-US" sz="2800" dirty="0" err="1"/>
              <a:t>kromatin</a:t>
            </a:r>
            <a:r>
              <a:rPr lang="en-US" sz="2800" dirty="0"/>
              <a:t> </a:t>
            </a:r>
            <a:r>
              <a:rPr lang="en-US" sz="2800" dirty="0" err="1"/>
              <a:t>halus</a:t>
            </a:r>
            <a:r>
              <a:rPr lang="en-US" sz="2800" dirty="0"/>
              <a:t> lama-</a:t>
            </a:r>
            <a:r>
              <a:rPr lang="en-US" sz="2800" dirty="0" err="1"/>
              <a:t>kelamaan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kelihatan</a:t>
            </a:r>
            <a:r>
              <a:rPr lang="en-US" sz="2800" dirty="0"/>
              <a:t>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560362"/>
            <a:ext cx="3810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INTERFASE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proph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35"/>
          <a:stretch/>
        </p:blipFill>
        <p:spPr bwMode="auto">
          <a:xfrm>
            <a:off x="620289" y="1658472"/>
            <a:ext cx="437374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583156"/>
            <a:ext cx="3686629" cy="795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PROFASE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00737" y="2355158"/>
            <a:ext cx="619107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d-ID" sz="2800" dirty="0" smtClean="0"/>
              <a:t>Sentrosom dengan sentriolnya mengalami replikasi dan dihasilkan dua sentrosom</a:t>
            </a:r>
            <a:endParaRPr lang="en-US" sz="28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teramati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</a:t>
            </a:r>
            <a:r>
              <a:rPr lang="en-US" sz="2800" dirty="0" err="1"/>
              <a:t>identik</a:t>
            </a:r>
            <a:r>
              <a:rPr lang="en-US" sz="2800" dirty="0"/>
              <a:t> yang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interfase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1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metaf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" y="1712792"/>
            <a:ext cx="5582417" cy="389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579316"/>
            <a:ext cx="3810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METAFASE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48474" y="2346311"/>
            <a:ext cx="5603631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Membran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menghilang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kromosom-kromosom</a:t>
            </a:r>
            <a:r>
              <a:rPr lang="en-US" sz="2800" dirty="0"/>
              <a:t> </a:t>
            </a:r>
            <a:r>
              <a:rPr lang="en-US" sz="2800" dirty="0" err="1"/>
              <a:t>berkumpul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 smtClean="0"/>
              <a:t>ekuator</a:t>
            </a:r>
            <a:endParaRPr lang="id-ID" sz="28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Sentromer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formasi</a:t>
            </a:r>
            <a:r>
              <a:rPr lang="en-US" sz="2800" dirty="0"/>
              <a:t> </a:t>
            </a:r>
            <a:r>
              <a:rPr lang="en-US" sz="2800" dirty="0" err="1"/>
              <a:t>sebaris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838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%28IM%29%20Anafase%20tempr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1739728"/>
            <a:ext cx="5499518" cy="44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628785"/>
            <a:ext cx="3810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ANAFASE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24246" y="1852825"/>
            <a:ext cx="5603631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sentromer</a:t>
            </a:r>
            <a:r>
              <a:rPr lang="en-US" sz="2800" dirty="0"/>
              <a:t> </a:t>
            </a:r>
            <a:r>
              <a:rPr lang="en-US" sz="2800" dirty="0" err="1"/>
              <a:t>membelah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berpisah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pembelahan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yang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induknya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9977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div1_telo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5" y="1570893"/>
            <a:ext cx="5574252" cy="45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624117"/>
            <a:ext cx="3810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TELOFASE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4918" y="1462317"/>
            <a:ext cx="5603631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membran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dirty="0" err="1" smtClean="0"/>
              <a:t>kembali</a:t>
            </a:r>
            <a:endParaRPr lang="id-ID" sz="28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peristiwa</a:t>
            </a:r>
            <a:r>
              <a:rPr lang="en-US" sz="2800" dirty="0"/>
              <a:t> </a:t>
            </a:r>
            <a:r>
              <a:rPr lang="en-US" sz="2800" dirty="0" err="1"/>
              <a:t>pembagian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(</a:t>
            </a:r>
            <a:r>
              <a:rPr lang="en-US" sz="2800" dirty="0" err="1"/>
              <a:t>kariokinesis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sitoplasma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(</a:t>
            </a:r>
            <a:r>
              <a:rPr lang="en-US" sz="2800" dirty="0" err="1"/>
              <a:t>sitokinesis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800" dirty="0" err="1"/>
              <a:t>Masing-masing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nukleus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2n </a:t>
            </a:r>
            <a:r>
              <a:rPr lang="en-US" sz="2800" dirty="0" err="1"/>
              <a:t>kromosom</a:t>
            </a:r>
            <a:r>
              <a:rPr lang="en-US" sz="2800" dirty="0"/>
              <a:t> (diploid)</a:t>
            </a: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40760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3360" y="5131799"/>
            <a:ext cx="11719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err="1"/>
              <a:t>Hasil</a:t>
            </a:r>
            <a:r>
              <a:rPr lang="en-US" sz="2400" dirty="0"/>
              <a:t> mitosis:</a:t>
            </a:r>
          </a:p>
          <a:p>
            <a:pPr eaLnBrk="1" hangingPunct="1">
              <a:buFontTx/>
              <a:buAutoNum type="arabicPeriod"/>
            </a:pP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yang diploid (2n)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anakan</a:t>
            </a:r>
            <a:r>
              <a:rPr lang="en-US" sz="2400" dirty="0"/>
              <a:t> yang </a:t>
            </a:r>
            <a:r>
              <a:rPr lang="en-US" sz="2400" dirty="0" err="1"/>
              <a:t>masing</a:t>
            </a:r>
            <a:r>
              <a:rPr lang="en-US" sz="2400" dirty="0"/>
              <a:t> – </a:t>
            </a:r>
            <a:r>
              <a:rPr lang="en-US" sz="2400" dirty="0" err="1"/>
              <a:t>masing</a:t>
            </a:r>
            <a:r>
              <a:rPr lang="en-US" sz="2400" dirty="0"/>
              <a:t> diploid</a:t>
            </a:r>
          </a:p>
          <a:p>
            <a:pPr eaLnBrk="1" hangingPunct="1">
              <a:buFontTx/>
              <a:buAutoNum type="arabicPeriod"/>
            </a:pP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induknya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7655" name="Picture 12" descr="Gambar:mitos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/>
        </p:blipFill>
        <p:spPr bwMode="auto">
          <a:xfrm>
            <a:off x="2514599" y="566057"/>
            <a:ext cx="8016517" cy="472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8247" y="1587858"/>
            <a:ext cx="112596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1325" indent="-441325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Garamond" panose="02020404030301010803" pitchFamily="18" charset="0"/>
              </a:rPr>
              <a:t>Meiosis </a:t>
            </a:r>
            <a:r>
              <a:rPr lang="en-US" sz="2800" dirty="0" err="1">
                <a:latin typeface="Garamond" panose="02020404030301010803" pitchFamily="18" charset="0"/>
              </a:rPr>
              <a:t>adalah</a:t>
            </a:r>
            <a:r>
              <a:rPr lang="en-US" sz="2800" dirty="0">
                <a:latin typeface="Garamond" panose="02020404030301010803" pitchFamily="18" charset="0"/>
              </a:rPr>
              <a:t> proses </a:t>
            </a:r>
            <a:r>
              <a:rPr lang="en-US" sz="2800" dirty="0" err="1">
                <a:latin typeface="Garamond" panose="02020404030301010803" pitchFamily="18" charset="0"/>
              </a:rPr>
              <a:t>menghasilkan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gamet</a:t>
            </a:r>
            <a:r>
              <a:rPr lang="en-US" sz="2800" dirty="0">
                <a:latin typeface="Garamond" panose="02020404030301010803" pitchFamily="18" charset="0"/>
              </a:rPr>
              <a:t> yang haploid </a:t>
            </a:r>
            <a:r>
              <a:rPr lang="en-US" sz="2800" dirty="0" err="1">
                <a:latin typeface="Garamond" panose="02020404030301010803" pitchFamily="18" charset="0"/>
              </a:rPr>
              <a:t>dari</a:t>
            </a:r>
            <a:r>
              <a:rPr lang="en-US" sz="2800" dirty="0">
                <a:latin typeface="Garamond" panose="02020404030301010803" pitchFamily="18" charset="0"/>
              </a:rPr>
              <a:t> diploid </a:t>
            </a:r>
            <a:endParaRPr lang="id-ID" sz="2800" dirty="0" smtClean="0">
              <a:latin typeface="Garamond" panose="02020404030301010803" pitchFamily="18" charset="0"/>
            </a:endParaRPr>
          </a:p>
          <a:p>
            <a:pPr marL="441325" indent="-441325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d-ID" sz="2800" dirty="0">
                <a:latin typeface="Garamond" panose="02020404030301010803" pitchFamily="18" charset="0"/>
              </a:rPr>
              <a:t>Sel </a:t>
            </a:r>
            <a:r>
              <a:rPr lang="en-US" sz="2800" dirty="0" err="1">
                <a:latin typeface="Garamond" panose="02020404030301010803" pitchFamily="18" charset="0"/>
              </a:rPr>
              <a:t>mengalami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dua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pembelahan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berurutan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disebut</a:t>
            </a:r>
            <a:r>
              <a:rPr lang="en-US" sz="2800" dirty="0">
                <a:latin typeface="Garamond" panose="02020404030301010803" pitchFamily="18" charset="0"/>
              </a:rPr>
              <a:t> meiosis I </a:t>
            </a:r>
            <a:r>
              <a:rPr lang="en-US" sz="2800" dirty="0" err="1">
                <a:latin typeface="Garamond" panose="02020404030301010803" pitchFamily="18" charset="0"/>
              </a:rPr>
              <a:t>dan</a:t>
            </a:r>
            <a:r>
              <a:rPr lang="en-US" sz="2800" dirty="0">
                <a:latin typeface="Garamond" panose="02020404030301010803" pitchFamily="18" charset="0"/>
              </a:rPr>
              <a:t> meiosis II.</a:t>
            </a:r>
          </a:p>
          <a:p>
            <a:pPr marL="441325" indent="-441325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Garamond" panose="02020404030301010803" pitchFamily="18" charset="0"/>
              </a:rPr>
              <a:t>Pembelahan</a:t>
            </a:r>
            <a:r>
              <a:rPr lang="en-US" sz="2800" dirty="0" smtClean="0">
                <a:latin typeface="Garamond" panose="02020404030301010803" pitchFamily="18" charset="0"/>
              </a:rPr>
              <a:t> </a:t>
            </a:r>
            <a:r>
              <a:rPr lang="en-US" sz="2800" dirty="0">
                <a:latin typeface="Garamond" panose="02020404030301010803" pitchFamily="18" charset="0"/>
              </a:rPr>
              <a:t>Meiosis </a:t>
            </a:r>
            <a:r>
              <a:rPr lang="en-US" sz="2800" dirty="0" err="1">
                <a:latin typeface="Garamond" panose="02020404030301010803" pitchFamily="18" charset="0"/>
              </a:rPr>
              <a:t>disebut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juga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pembelahan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reduksi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id-ID" sz="2800" dirty="0" smtClean="0">
                <a:latin typeface="Garamond" panose="02020404030301010803" pitchFamily="18" charset="0"/>
              </a:rPr>
              <a:t>(terjadi pada meiosis I)</a:t>
            </a:r>
          </a:p>
          <a:p>
            <a:pPr marL="441325" indent="-441325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>
                <a:latin typeface="Garamond" panose="02020404030301010803" pitchFamily="18" charset="0"/>
              </a:rPr>
              <a:t>Dua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pembelahan</a:t>
            </a:r>
            <a:r>
              <a:rPr lang="en-US" sz="2800" dirty="0">
                <a:latin typeface="Garamond" panose="02020404030301010803" pitchFamily="18" charset="0"/>
              </a:rPr>
              <a:t> meiosis </a:t>
            </a:r>
            <a:r>
              <a:rPr lang="en-US" sz="2800" dirty="0" err="1">
                <a:latin typeface="Garamond" panose="02020404030301010803" pitchFamily="18" charset="0"/>
              </a:rPr>
              <a:t>dilangsungkan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oleh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hanya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satu</a:t>
            </a:r>
            <a:r>
              <a:rPr lang="en-US" sz="2800" dirty="0">
                <a:latin typeface="Garamond" panose="02020404030301010803" pitchFamily="18" charset="0"/>
              </a:rPr>
              <a:t> proses </a:t>
            </a:r>
            <a:r>
              <a:rPr lang="en-US" sz="2800" dirty="0" err="1">
                <a:latin typeface="Garamond" panose="02020404030301010803" pitchFamily="18" charset="0"/>
              </a:rPr>
              <a:t>duplikasi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kromosom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sehingga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hasilnya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keempat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sel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anakan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hanya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memiliki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separuh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jumlah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kromosom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induknya</a:t>
            </a:r>
            <a:r>
              <a:rPr lang="en-US" sz="2800" dirty="0">
                <a:latin typeface="Garamond" panose="02020404030301010803" pitchFamily="18" charset="0"/>
              </a:rPr>
              <a:t>.</a:t>
            </a:r>
            <a:endParaRPr lang="id-ID" sz="2800" dirty="0" smtClean="0">
              <a:latin typeface="Garamond" panose="02020404030301010803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800" dirty="0">
                <a:latin typeface="Garamond" panose="02020404030301010803" pitchFamily="18" charset="0"/>
              </a:rPr>
              <a:t/>
            </a:r>
            <a:br>
              <a:rPr lang="en-US" sz="2800" dirty="0">
                <a:latin typeface="Garamond" panose="02020404030301010803" pitchFamily="18" charset="0"/>
              </a:rPr>
            </a:br>
            <a:r>
              <a:rPr lang="en-US" sz="28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624112"/>
            <a:ext cx="6202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PEMBELAHAN MEIOSIS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b="40784"/>
          <a:stretch/>
        </p:blipFill>
        <p:spPr>
          <a:xfrm>
            <a:off x="2205318" y="598498"/>
            <a:ext cx="7614185" cy="57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823960" y="575697"/>
            <a:ext cx="3185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sz="4000" dirty="0" smtClean="0"/>
              <a:t>MEIOSIS</a:t>
            </a:r>
            <a:r>
              <a:rPr lang="en-US" sz="4000" dirty="0" smtClean="0"/>
              <a:t> </a:t>
            </a:r>
            <a:r>
              <a:rPr lang="en-US" sz="4000" dirty="0"/>
              <a:t>I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173789" y="2577973"/>
            <a:ext cx="45368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 err="1"/>
              <a:t>Tahapan</a:t>
            </a:r>
            <a:r>
              <a:rPr lang="en-US" sz="3200" dirty="0"/>
              <a:t>- - </a:t>
            </a:r>
            <a:r>
              <a:rPr lang="en-US" sz="3200" dirty="0" err="1"/>
              <a:t>tahapan</a:t>
            </a:r>
            <a:endParaRPr lang="en-US" sz="3200" dirty="0"/>
          </a:p>
          <a:p>
            <a:pPr eaLnBrk="1" hangingPunct="1">
              <a:buFontTx/>
              <a:buAutoNum type="arabicPeriod"/>
            </a:pPr>
            <a:r>
              <a:rPr lang="en-US" sz="3200" dirty="0" err="1"/>
              <a:t>Leptonema</a:t>
            </a:r>
            <a:r>
              <a:rPr lang="en-US" sz="3200" dirty="0"/>
              <a:t> (</a:t>
            </a:r>
            <a:r>
              <a:rPr lang="en-US" sz="3200" dirty="0" err="1"/>
              <a:t>leptoten</a:t>
            </a:r>
            <a:r>
              <a:rPr lang="en-US" sz="3200" dirty="0"/>
              <a:t>) </a:t>
            </a:r>
          </a:p>
          <a:p>
            <a:pPr eaLnBrk="1" hangingPunct="1">
              <a:buFontTx/>
              <a:buAutoNum type="arabicPeriod"/>
            </a:pPr>
            <a:r>
              <a:rPr lang="en-US" sz="3200" dirty="0" err="1"/>
              <a:t>Zigonema</a:t>
            </a:r>
            <a:r>
              <a:rPr lang="en-US" sz="3200" dirty="0"/>
              <a:t> (</a:t>
            </a:r>
            <a:r>
              <a:rPr lang="en-US" sz="3200" dirty="0" err="1"/>
              <a:t>zigoten</a:t>
            </a:r>
            <a:r>
              <a:rPr lang="en-US" sz="3200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en-US" sz="3200" dirty="0" err="1"/>
              <a:t>Pakinema</a:t>
            </a:r>
            <a:r>
              <a:rPr lang="en-US" sz="3200" dirty="0"/>
              <a:t> (</a:t>
            </a:r>
            <a:r>
              <a:rPr lang="en-US" sz="3200" dirty="0" err="1"/>
              <a:t>pakiten</a:t>
            </a:r>
            <a:r>
              <a:rPr lang="en-US" sz="3200" dirty="0"/>
              <a:t>)</a:t>
            </a:r>
          </a:p>
          <a:p>
            <a:pPr eaLnBrk="1" hangingPunct="1">
              <a:buFontTx/>
              <a:buAutoNum type="arabicPeriod"/>
            </a:pPr>
            <a:r>
              <a:rPr lang="en-US" sz="3200" dirty="0" err="1"/>
              <a:t>Diplonema</a:t>
            </a:r>
            <a:r>
              <a:rPr lang="en-US" sz="3200" dirty="0"/>
              <a:t> (</a:t>
            </a:r>
            <a:r>
              <a:rPr lang="en-US" sz="3200" dirty="0" err="1"/>
              <a:t>diploten</a:t>
            </a:r>
            <a:r>
              <a:rPr lang="en-US" sz="3200" dirty="0"/>
              <a:t>) </a:t>
            </a:r>
          </a:p>
        </p:txBody>
      </p:sp>
      <p:pic>
        <p:nvPicPr>
          <p:cNvPr id="14343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1782763"/>
            <a:ext cx="4419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609599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PROFASE 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0113" y="1846263"/>
            <a:ext cx="11291887" cy="4022725"/>
          </a:xfrm>
        </p:spPr>
        <p:txBody>
          <a:bodyPr>
            <a:noAutofit/>
          </a:bodyPr>
          <a:lstStyle/>
          <a:p>
            <a:pPr marL="0" lvl="0" indent="0">
              <a:buNone/>
              <a:tabLst>
                <a:tab pos="1973263" algn="l"/>
              </a:tabLst>
            </a:pP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Leptoten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benang-benang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kromatin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memendek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menebal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kromatin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membentuk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kromosom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698625" lvl="0" indent="-1698625">
              <a:buNone/>
              <a:tabLst>
                <a:tab pos="1800225" algn="l"/>
              </a:tabLst>
            </a:pP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Zigoten</a:t>
            </a:r>
            <a:r>
              <a:rPr lang="id-ID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terbentuk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pasangan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kromosom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homolog.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sentrosom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membelah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bergerak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kutub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berlawanan</a:t>
            </a:r>
            <a:endParaRPr lang="id-ID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buNone/>
            </a:pP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Pakiten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kromosom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mengganda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kromatid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sentromer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masih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menyatu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belum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membelah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buNone/>
            </a:pP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Diplote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 :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kromatid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menebal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membesar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rapat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bergandengan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terjadi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pindah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silang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rekombinasi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sentriol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berpisah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nukleus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mulai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hilang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23960" y="575697"/>
            <a:ext cx="3185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sz="4000" dirty="0" smtClean="0"/>
              <a:t>MEIOSIS</a:t>
            </a:r>
            <a:r>
              <a:rPr lang="en-US" sz="4000" dirty="0" smtClean="0"/>
              <a:t> </a:t>
            </a:r>
            <a:r>
              <a:rPr lang="en-US" sz="4000" dirty="0"/>
              <a:t>I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609600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PROFASE 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7"/>
          <p:cNvSpPr>
            <a:spLocks noGrp="1"/>
          </p:cNvSpPr>
          <p:nvPr>
            <p:ph idx="4294967295"/>
          </p:nvPr>
        </p:nvSpPr>
        <p:spPr>
          <a:xfrm>
            <a:off x="846933" y="2035176"/>
            <a:ext cx="4830763" cy="24098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Kromosom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 struktur benang dalam inti sel yang bertanggung jawab dalam hal sifat keturunan (hereditas).</a:t>
            </a:r>
            <a:endPara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id-ID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Pictures\GAMBAR TUGAS\substansi hereditas\chromosomes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8" y="1304365"/>
            <a:ext cx="3921934" cy="4767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0638" y="548005"/>
            <a:ext cx="4810125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KROMOSOM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5806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1" descr="div1-metaf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 bwMode="auto">
          <a:xfrm>
            <a:off x="148492" y="2352701"/>
            <a:ext cx="5208525" cy="33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609602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METAFASE 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23960" y="575697"/>
            <a:ext cx="3185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sz="4000" dirty="0" smtClean="0"/>
              <a:t>MEIOSIS</a:t>
            </a:r>
            <a:r>
              <a:rPr lang="en-US" sz="4000" dirty="0" smtClean="0"/>
              <a:t> </a:t>
            </a:r>
            <a:r>
              <a:rPr lang="en-US" sz="4000" dirty="0"/>
              <a:t>I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15429" y="2054934"/>
            <a:ext cx="649369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Pasangan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homolog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berhadapan</a:t>
            </a:r>
            <a:r>
              <a:rPr lang="en-US" sz="2800" dirty="0"/>
              <a:t> di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ekuator</a:t>
            </a:r>
            <a:r>
              <a:rPr lang="en-US" sz="2800" dirty="0"/>
              <a:t>. </a:t>
            </a:r>
            <a:endParaRPr lang="id-ID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pasangan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homolog </a:t>
            </a:r>
            <a:r>
              <a:rPr lang="en-US" sz="2800" dirty="0" err="1"/>
              <a:t>mengarah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kutub</a:t>
            </a:r>
            <a:r>
              <a:rPr lang="en-US" sz="2800" dirty="0"/>
              <a:t> yang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setengah</a:t>
            </a:r>
            <a:r>
              <a:rPr lang="en-US" sz="2800" dirty="0"/>
              <a:t> </a:t>
            </a:r>
            <a:r>
              <a:rPr lang="en-US" sz="2800" dirty="0" err="1"/>
              <a:t>pasangan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homolog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mengarah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kutub</a:t>
            </a:r>
            <a:r>
              <a:rPr lang="en-US" sz="2800" dirty="0"/>
              <a:t> yang lain.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908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2" descr="mean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13754" r="22821" b="13067"/>
          <a:stretch/>
        </p:blipFill>
        <p:spPr bwMode="auto">
          <a:xfrm>
            <a:off x="375138" y="1992923"/>
            <a:ext cx="4876800" cy="321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23960" y="575697"/>
            <a:ext cx="3185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sz="4000" dirty="0" smtClean="0"/>
              <a:t>MEIOSIS</a:t>
            </a:r>
            <a:r>
              <a:rPr lang="en-US" sz="4000" dirty="0" smtClean="0"/>
              <a:t> </a:t>
            </a:r>
            <a:r>
              <a:rPr lang="en-US" sz="4000" dirty="0"/>
              <a:t>I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09597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ANAFASE 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60571" y="2350227"/>
            <a:ext cx="61685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Kromosom</a:t>
            </a:r>
            <a:r>
              <a:rPr lang="en-US" sz="2800" dirty="0"/>
              <a:t> homolog </a:t>
            </a:r>
            <a:r>
              <a:rPr lang="en-US" sz="2800" dirty="0" err="1"/>
              <a:t>berpisah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kutub</a:t>
            </a:r>
            <a:r>
              <a:rPr lang="en-US" sz="2800" dirty="0"/>
              <a:t> yang </a:t>
            </a:r>
            <a:r>
              <a:rPr lang="en-US" sz="2800" dirty="0" err="1" smtClean="0"/>
              <a:t>berlawanan</a:t>
            </a:r>
            <a:r>
              <a:rPr lang="en-US" sz="2800" dirty="0" smtClean="0"/>
              <a:t>.</a:t>
            </a:r>
            <a:endParaRPr lang="id-ID" sz="2800" dirty="0"/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Kromatid</a:t>
            </a:r>
            <a:r>
              <a:rPr lang="en-US" sz="2800" dirty="0" smtClean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berpisah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sentromer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2754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3" descr="div1_telo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" y="1808019"/>
            <a:ext cx="4833380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823960" y="575697"/>
            <a:ext cx="3185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d-ID" sz="4000" dirty="0" smtClean="0"/>
              <a:t>MEIOSIS</a:t>
            </a:r>
            <a:r>
              <a:rPr lang="en-US" sz="4000" dirty="0" smtClean="0"/>
              <a:t> </a:t>
            </a:r>
            <a:r>
              <a:rPr lang="en-US" sz="4000" dirty="0"/>
              <a:t>I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09598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TELOFASE 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63884" y="2242503"/>
            <a:ext cx="71903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US" sz="2800" dirty="0" err="1"/>
              <a:t>Kromosom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 smtClean="0"/>
              <a:t>kutub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id-ID" sz="2800" dirty="0" smtClean="0"/>
              <a:t>T</a:t>
            </a:r>
            <a:r>
              <a:rPr lang="en-US" sz="2800" dirty="0" err="1" smtClean="0"/>
              <a:t>erbentuk</a:t>
            </a:r>
            <a:r>
              <a:rPr lang="en-US" sz="2800" dirty="0" smtClean="0"/>
              <a:t> </a:t>
            </a:r>
            <a:r>
              <a:rPr lang="en-US" sz="2800" dirty="0" err="1"/>
              <a:t>membran</a:t>
            </a:r>
            <a:r>
              <a:rPr lang="en-US" sz="2800" dirty="0"/>
              <a:t> </a:t>
            </a:r>
            <a:r>
              <a:rPr lang="en-US" sz="2800" dirty="0" err="1"/>
              <a:t>nukleus</a:t>
            </a:r>
            <a:r>
              <a:rPr lang="en-US" sz="2800" dirty="0"/>
              <a:t> yang </a:t>
            </a:r>
            <a:r>
              <a:rPr lang="en-US" sz="2800" dirty="0" err="1"/>
              <a:t>diikuti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proses </a:t>
            </a:r>
            <a:r>
              <a:rPr lang="en-US" sz="2800" dirty="0" err="1"/>
              <a:t>sitokinesis</a:t>
            </a:r>
            <a:r>
              <a:rPr lang="en-US" sz="2800" dirty="0"/>
              <a:t>. </a:t>
            </a:r>
            <a:endParaRPr lang="id-ID" sz="2800" dirty="0" smtClean="0"/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id-ID" sz="2800" dirty="0" smtClean="0"/>
              <a:t>T</a:t>
            </a:r>
            <a:r>
              <a:rPr lang="en-US" sz="2800" dirty="0" err="1" smtClean="0"/>
              <a:t>erbentuk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. </a:t>
            </a:r>
            <a:endParaRPr lang="id-ID" sz="2800" dirty="0" smtClean="0"/>
          </a:p>
          <a:p>
            <a:pPr marL="268288" indent="-268288"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mengandung</a:t>
            </a:r>
            <a:r>
              <a:rPr lang="en-US" sz="2800" dirty="0"/>
              <a:t> </a:t>
            </a:r>
            <a:r>
              <a:rPr lang="en-US" sz="2800" dirty="0" smtClean="0"/>
              <a:t>n</a:t>
            </a:r>
            <a:r>
              <a:rPr lang="id-ID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meiosis I </a:t>
            </a:r>
            <a:r>
              <a:rPr lang="en-US" sz="2800" dirty="0" err="1"/>
              <a:t>terbentuk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yang haploid.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286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4" descr="profa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2350584"/>
            <a:ext cx="232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5" descr="anafase_m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3561" r="2500" b="6536"/>
          <a:stretch/>
        </p:blipFill>
        <p:spPr bwMode="auto">
          <a:xfrm>
            <a:off x="2915291" y="2558505"/>
            <a:ext cx="3185613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6" descr="anafase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3733" r="8376" b="9866"/>
          <a:stretch/>
        </p:blipFill>
        <p:spPr bwMode="auto">
          <a:xfrm>
            <a:off x="6295855" y="2658290"/>
            <a:ext cx="2990662" cy="3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7" descr="telofas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34" y="2309890"/>
            <a:ext cx="2274033" cy="403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0779" y="1725116"/>
            <a:ext cx="2446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3200" dirty="0" smtClean="0"/>
              <a:t>Profase II</a:t>
            </a:r>
            <a:endParaRPr lang="en-US" sz="32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82084" y="1780323"/>
            <a:ext cx="277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3200" dirty="0" smtClean="0"/>
              <a:t>Metafase II</a:t>
            </a:r>
            <a:endParaRPr lang="en-US" sz="3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92601" y="1765809"/>
            <a:ext cx="277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3200" dirty="0" smtClean="0"/>
              <a:t>Anafase II</a:t>
            </a:r>
            <a:endParaRPr lang="en-US" sz="3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286517" y="1725115"/>
            <a:ext cx="277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3200" dirty="0" smtClean="0"/>
              <a:t>Telofase II</a:t>
            </a:r>
            <a:endParaRPr lang="en-US" sz="32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0" y="609596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MEIOSIS II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4538" y="1682950"/>
            <a:ext cx="1001342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induk</a:t>
            </a:r>
            <a:r>
              <a:rPr lang="en-US" sz="2800" dirty="0"/>
              <a:t> yang diploid (2n) </a:t>
            </a:r>
            <a:r>
              <a:rPr lang="en-US" sz="2800" dirty="0" err="1"/>
              <a:t>menjadi</a:t>
            </a:r>
            <a:r>
              <a:rPr lang="en-US" sz="2800" dirty="0"/>
              <a:t> 4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anakan</a:t>
            </a:r>
            <a:r>
              <a:rPr lang="en-US" sz="2800" dirty="0"/>
              <a:t> yang </a:t>
            </a:r>
            <a:r>
              <a:rPr lang="en-US" sz="2800" dirty="0" err="1"/>
              <a:t>masing</a:t>
            </a:r>
            <a:r>
              <a:rPr lang="en-US" sz="2800" dirty="0"/>
              <a:t> – </a:t>
            </a:r>
            <a:r>
              <a:rPr lang="en-US" sz="2800" dirty="0" err="1" smtClean="0"/>
              <a:t>masing</a:t>
            </a:r>
            <a:r>
              <a:rPr lang="id-ID" sz="2800" dirty="0"/>
              <a:t> </a:t>
            </a:r>
            <a:r>
              <a:rPr lang="en-US" sz="2800" dirty="0" smtClean="0"/>
              <a:t>haploid </a:t>
            </a:r>
            <a:r>
              <a:rPr lang="en-US" sz="2800" dirty="0"/>
              <a:t>(n)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setengah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kromosom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induknya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n-US" sz="2800" dirty="0" err="1"/>
              <a:t>Pembelahan</a:t>
            </a:r>
            <a:r>
              <a:rPr lang="en-US" sz="2800" dirty="0"/>
              <a:t> meiosis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–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 smtClean="0"/>
              <a:t>generati</a:t>
            </a:r>
            <a:r>
              <a:rPr lang="id-ID" sz="2800" dirty="0" smtClean="0"/>
              <a:t>f</a:t>
            </a:r>
            <a:r>
              <a:rPr lang="en-US" sz="2800" dirty="0" smtClean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–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gamet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sperma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ovum (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telur</a:t>
            </a:r>
            <a:r>
              <a:rPr lang="en-US" sz="2800" dirty="0"/>
              <a:t>).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609600"/>
            <a:ext cx="4297680" cy="929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 MEIOSIS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9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Perbedaan Mitosis dan Meiosis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255333"/>
              </p:ext>
            </p:extLst>
          </p:nvPr>
        </p:nvGraphicFramePr>
        <p:xfrm>
          <a:off x="838200" y="1825625"/>
          <a:ext cx="10515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22"/>
                <a:gridCol w="4034729"/>
                <a:gridCol w="42396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Pembeda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Mitosis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Meiosis</a:t>
                      </a:r>
                      <a:endParaRPr lang="id-ID" dirty="0"/>
                    </a:p>
                  </a:txBody>
                  <a:tcPr marL="95596" marR="955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Tempat</a:t>
                      </a:r>
                      <a:r>
                        <a:rPr lang="id-ID" baseline="0" dirty="0" smtClean="0"/>
                        <a:t> terjadinya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Terjadi pada semua</a:t>
                      </a:r>
                      <a:r>
                        <a:rPr lang="id-ID" baseline="0" dirty="0" smtClean="0"/>
                        <a:t> sel tubuh (somatik)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Hanya terjadi pada sel gonad</a:t>
                      </a:r>
                      <a:endParaRPr lang="id-ID" dirty="0"/>
                    </a:p>
                  </a:txBody>
                  <a:tcPr marL="95596" marR="955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Tahapan pembelahan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Hanya satu</a:t>
                      </a:r>
                      <a:r>
                        <a:rPr lang="id-ID" baseline="0" dirty="0" smtClean="0"/>
                        <a:t> tahap pembelahan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Terdapat dua tahap pembelahan, yaitu meiosis I dan meiosis II</a:t>
                      </a:r>
                      <a:endParaRPr lang="id-ID" dirty="0"/>
                    </a:p>
                  </a:txBody>
                  <a:tcPr marL="95596" marR="95596"/>
                </a:tc>
              </a:tr>
              <a:tr h="886777">
                <a:tc>
                  <a:txBody>
                    <a:bodyPr/>
                    <a:lstStyle/>
                    <a:p>
                      <a:r>
                        <a:rPr lang="id-ID" dirty="0" smtClean="0"/>
                        <a:t>Metafase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Setiap kromosom yang terdiri atas</a:t>
                      </a:r>
                      <a:r>
                        <a:rPr lang="id-ID" baseline="0" dirty="0" smtClean="0"/>
                        <a:t> dua kromatid berjajar pada bidang ekuator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Setiap sepasang</a:t>
                      </a:r>
                      <a:r>
                        <a:rPr lang="id-ID" baseline="0" dirty="0" smtClean="0"/>
                        <a:t> kromosom homolog yang terdiri 4 kromatid berjajar pada bidang ekuator</a:t>
                      </a:r>
                      <a:endParaRPr lang="id-ID" dirty="0"/>
                    </a:p>
                  </a:txBody>
                  <a:tcPr marL="95596" marR="955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Jumlah</a:t>
                      </a:r>
                      <a:r>
                        <a:rPr lang="id-ID" baseline="0" dirty="0" smtClean="0"/>
                        <a:t> kromosom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Mempunyai jumlah kromosom yang sama dengan sel induk</a:t>
                      </a:r>
                      <a:r>
                        <a:rPr lang="id-ID" baseline="0" dirty="0" smtClean="0"/>
                        <a:t> (2n</a:t>
                      </a:r>
                      <a:r>
                        <a:rPr lang="id-ID" baseline="0" dirty="0" smtClean="0">
                          <a:latin typeface="Garamond" panose="02020404030301010803" pitchFamily="18" charset="0"/>
                        </a:rPr>
                        <a:t>→2n)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Mempunyai jumlah kromosom</a:t>
                      </a:r>
                      <a:r>
                        <a:rPr lang="id-ID" baseline="0" dirty="0" smtClean="0"/>
                        <a:t> separuh dari sel induk (2n</a:t>
                      </a:r>
                      <a:r>
                        <a:rPr lang="id-ID" baseline="0" dirty="0" smtClean="0">
                          <a:latin typeface="Garamond" panose="02020404030301010803" pitchFamily="18" charset="0"/>
                        </a:rPr>
                        <a:t>→n)</a:t>
                      </a:r>
                      <a:endParaRPr lang="id-ID" dirty="0"/>
                    </a:p>
                  </a:txBody>
                  <a:tcPr marL="95596" marR="955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Hasil akhir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Terbentuk dua sel anak dari</a:t>
                      </a:r>
                      <a:r>
                        <a:rPr lang="id-ID" baseline="0" dirty="0" smtClean="0"/>
                        <a:t> satu sel induk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Terbentuk empat sel anak dari satu sel induk</a:t>
                      </a:r>
                      <a:endParaRPr lang="id-ID" dirty="0"/>
                    </a:p>
                  </a:txBody>
                  <a:tcPr marL="95596" marR="955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Fungsi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Untuk pertumbuhan, pengganti</a:t>
                      </a:r>
                      <a:r>
                        <a:rPr lang="id-ID" baseline="0" dirty="0" smtClean="0"/>
                        <a:t> sel yang rusak, menjaga agar faktor genetik tetap</a:t>
                      </a:r>
                      <a:endParaRPr lang="id-ID" dirty="0"/>
                    </a:p>
                  </a:txBody>
                  <a:tcPr marL="95596" marR="95596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Menjaga agar jumlah kromosom tidak berlipat ganda apabila terjadi fusi gamet jantan dan betina </a:t>
                      </a:r>
                      <a:endParaRPr lang="id-ID" dirty="0"/>
                    </a:p>
                  </a:txBody>
                  <a:tcPr marL="95596" marR="955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840421" y="2455068"/>
            <a:ext cx="4754563" cy="3357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Bookman Old Style" pitchFamily="18" charset="0"/>
              </a:rPr>
              <a:t>Sent</a:t>
            </a:r>
            <a:r>
              <a:rPr lang="id-ID" sz="3000" dirty="0" smtClean="0">
                <a:latin typeface="Bookman Old Style" pitchFamily="18" charset="0"/>
              </a:rPr>
              <a:t>r</a:t>
            </a:r>
            <a:r>
              <a:rPr lang="en-US" sz="3000" dirty="0" err="1" smtClean="0">
                <a:latin typeface="Bookman Old Style" pitchFamily="18" charset="0"/>
              </a:rPr>
              <a:t>omer</a:t>
            </a:r>
            <a:r>
              <a:rPr lang="en-US" sz="3000" dirty="0" smtClean="0">
                <a:latin typeface="Bookman Old Style" pitchFamily="18" charset="0"/>
              </a:rPr>
              <a:t> (</a:t>
            </a:r>
            <a:r>
              <a:rPr lang="en-US" sz="3000" dirty="0" err="1" smtClean="0">
                <a:latin typeface="Bookman Old Style" pitchFamily="18" charset="0"/>
              </a:rPr>
              <a:t>kinetokor</a:t>
            </a:r>
            <a:r>
              <a:rPr lang="en-US" sz="3000" dirty="0" smtClean="0">
                <a:latin typeface="Bookman Old Style" pitchFamily="18" charset="0"/>
              </a:rPr>
              <a:t>) </a:t>
            </a:r>
            <a:endParaRPr lang="id-ID" sz="3000" dirty="0"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 err="1" smtClean="0">
                <a:latin typeface="Bookman Old Style" pitchFamily="18" charset="0"/>
              </a:rPr>
              <a:t>Lengan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r>
              <a:rPr lang="en-US" sz="3000" dirty="0" err="1" smtClean="0">
                <a:latin typeface="Bookman Old Style" pitchFamily="18" charset="0"/>
              </a:rPr>
              <a:t>Kromosom</a:t>
            </a:r>
            <a:r>
              <a:rPr lang="en-US" sz="3000" dirty="0" smtClean="0">
                <a:latin typeface="Bookman Old Style" pitchFamily="18" charset="0"/>
              </a:rPr>
              <a:t> </a:t>
            </a:r>
            <a:endParaRPr lang="id-ID" sz="3000" dirty="0" smtClean="0">
              <a:latin typeface="Bookman Old Style" pitchFamily="18" charset="0"/>
            </a:endParaRPr>
          </a:p>
          <a:p>
            <a:endParaRPr lang="id-ID" sz="3000" dirty="0" smtClean="0">
              <a:latin typeface="Bookman Old Style" pitchFamily="18" charset="0"/>
            </a:endParaRPr>
          </a:p>
        </p:txBody>
      </p:sp>
      <p:pic>
        <p:nvPicPr>
          <p:cNvPr id="11268" name="Picture 3" descr="C:\Users\acer\Pictures\GAMBAR TUGAS\substansi hereditas\chromosom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5405" y="571500"/>
            <a:ext cx="4325940" cy="604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571500"/>
            <a:ext cx="537972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7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 KROMOSOM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945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2"/>
          <p:cNvGrpSpPr>
            <a:grpSpLocks/>
          </p:cNvGrpSpPr>
          <p:nvPr/>
        </p:nvGrpSpPr>
        <p:grpSpPr bwMode="auto">
          <a:xfrm>
            <a:off x="3929064" y="1441450"/>
            <a:ext cx="2395537" cy="5270500"/>
            <a:chOff x="1515" y="908"/>
            <a:chExt cx="1509" cy="3320"/>
          </a:xfrm>
        </p:grpSpPr>
        <p:grpSp>
          <p:nvGrpSpPr>
            <p:cNvPr id="3" name="Group 268"/>
            <p:cNvGrpSpPr>
              <a:grpSpLocks/>
            </p:cNvGrpSpPr>
            <p:nvPr/>
          </p:nvGrpSpPr>
          <p:grpSpPr bwMode="auto">
            <a:xfrm>
              <a:off x="2538" y="908"/>
              <a:ext cx="486" cy="3320"/>
              <a:chOff x="2538" y="908"/>
              <a:chExt cx="486" cy="3320"/>
            </a:xfrm>
          </p:grpSpPr>
          <p:grpSp>
            <p:nvGrpSpPr>
              <p:cNvPr id="4" name="Group 245"/>
              <p:cNvGrpSpPr>
                <a:grpSpLocks/>
              </p:cNvGrpSpPr>
              <p:nvPr/>
            </p:nvGrpSpPr>
            <p:grpSpPr bwMode="auto">
              <a:xfrm flipH="1">
                <a:off x="2832" y="912"/>
                <a:ext cx="192" cy="3316"/>
                <a:chOff x="3072" y="908"/>
                <a:chExt cx="192" cy="3316"/>
              </a:xfrm>
            </p:grpSpPr>
            <p:sp>
              <p:nvSpPr>
                <p:cNvPr id="14374" name="Freeform 23"/>
                <p:cNvSpPr>
                  <a:spLocks/>
                </p:cNvSpPr>
                <p:nvPr/>
              </p:nvSpPr>
              <p:spPr bwMode="auto">
                <a:xfrm rot="378606" flipV="1">
                  <a:off x="3072" y="2483"/>
                  <a:ext cx="192" cy="1741"/>
                </a:xfrm>
                <a:custGeom>
                  <a:avLst/>
                  <a:gdLst>
                    <a:gd name="T0" fmla="*/ 1505 w 111"/>
                    <a:gd name="T1" fmla="*/ 26763 h 1008"/>
                    <a:gd name="T2" fmla="*/ 218 w 111"/>
                    <a:gd name="T3" fmla="*/ 3827 h 1008"/>
                    <a:gd name="T4" fmla="*/ 2785 w 111"/>
                    <a:gd name="T5" fmla="*/ 3827 h 1008"/>
                    <a:gd name="T6" fmla="*/ 1505 w 111"/>
                    <a:gd name="T7" fmla="*/ 26763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75" name="Freeform 24"/>
                <p:cNvSpPr>
                  <a:spLocks/>
                </p:cNvSpPr>
                <p:nvPr/>
              </p:nvSpPr>
              <p:spPr bwMode="auto">
                <a:xfrm rot="-316224">
                  <a:off x="3072" y="908"/>
                  <a:ext cx="192" cy="1741"/>
                </a:xfrm>
                <a:custGeom>
                  <a:avLst/>
                  <a:gdLst>
                    <a:gd name="T0" fmla="*/ 1505 w 111"/>
                    <a:gd name="T1" fmla="*/ 26763 h 1008"/>
                    <a:gd name="T2" fmla="*/ 218 w 111"/>
                    <a:gd name="T3" fmla="*/ 3827 h 1008"/>
                    <a:gd name="T4" fmla="*/ 2785 w 111"/>
                    <a:gd name="T5" fmla="*/ 3827 h 1008"/>
                    <a:gd name="T6" fmla="*/ 1505 w 111"/>
                    <a:gd name="T7" fmla="*/ 26763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5" name="Group 246"/>
              <p:cNvGrpSpPr>
                <a:grpSpLocks/>
              </p:cNvGrpSpPr>
              <p:nvPr/>
            </p:nvGrpSpPr>
            <p:grpSpPr bwMode="auto">
              <a:xfrm>
                <a:off x="2538" y="908"/>
                <a:ext cx="192" cy="3316"/>
                <a:chOff x="3072" y="908"/>
                <a:chExt cx="192" cy="3316"/>
              </a:xfrm>
            </p:grpSpPr>
            <p:sp>
              <p:nvSpPr>
                <p:cNvPr id="14372" name="Freeform 247"/>
                <p:cNvSpPr>
                  <a:spLocks/>
                </p:cNvSpPr>
                <p:nvPr/>
              </p:nvSpPr>
              <p:spPr bwMode="auto">
                <a:xfrm rot="378606" flipV="1">
                  <a:off x="3072" y="2483"/>
                  <a:ext cx="192" cy="1741"/>
                </a:xfrm>
                <a:custGeom>
                  <a:avLst/>
                  <a:gdLst>
                    <a:gd name="T0" fmla="*/ 1505 w 111"/>
                    <a:gd name="T1" fmla="*/ 26763 h 1008"/>
                    <a:gd name="T2" fmla="*/ 218 w 111"/>
                    <a:gd name="T3" fmla="*/ 3827 h 1008"/>
                    <a:gd name="T4" fmla="*/ 2785 w 111"/>
                    <a:gd name="T5" fmla="*/ 3827 h 1008"/>
                    <a:gd name="T6" fmla="*/ 1505 w 111"/>
                    <a:gd name="T7" fmla="*/ 26763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73" name="Freeform 248"/>
                <p:cNvSpPr>
                  <a:spLocks/>
                </p:cNvSpPr>
                <p:nvPr/>
              </p:nvSpPr>
              <p:spPr bwMode="auto">
                <a:xfrm rot="-316224">
                  <a:off x="3072" y="908"/>
                  <a:ext cx="192" cy="1741"/>
                </a:xfrm>
                <a:custGeom>
                  <a:avLst/>
                  <a:gdLst>
                    <a:gd name="T0" fmla="*/ 1505 w 111"/>
                    <a:gd name="T1" fmla="*/ 26763 h 1008"/>
                    <a:gd name="T2" fmla="*/ 218 w 111"/>
                    <a:gd name="T3" fmla="*/ 3827 h 1008"/>
                    <a:gd name="T4" fmla="*/ 2785 w 111"/>
                    <a:gd name="T5" fmla="*/ 3827 h 1008"/>
                    <a:gd name="T6" fmla="*/ 1505 w 111"/>
                    <a:gd name="T7" fmla="*/ 26763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sp>
            <p:nvSpPr>
              <p:cNvPr id="14371" name="Oval 25"/>
              <p:cNvSpPr>
                <a:spLocks noChangeArrowheads="1"/>
              </p:cNvSpPr>
              <p:nvPr/>
            </p:nvSpPr>
            <p:spPr bwMode="auto">
              <a:xfrm>
                <a:off x="2696" y="2483"/>
                <a:ext cx="166" cy="166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4368" name="AutoShape 256"/>
            <p:cNvSpPr>
              <a:spLocks noChangeArrowheads="1"/>
            </p:cNvSpPr>
            <p:nvPr/>
          </p:nvSpPr>
          <p:spPr bwMode="auto">
            <a:xfrm>
              <a:off x="1515" y="2274"/>
              <a:ext cx="1077" cy="576"/>
            </a:xfrm>
            <a:prstGeom prst="rightArrow">
              <a:avLst>
                <a:gd name="adj1" fmla="val 50000"/>
                <a:gd name="adj2" fmla="val 46745"/>
              </a:avLst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Repli</a:t>
              </a:r>
              <a:r>
                <a:rPr lang="id-ID"/>
                <a:t>kasi</a:t>
              </a:r>
              <a:endParaRPr lang="en-US"/>
            </a:p>
          </p:txBody>
        </p:sp>
      </p:grpSp>
      <p:sp>
        <p:nvSpPr>
          <p:cNvPr id="31982" name="Text Box 238"/>
          <p:cNvSpPr txBox="1">
            <a:spLocks noChangeArrowheads="1"/>
          </p:cNvSpPr>
          <p:nvPr/>
        </p:nvSpPr>
        <p:spPr bwMode="auto">
          <a:xfrm>
            <a:off x="1714500" y="3880506"/>
            <a:ext cx="1828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dirty="0"/>
              <a:t>S</a:t>
            </a:r>
            <a:r>
              <a:rPr lang="en-US" sz="2800" dirty="0"/>
              <a:t>entrome</a:t>
            </a:r>
            <a:r>
              <a:rPr lang="id-ID" sz="2800" dirty="0"/>
              <a:t>r</a:t>
            </a:r>
            <a:endParaRPr lang="en-US" sz="2800" dirty="0"/>
          </a:p>
        </p:txBody>
      </p:sp>
      <p:sp>
        <p:nvSpPr>
          <p:cNvPr id="31983" name="Text Box 239"/>
          <p:cNvSpPr txBox="1">
            <a:spLocks noChangeArrowheads="1"/>
          </p:cNvSpPr>
          <p:nvPr/>
        </p:nvSpPr>
        <p:spPr bwMode="auto">
          <a:xfrm>
            <a:off x="1676400" y="2362201"/>
            <a:ext cx="1828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Lengan kromosom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984" name="Text Box 240"/>
          <p:cNvSpPr txBox="1">
            <a:spLocks noChangeArrowheads="1"/>
          </p:cNvSpPr>
          <p:nvPr/>
        </p:nvSpPr>
        <p:spPr bwMode="auto">
          <a:xfrm>
            <a:off x="1676400" y="5181601"/>
            <a:ext cx="1828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Lengan kromosom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Group 255"/>
          <p:cNvGrpSpPr>
            <a:grpSpLocks/>
          </p:cNvGrpSpPr>
          <p:nvPr/>
        </p:nvGrpSpPr>
        <p:grpSpPr bwMode="auto">
          <a:xfrm>
            <a:off x="6075366" y="1371600"/>
            <a:ext cx="1658938" cy="5181600"/>
            <a:chOff x="3360" y="864"/>
            <a:chExt cx="1045" cy="3264"/>
          </a:xfrm>
        </p:grpSpPr>
        <p:sp>
          <p:nvSpPr>
            <p:cNvPr id="14365" name="Text Box 250"/>
            <p:cNvSpPr txBox="1">
              <a:spLocks noChangeArrowheads="1"/>
            </p:cNvSpPr>
            <p:nvPr/>
          </p:nvSpPr>
          <p:spPr bwMode="auto">
            <a:xfrm>
              <a:off x="3588" y="864"/>
              <a:ext cx="817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2200" dirty="0"/>
                <a:t>Kromatid </a:t>
              </a:r>
            </a:p>
            <a:p>
              <a:r>
                <a:rPr lang="id-ID" sz="2200" dirty="0"/>
                <a:t>identik</a:t>
              </a:r>
              <a:endParaRPr lang="en-US" sz="2200" dirty="0"/>
            </a:p>
          </p:txBody>
        </p:sp>
        <p:sp>
          <p:nvSpPr>
            <p:cNvPr id="14366" name="Freeform 252"/>
            <p:cNvSpPr>
              <a:spLocks/>
            </p:cNvSpPr>
            <p:nvPr/>
          </p:nvSpPr>
          <p:spPr bwMode="auto">
            <a:xfrm flipH="1">
              <a:off x="3360" y="1008"/>
              <a:ext cx="168" cy="3120"/>
            </a:xfrm>
            <a:custGeom>
              <a:avLst/>
              <a:gdLst>
                <a:gd name="T0" fmla="*/ 0 w 192"/>
                <a:gd name="T1" fmla="*/ 0 h 3120"/>
                <a:gd name="T2" fmla="*/ 87 w 192"/>
                <a:gd name="T3" fmla="*/ 1536 h 3120"/>
                <a:gd name="T4" fmla="*/ 0 w 192"/>
                <a:gd name="T5" fmla="*/ 3120 h 3120"/>
                <a:gd name="T6" fmla="*/ 0 60000 65536"/>
                <a:gd name="T7" fmla="*/ 0 60000 65536"/>
                <a:gd name="T8" fmla="*/ 0 60000 65536"/>
                <a:gd name="T9" fmla="*/ 0 w 192"/>
                <a:gd name="T10" fmla="*/ 0 h 3120"/>
                <a:gd name="T11" fmla="*/ 192 w 192"/>
                <a:gd name="T12" fmla="*/ 3120 h 3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120">
                  <a:moveTo>
                    <a:pt x="0" y="0"/>
                  </a:moveTo>
                  <a:cubicBezTo>
                    <a:pt x="96" y="508"/>
                    <a:pt x="192" y="1016"/>
                    <a:pt x="192" y="1536"/>
                  </a:cubicBezTo>
                  <a:cubicBezTo>
                    <a:pt x="192" y="2056"/>
                    <a:pt x="96" y="2588"/>
                    <a:pt x="0" y="312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7" name="Group 254"/>
          <p:cNvGrpSpPr>
            <a:grpSpLocks/>
          </p:cNvGrpSpPr>
          <p:nvPr/>
        </p:nvGrpSpPr>
        <p:grpSpPr bwMode="auto">
          <a:xfrm>
            <a:off x="3990975" y="1333500"/>
            <a:ext cx="1828800" cy="5219700"/>
            <a:chOff x="2088" y="840"/>
            <a:chExt cx="1152" cy="3288"/>
          </a:xfrm>
        </p:grpSpPr>
        <p:sp>
          <p:nvSpPr>
            <p:cNvPr id="14363" name="Text Box 251"/>
            <p:cNvSpPr txBox="1">
              <a:spLocks noChangeArrowheads="1"/>
            </p:cNvSpPr>
            <p:nvPr/>
          </p:nvSpPr>
          <p:spPr bwMode="auto">
            <a:xfrm>
              <a:off x="2088" y="840"/>
              <a:ext cx="776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2200" dirty="0"/>
                <a:t>K</a:t>
              </a:r>
              <a:r>
                <a:rPr lang="en-US" sz="2200" dirty="0"/>
                <a:t>romatid</a:t>
              </a:r>
            </a:p>
          </p:txBody>
        </p:sp>
        <p:sp>
          <p:nvSpPr>
            <p:cNvPr id="14364" name="Freeform 253"/>
            <p:cNvSpPr>
              <a:spLocks/>
            </p:cNvSpPr>
            <p:nvPr/>
          </p:nvSpPr>
          <p:spPr bwMode="auto">
            <a:xfrm>
              <a:off x="3072" y="1008"/>
              <a:ext cx="168" cy="3120"/>
            </a:xfrm>
            <a:custGeom>
              <a:avLst/>
              <a:gdLst>
                <a:gd name="T0" fmla="*/ 0 w 192"/>
                <a:gd name="T1" fmla="*/ 0 h 3120"/>
                <a:gd name="T2" fmla="*/ 87 w 192"/>
                <a:gd name="T3" fmla="*/ 1536 h 3120"/>
                <a:gd name="T4" fmla="*/ 0 w 192"/>
                <a:gd name="T5" fmla="*/ 3120 h 3120"/>
                <a:gd name="T6" fmla="*/ 0 60000 65536"/>
                <a:gd name="T7" fmla="*/ 0 60000 65536"/>
                <a:gd name="T8" fmla="*/ 0 60000 65536"/>
                <a:gd name="T9" fmla="*/ 0 w 192"/>
                <a:gd name="T10" fmla="*/ 0 h 3120"/>
                <a:gd name="T11" fmla="*/ 192 w 192"/>
                <a:gd name="T12" fmla="*/ 3120 h 3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120">
                  <a:moveTo>
                    <a:pt x="0" y="0"/>
                  </a:moveTo>
                  <a:cubicBezTo>
                    <a:pt x="96" y="508"/>
                    <a:pt x="192" y="1016"/>
                    <a:pt x="192" y="1536"/>
                  </a:cubicBezTo>
                  <a:cubicBezTo>
                    <a:pt x="192" y="2056"/>
                    <a:pt x="96" y="2588"/>
                    <a:pt x="0" y="312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8" name="Group 271"/>
          <p:cNvGrpSpPr>
            <a:grpSpLocks/>
          </p:cNvGrpSpPr>
          <p:nvPr/>
        </p:nvGrpSpPr>
        <p:grpSpPr bwMode="auto">
          <a:xfrm>
            <a:off x="6210300" y="1441450"/>
            <a:ext cx="4305300" cy="5264150"/>
            <a:chOff x="2952" y="908"/>
            <a:chExt cx="2712" cy="3316"/>
          </a:xfrm>
        </p:grpSpPr>
        <p:sp>
          <p:nvSpPr>
            <p:cNvPr id="14353" name="AutoShape 249"/>
            <p:cNvSpPr>
              <a:spLocks noChangeArrowheads="1"/>
            </p:cNvSpPr>
            <p:nvPr/>
          </p:nvSpPr>
          <p:spPr bwMode="auto">
            <a:xfrm>
              <a:off x="2952" y="2281"/>
              <a:ext cx="1062" cy="576"/>
            </a:xfrm>
            <a:prstGeom prst="rightArrow">
              <a:avLst>
                <a:gd name="adj1" fmla="val 50000"/>
                <a:gd name="adj2" fmla="val 46094"/>
              </a:avLst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Ana</a:t>
              </a:r>
              <a:r>
                <a:rPr lang="id-ID"/>
                <a:t>fase</a:t>
              </a:r>
              <a:endParaRPr lang="en-US"/>
            </a:p>
          </p:txBody>
        </p:sp>
        <p:grpSp>
          <p:nvGrpSpPr>
            <p:cNvPr id="9" name="Group 266"/>
            <p:cNvGrpSpPr>
              <a:grpSpLocks/>
            </p:cNvGrpSpPr>
            <p:nvPr/>
          </p:nvGrpSpPr>
          <p:grpSpPr bwMode="auto">
            <a:xfrm>
              <a:off x="4032" y="908"/>
              <a:ext cx="1632" cy="3316"/>
              <a:chOff x="4032" y="908"/>
              <a:chExt cx="1632" cy="3316"/>
            </a:xfrm>
          </p:grpSpPr>
          <p:grpSp>
            <p:nvGrpSpPr>
              <p:cNvPr id="10" name="Group 241"/>
              <p:cNvGrpSpPr>
                <a:grpSpLocks/>
              </p:cNvGrpSpPr>
              <p:nvPr/>
            </p:nvGrpSpPr>
            <p:grpSpPr bwMode="auto">
              <a:xfrm>
                <a:off x="4032" y="908"/>
                <a:ext cx="192" cy="3316"/>
                <a:chOff x="624" y="908"/>
                <a:chExt cx="111" cy="1920"/>
              </a:xfrm>
            </p:grpSpPr>
            <p:sp>
              <p:nvSpPr>
                <p:cNvPr id="14360" name="Freeform 242"/>
                <p:cNvSpPr>
                  <a:spLocks/>
                </p:cNvSpPr>
                <p:nvPr/>
              </p:nvSpPr>
              <p:spPr bwMode="auto">
                <a:xfrm flipV="1">
                  <a:off x="624" y="1820"/>
                  <a:ext cx="111" cy="1008"/>
                </a:xfrm>
                <a:custGeom>
                  <a:avLst/>
                  <a:gdLst>
                    <a:gd name="T0" fmla="*/ 56 w 111"/>
                    <a:gd name="T1" fmla="*/ 1008 h 1008"/>
                    <a:gd name="T2" fmla="*/ 8 w 111"/>
                    <a:gd name="T3" fmla="*/ 144 h 1008"/>
                    <a:gd name="T4" fmla="*/ 104 w 111"/>
                    <a:gd name="T5" fmla="*/ 144 h 1008"/>
                    <a:gd name="T6" fmla="*/ 56 w 111"/>
                    <a:gd name="T7" fmla="*/ 1008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61" name="Freeform 243"/>
                <p:cNvSpPr>
                  <a:spLocks/>
                </p:cNvSpPr>
                <p:nvPr/>
              </p:nvSpPr>
              <p:spPr bwMode="auto">
                <a:xfrm>
                  <a:off x="624" y="908"/>
                  <a:ext cx="111" cy="1008"/>
                </a:xfrm>
                <a:custGeom>
                  <a:avLst/>
                  <a:gdLst>
                    <a:gd name="T0" fmla="*/ 56 w 111"/>
                    <a:gd name="T1" fmla="*/ 1008 h 1008"/>
                    <a:gd name="T2" fmla="*/ 8 w 111"/>
                    <a:gd name="T3" fmla="*/ 144 h 1008"/>
                    <a:gd name="T4" fmla="*/ 104 w 111"/>
                    <a:gd name="T5" fmla="*/ 144 h 1008"/>
                    <a:gd name="T6" fmla="*/ 56 w 111"/>
                    <a:gd name="T7" fmla="*/ 1008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62" name="Oval 244"/>
                <p:cNvSpPr>
                  <a:spLocks noChangeArrowheads="1"/>
                </p:cNvSpPr>
                <p:nvPr/>
              </p:nvSpPr>
              <p:spPr bwMode="auto">
                <a:xfrm>
                  <a:off x="632" y="1820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  <p:grpSp>
            <p:nvGrpSpPr>
              <p:cNvPr id="11" name="Group 257"/>
              <p:cNvGrpSpPr>
                <a:grpSpLocks/>
              </p:cNvGrpSpPr>
              <p:nvPr/>
            </p:nvGrpSpPr>
            <p:grpSpPr bwMode="auto">
              <a:xfrm>
                <a:off x="5472" y="908"/>
                <a:ext cx="192" cy="3316"/>
                <a:chOff x="624" y="908"/>
                <a:chExt cx="111" cy="1920"/>
              </a:xfrm>
            </p:grpSpPr>
            <p:sp>
              <p:nvSpPr>
                <p:cNvPr id="14357" name="Freeform 258"/>
                <p:cNvSpPr>
                  <a:spLocks/>
                </p:cNvSpPr>
                <p:nvPr/>
              </p:nvSpPr>
              <p:spPr bwMode="auto">
                <a:xfrm flipV="1">
                  <a:off x="624" y="1820"/>
                  <a:ext cx="111" cy="1008"/>
                </a:xfrm>
                <a:custGeom>
                  <a:avLst/>
                  <a:gdLst>
                    <a:gd name="T0" fmla="*/ 56 w 111"/>
                    <a:gd name="T1" fmla="*/ 1008 h 1008"/>
                    <a:gd name="T2" fmla="*/ 8 w 111"/>
                    <a:gd name="T3" fmla="*/ 144 h 1008"/>
                    <a:gd name="T4" fmla="*/ 104 w 111"/>
                    <a:gd name="T5" fmla="*/ 144 h 1008"/>
                    <a:gd name="T6" fmla="*/ 56 w 111"/>
                    <a:gd name="T7" fmla="*/ 1008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58" name="Freeform 259"/>
                <p:cNvSpPr>
                  <a:spLocks/>
                </p:cNvSpPr>
                <p:nvPr/>
              </p:nvSpPr>
              <p:spPr bwMode="auto">
                <a:xfrm>
                  <a:off x="624" y="908"/>
                  <a:ext cx="111" cy="1008"/>
                </a:xfrm>
                <a:custGeom>
                  <a:avLst/>
                  <a:gdLst>
                    <a:gd name="T0" fmla="*/ 56 w 111"/>
                    <a:gd name="T1" fmla="*/ 1008 h 1008"/>
                    <a:gd name="T2" fmla="*/ 8 w 111"/>
                    <a:gd name="T3" fmla="*/ 144 h 1008"/>
                    <a:gd name="T4" fmla="*/ 104 w 111"/>
                    <a:gd name="T5" fmla="*/ 144 h 1008"/>
                    <a:gd name="T6" fmla="*/ 56 w 111"/>
                    <a:gd name="T7" fmla="*/ 1008 h 10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1"/>
                    <a:gd name="T13" fmla="*/ 0 h 1008"/>
                    <a:gd name="T14" fmla="*/ 111 w 111"/>
                    <a:gd name="T15" fmla="*/ 1008 h 10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1" h="1008">
                      <a:moveTo>
                        <a:pt x="56" y="1008"/>
                      </a:moveTo>
                      <a:cubicBezTo>
                        <a:pt x="40" y="1008"/>
                        <a:pt x="0" y="287"/>
                        <a:pt x="8" y="144"/>
                      </a:cubicBezTo>
                      <a:cubicBezTo>
                        <a:pt x="15" y="0"/>
                        <a:pt x="96" y="0"/>
                        <a:pt x="104" y="144"/>
                      </a:cubicBezTo>
                      <a:cubicBezTo>
                        <a:pt x="111" y="287"/>
                        <a:pt x="72" y="1008"/>
                        <a:pt x="56" y="10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  <p:sp>
              <p:nvSpPr>
                <p:cNvPr id="14359" name="Oval 260"/>
                <p:cNvSpPr>
                  <a:spLocks noChangeArrowheads="1"/>
                </p:cNvSpPr>
                <p:nvPr/>
              </p:nvSpPr>
              <p:spPr bwMode="auto">
                <a:xfrm>
                  <a:off x="632" y="1820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/>
                </a:p>
              </p:txBody>
            </p:sp>
          </p:grpSp>
        </p:grpSp>
      </p:grpSp>
      <p:grpSp>
        <p:nvGrpSpPr>
          <p:cNvPr id="12" name="Group 270"/>
          <p:cNvGrpSpPr>
            <a:grpSpLocks/>
          </p:cNvGrpSpPr>
          <p:nvPr/>
        </p:nvGrpSpPr>
        <p:grpSpPr bwMode="auto">
          <a:xfrm>
            <a:off x="82550" y="1384300"/>
            <a:ext cx="3803650" cy="5264150"/>
            <a:chOff x="-908" y="908"/>
            <a:chExt cx="2396" cy="3316"/>
          </a:xfrm>
        </p:grpSpPr>
        <p:sp>
          <p:nvSpPr>
            <p:cNvPr id="14348" name="Text Box 237"/>
            <p:cNvSpPr txBox="1">
              <a:spLocks noChangeArrowheads="1"/>
            </p:cNvSpPr>
            <p:nvPr/>
          </p:nvSpPr>
          <p:spPr bwMode="auto">
            <a:xfrm>
              <a:off x="-908" y="943"/>
              <a:ext cx="1392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 dirty="0"/>
                <a:t>Satu set kromosom</a:t>
              </a:r>
              <a:endParaRPr lang="en-US" sz="2800" dirty="0"/>
            </a:p>
          </p:txBody>
        </p:sp>
        <p:grpSp>
          <p:nvGrpSpPr>
            <p:cNvPr id="13" name="Group 261"/>
            <p:cNvGrpSpPr>
              <a:grpSpLocks/>
            </p:cNvGrpSpPr>
            <p:nvPr/>
          </p:nvGrpSpPr>
          <p:grpSpPr bwMode="auto">
            <a:xfrm>
              <a:off x="1296" y="908"/>
              <a:ext cx="192" cy="3316"/>
              <a:chOff x="624" y="908"/>
              <a:chExt cx="111" cy="1920"/>
            </a:xfrm>
          </p:grpSpPr>
          <p:sp>
            <p:nvSpPr>
              <p:cNvPr id="14350" name="Freeform 262"/>
              <p:cNvSpPr>
                <a:spLocks/>
              </p:cNvSpPr>
              <p:nvPr/>
            </p:nvSpPr>
            <p:spPr bwMode="auto">
              <a:xfrm flipV="1">
                <a:off x="624" y="1820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1" name="Freeform 263"/>
              <p:cNvSpPr>
                <a:spLocks/>
              </p:cNvSpPr>
              <p:nvPr/>
            </p:nvSpPr>
            <p:spPr bwMode="auto">
              <a:xfrm>
                <a:off x="624" y="908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2" name="Oval 264"/>
              <p:cNvSpPr>
                <a:spLocks noChangeArrowheads="1"/>
              </p:cNvSpPr>
              <p:nvPr/>
            </p:nvSpPr>
            <p:spPr bwMode="auto">
              <a:xfrm>
                <a:off x="632" y="182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32009" name="Text Box 265"/>
          <p:cNvSpPr txBox="1">
            <a:spLocks noChangeArrowheads="1"/>
          </p:cNvSpPr>
          <p:nvPr/>
        </p:nvSpPr>
        <p:spPr bwMode="auto">
          <a:xfrm>
            <a:off x="8196263" y="2438401"/>
            <a:ext cx="19812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200" dirty="0"/>
              <a:t>Dua kromosom identik</a:t>
            </a:r>
            <a:endParaRPr lang="en-US" sz="2200" dirty="0"/>
          </a:p>
        </p:txBody>
      </p:sp>
      <p:sp>
        <p:nvSpPr>
          <p:cNvPr id="40" name="Title 2"/>
          <p:cNvSpPr txBox="1">
            <a:spLocks/>
          </p:cNvSpPr>
          <p:nvPr/>
        </p:nvSpPr>
        <p:spPr>
          <a:xfrm>
            <a:off x="0" y="552804"/>
            <a:ext cx="6475564" cy="613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romosom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romatid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entromer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82" grpId="0" autoUpdateAnimBg="0"/>
      <p:bldP spid="31983" grpId="0" autoUpdateAnimBg="0"/>
      <p:bldP spid="31984" grpId="0" autoUpdateAnimBg="0"/>
      <p:bldP spid="3200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20240"/>
            <a:ext cx="8930641" cy="3931920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jumlah sentromernya 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kromosom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tiga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macam, yaitu :</a:t>
            </a: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Monosentris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→ satu sentromer</a:t>
            </a: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Disentris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→ dua sentromer</a:t>
            </a: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Polisentris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→ banyak sentromer</a:t>
            </a: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  <a:defRPr/>
            </a:pP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  <a:defRPr/>
            </a:pP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552450"/>
            <a:ext cx="537972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82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 KROMOSOM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72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5765" y="989278"/>
            <a:ext cx="93611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latin typeface="Bookman Old Style" pitchFamily="18" charset="0"/>
              </a:rPr>
              <a:t>Berdasarkan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letak sentromernya, kromosom dibagi menjadi empat macam, yaitu :</a:t>
            </a:r>
            <a:endParaRPr lang="id-ID" sz="2800" dirty="0">
              <a:latin typeface="Bookman Old Style" pitchFamily="18" charset="0"/>
            </a:endParaRPr>
          </a:p>
          <a:p>
            <a:pPr>
              <a:defRPr/>
            </a:pPr>
            <a:endParaRPr lang="id-ID" sz="28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2800" dirty="0">
                <a:latin typeface="Bookman Old Style" pitchFamily="18" charset="0"/>
              </a:rPr>
              <a:t>Telosentrik </a:t>
            </a:r>
            <a:endParaRPr lang="id-ID" sz="28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2800" dirty="0">
                <a:latin typeface="Bookman Old Style" pitchFamily="18" charset="0"/>
              </a:rPr>
              <a:t>Akrosentrik</a:t>
            </a:r>
            <a:endParaRPr lang="id-ID" sz="28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2800" dirty="0">
                <a:latin typeface="Bookman Old Style" pitchFamily="18" charset="0"/>
              </a:rPr>
              <a:t>Submetasentrik </a:t>
            </a:r>
            <a:endParaRPr lang="id-ID" sz="28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sz="2800" dirty="0">
                <a:latin typeface="Bookman Old Style" pitchFamily="18" charset="0"/>
              </a:rPr>
              <a:t>Metasentrik</a:t>
            </a:r>
            <a:endParaRPr lang="id-ID" sz="2800" dirty="0">
              <a:latin typeface="Bookman Old Style" pitchFamily="18" charset="0"/>
            </a:endParaRPr>
          </a:p>
        </p:txBody>
      </p:sp>
      <p:pic>
        <p:nvPicPr>
          <p:cNvPr id="5" name="Picture 4" descr="fig_02-08nb"/>
          <p:cNvPicPr>
            <a:picLocks noChangeAspect="1" noChangeArrowheads="1"/>
          </p:cNvPicPr>
          <p:nvPr/>
        </p:nvPicPr>
        <p:blipFill rotWithShape="1">
          <a:blip r:embed="rId3" cstate="print"/>
          <a:srcRect l="9526" r="9908" b="2885"/>
          <a:stretch/>
        </p:blipFill>
        <p:spPr bwMode="auto">
          <a:xfrm>
            <a:off x="6267450" y="1605358"/>
            <a:ext cx="5638800" cy="462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9771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8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2"/>
          <p:cNvSpPr>
            <a:spLocks noGrp="1"/>
          </p:cNvSpPr>
          <p:nvPr>
            <p:ph idx="4294967295"/>
          </p:nvPr>
        </p:nvSpPr>
        <p:spPr>
          <a:xfrm>
            <a:off x="590550" y="1695450"/>
            <a:ext cx="10380663" cy="4783138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 smtClean="0">
                <a:latin typeface="Garamond" panose="02020404030301010803" pitchFamily="18" charset="0"/>
              </a:rPr>
              <a:t>Autoso</a:t>
            </a:r>
            <a:r>
              <a:rPr lang="id-ID" sz="2400" dirty="0" smtClean="0">
                <a:latin typeface="Garamond" panose="02020404030301010803" pitchFamily="18" charset="0"/>
              </a:rPr>
              <a:t>m → tidak mempunyai hubungan dengan penentuan jenis kelamin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 smtClean="0">
                <a:latin typeface="Garamond" panose="02020404030301010803" pitchFamily="18" charset="0"/>
              </a:rPr>
              <a:t>Genosom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id-ID" sz="2400" dirty="0" smtClean="0">
                <a:latin typeface="Garamond" panose="02020404030301010803" pitchFamily="18" charset="0"/>
              </a:rPr>
              <a:t>(</a:t>
            </a:r>
            <a:r>
              <a:rPr lang="en-US" sz="2400" dirty="0" err="1" smtClean="0">
                <a:latin typeface="Garamond" panose="02020404030301010803" pitchFamily="18" charset="0"/>
              </a:rPr>
              <a:t>kromosom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seks</a:t>
            </a:r>
            <a:r>
              <a:rPr lang="en-US" sz="2400" dirty="0" smtClean="0">
                <a:latin typeface="Garamond" panose="02020404030301010803" pitchFamily="18" charset="0"/>
              </a:rPr>
              <a:t>)</a:t>
            </a:r>
            <a:r>
              <a:rPr lang="id-ID" sz="2400" dirty="0" smtClean="0">
                <a:latin typeface="Garamond" panose="02020404030301010803" pitchFamily="18" charset="0"/>
              </a:rPr>
              <a:t> → menentukan jenis kelamin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latin typeface="Garamond" panose="02020404030301010803" pitchFamily="18" charset="0"/>
              </a:rPr>
              <a:t>	</a:t>
            </a:r>
            <a:r>
              <a:rPr lang="id-ID" sz="2400" dirty="0" smtClean="0">
                <a:latin typeface="Garamond" panose="02020404030301010803" pitchFamily="18" charset="0"/>
              </a:rPr>
              <a:t>Ada dua macam komosom seks, yaitu kromosom X dan kromosom 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d-ID" sz="2400" dirty="0" smtClean="0">
              <a:latin typeface="Garamond" panose="02020404030301010803" pitchFamily="18" charset="0"/>
            </a:endParaRPr>
          </a:p>
          <a:p>
            <a:pPr marL="444500" lvl="1" indent="-4445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2400" dirty="0" err="1">
                <a:latin typeface="Garamond" panose="02020404030301010803" pitchFamily="18" charset="0"/>
              </a:rPr>
              <a:t>Pada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setiap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sel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tubuh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manusia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id-ID" sz="2400" dirty="0" smtClean="0">
                <a:latin typeface="Garamond" panose="02020404030301010803" pitchFamily="18" charset="0"/>
              </a:rPr>
              <a:t>terdapat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</a:rPr>
              <a:t>46 </a:t>
            </a:r>
            <a:r>
              <a:rPr lang="en-US" sz="2400" dirty="0" err="1">
                <a:latin typeface="Garamond" panose="02020404030301010803" pitchFamily="18" charset="0"/>
              </a:rPr>
              <a:t>buah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kromosom</a:t>
            </a:r>
            <a:r>
              <a:rPr lang="id-ID" sz="2400" dirty="0" smtClean="0">
                <a:latin typeface="Garamond" panose="02020404030301010803" pitchFamily="18" charset="0"/>
              </a:rPr>
              <a:t>,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berarti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terdapat</a:t>
            </a:r>
            <a:r>
              <a:rPr lang="en-US" sz="2400" dirty="0">
                <a:latin typeface="Garamond" panose="02020404030301010803" pitchFamily="18" charset="0"/>
              </a:rPr>
              <a:t> 23 </a:t>
            </a:r>
            <a:r>
              <a:rPr lang="en-US" sz="2400" dirty="0" err="1">
                <a:latin typeface="Garamond" panose="02020404030301010803" pitchFamily="18" charset="0"/>
              </a:rPr>
              <a:t>pasang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kromosom</a:t>
            </a:r>
            <a:r>
              <a:rPr lang="en-US" sz="2400" dirty="0">
                <a:latin typeface="Garamond" panose="02020404030301010803" pitchFamily="18" charset="0"/>
              </a:rPr>
              <a:t> homolog.</a:t>
            </a:r>
            <a:endParaRPr lang="id-ID" sz="2400" dirty="0">
              <a:latin typeface="Garamond" panose="02020404030301010803" pitchFamily="18" charset="0"/>
            </a:endParaRPr>
          </a:p>
          <a:p>
            <a:endParaRPr lang="id-ID" sz="2400" dirty="0" smtClean="0"/>
          </a:p>
          <a:p>
            <a:pPr>
              <a:spcBef>
                <a:spcPts val="600"/>
              </a:spcBef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kromosom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id-ID" sz="2400" dirty="0"/>
              <a:t> :</a:t>
            </a:r>
          </a:p>
          <a:p>
            <a:pPr marL="631825" lvl="0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pria</a:t>
            </a:r>
            <a:r>
              <a:rPr lang="en-US" sz="2400" dirty="0"/>
              <a:t> : 44A + XY </a:t>
            </a:r>
            <a:r>
              <a:rPr lang="en-US" sz="2400" dirty="0" err="1"/>
              <a:t>atau</a:t>
            </a:r>
            <a:r>
              <a:rPr lang="en-US" sz="2400" dirty="0"/>
              <a:t> 22AA + </a:t>
            </a:r>
            <a:r>
              <a:rPr lang="en-US" sz="2400" dirty="0" smtClean="0"/>
              <a:t>XY</a:t>
            </a:r>
            <a:endParaRPr lang="id-ID" sz="2400" dirty="0"/>
          </a:p>
          <a:p>
            <a:pPr marL="631825" lvl="0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: 44A + XY </a:t>
            </a:r>
            <a:r>
              <a:rPr lang="en-US" sz="2400" dirty="0" err="1"/>
              <a:t>atau</a:t>
            </a:r>
            <a:r>
              <a:rPr lang="en-US" sz="2400" dirty="0"/>
              <a:t> 22AA + </a:t>
            </a:r>
            <a:r>
              <a:rPr lang="en-US" sz="2400" dirty="0" smtClean="0"/>
              <a:t>XX</a:t>
            </a:r>
            <a:endParaRPr lang="id-ID" sz="2400" dirty="0"/>
          </a:p>
          <a:p>
            <a:pPr marL="631825" lvl="0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/>
              <a:t>Sperma</a:t>
            </a:r>
            <a:r>
              <a:rPr lang="en-US" sz="2400" dirty="0" smtClean="0"/>
              <a:t> </a:t>
            </a:r>
            <a:r>
              <a:rPr lang="en-US" sz="2400" dirty="0"/>
              <a:t>: 22A + X </a:t>
            </a:r>
            <a:r>
              <a:rPr lang="en-US" sz="2400" dirty="0" err="1"/>
              <a:t>atau</a:t>
            </a:r>
            <a:r>
              <a:rPr lang="en-US" sz="2400" dirty="0"/>
              <a:t> 22A + </a:t>
            </a:r>
            <a:r>
              <a:rPr lang="en-US" sz="2400" dirty="0" smtClean="0"/>
              <a:t>Y</a:t>
            </a:r>
            <a:endParaRPr lang="id-ID" sz="2400" dirty="0"/>
          </a:p>
          <a:p>
            <a:pPr marL="631825" lvl="0" indent="-3635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smtClean="0"/>
              <a:t>Ovum </a:t>
            </a:r>
            <a:r>
              <a:rPr lang="en-US" sz="2400" dirty="0"/>
              <a:t>: 22A + X </a:t>
            </a:r>
            <a:endParaRPr lang="id-ID" sz="2400" dirty="0"/>
          </a:p>
          <a:p>
            <a:pPr marL="0" indent="0">
              <a:buNone/>
            </a:pPr>
            <a:r>
              <a:rPr lang="en-US" sz="2400" dirty="0" smtClean="0">
                <a:latin typeface="Bookman Old Style" pitchFamily="18" charset="0"/>
              </a:rPr>
              <a:t> </a:t>
            </a:r>
            <a:endParaRPr lang="id-ID" sz="2400" dirty="0" smtClean="0">
              <a:latin typeface="Bookman Old Style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571500"/>
            <a:ext cx="5067300" cy="7445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 KROMOSOM</a:t>
            </a:r>
            <a:endParaRPr lang="id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1560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1663</Words>
  <Application>Microsoft Office PowerPoint</Application>
  <PresentationFormat>Widescreen</PresentationFormat>
  <Paragraphs>276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ＭＳ Ｐゴシック</vt:lpstr>
      <vt:lpstr>Arial</vt:lpstr>
      <vt:lpstr>Arial Narrow</vt:lpstr>
      <vt:lpstr>Bookman Old Style</vt:lpstr>
      <vt:lpstr>Calibri</vt:lpstr>
      <vt:lpstr>Calibri Light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MATERI GENETIK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SUSUNAN DNA</vt:lpstr>
      <vt:lpstr>PowerPoint Presentation</vt:lpstr>
      <vt:lpstr>PowerPoint Presentation</vt:lpstr>
      <vt:lpstr>Letak double helix</vt:lpstr>
      <vt:lpstr>PowerPoint Presentation</vt:lpstr>
      <vt:lpstr>PowerPoint Presentation</vt:lpstr>
      <vt:lpstr>Berdasarkan tempat &amp; fungsinya RNA di bagi menjadi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Mitosis dan Meiosis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64</cp:revision>
  <dcterms:created xsi:type="dcterms:W3CDTF">2017-03-11T04:17:15Z</dcterms:created>
  <dcterms:modified xsi:type="dcterms:W3CDTF">2017-09-25T00:45:18Z</dcterms:modified>
</cp:coreProperties>
</file>