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5"/>
  </p:notesMasterIdLst>
  <p:sldIdLst>
    <p:sldId id="332" r:id="rId2"/>
    <p:sldId id="258" r:id="rId3"/>
    <p:sldId id="298" r:id="rId4"/>
    <p:sldId id="299" r:id="rId5"/>
    <p:sldId id="296" r:id="rId6"/>
    <p:sldId id="259" r:id="rId7"/>
    <p:sldId id="297" r:id="rId8"/>
    <p:sldId id="320" r:id="rId9"/>
    <p:sldId id="334" r:id="rId10"/>
    <p:sldId id="300" r:id="rId11"/>
    <p:sldId id="302" r:id="rId12"/>
    <p:sldId id="301" r:id="rId13"/>
    <p:sldId id="265" r:id="rId14"/>
    <p:sldId id="305" r:id="rId15"/>
    <p:sldId id="262" r:id="rId16"/>
    <p:sldId id="263" r:id="rId17"/>
    <p:sldId id="267" r:id="rId18"/>
    <p:sldId id="316" r:id="rId19"/>
    <p:sldId id="330" r:id="rId20"/>
    <p:sldId id="306" r:id="rId21"/>
    <p:sldId id="268" r:id="rId22"/>
    <p:sldId id="303" r:id="rId23"/>
    <p:sldId id="269" r:id="rId24"/>
    <p:sldId id="270" r:id="rId25"/>
    <p:sldId id="272" r:id="rId26"/>
    <p:sldId id="321" r:id="rId27"/>
    <p:sldId id="322" r:id="rId28"/>
    <p:sldId id="323" r:id="rId29"/>
    <p:sldId id="326" r:id="rId30"/>
    <p:sldId id="324" r:id="rId31"/>
    <p:sldId id="325" r:id="rId32"/>
    <p:sldId id="273" r:id="rId33"/>
    <p:sldId id="274" r:id="rId34"/>
    <p:sldId id="275" r:id="rId35"/>
    <p:sldId id="276" r:id="rId36"/>
    <p:sldId id="277" r:id="rId37"/>
    <p:sldId id="279" r:id="rId38"/>
    <p:sldId id="280" r:id="rId39"/>
    <p:sldId id="315" r:id="rId40"/>
    <p:sldId id="281" r:id="rId41"/>
    <p:sldId id="329" r:id="rId42"/>
    <p:sldId id="317" r:id="rId43"/>
    <p:sldId id="286" r:id="rId44"/>
    <p:sldId id="327" r:id="rId45"/>
    <p:sldId id="328" r:id="rId46"/>
    <p:sldId id="287" r:id="rId47"/>
    <p:sldId id="295" r:id="rId48"/>
    <p:sldId id="289" r:id="rId49"/>
    <p:sldId id="291" r:id="rId50"/>
    <p:sldId id="292" r:id="rId51"/>
    <p:sldId id="331" r:id="rId52"/>
    <p:sldId id="335" r:id="rId53"/>
    <p:sldId id="293" r:id="rId5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4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79354" autoAdjust="0"/>
  </p:normalViewPr>
  <p:slideViewPr>
    <p:cSldViewPr snapToGrid="0">
      <p:cViewPr varScale="1">
        <p:scale>
          <a:sx n="55" d="100"/>
          <a:sy n="55" d="100"/>
        </p:scale>
        <p:origin x="13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BA74A-5E57-44F8-8891-62F90BC36AB9}" type="datetimeFigureOut">
              <a:rPr lang="id-ID" smtClean="0"/>
              <a:t>02/10/2017</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AAB3B-07AB-44DD-AD44-99D5905B71D6}" type="slidenum">
              <a:rPr lang="id-ID" smtClean="0"/>
              <a:t>‹#›</a:t>
            </a:fld>
            <a:endParaRPr lang="id-ID"/>
          </a:p>
        </p:txBody>
      </p:sp>
    </p:spTree>
    <p:extLst>
      <p:ext uri="{BB962C8B-B14F-4D97-AF65-F5344CB8AC3E}">
        <p14:creationId xmlns:p14="http://schemas.microsoft.com/office/powerpoint/2010/main" val="301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Agar dapat mempertahankan jenisnya, makhluk hidup perlu bereproduksi dan berkembang biak</a:t>
            </a:r>
          </a:p>
          <a:p>
            <a:pPr marL="171450" indent="-171450">
              <a:buFontTx/>
              <a:buChar char="-"/>
            </a:pPr>
            <a:r>
              <a:rPr lang="id-ID" sz="1200" b="0" i="0" kern="1200" dirty="0" smtClean="0">
                <a:solidFill>
                  <a:schemeClr val="tx1"/>
                </a:solidFill>
                <a:effectLst/>
                <a:latin typeface="+mn-lt"/>
                <a:ea typeface="+mn-ea"/>
                <a:cs typeface="+mn-cs"/>
              </a:rPr>
              <a:t>fertilisasi manusia adalah gabungan atau penggabungan dari sel telur dan sperma menghasilkan telur yang dibuahi, atau dikenal sebagai zigot.</a:t>
            </a:r>
          </a:p>
          <a:p>
            <a:pPr marL="171450" indent="-171450">
              <a:buFontTx/>
              <a:buChar char="-"/>
            </a:pPr>
            <a:r>
              <a:rPr lang="id-ID" sz="1200" b="0" i="0" kern="1200" dirty="0" smtClean="0">
                <a:solidFill>
                  <a:schemeClr val="tx1"/>
                </a:solidFill>
                <a:effectLst/>
                <a:latin typeface="+mn-lt"/>
                <a:ea typeface="+mn-ea"/>
                <a:cs typeface="+mn-cs"/>
              </a:rPr>
              <a:t>proses pembuahan manusia sangat rumit dan terdiri dari banyak langkah dan komponen yang diperlukan untuk mencapai hasil akhir dari kehidupan manusia.</a:t>
            </a:r>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2</a:t>
            </a:fld>
            <a:endParaRPr lang="id-ID"/>
          </a:p>
        </p:txBody>
      </p:sp>
    </p:spTree>
    <p:extLst>
      <p:ext uri="{BB962C8B-B14F-4D97-AF65-F5344CB8AC3E}">
        <p14:creationId xmlns:p14="http://schemas.microsoft.com/office/powerpoint/2010/main" val="309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lnSpc>
                <a:spcPct val="90000"/>
              </a:lnSpc>
              <a:buNone/>
            </a:pPr>
            <a:r>
              <a:rPr lang="id-ID" b="1" dirty="0" smtClean="0"/>
              <a:t>Peta Nasib Embrio Katak</a:t>
            </a:r>
          </a:p>
          <a:p>
            <a:pPr marL="0" indent="0" algn="ctr">
              <a:lnSpc>
                <a:spcPct val="90000"/>
              </a:lnSpc>
              <a:buNone/>
            </a:pPr>
            <a:r>
              <a:rPr lang="id-ID" dirty="0" smtClean="0"/>
              <a:t>Nasib sel-sel embrio katak ditentukan dengan cara menandai daerah permukaan blastula yang berbeda dengan zat warna yang berlainan dan kemudian menentukan lokasi sel yang mengandung zat warna tersebut pada tahapan perkembangan berikutnya, seperti pada tahapan tabung neuron ini.</a:t>
            </a:r>
            <a:endParaRPr lang="en-US" dirty="0" smtClean="0"/>
          </a:p>
          <a:p>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47</a:t>
            </a:fld>
            <a:endParaRPr lang="id-ID"/>
          </a:p>
        </p:txBody>
      </p:sp>
    </p:spTree>
    <p:extLst>
      <p:ext uri="{BB962C8B-B14F-4D97-AF65-F5344CB8AC3E}">
        <p14:creationId xmlns:p14="http://schemas.microsoft.com/office/powerpoint/2010/main" val="368771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1" i="0" kern="1200" dirty="0" smtClean="0">
                <a:solidFill>
                  <a:schemeClr val="tx1"/>
                </a:solidFill>
                <a:effectLst/>
                <a:latin typeface="+mn-lt"/>
                <a:ea typeface="+mn-ea"/>
                <a:cs typeface="+mn-cs"/>
              </a:rPr>
              <a:t>notokord</a:t>
            </a:r>
            <a:r>
              <a:rPr lang="id-ID" sz="1200" b="0" i="0" kern="1200" dirty="0" smtClean="0">
                <a:solidFill>
                  <a:schemeClr val="tx1"/>
                </a:solidFill>
                <a:effectLst/>
                <a:latin typeface="+mn-lt"/>
                <a:ea typeface="+mn-ea"/>
                <a:cs typeface="+mn-cs"/>
              </a:rPr>
              <a:t>, yaitu kerangka berbentuk batangan keras tetapi lentur.</a:t>
            </a:r>
          </a:p>
          <a:p>
            <a:r>
              <a:rPr lang="id-ID" sz="1200" b="1" i="0" kern="1200" dirty="0" smtClean="0">
                <a:solidFill>
                  <a:schemeClr val="tx1"/>
                </a:solidFill>
                <a:effectLst/>
                <a:latin typeface="+mn-lt"/>
                <a:ea typeface="+mn-ea"/>
                <a:cs typeface="+mn-cs"/>
              </a:rPr>
              <a:t>somit </a:t>
            </a:r>
            <a:r>
              <a:rPr lang="id-ID" sz="1200" b="0" i="0" kern="1200" dirty="0" smtClean="0">
                <a:solidFill>
                  <a:schemeClr val="tx1"/>
                </a:solidFill>
                <a:effectLst/>
                <a:latin typeface="+mn-lt"/>
                <a:ea typeface="+mn-ea"/>
                <a:cs typeface="+mn-cs"/>
              </a:rPr>
              <a:t>adalah salah satu dari untaian segmen longitudinal seperti blok di mana mesoderma di kedua sisi tulang belakang embrio melakukan diferensiasi. Secara kolektif, somit merupakan lempengan vertebra. </a:t>
            </a:r>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48</a:t>
            </a:fld>
            <a:endParaRPr lang="id-ID"/>
          </a:p>
        </p:txBody>
      </p:sp>
    </p:spTree>
    <p:extLst>
      <p:ext uri="{BB962C8B-B14F-4D97-AF65-F5344CB8AC3E}">
        <p14:creationId xmlns:p14="http://schemas.microsoft.com/office/powerpoint/2010/main" val="3528808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Neurulasi berasal dari kata neuro yang berarti saraf. Neurulasi adalah proses penempatan jaringan yang akan tumbuh menjadi saraf, jaringan ini berasal dari diferensiasi ectoderm, sehingga disebutectoderm neural. Sebagai inducer pada proses neurulasi adalah mesodem notochord yang terletak di bawah ectoderm neural. Neurulasi dapat juga diartikan dengan proses awal pembentukan sistem saraf yang melibatkan perubahan sel-sel ektoderm bakal neural, dimulai dengan pembentukan </a:t>
            </a:r>
            <a:r>
              <a:rPr lang="id-ID" sz="1200" b="1" i="0" kern="1200" dirty="0" smtClean="0">
                <a:solidFill>
                  <a:schemeClr val="tx1"/>
                </a:solidFill>
                <a:effectLst/>
                <a:latin typeface="+mn-lt"/>
                <a:ea typeface="+mn-ea"/>
                <a:cs typeface="+mn-cs"/>
              </a:rPr>
              <a:t>keping neural (neural plate</a:t>
            </a:r>
            <a:r>
              <a:rPr lang="id-ID" sz="1200" b="0" i="0" kern="1200" dirty="0" smtClean="0">
                <a:solidFill>
                  <a:schemeClr val="tx1"/>
                </a:solidFill>
                <a:effectLst/>
                <a:latin typeface="+mn-lt"/>
                <a:ea typeface="+mn-ea"/>
                <a:cs typeface="+mn-cs"/>
              </a:rPr>
              <a:t>), </a:t>
            </a:r>
            <a:r>
              <a:rPr lang="id-ID" sz="1200" b="1" i="0" kern="1200" dirty="0" smtClean="0">
                <a:solidFill>
                  <a:schemeClr val="tx1"/>
                </a:solidFill>
                <a:effectLst/>
                <a:latin typeface="+mn-lt"/>
                <a:ea typeface="+mn-ea"/>
                <a:cs typeface="+mn-cs"/>
              </a:rPr>
              <a:t>lipatan neural (neural folds)</a:t>
            </a:r>
            <a:r>
              <a:rPr lang="id-ID" sz="1200" b="0" i="0" kern="1200" dirty="0" smtClean="0">
                <a:solidFill>
                  <a:schemeClr val="tx1"/>
                </a:solidFill>
                <a:effectLst/>
                <a:latin typeface="+mn-lt"/>
                <a:ea typeface="+mn-ea"/>
                <a:cs typeface="+mn-cs"/>
              </a:rPr>
              <a:t> </a:t>
            </a:r>
            <a:r>
              <a:rPr lang="id-ID" sz="1200" b="1" i="0" kern="1200" dirty="0" smtClean="0">
                <a:solidFill>
                  <a:schemeClr val="tx1"/>
                </a:solidFill>
                <a:effectLst/>
                <a:latin typeface="+mn-lt"/>
                <a:ea typeface="+mn-ea"/>
                <a:cs typeface="+mn-cs"/>
              </a:rPr>
              <a:t>serta penutupan lipatan ini untuk membentuk neural tube, yang terbenam dalam dinding tubuh dan berdesiferensiasi menjadi otak dan korda spinalis dan berakhir dengan terbentuknya bumbung neural. </a:t>
            </a:r>
            <a:r>
              <a:rPr lang="id-ID" sz="1200" b="0" i="0" kern="1200" dirty="0" smtClean="0">
                <a:solidFill>
                  <a:schemeClr val="tx1"/>
                </a:solidFill>
                <a:effectLst/>
                <a:latin typeface="+mn-lt"/>
                <a:ea typeface="+mn-ea"/>
                <a:cs typeface="+mn-cs"/>
              </a:rPr>
              <a:t>Diduga bahwa perubahan morfologi yang terjadi selama neurulasi sejalan dengan perubahan kromosom dan pola proteinnya. Penelitian ini dilakukan untuk membandingkan morfologi kromosom dan pola protein.</a:t>
            </a:r>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49</a:t>
            </a:fld>
            <a:endParaRPr lang="id-ID"/>
          </a:p>
        </p:txBody>
      </p:sp>
    </p:spTree>
    <p:extLst>
      <p:ext uri="{BB962C8B-B14F-4D97-AF65-F5344CB8AC3E}">
        <p14:creationId xmlns:p14="http://schemas.microsoft.com/office/powerpoint/2010/main" val="128594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buFont typeface="+mj-lt"/>
              <a:buAutoNum type="alphaLcPeriod"/>
            </a:pPr>
            <a:r>
              <a:rPr lang="id-ID" dirty="0" smtClean="0"/>
              <a:t>Notokord telah berkembang dari mesoderm dorsal, dan ektoderm dorsal telah menebal, membentuk lempeng neuron</a:t>
            </a:r>
          </a:p>
          <a:p>
            <a:pPr marL="457200" indent="-457200">
              <a:lnSpc>
                <a:spcPct val="90000"/>
              </a:lnSpc>
              <a:buFont typeface="+mj-lt"/>
              <a:buAutoNum type="alphaLcPeriod"/>
            </a:pPr>
            <a:r>
              <a:rPr lang="id-ID" dirty="0" smtClean="0"/>
              <a:t>Jaringan pada daerah pertemuan pinggir-pinggir tabung itu memisah dari tabung sebagai pial neuron</a:t>
            </a:r>
          </a:p>
          <a:p>
            <a:pPr marL="457200" indent="-457200">
              <a:lnSpc>
                <a:spcPct val="90000"/>
              </a:lnSpc>
              <a:buFont typeface="+mj-lt"/>
              <a:buAutoNum type="alphaLcPeriod"/>
            </a:pPr>
            <a:r>
              <a:rPr lang="id-ID" dirty="0" smtClean="0"/>
              <a:t>Sebuah embrio dengan tabung neuron yang sudah selesai terbentuk  mempunyai banyak somit yang mengapit notokord. Dibentuk dari mesoderm, somit akan menjadi struktur bersegmen</a:t>
            </a:r>
            <a:endParaRPr lang="id-ID" dirty="0" smtClean="0"/>
          </a:p>
        </p:txBody>
      </p:sp>
      <p:sp>
        <p:nvSpPr>
          <p:cNvPr id="4" name="Slide Number Placeholder 3"/>
          <p:cNvSpPr>
            <a:spLocks noGrp="1"/>
          </p:cNvSpPr>
          <p:nvPr>
            <p:ph type="sldNum" sz="quarter" idx="10"/>
          </p:nvPr>
        </p:nvSpPr>
        <p:spPr/>
        <p:txBody>
          <a:bodyPr/>
          <a:lstStyle/>
          <a:p>
            <a:fld id="{872AAB3B-07AB-44DD-AD44-99D5905B71D6}" type="slidenum">
              <a:rPr lang="id-ID" smtClean="0"/>
              <a:t>50</a:t>
            </a:fld>
            <a:endParaRPr lang="id-ID"/>
          </a:p>
        </p:txBody>
      </p:sp>
    </p:spTree>
    <p:extLst>
      <p:ext uri="{BB962C8B-B14F-4D97-AF65-F5344CB8AC3E}">
        <p14:creationId xmlns:p14="http://schemas.microsoft.com/office/powerpoint/2010/main" val="333842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Kumulus</a:t>
            </a:r>
            <a:r>
              <a:rPr lang="id-ID" baseline="0" dirty="0" smtClean="0"/>
              <a:t> ooforus : lapisan terluar sel telur</a:t>
            </a:r>
          </a:p>
          <a:p>
            <a:pPr marL="171450" indent="-171450">
              <a:buFontTx/>
              <a:buChar char="-"/>
            </a:pPr>
            <a:r>
              <a:rPr lang="id-ID" baseline="0" dirty="0" smtClean="0"/>
              <a:t>Korona radiata : </a:t>
            </a:r>
            <a:r>
              <a:rPr lang="id-ID" sz="1200" b="0" i="0" kern="1200" dirty="0" smtClean="0">
                <a:solidFill>
                  <a:schemeClr val="tx1"/>
                </a:solidFill>
                <a:effectLst/>
                <a:latin typeface="+mn-lt"/>
                <a:ea typeface="+mn-ea"/>
                <a:cs typeface="+mn-cs"/>
              </a:rPr>
              <a:t> </a:t>
            </a:r>
            <a:r>
              <a:rPr lang="id-ID" sz="1200" b="0" i="0" u="sng" kern="1200" dirty="0" smtClean="0">
                <a:solidFill>
                  <a:schemeClr val="tx1"/>
                </a:solidFill>
                <a:effectLst/>
                <a:latin typeface="+mn-lt"/>
                <a:ea typeface="+mn-ea"/>
                <a:cs typeface="+mn-cs"/>
              </a:rPr>
              <a:t>lapisan sel yang mengelilingi sel telur setelah ovulasi</a:t>
            </a:r>
            <a:r>
              <a:rPr lang="id-ID" sz="1200" b="0" i="0" kern="1200" dirty="0" smtClean="0">
                <a:solidFill>
                  <a:schemeClr val="tx1"/>
                </a:solidFill>
                <a:effectLst/>
                <a:latin typeface="+mn-lt"/>
                <a:ea typeface="+mn-ea"/>
                <a:cs typeface="+mn-cs"/>
              </a:rPr>
              <a:t>. Merupakan sel-sel granulosa yang melekat disisi luar oosit dan merupakan mantel terluar ovum yang paling tebal.</a:t>
            </a:r>
          </a:p>
          <a:p>
            <a:pPr marL="171450" indent="-171450">
              <a:buFontTx/>
              <a:buChar char="-"/>
            </a:pPr>
            <a:r>
              <a:rPr lang="id-ID" sz="1200" b="0" i="0" kern="1200" dirty="0" smtClean="0">
                <a:solidFill>
                  <a:schemeClr val="tx1"/>
                </a:solidFill>
                <a:effectLst/>
                <a:latin typeface="+mn-lt"/>
                <a:ea typeface="+mn-ea"/>
                <a:cs typeface="+mn-cs"/>
              </a:rPr>
              <a:t>Zona pelusida : </a:t>
            </a:r>
            <a:r>
              <a:rPr lang="it-IT" sz="1200" b="0" i="0" kern="1200" dirty="0" smtClean="0">
                <a:solidFill>
                  <a:schemeClr val="tx1"/>
                </a:solidFill>
                <a:effectLst/>
                <a:latin typeface="+mn-lt"/>
                <a:ea typeface="+mn-ea"/>
                <a:cs typeface="+mn-cs"/>
              </a:rPr>
              <a:t>membran tebal transparan di sekitar sel telur mamalia </a:t>
            </a:r>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3</a:t>
            </a:fld>
            <a:endParaRPr lang="id-ID"/>
          </a:p>
        </p:txBody>
      </p:sp>
    </p:spTree>
    <p:extLst>
      <p:ext uri="{BB962C8B-B14F-4D97-AF65-F5344CB8AC3E}">
        <p14:creationId xmlns:p14="http://schemas.microsoft.com/office/powerpoint/2010/main" val="417910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sz="1200" b="1" i="0" kern="1200" dirty="0" smtClean="0">
                <a:solidFill>
                  <a:schemeClr val="tx1"/>
                </a:solidFill>
                <a:effectLst/>
                <a:latin typeface="+mn-lt"/>
                <a:ea typeface="+mn-ea"/>
                <a:cs typeface="+mn-cs"/>
              </a:rPr>
              <a:t>Epididimis</a:t>
            </a:r>
            <a:r>
              <a:rPr lang="id-ID" sz="1200" b="0" i="0" kern="1200" dirty="0" smtClean="0">
                <a:solidFill>
                  <a:schemeClr val="tx1"/>
                </a:solidFill>
                <a:effectLst/>
                <a:latin typeface="+mn-lt"/>
                <a:ea typeface="+mn-ea"/>
                <a:cs typeface="+mn-cs"/>
              </a:rPr>
              <a:t> adalah saluran yang bergulung yang terletak di belakang setiap testis. </a:t>
            </a:r>
            <a:r>
              <a:rPr lang="id-ID" sz="1200" b="1" i="0" kern="1200" dirty="0" smtClean="0">
                <a:solidFill>
                  <a:schemeClr val="tx1"/>
                </a:solidFill>
                <a:effectLst/>
                <a:latin typeface="+mn-lt"/>
                <a:ea typeface="+mn-ea"/>
                <a:cs typeface="+mn-cs"/>
              </a:rPr>
              <a:t>Epididimis</a:t>
            </a:r>
            <a:r>
              <a:rPr lang="id-ID" sz="1200" b="0" i="0" kern="1200" dirty="0" smtClean="0">
                <a:solidFill>
                  <a:schemeClr val="tx1"/>
                </a:solidFill>
                <a:effectLst/>
                <a:latin typeface="+mn-lt"/>
                <a:ea typeface="+mn-ea"/>
                <a:cs typeface="+mn-cs"/>
              </a:rPr>
              <a:t> berperan dalam mengumpulkan dan menyimpan sperma sebelum ejakulasi sewaktu berhubungan seksual dan sebagai tempat maturasi dari sperma.</a:t>
            </a:r>
          </a:p>
          <a:p>
            <a:pPr marL="171450" indent="-171450">
              <a:buFontTx/>
              <a:buChar char="-"/>
            </a:pPr>
            <a:r>
              <a:rPr lang="id-ID" sz="1200" b="1" i="0" kern="1200" dirty="0" smtClean="0">
                <a:solidFill>
                  <a:schemeClr val="tx1"/>
                </a:solidFill>
                <a:effectLst/>
                <a:latin typeface="+mn-lt"/>
                <a:ea typeface="+mn-ea"/>
                <a:cs typeface="+mn-cs"/>
              </a:rPr>
              <a:t>Testis</a:t>
            </a:r>
            <a:r>
              <a:rPr lang="id-ID" sz="1200" b="0" i="0" kern="1200" dirty="0" smtClean="0">
                <a:solidFill>
                  <a:schemeClr val="tx1"/>
                </a:solidFill>
                <a:effectLst/>
                <a:latin typeface="+mn-lt"/>
                <a:ea typeface="+mn-ea"/>
                <a:cs typeface="+mn-cs"/>
              </a:rPr>
              <a:t> memiliki dua </a:t>
            </a:r>
            <a:r>
              <a:rPr lang="id-ID" sz="1200" b="1" i="0" kern="1200" dirty="0" smtClean="0">
                <a:solidFill>
                  <a:schemeClr val="tx1"/>
                </a:solidFill>
                <a:effectLst/>
                <a:latin typeface="+mn-lt"/>
                <a:ea typeface="+mn-ea"/>
                <a:cs typeface="+mn-cs"/>
              </a:rPr>
              <a:t>fungsi</a:t>
            </a:r>
            <a:r>
              <a:rPr lang="id-ID" sz="1200" b="0" i="0" kern="1200" dirty="0" smtClean="0">
                <a:solidFill>
                  <a:schemeClr val="tx1"/>
                </a:solidFill>
                <a:effectLst/>
                <a:latin typeface="+mn-lt"/>
                <a:ea typeface="+mn-ea"/>
                <a:cs typeface="+mn-cs"/>
              </a:rPr>
              <a:t>, yaitu sebagai tempat spermatogenesis dan produksi androgen. </a:t>
            </a:r>
          </a:p>
          <a:p>
            <a:pPr marL="171450" indent="-171450">
              <a:buFontTx/>
              <a:buChar char="-"/>
            </a:pPr>
            <a:r>
              <a:rPr lang="id-ID" sz="1200" b="0" i="0" kern="1200" dirty="0" smtClean="0">
                <a:solidFill>
                  <a:schemeClr val="tx1"/>
                </a:solidFill>
                <a:effectLst/>
                <a:latin typeface="+mn-lt"/>
                <a:ea typeface="+mn-ea"/>
                <a:cs typeface="+mn-cs"/>
              </a:rPr>
              <a:t>Spermatogenesis terjadi dalam suatu struktur yang disebut tubulus seminiferus. </a:t>
            </a:r>
          </a:p>
          <a:p>
            <a:pPr marL="171450" indent="-171450">
              <a:buFontTx/>
              <a:buChar char="-"/>
            </a:pPr>
            <a:r>
              <a:rPr lang="id-ID" sz="1200" b="0" i="0" kern="1200" dirty="0" smtClean="0">
                <a:solidFill>
                  <a:schemeClr val="tx1"/>
                </a:solidFill>
                <a:effectLst/>
                <a:latin typeface="+mn-lt"/>
                <a:ea typeface="+mn-ea"/>
                <a:cs typeface="+mn-cs"/>
              </a:rPr>
              <a:t>Tubulus ini berlekuk lekuk dalam lobulus yang semua duktusnya kemudian meninggalkan </a:t>
            </a:r>
            <a:r>
              <a:rPr lang="id-ID" sz="1200" b="1" i="0" kern="1200" dirty="0" smtClean="0">
                <a:solidFill>
                  <a:schemeClr val="tx1"/>
                </a:solidFill>
                <a:effectLst/>
                <a:latin typeface="+mn-lt"/>
                <a:ea typeface="+mn-ea"/>
                <a:cs typeface="+mn-cs"/>
              </a:rPr>
              <a:t>testis</a:t>
            </a:r>
            <a:r>
              <a:rPr lang="id-ID" sz="1200" b="0" i="0" kern="1200" dirty="0" smtClean="0">
                <a:solidFill>
                  <a:schemeClr val="tx1"/>
                </a:solidFill>
                <a:effectLst/>
                <a:latin typeface="+mn-lt"/>
                <a:ea typeface="+mn-ea"/>
                <a:cs typeface="+mn-cs"/>
              </a:rPr>
              <a:t> dan masuk ke dalam epididimis.</a:t>
            </a:r>
          </a:p>
          <a:p>
            <a:pPr marL="171450" indent="-171450">
              <a:buFontTx/>
              <a:buChar char="-"/>
            </a:pPr>
            <a:r>
              <a:rPr lang="id-ID" sz="1200" b="1" i="0" kern="1200" dirty="0" smtClean="0">
                <a:solidFill>
                  <a:schemeClr val="tx1"/>
                </a:solidFill>
                <a:effectLst/>
                <a:latin typeface="+mn-lt"/>
                <a:ea typeface="+mn-ea"/>
                <a:cs typeface="+mn-cs"/>
              </a:rPr>
              <a:t>sel Sertoli</a:t>
            </a:r>
            <a:r>
              <a:rPr lang="id-ID" sz="1200" b="0" i="0" kern="1200" dirty="0" smtClean="0">
                <a:solidFill>
                  <a:schemeClr val="tx1"/>
                </a:solidFill>
                <a:effectLst/>
                <a:latin typeface="+mn-lt"/>
                <a:ea typeface="+mn-ea"/>
                <a:cs typeface="+mn-cs"/>
              </a:rPr>
              <a:t> yang berfungsi memberi makan spermatozoa juga </a:t>
            </a:r>
            <a:r>
              <a:rPr lang="id-ID" sz="1200" b="1" i="0" kern="1200" dirty="0" smtClean="0">
                <a:solidFill>
                  <a:schemeClr val="tx1"/>
                </a:solidFill>
                <a:effectLst/>
                <a:latin typeface="+mn-lt"/>
                <a:ea typeface="+mn-ea"/>
                <a:cs typeface="+mn-cs"/>
              </a:rPr>
              <a:t>sel</a:t>
            </a:r>
            <a:r>
              <a:rPr lang="id-ID" sz="1200" b="0" i="0" kern="1200" dirty="0" smtClean="0">
                <a:solidFill>
                  <a:schemeClr val="tx1"/>
                </a:solidFill>
                <a:effectLst/>
                <a:latin typeface="+mn-lt"/>
                <a:ea typeface="+mn-ea"/>
                <a:cs typeface="+mn-cs"/>
              </a:rPr>
              <a:t> Leydig yang terdapat di antara tubulus seminiferus. </a:t>
            </a:r>
            <a:r>
              <a:rPr lang="id-ID" sz="1200" b="1" i="0" kern="1200" dirty="0" smtClean="0">
                <a:solidFill>
                  <a:schemeClr val="tx1"/>
                </a:solidFill>
                <a:effectLst/>
                <a:latin typeface="+mn-lt"/>
                <a:ea typeface="+mn-ea"/>
                <a:cs typeface="+mn-cs"/>
              </a:rPr>
              <a:t>Sel</a:t>
            </a:r>
            <a:r>
              <a:rPr lang="id-ID" sz="1200" b="0" i="0" kern="1200" dirty="0" smtClean="0">
                <a:solidFill>
                  <a:schemeClr val="tx1"/>
                </a:solidFill>
                <a:effectLst/>
                <a:latin typeface="+mn-lt"/>
                <a:ea typeface="+mn-ea"/>
                <a:cs typeface="+mn-cs"/>
              </a:rPr>
              <a:t> Leydig berfungsi menghasilkan testosteron.</a:t>
            </a:r>
          </a:p>
          <a:p>
            <a:pPr marL="171450" indent="-171450">
              <a:buFontTx/>
              <a:buChar char="-"/>
            </a:pPr>
            <a:r>
              <a:rPr lang="id-ID" sz="1200" b="0" i="0" kern="1200" dirty="0" smtClean="0">
                <a:solidFill>
                  <a:schemeClr val="tx1"/>
                </a:solidFill>
                <a:effectLst/>
                <a:latin typeface="+mn-lt"/>
                <a:ea typeface="+mn-ea"/>
                <a:cs typeface="+mn-cs"/>
              </a:rPr>
              <a:t>Gonad pada laki-laki disebut testis, di dalamnya ada organ khusus yang dikenal sebagai tubulus seminiferus. Di sinilah sel sperma sebenarnya terbentuk. Proses spermatogenesis dimulai dengan Meiosie. Meiosis dimulai dengan sel yang disebut spermatosit primer. Pada akhir pembelahan meiosis pertama, sel haploid yang dihasilkan disebut spermatosit sekunder. Sel haploid ini harus melalui pembelahan sel meiosis lain. Sel yang dihasilkan pada akhir meiosis disebut spermatid. Saat mencapai lumen tubulus dan tumbuh ekor maka inilah yang disebut dengan sel sperma. Empat sel sperma hasil dari setiap spermatosit primer saat terjadi meiosis. Dimulai dari masa pubertas, laki-laki menghasilkan jutaan sperma setiap hari selama hidupnya.</a:t>
            </a:r>
          </a:p>
          <a:p>
            <a:pPr marL="171450" indent="-171450">
              <a:buFontTx/>
              <a:buChar char="-"/>
            </a:pPr>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4</a:t>
            </a:fld>
            <a:endParaRPr lang="id-ID"/>
          </a:p>
        </p:txBody>
      </p:sp>
    </p:spTree>
    <p:extLst>
      <p:ext uri="{BB962C8B-B14F-4D97-AF65-F5344CB8AC3E}">
        <p14:creationId xmlns:p14="http://schemas.microsoft.com/office/powerpoint/2010/main" val="351699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dirty="0" err="1" smtClean="0"/>
              <a:t>terjadi</a:t>
            </a:r>
            <a:r>
              <a:rPr lang="en-US" dirty="0" smtClean="0"/>
              <a:t> </a:t>
            </a:r>
            <a:r>
              <a:rPr lang="en-US" dirty="0" err="1" smtClean="0"/>
              <a:t>persaingan</a:t>
            </a:r>
            <a:r>
              <a:rPr lang="en-US" dirty="0" smtClean="0"/>
              <a:t> </a:t>
            </a:r>
            <a:r>
              <a:rPr lang="en-US" dirty="0" err="1" smtClean="0"/>
              <a:t>untuk</a:t>
            </a:r>
            <a:r>
              <a:rPr lang="en-US" dirty="0" smtClean="0"/>
              <a:t> </a:t>
            </a:r>
            <a:r>
              <a:rPr lang="en-US" dirty="0" err="1" smtClean="0"/>
              <a:t>dapat</a:t>
            </a:r>
            <a:r>
              <a:rPr lang="en-US" dirty="0" smtClean="0"/>
              <a:t> </a:t>
            </a:r>
            <a:r>
              <a:rPr lang="en-US" dirty="0" err="1" smtClean="0"/>
              <a:t>memfertilisasi</a:t>
            </a:r>
            <a:r>
              <a:rPr lang="en-US" dirty="0" smtClean="0"/>
              <a:t> ovum </a:t>
            </a:r>
            <a:r>
              <a:rPr lang="en-US" dirty="0" err="1" smtClean="0"/>
              <a:t>dan</a:t>
            </a:r>
            <a:r>
              <a:rPr lang="en-US" dirty="0" smtClean="0"/>
              <a:t> </a:t>
            </a:r>
            <a:r>
              <a:rPr lang="en-US" dirty="0" err="1" smtClean="0"/>
              <a:t>hanya</a:t>
            </a:r>
            <a:r>
              <a:rPr lang="en-US" dirty="0" smtClean="0"/>
              <a:t> </a:t>
            </a:r>
            <a:r>
              <a:rPr lang="en-US" dirty="0" err="1" smtClean="0"/>
              <a:t>satu</a:t>
            </a:r>
            <a:r>
              <a:rPr lang="en-US" dirty="0" smtClean="0"/>
              <a:t> </a:t>
            </a:r>
            <a:r>
              <a:rPr lang="en-US" dirty="0" err="1" smtClean="0"/>
              <a:t>sperma</a:t>
            </a:r>
            <a:r>
              <a:rPr lang="en-US" dirty="0" smtClean="0"/>
              <a:t> </a:t>
            </a:r>
            <a:r>
              <a:rPr lang="en-US" dirty="0" err="1" smtClean="0"/>
              <a:t>saja</a:t>
            </a:r>
            <a:r>
              <a:rPr lang="en-US" dirty="0" smtClean="0"/>
              <a:t> yang </a:t>
            </a:r>
            <a:r>
              <a:rPr lang="en-US" dirty="0" err="1" smtClean="0"/>
              <a:t>berhasil</a:t>
            </a:r>
            <a:r>
              <a:rPr lang="en-US" dirty="0" smtClean="0"/>
              <a:t> </a:t>
            </a:r>
            <a:r>
              <a:rPr lang="en-US" dirty="0" err="1" smtClean="0"/>
              <a:t>memfertilisasinya</a:t>
            </a:r>
            <a:endParaRPr lang="id-ID" dirty="0" smtClean="0"/>
          </a:p>
          <a:p>
            <a:pPr marL="171450" indent="-171450" eaLnBrk="1" hangingPunct="1">
              <a:buFontTx/>
              <a:buChar char="-"/>
            </a:pPr>
            <a:r>
              <a:rPr lang="en-US" dirty="0" err="1" smtClean="0"/>
              <a:t>Sebelum</a:t>
            </a:r>
            <a:r>
              <a:rPr lang="en-US" dirty="0" smtClean="0"/>
              <a:t> </a:t>
            </a:r>
            <a:r>
              <a:rPr lang="en-US" dirty="0" err="1" smtClean="0"/>
              <a:t>fertilisasi</a:t>
            </a:r>
            <a:r>
              <a:rPr lang="en-US" dirty="0" smtClean="0"/>
              <a:t>, </a:t>
            </a:r>
            <a:r>
              <a:rPr lang="en-US" dirty="0" err="1" smtClean="0"/>
              <a:t>sperma</a:t>
            </a:r>
            <a:r>
              <a:rPr lang="en-US" dirty="0" smtClean="0"/>
              <a:t> </a:t>
            </a:r>
            <a:r>
              <a:rPr lang="en-US" dirty="0" err="1" smtClean="0"/>
              <a:t>mengalami</a:t>
            </a:r>
            <a:r>
              <a:rPr lang="en-US" dirty="0" smtClean="0"/>
              <a:t> proses </a:t>
            </a:r>
            <a:r>
              <a:rPr lang="en-US" dirty="0" err="1" smtClean="0"/>
              <a:t>kapasitasi</a:t>
            </a:r>
            <a:r>
              <a:rPr lang="en-US" dirty="0" smtClean="0"/>
              <a:t>, </a:t>
            </a:r>
            <a:r>
              <a:rPr lang="en-US" dirty="0" err="1" smtClean="0"/>
              <a:t>yaitu</a:t>
            </a:r>
            <a:r>
              <a:rPr lang="en-US" dirty="0" smtClean="0"/>
              <a:t> </a:t>
            </a:r>
            <a:r>
              <a:rPr lang="en-US" dirty="0" err="1" smtClean="0"/>
              <a:t>pembukaan</a:t>
            </a:r>
            <a:r>
              <a:rPr lang="en-US" dirty="0" smtClean="0"/>
              <a:t> </a:t>
            </a:r>
            <a:r>
              <a:rPr lang="en-US" dirty="0" err="1" smtClean="0"/>
              <a:t>molekul</a:t>
            </a:r>
            <a:r>
              <a:rPr lang="en-US" dirty="0" smtClean="0"/>
              <a:t> </a:t>
            </a:r>
            <a:r>
              <a:rPr lang="en-US" dirty="0" err="1" smtClean="0"/>
              <a:t>reseptor</a:t>
            </a:r>
            <a:r>
              <a:rPr lang="en-US" dirty="0" smtClean="0"/>
              <a:t> </a:t>
            </a:r>
            <a:r>
              <a:rPr lang="en-US" dirty="0" err="1" smtClean="0"/>
              <a:t>dan</a:t>
            </a:r>
            <a:r>
              <a:rPr lang="en-US" dirty="0" smtClean="0"/>
              <a:t> </a:t>
            </a:r>
            <a:r>
              <a:rPr lang="en-US" dirty="0" err="1" smtClean="0"/>
              <a:t>penglepasan</a:t>
            </a:r>
            <a:r>
              <a:rPr lang="en-US" dirty="0" smtClean="0"/>
              <a:t> inhibitor </a:t>
            </a:r>
            <a:r>
              <a:rPr lang="en-US" dirty="0" err="1" smtClean="0"/>
              <a:t>serta</a:t>
            </a:r>
            <a:r>
              <a:rPr lang="en-US" dirty="0" smtClean="0"/>
              <a:t> </a:t>
            </a:r>
            <a:r>
              <a:rPr lang="en-US" dirty="0" err="1" smtClean="0"/>
              <a:t>hanya</a:t>
            </a:r>
            <a:r>
              <a:rPr lang="en-US" dirty="0" smtClean="0"/>
              <a:t> </a:t>
            </a:r>
            <a:r>
              <a:rPr lang="en-US" dirty="0" err="1" smtClean="0"/>
              <a:t>enzim</a:t>
            </a:r>
            <a:r>
              <a:rPr lang="en-US" dirty="0" smtClean="0"/>
              <a:t> proteinase </a:t>
            </a:r>
            <a:r>
              <a:rPr lang="en-US" dirty="0" err="1" smtClean="0"/>
              <a:t>pada</a:t>
            </a:r>
            <a:r>
              <a:rPr lang="en-US" dirty="0" smtClean="0"/>
              <a:t> </a:t>
            </a:r>
            <a:r>
              <a:rPr lang="en-US" dirty="0" err="1" smtClean="0"/>
              <a:t>permukaan</a:t>
            </a:r>
            <a:r>
              <a:rPr lang="en-US" dirty="0" smtClean="0"/>
              <a:t> </a:t>
            </a:r>
            <a:r>
              <a:rPr lang="en-US" dirty="0" err="1" smtClean="0"/>
              <a:t>sperma</a:t>
            </a:r>
            <a:r>
              <a:rPr lang="en-US" dirty="0" smtClean="0"/>
              <a:t>. </a:t>
            </a:r>
            <a:endParaRPr lang="id-ID" dirty="0" smtClean="0"/>
          </a:p>
          <a:p>
            <a:pPr marL="171450" indent="-171450" eaLnBrk="1" hangingPunct="1">
              <a:buFontTx/>
              <a:buChar char="-"/>
            </a:pPr>
            <a:r>
              <a:rPr lang="en-US" dirty="0" smtClean="0"/>
              <a:t>Proses </a:t>
            </a:r>
            <a:r>
              <a:rPr lang="en-US" dirty="0" err="1" smtClean="0"/>
              <a:t>kapasitasi</a:t>
            </a:r>
            <a:r>
              <a:rPr lang="en-US" dirty="0" smtClean="0"/>
              <a:t> </a:t>
            </a:r>
            <a:r>
              <a:rPr lang="en-US" dirty="0" err="1" smtClean="0"/>
              <a:t>terjadi</a:t>
            </a:r>
            <a:r>
              <a:rPr lang="en-US" dirty="0" smtClean="0"/>
              <a:t> di </a:t>
            </a:r>
            <a:r>
              <a:rPr lang="en-US" dirty="0" err="1" smtClean="0"/>
              <a:t>dalam</a:t>
            </a:r>
            <a:r>
              <a:rPr lang="en-US" dirty="0" smtClean="0"/>
              <a:t> uterus </a:t>
            </a:r>
            <a:r>
              <a:rPr lang="en-US" dirty="0" err="1" smtClean="0"/>
              <a:t>dan</a:t>
            </a:r>
            <a:r>
              <a:rPr lang="en-US" dirty="0" smtClean="0"/>
              <a:t> </a:t>
            </a:r>
            <a:r>
              <a:rPr lang="en-US" dirty="0" err="1" smtClean="0"/>
              <a:t>saluran</a:t>
            </a:r>
            <a:r>
              <a:rPr lang="en-US" dirty="0" smtClean="0"/>
              <a:t> </a:t>
            </a:r>
            <a:r>
              <a:rPr lang="en-US" dirty="0" err="1" smtClean="0"/>
              <a:t>oviduk</a:t>
            </a:r>
            <a:r>
              <a:rPr lang="en-US" dirty="0" smtClean="0"/>
              <a:t>, </a:t>
            </a:r>
            <a:r>
              <a:rPr lang="en-US" dirty="0" err="1" smtClean="0"/>
              <a:t>selama</a:t>
            </a:r>
            <a:r>
              <a:rPr lang="en-US" dirty="0" smtClean="0"/>
              <a:t> 7 jam. </a:t>
            </a:r>
          </a:p>
          <a:p>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6</a:t>
            </a:fld>
            <a:endParaRPr lang="id-ID"/>
          </a:p>
        </p:txBody>
      </p:sp>
    </p:spTree>
    <p:extLst>
      <p:ext uri="{BB962C8B-B14F-4D97-AF65-F5344CB8AC3E}">
        <p14:creationId xmlns:p14="http://schemas.microsoft.com/office/powerpoint/2010/main" val="313829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Akrosom</a:t>
            </a:r>
            <a:r>
              <a:rPr lang="en-US" dirty="0" smtClean="0"/>
              <a:t> </a:t>
            </a:r>
            <a:r>
              <a:rPr lang="en-US" dirty="0" err="1" smtClean="0"/>
              <a:t>memiliki</a:t>
            </a:r>
            <a:r>
              <a:rPr lang="en-US" dirty="0" smtClean="0"/>
              <a:t> </a:t>
            </a:r>
            <a:r>
              <a:rPr lang="en-US" dirty="0" err="1" smtClean="0"/>
              <a:t>enzim</a:t>
            </a:r>
            <a:r>
              <a:rPr lang="en-US" dirty="0" smtClean="0"/>
              <a:t> </a:t>
            </a:r>
            <a:r>
              <a:rPr lang="en-US" dirty="0" err="1" smtClean="0"/>
              <a:t>hidrolisis</a:t>
            </a:r>
            <a:r>
              <a:rPr lang="en-US" dirty="0" smtClean="0"/>
              <a:t> </a:t>
            </a:r>
            <a:r>
              <a:rPr lang="en-US" dirty="0" err="1" smtClean="0"/>
              <a:t>hialuronidase</a:t>
            </a:r>
            <a:r>
              <a:rPr lang="en-US" dirty="0" smtClean="0"/>
              <a:t> yang </a:t>
            </a:r>
            <a:r>
              <a:rPr lang="en-US" dirty="0" err="1" smtClean="0"/>
              <a:t>dapat</a:t>
            </a:r>
            <a:r>
              <a:rPr lang="en-US" dirty="0" smtClean="0"/>
              <a:t> </a:t>
            </a:r>
            <a:r>
              <a:rPr lang="en-US" dirty="0" err="1" smtClean="0"/>
              <a:t>menghancurkan</a:t>
            </a:r>
            <a:r>
              <a:rPr lang="en-US" dirty="0" smtClean="0"/>
              <a:t> </a:t>
            </a:r>
            <a:r>
              <a:rPr lang="en-US" dirty="0" err="1" smtClean="0"/>
              <a:t>kumulus</a:t>
            </a:r>
            <a:r>
              <a:rPr lang="en-US" dirty="0" smtClean="0"/>
              <a:t> </a:t>
            </a:r>
            <a:r>
              <a:rPr lang="en-US" dirty="0" err="1" smtClean="0"/>
              <a:t>ooforus</a:t>
            </a:r>
            <a:r>
              <a:rPr lang="en-US" dirty="0" smtClean="0"/>
              <a:t> </a:t>
            </a:r>
            <a:r>
              <a:rPr lang="en-US" dirty="0" err="1" smtClean="0"/>
              <a:t>serta</a:t>
            </a:r>
            <a:r>
              <a:rPr lang="en-US" dirty="0" smtClean="0"/>
              <a:t>  </a:t>
            </a:r>
            <a:r>
              <a:rPr lang="en-US" dirty="0" err="1" smtClean="0"/>
              <a:t>enzim</a:t>
            </a:r>
            <a:r>
              <a:rPr lang="en-US" dirty="0" smtClean="0"/>
              <a:t> </a:t>
            </a:r>
            <a:r>
              <a:rPr lang="en-US" dirty="0" err="1" smtClean="0"/>
              <a:t>penetrasi</a:t>
            </a:r>
            <a:r>
              <a:rPr lang="en-US" dirty="0" smtClean="0"/>
              <a:t> </a:t>
            </a:r>
            <a:r>
              <a:rPr lang="en-US" dirty="0" err="1" smtClean="0"/>
              <a:t>korona</a:t>
            </a:r>
            <a:r>
              <a:rPr lang="en-US" dirty="0" smtClean="0"/>
              <a:t> yang </a:t>
            </a:r>
            <a:r>
              <a:rPr lang="en-US" dirty="0" err="1" smtClean="0"/>
              <a:t>dapat</a:t>
            </a:r>
            <a:r>
              <a:rPr lang="en-US" dirty="0" smtClean="0"/>
              <a:t> </a:t>
            </a:r>
            <a:r>
              <a:rPr lang="en-US" dirty="0" err="1" smtClean="0"/>
              <a:t>menghancurkan</a:t>
            </a:r>
            <a:r>
              <a:rPr lang="en-US" dirty="0" smtClean="0"/>
              <a:t> </a:t>
            </a:r>
            <a:r>
              <a:rPr lang="en-US" dirty="0" err="1" smtClean="0"/>
              <a:t>korona</a:t>
            </a:r>
            <a:r>
              <a:rPr lang="en-US" dirty="0" smtClean="0"/>
              <a:t> </a:t>
            </a:r>
            <a:r>
              <a:rPr lang="en-US" dirty="0" err="1" smtClean="0"/>
              <a:t>radiata</a:t>
            </a:r>
            <a:r>
              <a:rPr lang="en-US" dirty="0" smtClean="0"/>
              <a:t>, </a:t>
            </a:r>
            <a:r>
              <a:rPr lang="en-US" dirty="0" err="1" smtClean="0"/>
              <a:t>dan</a:t>
            </a:r>
            <a:r>
              <a:rPr lang="en-US" dirty="0" smtClean="0"/>
              <a:t> </a:t>
            </a:r>
            <a:r>
              <a:rPr lang="en-US" dirty="0" err="1" smtClean="0"/>
              <a:t>enzim</a:t>
            </a:r>
            <a:r>
              <a:rPr lang="en-US" dirty="0" smtClean="0"/>
              <a:t> </a:t>
            </a:r>
            <a:r>
              <a:rPr lang="en-US" dirty="0" err="1" smtClean="0"/>
              <a:t>akrosin</a:t>
            </a:r>
            <a:r>
              <a:rPr lang="en-US" dirty="0" smtClean="0"/>
              <a:t> yang </a:t>
            </a:r>
            <a:r>
              <a:rPr lang="en-US" dirty="0" err="1" smtClean="0"/>
              <a:t>akan</a:t>
            </a:r>
            <a:r>
              <a:rPr lang="en-US" dirty="0" smtClean="0"/>
              <a:t> </a:t>
            </a:r>
            <a:r>
              <a:rPr lang="en-US" dirty="0" err="1" smtClean="0"/>
              <a:t>menghancurkan</a:t>
            </a:r>
            <a:r>
              <a:rPr lang="en-US" dirty="0" smtClean="0"/>
              <a:t> </a:t>
            </a:r>
            <a:r>
              <a:rPr lang="en-US" dirty="0" err="1" smtClean="0"/>
              <a:t>zona</a:t>
            </a:r>
            <a:r>
              <a:rPr lang="en-US" dirty="0" smtClean="0"/>
              <a:t> </a:t>
            </a:r>
            <a:r>
              <a:rPr lang="en-US" dirty="0" err="1" smtClean="0"/>
              <a:t>pelusida</a:t>
            </a:r>
            <a:endParaRPr lang="en-US" dirty="0" smtClean="0"/>
          </a:p>
          <a:p>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9</a:t>
            </a:fld>
            <a:endParaRPr lang="id-ID"/>
          </a:p>
        </p:txBody>
      </p:sp>
    </p:spTree>
    <p:extLst>
      <p:ext uri="{BB962C8B-B14F-4D97-AF65-F5344CB8AC3E}">
        <p14:creationId xmlns:p14="http://schemas.microsoft.com/office/powerpoint/2010/main" val="104171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Depolarisasi</a:t>
            </a:r>
            <a:r>
              <a:rPr lang="id-ID" baseline="0" dirty="0" smtClean="0"/>
              <a:t> : perubahan muatan ion di dalam sel dari negatif menjadi positif</a:t>
            </a:r>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10</a:t>
            </a:fld>
            <a:endParaRPr lang="id-ID"/>
          </a:p>
        </p:txBody>
      </p:sp>
    </p:spTree>
    <p:extLst>
      <p:ext uri="{BB962C8B-B14F-4D97-AF65-F5344CB8AC3E}">
        <p14:creationId xmlns:p14="http://schemas.microsoft.com/office/powerpoint/2010/main" val="369782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CC9845-6DE6-4D5B-B20A-9B0A7A011544}" type="slidenum">
              <a:rPr lang="id-ID" smtClean="0"/>
              <a:pPr/>
              <a:t>29</a:t>
            </a:fld>
            <a:endParaRPr lang="id-ID"/>
          </a:p>
        </p:txBody>
      </p:sp>
    </p:spTree>
    <p:extLst>
      <p:ext uri="{BB962C8B-B14F-4D97-AF65-F5344CB8AC3E}">
        <p14:creationId xmlns:p14="http://schemas.microsoft.com/office/powerpoint/2010/main" val="162550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t>Bagian ektoderm akan menjadi kulit dan bagian endoderm akan menjadi berbagai macam saluran. </a:t>
            </a:r>
          </a:p>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t>Bagian tengah gastrula disebut dengan </a:t>
            </a:r>
            <a:r>
              <a:rPr lang="id-ID" sz="1200" b="1" dirty="0" smtClean="0"/>
              <a:t>arkenteron</a:t>
            </a:r>
            <a:r>
              <a:rPr lang="id-ID" sz="1200" dirty="0" smtClean="0"/>
              <a:t>. Pada perkembangan selanjutnya, arkenteron akan menjadi saluran pencernaan pada hewan vertebrata dan beberapa invertebrata. </a:t>
            </a:r>
          </a:p>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t>Bagian luar yang terbuka pada gas menuju arkenteron disebut dengan </a:t>
            </a:r>
            <a:r>
              <a:rPr lang="id-ID" sz="1200" b="1" dirty="0" smtClean="0"/>
              <a:t>blastofor</a:t>
            </a:r>
            <a:r>
              <a:rPr lang="id-ID" sz="1200" dirty="0" smtClean="0"/>
              <a:t>. Bagian ini dipersiapkan menjadi anus dan pada bagian ujung akan membuka dan menjadi mulut. Pada fase ini akan terjadi lanjutan diferensiasi sebagian </a:t>
            </a:r>
            <a:r>
              <a:rPr lang="id-ID" sz="1200" b="1" dirty="0" smtClean="0"/>
              <a:t>endoderm </a:t>
            </a:r>
            <a:r>
              <a:rPr lang="id-ID" sz="1200" dirty="0" smtClean="0"/>
              <a:t>menjadi bagian </a:t>
            </a:r>
            <a:r>
              <a:rPr lang="id-ID" sz="1200" b="1" dirty="0" smtClean="0"/>
              <a:t>mesoderm</a:t>
            </a:r>
            <a:r>
              <a:rPr lang="id-ID" sz="1200" dirty="0" smtClean="0"/>
              <a:t>. Pada akhir dan gastrula telah terbentuk bagian endoderm,  mesoderm,  ektoderm</a:t>
            </a:r>
          </a:p>
          <a:p>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39</a:t>
            </a:fld>
            <a:endParaRPr lang="id-ID"/>
          </a:p>
        </p:txBody>
      </p:sp>
    </p:spTree>
    <p:extLst>
      <p:ext uri="{BB962C8B-B14F-4D97-AF65-F5344CB8AC3E}">
        <p14:creationId xmlns:p14="http://schemas.microsoft.com/office/powerpoint/2010/main" val="348354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buFont typeface="+mj-lt"/>
              <a:buAutoNum type="arabicPeriod"/>
            </a:pPr>
            <a:r>
              <a:rPr lang="id-ID" dirty="0" smtClean="0"/>
              <a:t>Blastosel tidak berada persis di tengah dan dikelilingi oleh dinding </a:t>
            </a:r>
          </a:p>
          <a:p>
            <a:pPr marL="457200" indent="-457200">
              <a:lnSpc>
                <a:spcPct val="90000"/>
              </a:lnSpc>
              <a:buFont typeface="+mj-lt"/>
              <a:buAutoNum type="arabicPeriod"/>
            </a:pPr>
            <a:r>
              <a:rPr lang="id-ID" dirty="0" smtClean="0"/>
              <a:t>Gastrulasi dimulai ketika sebuah lipatan kecil muncul pada salah satu sisi blastula. Sel-sel kutub animal akan membentuk ektoderm, menyebar di seluruh permukaan luar embrio</a:t>
            </a:r>
          </a:p>
          <a:p>
            <a:pPr marL="457200" indent="-457200">
              <a:lnSpc>
                <a:spcPct val="90000"/>
              </a:lnSpc>
              <a:buFont typeface="+mj-lt"/>
              <a:buAutoNum type="arabicPeriod"/>
            </a:pPr>
            <a:r>
              <a:rPr lang="id-ID" dirty="0" smtClean="0"/>
              <a:t>Endoderm, mesoderm, dan arkenteron semakin melebar dan berkembang yang dilapisi oleh endoderm, terus memenuhi ruangan yang ditempati oleh blastosel.</a:t>
            </a:r>
          </a:p>
          <a:p>
            <a:pPr marL="457200" indent="-457200">
              <a:lnSpc>
                <a:spcPct val="90000"/>
              </a:lnSpc>
              <a:buFont typeface="+mj-lt"/>
              <a:buAutoNum type="arabicPeriod"/>
            </a:pPr>
            <a:r>
              <a:rPr lang="id-ID" dirty="0" smtClean="0"/>
              <a:t>Ketiga lapisan germinal sekarang berada di posisi yang seharusnya, siap untuk melakukan organogenesis</a:t>
            </a:r>
          </a:p>
          <a:p>
            <a:endParaRPr lang="id-ID" dirty="0"/>
          </a:p>
        </p:txBody>
      </p:sp>
      <p:sp>
        <p:nvSpPr>
          <p:cNvPr id="4" name="Slide Number Placeholder 3"/>
          <p:cNvSpPr>
            <a:spLocks noGrp="1"/>
          </p:cNvSpPr>
          <p:nvPr>
            <p:ph type="sldNum" sz="quarter" idx="10"/>
          </p:nvPr>
        </p:nvSpPr>
        <p:spPr/>
        <p:txBody>
          <a:bodyPr/>
          <a:lstStyle/>
          <a:p>
            <a:fld id="{872AAB3B-07AB-44DD-AD44-99D5905B71D6}" type="slidenum">
              <a:rPr lang="id-ID" smtClean="0"/>
              <a:t>41</a:t>
            </a:fld>
            <a:endParaRPr lang="id-ID"/>
          </a:p>
        </p:txBody>
      </p:sp>
    </p:spTree>
    <p:extLst>
      <p:ext uri="{BB962C8B-B14F-4D97-AF65-F5344CB8AC3E}">
        <p14:creationId xmlns:p14="http://schemas.microsoft.com/office/powerpoint/2010/main" val="21163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04D9324-F47F-4E68-A95B-2B6473E0369D}" type="datetimeFigureOut">
              <a:rPr lang="id-ID" smtClean="0"/>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314782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04D9324-F47F-4E68-A95B-2B6473E0369D}" type="datetimeFigureOut">
              <a:rPr lang="id-ID" smtClean="0"/>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232265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04D9324-F47F-4E68-A95B-2B6473E0369D}" type="datetimeFigureOut">
              <a:rPr lang="id-ID" smtClean="0"/>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114227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04D9324-F47F-4E68-A95B-2B6473E0369D}" type="datetimeFigureOut">
              <a:rPr lang="id-ID" smtClean="0"/>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424596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4D9324-F47F-4E68-A95B-2B6473E0369D}" type="datetimeFigureOut">
              <a:rPr lang="id-ID" smtClean="0"/>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141315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04D9324-F47F-4E68-A95B-2B6473E0369D}" type="datetimeFigureOut">
              <a:rPr lang="id-ID" smtClean="0"/>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397768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04D9324-F47F-4E68-A95B-2B6473E0369D}" type="datetimeFigureOut">
              <a:rPr lang="id-ID" smtClean="0"/>
              <a:t>02/10/2017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133080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04D9324-F47F-4E68-A95B-2B6473E0369D}" type="datetimeFigureOut">
              <a:rPr lang="id-ID" smtClean="0"/>
              <a:t>02/10/2017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175252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D9324-F47F-4E68-A95B-2B6473E0369D}" type="datetimeFigureOut">
              <a:rPr lang="id-ID" smtClean="0"/>
              <a:t>02/10/2017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351993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D9324-F47F-4E68-A95B-2B6473E0369D}" type="datetimeFigureOut">
              <a:rPr lang="id-ID" smtClean="0"/>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169889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4D9324-F47F-4E68-A95B-2B6473E0369D}" type="datetimeFigureOut">
              <a:rPr lang="id-ID" smtClean="0"/>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57C2F3-9A4A-4958-9CDE-DDE0656958FB}" type="slidenum">
              <a:rPr lang="id-ID" smtClean="0"/>
              <a:t>‹#›</a:t>
            </a:fld>
            <a:endParaRPr lang="id-ID"/>
          </a:p>
        </p:txBody>
      </p:sp>
    </p:spTree>
    <p:extLst>
      <p:ext uri="{BB962C8B-B14F-4D97-AF65-F5344CB8AC3E}">
        <p14:creationId xmlns:p14="http://schemas.microsoft.com/office/powerpoint/2010/main" val="199952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D9324-F47F-4E68-A95B-2B6473E0369D}" type="datetimeFigureOut">
              <a:rPr lang="id-ID" smtClean="0"/>
              <a:t>02/10/2017</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7C2F3-9A4A-4958-9CDE-DDE0656958FB}" type="slidenum">
              <a:rPr lang="id-ID" smtClean="0"/>
              <a:t>‹#›</a:t>
            </a:fld>
            <a:endParaRPr lang="id-ID"/>
          </a:p>
        </p:txBody>
      </p:sp>
    </p:spTree>
    <p:extLst>
      <p:ext uri="{BB962C8B-B14F-4D97-AF65-F5344CB8AC3E}">
        <p14:creationId xmlns:p14="http://schemas.microsoft.com/office/powerpoint/2010/main" val="28824126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PPT%20ILMU%20DASAR%20KEPERAWATAN%201/video%20embriogenesis/cleavage-morula-blastula-gastrula-pembentukan%20amnion.fl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PPT%20ILMU%20DASAR%20KEPERAWATAN%201/video%20embriogenesis/Sea%20Urchin%20Fertilization%20%5bwww.keepvid.com%5d(3).fl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50639"/>
            <a:ext cx="12192000" cy="695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939989" y="3601446"/>
            <a:ext cx="83192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600" b="1" dirty="0" smtClean="0">
                <a:solidFill>
                  <a:schemeClr val="bg1"/>
                </a:solidFill>
              </a:rPr>
              <a:t>FERTILISASI DAN EMBRIOGENESIS</a:t>
            </a:r>
            <a:endParaRPr lang="en-US" sz="3600" b="1" dirty="0">
              <a:solidFill>
                <a:schemeClr val="bg1"/>
              </a:solidFill>
            </a:endParaRPr>
          </a:p>
        </p:txBody>
      </p:sp>
      <p:sp>
        <p:nvSpPr>
          <p:cNvPr id="2052" name="TextBox 1"/>
          <p:cNvSpPr txBox="1">
            <a:spLocks noChangeArrowheads="1"/>
          </p:cNvSpPr>
          <p:nvPr/>
        </p:nvSpPr>
        <p:spPr bwMode="auto">
          <a:xfrm>
            <a:off x="5966012" y="4322470"/>
            <a:ext cx="419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000" dirty="0">
                <a:solidFill>
                  <a:schemeClr val="bg1"/>
                </a:solidFill>
              </a:rPr>
              <a:t>Febriana Dwi Wahyuni, M.Si</a:t>
            </a:r>
            <a:endParaRPr lang="en-US" sz="2000" dirty="0">
              <a:solidFill>
                <a:schemeClr val="bg1"/>
              </a:solidFill>
            </a:endParaRPr>
          </a:p>
        </p:txBody>
      </p:sp>
    </p:spTree>
    <p:extLst>
      <p:ext uri="{BB962C8B-B14F-4D97-AF65-F5344CB8AC3E}">
        <p14:creationId xmlns:p14="http://schemas.microsoft.com/office/powerpoint/2010/main" val="409259416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564776" y="1666367"/>
            <a:ext cx="11510683" cy="463368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id-ID" sz="2800" dirty="0" smtClean="0">
                <a:latin typeface="Arial" panose="020B0604020202020204" pitchFamily="34" charset="0"/>
                <a:cs typeface="Arial" panose="020B0604020202020204" pitchFamily="34" charset="0"/>
              </a:rPr>
              <a:t>Melepaskan enzim hidrolitik → penjuluran akrosomal → menembus lapisan jeli sel telur</a:t>
            </a:r>
          </a:p>
          <a:p>
            <a:r>
              <a:rPr lang="id-ID" sz="2800" dirty="0" smtClean="0">
                <a:latin typeface="Arial" panose="020B0604020202020204" pitchFamily="34" charset="0"/>
                <a:cs typeface="Arial" panose="020B0604020202020204" pitchFamily="34" charset="0"/>
              </a:rPr>
              <a:t>Menyebabkan penyatuan membran plasma sel sperma dan sel telur dan masuknya satu nukleus sperma ke dalam sitoplasma sel telur</a:t>
            </a:r>
          </a:p>
          <a:p>
            <a:r>
              <a:rPr lang="id-ID" sz="2800" dirty="0" smtClean="0">
                <a:latin typeface="Arial" panose="020B0604020202020204" pitchFamily="34" charset="0"/>
                <a:cs typeface="Arial" panose="020B0604020202020204" pitchFamily="34" charset="0"/>
              </a:rPr>
              <a:t>Terjadi</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depolarisasi</a:t>
            </a:r>
            <a:r>
              <a:rPr lang="en-US" sz="2800" dirty="0">
                <a:latin typeface="Arial" panose="020B0604020202020204" pitchFamily="34" charset="0"/>
                <a:cs typeface="Arial" panose="020B0604020202020204" pitchFamily="34" charset="0"/>
              </a:rPr>
              <a:t> ion </a:t>
            </a:r>
            <a:r>
              <a:rPr lang="en-US" sz="2800" dirty="0" err="1">
                <a:latin typeface="Arial" panose="020B0604020202020204" pitchFamily="34" charset="0"/>
                <a:cs typeface="Arial" panose="020B0604020202020204" pitchFamily="34" charset="0"/>
              </a:rPr>
              <a:t>kalsium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dalam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luar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sehingga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granula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korteks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pecah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dalam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sitoplasma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telur</a:t>
            </a:r>
            <a:endParaRPr lang="en-US"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Granula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korteks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beserta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lapisan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vitelina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membran</a:t>
            </a:r>
            <a:r>
              <a:rPr lang="en-US" sz="2800" dirty="0">
                <a:latin typeface="Arial" panose="020B0604020202020204" pitchFamily="34" charset="0"/>
                <a:cs typeface="Arial" panose="020B0604020202020204" pitchFamily="34" charset="0"/>
              </a:rPr>
              <a:t> plasma </a:t>
            </a:r>
            <a:r>
              <a:rPr lang="en-US" sz="2800" dirty="0" err="1">
                <a:latin typeface="Arial" panose="020B0604020202020204" pitchFamily="34" charset="0"/>
                <a:cs typeface="Arial" panose="020B0604020202020204" pitchFamily="34" charset="0"/>
              </a:rPr>
              <a:t>membentuk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lapisan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membran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pencegah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fertilisasi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membran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fertilisasi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atau</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antifertili</a:t>
            </a:r>
            <a:r>
              <a:rPr lang="id-ID" sz="2800" dirty="0" smtClean="0">
                <a:latin typeface="Arial" panose="020B0604020202020204" pitchFamily="34" charset="0"/>
                <a:cs typeface="Arial" panose="020B0604020202020204" pitchFamily="34" charset="0"/>
              </a:rPr>
              <a:t>z</a:t>
            </a:r>
            <a:r>
              <a:rPr lang="en-US" sz="2800" dirty="0" smtClean="0">
                <a:latin typeface="Arial" panose="020B0604020202020204" pitchFamily="34" charset="0"/>
                <a:cs typeface="Arial" panose="020B0604020202020204" pitchFamily="34" charset="0"/>
              </a:rPr>
              <a:t>in</a:t>
            </a:r>
            <a:r>
              <a:rPr lang="en-US" sz="28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1" y="570752"/>
            <a:ext cx="4760259"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600" b="1" dirty="0" smtClean="0">
                <a:latin typeface="Arial" panose="020B0604020202020204" pitchFamily="34" charset="0"/>
                <a:cs typeface="Arial" panose="020B0604020202020204" pitchFamily="34" charset="0"/>
              </a:rPr>
              <a:t>Reaksi Akrosomal</a:t>
            </a:r>
            <a:endParaRPr lang="en-US" sz="3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377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txBox="1">
            <a:spLocks noChangeArrowheads="1"/>
          </p:cNvSpPr>
          <p:nvPr/>
        </p:nvSpPr>
        <p:spPr>
          <a:xfrm>
            <a:off x="899886" y="1882588"/>
            <a:ext cx="10421257" cy="38795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800" dirty="0" err="1" smtClean="0"/>
              <a:t>Akrosom</a:t>
            </a:r>
            <a:r>
              <a:rPr lang="en-US" sz="2800" dirty="0" smtClean="0"/>
              <a:t> </a:t>
            </a:r>
            <a:r>
              <a:rPr lang="en-US" sz="2800" dirty="0"/>
              <a:t>yang </a:t>
            </a:r>
            <a:r>
              <a:rPr lang="en-US" sz="2800" dirty="0" err="1"/>
              <a:t>telah</a:t>
            </a:r>
            <a:r>
              <a:rPr lang="en-US" sz="2800" dirty="0"/>
              <a:t> </a:t>
            </a:r>
            <a:r>
              <a:rPr lang="en-US" sz="2800" dirty="0" err="1"/>
              <a:t>berhasil</a:t>
            </a:r>
            <a:r>
              <a:rPr lang="en-US" sz="2800" dirty="0"/>
              <a:t> </a:t>
            </a:r>
            <a:r>
              <a:rPr lang="en-US" sz="2800" dirty="0" err="1"/>
              <a:t>menembus</a:t>
            </a:r>
            <a:r>
              <a:rPr lang="en-US" sz="2800" dirty="0"/>
              <a:t> </a:t>
            </a:r>
            <a:r>
              <a:rPr lang="en-US" sz="2800" dirty="0" err="1"/>
              <a:t>lapisan-lapisan</a:t>
            </a:r>
            <a:r>
              <a:rPr lang="en-US" sz="2800" dirty="0"/>
              <a:t> </a:t>
            </a:r>
            <a:r>
              <a:rPr lang="en-US" sz="2800" dirty="0" err="1"/>
              <a:t>pada</a:t>
            </a:r>
            <a:r>
              <a:rPr lang="en-US" sz="2800" dirty="0"/>
              <a:t> </a:t>
            </a:r>
            <a:r>
              <a:rPr lang="en-US" sz="2800" dirty="0" err="1"/>
              <a:t>telur</a:t>
            </a:r>
            <a:r>
              <a:rPr lang="en-US" sz="2800" dirty="0"/>
              <a:t> </a:t>
            </a:r>
            <a:r>
              <a:rPr lang="en-US" sz="2800" dirty="0" err="1"/>
              <a:t>akan</a:t>
            </a:r>
            <a:r>
              <a:rPr lang="en-US" sz="2800" dirty="0"/>
              <a:t> </a:t>
            </a:r>
            <a:r>
              <a:rPr lang="en-US" sz="2800" dirty="0" err="1"/>
              <a:t>membentuk</a:t>
            </a:r>
            <a:r>
              <a:rPr lang="en-US" sz="2800" dirty="0"/>
              <a:t> </a:t>
            </a:r>
            <a:r>
              <a:rPr lang="en-US" sz="2800" dirty="0" err="1"/>
              <a:t>saluran</a:t>
            </a:r>
            <a:r>
              <a:rPr lang="en-US" sz="2800" dirty="0"/>
              <a:t> </a:t>
            </a:r>
            <a:r>
              <a:rPr lang="en-US" sz="2800" dirty="0" err="1"/>
              <a:t>akrosom</a:t>
            </a:r>
            <a:r>
              <a:rPr lang="en-US" sz="2800" dirty="0"/>
              <a:t> </a:t>
            </a:r>
            <a:r>
              <a:rPr lang="en-US" sz="2800" dirty="0" err="1"/>
              <a:t>untuk</a:t>
            </a:r>
            <a:r>
              <a:rPr lang="en-US" sz="2800" dirty="0"/>
              <a:t> </a:t>
            </a:r>
            <a:r>
              <a:rPr lang="en-US" sz="2800" dirty="0" err="1"/>
              <a:t>menyalurkan</a:t>
            </a:r>
            <a:r>
              <a:rPr lang="en-US" sz="2800" dirty="0"/>
              <a:t> </a:t>
            </a:r>
            <a:r>
              <a:rPr lang="en-US" sz="2800" dirty="0" err="1"/>
              <a:t>materi</a:t>
            </a:r>
            <a:r>
              <a:rPr lang="en-US" sz="2800" dirty="0"/>
              <a:t> </a:t>
            </a:r>
            <a:r>
              <a:rPr lang="en-US" sz="2800" dirty="0" err="1"/>
              <a:t>genetik</a:t>
            </a:r>
            <a:r>
              <a:rPr lang="en-US" sz="2800" dirty="0"/>
              <a:t> </a:t>
            </a:r>
            <a:r>
              <a:rPr lang="en-US" sz="2800" dirty="0" err="1"/>
              <a:t>inti</a:t>
            </a:r>
            <a:r>
              <a:rPr lang="en-US" sz="2800" dirty="0"/>
              <a:t> </a:t>
            </a:r>
            <a:r>
              <a:rPr lang="en-US" sz="2800" dirty="0" err="1"/>
              <a:t>sel</a:t>
            </a:r>
            <a:r>
              <a:rPr lang="en-US" sz="2800" dirty="0"/>
              <a:t> </a:t>
            </a:r>
          </a:p>
          <a:p>
            <a:r>
              <a:rPr lang="en-US" sz="2800" dirty="0" err="1"/>
              <a:t>terjadi</a:t>
            </a:r>
            <a:r>
              <a:rPr lang="en-US" sz="2800" dirty="0"/>
              <a:t> </a:t>
            </a:r>
            <a:r>
              <a:rPr lang="en-US" sz="2800" dirty="0" err="1"/>
              <a:t>aktivasi</a:t>
            </a:r>
            <a:r>
              <a:rPr lang="en-US" sz="2800" dirty="0"/>
              <a:t> </a:t>
            </a:r>
            <a:r>
              <a:rPr lang="en-US" sz="2800" dirty="0" err="1"/>
              <a:t>untuk</a:t>
            </a:r>
            <a:r>
              <a:rPr lang="en-US" sz="2800" dirty="0"/>
              <a:t> </a:t>
            </a:r>
            <a:r>
              <a:rPr lang="en-US" sz="2800" dirty="0" err="1"/>
              <a:t>melanjutkan</a:t>
            </a:r>
            <a:r>
              <a:rPr lang="en-US" sz="2800" dirty="0"/>
              <a:t> </a:t>
            </a:r>
            <a:r>
              <a:rPr lang="en-US" sz="2800" dirty="0" err="1"/>
              <a:t>pembelahan</a:t>
            </a:r>
            <a:r>
              <a:rPr lang="en-US" sz="2800" dirty="0"/>
              <a:t> meiosis II, </a:t>
            </a:r>
            <a:r>
              <a:rPr lang="en-US" sz="2800" dirty="0" err="1"/>
              <a:t>sehingga</a:t>
            </a:r>
            <a:r>
              <a:rPr lang="en-US" sz="2800" dirty="0"/>
              <a:t> </a:t>
            </a:r>
            <a:r>
              <a:rPr lang="en-US" sz="2800" dirty="0" err="1"/>
              <a:t>terbentuk</a:t>
            </a:r>
            <a:r>
              <a:rPr lang="en-US" sz="2800" dirty="0"/>
              <a:t> </a:t>
            </a:r>
            <a:r>
              <a:rPr lang="en-US" sz="2800" dirty="0" err="1"/>
              <a:t>sel</a:t>
            </a:r>
            <a:r>
              <a:rPr lang="en-US" sz="2800" dirty="0"/>
              <a:t> ovum </a:t>
            </a:r>
            <a:r>
              <a:rPr lang="en-US" sz="2800" dirty="0" err="1"/>
              <a:t>dan</a:t>
            </a:r>
            <a:r>
              <a:rPr lang="en-US" sz="2800" dirty="0"/>
              <a:t> </a:t>
            </a:r>
            <a:r>
              <a:rPr lang="en-US" sz="2800" dirty="0" err="1"/>
              <a:t>satu</a:t>
            </a:r>
            <a:r>
              <a:rPr lang="en-US" sz="2800" dirty="0"/>
              <a:t> </a:t>
            </a:r>
            <a:r>
              <a:rPr lang="en-US" sz="2800" dirty="0" err="1"/>
              <a:t>badan</a:t>
            </a:r>
            <a:r>
              <a:rPr lang="en-US" sz="2800" dirty="0"/>
              <a:t> polar </a:t>
            </a:r>
          </a:p>
          <a:p>
            <a:r>
              <a:rPr lang="en-US" sz="2800" dirty="0" err="1"/>
              <a:t>Terjadi</a:t>
            </a:r>
            <a:r>
              <a:rPr lang="en-US" sz="2800" dirty="0"/>
              <a:t> </a:t>
            </a:r>
            <a:r>
              <a:rPr lang="en-US" sz="2800" dirty="0" err="1"/>
              <a:t>penggabungan</a:t>
            </a:r>
            <a:r>
              <a:rPr lang="en-US" sz="2800" dirty="0"/>
              <a:t> </a:t>
            </a:r>
            <a:r>
              <a:rPr lang="en-US" sz="2800" dirty="0" err="1"/>
              <a:t>materi</a:t>
            </a:r>
            <a:r>
              <a:rPr lang="en-US" sz="2800" dirty="0"/>
              <a:t> </a:t>
            </a:r>
            <a:r>
              <a:rPr lang="en-US" sz="2800" dirty="0" err="1"/>
              <a:t>genetik</a:t>
            </a:r>
            <a:r>
              <a:rPr lang="en-US" sz="2800" dirty="0"/>
              <a:t> </a:t>
            </a:r>
            <a:r>
              <a:rPr lang="en-US" sz="2800" dirty="0" err="1"/>
              <a:t>induk</a:t>
            </a:r>
            <a:r>
              <a:rPr lang="en-US" sz="2800" dirty="0"/>
              <a:t> </a:t>
            </a:r>
            <a:r>
              <a:rPr lang="en-US" sz="2800" dirty="0" err="1"/>
              <a:t>pada</a:t>
            </a:r>
            <a:r>
              <a:rPr lang="en-US" sz="2800" dirty="0"/>
              <a:t> </a:t>
            </a:r>
            <a:r>
              <a:rPr lang="en-US" sz="2800" dirty="0" err="1"/>
              <a:t>zigot</a:t>
            </a:r>
            <a:endParaRPr lang="en-US" sz="2800" dirty="0"/>
          </a:p>
          <a:p>
            <a:endParaRPr lang="id-ID" sz="2800" dirty="0" smtClean="0"/>
          </a:p>
          <a:p>
            <a:endParaRPr lang="id-ID" sz="2800" dirty="0" smtClean="0">
              <a:latin typeface="Garamond" panose="02020404030301010803" pitchFamily="18" charset="0"/>
            </a:endParaRPr>
          </a:p>
          <a:p>
            <a:endParaRPr lang="en-US" sz="2800" dirty="0"/>
          </a:p>
        </p:txBody>
      </p:sp>
      <p:sp>
        <p:nvSpPr>
          <p:cNvPr id="4" name="Rectangle 2"/>
          <p:cNvSpPr txBox="1">
            <a:spLocks noChangeArrowheads="1"/>
          </p:cNvSpPr>
          <p:nvPr/>
        </p:nvSpPr>
        <p:spPr>
          <a:xfrm>
            <a:off x="-1" y="570752"/>
            <a:ext cx="4760259"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600" b="1" dirty="0" smtClean="0">
                <a:latin typeface="Arial" panose="020B0604020202020204" pitchFamily="34" charset="0"/>
                <a:cs typeface="Arial" panose="020B0604020202020204" pitchFamily="34" charset="0"/>
              </a:rPr>
              <a:t>Reaksi Akrosomal</a:t>
            </a:r>
            <a:endParaRPr lang="en-US" sz="3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860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899886" y="1627094"/>
            <a:ext cx="10421257" cy="413507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id-ID" sz="2800" dirty="0" smtClean="0"/>
              <a:t>Penyatuan sperma dengan sel telur memicu suatu jalur transduksi sinyal yang menyebabkan RE sel telur membebaskan Ca</a:t>
            </a:r>
            <a:r>
              <a:rPr lang="id-ID" sz="2800" baseline="30000" dirty="0" smtClean="0"/>
              <a:t>2+ </a:t>
            </a:r>
            <a:r>
              <a:rPr lang="id-ID" sz="2800" dirty="0" smtClean="0"/>
              <a:t>ke dalam sitosol</a:t>
            </a:r>
          </a:p>
          <a:p>
            <a:r>
              <a:rPr lang="id-ID" sz="2800" dirty="0" smtClean="0"/>
              <a:t>Granula kortikal menyatu dengan membran plasma dan membebaskan isinya ke dalam ruangan perivitelin antara membran plasma dan lapisan vitelin.</a:t>
            </a:r>
          </a:p>
          <a:p>
            <a:endParaRPr lang="id-ID" sz="2800" dirty="0" smtClean="0">
              <a:latin typeface="Garamond" panose="02020404030301010803" pitchFamily="18" charset="0"/>
            </a:endParaRPr>
          </a:p>
          <a:p>
            <a:endParaRPr lang="en-US" sz="2800" dirty="0"/>
          </a:p>
        </p:txBody>
      </p:sp>
      <p:sp>
        <p:nvSpPr>
          <p:cNvPr id="5" name="Rectangle 2"/>
          <p:cNvSpPr txBox="1">
            <a:spLocks noChangeArrowheads="1"/>
          </p:cNvSpPr>
          <p:nvPr/>
        </p:nvSpPr>
        <p:spPr>
          <a:xfrm>
            <a:off x="-1" y="570752"/>
            <a:ext cx="4760259"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600" b="1" dirty="0" smtClean="0">
                <a:latin typeface="Arial" panose="020B0604020202020204" pitchFamily="34" charset="0"/>
                <a:cs typeface="Arial" panose="020B0604020202020204" pitchFamily="34" charset="0"/>
              </a:rPr>
              <a:t>Reaksi Kortikal</a:t>
            </a:r>
            <a:endParaRPr lang="en-US" sz="3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223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47-03-CalciumCorticalRxn-L.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62990" y="1544450"/>
            <a:ext cx="8599785" cy="49773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txBox="1">
            <a:spLocks noChangeArrowheads="1"/>
          </p:cNvSpPr>
          <p:nvPr/>
        </p:nvSpPr>
        <p:spPr>
          <a:xfrm>
            <a:off x="-1" y="570752"/>
            <a:ext cx="9359154" cy="69131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2800" b="1" dirty="0">
                <a:latin typeface="Arial" panose="020B0604020202020204" pitchFamily="34" charset="0"/>
                <a:cs typeface="Arial" panose="020B0604020202020204" pitchFamily="34" charset="0"/>
              </a:rPr>
              <a:t>Gelombang Pelepasan Ca</a:t>
            </a:r>
            <a:r>
              <a:rPr lang="id-ID" sz="2800" b="1" baseline="30000" dirty="0">
                <a:latin typeface="Arial" panose="020B0604020202020204" pitchFamily="34" charset="0"/>
                <a:cs typeface="Arial" panose="020B0604020202020204" pitchFamily="34" charset="0"/>
              </a:rPr>
              <a:t>2+ </a:t>
            </a:r>
            <a:r>
              <a:rPr lang="id-ID" sz="2800" b="1" dirty="0">
                <a:latin typeface="Arial" panose="020B0604020202020204" pitchFamily="34" charset="0"/>
                <a:cs typeface="Arial" panose="020B0604020202020204" pitchFamily="34" charset="0"/>
              </a:rPr>
              <a:t>selama Reaksi Kortikal</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465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062" b="52829"/>
          <a:stretch/>
        </p:blipFill>
        <p:spPr>
          <a:xfrm>
            <a:off x="1572898" y="1492624"/>
            <a:ext cx="9405278" cy="5283293"/>
          </a:xfrm>
          <a:prstGeom prst="rect">
            <a:avLst/>
          </a:prstGeom>
        </p:spPr>
      </p:pic>
      <p:sp>
        <p:nvSpPr>
          <p:cNvPr id="5" name="Rectangle 2"/>
          <p:cNvSpPr txBox="1">
            <a:spLocks noChangeArrowheads="1"/>
          </p:cNvSpPr>
          <p:nvPr/>
        </p:nvSpPr>
        <p:spPr>
          <a:xfrm>
            <a:off x="-1" y="570752"/>
            <a:ext cx="5836025"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600" b="1" dirty="0" smtClean="0">
                <a:latin typeface="Arial" panose="020B0604020202020204" pitchFamily="34" charset="0"/>
                <a:cs typeface="Arial" panose="020B0604020202020204" pitchFamily="34" charset="0"/>
              </a:rPr>
              <a:t>Reaksi Akrosomal dan Kortikal</a:t>
            </a:r>
            <a:endParaRPr lang="en-US" sz="3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458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47-05-MammalFertiliz-L.gif"/>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760259" y="622113"/>
            <a:ext cx="7431741" cy="584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txBox="1">
            <a:spLocks noChangeArrowheads="1"/>
          </p:cNvSpPr>
          <p:nvPr/>
        </p:nvSpPr>
        <p:spPr>
          <a:xfrm>
            <a:off x="0" y="570752"/>
            <a:ext cx="5163672"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a:latin typeface="Arial" panose="020B0604020202020204" pitchFamily="34" charset="0"/>
                <a:cs typeface="Arial" panose="020B0604020202020204" pitchFamily="34" charset="0"/>
              </a:rPr>
              <a:t>Fertilisasi Pada Manusia</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90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989324" y="596340"/>
            <a:ext cx="8548687" cy="605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3332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idx="4294967295"/>
          </p:nvPr>
        </p:nvSpPr>
        <p:spPr>
          <a:xfrm>
            <a:off x="414068" y="1639019"/>
            <a:ext cx="11214340" cy="4606506"/>
          </a:xfrm>
        </p:spPr>
        <p:txBody>
          <a:bodyPr>
            <a:normAutofit lnSpcReduction="10000"/>
          </a:bodyPr>
          <a:lstStyle/>
          <a:p>
            <a:pPr eaLnBrk="1" hangingPunct="1">
              <a:lnSpc>
                <a:spcPct val="150000"/>
              </a:lnSpc>
            </a:pPr>
            <a:r>
              <a:rPr lang="en-US" sz="2800" dirty="0" smtClean="0">
                <a:latin typeface="Arial" panose="020B0604020202020204" pitchFamily="34" charset="0"/>
                <a:cs typeface="Arial" panose="020B0604020202020204" pitchFamily="34" charset="0"/>
              </a:rPr>
              <a:t>Proses </a:t>
            </a:r>
            <a:r>
              <a:rPr lang="en-US" sz="2800" dirty="0" err="1" smtClean="0">
                <a:latin typeface="Arial" panose="020B0604020202020204" pitchFamily="34" charset="0"/>
                <a:cs typeface="Arial" panose="020B0604020202020204" pitchFamily="34" charset="0"/>
              </a:rPr>
              <a:t>embriogenesis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adalah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rangkaian</a:t>
            </a:r>
            <a:r>
              <a:rPr lang="en-US" sz="2800" dirty="0" smtClean="0">
                <a:latin typeface="Arial" panose="020B0604020202020204" pitchFamily="34" charset="0"/>
                <a:cs typeface="Arial" panose="020B0604020202020204" pitchFamily="34" charset="0"/>
              </a:rPr>
              <a:t> proses yang </a:t>
            </a:r>
            <a:r>
              <a:rPr lang="en-US" sz="2800" dirty="0" err="1" smtClean="0">
                <a:latin typeface="Arial" panose="020B0604020202020204" pitchFamily="34" charset="0"/>
                <a:cs typeface="Arial" panose="020B0604020202020204" pitchFamily="34" charset="0"/>
              </a:rPr>
              <a:t>terjadi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sesaat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setelah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terjadi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pembuahan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sel</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telur</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oleh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sperma</a:t>
            </a:r>
            <a:endParaRPr lang="en-US" sz="2800" dirty="0" smtClean="0">
              <a:latin typeface="Arial" panose="020B0604020202020204" pitchFamily="34" charset="0"/>
              <a:cs typeface="Arial" panose="020B0604020202020204" pitchFamily="34" charset="0"/>
            </a:endParaRPr>
          </a:p>
          <a:p>
            <a:pPr eaLnBrk="1" hangingPunct="1">
              <a:lnSpc>
                <a:spcPct val="150000"/>
              </a:lnSpc>
            </a:pPr>
            <a:r>
              <a:rPr lang="en-US" sz="2800" dirty="0" smtClean="0">
                <a:latin typeface="Arial" panose="020B0604020202020204" pitchFamily="34" charset="0"/>
                <a:cs typeface="Arial" panose="020B0604020202020204" pitchFamily="34" charset="0"/>
              </a:rPr>
              <a:t>Proses </a:t>
            </a:r>
            <a:r>
              <a:rPr lang="en-US" sz="2800" dirty="0" err="1" smtClean="0">
                <a:latin typeface="Arial" panose="020B0604020202020204" pitchFamily="34" charset="0"/>
                <a:cs typeface="Arial" panose="020B0604020202020204" pitchFamily="34" charset="0"/>
              </a:rPr>
              <a:t>embriogenesis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meliputi</a:t>
            </a:r>
            <a:r>
              <a:rPr lang="id-ID" sz="2800" dirty="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fase</a:t>
            </a:r>
            <a:r>
              <a:rPr lang="en-US" sz="2800" dirty="0" smtClean="0">
                <a:latin typeface="Arial" panose="020B0604020202020204" pitchFamily="34" charset="0"/>
                <a:cs typeface="Arial" panose="020B0604020202020204" pitchFamily="34" charset="0"/>
              </a:rPr>
              <a:t> cleavage (</a:t>
            </a:r>
            <a:r>
              <a:rPr lang="en-US" sz="2800" dirty="0" err="1" smtClean="0">
                <a:latin typeface="Arial" panose="020B0604020202020204" pitchFamily="34" charset="0"/>
                <a:cs typeface="Arial" panose="020B0604020202020204" pitchFamily="34" charset="0"/>
              </a:rPr>
              <a:t>pembelahan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zigot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fase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morula</a:t>
            </a:r>
            <a:r>
              <a:rPr lang="en-US" sz="2800" dirty="0" smtClean="0">
                <a:latin typeface="Arial" panose="020B0604020202020204" pitchFamily="34" charset="0"/>
                <a:cs typeface="Arial" panose="020B0604020202020204" pitchFamily="34" charset="0"/>
              </a:rPr>
              <a:t>, blastula, gastrula </a:t>
            </a:r>
            <a:r>
              <a:rPr lang="en-US" sz="2800" dirty="0" err="1" smtClean="0">
                <a:latin typeface="Arial" panose="020B0604020202020204" pitchFamily="34" charset="0"/>
                <a:cs typeface="Arial" panose="020B0604020202020204" pitchFamily="34" charset="0"/>
              </a:rPr>
              <a:t>dan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diferensisai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sel</a:t>
            </a:r>
            <a:endParaRPr lang="en-US" sz="2800" dirty="0" smtClean="0">
              <a:latin typeface="Arial" panose="020B0604020202020204" pitchFamily="34" charset="0"/>
              <a:cs typeface="Arial" panose="020B0604020202020204" pitchFamily="34" charset="0"/>
            </a:endParaRPr>
          </a:p>
          <a:p>
            <a:pPr eaLnBrk="1" hangingPunct="1">
              <a:lnSpc>
                <a:spcPct val="150000"/>
              </a:lnSpc>
            </a:pPr>
            <a:r>
              <a:rPr lang="en-US" sz="2800" dirty="0" err="1" smtClean="0">
                <a:latin typeface="Arial" panose="020B0604020202020204" pitchFamily="34" charset="0"/>
                <a:cs typeface="Arial" panose="020B0604020202020204" pitchFamily="34" charset="0"/>
              </a:rPr>
              <a:t>Tahapan</a:t>
            </a:r>
            <a:r>
              <a:rPr lang="en-US" sz="2800" dirty="0" smtClean="0">
                <a:latin typeface="Arial" panose="020B0604020202020204" pitchFamily="34" charset="0"/>
                <a:cs typeface="Arial" panose="020B0604020202020204" pitchFamily="34" charset="0"/>
              </a:rPr>
              <a:t> cleavage </a:t>
            </a:r>
            <a:r>
              <a:rPr lang="en-US" sz="2800" dirty="0" err="1" smtClean="0">
                <a:latin typeface="Arial" panose="020B0604020202020204" pitchFamily="34" charset="0"/>
                <a:cs typeface="Arial" panose="020B0604020202020204" pitchFamily="34" charset="0"/>
              </a:rPr>
              <a:t>terjadi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selama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zigot</a:t>
            </a:r>
            <a:r>
              <a:rPr lang="en-US" sz="2800" dirty="0" smtClean="0">
                <a:latin typeface="Arial" panose="020B0604020202020204" pitchFamily="34" charset="0"/>
                <a:cs typeface="Arial" panose="020B0604020202020204" pitchFamily="34" charset="0"/>
              </a:rPr>
              <a:t> di </a:t>
            </a:r>
            <a:r>
              <a:rPr lang="en-US" sz="2800" dirty="0" err="1" smtClean="0">
                <a:latin typeface="Arial" panose="020B0604020202020204" pitchFamily="34" charset="0"/>
                <a:cs typeface="Arial" panose="020B0604020202020204" pitchFamily="34" charset="0"/>
              </a:rPr>
              <a:t>saluran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oviduk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menuju</a:t>
            </a:r>
            <a:r>
              <a:rPr lang="en-US" sz="2800" dirty="0" smtClean="0">
                <a:latin typeface="Arial" panose="020B0604020202020204" pitchFamily="34" charset="0"/>
                <a:cs typeface="Arial" panose="020B0604020202020204" pitchFamily="34" charset="0"/>
              </a:rPr>
              <a:t> endometrium. </a:t>
            </a:r>
            <a:r>
              <a:rPr lang="en-US" sz="2800" dirty="0" err="1" smtClean="0">
                <a:latin typeface="Arial" panose="020B0604020202020204" pitchFamily="34" charset="0"/>
                <a:cs typeface="Arial" panose="020B0604020202020204" pitchFamily="34" charset="0"/>
              </a:rPr>
              <a:t>Saat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masuk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tahapan</a:t>
            </a:r>
            <a:r>
              <a:rPr lang="en-US" sz="2800" dirty="0" smtClean="0">
                <a:latin typeface="Arial" panose="020B0604020202020204" pitchFamily="34" charset="0"/>
                <a:cs typeface="Arial" panose="020B0604020202020204" pitchFamily="34" charset="0"/>
              </a:rPr>
              <a:t> blastula </a:t>
            </a:r>
            <a:r>
              <a:rPr lang="en-US" sz="2800" dirty="0" err="1" smtClean="0">
                <a:latin typeface="Arial" panose="020B0604020202020204" pitchFamily="34" charset="0"/>
                <a:cs typeface="Arial" panose="020B0604020202020204" pitchFamily="34" charset="0"/>
              </a:rPr>
              <a:t>zigot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siap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berimplantasi</a:t>
            </a:r>
            <a:r>
              <a:rPr lang="en-US" sz="2800" dirty="0" smtClean="0">
                <a:latin typeface="Arial" panose="020B0604020202020204" pitchFamily="34" charset="0"/>
                <a:cs typeface="Arial" panose="020B0604020202020204" pitchFamily="34" charset="0"/>
              </a:rPr>
              <a:t> di </a:t>
            </a:r>
            <a:r>
              <a:rPr lang="en-US" sz="2800" dirty="0" err="1" smtClean="0">
                <a:latin typeface="Arial" panose="020B0604020202020204" pitchFamily="34" charset="0"/>
                <a:cs typeface="Arial" panose="020B0604020202020204" pitchFamily="34" charset="0"/>
              </a:rPr>
              <a:t>dinding</a:t>
            </a:r>
            <a:r>
              <a:rPr lang="en-US" sz="2800" dirty="0" smtClean="0">
                <a:latin typeface="Arial" panose="020B0604020202020204" pitchFamily="34" charset="0"/>
                <a:cs typeface="Arial" panose="020B0604020202020204" pitchFamily="34" charset="0"/>
              </a:rPr>
              <a:t> endometrium</a:t>
            </a:r>
            <a:r>
              <a:rPr lang="id-ID" sz="2800" dirty="0" smtClean="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0" y="570752"/>
            <a:ext cx="5163672"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a:latin typeface="Arial" panose="020B0604020202020204" pitchFamily="34" charset="0"/>
                <a:cs typeface="Arial" panose="020B0604020202020204" pitchFamily="34" charset="0"/>
              </a:rPr>
              <a:t>EMBRIOGENESIS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429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431322" y="1601507"/>
            <a:ext cx="11455878" cy="4667250"/>
          </a:xfrm>
        </p:spPr>
        <p:txBody>
          <a:bodyPr>
            <a:normAutofit lnSpcReduction="10000"/>
          </a:bodyPr>
          <a:lstStyle/>
          <a:p>
            <a:pPr marL="457200" lvl="0" indent="-457200">
              <a:buFont typeface="+mj-lt"/>
              <a:buAutoNum type="arabicPeriod"/>
            </a:pPr>
            <a:r>
              <a:rPr lang="id-ID" dirty="0" smtClean="0">
                <a:latin typeface="Arial" panose="020B0604020202020204" pitchFamily="34" charset="0"/>
                <a:cs typeface="Arial" panose="020B0604020202020204" pitchFamily="34" charset="0"/>
              </a:rPr>
              <a:t>Pembelahan (Cleavage) → pembelahan sel menjadi 2,4,8,16 sel</a:t>
            </a:r>
            <a:endParaRPr lang="id-ID" dirty="0">
              <a:latin typeface="Arial" panose="020B0604020202020204" pitchFamily="34" charset="0"/>
              <a:cs typeface="Arial" panose="020B0604020202020204" pitchFamily="34" charset="0"/>
            </a:endParaRPr>
          </a:p>
          <a:p>
            <a:pPr marL="457200" indent="-457200">
              <a:buFont typeface="+mj-lt"/>
              <a:buAutoNum type="arabicPeriod"/>
            </a:pPr>
            <a:r>
              <a:rPr lang="id-ID" dirty="0" smtClean="0">
                <a:latin typeface="Arial" panose="020B0604020202020204" pitchFamily="34" charset="0"/>
                <a:cs typeface="Arial" panose="020B0604020202020204" pitchFamily="34" charset="0"/>
              </a:rPr>
              <a:t>Morula → </a:t>
            </a:r>
            <a:r>
              <a:rPr lang="id-ID" dirty="0">
                <a:latin typeface="Arial" panose="020B0604020202020204" pitchFamily="34" charset="0"/>
                <a:cs typeface="Arial" panose="020B0604020202020204" pitchFamily="34" charset="0"/>
              </a:rPr>
              <a:t>suatu bentukan sel seperti bola akibat dari pembelahan sel secara </a:t>
            </a:r>
            <a:r>
              <a:rPr lang="id-ID" dirty="0" smtClean="0">
                <a:latin typeface="Arial" panose="020B0604020202020204" pitchFamily="34" charset="0"/>
                <a:cs typeface="Arial" panose="020B0604020202020204" pitchFamily="34" charset="0"/>
              </a:rPr>
              <a:t>terus-menerus (</a:t>
            </a:r>
            <a:r>
              <a:rPr lang="en-US" dirty="0" err="1">
                <a:latin typeface="Arial" panose="020B0604020202020204" pitchFamily="34" charset="0"/>
                <a:cs typeface="Arial" panose="020B0604020202020204" pitchFamily="34" charset="0"/>
              </a:rPr>
              <a:t>terjadi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pembelahan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menjadi</a:t>
            </a:r>
            <a:r>
              <a:rPr lang="en-US" dirty="0">
                <a:latin typeface="Arial" panose="020B0604020202020204" pitchFamily="34" charset="0"/>
                <a:cs typeface="Arial" panose="020B0604020202020204" pitchFamily="34" charset="0"/>
              </a:rPr>
              <a:t> 32 </a:t>
            </a:r>
            <a:r>
              <a:rPr lang="en-US" dirty="0" err="1">
                <a:latin typeface="Arial" panose="020B0604020202020204" pitchFamily="34" charset="0"/>
                <a:cs typeface="Arial" panose="020B0604020202020204" pitchFamily="34" charset="0"/>
              </a:rPr>
              <a:t>sel</a:t>
            </a:r>
            <a:r>
              <a:rPr lang="en-US" dirty="0">
                <a:latin typeface="Arial" panose="020B0604020202020204" pitchFamily="34" charset="0"/>
                <a:cs typeface="Arial" panose="020B0604020202020204" pitchFamily="34" charset="0"/>
              </a:rPr>
              <a:t> </a:t>
            </a:r>
            <a:r>
              <a:rPr lang="id-ID" dirty="0" smtClean="0">
                <a:latin typeface="Arial" panose="020B0604020202020204" pitchFamily="34" charset="0"/>
                <a:cs typeface="Arial" panose="020B0604020202020204" pitchFamily="34" charset="0"/>
              </a:rPr>
              <a:t>)</a:t>
            </a:r>
          </a:p>
          <a:p>
            <a:pPr marL="457200" indent="-457200">
              <a:buFont typeface="+mj-lt"/>
              <a:buAutoNum type="arabicPeriod"/>
            </a:pPr>
            <a:r>
              <a:rPr lang="id-ID" dirty="0" smtClean="0">
                <a:latin typeface="Arial" panose="020B0604020202020204" pitchFamily="34" charset="0"/>
                <a:cs typeface="Arial" panose="020B0604020202020204" pitchFamily="34" charset="0"/>
              </a:rPr>
              <a:t>Blastula → </a:t>
            </a:r>
            <a:r>
              <a:rPr lang="id-ID" dirty="0">
                <a:latin typeface="Arial" panose="020B0604020202020204" pitchFamily="34" charset="0"/>
                <a:cs typeface="Arial" panose="020B0604020202020204" pitchFamily="34" charset="0"/>
              </a:rPr>
              <a:t>perubahan sel dengan mengadakan pelekukan yang tidak beraturan. Di dalam blastula </a:t>
            </a:r>
            <a:r>
              <a:rPr lang="id-ID" dirty="0" smtClean="0">
                <a:latin typeface="Arial" panose="020B0604020202020204" pitchFamily="34" charset="0"/>
                <a:cs typeface="Arial" panose="020B0604020202020204" pitchFamily="34" charset="0"/>
              </a:rPr>
              <a:t>terdapat rongga </a:t>
            </a:r>
            <a:r>
              <a:rPr lang="id-ID" dirty="0">
                <a:latin typeface="Arial" panose="020B0604020202020204" pitchFamily="34" charset="0"/>
                <a:cs typeface="Arial" panose="020B0604020202020204" pitchFamily="34" charset="0"/>
              </a:rPr>
              <a:t>sel, disebut blastosol</a:t>
            </a:r>
            <a:endParaRPr lang="id-ID" dirty="0" smtClean="0">
              <a:latin typeface="Arial" panose="020B0604020202020204" pitchFamily="34" charset="0"/>
              <a:cs typeface="Arial" panose="020B0604020202020204" pitchFamily="34" charset="0"/>
            </a:endParaRPr>
          </a:p>
          <a:p>
            <a:pPr marL="457200" indent="-457200">
              <a:buFont typeface="+mj-lt"/>
              <a:buAutoNum type="arabicPeriod"/>
            </a:pPr>
            <a:r>
              <a:rPr lang="id-ID" dirty="0" smtClean="0">
                <a:latin typeface="Arial" panose="020B0604020202020204" pitchFamily="34" charset="0"/>
                <a:cs typeface="Arial" panose="020B0604020202020204" pitchFamily="34" charset="0"/>
              </a:rPr>
              <a:t>Gastrula → </a:t>
            </a:r>
            <a:r>
              <a:rPr lang="id-ID" dirty="0">
                <a:latin typeface="Arial" panose="020B0604020202020204" pitchFamily="34" charset="0"/>
                <a:cs typeface="Arial" panose="020B0604020202020204" pitchFamily="34" charset="0"/>
              </a:rPr>
              <a:t>ditandai dengan pelekukan tubuhnya sudah semakin nyata dan mempunyai lapisan dinding tubuh embrio serta rongga tubuh</a:t>
            </a:r>
            <a:endParaRPr lang="id-ID" dirty="0" smtClean="0">
              <a:latin typeface="Arial" panose="020B0604020202020204" pitchFamily="34" charset="0"/>
              <a:cs typeface="Arial" panose="020B0604020202020204" pitchFamily="34" charset="0"/>
            </a:endParaRPr>
          </a:p>
          <a:p>
            <a:pPr marL="457200" indent="-457200">
              <a:buFont typeface="+mj-lt"/>
              <a:buAutoNum type="arabicPeriod"/>
            </a:pPr>
            <a:r>
              <a:rPr lang="id-ID" dirty="0" smtClean="0">
                <a:latin typeface="Arial" panose="020B0604020202020204" pitchFamily="34" charset="0"/>
                <a:cs typeface="Arial" panose="020B0604020202020204" pitchFamily="34" charset="0"/>
              </a:rPr>
              <a:t>Diferensiasi </a:t>
            </a:r>
            <a:r>
              <a:rPr lang="id-ID" dirty="0">
                <a:latin typeface="Arial" panose="020B0604020202020204" pitchFamily="34" charset="0"/>
                <a:cs typeface="Arial" panose="020B0604020202020204" pitchFamily="34" charset="0"/>
              </a:rPr>
              <a:t>sel dan jaringan dari 3 lapisan </a:t>
            </a:r>
            <a:r>
              <a:rPr lang="id-ID" dirty="0" smtClean="0">
                <a:latin typeface="Arial" panose="020B0604020202020204" pitchFamily="34" charset="0"/>
                <a:cs typeface="Arial" panose="020B0604020202020204" pitchFamily="34" charset="0"/>
              </a:rPr>
              <a:t>embrionik → endoderm, mesoderm, ektoderm</a:t>
            </a:r>
            <a:endParaRPr lang="id-ID" dirty="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1" y="570752"/>
            <a:ext cx="5446059"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smtClean="0">
                <a:latin typeface="Arial" panose="020B0604020202020204" pitchFamily="34" charset="0"/>
                <a:cs typeface="Arial" panose="020B0604020202020204" pitchFamily="34" charset="0"/>
              </a:rPr>
              <a:t>TAHAP EMBRIOGENESIS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936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3"/>
          <a:srcRect l="38804" t="12500" r="41146" b="57353"/>
          <a:stretch/>
        </p:blipFill>
        <p:spPr>
          <a:xfrm>
            <a:off x="3240741" y="1761564"/>
            <a:ext cx="5264904" cy="4228753"/>
          </a:xfrm>
          <a:prstGeom prst="rect">
            <a:avLst/>
          </a:prstGeom>
        </p:spPr>
      </p:pic>
      <p:sp>
        <p:nvSpPr>
          <p:cNvPr id="5" name="TextBox 4"/>
          <p:cNvSpPr txBox="1"/>
          <p:nvPr/>
        </p:nvSpPr>
        <p:spPr>
          <a:xfrm>
            <a:off x="887506" y="954741"/>
            <a:ext cx="4666129" cy="584775"/>
          </a:xfrm>
          <a:prstGeom prst="rect">
            <a:avLst/>
          </a:prstGeom>
          <a:noFill/>
        </p:spPr>
        <p:txBody>
          <a:bodyPr wrap="square" rtlCol="0">
            <a:spAutoFit/>
          </a:bodyPr>
          <a:lstStyle/>
          <a:p>
            <a:r>
              <a:rPr lang="id-ID" sz="3200" dirty="0" smtClean="0">
                <a:hlinkClick r:id="rId4" action="ppaction://hlinkfile"/>
              </a:rPr>
              <a:t>Tahapan Embriogenesis</a:t>
            </a:r>
            <a:endParaRPr lang="id-ID" sz="3200" dirty="0"/>
          </a:p>
        </p:txBody>
      </p:sp>
    </p:spTree>
    <p:extLst>
      <p:ext uri="{BB962C8B-B14F-4D97-AF65-F5344CB8AC3E}">
        <p14:creationId xmlns:p14="http://schemas.microsoft.com/office/powerpoint/2010/main" val="242757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6494" y="698126"/>
            <a:ext cx="10515600" cy="1127499"/>
          </a:xfrm>
        </p:spPr>
        <p:txBody>
          <a:bodyPr/>
          <a:lstStyle/>
          <a:p>
            <a:pPr algn="ctr"/>
            <a:r>
              <a:rPr lang="id-ID" b="1" dirty="0" smtClean="0">
                <a:latin typeface="Arial" panose="020B0604020202020204" pitchFamily="34" charset="0"/>
                <a:cs typeface="Arial" panose="020B0604020202020204" pitchFamily="34" charset="0"/>
              </a:rPr>
              <a:t>PENDAHULUAN</a:t>
            </a:r>
            <a:endParaRPr lang="id-ID" b="1" dirty="0">
              <a:latin typeface="Arial" panose="020B0604020202020204" pitchFamily="34" charset="0"/>
              <a:cs typeface="Arial" panose="020B0604020202020204" pitchFamily="34" charset="0"/>
            </a:endParaRPr>
          </a:p>
        </p:txBody>
      </p:sp>
      <p:sp>
        <p:nvSpPr>
          <p:cNvPr id="4099" name="Rectangle 3"/>
          <p:cNvSpPr>
            <a:spLocks noGrp="1" noChangeArrowheads="1"/>
          </p:cNvSpPr>
          <p:nvPr>
            <p:ph idx="1"/>
          </p:nvPr>
        </p:nvSpPr>
        <p:spPr/>
        <p:txBody>
          <a:bodyPr>
            <a:normAutofit/>
          </a:bodyPr>
          <a:lstStyle/>
          <a:p>
            <a:pPr eaLnBrk="1" hangingPunct="1"/>
            <a:r>
              <a:rPr lang="en-US" sz="2800" dirty="0" smtClean="0"/>
              <a:t>Proses </a:t>
            </a:r>
            <a:r>
              <a:rPr lang="en-US" sz="2800" dirty="0" err="1"/>
              <a:t>reproduksi</a:t>
            </a:r>
            <a:r>
              <a:rPr lang="en-US" sz="2800" dirty="0"/>
              <a:t> </a:t>
            </a:r>
            <a:r>
              <a:rPr lang="en-US" sz="2800" dirty="0" err="1"/>
              <a:t>dimulai</a:t>
            </a:r>
            <a:r>
              <a:rPr lang="en-US" sz="2800" dirty="0"/>
              <a:t> </a:t>
            </a:r>
            <a:r>
              <a:rPr lang="en-US" sz="2800" dirty="0" err="1"/>
              <a:t>dari</a:t>
            </a:r>
            <a:r>
              <a:rPr lang="en-US" sz="2800" dirty="0"/>
              <a:t> proses </a:t>
            </a:r>
            <a:r>
              <a:rPr lang="en-US" sz="2800" dirty="0" err="1"/>
              <a:t>pembelahan</a:t>
            </a:r>
            <a:r>
              <a:rPr lang="en-US" sz="2800" dirty="0"/>
              <a:t> </a:t>
            </a:r>
            <a:r>
              <a:rPr lang="en-US" sz="2800" dirty="0" err="1"/>
              <a:t>sel-sel</a:t>
            </a:r>
            <a:r>
              <a:rPr lang="en-US" sz="2800" dirty="0"/>
              <a:t> </a:t>
            </a:r>
            <a:r>
              <a:rPr lang="en-US" sz="2800" dirty="0" err="1"/>
              <a:t>gamet</a:t>
            </a:r>
            <a:r>
              <a:rPr lang="en-US" sz="2800" dirty="0"/>
              <a:t> (oogenesis </a:t>
            </a:r>
            <a:r>
              <a:rPr lang="en-US" sz="2800" dirty="0" err="1"/>
              <a:t>dan</a:t>
            </a:r>
            <a:r>
              <a:rPr lang="en-US" sz="2800" dirty="0"/>
              <a:t> spermatogenesis), </a:t>
            </a:r>
            <a:r>
              <a:rPr lang="en-US" sz="2800" dirty="0" err="1"/>
              <a:t>pematangan</a:t>
            </a:r>
            <a:r>
              <a:rPr lang="en-US" sz="2800" dirty="0"/>
              <a:t> </a:t>
            </a:r>
            <a:r>
              <a:rPr lang="en-US" sz="2800" dirty="0" err="1"/>
              <a:t>sampai</a:t>
            </a:r>
            <a:r>
              <a:rPr lang="en-US" sz="2800" dirty="0"/>
              <a:t> </a:t>
            </a:r>
            <a:r>
              <a:rPr lang="en-US" sz="2800" dirty="0" err="1"/>
              <a:t>terjadi</a:t>
            </a:r>
            <a:r>
              <a:rPr lang="en-US" sz="2800" dirty="0"/>
              <a:t> </a:t>
            </a:r>
            <a:r>
              <a:rPr lang="en-US" sz="2800" dirty="0" err="1"/>
              <a:t>fertilisasi</a:t>
            </a:r>
            <a:r>
              <a:rPr lang="en-US" sz="2800" dirty="0"/>
              <a:t>. </a:t>
            </a:r>
          </a:p>
          <a:p>
            <a:pPr eaLnBrk="1" hangingPunct="1"/>
            <a:r>
              <a:rPr lang="en-US" sz="2800" dirty="0" err="1"/>
              <a:t>Hasil</a:t>
            </a:r>
            <a:r>
              <a:rPr lang="en-US" sz="2800" dirty="0"/>
              <a:t> </a:t>
            </a:r>
            <a:r>
              <a:rPr lang="en-US" sz="2800" dirty="0" err="1"/>
              <a:t>fertilisasi</a:t>
            </a:r>
            <a:r>
              <a:rPr lang="en-US" sz="2800" dirty="0"/>
              <a:t> </a:t>
            </a:r>
            <a:r>
              <a:rPr lang="en-US" sz="2800" dirty="0" err="1"/>
              <a:t>sel</a:t>
            </a:r>
            <a:r>
              <a:rPr lang="en-US" sz="2800" dirty="0"/>
              <a:t> </a:t>
            </a:r>
            <a:r>
              <a:rPr lang="en-US" sz="2800" dirty="0" err="1"/>
              <a:t>telur</a:t>
            </a:r>
            <a:r>
              <a:rPr lang="en-US" sz="2800" dirty="0"/>
              <a:t> </a:t>
            </a:r>
            <a:r>
              <a:rPr lang="en-US" sz="2800" dirty="0" err="1"/>
              <a:t>oleh</a:t>
            </a:r>
            <a:r>
              <a:rPr lang="en-US" sz="2800" dirty="0"/>
              <a:t> </a:t>
            </a:r>
            <a:r>
              <a:rPr lang="en-US" sz="2800" dirty="0" err="1"/>
              <a:t>sperma</a:t>
            </a:r>
            <a:r>
              <a:rPr lang="en-US" sz="2800" dirty="0"/>
              <a:t> </a:t>
            </a:r>
            <a:r>
              <a:rPr lang="en-US" sz="2800" dirty="0" err="1"/>
              <a:t>menghasilkan</a:t>
            </a:r>
            <a:r>
              <a:rPr lang="en-US" sz="2800" dirty="0"/>
              <a:t> </a:t>
            </a:r>
            <a:r>
              <a:rPr lang="en-US" sz="2800" dirty="0" err="1"/>
              <a:t>zigot</a:t>
            </a:r>
            <a:r>
              <a:rPr lang="en-US" sz="2800" dirty="0"/>
              <a:t> yang </a:t>
            </a:r>
            <a:r>
              <a:rPr lang="en-US" sz="2800" dirty="0" err="1"/>
              <a:t>akan</a:t>
            </a:r>
            <a:r>
              <a:rPr lang="en-US" sz="2800" dirty="0"/>
              <a:t> </a:t>
            </a:r>
            <a:r>
              <a:rPr lang="en-US" sz="2800" dirty="0" err="1"/>
              <a:t>tumbuh</a:t>
            </a:r>
            <a:r>
              <a:rPr lang="en-US" sz="2800" dirty="0"/>
              <a:t> </a:t>
            </a:r>
            <a:r>
              <a:rPr lang="en-US" sz="2800" dirty="0" err="1"/>
              <a:t>melalui</a:t>
            </a:r>
            <a:r>
              <a:rPr lang="en-US" sz="2800" dirty="0"/>
              <a:t> proses </a:t>
            </a:r>
            <a:r>
              <a:rPr lang="en-US" sz="2800" dirty="0" err="1"/>
              <a:t>embriogenesis</a:t>
            </a:r>
            <a:endParaRPr lang="en-US" sz="2800" dirty="0"/>
          </a:p>
          <a:p>
            <a:pPr eaLnBrk="1" hangingPunct="1"/>
            <a:r>
              <a:rPr lang="en-US" sz="2800" dirty="0" err="1"/>
              <a:t>Embriogenesis</a:t>
            </a:r>
            <a:r>
              <a:rPr lang="en-US" sz="2800" dirty="0"/>
              <a:t> </a:t>
            </a:r>
            <a:r>
              <a:rPr lang="en-US" sz="2800" dirty="0" err="1"/>
              <a:t>meliputi</a:t>
            </a:r>
            <a:r>
              <a:rPr lang="en-US" sz="2800" dirty="0"/>
              <a:t> </a:t>
            </a:r>
            <a:r>
              <a:rPr lang="en-US" sz="2800" dirty="0" err="1"/>
              <a:t>pembelahan</a:t>
            </a:r>
            <a:r>
              <a:rPr lang="en-US" sz="2800" dirty="0"/>
              <a:t> </a:t>
            </a:r>
            <a:r>
              <a:rPr lang="en-US" sz="2800" dirty="0" err="1"/>
              <a:t>zigot</a:t>
            </a:r>
            <a:r>
              <a:rPr lang="en-US" sz="2800" dirty="0"/>
              <a:t> (cleavage), </a:t>
            </a:r>
            <a:r>
              <a:rPr lang="en-US" sz="2800" dirty="0" err="1"/>
              <a:t>morula</a:t>
            </a:r>
            <a:r>
              <a:rPr lang="en-US" sz="2800" dirty="0"/>
              <a:t>, blastula, gastrula </a:t>
            </a:r>
            <a:r>
              <a:rPr lang="en-US" sz="2800" dirty="0" err="1"/>
              <a:t>serta</a:t>
            </a:r>
            <a:r>
              <a:rPr lang="en-US" sz="2800" dirty="0"/>
              <a:t> </a:t>
            </a:r>
            <a:r>
              <a:rPr lang="en-US" sz="2800" dirty="0" err="1"/>
              <a:t>diferensiasi</a:t>
            </a:r>
            <a:r>
              <a:rPr lang="en-US" sz="2800" dirty="0"/>
              <a:t> </a:t>
            </a:r>
            <a:r>
              <a:rPr lang="en-US" sz="2800" dirty="0" err="1"/>
              <a:t>sel</a:t>
            </a:r>
            <a:endParaRPr lang="en-US" sz="2800" dirty="0"/>
          </a:p>
        </p:txBody>
      </p:sp>
    </p:spTree>
    <p:extLst>
      <p:ext uri="{BB962C8B-B14F-4D97-AF65-F5344CB8AC3E}">
        <p14:creationId xmlns:p14="http://schemas.microsoft.com/office/powerpoint/2010/main" val="275397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0946L"/>
          <p:cNvPicPr>
            <a:picLocks noChangeAspect="1" noChangeArrowheads="1"/>
          </p:cNvPicPr>
          <p:nvPr/>
        </p:nvPicPr>
        <p:blipFill>
          <a:blip r:embed="rId3"/>
          <a:srcRect t="10023"/>
          <a:stretch>
            <a:fillRect/>
          </a:stretch>
        </p:blipFill>
        <p:spPr bwMode="auto">
          <a:xfrm>
            <a:off x="1295401" y="469514"/>
            <a:ext cx="9674142" cy="62784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584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idx="4294967295"/>
          </p:nvPr>
        </p:nvSpPr>
        <p:spPr>
          <a:xfrm>
            <a:off x="457392" y="1767773"/>
            <a:ext cx="5659438" cy="4875074"/>
          </a:xfrm>
        </p:spPr>
        <p:txBody>
          <a:bodyPr/>
          <a:lstStyle/>
          <a:p>
            <a:pPr eaLnBrk="1" hangingPunct="1"/>
            <a:r>
              <a:rPr lang="id-ID" dirty="0" smtClean="0"/>
              <a:t>Pembelahan </a:t>
            </a:r>
            <a:r>
              <a:rPr lang="id-ID" dirty="0" smtClean="0">
                <a:latin typeface="Garamond" panose="02020404030301010803" pitchFamily="18" charset="0"/>
              </a:rPr>
              <a:t>→ suksesi pembelahan sel secara cepat yang terjadi setelah fertilisasi</a:t>
            </a:r>
          </a:p>
          <a:p>
            <a:pPr eaLnBrk="1" hangingPunct="1"/>
            <a:r>
              <a:rPr lang="id-ID" dirty="0" smtClean="0">
                <a:latin typeface="Garamond" panose="02020404030301010803" pitchFamily="18" charset="0"/>
              </a:rPr>
              <a:t>Sel-sel mengalami fase S dan fase M → hanya pembelahan inti</a:t>
            </a:r>
          </a:p>
          <a:p>
            <a:pPr eaLnBrk="1" hangingPunct="1"/>
            <a:r>
              <a:rPr lang="id-ID" dirty="0" smtClean="0">
                <a:latin typeface="Garamond" panose="02020404030301010803" pitchFamily="18" charset="0"/>
              </a:rPr>
              <a:t>Embrio tidak membesar selama perkembangan ini.</a:t>
            </a:r>
          </a:p>
          <a:p>
            <a:pPr eaLnBrk="1" hangingPunct="1"/>
            <a:r>
              <a:rPr lang="id-ID" dirty="0" smtClean="0">
                <a:latin typeface="Garamond" panose="02020404030301010803" pitchFamily="18" charset="0"/>
              </a:rPr>
              <a:t>Pembelahan hanya membagi-bagi satu sel besar menjadi banyak sel yang lebih kecil → blastomer</a:t>
            </a:r>
            <a:endParaRPr lang="id-ID" dirty="0" smtClean="0"/>
          </a:p>
          <a:p>
            <a:pPr eaLnBrk="1" hangingPunct="1"/>
            <a:endParaRPr lang="id-ID" dirty="0"/>
          </a:p>
        </p:txBody>
      </p:sp>
      <p:pic>
        <p:nvPicPr>
          <p:cNvPr id="5" name="Picture 4"/>
          <p:cNvPicPr>
            <a:picLocks noChangeAspect="1" noChangeArrowheads="1"/>
          </p:cNvPicPr>
          <p:nvPr/>
        </p:nvPicPr>
        <p:blipFill>
          <a:blip r:embed="rId3"/>
          <a:srcRect/>
          <a:stretch>
            <a:fillRect/>
          </a:stretch>
        </p:blipFill>
        <p:spPr bwMode="auto">
          <a:xfrm>
            <a:off x="6409839" y="1876560"/>
            <a:ext cx="5489152" cy="4116863"/>
          </a:xfrm>
          <a:prstGeom prst="rect">
            <a:avLst/>
          </a:prstGeom>
          <a:noFill/>
        </p:spPr>
      </p:pic>
      <p:sp>
        <p:nvSpPr>
          <p:cNvPr id="7" name="Rectangle 2"/>
          <p:cNvSpPr txBox="1">
            <a:spLocks noChangeArrowheads="1"/>
          </p:cNvSpPr>
          <p:nvPr/>
        </p:nvSpPr>
        <p:spPr>
          <a:xfrm>
            <a:off x="0" y="570752"/>
            <a:ext cx="4988860"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a:latin typeface="Arial" panose="020B0604020202020204" pitchFamily="34" charset="0"/>
                <a:cs typeface="Arial" panose="020B0604020202020204" pitchFamily="34" charset="0"/>
              </a:rPr>
              <a:t>FASE CLEAVAGE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337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23132" y="1896791"/>
            <a:ext cx="11077804" cy="3323987"/>
          </a:xfrm>
          <a:prstGeom prst="rect">
            <a:avLst/>
          </a:prstGeom>
        </p:spPr>
        <p:txBody>
          <a:bodyPr wrap="square">
            <a:spAutoFit/>
          </a:bodyPr>
          <a:lstStyle/>
          <a:p>
            <a:pPr marL="285750" indent="-285750">
              <a:lnSpc>
                <a:spcPct val="150000"/>
              </a:lnSpc>
              <a:buFont typeface="Arial" panose="020B0604020202020204" pitchFamily="34" charset="0"/>
              <a:buChar char="•"/>
            </a:pPr>
            <a:r>
              <a:rPr lang="sv-SE" sz="2800" dirty="0" smtClean="0">
                <a:latin typeface="Arial" panose="020B0604020202020204" pitchFamily="34" charset="0"/>
                <a:cs typeface="Arial" panose="020B0604020202020204" pitchFamily="34" charset="0"/>
              </a:rPr>
              <a:t>Sel telur terbagi menjadi dua belahan yang berbeda, yaitu </a:t>
            </a:r>
            <a:r>
              <a:rPr lang="sv-SE" sz="2800" i="1" dirty="0" smtClean="0">
                <a:latin typeface="Arial" panose="020B0604020202020204" pitchFamily="34" charset="0"/>
                <a:cs typeface="Arial" panose="020B0604020202020204" pitchFamily="34" charset="0"/>
              </a:rPr>
              <a:t>animal hemisphere</a:t>
            </a:r>
            <a:r>
              <a:rPr lang="sv-SE" sz="2800" dirty="0" smtClean="0">
                <a:latin typeface="Arial" panose="020B0604020202020204" pitchFamily="34" charset="0"/>
                <a:cs typeface="Arial" panose="020B0604020202020204" pitchFamily="34" charset="0"/>
              </a:rPr>
              <a:t> dan </a:t>
            </a:r>
            <a:r>
              <a:rPr lang="sv-SE" sz="2800" i="1" dirty="0" smtClean="0">
                <a:latin typeface="Arial" panose="020B0604020202020204" pitchFamily="34" charset="0"/>
                <a:cs typeface="Arial" panose="020B0604020202020204" pitchFamily="34" charset="0"/>
              </a:rPr>
              <a:t>vegetal hemisphere</a:t>
            </a:r>
            <a:r>
              <a:rPr lang="sv-SE" sz="2800" dirty="0" smtClean="0">
                <a:latin typeface="Arial" panose="020B0604020202020204" pitchFamily="34" charset="0"/>
                <a:cs typeface="Arial" panose="020B0604020202020204" pitchFamily="34" charset="0"/>
              </a:rPr>
              <a:t> akibat kandungan sitoplasma yang tidak menyebar merata,yang dipisahkan oleh </a:t>
            </a:r>
            <a:r>
              <a:rPr lang="sv-SE" sz="2800" i="1" dirty="0" smtClean="0">
                <a:latin typeface="Arial" panose="020B0604020202020204" pitchFamily="34" charset="0"/>
                <a:cs typeface="Arial" panose="020B0604020202020204" pitchFamily="34" charset="0"/>
              </a:rPr>
              <a:t>gray crescent</a:t>
            </a:r>
            <a:endParaRPr lang="id-ID" sz="2800" i="1"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sv-SE" sz="2800" dirty="0" smtClean="0">
                <a:latin typeface="Arial" panose="020B0604020202020204" pitchFamily="34" charset="0"/>
                <a:cs typeface="Arial" panose="020B0604020202020204" pitchFamily="34" charset="0"/>
              </a:rPr>
              <a:t>Animal hemisphere akan terfertilisasi oleh sperma dan biasanya akan tampak lebih gelap dibandingkan vegetal hemisphere</a:t>
            </a:r>
            <a:endParaRPr lang="en-US" sz="2800" dirty="0" smtClean="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0" y="570752"/>
            <a:ext cx="4988860"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a:latin typeface="Arial" panose="020B0604020202020204" pitchFamily="34" charset="0"/>
                <a:cs typeface="Arial" panose="020B0604020202020204" pitchFamily="34" charset="0"/>
              </a:rPr>
              <a:t>FASE CLEAVAGE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415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idx="4294967295"/>
          </p:nvPr>
        </p:nvSpPr>
        <p:spPr>
          <a:xfrm>
            <a:off x="287338" y="918882"/>
            <a:ext cx="6037263" cy="1303338"/>
          </a:xfrm>
          <a:solidFill>
            <a:schemeClr val="bg1"/>
          </a:solidFill>
        </p:spPr>
        <p:txBody>
          <a:bodyPr>
            <a:normAutofit/>
          </a:bodyPr>
          <a:lstStyle/>
          <a:p>
            <a:pPr eaLnBrk="1" hangingPunct="1"/>
            <a:r>
              <a:rPr lang="id-ID" sz="2400" b="1" dirty="0" smtClean="0">
                <a:latin typeface="Arial" panose="020B0604020202020204" pitchFamily="34" charset="0"/>
                <a:cs typeface="Arial" panose="020B0604020202020204" pitchFamily="34" charset="0"/>
              </a:rPr>
              <a:t>Pemantapan Sumbu Tubuh dan Sumbu Pembelahan Pertama pada Amfibia</a:t>
            </a:r>
          </a:p>
        </p:txBody>
      </p:sp>
      <p:pic>
        <p:nvPicPr>
          <p:cNvPr id="15363" name="Picture 4" descr="47-07-BodyAxesEstablish-L.gif"/>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611938" y="152400"/>
            <a:ext cx="5580062" cy="656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465826" y="2708115"/>
            <a:ext cx="5641675" cy="313208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id-ID" dirty="0" smtClean="0"/>
              <a:t>Kutub animal </a:t>
            </a:r>
            <a:r>
              <a:rPr lang="id-ID" dirty="0" smtClean="0">
                <a:latin typeface="Garamond" panose="02020404030301010803" pitchFamily="18" charset="0"/>
              </a:rPr>
              <a:t>→ ujung anterior embrio → ada melanin dalam sitoplasma korteks</a:t>
            </a:r>
          </a:p>
          <a:p>
            <a:r>
              <a:rPr lang="id-ID" dirty="0" smtClean="0">
                <a:latin typeface="Garamond" panose="02020404030301010803" pitchFamily="18" charset="0"/>
              </a:rPr>
              <a:t>Kutub vegetal → mengandung kuning telur</a:t>
            </a:r>
            <a:endParaRPr lang="sv-SE" dirty="0" smtClean="0"/>
          </a:p>
        </p:txBody>
      </p:sp>
    </p:spTree>
    <p:extLst>
      <p:ext uri="{BB962C8B-B14F-4D97-AF65-F5344CB8AC3E}">
        <p14:creationId xmlns:p14="http://schemas.microsoft.com/office/powerpoint/2010/main" val="2382526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idx="4294967295"/>
          </p:nvPr>
        </p:nvSpPr>
        <p:spPr>
          <a:xfrm>
            <a:off x="569343" y="1656272"/>
            <a:ext cx="11352363" cy="4623758"/>
          </a:xfrm>
        </p:spPr>
        <p:txBody>
          <a:bodyPr>
            <a:normAutofit/>
          </a:bodyPr>
          <a:lstStyle/>
          <a:p>
            <a:pPr eaLnBrk="1" hangingPunct="1"/>
            <a:r>
              <a:rPr lang="en-US" dirty="0" err="1">
                <a:latin typeface="Arial" panose="020B0604020202020204" pitchFamily="34" charset="0"/>
                <a:cs typeface="Arial" panose="020B0604020202020204" pitchFamily="34" charset="0"/>
              </a:rPr>
              <a:t>Fase</a:t>
            </a:r>
            <a:r>
              <a:rPr lang="en-US" dirty="0">
                <a:latin typeface="Arial" panose="020B0604020202020204" pitchFamily="34" charset="0"/>
                <a:cs typeface="Arial" panose="020B0604020202020204" pitchFamily="34" charset="0"/>
              </a:rPr>
              <a:t> cleavage </a:t>
            </a:r>
            <a:r>
              <a:rPr lang="en-US" dirty="0" err="1">
                <a:latin typeface="Arial" panose="020B0604020202020204" pitchFamily="34" charset="0"/>
                <a:cs typeface="Arial" panose="020B0604020202020204" pitchFamily="34" charset="0"/>
              </a:rPr>
              <a:t>merupakan</a:t>
            </a:r>
            <a:r>
              <a:rPr lang="en-US"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pembelahan sel secara mitosis menghasilkan 2, 4, 8 dan 16 blastomer</a:t>
            </a:r>
          </a:p>
          <a:p>
            <a:pPr eaLnBrk="1" hangingPunct="1"/>
            <a:r>
              <a:rPr lang="sv-SE" dirty="0">
                <a:latin typeface="Arial" panose="020B0604020202020204" pitchFamily="34" charset="0"/>
                <a:cs typeface="Arial" panose="020B0604020202020204" pitchFamily="34" charset="0"/>
              </a:rPr>
              <a:t>tahap 16 blastomer disebut dengan tahapan cleavage (pembelahan). </a:t>
            </a:r>
          </a:p>
          <a:p>
            <a:pPr eaLnBrk="1" hangingPunct="1"/>
            <a:r>
              <a:rPr lang="sv-SE" dirty="0">
                <a:latin typeface="Arial" panose="020B0604020202020204" pitchFamily="34" charset="0"/>
                <a:cs typeface="Arial" panose="020B0604020202020204" pitchFamily="34" charset="0"/>
              </a:rPr>
              <a:t>Pembelahan zigot 2 dan 4 blastomer terjadi pada sumbu anterior dan posterior </a:t>
            </a:r>
          </a:p>
          <a:p>
            <a:pPr eaLnBrk="1" hangingPunct="1"/>
            <a:r>
              <a:rPr lang="sv-SE" dirty="0">
                <a:latin typeface="Arial" panose="020B0604020202020204" pitchFamily="34" charset="0"/>
                <a:cs typeface="Arial" panose="020B0604020202020204" pitchFamily="34" charset="0"/>
              </a:rPr>
              <a:t>pembelahan 8 dan 16 blastomer terjadi pada sumbu ventral dan dorsal</a:t>
            </a:r>
          </a:p>
          <a:p>
            <a:pPr eaLnBrk="1" hangingPunct="1"/>
            <a:r>
              <a:rPr lang="sv-SE" dirty="0">
                <a:latin typeface="Arial" panose="020B0604020202020204" pitchFamily="34" charset="0"/>
                <a:cs typeface="Arial" panose="020B0604020202020204" pitchFamily="34" charset="0"/>
              </a:rPr>
              <a:t>Pembelahan sel ini berlangsung cepat namun tidak menambah ukuran zigot. Pada tahap pembelahan ini, zigot masih diselubungi oleh zona pelusida. </a:t>
            </a:r>
            <a:endParaRPr lang="en-US" dirty="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0" y="570752"/>
            <a:ext cx="4988860"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a:latin typeface="Arial" panose="020B0604020202020204" pitchFamily="34" charset="0"/>
                <a:cs typeface="Arial" panose="020B0604020202020204" pitchFamily="34" charset="0"/>
              </a:rPr>
              <a:t>FASE CLEAVAGE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781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40-6a"/>
          <p:cNvPicPr>
            <a:picLocks noChangeAspect="1" noChangeArrowheads="1"/>
          </p:cNvPicPr>
          <p:nvPr/>
        </p:nvPicPr>
        <p:blipFill rotWithShape="1">
          <a:blip r:embed="rId3">
            <a:extLst>
              <a:ext uri="{28A0092B-C50C-407E-A947-70E740481C1C}">
                <a14:useLocalDpi xmlns:a14="http://schemas.microsoft.com/office/drawing/2010/main" val="0"/>
              </a:ext>
            </a:extLst>
          </a:blip>
          <a:srcRect t="13698" b="20026"/>
          <a:stretch/>
        </p:blipFill>
        <p:spPr bwMode="auto">
          <a:xfrm>
            <a:off x="662152" y="930165"/>
            <a:ext cx="10732988" cy="533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774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3388" y="932051"/>
            <a:ext cx="10663517" cy="910944"/>
          </a:xfrm>
        </p:spPr>
        <p:txBody>
          <a:bodyPr>
            <a:noAutofit/>
          </a:bodyPr>
          <a:lstStyle/>
          <a:p>
            <a:pPr algn="l"/>
            <a:r>
              <a:rPr lang="id-ID" sz="3200" b="1" dirty="0">
                <a:latin typeface="Arial" panose="020B0604020202020204" pitchFamily="34" charset="0"/>
                <a:cs typeface="Arial" panose="020B0604020202020204" pitchFamily="34" charset="0"/>
              </a:rPr>
              <a:t>Berdasarkan tipe sel </a:t>
            </a:r>
            <a:r>
              <a:rPr lang="id-ID" sz="3200" b="1" dirty="0" smtClean="0">
                <a:latin typeface="Arial" panose="020B0604020202020204" pitchFamily="34" charset="0"/>
                <a:cs typeface="Arial" panose="020B0604020202020204" pitchFamily="34" charset="0"/>
              </a:rPr>
              <a:t>telur, </a:t>
            </a:r>
            <a:r>
              <a:rPr lang="id-ID" sz="3200" b="1" dirty="0">
                <a:latin typeface="Arial" panose="020B0604020202020204" pitchFamily="34" charset="0"/>
                <a:cs typeface="Arial" panose="020B0604020202020204" pitchFamily="34" charset="0"/>
              </a:rPr>
              <a:t>maka pembelahan dapat dibedakan atas:</a:t>
            </a:r>
          </a:p>
        </p:txBody>
      </p:sp>
      <p:sp>
        <p:nvSpPr>
          <p:cNvPr id="3" name="Content Placeholder 2"/>
          <p:cNvSpPr>
            <a:spLocks noGrp="1"/>
          </p:cNvSpPr>
          <p:nvPr>
            <p:ph idx="1"/>
          </p:nvPr>
        </p:nvSpPr>
        <p:spPr>
          <a:xfrm>
            <a:off x="663388" y="2124635"/>
            <a:ext cx="10515600" cy="4051878"/>
          </a:xfrm>
        </p:spPr>
        <p:txBody>
          <a:bodyPr>
            <a:normAutofit/>
          </a:bodyPr>
          <a:lstStyle/>
          <a:p>
            <a:pPr marL="457200" indent="-457200">
              <a:lnSpc>
                <a:spcPct val="150000"/>
              </a:lnSpc>
              <a:buFont typeface="+mj-lt"/>
              <a:buAutoNum type="arabicPeriod"/>
            </a:pPr>
            <a:r>
              <a:rPr lang="id-ID" sz="2800" dirty="0">
                <a:latin typeface="Arial" panose="020B0604020202020204" pitchFamily="34" charset="0"/>
                <a:cs typeface="Arial" panose="020B0604020202020204" pitchFamily="34" charset="0"/>
              </a:rPr>
              <a:t>Pembelahan Holoblastik, berarti seluruh sel telur membelah menjadi dua , membelah lagi dan seterusnya. </a:t>
            </a:r>
          </a:p>
          <a:p>
            <a:pPr marL="457200" indent="-457200">
              <a:lnSpc>
                <a:spcPct val="150000"/>
              </a:lnSpc>
              <a:buFont typeface="+mj-lt"/>
              <a:buAutoNum type="arabicPeriod"/>
            </a:pPr>
            <a:r>
              <a:rPr lang="id-ID" sz="2800" dirty="0" smtClean="0">
                <a:latin typeface="Arial" panose="020B0604020202020204" pitchFamily="34" charset="0"/>
                <a:cs typeface="Arial" panose="020B0604020202020204" pitchFamily="34" charset="0"/>
              </a:rPr>
              <a:t>Pembelahan </a:t>
            </a:r>
            <a:r>
              <a:rPr lang="id-ID" sz="2800" dirty="0">
                <a:latin typeface="Arial" panose="020B0604020202020204" pitchFamily="34" charset="0"/>
                <a:cs typeface="Arial" panose="020B0604020202020204" pitchFamily="34" charset="0"/>
              </a:rPr>
              <a:t>Meroblastik, yang berarti mitosis tidak disertai oleh pembagian yolk sehingga pembagiannya adalah inti sel dan sitoplasma di kutub animal.</a:t>
            </a:r>
          </a:p>
        </p:txBody>
      </p:sp>
    </p:spTree>
    <p:extLst>
      <p:ext uri="{BB962C8B-B14F-4D97-AF65-F5344CB8AC3E}">
        <p14:creationId xmlns:p14="http://schemas.microsoft.com/office/powerpoint/2010/main" val="2021414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56795"/>
            <a:ext cx="10515600" cy="1325563"/>
          </a:xfrm>
        </p:spPr>
        <p:txBody>
          <a:bodyPr>
            <a:normAutofit/>
          </a:bodyPr>
          <a:lstStyle/>
          <a:p>
            <a:pPr algn="l"/>
            <a:r>
              <a:rPr lang="id-ID" sz="3200" dirty="0">
                <a:latin typeface="Arial" panose="020B0604020202020204" pitchFamily="34" charset="0"/>
                <a:cs typeface="Arial" panose="020B0604020202020204" pitchFamily="34" charset="0"/>
              </a:rPr>
              <a:t>Berdasarkan penyebaran yolk dalam sel telur, maka dapat dibedakan menjadi tiga tipe</a:t>
            </a:r>
          </a:p>
        </p:txBody>
      </p:sp>
      <p:sp>
        <p:nvSpPr>
          <p:cNvPr id="3" name="Content Placeholder 2"/>
          <p:cNvSpPr>
            <a:spLocks noGrp="1"/>
          </p:cNvSpPr>
          <p:nvPr>
            <p:ph idx="1"/>
          </p:nvPr>
        </p:nvSpPr>
        <p:spPr>
          <a:xfrm>
            <a:off x="838200" y="2595281"/>
            <a:ext cx="10515600" cy="3581681"/>
          </a:xfrm>
        </p:spPr>
        <p:txBody>
          <a:bodyPr/>
          <a:lstStyle/>
          <a:p>
            <a:pPr marL="457200" indent="-457200">
              <a:buFont typeface="+mj-lt"/>
              <a:buAutoNum type="arabicPeriod"/>
            </a:pPr>
            <a:r>
              <a:rPr lang="id-ID" dirty="0" smtClean="0"/>
              <a:t>Isolecithal </a:t>
            </a:r>
            <a:r>
              <a:rPr lang="id-ID" dirty="0"/>
              <a:t>adalah sel telur yang mengandung yolk tersebar merata. </a:t>
            </a:r>
            <a:r>
              <a:rPr lang="id-ID" dirty="0" smtClean="0"/>
              <a:t>  Contoh: sel telur mamalia. </a:t>
            </a:r>
            <a:endParaRPr lang="id-ID" baseline="30000" dirty="0"/>
          </a:p>
          <a:p>
            <a:pPr marL="457200" indent="-457200">
              <a:buFont typeface="+mj-lt"/>
              <a:buAutoNum type="arabicPeriod"/>
            </a:pPr>
            <a:r>
              <a:rPr lang="id-ID" dirty="0" smtClean="0"/>
              <a:t>Centrolecithal</a:t>
            </a:r>
            <a:r>
              <a:rPr lang="id-ID" i="1" dirty="0" smtClean="0"/>
              <a:t> </a:t>
            </a:r>
            <a:r>
              <a:rPr lang="id-ID" dirty="0"/>
              <a:t>adalah sel telur yang mengandung yolk terkonsentrasi atau berkumpul di bagian tengah sel telur. </a:t>
            </a:r>
            <a:r>
              <a:rPr lang="id-ID" dirty="0" smtClean="0"/>
              <a:t>Contoh : sel </a:t>
            </a:r>
            <a:r>
              <a:rPr lang="id-ID" dirty="0"/>
              <a:t>telur </a:t>
            </a:r>
            <a:r>
              <a:rPr lang="id-ID" dirty="0" smtClean="0"/>
              <a:t>arthropoda</a:t>
            </a:r>
            <a:endParaRPr lang="id-ID" baseline="30000" dirty="0"/>
          </a:p>
          <a:p>
            <a:pPr marL="457200" indent="-457200">
              <a:buFont typeface="+mj-lt"/>
              <a:buAutoNum type="arabicPeriod"/>
            </a:pPr>
            <a:r>
              <a:rPr lang="id-ID" dirty="0" smtClean="0"/>
              <a:t>Telolecithal</a:t>
            </a:r>
            <a:r>
              <a:rPr lang="id-ID" baseline="30000" dirty="0" smtClean="0"/>
              <a:t> </a:t>
            </a:r>
            <a:r>
              <a:rPr lang="id-ID" dirty="0"/>
              <a:t>adalah sel telur yang mengandung yolk berkumpul di salah satu kutub sel telur. </a:t>
            </a:r>
            <a:r>
              <a:rPr lang="id-ID" dirty="0" smtClean="0"/>
              <a:t>Contoh: sel </a:t>
            </a:r>
            <a:r>
              <a:rPr lang="id-ID" dirty="0"/>
              <a:t>telur unggas.</a:t>
            </a:r>
          </a:p>
        </p:txBody>
      </p:sp>
    </p:spTree>
    <p:extLst>
      <p:ext uri="{BB962C8B-B14F-4D97-AF65-F5344CB8AC3E}">
        <p14:creationId xmlns:p14="http://schemas.microsoft.com/office/powerpoint/2010/main" val="2690625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7"/>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781983"/>
            <a:ext cx="10515600" cy="1325563"/>
          </a:xfrm>
        </p:spPr>
        <p:txBody>
          <a:bodyPr>
            <a:noAutofit/>
          </a:bodyPr>
          <a:lstStyle/>
          <a:p>
            <a:pPr algn="l"/>
            <a:r>
              <a:rPr lang="id-ID" sz="2800" b="1" dirty="0">
                <a:latin typeface="Arial" panose="020B0604020202020204" pitchFamily="34" charset="0"/>
                <a:cs typeface="Arial" panose="020B0604020202020204" pitchFamily="34" charset="0"/>
              </a:rPr>
              <a:t>Berdasarkan banyaknya yolk maka sel telur dari beberapa spesies dapat digolongkan menjadi 3 golongan</a:t>
            </a:r>
          </a:p>
        </p:txBody>
      </p:sp>
      <p:sp>
        <p:nvSpPr>
          <p:cNvPr id="3" name="Content Placeholder 2"/>
          <p:cNvSpPr>
            <a:spLocks noGrp="1"/>
          </p:cNvSpPr>
          <p:nvPr>
            <p:ph idx="1"/>
          </p:nvPr>
        </p:nvSpPr>
        <p:spPr>
          <a:xfrm>
            <a:off x="838200" y="2380129"/>
            <a:ext cx="10515600" cy="3796834"/>
          </a:xfrm>
        </p:spPr>
        <p:txBody>
          <a:bodyPr>
            <a:normAutofit/>
          </a:bodyPr>
          <a:lstStyle/>
          <a:p>
            <a:pPr marL="457200" indent="-457200">
              <a:buFont typeface="+mj-lt"/>
              <a:buAutoNum type="arabicPeriod"/>
            </a:pPr>
            <a:r>
              <a:rPr lang="id-ID" b="1" dirty="0" smtClean="0"/>
              <a:t>Polylesithal</a:t>
            </a:r>
            <a:r>
              <a:rPr lang="id-ID" dirty="0" smtClean="0"/>
              <a:t>, sel </a:t>
            </a:r>
            <a:r>
              <a:rPr lang="id-ID" dirty="0"/>
              <a:t>telur yang mengandung banyak yolk dan tertimbun pada salah satu </a:t>
            </a:r>
            <a:r>
              <a:rPr lang="id-ID" dirty="0" smtClean="0"/>
              <a:t>area. Contoh: </a:t>
            </a:r>
            <a:r>
              <a:rPr lang="id-ID" dirty="0"/>
              <a:t>sel telur </a:t>
            </a:r>
            <a:r>
              <a:rPr lang="id-ID" dirty="0" smtClean="0"/>
              <a:t>unggas dan reptil.</a:t>
            </a:r>
          </a:p>
          <a:p>
            <a:pPr marL="457200" indent="-457200">
              <a:buFont typeface="+mj-lt"/>
              <a:buAutoNum type="arabicPeriod"/>
            </a:pPr>
            <a:r>
              <a:rPr lang="id-ID" b="1" dirty="0" smtClean="0"/>
              <a:t>Mesolesithal</a:t>
            </a:r>
            <a:r>
              <a:rPr lang="id-ID" dirty="0" smtClean="0"/>
              <a:t>, sel </a:t>
            </a:r>
            <a:r>
              <a:rPr lang="id-ID" dirty="0"/>
              <a:t>telur yang mengandung cukup banyak yolk dan tersebar, tetapi banyak yang tertimbun di daerah </a:t>
            </a:r>
            <a:r>
              <a:rPr lang="id-ID" dirty="0" smtClean="0"/>
              <a:t>vegetal. Contoh: sel telur amphibia </a:t>
            </a:r>
            <a:r>
              <a:rPr lang="id-ID" dirty="0"/>
              <a:t>dan </a:t>
            </a:r>
            <a:r>
              <a:rPr lang="id-ID" dirty="0" smtClean="0"/>
              <a:t>pisces</a:t>
            </a:r>
          </a:p>
          <a:p>
            <a:pPr marL="457200" indent="-457200">
              <a:buFont typeface="+mj-lt"/>
              <a:buAutoNum type="arabicPeriod"/>
            </a:pPr>
            <a:r>
              <a:rPr lang="id-ID" b="1" dirty="0" smtClean="0"/>
              <a:t>Oligolesithal</a:t>
            </a:r>
            <a:r>
              <a:rPr lang="id-ID" dirty="0" smtClean="0"/>
              <a:t>, sel </a:t>
            </a:r>
            <a:r>
              <a:rPr lang="id-ID" dirty="0"/>
              <a:t>telur yang sedikit sekali atau hampir tidak mengandung </a:t>
            </a:r>
            <a:r>
              <a:rPr lang="id-ID" dirty="0" smtClean="0"/>
              <a:t>yolk. Contoh: sel </a:t>
            </a:r>
            <a:r>
              <a:rPr lang="id-ID" dirty="0"/>
              <a:t>telur </a:t>
            </a:r>
            <a:r>
              <a:rPr lang="id-ID" dirty="0" smtClean="0"/>
              <a:t>mamalia </a:t>
            </a:r>
            <a:r>
              <a:rPr lang="id-ID" dirty="0"/>
              <a:t>dan manusia. </a:t>
            </a:r>
          </a:p>
        </p:txBody>
      </p:sp>
    </p:spTree>
    <p:extLst>
      <p:ext uri="{BB962C8B-B14F-4D97-AF65-F5344CB8AC3E}">
        <p14:creationId xmlns:p14="http://schemas.microsoft.com/office/powerpoint/2010/main" val="3893247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G:\DCIM\101MSDCF\DSC07058.JPG"/>
          <p:cNvPicPr>
            <a:picLocks noGrp="1" noChangeAspect="1" noChangeArrowheads="1"/>
          </p:cNvPicPr>
          <p:nvPr>
            <p:ph idx="4294967295"/>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Lst>
          </a:blip>
          <a:srcRect t="8313" r="1464" b="26973"/>
          <a:stretch>
            <a:fillRect/>
          </a:stretch>
        </p:blipFill>
        <p:spPr bwMode="auto">
          <a:xfrm>
            <a:off x="2024869" y="1857364"/>
            <a:ext cx="8529637" cy="4203700"/>
          </a:xfrm>
          <a:prstGeom prst="rect">
            <a:avLst/>
          </a:prstGeom>
          <a:noFill/>
        </p:spPr>
      </p:pic>
      <p:sp>
        <p:nvSpPr>
          <p:cNvPr id="4" name="Rectangle 3"/>
          <p:cNvSpPr/>
          <p:nvPr/>
        </p:nvSpPr>
        <p:spPr>
          <a:xfrm>
            <a:off x="2024869" y="1150883"/>
            <a:ext cx="8531143" cy="7064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b="1" dirty="0" smtClean="0">
                <a:solidFill>
                  <a:schemeClr val="tx1"/>
                </a:solidFill>
              </a:rPr>
              <a:t> </a:t>
            </a:r>
            <a:r>
              <a:rPr lang="en-US" sz="2400" b="1" dirty="0" err="1" smtClean="0">
                <a:solidFill>
                  <a:schemeClr val="tx1"/>
                </a:solidFill>
              </a:rPr>
              <a:t>Isolechita</a:t>
            </a:r>
            <a:r>
              <a:rPr lang="id-ID" sz="2400" b="1" dirty="0" smtClean="0">
                <a:solidFill>
                  <a:schemeClr val="tx1"/>
                </a:solidFill>
              </a:rPr>
              <a:t>l</a:t>
            </a:r>
            <a:r>
              <a:rPr lang="en-US" sz="2400" b="1" dirty="0" smtClean="0">
                <a:solidFill>
                  <a:schemeClr val="tx1"/>
                </a:solidFill>
              </a:rPr>
              <a:t>    </a:t>
            </a:r>
            <a:r>
              <a:rPr lang="id-ID" sz="2400" b="1" dirty="0" smtClean="0">
                <a:solidFill>
                  <a:schemeClr val="tx1"/>
                </a:solidFill>
              </a:rPr>
              <a:t>  </a:t>
            </a:r>
            <a:r>
              <a:rPr lang="en-US" sz="2400" b="1" dirty="0" smtClean="0">
                <a:solidFill>
                  <a:schemeClr val="tx1"/>
                </a:solidFill>
              </a:rPr>
              <a:t> </a:t>
            </a:r>
            <a:r>
              <a:rPr lang="en-US" sz="2400" b="1" dirty="0" err="1">
                <a:solidFill>
                  <a:schemeClr val="tx1"/>
                </a:solidFill>
              </a:rPr>
              <a:t>Mesolechital</a:t>
            </a:r>
            <a:r>
              <a:rPr lang="en-US" sz="2400" b="1" dirty="0">
                <a:solidFill>
                  <a:schemeClr val="tx1"/>
                </a:solidFill>
              </a:rPr>
              <a:t>    </a:t>
            </a:r>
            <a:r>
              <a:rPr lang="id-ID" sz="2400" b="1" dirty="0" smtClean="0">
                <a:solidFill>
                  <a:schemeClr val="tx1"/>
                </a:solidFill>
              </a:rPr>
              <a:t>   </a:t>
            </a:r>
            <a:r>
              <a:rPr lang="en-US" sz="2400" b="1" dirty="0" err="1" smtClean="0">
                <a:solidFill>
                  <a:schemeClr val="tx1"/>
                </a:solidFill>
              </a:rPr>
              <a:t>Telolechital</a:t>
            </a:r>
            <a:r>
              <a:rPr lang="id-ID" sz="2400" b="1" dirty="0" smtClean="0">
                <a:solidFill>
                  <a:schemeClr val="tx1"/>
                </a:solidFill>
              </a:rPr>
              <a:t>        </a:t>
            </a:r>
            <a:r>
              <a:rPr lang="en-US" sz="2400" b="1" dirty="0" err="1" smtClean="0">
                <a:solidFill>
                  <a:schemeClr val="tx1"/>
                </a:solidFill>
              </a:rPr>
              <a:t>Centrolechital</a:t>
            </a:r>
            <a:r>
              <a:rPr lang="en-US" sz="2400" b="1" dirty="0" smtClean="0">
                <a:solidFill>
                  <a:schemeClr val="tx1"/>
                </a:solidFill>
              </a:rPr>
              <a:t> </a:t>
            </a:r>
            <a:endParaRPr lang="en-US" sz="2400" b="1" dirty="0">
              <a:solidFill>
                <a:schemeClr val="tx1"/>
              </a:solidFill>
            </a:endParaRPr>
          </a:p>
        </p:txBody>
      </p:sp>
    </p:spTree>
    <p:extLst>
      <p:ext uri="{BB962C8B-B14F-4D97-AF65-F5344CB8AC3E}">
        <p14:creationId xmlns:p14="http://schemas.microsoft.com/office/powerpoint/2010/main" val="62748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txBox="1">
            <a:spLocks noChangeArrowheads="1"/>
          </p:cNvSpPr>
          <p:nvPr/>
        </p:nvSpPr>
        <p:spPr>
          <a:xfrm>
            <a:off x="0" y="570753"/>
            <a:ext cx="4702630" cy="673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dirty="0" smtClean="0">
                <a:latin typeface="Arial" panose="020B0604020202020204" pitchFamily="34" charset="0"/>
                <a:cs typeface="Arial" panose="020B0604020202020204" pitchFamily="34" charset="0"/>
              </a:rPr>
              <a:t>SPERMATOGENESIS</a:t>
            </a:r>
            <a:endParaRPr lang="en-US" dirty="0" smtClean="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282388" y="1680882"/>
            <a:ext cx="8265509" cy="4632832"/>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id-ID" sz="2800" dirty="0" smtClean="0"/>
              <a:t>Setiap ejakulasi, laki-laki mengandung 100-650 juta sel sperma</a:t>
            </a:r>
          </a:p>
          <a:p>
            <a:r>
              <a:rPr lang="id-ID" sz="2800" dirty="0" smtClean="0"/>
              <a:t>Bagian kepala mengandung nukleus haploid yang ditudungi oleh badan khusus, yaitu </a:t>
            </a:r>
            <a:r>
              <a:rPr lang="id-ID" sz="2800" b="1" dirty="0" smtClean="0"/>
              <a:t>akrosom </a:t>
            </a:r>
            <a:r>
              <a:rPr lang="id-ID" sz="2800" dirty="0" smtClean="0">
                <a:latin typeface="Garamond" panose="02020404030301010803" pitchFamily="18" charset="0"/>
              </a:rPr>
              <a:t>→ </a:t>
            </a:r>
            <a:r>
              <a:rPr lang="id-ID" sz="2800" dirty="0" smtClean="0"/>
              <a:t>mengandung enzim yang membantu sperma menembus sel telur</a:t>
            </a:r>
          </a:p>
          <a:p>
            <a:pPr>
              <a:spcBef>
                <a:spcPts val="0"/>
              </a:spcBef>
              <a:spcAft>
                <a:spcPts val="0"/>
              </a:spcAft>
            </a:pPr>
            <a:r>
              <a:rPr lang="en-US" sz="2800" dirty="0" err="1"/>
              <a:t>Akrosom</a:t>
            </a:r>
            <a:r>
              <a:rPr lang="en-US" sz="2800" dirty="0"/>
              <a:t> </a:t>
            </a:r>
            <a:r>
              <a:rPr lang="en-US" sz="2800" dirty="0" err="1" smtClean="0"/>
              <a:t>memiliki</a:t>
            </a:r>
            <a:r>
              <a:rPr lang="id-ID" sz="2800" dirty="0" smtClean="0"/>
              <a:t>:</a:t>
            </a:r>
          </a:p>
          <a:p>
            <a:pPr marL="514350" indent="-246063">
              <a:spcBef>
                <a:spcPts val="0"/>
              </a:spcBef>
              <a:spcAft>
                <a:spcPts val="0"/>
              </a:spcAft>
              <a:buAutoNum type="arabicPeriod"/>
            </a:pPr>
            <a:r>
              <a:rPr lang="en-US" sz="2800" dirty="0" err="1" smtClean="0"/>
              <a:t>enzim</a:t>
            </a:r>
            <a:r>
              <a:rPr lang="en-US" sz="2800" dirty="0" smtClean="0"/>
              <a:t> </a:t>
            </a:r>
            <a:r>
              <a:rPr lang="en-US" sz="2800" dirty="0" err="1"/>
              <a:t>hidrolisis</a:t>
            </a:r>
            <a:r>
              <a:rPr lang="en-US" sz="2800" dirty="0"/>
              <a:t> </a:t>
            </a:r>
            <a:r>
              <a:rPr lang="en-US" sz="2800" dirty="0" err="1"/>
              <a:t>hialuronidase</a:t>
            </a:r>
            <a:r>
              <a:rPr lang="en-US" sz="2800" dirty="0"/>
              <a:t> </a:t>
            </a:r>
            <a:r>
              <a:rPr lang="en-US" sz="2800" dirty="0" smtClean="0">
                <a:latin typeface="Garamond" panose="02020404030301010803" pitchFamily="18" charset="0"/>
              </a:rPr>
              <a:t>→</a:t>
            </a:r>
            <a:r>
              <a:rPr lang="id-ID" sz="2800" dirty="0" smtClean="0">
                <a:latin typeface="Garamond" panose="02020404030301010803" pitchFamily="18" charset="0"/>
              </a:rPr>
              <a:t> </a:t>
            </a:r>
            <a:r>
              <a:rPr lang="en-US" sz="2800" dirty="0" err="1" smtClean="0"/>
              <a:t>menghancurkan</a:t>
            </a:r>
            <a:r>
              <a:rPr lang="en-US" sz="2800" dirty="0" smtClean="0"/>
              <a:t> </a:t>
            </a:r>
            <a:r>
              <a:rPr lang="en-US" sz="2800" dirty="0" err="1"/>
              <a:t>kumulus</a:t>
            </a:r>
            <a:r>
              <a:rPr lang="en-US" sz="2800" dirty="0"/>
              <a:t> </a:t>
            </a:r>
            <a:r>
              <a:rPr lang="en-US" sz="2800" dirty="0" err="1" smtClean="0"/>
              <a:t>ooforus</a:t>
            </a:r>
            <a:endParaRPr lang="id-ID" sz="2800" dirty="0" smtClean="0"/>
          </a:p>
          <a:p>
            <a:pPr marL="514350" indent="-246063">
              <a:spcBef>
                <a:spcPts val="0"/>
              </a:spcBef>
              <a:spcAft>
                <a:spcPts val="0"/>
              </a:spcAft>
              <a:buAutoNum type="arabicPeriod"/>
            </a:pPr>
            <a:r>
              <a:rPr lang="en-US" sz="2800" dirty="0" err="1" smtClean="0"/>
              <a:t>enzim</a:t>
            </a:r>
            <a:r>
              <a:rPr lang="en-US" sz="2800" dirty="0" smtClean="0"/>
              <a:t> </a:t>
            </a:r>
            <a:r>
              <a:rPr lang="en-US" sz="2800" dirty="0" err="1"/>
              <a:t>penetrasi</a:t>
            </a:r>
            <a:r>
              <a:rPr lang="en-US" sz="2800" dirty="0"/>
              <a:t> </a:t>
            </a:r>
            <a:r>
              <a:rPr lang="en-US" sz="2800" dirty="0" err="1"/>
              <a:t>korona</a:t>
            </a:r>
            <a:r>
              <a:rPr lang="en-US" sz="2800" dirty="0"/>
              <a:t> </a:t>
            </a:r>
            <a:r>
              <a:rPr lang="en-US" sz="2800" dirty="0" smtClean="0">
                <a:latin typeface="Garamond" panose="02020404030301010803" pitchFamily="18" charset="0"/>
              </a:rPr>
              <a:t>→</a:t>
            </a:r>
            <a:r>
              <a:rPr lang="id-ID" sz="2800" dirty="0" smtClean="0">
                <a:latin typeface="Garamond" panose="02020404030301010803" pitchFamily="18" charset="0"/>
              </a:rPr>
              <a:t> </a:t>
            </a:r>
            <a:r>
              <a:rPr lang="en-US" sz="2800" dirty="0" err="1" smtClean="0"/>
              <a:t>menghancurkan</a:t>
            </a:r>
            <a:r>
              <a:rPr lang="en-US" sz="2800" dirty="0" smtClean="0"/>
              <a:t> </a:t>
            </a:r>
            <a:r>
              <a:rPr lang="en-US" sz="2800" dirty="0" err="1"/>
              <a:t>korona</a:t>
            </a:r>
            <a:r>
              <a:rPr lang="en-US" sz="2800" dirty="0"/>
              <a:t> </a:t>
            </a:r>
            <a:r>
              <a:rPr lang="en-US" sz="2800" dirty="0" err="1" smtClean="0"/>
              <a:t>radiata</a:t>
            </a:r>
            <a:endParaRPr lang="id-ID" sz="2800" dirty="0" smtClean="0"/>
          </a:p>
          <a:p>
            <a:pPr marL="514350" indent="-246063">
              <a:spcBef>
                <a:spcPts val="0"/>
              </a:spcBef>
              <a:spcAft>
                <a:spcPts val="0"/>
              </a:spcAft>
              <a:buAutoNum type="arabicPeriod"/>
            </a:pPr>
            <a:r>
              <a:rPr lang="en-US" sz="2800" dirty="0" err="1" smtClean="0"/>
              <a:t>enzim</a:t>
            </a:r>
            <a:r>
              <a:rPr lang="en-US" sz="2800" dirty="0" smtClean="0"/>
              <a:t> </a:t>
            </a:r>
            <a:r>
              <a:rPr lang="en-US" sz="2800" dirty="0" err="1"/>
              <a:t>akrosin</a:t>
            </a:r>
            <a:r>
              <a:rPr lang="en-US" sz="2800" dirty="0"/>
              <a:t> </a:t>
            </a:r>
            <a:r>
              <a:rPr lang="en-US" sz="2800" dirty="0" smtClean="0">
                <a:latin typeface="Garamond" panose="02020404030301010803" pitchFamily="18" charset="0"/>
              </a:rPr>
              <a:t>→</a:t>
            </a:r>
            <a:r>
              <a:rPr lang="id-ID" sz="2800" dirty="0" smtClean="0">
                <a:latin typeface="Garamond" panose="02020404030301010803" pitchFamily="18" charset="0"/>
              </a:rPr>
              <a:t> </a:t>
            </a:r>
            <a:r>
              <a:rPr lang="en-US" sz="2800" dirty="0" err="1" smtClean="0"/>
              <a:t>menghancurkan</a:t>
            </a:r>
            <a:r>
              <a:rPr lang="en-US" sz="2800" dirty="0" smtClean="0"/>
              <a:t> </a:t>
            </a:r>
            <a:r>
              <a:rPr lang="en-US" sz="2800" dirty="0" err="1"/>
              <a:t>zona</a:t>
            </a:r>
            <a:r>
              <a:rPr lang="en-US" sz="2800" dirty="0"/>
              <a:t> </a:t>
            </a:r>
            <a:r>
              <a:rPr lang="en-US" sz="2800" dirty="0" err="1"/>
              <a:t>pelusida</a:t>
            </a:r>
            <a:endParaRPr lang="en-US" sz="2800" dirty="0"/>
          </a:p>
          <a:p>
            <a:r>
              <a:rPr lang="id-ID" sz="2800" dirty="0" smtClean="0"/>
              <a:t>Mengandung mitokondria </a:t>
            </a:r>
            <a:r>
              <a:rPr lang="id-ID" sz="2800" dirty="0" smtClean="0">
                <a:latin typeface="Garamond" panose="02020404030301010803" pitchFamily="18" charset="0"/>
              </a:rPr>
              <a:t>→</a:t>
            </a:r>
            <a:r>
              <a:rPr lang="id-ID" sz="2800" dirty="0" smtClean="0"/>
              <a:t> menyediakan ATP untuk pergerakan ekor, yang berupa sebuah flagela</a:t>
            </a:r>
          </a:p>
          <a:p>
            <a:endParaRPr lang="en-US" sz="2800" dirty="0"/>
          </a:p>
        </p:txBody>
      </p:sp>
      <p:pic>
        <p:nvPicPr>
          <p:cNvPr id="4" name="Picture 2"/>
          <p:cNvPicPr>
            <a:picLocks noChangeAspect="1" noChangeArrowheads="1"/>
          </p:cNvPicPr>
          <p:nvPr/>
        </p:nvPicPr>
        <p:blipFill>
          <a:blip r:embed="rId4"/>
          <a:srcRect/>
          <a:stretch>
            <a:fillRect/>
          </a:stretch>
        </p:blipFill>
        <p:spPr bwMode="auto">
          <a:xfrm>
            <a:off x="8655473" y="385430"/>
            <a:ext cx="3531830" cy="5928284"/>
          </a:xfrm>
          <a:prstGeom prst="rect">
            <a:avLst/>
          </a:prstGeom>
          <a:noFill/>
          <a:ln w="9525">
            <a:noFill/>
            <a:miter lim="800000"/>
            <a:headEnd/>
            <a:tailEnd/>
          </a:ln>
          <a:effectLst/>
        </p:spPr>
      </p:pic>
    </p:spTree>
    <p:extLst>
      <p:ext uri="{BB962C8B-B14F-4D97-AF65-F5344CB8AC3E}">
        <p14:creationId xmlns:p14="http://schemas.microsoft.com/office/powerpoint/2010/main" val="2723562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E:\kamel\ch8f5.jpg"/>
          <p:cNvPicPr>
            <a:picLocks noChangeAspect="1" noChangeArrowheads="1"/>
          </p:cNvPicPr>
          <p:nvPr/>
        </p:nvPicPr>
        <p:blipFill>
          <a:blip r:embed="rId3"/>
          <a:srcRect b="39189"/>
          <a:stretch>
            <a:fillRect/>
          </a:stretch>
        </p:blipFill>
        <p:spPr bwMode="auto">
          <a:xfrm>
            <a:off x="252248" y="0"/>
            <a:ext cx="11430000" cy="6786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8213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E:\kamel\ch8f5.jpg"/>
          <p:cNvPicPr>
            <a:picLocks noGrp="1" noChangeAspect="1" noChangeArrowheads="1"/>
          </p:cNvPicPr>
          <p:nvPr>
            <p:ph idx="1"/>
          </p:nvPr>
        </p:nvPicPr>
        <p:blipFill>
          <a:blip r:embed="rId3"/>
          <a:srcRect t="61392"/>
          <a:stretch>
            <a:fillRect/>
          </a:stretch>
        </p:blipFill>
        <p:spPr bwMode="auto">
          <a:xfrm>
            <a:off x="1269124" y="365124"/>
            <a:ext cx="9653752" cy="6492875"/>
          </a:xfrm>
          <a:prstGeom prst="rect">
            <a:avLst/>
          </a:prstGeom>
          <a:noFill/>
        </p:spPr>
      </p:pic>
    </p:spTree>
    <p:extLst>
      <p:ext uri="{BB962C8B-B14F-4D97-AF65-F5344CB8AC3E}">
        <p14:creationId xmlns:p14="http://schemas.microsoft.com/office/powerpoint/2010/main" val="28752937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idx="4294967295"/>
          </p:nvPr>
        </p:nvSpPr>
        <p:spPr>
          <a:xfrm>
            <a:off x="1139265" y="1837765"/>
            <a:ext cx="10299700" cy="3836894"/>
          </a:xfrm>
        </p:spPr>
        <p:txBody>
          <a:bodyPr>
            <a:normAutofit/>
          </a:bodyPr>
          <a:lstStyle/>
          <a:p>
            <a:pPr eaLnBrk="1" hangingPunct="1"/>
            <a:r>
              <a:rPr lang="en-US" sz="2800" dirty="0" err="1" smtClean="0"/>
              <a:t>terjadi</a:t>
            </a:r>
            <a:r>
              <a:rPr lang="en-US" sz="2800" dirty="0" smtClean="0"/>
              <a:t> </a:t>
            </a:r>
            <a:r>
              <a:rPr lang="en-US" sz="2800" dirty="0" err="1" smtClean="0"/>
              <a:t>setelah</a:t>
            </a:r>
            <a:r>
              <a:rPr lang="en-US" sz="2800" dirty="0" smtClean="0"/>
              <a:t> </a:t>
            </a:r>
            <a:r>
              <a:rPr lang="en-US" sz="2800" dirty="0" err="1" smtClean="0"/>
              <a:t>pembelahan</a:t>
            </a:r>
            <a:r>
              <a:rPr lang="en-US" sz="2800" dirty="0" smtClean="0"/>
              <a:t> </a:t>
            </a:r>
            <a:r>
              <a:rPr lang="en-US" sz="2800" dirty="0" err="1" smtClean="0"/>
              <a:t>zigot</a:t>
            </a:r>
            <a:r>
              <a:rPr lang="en-US" sz="2800" dirty="0" smtClean="0"/>
              <a:t> </a:t>
            </a:r>
            <a:r>
              <a:rPr lang="en-US" sz="2800" dirty="0" err="1" smtClean="0"/>
              <a:t>menjadi</a:t>
            </a:r>
            <a:r>
              <a:rPr lang="en-US" sz="2800" dirty="0" smtClean="0"/>
              <a:t> 16 </a:t>
            </a:r>
            <a:r>
              <a:rPr lang="en-US" sz="2800" dirty="0" err="1" smtClean="0"/>
              <a:t>sel</a:t>
            </a:r>
            <a:r>
              <a:rPr lang="en-US" sz="2800" dirty="0" smtClean="0"/>
              <a:t>, </a:t>
            </a:r>
            <a:r>
              <a:rPr lang="en-US" sz="2800" dirty="0" err="1" smtClean="0"/>
              <a:t>terjadi</a:t>
            </a:r>
            <a:r>
              <a:rPr lang="en-US" sz="2800" dirty="0" smtClean="0"/>
              <a:t> </a:t>
            </a:r>
            <a:r>
              <a:rPr lang="en-US" sz="2800" dirty="0" err="1" smtClean="0"/>
              <a:t>pembelahan</a:t>
            </a:r>
            <a:r>
              <a:rPr lang="en-US" sz="2800" dirty="0" smtClean="0"/>
              <a:t> </a:t>
            </a:r>
            <a:r>
              <a:rPr lang="en-US" sz="2800" dirty="0" err="1" smtClean="0"/>
              <a:t>menjadi</a:t>
            </a:r>
            <a:r>
              <a:rPr lang="en-US" sz="2800" dirty="0" smtClean="0"/>
              <a:t> 32 </a:t>
            </a:r>
            <a:r>
              <a:rPr lang="en-US" sz="2800" dirty="0" err="1" smtClean="0"/>
              <a:t>sel</a:t>
            </a:r>
            <a:r>
              <a:rPr lang="en-US" sz="2800" dirty="0" smtClean="0"/>
              <a:t> yang </a:t>
            </a:r>
            <a:r>
              <a:rPr lang="en-US" sz="2800" dirty="0" err="1" smtClean="0"/>
              <a:t>disebut</a:t>
            </a:r>
            <a:r>
              <a:rPr lang="en-US" sz="2800" dirty="0" smtClean="0"/>
              <a:t> </a:t>
            </a:r>
            <a:r>
              <a:rPr lang="en-US" sz="2800" dirty="0" err="1" smtClean="0"/>
              <a:t>morula</a:t>
            </a:r>
            <a:endParaRPr lang="en-US" sz="2800" dirty="0" smtClean="0"/>
          </a:p>
          <a:p>
            <a:pPr eaLnBrk="1" hangingPunct="1"/>
            <a:r>
              <a:rPr lang="en-US" sz="2800" dirty="0" err="1" smtClean="0"/>
              <a:t>Fase</a:t>
            </a:r>
            <a:r>
              <a:rPr lang="en-US" sz="2800" dirty="0" smtClean="0"/>
              <a:t> </a:t>
            </a:r>
            <a:r>
              <a:rPr lang="en-US" sz="2800" dirty="0" err="1" smtClean="0"/>
              <a:t>morula</a:t>
            </a:r>
            <a:r>
              <a:rPr lang="en-US" sz="2800" dirty="0" smtClean="0"/>
              <a:t> </a:t>
            </a:r>
            <a:r>
              <a:rPr lang="en-US" sz="2800" dirty="0" err="1" smtClean="0"/>
              <a:t>merupakan</a:t>
            </a:r>
            <a:r>
              <a:rPr lang="en-US" sz="2800" dirty="0" smtClean="0"/>
              <a:t> bola </a:t>
            </a:r>
            <a:r>
              <a:rPr lang="en-US" sz="2800" dirty="0" err="1" smtClean="0"/>
              <a:t>padat</a:t>
            </a:r>
            <a:r>
              <a:rPr lang="en-US" sz="2800" dirty="0" smtClean="0"/>
              <a:t> yang </a:t>
            </a:r>
            <a:r>
              <a:rPr lang="en-US" sz="2800" dirty="0" err="1" smtClean="0"/>
              <a:t>penuh</a:t>
            </a:r>
            <a:r>
              <a:rPr lang="en-US" sz="2800" dirty="0" smtClean="0"/>
              <a:t> </a:t>
            </a:r>
            <a:r>
              <a:rPr lang="en-US" sz="2800" dirty="0" err="1" smtClean="0"/>
              <a:t>dengan</a:t>
            </a:r>
            <a:r>
              <a:rPr lang="en-US" sz="2800" dirty="0" smtClean="0"/>
              <a:t> </a:t>
            </a:r>
            <a:r>
              <a:rPr lang="en-US" sz="2800" dirty="0" err="1" smtClean="0"/>
              <a:t>sel-sel</a:t>
            </a:r>
            <a:r>
              <a:rPr lang="en-US" sz="2800" dirty="0" smtClean="0"/>
              <a:t> </a:t>
            </a:r>
            <a:r>
              <a:rPr lang="en-US" sz="2800" dirty="0" err="1" smtClean="0"/>
              <a:t>hasil</a:t>
            </a:r>
            <a:r>
              <a:rPr lang="en-US" sz="2800" dirty="0" smtClean="0"/>
              <a:t> </a:t>
            </a:r>
            <a:r>
              <a:rPr lang="en-US" sz="2800" dirty="0" err="1" smtClean="0"/>
              <a:t>pembelahan</a:t>
            </a:r>
            <a:r>
              <a:rPr lang="en-US" sz="2800" dirty="0" smtClean="0"/>
              <a:t> </a:t>
            </a:r>
            <a:r>
              <a:rPr lang="en-US" sz="2800" dirty="0" err="1" smtClean="0"/>
              <a:t>dan</a:t>
            </a:r>
            <a:r>
              <a:rPr lang="en-US" sz="2800" dirty="0" smtClean="0"/>
              <a:t> </a:t>
            </a:r>
            <a:r>
              <a:rPr lang="en-US" sz="2800" dirty="0" err="1" smtClean="0"/>
              <a:t>masih</a:t>
            </a:r>
            <a:r>
              <a:rPr lang="en-US" sz="2800" dirty="0" smtClean="0"/>
              <a:t> </a:t>
            </a:r>
            <a:r>
              <a:rPr lang="en-US" sz="2800" dirty="0" err="1" smtClean="0"/>
              <a:t>diselimuti</a:t>
            </a:r>
            <a:r>
              <a:rPr lang="en-US" sz="2800" dirty="0" smtClean="0"/>
              <a:t> </a:t>
            </a:r>
            <a:r>
              <a:rPr lang="en-US" sz="2800" dirty="0" err="1" smtClean="0"/>
              <a:t>oleh</a:t>
            </a:r>
            <a:r>
              <a:rPr lang="en-US" sz="2800" dirty="0" smtClean="0"/>
              <a:t> </a:t>
            </a:r>
            <a:r>
              <a:rPr lang="en-US" sz="2800" dirty="0" err="1" smtClean="0"/>
              <a:t>zona</a:t>
            </a:r>
            <a:r>
              <a:rPr lang="en-US" sz="2800" dirty="0" smtClean="0"/>
              <a:t> </a:t>
            </a:r>
            <a:r>
              <a:rPr lang="en-US" sz="2800" dirty="0" err="1" smtClean="0"/>
              <a:t>pelusida</a:t>
            </a:r>
            <a:endParaRPr lang="en-US" sz="2800" dirty="0" smtClean="0"/>
          </a:p>
          <a:p>
            <a:pPr eaLnBrk="1" hangingPunct="1"/>
            <a:r>
              <a:rPr lang="en-US" sz="2800" dirty="0" err="1" smtClean="0"/>
              <a:t>Blastomer</a:t>
            </a:r>
            <a:r>
              <a:rPr lang="en-US" sz="2800" dirty="0" smtClean="0"/>
              <a:t> </a:t>
            </a:r>
            <a:r>
              <a:rPr lang="en-US" sz="2800" dirty="0" err="1" smtClean="0"/>
              <a:t>terus</a:t>
            </a:r>
            <a:r>
              <a:rPr lang="en-US" sz="2800" dirty="0" smtClean="0"/>
              <a:t> </a:t>
            </a:r>
            <a:r>
              <a:rPr lang="en-US" sz="2800" dirty="0" err="1" smtClean="0"/>
              <a:t>mengalami</a:t>
            </a:r>
            <a:r>
              <a:rPr lang="en-US" sz="2800" dirty="0" smtClean="0"/>
              <a:t> </a:t>
            </a:r>
            <a:r>
              <a:rPr lang="en-US" sz="2800" dirty="0" err="1" smtClean="0"/>
              <a:t>pembelahan</a:t>
            </a:r>
            <a:r>
              <a:rPr lang="en-US" sz="2800" dirty="0" smtClean="0"/>
              <a:t>, </a:t>
            </a:r>
            <a:r>
              <a:rPr lang="en-US" sz="2800" dirty="0" err="1" smtClean="0"/>
              <a:t>menjadi</a:t>
            </a:r>
            <a:r>
              <a:rPr lang="en-US" sz="2800" dirty="0" smtClean="0"/>
              <a:t> 64 </a:t>
            </a:r>
          </a:p>
          <a:p>
            <a:pPr eaLnBrk="1" hangingPunct="1"/>
            <a:r>
              <a:rPr lang="en-US" sz="2800" dirty="0" err="1" smtClean="0"/>
              <a:t>Pembelahan</a:t>
            </a:r>
            <a:r>
              <a:rPr lang="en-US" sz="2800" dirty="0" smtClean="0"/>
              <a:t> </a:t>
            </a:r>
            <a:r>
              <a:rPr lang="en-US" sz="2800" dirty="0" err="1" smtClean="0"/>
              <a:t>terus</a:t>
            </a:r>
            <a:r>
              <a:rPr lang="en-US" sz="2800" dirty="0" smtClean="0"/>
              <a:t> </a:t>
            </a:r>
            <a:r>
              <a:rPr lang="en-US" sz="2800" dirty="0" err="1" smtClean="0"/>
              <a:t>berlangsung</a:t>
            </a:r>
            <a:r>
              <a:rPr lang="en-US" sz="2800" dirty="0" smtClean="0"/>
              <a:t> </a:t>
            </a:r>
            <a:r>
              <a:rPr lang="en-US" sz="2800" dirty="0" err="1" smtClean="0"/>
              <a:t>sepanjang</a:t>
            </a:r>
            <a:r>
              <a:rPr lang="en-US" sz="2800" dirty="0" smtClean="0"/>
              <a:t> </a:t>
            </a:r>
            <a:r>
              <a:rPr lang="en-US" sz="2800" dirty="0" err="1" smtClean="0"/>
              <a:t>saluran</a:t>
            </a:r>
            <a:r>
              <a:rPr lang="en-US" sz="2800" dirty="0" smtClean="0"/>
              <a:t> </a:t>
            </a:r>
            <a:r>
              <a:rPr lang="en-US" sz="2800" dirty="0" err="1" smtClean="0"/>
              <a:t>oviduk</a:t>
            </a:r>
            <a:endParaRPr lang="en-US" sz="2800" dirty="0" smtClean="0"/>
          </a:p>
        </p:txBody>
      </p:sp>
      <p:sp>
        <p:nvSpPr>
          <p:cNvPr id="6" name="Rectangle 2"/>
          <p:cNvSpPr txBox="1">
            <a:spLocks noChangeArrowheads="1"/>
          </p:cNvSpPr>
          <p:nvPr/>
        </p:nvSpPr>
        <p:spPr>
          <a:xfrm>
            <a:off x="0" y="570752"/>
            <a:ext cx="4988860"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a:latin typeface="Arial" panose="020B0604020202020204" pitchFamily="34" charset="0"/>
                <a:cs typeface="Arial" panose="020B0604020202020204" pitchFamily="34" charset="0"/>
              </a:rPr>
              <a:t>FASE </a:t>
            </a:r>
            <a:r>
              <a:rPr lang="id-ID" sz="3200" b="1" dirty="0" smtClean="0">
                <a:latin typeface="Arial" panose="020B0604020202020204" pitchFamily="34" charset="0"/>
                <a:cs typeface="Arial" panose="020B0604020202020204" pitchFamily="34" charset="0"/>
              </a:rPr>
              <a:t>MORULA</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216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4"/>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4845" b="5607"/>
          <a:stretch/>
        </p:blipFill>
        <p:spPr>
          <a:xfrm>
            <a:off x="1894681" y="605117"/>
            <a:ext cx="8402637" cy="5943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3527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idx="4294967295"/>
          </p:nvPr>
        </p:nvSpPr>
        <p:spPr>
          <a:xfrm>
            <a:off x="353683" y="1702195"/>
            <a:ext cx="11484634" cy="4508824"/>
          </a:xfrm>
        </p:spPr>
        <p:txBody>
          <a:bodyPr>
            <a:normAutofit/>
          </a:bodyPr>
          <a:lstStyle/>
          <a:p>
            <a:pPr eaLnBrk="1" hangingPunct="1">
              <a:lnSpc>
                <a:spcPct val="150000"/>
              </a:lnSpc>
            </a:pPr>
            <a:r>
              <a:rPr lang="en-US" sz="2800" dirty="0" err="1" smtClean="0">
                <a:latin typeface="Arial" panose="020B0604020202020204" pitchFamily="34" charset="0"/>
                <a:cs typeface="Arial" panose="020B0604020202020204" pitchFamily="34" charset="0"/>
              </a:rPr>
              <a:t>setelah</a:t>
            </a:r>
            <a:r>
              <a:rPr lang="en-US" sz="2800" dirty="0" smtClean="0">
                <a:latin typeface="Arial" panose="020B0604020202020204" pitchFamily="34" charset="0"/>
                <a:cs typeface="Arial" panose="020B0604020202020204" pitchFamily="34" charset="0"/>
              </a:rPr>
              <a:t> 4 </a:t>
            </a:r>
            <a:r>
              <a:rPr lang="en-US" sz="2800" dirty="0" err="1" smtClean="0">
                <a:latin typeface="Arial" panose="020B0604020202020204" pitchFamily="34" charset="0"/>
                <a:cs typeface="Arial" panose="020B0604020202020204" pitchFamily="34" charset="0"/>
              </a:rPr>
              <a:t>sampai</a:t>
            </a:r>
            <a:r>
              <a:rPr lang="en-US" sz="2800" dirty="0" smtClean="0">
                <a:latin typeface="Arial" panose="020B0604020202020204" pitchFamily="34" charset="0"/>
                <a:cs typeface="Arial" panose="020B0604020202020204" pitchFamily="34" charset="0"/>
              </a:rPr>
              <a:t> 5 </a:t>
            </a:r>
            <a:r>
              <a:rPr lang="en-US" sz="2800" dirty="0" err="1" smtClean="0">
                <a:latin typeface="Arial" panose="020B0604020202020204" pitchFamily="34" charset="0"/>
                <a:cs typeface="Arial" panose="020B0604020202020204" pitchFamily="34" charset="0"/>
              </a:rPr>
              <a:t>hari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zigot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berubah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menjadi</a:t>
            </a:r>
            <a:r>
              <a:rPr lang="en-US" sz="2800" dirty="0" smtClean="0">
                <a:latin typeface="Arial" panose="020B0604020202020204" pitchFamily="34" charset="0"/>
                <a:cs typeface="Arial" panose="020B0604020202020204" pitchFamily="34" charset="0"/>
              </a:rPr>
              <a:t> bola </a:t>
            </a:r>
            <a:r>
              <a:rPr lang="en-US" sz="2800" dirty="0" err="1" smtClean="0">
                <a:latin typeface="Arial" panose="020B0604020202020204" pitchFamily="34" charset="0"/>
                <a:cs typeface="Arial" panose="020B0604020202020204" pitchFamily="34" charset="0"/>
              </a:rPr>
              <a:t>padat</a:t>
            </a:r>
            <a:r>
              <a:rPr lang="en-US" sz="2800" dirty="0" smtClean="0">
                <a:latin typeface="Arial" panose="020B0604020202020204" pitchFamily="34" charset="0"/>
                <a:cs typeface="Arial" panose="020B0604020202020204" pitchFamily="34" charset="0"/>
              </a:rPr>
              <a:t> yang </a:t>
            </a:r>
            <a:r>
              <a:rPr lang="en-US" sz="2800" dirty="0" err="1" smtClean="0">
                <a:latin typeface="Arial" panose="020B0604020202020204" pitchFamily="34" charset="0"/>
                <a:cs typeface="Arial" panose="020B0604020202020204" pitchFamily="34" charset="0"/>
              </a:rPr>
              <a:t>diikuti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dengan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migrasi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sel-sel</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blastomer</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menuju</a:t>
            </a:r>
            <a:r>
              <a:rPr lang="en-US" sz="2800" dirty="0" smtClean="0">
                <a:latin typeface="Arial" panose="020B0604020202020204" pitchFamily="34" charset="0"/>
                <a:cs typeface="Arial" panose="020B0604020202020204" pitchFamily="34" charset="0"/>
              </a:rPr>
              <a:t> vegetal pore, </a:t>
            </a:r>
            <a:r>
              <a:rPr lang="en-US" sz="2800" dirty="0" err="1" smtClean="0">
                <a:latin typeface="Arial" panose="020B0604020202020204" pitchFamily="34" charset="0"/>
                <a:cs typeface="Arial" panose="020B0604020202020204" pitchFamily="34" charset="0"/>
              </a:rPr>
              <a:t>sehingga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terbentuk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rongga</a:t>
            </a:r>
            <a:r>
              <a:rPr lang="en-US" sz="2800" dirty="0" smtClean="0">
                <a:latin typeface="Arial" panose="020B0604020202020204" pitchFamily="34" charset="0"/>
                <a:cs typeface="Arial" panose="020B0604020202020204" pitchFamily="34" charset="0"/>
              </a:rPr>
              <a:t> di </a:t>
            </a:r>
            <a:r>
              <a:rPr lang="en-US" sz="2800" dirty="0" err="1" smtClean="0">
                <a:latin typeface="Arial" panose="020B0604020202020204" pitchFamily="34" charset="0"/>
                <a:cs typeface="Arial" panose="020B0604020202020204" pitchFamily="34" charset="0"/>
              </a:rPr>
              <a:t>bagian</a:t>
            </a:r>
            <a:r>
              <a:rPr lang="en-US" sz="2800" dirty="0" smtClean="0">
                <a:latin typeface="Arial" panose="020B0604020202020204" pitchFamily="34" charset="0"/>
                <a:cs typeface="Arial" panose="020B0604020202020204" pitchFamily="34" charset="0"/>
              </a:rPr>
              <a:t> animal pore yang </a:t>
            </a:r>
            <a:r>
              <a:rPr lang="en-US" sz="2800" dirty="0" err="1" smtClean="0">
                <a:latin typeface="Arial" panose="020B0604020202020204" pitchFamily="34" charset="0"/>
                <a:cs typeface="Arial" panose="020B0604020202020204" pitchFamily="34" charset="0"/>
              </a:rPr>
              <a:t>disebut</a:t>
            </a:r>
            <a:r>
              <a:rPr lang="en-US" sz="2800" dirty="0" smtClean="0">
                <a:latin typeface="Arial" panose="020B0604020202020204" pitchFamily="34" charset="0"/>
                <a:cs typeface="Arial" panose="020B0604020202020204" pitchFamily="34" charset="0"/>
              </a:rPr>
              <a:t> </a:t>
            </a:r>
            <a:r>
              <a:rPr lang="en-US" sz="2800" i="1" dirty="0" smtClean="0">
                <a:latin typeface="Arial" panose="020B0604020202020204" pitchFamily="34" charset="0"/>
                <a:cs typeface="Arial" panose="020B0604020202020204" pitchFamily="34" charset="0"/>
              </a:rPr>
              <a:t>blastocoel.</a:t>
            </a:r>
          </a:p>
          <a:p>
            <a:pPr eaLnBrk="1" hangingPunct="1">
              <a:lnSpc>
                <a:spcPct val="150000"/>
              </a:lnSpc>
            </a:pPr>
            <a:r>
              <a:rPr lang="en-US" sz="2800" dirty="0" err="1" smtClean="0">
                <a:latin typeface="Arial" panose="020B0604020202020204" pitchFamily="34" charset="0"/>
                <a:cs typeface="Arial" panose="020B0604020202020204" pitchFamily="34" charset="0"/>
              </a:rPr>
              <a:t>Tahapan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menghasilkan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blastosit</a:t>
            </a:r>
            <a:r>
              <a:rPr lang="en-US" sz="2800" dirty="0" smtClean="0">
                <a:latin typeface="Arial" panose="020B0604020202020204" pitchFamily="34" charset="0"/>
                <a:cs typeface="Arial" panose="020B0604020202020204" pitchFamily="34" charset="0"/>
              </a:rPr>
              <a:t>. </a:t>
            </a:r>
          </a:p>
          <a:p>
            <a:pPr eaLnBrk="1" hangingPunct="1">
              <a:lnSpc>
                <a:spcPct val="150000"/>
              </a:lnSpc>
            </a:pPr>
            <a:r>
              <a:rPr lang="en-US" sz="2800" dirty="0" err="1" smtClean="0">
                <a:latin typeface="Arial" panose="020B0604020202020204" pitchFamily="34" charset="0"/>
                <a:cs typeface="Arial" panose="020B0604020202020204" pitchFamily="34" charset="0"/>
              </a:rPr>
              <a:t>Pada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hari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ke</a:t>
            </a:r>
            <a:r>
              <a:rPr lang="en-US" sz="2800" dirty="0" smtClean="0">
                <a:latin typeface="Arial" panose="020B0604020202020204" pitchFamily="34" charset="0"/>
                <a:cs typeface="Arial" panose="020B0604020202020204" pitchFamily="34" charset="0"/>
              </a:rPr>
              <a:t> 6 </a:t>
            </a:r>
            <a:r>
              <a:rPr lang="en-US" sz="2800" dirty="0" err="1" smtClean="0">
                <a:latin typeface="Arial" panose="020B0604020202020204" pitchFamily="34" charset="0"/>
                <a:cs typeface="Arial" panose="020B0604020202020204" pitchFamily="34" charset="0"/>
              </a:rPr>
              <a:t>atau</a:t>
            </a:r>
            <a:r>
              <a:rPr lang="en-US" sz="2800" dirty="0" smtClean="0">
                <a:latin typeface="Arial" panose="020B0604020202020204" pitchFamily="34" charset="0"/>
                <a:cs typeface="Arial" panose="020B0604020202020204" pitchFamily="34" charset="0"/>
              </a:rPr>
              <a:t> 7 </a:t>
            </a:r>
            <a:r>
              <a:rPr lang="en-US" sz="2800" dirty="0" err="1" smtClean="0">
                <a:latin typeface="Arial" panose="020B0604020202020204" pitchFamily="34" charset="0"/>
                <a:cs typeface="Arial" panose="020B0604020202020204" pitchFamily="34" charset="0"/>
              </a:rPr>
              <a:t>setelah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fertilisasi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blastocyt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siap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berimplantasi</a:t>
            </a:r>
            <a:r>
              <a:rPr lang="en-US" sz="2800" dirty="0" smtClean="0">
                <a:latin typeface="Arial" panose="020B0604020202020204" pitchFamily="34" charset="0"/>
                <a:cs typeface="Arial" panose="020B0604020202020204" pitchFamily="34" charset="0"/>
              </a:rPr>
              <a:t> di </a:t>
            </a:r>
            <a:r>
              <a:rPr lang="en-US" sz="2800" dirty="0" err="1" smtClean="0">
                <a:latin typeface="Arial" panose="020B0604020202020204" pitchFamily="34" charset="0"/>
                <a:cs typeface="Arial" panose="020B0604020202020204" pitchFamily="34" charset="0"/>
              </a:rPr>
              <a:t>dalam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dinding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rahim</a:t>
            </a:r>
            <a:r>
              <a:rPr lang="en-US" sz="2800" dirty="0" smtClean="0">
                <a:latin typeface="Arial" panose="020B0604020202020204" pitchFamily="34" charset="0"/>
                <a:cs typeface="Arial" panose="020B0604020202020204" pitchFamily="34" charset="0"/>
              </a:rPr>
              <a:t> (uterus). </a:t>
            </a:r>
          </a:p>
          <a:p>
            <a:pPr eaLnBrk="1" hangingPunct="1">
              <a:lnSpc>
                <a:spcPct val="150000"/>
              </a:lnSpc>
            </a:pPr>
            <a:endParaRPr lang="en-US" sz="2800" dirty="0" smtClean="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0" y="570752"/>
            <a:ext cx="4988860"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a:latin typeface="Arial" panose="020B0604020202020204" pitchFamily="34" charset="0"/>
                <a:cs typeface="Arial" panose="020B0604020202020204" pitchFamily="34" charset="0"/>
              </a:rPr>
              <a:t>FASE </a:t>
            </a:r>
            <a:r>
              <a:rPr lang="id-ID" sz="3200" b="1" dirty="0" smtClean="0">
                <a:latin typeface="Arial" panose="020B0604020202020204" pitchFamily="34" charset="0"/>
                <a:cs typeface="Arial" panose="020B0604020202020204" pitchFamily="34" charset="0"/>
              </a:rPr>
              <a:t>BLASTULA</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323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idx="4294967295"/>
          </p:nvPr>
        </p:nvSpPr>
        <p:spPr>
          <a:xfrm>
            <a:off x="345057" y="1682749"/>
            <a:ext cx="11611154" cy="5175250"/>
          </a:xfrm>
        </p:spPr>
        <p:txBody>
          <a:bodyPr>
            <a:noAutofit/>
          </a:bodyPr>
          <a:lstStyle/>
          <a:p>
            <a:pPr eaLnBrk="1" hangingPunct="1"/>
            <a:r>
              <a:rPr lang="en-US" sz="2800" dirty="0" err="1">
                <a:latin typeface="Arial" panose="020B0604020202020204" pitchFamily="34" charset="0"/>
                <a:cs typeface="Arial" panose="020B0604020202020204" pitchFamily="34" charset="0"/>
              </a:rPr>
              <a:t>Implantasi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blastosit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dinding</a:t>
            </a:r>
            <a:r>
              <a:rPr lang="en-US" sz="2800" dirty="0">
                <a:latin typeface="Arial" panose="020B0604020202020204" pitchFamily="34" charset="0"/>
                <a:cs typeface="Arial" panose="020B0604020202020204" pitchFamily="34" charset="0"/>
              </a:rPr>
              <a:t> endometrium </a:t>
            </a:r>
            <a:r>
              <a:rPr lang="en-US" sz="2800" dirty="0" err="1">
                <a:latin typeface="Arial" panose="020B0604020202020204" pitchFamily="34" charset="0"/>
                <a:cs typeface="Arial" panose="020B0604020202020204" pitchFamily="34" charset="0"/>
              </a:rPr>
              <a:t>memerlukan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waktu</a:t>
            </a:r>
            <a:r>
              <a:rPr lang="en-US" sz="2800" dirty="0">
                <a:latin typeface="Arial" panose="020B0604020202020204" pitchFamily="34" charset="0"/>
                <a:cs typeface="Arial" panose="020B0604020202020204" pitchFamily="34" charset="0"/>
              </a:rPr>
              <a:t> yang </a:t>
            </a:r>
            <a:r>
              <a:rPr lang="en-US" sz="2800" dirty="0" err="1">
                <a:latin typeface="Arial" panose="020B0604020202020204" pitchFamily="34" charset="0"/>
                <a:cs typeface="Arial" panose="020B0604020202020204" pitchFamily="34" charset="0"/>
              </a:rPr>
              <a:t>sangat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singkat</a:t>
            </a:r>
            <a:endParaRPr lang="en-US" sz="2800" dirty="0">
              <a:latin typeface="Arial" panose="020B0604020202020204" pitchFamily="34" charset="0"/>
              <a:cs typeface="Arial" panose="020B0604020202020204" pitchFamily="34" charset="0"/>
            </a:endParaRPr>
          </a:p>
          <a:p>
            <a:pPr eaLnBrk="1" hangingPunct="1"/>
            <a:r>
              <a:rPr lang="en-US" sz="2800" dirty="0" err="1">
                <a:latin typeface="Arial" panose="020B0604020202020204" pitchFamily="34" charset="0"/>
                <a:cs typeface="Arial" panose="020B0604020202020204" pitchFamily="34" charset="0"/>
              </a:rPr>
              <a:t>lapisan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zona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pelusida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melebur</a:t>
            </a:r>
            <a:endParaRPr lang="en-US" sz="2800" dirty="0">
              <a:latin typeface="Arial" panose="020B0604020202020204" pitchFamily="34" charset="0"/>
              <a:cs typeface="Arial" panose="020B0604020202020204" pitchFamily="34" charset="0"/>
            </a:endParaRPr>
          </a:p>
          <a:p>
            <a:pPr eaLnBrk="1" hangingPunct="1"/>
            <a:r>
              <a:rPr lang="en-US" sz="2800" dirty="0" err="1">
                <a:latin typeface="Arial" panose="020B0604020202020204" pitchFamily="34" charset="0"/>
                <a:cs typeface="Arial" panose="020B0604020202020204" pitchFamily="34" charset="0"/>
              </a:rPr>
              <a:t>Blastosit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mengeluarkan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enzim</a:t>
            </a:r>
            <a:r>
              <a:rPr lang="en-US" sz="2800" dirty="0">
                <a:latin typeface="Arial" panose="020B0604020202020204" pitchFamily="34" charset="0"/>
                <a:cs typeface="Arial" panose="020B0604020202020204" pitchFamily="34" charset="0"/>
              </a:rPr>
              <a:t> yang </a:t>
            </a:r>
            <a:r>
              <a:rPr lang="en-US" sz="2800" dirty="0" err="1">
                <a:latin typeface="Arial" panose="020B0604020202020204" pitchFamily="34" charset="0"/>
                <a:cs typeface="Arial" panose="020B0604020202020204" pitchFamily="34" charset="0"/>
              </a:rPr>
              <a:t>berpenetrasi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dalam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dinding</a:t>
            </a:r>
            <a:r>
              <a:rPr lang="en-US" sz="2800" dirty="0">
                <a:latin typeface="Arial" panose="020B0604020202020204" pitchFamily="34" charset="0"/>
                <a:cs typeface="Arial" panose="020B0604020202020204" pitchFamily="34" charset="0"/>
              </a:rPr>
              <a:t> endometrium, </a:t>
            </a:r>
            <a:r>
              <a:rPr lang="en-US" sz="2800" dirty="0" err="1">
                <a:latin typeface="Arial" panose="020B0604020202020204" pitchFamily="34" charset="0"/>
                <a:cs typeface="Arial" panose="020B0604020202020204" pitchFamily="34" charset="0"/>
              </a:rPr>
              <a:t>untuk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memudahkannya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menempel</a:t>
            </a:r>
            <a:r>
              <a:rPr lang="en-US" sz="2800" dirty="0">
                <a:latin typeface="Arial" panose="020B0604020202020204" pitchFamily="34" charset="0"/>
                <a:cs typeface="Arial" panose="020B0604020202020204" pitchFamily="34" charset="0"/>
              </a:rPr>
              <a:t> di </a:t>
            </a:r>
            <a:r>
              <a:rPr lang="en-US" sz="2800" dirty="0" err="1">
                <a:latin typeface="Arial" panose="020B0604020202020204" pitchFamily="34" charset="0"/>
                <a:cs typeface="Arial" panose="020B0604020202020204" pitchFamily="34" charset="0"/>
              </a:rPr>
              <a:t>dinding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tersebut</a:t>
            </a:r>
            <a:endParaRPr lang="en-US" sz="2800" dirty="0">
              <a:latin typeface="Arial" panose="020B0604020202020204" pitchFamily="34" charset="0"/>
              <a:cs typeface="Arial" panose="020B0604020202020204" pitchFamily="34" charset="0"/>
            </a:endParaRPr>
          </a:p>
          <a:p>
            <a:pPr eaLnBrk="1" hangingPunct="1"/>
            <a:r>
              <a:rPr lang="en-US" sz="2800" dirty="0" err="1">
                <a:latin typeface="Arial" panose="020B0604020202020204" pitchFamily="34" charset="0"/>
                <a:cs typeface="Arial" panose="020B0604020202020204" pitchFamily="34" charset="0"/>
              </a:rPr>
              <a:t>Sel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blastosit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mendapatkan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makanan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pembuluh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darah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dinding</a:t>
            </a:r>
            <a:r>
              <a:rPr lang="en-US" sz="2800" dirty="0">
                <a:latin typeface="Arial" panose="020B0604020202020204" pitchFamily="34" charset="0"/>
                <a:cs typeface="Arial" panose="020B0604020202020204" pitchFamily="34" charset="0"/>
              </a:rPr>
              <a:t> endometrium, yang </a:t>
            </a:r>
            <a:r>
              <a:rPr lang="en-US" sz="2800" dirty="0" err="1">
                <a:latin typeface="Arial" panose="020B0604020202020204" pitchFamily="34" charset="0"/>
                <a:cs typeface="Arial" panose="020B0604020202020204" pitchFamily="34" charset="0"/>
              </a:rPr>
              <a:t>terjadi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7 </a:t>
            </a:r>
            <a:r>
              <a:rPr lang="en-US" sz="2800" dirty="0" err="1">
                <a:latin typeface="Arial" panose="020B0604020202020204" pitchFamily="34" charset="0"/>
                <a:cs typeface="Arial" panose="020B0604020202020204" pitchFamily="34" charset="0"/>
              </a:rPr>
              <a:t>setelah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implantasi</a:t>
            </a:r>
            <a:endParaRPr lang="en-US" sz="2800" dirty="0">
              <a:latin typeface="Arial" panose="020B0604020202020204" pitchFamily="34" charset="0"/>
              <a:cs typeface="Arial" panose="020B0604020202020204" pitchFamily="34" charset="0"/>
            </a:endParaRPr>
          </a:p>
          <a:p>
            <a:pPr eaLnBrk="1" hangingPunct="1"/>
            <a:r>
              <a:rPr lang="en-US" sz="2800" dirty="0" err="1">
                <a:latin typeface="Arial" panose="020B0604020202020204" pitchFamily="34" charset="0"/>
                <a:cs typeface="Arial" panose="020B0604020202020204" pitchFamily="34" charset="0"/>
              </a:rPr>
              <a:t>Sel-sel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trophoblast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pada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tepi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zigot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berinvaginasi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dinding</a:t>
            </a:r>
            <a:r>
              <a:rPr lang="en-US" sz="2800" dirty="0">
                <a:latin typeface="Arial" panose="020B0604020202020204" pitchFamily="34" charset="0"/>
                <a:cs typeface="Arial" panose="020B0604020202020204" pitchFamily="34" charset="0"/>
              </a:rPr>
              <a:t> basal uterus </a:t>
            </a:r>
            <a:r>
              <a:rPr lang="en-US" sz="2800" dirty="0" err="1">
                <a:latin typeface="Arial" panose="020B0604020202020204" pitchFamily="34" charset="0"/>
                <a:cs typeface="Arial" panose="020B0604020202020204" pitchFamily="34" charset="0"/>
              </a:rPr>
              <a:t>untuk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memperkokoh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kedudukan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zigot</a:t>
            </a:r>
            <a:r>
              <a:rPr lang="en-US" sz="2800" dirty="0">
                <a:latin typeface="Arial" panose="020B0604020202020204" pitchFamily="34" charset="0"/>
                <a:cs typeface="Arial" panose="020B0604020202020204" pitchFamily="34" charset="0"/>
              </a:rPr>
              <a:t> di </a:t>
            </a:r>
            <a:r>
              <a:rPr lang="en-US" sz="2800" dirty="0" err="1">
                <a:latin typeface="Arial" panose="020B0604020202020204" pitchFamily="34" charset="0"/>
                <a:cs typeface="Arial" panose="020B0604020202020204" pitchFamily="34" charset="0"/>
              </a:rPr>
              <a:t>dinding</a:t>
            </a:r>
            <a:r>
              <a:rPr lang="en-US" sz="2800" dirty="0">
                <a:latin typeface="Arial" panose="020B0604020202020204" pitchFamily="34" charset="0"/>
                <a:cs typeface="Arial" panose="020B0604020202020204" pitchFamily="34" charset="0"/>
              </a:rPr>
              <a:t> uterus. </a:t>
            </a:r>
          </a:p>
          <a:p>
            <a:pPr eaLnBrk="1" hangingPunct="1"/>
            <a:endParaRPr lang="en-US" sz="28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0" y="570752"/>
            <a:ext cx="4988860"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a:latin typeface="Arial" panose="020B0604020202020204" pitchFamily="34" charset="0"/>
                <a:cs typeface="Arial" panose="020B0604020202020204" pitchFamily="34" charset="0"/>
              </a:rPr>
              <a:t>FASE </a:t>
            </a:r>
            <a:r>
              <a:rPr lang="id-ID" sz="3200" b="1" dirty="0" smtClean="0">
                <a:latin typeface="Arial" panose="020B0604020202020204" pitchFamily="34" charset="0"/>
                <a:cs typeface="Arial" panose="020B0604020202020204" pitchFamily="34" charset="0"/>
              </a:rPr>
              <a:t>BLASTULA</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1103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4207" r="14207"/>
          <a:stretch/>
        </p:blipFill>
        <p:spPr>
          <a:xfrm>
            <a:off x="0" y="665163"/>
            <a:ext cx="545465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descr="https://4.bp.blogspot.com/-WSusu8gyATE/Vs4_JW2foCI/AAAAAAAAEsQ/ljaHCFsLa_M/s1600/blastosol.j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452" y="1292142"/>
            <a:ext cx="5947030" cy="446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46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idx="4294967295"/>
          </p:nvPr>
        </p:nvSpPr>
        <p:spPr>
          <a:xfrm>
            <a:off x="1162843" y="1626476"/>
            <a:ext cx="9866313" cy="5562600"/>
          </a:xfrm>
        </p:spPr>
        <p:txBody>
          <a:bodyPr>
            <a:normAutofit/>
          </a:bodyPr>
          <a:lstStyle/>
          <a:p>
            <a:pPr eaLnBrk="1" hangingPunct="1"/>
            <a:r>
              <a:rPr lang="en-US" sz="2800" dirty="0" err="1"/>
              <a:t>Setelah</a:t>
            </a:r>
            <a:r>
              <a:rPr lang="en-US" sz="2800" dirty="0"/>
              <a:t> </a:t>
            </a:r>
            <a:r>
              <a:rPr lang="en-US" sz="2800" dirty="0" err="1"/>
              <a:t>blastosit</a:t>
            </a:r>
            <a:r>
              <a:rPr lang="en-US" sz="2800" dirty="0"/>
              <a:t> </a:t>
            </a:r>
            <a:r>
              <a:rPr lang="en-US" sz="2800" dirty="0" err="1"/>
              <a:t>berimplantasi</a:t>
            </a:r>
            <a:r>
              <a:rPr lang="en-US" sz="2800" dirty="0"/>
              <a:t>, </a:t>
            </a:r>
            <a:r>
              <a:rPr lang="en-US" sz="2800" dirty="0" err="1"/>
              <a:t>sel-sel</a:t>
            </a:r>
            <a:r>
              <a:rPr lang="en-US" sz="2800" dirty="0"/>
              <a:t> </a:t>
            </a:r>
            <a:r>
              <a:rPr lang="en-US" sz="2800" dirty="0" err="1"/>
              <a:t>trophoblast</a:t>
            </a:r>
            <a:r>
              <a:rPr lang="en-US" sz="2800" dirty="0"/>
              <a:t> </a:t>
            </a:r>
            <a:r>
              <a:rPr lang="en-US" sz="2800" dirty="0" err="1"/>
              <a:t>dari</a:t>
            </a:r>
            <a:r>
              <a:rPr lang="en-US" sz="2800" dirty="0"/>
              <a:t> </a:t>
            </a:r>
            <a:r>
              <a:rPr lang="en-US" sz="2800" dirty="0" err="1"/>
              <a:t>blastosit</a:t>
            </a:r>
            <a:r>
              <a:rPr lang="en-US" sz="2800" dirty="0"/>
              <a:t> </a:t>
            </a:r>
            <a:r>
              <a:rPr lang="en-US" sz="2800" dirty="0" err="1"/>
              <a:t>berinvaginasi</a:t>
            </a:r>
            <a:r>
              <a:rPr lang="en-US" sz="2800" dirty="0"/>
              <a:t> </a:t>
            </a:r>
            <a:r>
              <a:rPr lang="en-US" sz="2800" dirty="0" err="1"/>
              <a:t>ke</a:t>
            </a:r>
            <a:r>
              <a:rPr lang="en-US" sz="2800" dirty="0"/>
              <a:t> </a:t>
            </a:r>
            <a:r>
              <a:rPr lang="en-US" sz="2800" dirty="0" err="1"/>
              <a:t>dinding</a:t>
            </a:r>
            <a:r>
              <a:rPr lang="en-US" sz="2800" dirty="0"/>
              <a:t> endometrium</a:t>
            </a:r>
          </a:p>
          <a:p>
            <a:pPr eaLnBrk="1" hangingPunct="1"/>
            <a:r>
              <a:rPr lang="en-US" sz="2800" dirty="0" err="1"/>
              <a:t>Blastosit</a:t>
            </a:r>
            <a:r>
              <a:rPr lang="en-US" sz="2800" dirty="0"/>
              <a:t> </a:t>
            </a:r>
            <a:r>
              <a:rPr lang="en-US" sz="2800" dirty="0" err="1"/>
              <a:t>berkembang</a:t>
            </a:r>
            <a:r>
              <a:rPr lang="en-US" sz="2800" dirty="0"/>
              <a:t>  </a:t>
            </a:r>
            <a:r>
              <a:rPr lang="en-US" sz="2800" dirty="0" err="1"/>
              <a:t>membentuk</a:t>
            </a:r>
            <a:r>
              <a:rPr lang="en-US" sz="2800" dirty="0"/>
              <a:t> </a:t>
            </a:r>
            <a:r>
              <a:rPr lang="en-US" sz="2800" dirty="0" err="1"/>
              <a:t>lapisan</a:t>
            </a:r>
            <a:r>
              <a:rPr lang="en-US" sz="2800" dirty="0"/>
              <a:t> </a:t>
            </a:r>
            <a:r>
              <a:rPr lang="en-US" sz="2800" dirty="0" err="1"/>
              <a:t>dari</a:t>
            </a:r>
            <a:r>
              <a:rPr lang="en-US" sz="2800" dirty="0"/>
              <a:t> </a:t>
            </a:r>
            <a:r>
              <a:rPr lang="en-US" sz="2800" dirty="0" err="1"/>
              <a:t>dalam</a:t>
            </a:r>
            <a:r>
              <a:rPr lang="en-US" sz="2800" dirty="0"/>
              <a:t> </a:t>
            </a:r>
            <a:r>
              <a:rPr lang="en-US" sz="2800" dirty="0" err="1"/>
              <a:t>ke</a:t>
            </a:r>
            <a:r>
              <a:rPr lang="en-US" sz="2800" dirty="0"/>
              <a:t> </a:t>
            </a:r>
            <a:r>
              <a:rPr lang="en-US" sz="2800" dirty="0" err="1"/>
              <a:t>luar</a:t>
            </a:r>
            <a:r>
              <a:rPr lang="en-US" sz="2800" dirty="0"/>
              <a:t> </a:t>
            </a:r>
            <a:r>
              <a:rPr lang="en-US" sz="2800" dirty="0" err="1"/>
              <a:t>yaitu</a:t>
            </a:r>
            <a:r>
              <a:rPr lang="en-US" sz="2800" dirty="0"/>
              <a:t>; </a:t>
            </a:r>
            <a:r>
              <a:rPr lang="en-US" sz="2800" dirty="0" err="1"/>
              <a:t>hipoblast</a:t>
            </a:r>
            <a:r>
              <a:rPr lang="en-US" sz="2800" dirty="0"/>
              <a:t>, </a:t>
            </a:r>
            <a:r>
              <a:rPr lang="en-US" sz="2800" dirty="0" err="1"/>
              <a:t>epiblast</a:t>
            </a:r>
            <a:r>
              <a:rPr lang="en-US" sz="2800" dirty="0"/>
              <a:t> </a:t>
            </a:r>
            <a:r>
              <a:rPr lang="en-US" sz="2800" dirty="0" err="1"/>
              <a:t>dan</a:t>
            </a:r>
            <a:r>
              <a:rPr lang="en-US" sz="2800" dirty="0"/>
              <a:t> </a:t>
            </a:r>
            <a:r>
              <a:rPr lang="en-US" sz="2800" dirty="0" err="1"/>
              <a:t>trophoblast</a:t>
            </a:r>
            <a:endParaRPr lang="en-US" sz="2800" dirty="0"/>
          </a:p>
          <a:p>
            <a:pPr eaLnBrk="1" hangingPunct="1"/>
            <a:r>
              <a:rPr lang="en-US" sz="2800" dirty="0" err="1"/>
              <a:t>Selanjutnya</a:t>
            </a:r>
            <a:r>
              <a:rPr lang="en-US" sz="2800" dirty="0"/>
              <a:t> </a:t>
            </a:r>
            <a:r>
              <a:rPr lang="en-US" sz="2800" dirty="0" err="1"/>
              <a:t>zigot</a:t>
            </a:r>
            <a:r>
              <a:rPr lang="en-US" sz="2800" dirty="0"/>
              <a:t> </a:t>
            </a:r>
            <a:r>
              <a:rPr lang="en-US" sz="2800" dirty="0" err="1"/>
              <a:t>memasuki</a:t>
            </a:r>
            <a:r>
              <a:rPr lang="en-US" sz="2800" dirty="0"/>
              <a:t> </a:t>
            </a:r>
            <a:r>
              <a:rPr lang="en-US" sz="2800" dirty="0" err="1"/>
              <a:t>fase</a:t>
            </a:r>
            <a:r>
              <a:rPr lang="en-US" sz="2800" dirty="0"/>
              <a:t> gastrula </a:t>
            </a:r>
            <a:r>
              <a:rPr lang="en-US" sz="2800" dirty="0" err="1"/>
              <a:t>dengan</a:t>
            </a:r>
            <a:r>
              <a:rPr lang="en-US" sz="2800" dirty="0"/>
              <a:t> </a:t>
            </a:r>
            <a:r>
              <a:rPr lang="en-US" sz="2800" dirty="0" err="1"/>
              <a:t>terbentuknya</a:t>
            </a:r>
            <a:r>
              <a:rPr lang="en-US" sz="2800" dirty="0"/>
              <a:t> </a:t>
            </a:r>
            <a:r>
              <a:rPr lang="en-US" sz="2800" dirty="0" err="1"/>
              <a:t>rongga</a:t>
            </a:r>
            <a:r>
              <a:rPr lang="en-US" sz="2800" dirty="0"/>
              <a:t> </a:t>
            </a:r>
            <a:r>
              <a:rPr lang="en-US" sz="2800" dirty="0" err="1"/>
              <a:t>gastrocoel</a:t>
            </a:r>
            <a:r>
              <a:rPr lang="en-US" sz="2800" dirty="0"/>
              <a:t> </a:t>
            </a:r>
            <a:r>
              <a:rPr lang="en-US" sz="2800" dirty="0" err="1"/>
              <a:t>akibat</a:t>
            </a:r>
            <a:r>
              <a:rPr lang="en-US" sz="2800" dirty="0"/>
              <a:t> </a:t>
            </a:r>
            <a:r>
              <a:rPr lang="en-US" sz="2800" dirty="0" err="1"/>
              <a:t>involusi</a:t>
            </a:r>
            <a:r>
              <a:rPr lang="en-US" sz="2800" dirty="0"/>
              <a:t> (</a:t>
            </a:r>
            <a:r>
              <a:rPr lang="en-US" sz="2800" dirty="0" err="1"/>
              <a:t>pelekukan</a:t>
            </a:r>
            <a:r>
              <a:rPr lang="en-US" sz="2800" dirty="0"/>
              <a:t>) </a:t>
            </a:r>
            <a:r>
              <a:rPr lang="en-US" sz="2800" dirty="0" err="1"/>
              <a:t>bibir</a:t>
            </a:r>
            <a:r>
              <a:rPr lang="en-US" sz="2800" dirty="0"/>
              <a:t> dorsal </a:t>
            </a:r>
            <a:r>
              <a:rPr lang="en-US" sz="2800" dirty="0" err="1"/>
              <a:t>blastopor</a:t>
            </a:r>
            <a:r>
              <a:rPr lang="en-US" sz="2800" dirty="0"/>
              <a:t> </a:t>
            </a:r>
            <a:r>
              <a:rPr lang="en-US" sz="2800" dirty="0" err="1" smtClean="0"/>
              <a:t>ke</a:t>
            </a:r>
            <a:r>
              <a:rPr lang="en-US" sz="2800" dirty="0" smtClean="0"/>
              <a:t> </a:t>
            </a:r>
            <a:r>
              <a:rPr lang="en-US" sz="2800" dirty="0" err="1"/>
              <a:t>bagian</a:t>
            </a:r>
            <a:r>
              <a:rPr lang="en-US" sz="2800" dirty="0"/>
              <a:t> </a:t>
            </a:r>
            <a:r>
              <a:rPr lang="en-US" sz="2800" dirty="0" err="1"/>
              <a:t>dalam</a:t>
            </a:r>
            <a:r>
              <a:rPr lang="en-US" sz="2800" dirty="0"/>
              <a:t> </a:t>
            </a:r>
            <a:r>
              <a:rPr lang="en-US" sz="2800" dirty="0" err="1"/>
              <a:t>rongga</a:t>
            </a:r>
            <a:r>
              <a:rPr lang="en-US" sz="2800" dirty="0"/>
              <a:t> blastocoel</a:t>
            </a:r>
          </a:p>
          <a:p>
            <a:pPr eaLnBrk="1" hangingPunct="1"/>
            <a:r>
              <a:rPr lang="en-US" sz="2800" dirty="0" err="1"/>
              <a:t>Involusi</a:t>
            </a:r>
            <a:r>
              <a:rPr lang="en-US" sz="2800" dirty="0"/>
              <a:t> </a:t>
            </a:r>
            <a:r>
              <a:rPr lang="en-US" sz="2800" dirty="0" err="1"/>
              <a:t>tersebut</a:t>
            </a:r>
            <a:r>
              <a:rPr lang="en-US" sz="2800" dirty="0"/>
              <a:t> </a:t>
            </a:r>
            <a:r>
              <a:rPr lang="en-US" sz="2800" dirty="0" err="1"/>
              <a:t>mengakibatkan</a:t>
            </a:r>
            <a:r>
              <a:rPr lang="en-US" sz="2800" dirty="0"/>
              <a:t> </a:t>
            </a:r>
            <a:r>
              <a:rPr lang="en-US" sz="2800" dirty="0" err="1"/>
              <a:t>terbentuknya</a:t>
            </a:r>
            <a:r>
              <a:rPr lang="en-US" sz="2800" dirty="0"/>
              <a:t> </a:t>
            </a:r>
            <a:r>
              <a:rPr lang="en-US" sz="2800" dirty="0" err="1"/>
              <a:t>rongga</a:t>
            </a:r>
            <a:r>
              <a:rPr lang="en-US" sz="2800" dirty="0"/>
              <a:t> </a:t>
            </a:r>
            <a:r>
              <a:rPr lang="en-US" sz="2800" dirty="0" err="1"/>
              <a:t>gastrocoel</a:t>
            </a:r>
            <a:r>
              <a:rPr lang="en-US" sz="2800" dirty="0"/>
              <a:t> </a:t>
            </a:r>
            <a:r>
              <a:rPr lang="en-US" sz="2800" dirty="0" err="1"/>
              <a:t>atau</a:t>
            </a:r>
            <a:r>
              <a:rPr lang="en-US" sz="2800" dirty="0"/>
              <a:t> </a:t>
            </a:r>
            <a:r>
              <a:rPr lang="en-US" sz="2800" dirty="0" err="1"/>
              <a:t>arkenteron</a:t>
            </a:r>
            <a:r>
              <a:rPr lang="en-US" sz="2800" dirty="0"/>
              <a:t>. </a:t>
            </a:r>
          </a:p>
        </p:txBody>
      </p:sp>
      <p:sp>
        <p:nvSpPr>
          <p:cNvPr id="6" name="Rectangle 2"/>
          <p:cNvSpPr txBox="1">
            <a:spLocks noChangeArrowheads="1"/>
          </p:cNvSpPr>
          <p:nvPr/>
        </p:nvSpPr>
        <p:spPr>
          <a:xfrm>
            <a:off x="0" y="570752"/>
            <a:ext cx="4988860" cy="814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3200" b="1" dirty="0">
                <a:latin typeface="Arial" panose="020B0604020202020204" pitchFamily="34" charset="0"/>
                <a:cs typeface="Arial" panose="020B0604020202020204" pitchFamily="34" charset="0"/>
              </a:rPr>
              <a:t>FASE </a:t>
            </a:r>
            <a:r>
              <a:rPr lang="id-ID" sz="3200" b="1" dirty="0" smtClean="0">
                <a:latin typeface="Arial" panose="020B0604020202020204" pitchFamily="34" charset="0"/>
                <a:cs typeface="Arial" panose="020B0604020202020204" pitchFamily="34" charset="0"/>
              </a:rPr>
              <a:t>GASTRULA</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581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idx="4294967295"/>
          </p:nvPr>
        </p:nvSpPr>
        <p:spPr>
          <a:xfrm>
            <a:off x="851338" y="1569874"/>
            <a:ext cx="10323677" cy="4042650"/>
          </a:xfrm>
        </p:spPr>
        <p:txBody>
          <a:bodyPr>
            <a:normAutofit lnSpcReduction="10000"/>
          </a:bodyPr>
          <a:lstStyle/>
          <a:p>
            <a:pPr eaLnBrk="1" hangingPunct="1">
              <a:lnSpc>
                <a:spcPct val="150000"/>
              </a:lnSpc>
            </a:pPr>
            <a:r>
              <a:rPr lang="en-US" sz="2800" dirty="0" err="1" smtClean="0">
                <a:latin typeface="Arial" panose="020B0604020202020204" pitchFamily="34" charset="0"/>
                <a:cs typeface="Arial" panose="020B0604020202020204" pitchFamily="34" charset="0"/>
              </a:rPr>
              <a:t>Rongga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arkenteron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kelak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akan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menjadi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saluran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pencernaan</a:t>
            </a:r>
            <a:endParaRPr lang="en-US" sz="2800" dirty="0" smtClean="0">
              <a:latin typeface="Arial" panose="020B0604020202020204" pitchFamily="34" charset="0"/>
              <a:cs typeface="Arial" panose="020B0604020202020204" pitchFamily="34" charset="0"/>
            </a:endParaRPr>
          </a:p>
          <a:p>
            <a:pPr eaLnBrk="1" hangingPunct="1">
              <a:lnSpc>
                <a:spcPct val="150000"/>
              </a:lnSpc>
            </a:pPr>
            <a:r>
              <a:rPr lang="en-US" sz="2800" dirty="0" err="1" smtClean="0">
                <a:latin typeface="Arial" panose="020B0604020202020204" pitchFamily="34" charset="0"/>
                <a:cs typeface="Arial" panose="020B0604020202020204" pitchFamily="34" charset="0"/>
              </a:rPr>
              <a:t>Bibir</a:t>
            </a:r>
            <a:r>
              <a:rPr lang="en-US" sz="2800" dirty="0" smtClean="0">
                <a:latin typeface="Arial" panose="020B0604020202020204" pitchFamily="34" charset="0"/>
                <a:cs typeface="Arial" panose="020B0604020202020204" pitchFamily="34" charset="0"/>
              </a:rPr>
              <a:t> dorsal </a:t>
            </a:r>
            <a:r>
              <a:rPr lang="en-US" sz="2800" dirty="0" err="1" smtClean="0">
                <a:latin typeface="Arial" panose="020B0604020202020204" pitchFamily="34" charset="0"/>
                <a:cs typeface="Arial" panose="020B0604020202020204" pitchFamily="34" charset="0"/>
              </a:rPr>
              <a:t>tempat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involusi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tersebut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membentuk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bla</a:t>
            </a:r>
            <a:r>
              <a:rPr lang="id-ID" sz="2800" dirty="0" smtClean="0">
                <a:latin typeface="Arial" panose="020B0604020202020204" pitchFamily="34" charset="0"/>
                <a:cs typeface="Arial" panose="020B0604020202020204" pitchFamily="34" charset="0"/>
              </a:rPr>
              <a:t>s</a:t>
            </a:r>
            <a:r>
              <a:rPr lang="en-US" sz="2800" dirty="0" err="1" smtClean="0">
                <a:latin typeface="Arial" panose="020B0604020202020204" pitchFamily="34" charset="0"/>
                <a:cs typeface="Arial" panose="020B0604020202020204" pitchFamily="34" charset="0"/>
              </a:rPr>
              <a:t>toporus</a:t>
            </a:r>
            <a:r>
              <a:rPr lang="en-US" sz="2800" dirty="0" smtClean="0">
                <a:latin typeface="Arial" panose="020B0604020202020204" pitchFamily="34" charset="0"/>
                <a:cs typeface="Arial" panose="020B0604020202020204" pitchFamily="34" charset="0"/>
              </a:rPr>
              <a:t>, yang </a:t>
            </a:r>
            <a:r>
              <a:rPr lang="en-US" sz="2800" dirty="0" err="1" smtClean="0">
                <a:latin typeface="Arial" panose="020B0604020202020204" pitchFamily="34" charset="0"/>
                <a:cs typeface="Arial" panose="020B0604020202020204" pitchFamily="34" charset="0"/>
              </a:rPr>
              <a:t>kelak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akan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menjadi</a:t>
            </a:r>
            <a:r>
              <a:rPr lang="en-US" sz="2800" dirty="0" smtClean="0">
                <a:latin typeface="Arial" panose="020B0604020202020204" pitchFamily="34" charset="0"/>
                <a:cs typeface="Arial" panose="020B0604020202020204" pitchFamily="34" charset="0"/>
              </a:rPr>
              <a:t> anus </a:t>
            </a:r>
          </a:p>
          <a:p>
            <a:pPr eaLnBrk="1" hangingPunct="1">
              <a:lnSpc>
                <a:spcPct val="150000"/>
              </a:lnSpc>
            </a:pPr>
            <a:r>
              <a:rPr lang="en-US" sz="2800" dirty="0" err="1" smtClean="0">
                <a:latin typeface="Arial" panose="020B0604020202020204" pitchFamily="34" charset="0"/>
                <a:cs typeface="Arial" panose="020B0604020202020204" pitchFamily="34" charset="0"/>
              </a:rPr>
              <a:t>Involusi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sel-sel</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bibir</a:t>
            </a:r>
            <a:r>
              <a:rPr lang="en-US" sz="2800" dirty="0" smtClean="0">
                <a:latin typeface="Arial" panose="020B0604020202020204" pitchFamily="34" charset="0"/>
                <a:cs typeface="Arial" panose="020B0604020202020204" pitchFamily="34" charset="0"/>
              </a:rPr>
              <a:t> dorsal </a:t>
            </a:r>
            <a:r>
              <a:rPr lang="en-US" sz="2800" dirty="0" err="1" smtClean="0">
                <a:latin typeface="Arial" panose="020B0604020202020204" pitchFamily="34" charset="0"/>
                <a:cs typeface="Arial" panose="020B0604020202020204" pitchFamily="34" charset="0"/>
              </a:rPr>
              <a:t>ini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akan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terus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mendesak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rongga</a:t>
            </a:r>
            <a:r>
              <a:rPr lang="en-US" sz="2800" dirty="0" smtClean="0">
                <a:latin typeface="Arial" panose="020B0604020202020204" pitchFamily="34" charset="0"/>
                <a:cs typeface="Arial" panose="020B0604020202020204" pitchFamily="34" charset="0"/>
              </a:rPr>
              <a:t> blastocoel </a:t>
            </a:r>
            <a:r>
              <a:rPr lang="en-US" sz="2800" dirty="0" err="1" smtClean="0">
                <a:latin typeface="Arial" panose="020B0604020202020204" pitchFamily="34" charset="0"/>
                <a:cs typeface="Arial" panose="020B0604020202020204" pitchFamily="34" charset="0"/>
              </a:rPr>
              <a:t>menjadi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lebih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sempit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terbentuklah</a:t>
            </a:r>
            <a:r>
              <a:rPr lang="en-US" sz="2800" dirty="0" smtClean="0">
                <a:latin typeface="Arial" panose="020B0604020202020204" pitchFamily="34" charset="0"/>
                <a:cs typeface="Arial" panose="020B0604020202020204" pitchFamily="34" charset="0"/>
              </a:rPr>
              <a:t> 3 </a:t>
            </a:r>
            <a:r>
              <a:rPr lang="en-US" sz="2800" dirty="0" err="1" smtClean="0">
                <a:latin typeface="Arial" panose="020B0604020202020204" pitchFamily="34" charset="0"/>
                <a:cs typeface="Arial" panose="020B0604020202020204" pitchFamily="34" charset="0"/>
              </a:rPr>
              <a:t>lapisan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embrional</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yaitu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ektoderm</a:t>
            </a:r>
            <a:r>
              <a:rPr lang="en-US" sz="2800" dirty="0" smtClean="0">
                <a:latin typeface="Arial" panose="020B0604020202020204" pitchFamily="34" charset="0"/>
                <a:cs typeface="Arial" panose="020B0604020202020204" pitchFamily="34" charset="0"/>
              </a:rPr>
              <a:t>, mesoderm </a:t>
            </a:r>
            <a:r>
              <a:rPr lang="en-US" sz="2800" dirty="0" err="1" smtClean="0">
                <a:latin typeface="Arial" panose="020B0604020202020204" pitchFamily="34" charset="0"/>
                <a:cs typeface="Arial" panose="020B0604020202020204" pitchFamily="34" charset="0"/>
              </a:rPr>
              <a:t>dan</a:t>
            </a:r>
            <a:r>
              <a:rPr lang="en-US" sz="2800" dirty="0" smtClean="0">
                <a:latin typeface="Arial" panose="020B0604020202020204" pitchFamily="34" charset="0"/>
                <a:cs typeface="Arial" panose="020B0604020202020204" pitchFamily="34" charset="0"/>
              </a:rPr>
              <a:t> en</a:t>
            </a:r>
            <a:r>
              <a:rPr lang="id-ID" sz="2800" dirty="0" smtClean="0">
                <a:latin typeface="Arial" panose="020B0604020202020204" pitchFamily="34" charset="0"/>
                <a:cs typeface="Arial" panose="020B0604020202020204" pitchFamily="34" charset="0"/>
              </a:rPr>
              <a:t>d</a:t>
            </a:r>
            <a:r>
              <a:rPr lang="en-US" sz="2800" dirty="0" err="1" smtClean="0">
                <a:latin typeface="Arial" panose="020B0604020202020204" pitchFamily="34" charset="0"/>
                <a:cs typeface="Arial" panose="020B0604020202020204" pitchFamily="34" charset="0"/>
              </a:rPr>
              <a:t>oderm</a:t>
            </a:r>
            <a:r>
              <a:rPr lang="en-US" sz="28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1099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https://4.bp.blogspot.com/-jxxLZu1eoDA/Vs5A1gtPn2I/AAAAAAAAEsk/YrFiec1PCoI/s1600/Gastrula%2Bbiolog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40" y="1507786"/>
            <a:ext cx="10540919" cy="380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719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640" b="22964"/>
          <a:stretch/>
        </p:blipFill>
        <p:spPr>
          <a:xfrm>
            <a:off x="5066798" y="201303"/>
            <a:ext cx="6761034" cy="6656697"/>
          </a:xfrm>
          <a:prstGeom prst="rect">
            <a:avLst/>
          </a:prstGeom>
        </p:spPr>
      </p:pic>
      <p:sp>
        <p:nvSpPr>
          <p:cNvPr id="5" name="Rectangle 2"/>
          <p:cNvSpPr txBox="1">
            <a:spLocks noChangeArrowheads="1"/>
          </p:cNvSpPr>
          <p:nvPr/>
        </p:nvSpPr>
        <p:spPr>
          <a:xfrm>
            <a:off x="0" y="570753"/>
            <a:ext cx="4702630" cy="673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dirty="0" smtClean="0">
                <a:latin typeface="Arial" panose="020B0604020202020204" pitchFamily="34" charset="0"/>
                <a:cs typeface="Arial" panose="020B0604020202020204" pitchFamily="34" charset="0"/>
              </a:rPr>
              <a:t>SPERMATOGENESIS</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883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p:txBody>
          <a:bodyPr/>
          <a:lstStyle/>
          <a:p>
            <a:pPr eaLnBrk="1" hangingPunct="1"/>
            <a:endParaRPr lang="id-ID" smtClean="0"/>
          </a:p>
        </p:txBody>
      </p:sp>
      <p:pic>
        <p:nvPicPr>
          <p:cNvPr id="27651" name="Picture 4" descr="32-01-EarlyEmbryonicDev-L3.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55379" y="542363"/>
            <a:ext cx="8840807" cy="6094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91408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47-10-FrogGastrulation-L.gif"/>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b="3477"/>
          <a:stretch>
            <a:fillRect/>
          </a:stretch>
        </p:blipFill>
        <p:spPr>
          <a:xfrm>
            <a:off x="6297283" y="-39688"/>
            <a:ext cx="5614655" cy="69030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txBox="1">
            <a:spLocks noChangeArrowheads="1"/>
          </p:cNvSpPr>
          <p:nvPr/>
        </p:nvSpPr>
        <p:spPr>
          <a:xfrm>
            <a:off x="0" y="528635"/>
            <a:ext cx="3718878" cy="633408"/>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rgbClr val="0070C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2800" b="1" dirty="0" smtClean="0">
                <a:latin typeface="Arial" panose="020B0604020202020204" pitchFamily="34" charset="0"/>
                <a:cs typeface="Arial" panose="020B0604020202020204" pitchFamily="34" charset="0"/>
              </a:rPr>
              <a:t>Gastrulasi</a:t>
            </a:r>
            <a:endParaRPr lang="id-ID"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55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200445740"/>
              </p:ext>
            </p:extLst>
          </p:nvPr>
        </p:nvGraphicFramePr>
        <p:xfrm>
          <a:off x="425669" y="1454974"/>
          <a:ext cx="11303876" cy="5267858"/>
        </p:xfrm>
        <a:graphic>
          <a:graphicData uri="http://schemas.openxmlformats.org/drawingml/2006/table">
            <a:tbl>
              <a:tblPr firstRow="1" bandRow="1">
                <a:tableStyleId>{5C22544A-7EE6-4342-B048-85BDC9FD1C3A}</a:tableStyleId>
              </a:tblPr>
              <a:tblGrid>
                <a:gridCol w="2554014"/>
                <a:gridCol w="8749862"/>
              </a:tblGrid>
              <a:tr h="469316">
                <a:tc>
                  <a:txBody>
                    <a:bodyPr/>
                    <a:lstStyle/>
                    <a:p>
                      <a:pPr algn="ctr"/>
                      <a:r>
                        <a:rPr lang="id-ID" sz="2400" dirty="0" smtClean="0"/>
                        <a:t>Lapisan Germinal</a:t>
                      </a:r>
                      <a:endParaRPr lang="id-ID" sz="2400" dirty="0"/>
                    </a:p>
                  </a:txBody>
                  <a:tcPr/>
                </a:tc>
                <a:tc>
                  <a:txBody>
                    <a:bodyPr/>
                    <a:lstStyle/>
                    <a:p>
                      <a:pPr algn="ctr"/>
                      <a:r>
                        <a:rPr lang="id-ID" sz="2400" dirty="0" smtClean="0"/>
                        <a:t>Organ dan Jaringan pada Hewan Dewasa</a:t>
                      </a:r>
                      <a:endParaRPr lang="id-ID" sz="2400" dirty="0"/>
                    </a:p>
                  </a:txBody>
                  <a:tcPr/>
                </a:tc>
              </a:tr>
              <a:tr h="1607192">
                <a:tc>
                  <a:txBody>
                    <a:bodyPr/>
                    <a:lstStyle/>
                    <a:p>
                      <a:pPr algn="ctr"/>
                      <a:r>
                        <a:rPr lang="id-ID" sz="2400" dirty="0" smtClean="0"/>
                        <a:t>Ektoderm</a:t>
                      </a:r>
                      <a:endParaRPr lang="id-ID" sz="2400" dirty="0"/>
                    </a:p>
                  </a:txBody>
                  <a:tcPr/>
                </a:tc>
                <a:tc>
                  <a:txBody>
                    <a:bodyPr/>
                    <a:lstStyle/>
                    <a:p>
                      <a:r>
                        <a:rPr lang="id-ID" sz="2400" dirty="0" smtClean="0"/>
                        <a:t>Epidermis kulit dan turunannya (misalnya, kelenjar kulit, kuku, lapisan epitelium mulut dan rektum);</a:t>
                      </a:r>
                      <a:r>
                        <a:rPr lang="id-ID" sz="2400" baseline="0" dirty="0" smtClean="0"/>
                        <a:t> reseptor indera pada epidermis; kornea dan lensa mata; sistem saraf; medula adrenal; enamel gigi; epitelium kelenjar pineal dan kelenjar pituitari</a:t>
                      </a:r>
                      <a:endParaRPr lang="id-ID" sz="2400" dirty="0"/>
                    </a:p>
                  </a:txBody>
                  <a:tcPr/>
                </a:tc>
              </a:tr>
              <a:tr h="1595675">
                <a:tc>
                  <a:txBody>
                    <a:bodyPr/>
                    <a:lstStyle/>
                    <a:p>
                      <a:pPr algn="ctr"/>
                      <a:r>
                        <a:rPr lang="id-ID" sz="2400" dirty="0" smtClean="0"/>
                        <a:t>Endoderm</a:t>
                      </a:r>
                      <a:endParaRPr lang="id-ID" sz="2400" dirty="0"/>
                    </a:p>
                  </a:txBody>
                  <a:tcPr/>
                </a:tc>
                <a:tc>
                  <a:txBody>
                    <a:bodyPr/>
                    <a:lstStyle/>
                    <a:p>
                      <a:r>
                        <a:rPr lang="id-ID" sz="2400" dirty="0" smtClean="0"/>
                        <a:t>Epitelium yang</a:t>
                      </a:r>
                      <a:r>
                        <a:rPr lang="id-ID" sz="2400" baseline="0" dirty="0" smtClean="0"/>
                        <a:t> melapisi saluran pencernaan (kecuali mulut dan rektum); epitelium yang melapisi sistem respirasi; hati; pankreas; tiroid; paratiroid; timus; lapisan uretra; kandung kemih; dan sistem reproduksi</a:t>
                      </a:r>
                      <a:endParaRPr lang="id-ID" sz="2400" dirty="0"/>
                    </a:p>
                  </a:txBody>
                  <a:tcPr/>
                </a:tc>
              </a:tr>
              <a:tr h="1595675">
                <a:tc>
                  <a:txBody>
                    <a:bodyPr/>
                    <a:lstStyle/>
                    <a:p>
                      <a:pPr algn="ctr"/>
                      <a:r>
                        <a:rPr lang="id-ID" sz="2400" dirty="0" smtClean="0"/>
                        <a:t>Mesoderm</a:t>
                      </a:r>
                      <a:endParaRPr lang="id-ID" sz="2400" dirty="0"/>
                    </a:p>
                  </a:txBody>
                  <a:tcPr/>
                </a:tc>
                <a:tc>
                  <a:txBody>
                    <a:bodyPr/>
                    <a:lstStyle/>
                    <a:p>
                      <a:r>
                        <a:rPr lang="id-ID" sz="2400" dirty="0" smtClean="0"/>
                        <a:t>Notokord; sistem rangka; sistem perototan; sistem sirkulasi dan limfatik; sistem ekskresi;</a:t>
                      </a:r>
                      <a:r>
                        <a:rPr lang="id-ID" sz="2400" baseline="0" dirty="0" smtClean="0"/>
                        <a:t> sistem reproduksi (kecuali sel germinal, yang mulai berdiferensiasi selama pembelahan); dermis kulit; lapisan rongga tubuh; korteks adrenal</a:t>
                      </a:r>
                      <a:endParaRPr lang="id-ID" sz="2400" dirty="0"/>
                    </a:p>
                  </a:txBody>
                  <a:tcPr/>
                </a:tc>
              </a:tr>
            </a:tbl>
          </a:graphicData>
        </a:graphic>
      </p:graphicFrame>
      <p:sp>
        <p:nvSpPr>
          <p:cNvPr id="3" name="Rectangle 2"/>
          <p:cNvSpPr txBox="1">
            <a:spLocks noChangeArrowheads="1"/>
          </p:cNvSpPr>
          <p:nvPr/>
        </p:nvSpPr>
        <p:spPr>
          <a:xfrm>
            <a:off x="1403142" y="564774"/>
            <a:ext cx="9114789" cy="743762"/>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rgbClr val="0070C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2800" b="1" dirty="0" smtClean="0"/>
              <a:t>Turunan Ketiga Lapisan Germinal Embrio pada Vertebrata</a:t>
            </a:r>
          </a:p>
        </p:txBody>
      </p:sp>
    </p:spTree>
    <p:extLst>
      <p:ext uri="{BB962C8B-B14F-4D97-AF65-F5344CB8AC3E}">
        <p14:creationId xmlns:p14="http://schemas.microsoft.com/office/powerpoint/2010/main" val="32443970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47-15-HumanEmbryonicDev-L.gif"/>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7523163" y="0"/>
            <a:ext cx="466883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199843" y="1676403"/>
            <a:ext cx="6878872" cy="4692869"/>
          </a:xfrm>
          <a:prstGeom prst="rect">
            <a:avLst/>
          </a:prstGeom>
          <a:solidFill>
            <a:schemeClr val="bg1"/>
          </a:solidFill>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id-ID" dirty="0" smtClean="0"/>
              <a:t>Pembelahan menghasilkan blastosista</a:t>
            </a:r>
          </a:p>
          <a:p>
            <a:pPr>
              <a:lnSpc>
                <a:spcPct val="110000"/>
              </a:lnSpc>
              <a:spcBef>
                <a:spcPts val="0"/>
              </a:spcBef>
              <a:spcAft>
                <a:spcPts val="0"/>
              </a:spcAft>
            </a:pPr>
            <a:r>
              <a:rPr lang="id-ID" dirty="0" smtClean="0"/>
              <a:t>Massa sel bagian dalam membentuk lapisan sel, yaitu:</a:t>
            </a:r>
          </a:p>
          <a:p>
            <a:pPr marL="631825" indent="-268288">
              <a:lnSpc>
                <a:spcPct val="110000"/>
              </a:lnSpc>
              <a:spcBef>
                <a:spcPts val="0"/>
              </a:spcBef>
              <a:spcAft>
                <a:spcPts val="0"/>
              </a:spcAft>
              <a:buFont typeface="+mj-lt"/>
              <a:buAutoNum type="arabicPeriod"/>
            </a:pPr>
            <a:r>
              <a:rPr lang="id-ID" dirty="0" smtClean="0"/>
              <a:t>Epiblas </a:t>
            </a:r>
            <a:r>
              <a:rPr lang="id-ID" dirty="0" smtClean="0">
                <a:latin typeface="Garamond" panose="02020404030301010803" pitchFamily="18" charset="0"/>
              </a:rPr>
              <a:t>→ </a:t>
            </a:r>
            <a:r>
              <a:rPr lang="id-ID" dirty="0" smtClean="0"/>
              <a:t>berkembang menjadi 3 lapisan germinal embrio</a:t>
            </a:r>
          </a:p>
          <a:p>
            <a:pPr marL="631825" indent="-268288">
              <a:lnSpc>
                <a:spcPct val="110000"/>
              </a:lnSpc>
              <a:spcBef>
                <a:spcPts val="0"/>
              </a:spcBef>
              <a:spcAft>
                <a:spcPts val="0"/>
              </a:spcAft>
              <a:buFont typeface="+mj-lt"/>
              <a:buAutoNum type="arabicPeriod"/>
            </a:pPr>
            <a:r>
              <a:rPr lang="id-ID" dirty="0" smtClean="0"/>
              <a:t>Hipoblas </a:t>
            </a:r>
            <a:r>
              <a:rPr lang="id-ID" dirty="0" smtClean="0">
                <a:latin typeface="Garamond" panose="02020404030301010803" pitchFamily="18" charset="0"/>
              </a:rPr>
              <a:t>→</a:t>
            </a:r>
            <a:r>
              <a:rPr lang="id-ID" dirty="0" smtClean="0"/>
              <a:t> membentuk kantung kuning telur</a:t>
            </a:r>
          </a:p>
          <a:p>
            <a:r>
              <a:rPr lang="id-ID" dirty="0" smtClean="0"/>
              <a:t>Trofoblas telah mulai membentuk korion. Epiblas telah mulai membentuk amnion</a:t>
            </a:r>
          </a:p>
          <a:p>
            <a:r>
              <a:rPr lang="id-ID" dirty="0" smtClean="0"/>
              <a:t>Gastrulasi oleh pergerakan ke arah dalam sel-sel epiblas menghasilkan embrio berlapis tiga yang dikelilingi oleh mesoderm ekstraembrionik.</a:t>
            </a:r>
            <a:endParaRPr lang="sv-SE" dirty="0" smtClean="0"/>
          </a:p>
        </p:txBody>
      </p:sp>
      <p:sp>
        <p:nvSpPr>
          <p:cNvPr id="5" name="Rectangle 2"/>
          <p:cNvSpPr txBox="1">
            <a:spLocks noChangeArrowheads="1"/>
          </p:cNvSpPr>
          <p:nvPr/>
        </p:nvSpPr>
        <p:spPr>
          <a:xfrm>
            <a:off x="0" y="567561"/>
            <a:ext cx="6984124" cy="1024759"/>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rgbClr val="0070C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2800" b="1" dirty="0"/>
              <a:t>Perkembangan Awal Embrio Manusia dan Membran Ekstraembrioniknya</a:t>
            </a:r>
            <a:endParaRPr lang="id-ID" sz="2800" b="1" dirty="0" smtClean="0"/>
          </a:p>
        </p:txBody>
      </p:sp>
    </p:spTree>
    <p:extLst>
      <p:ext uri="{BB962C8B-B14F-4D97-AF65-F5344CB8AC3E}">
        <p14:creationId xmlns:p14="http://schemas.microsoft.com/office/powerpoint/2010/main" val="986935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txBox="1">
            <a:spLocks noChangeArrowheads="1"/>
          </p:cNvSpPr>
          <p:nvPr/>
        </p:nvSpPr>
        <p:spPr>
          <a:xfrm>
            <a:off x="1008992" y="788276"/>
            <a:ext cx="10357945" cy="57912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pPr>
            <a:r>
              <a:rPr lang="en-US" sz="2800" smtClean="0"/>
              <a:t>lapisan epiblast, hipoblast dan trophoblast berekspansi di dinding endometrium</a:t>
            </a:r>
          </a:p>
          <a:p>
            <a:pPr>
              <a:lnSpc>
                <a:spcPct val="90000"/>
              </a:lnSpc>
            </a:pPr>
            <a:r>
              <a:rPr lang="en-US" sz="2800" smtClean="0"/>
              <a:t>Hasil ekspansi tersebut membentuk </a:t>
            </a:r>
          </a:p>
          <a:p>
            <a:pPr lvl="1">
              <a:lnSpc>
                <a:spcPct val="90000"/>
              </a:lnSpc>
            </a:pPr>
            <a:r>
              <a:rPr lang="en-US" sz="2400" smtClean="0"/>
              <a:t>rongga amnion yang berasal dari epiblast dan trophoblast</a:t>
            </a:r>
          </a:p>
          <a:p>
            <a:pPr lvl="1">
              <a:lnSpc>
                <a:spcPct val="90000"/>
              </a:lnSpc>
            </a:pPr>
            <a:r>
              <a:rPr lang="en-US" sz="2400" smtClean="0"/>
              <a:t>kantong yolk sac dari hipoblast</a:t>
            </a:r>
          </a:p>
          <a:p>
            <a:pPr lvl="1">
              <a:lnSpc>
                <a:spcPct val="90000"/>
              </a:lnSpc>
            </a:pPr>
            <a:r>
              <a:rPr lang="en-US" sz="2400" smtClean="0"/>
              <a:t>sel-sel chorion dari trophoblast</a:t>
            </a:r>
          </a:p>
          <a:p>
            <a:pPr lvl="1">
              <a:lnSpc>
                <a:spcPct val="90000"/>
              </a:lnSpc>
            </a:pPr>
            <a:r>
              <a:rPr lang="en-US" sz="2400" smtClean="0"/>
              <a:t>sel mesoderm ekstra embrionik dari epiblast</a:t>
            </a:r>
          </a:p>
          <a:p>
            <a:pPr lvl="1">
              <a:lnSpc>
                <a:spcPct val="90000"/>
              </a:lnSpc>
            </a:pPr>
            <a:r>
              <a:rPr lang="en-US" sz="2400" smtClean="0"/>
              <a:t>lapisan embrionik (endoderm, mesoderm dan ektoderm) dari epiblast</a:t>
            </a:r>
          </a:p>
          <a:p>
            <a:pPr lvl="1">
              <a:lnSpc>
                <a:spcPct val="90000"/>
              </a:lnSpc>
            </a:pPr>
            <a:r>
              <a:rPr lang="en-US" sz="2400" smtClean="0"/>
              <a:t>kantong alantois</a:t>
            </a:r>
          </a:p>
          <a:p>
            <a:pPr>
              <a:lnSpc>
                <a:spcPct val="90000"/>
              </a:lnSpc>
            </a:pPr>
            <a:r>
              <a:rPr lang="en-US" sz="2800" smtClean="0"/>
              <a:t>Semua hasil ekspansi tersebut memiliki peranan melindungi embrio dan memberi makanan kepada embrio.</a:t>
            </a:r>
            <a:endParaRPr lang="en-US" sz="2800" dirty="0" smtClean="0"/>
          </a:p>
        </p:txBody>
      </p:sp>
    </p:spTree>
    <p:extLst>
      <p:ext uri="{BB962C8B-B14F-4D97-AF65-F5344CB8AC3E}">
        <p14:creationId xmlns:p14="http://schemas.microsoft.com/office/powerpoint/2010/main" val="3314719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47-14-ChickMembraneDevel-L.gif"/>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474788"/>
            <a:ext cx="6164263" cy="538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3"/>
          <p:cNvSpPr txBox="1">
            <a:spLocks noChangeArrowheads="1"/>
          </p:cNvSpPr>
          <p:nvPr/>
        </p:nvSpPr>
        <p:spPr>
          <a:xfrm>
            <a:off x="6341772" y="1392730"/>
            <a:ext cx="5833491" cy="5412773"/>
          </a:xfrm>
          <a:prstGeom prst="rect">
            <a:avLst/>
          </a:prstGeom>
          <a:solidFill>
            <a:schemeClr val="bg1"/>
          </a:solidFill>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pPr>
            <a:r>
              <a:rPr lang="id-ID" dirty="0" smtClean="0"/>
              <a:t>Yolk Sac </a:t>
            </a:r>
            <a:r>
              <a:rPr lang="id-ID" dirty="0" smtClean="0">
                <a:latin typeface="Garamond" panose="02020404030301010803" pitchFamily="18" charset="0"/>
              </a:rPr>
              <a:t>→ sel-sel kantung kuning telur akan mencerna kuning telur, dan pembuluh darah yang berkembang di membran itu akan membawa nutrien ke dalam embrio</a:t>
            </a:r>
            <a:endParaRPr lang="id-ID" dirty="0" smtClean="0"/>
          </a:p>
          <a:p>
            <a:pPr>
              <a:lnSpc>
                <a:spcPct val="90000"/>
              </a:lnSpc>
            </a:pPr>
            <a:r>
              <a:rPr lang="id-ID" dirty="0" smtClean="0"/>
              <a:t>Allantois </a:t>
            </a:r>
            <a:r>
              <a:rPr lang="id-ID" dirty="0" smtClean="0">
                <a:latin typeface="Garamond" panose="02020404030301010803" pitchFamily="18" charset="0"/>
              </a:rPr>
              <a:t>→ kantung pembuangan untuk asam urat</a:t>
            </a:r>
            <a:endParaRPr lang="id-ID" dirty="0" smtClean="0"/>
          </a:p>
          <a:p>
            <a:pPr>
              <a:lnSpc>
                <a:spcPct val="90000"/>
              </a:lnSpc>
            </a:pPr>
            <a:r>
              <a:rPr lang="id-ID" dirty="0" smtClean="0"/>
              <a:t>Chorion </a:t>
            </a:r>
            <a:r>
              <a:rPr lang="id-ID" dirty="0" smtClean="0">
                <a:latin typeface="Garamond" panose="02020404030301010803" pitchFamily="18" charset="0"/>
              </a:rPr>
              <a:t>→ membran terluar, berperan dalam pembentukan plasenta mamalia</a:t>
            </a:r>
            <a:endParaRPr lang="id-ID" dirty="0" smtClean="0"/>
          </a:p>
          <a:p>
            <a:pPr>
              <a:lnSpc>
                <a:spcPct val="90000"/>
              </a:lnSpc>
            </a:pPr>
            <a:r>
              <a:rPr lang="id-ID" dirty="0" smtClean="0"/>
              <a:t>Amnion </a:t>
            </a:r>
            <a:r>
              <a:rPr lang="id-ID" dirty="0" smtClean="0">
                <a:latin typeface="Garamond" panose="02020404030301010803" pitchFamily="18" charset="0"/>
              </a:rPr>
              <a:t>→ melindungi embrio dari kekeringan, dan bersama-sama dengan chorion menyediakan bantalan bagi embrio agar terlindungi dari setiap guncangan mekanis</a:t>
            </a:r>
            <a:endParaRPr lang="en-US" dirty="0" smtClean="0"/>
          </a:p>
        </p:txBody>
      </p:sp>
      <p:sp>
        <p:nvSpPr>
          <p:cNvPr id="6" name="Rectangle 2"/>
          <p:cNvSpPr txBox="1">
            <a:spLocks noChangeArrowheads="1"/>
          </p:cNvSpPr>
          <p:nvPr/>
        </p:nvSpPr>
        <p:spPr>
          <a:xfrm>
            <a:off x="0" y="571433"/>
            <a:ext cx="7262649" cy="753035"/>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rgbClr val="0070C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2800" b="1" dirty="0"/>
              <a:t>Perkembangan Membran </a:t>
            </a:r>
            <a:r>
              <a:rPr lang="id-ID" sz="2800" b="1" dirty="0" smtClean="0"/>
              <a:t>Ekstraembrionik</a:t>
            </a:r>
            <a:endParaRPr lang="id-ID" sz="2800" b="1" dirty="0"/>
          </a:p>
        </p:txBody>
      </p:sp>
    </p:spTree>
    <p:extLst>
      <p:ext uri="{BB962C8B-B14F-4D97-AF65-F5344CB8AC3E}">
        <p14:creationId xmlns:p14="http://schemas.microsoft.com/office/powerpoint/2010/main" val="3993874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idx="4294967295"/>
          </p:nvPr>
        </p:nvSpPr>
        <p:spPr>
          <a:xfrm>
            <a:off x="569344" y="890807"/>
            <a:ext cx="11490384" cy="5638800"/>
          </a:xfrm>
        </p:spPr>
        <p:txBody>
          <a:bodyPr>
            <a:normAutofit/>
          </a:bodyPr>
          <a:lstStyle/>
          <a:p>
            <a:pPr eaLnBrk="1" hangingPunct="1"/>
            <a:r>
              <a:rPr lang="sv-SE" dirty="0" smtClean="0"/>
              <a:t>Diperkirakan </a:t>
            </a:r>
            <a:r>
              <a:rPr lang="sv-SE" dirty="0" smtClean="0"/>
              <a:t>sejak dari sel telur, sudah ada pemetaan nasib kelak akan menjadi bagian apa </a:t>
            </a:r>
          </a:p>
          <a:p>
            <a:pPr eaLnBrk="1" hangingPunct="1"/>
            <a:r>
              <a:rPr lang="sv-SE" dirty="0" smtClean="0"/>
              <a:t>Vegetal pore yang berada di bagian bawah telur akan menjadi bagian belakang embrio</a:t>
            </a:r>
          </a:p>
          <a:p>
            <a:pPr eaLnBrk="1" hangingPunct="1"/>
            <a:r>
              <a:rPr lang="sv-SE" dirty="0" smtClean="0"/>
              <a:t>animal pore yang terdapat di bagian atas, akan menjadi bagian depan embrio</a:t>
            </a:r>
            <a:endParaRPr lang="id-ID" dirty="0" smtClean="0"/>
          </a:p>
          <a:p>
            <a:r>
              <a:rPr lang="sv-SE" dirty="0"/>
              <a:t>Selain adanya pemetaan nasib dari embrio, pada proses embriogenesis juga terjadi induksi diferensiasi sel pada fase gastrula</a:t>
            </a:r>
          </a:p>
          <a:p>
            <a:r>
              <a:rPr lang="sv-SE" dirty="0"/>
              <a:t>Induksi pada fase embriogenesis  terjadi karena adanya zat induktor berupa materi genetik RNA (Ribo Nucleid Acid) dalam sel embrio yang akan menginduksi terjadinya perlekukan dan migrasi sel. </a:t>
            </a:r>
            <a:endParaRPr lang="en-US" dirty="0"/>
          </a:p>
          <a:p>
            <a:pPr eaLnBrk="1" hangingPunct="1"/>
            <a:endParaRPr lang="sv-SE" dirty="0" smtClean="0"/>
          </a:p>
        </p:txBody>
      </p:sp>
    </p:spTree>
    <p:extLst>
      <p:ext uri="{BB962C8B-B14F-4D97-AF65-F5344CB8AC3E}">
        <p14:creationId xmlns:p14="http://schemas.microsoft.com/office/powerpoint/2010/main" val="1843522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47-20-ChordateFateMaps-L.jpg"/>
          <p:cNvPicPr>
            <a:picLocks noGrp="1" noChangeAspect="1" noChangeArrowheads="1"/>
          </p:cNvPicPr>
          <p:nvPr>
            <p:ph idx="4294967295"/>
          </p:nvPr>
        </p:nvPicPr>
        <p:blipFill rotWithShape="1">
          <a:blip r:embed="rId4">
            <a:extLst>
              <a:ext uri="{28A0092B-C50C-407E-A947-70E740481C1C}">
                <a14:useLocalDpi xmlns:a14="http://schemas.microsoft.com/office/drawing/2010/main" val="0"/>
              </a:ext>
            </a:extLst>
          </a:blip>
          <a:srcRect l="3907" t="1343" r="3395" b="57802"/>
          <a:stretch/>
        </p:blipFill>
        <p:spPr>
          <a:xfrm>
            <a:off x="2009513" y="468030"/>
            <a:ext cx="8677942" cy="588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599926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idx="4294967295"/>
          </p:nvPr>
        </p:nvSpPr>
        <p:spPr>
          <a:xfrm>
            <a:off x="586597" y="1131613"/>
            <a:ext cx="11231592" cy="4786107"/>
          </a:xfrm>
        </p:spPr>
        <p:txBody>
          <a:bodyPr>
            <a:normAutofit lnSpcReduction="10000"/>
          </a:bodyPr>
          <a:lstStyle/>
          <a:p>
            <a:pPr eaLnBrk="1" hangingPunct="1">
              <a:lnSpc>
                <a:spcPct val="150000"/>
              </a:lnSpc>
            </a:pPr>
            <a:r>
              <a:rPr lang="sv-SE" sz="2800" dirty="0" smtClean="0">
                <a:latin typeface="Arial" panose="020B0604020202020204" pitchFamily="34" charset="0"/>
                <a:cs typeface="Arial" panose="020B0604020202020204" pitchFamily="34" charset="0"/>
              </a:rPr>
              <a:t>Bibir dorsal dan ujung dari arkenteron terus bermigrasi dan menginduksi ektoderm yang berada di atas membentuk notokord, somit, pronefros (bakal otak) dan bagian ekor</a:t>
            </a:r>
          </a:p>
          <a:p>
            <a:pPr eaLnBrk="1" hangingPunct="1">
              <a:lnSpc>
                <a:spcPct val="150000"/>
              </a:lnSpc>
            </a:pPr>
            <a:r>
              <a:rPr lang="sv-SE" sz="2800" dirty="0" smtClean="0">
                <a:latin typeface="Arial" panose="020B0604020202020204" pitchFamily="34" charset="0"/>
                <a:cs typeface="Arial" panose="020B0604020202020204" pitchFamily="34" charset="0"/>
              </a:rPr>
              <a:t>Lapisan ektoderm yang terdesak rongga gastrocoel, akan menebal membentuk neural plate</a:t>
            </a:r>
          </a:p>
          <a:p>
            <a:pPr eaLnBrk="1" hangingPunct="1">
              <a:lnSpc>
                <a:spcPct val="150000"/>
              </a:lnSpc>
            </a:pPr>
            <a:r>
              <a:rPr lang="sv-SE" sz="2800" dirty="0" smtClean="0">
                <a:latin typeface="Arial" panose="020B0604020202020204" pitchFamily="34" charset="0"/>
                <a:cs typeface="Arial" panose="020B0604020202020204" pitchFamily="34" charset="0"/>
              </a:rPr>
              <a:t>Migrasi sel-sel mesoderm mendesak lapisan ektoderm tersebut melekuk ke bagian dalam, lekukan tersebut membentuk neural fold. </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41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idx="4294967295"/>
          </p:nvPr>
        </p:nvSpPr>
        <p:spPr>
          <a:xfrm>
            <a:off x="707367" y="1508509"/>
            <a:ext cx="10740698" cy="4182843"/>
          </a:xfrm>
        </p:spPr>
        <p:txBody>
          <a:bodyPr>
            <a:normAutofit lnSpcReduction="10000"/>
          </a:bodyPr>
          <a:lstStyle/>
          <a:p>
            <a:pPr eaLnBrk="1" hangingPunct="1">
              <a:lnSpc>
                <a:spcPct val="150000"/>
              </a:lnSpc>
            </a:pPr>
            <a:r>
              <a:rPr lang="sv-SE" sz="2800" dirty="0" smtClean="0">
                <a:latin typeface="Arial" panose="020B0604020202020204" pitchFamily="34" charset="0"/>
                <a:cs typeface="Arial" panose="020B0604020202020204" pitchFamily="34" charset="0"/>
              </a:rPr>
              <a:t>Neural fold terus melekuk membentuk rongga yang tertutup disebut sebagai neural tube yang terpisah dari ektoderm</a:t>
            </a:r>
          </a:p>
          <a:p>
            <a:pPr eaLnBrk="1" hangingPunct="1">
              <a:lnSpc>
                <a:spcPct val="150000"/>
              </a:lnSpc>
            </a:pPr>
            <a:r>
              <a:rPr lang="sv-SE" sz="2800" dirty="0" smtClean="0">
                <a:latin typeface="Arial" panose="020B0604020202020204" pitchFamily="34" charset="0"/>
                <a:cs typeface="Arial" panose="020B0604020202020204" pitchFamily="34" charset="0"/>
              </a:rPr>
              <a:t>Antara neural tube dan ektoderm terbentuk neural crest</a:t>
            </a:r>
          </a:p>
          <a:p>
            <a:pPr eaLnBrk="1" hangingPunct="1">
              <a:lnSpc>
                <a:spcPct val="150000"/>
              </a:lnSpc>
            </a:pPr>
            <a:r>
              <a:rPr lang="sv-SE" sz="2800" dirty="0" smtClean="0">
                <a:latin typeface="Arial" panose="020B0604020202020204" pitchFamily="34" charset="0"/>
                <a:cs typeface="Arial" panose="020B0604020202020204" pitchFamily="34" charset="0"/>
              </a:rPr>
              <a:t>Sel-sel mesoderm terus bermigrasi membentuk notochord, somite dan rongga di mesoderm. Sedangkan lapisan entoderm bermigrasi terus membentuk arkenteron dan yolk stalk. </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83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621102" y="1854614"/>
            <a:ext cx="10403456" cy="391309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id-ID" sz="2800" dirty="0"/>
              <a:t>Gonad pada betina disebut ovarium yang di </a:t>
            </a:r>
            <a:r>
              <a:rPr lang="id-ID" sz="2800" dirty="0" smtClean="0"/>
              <a:t>dalamnya</a:t>
            </a:r>
            <a:r>
              <a:rPr lang="id-ID" sz="2800" dirty="0"/>
              <a:t> berlangsung</a:t>
            </a:r>
            <a:r>
              <a:rPr lang="id-ID" sz="2800" dirty="0" smtClean="0"/>
              <a:t> </a:t>
            </a:r>
            <a:r>
              <a:rPr lang="id-ID" sz="2800" dirty="0"/>
              <a:t>proses </a:t>
            </a:r>
            <a:r>
              <a:rPr lang="id-ID" sz="2800" dirty="0" smtClean="0"/>
              <a:t>oogenesis.</a:t>
            </a:r>
          </a:p>
          <a:p>
            <a:r>
              <a:rPr lang="id-ID" sz="2800" dirty="0"/>
              <a:t>Selama proses ini, sel-sel induk di dalam organisme perempuan dikenal sebagai oogonia yang </a:t>
            </a:r>
            <a:r>
              <a:rPr lang="id-ID" sz="2800" dirty="0" smtClean="0"/>
              <a:t>terdiferensiasi </a:t>
            </a:r>
            <a:r>
              <a:rPr lang="id-ID" sz="2800" dirty="0"/>
              <a:t>dan berkembang menjadi sel kelamin betina yang dikenal sebagai ovum. </a:t>
            </a:r>
            <a:endParaRPr lang="id-ID" sz="2800" dirty="0" smtClean="0"/>
          </a:p>
          <a:p>
            <a:r>
              <a:rPr lang="id-ID" sz="2800" dirty="0" smtClean="0"/>
              <a:t>Pengembangan dan diferensiasi gamet betina atau ovum melalui pembelahan meiosis</a:t>
            </a:r>
            <a:endParaRPr lang="en-US" sz="2800" dirty="0"/>
          </a:p>
        </p:txBody>
      </p:sp>
      <p:sp>
        <p:nvSpPr>
          <p:cNvPr id="5" name="Rectangle 2"/>
          <p:cNvSpPr txBox="1">
            <a:spLocks noChangeArrowheads="1"/>
          </p:cNvSpPr>
          <p:nvPr/>
        </p:nvSpPr>
        <p:spPr>
          <a:xfrm>
            <a:off x="0" y="570753"/>
            <a:ext cx="4141694" cy="673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b="1" dirty="0" smtClean="0">
                <a:latin typeface="Arial" panose="020B0604020202020204" pitchFamily="34" charset="0"/>
                <a:cs typeface="Arial" panose="020B0604020202020204" pitchFamily="34" charset="0"/>
              </a:rPr>
              <a:t>OOGENESIS</a:t>
            </a:r>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38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47-11-OrganogenesisFrog-L.jpg"/>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2488379" y="350419"/>
            <a:ext cx="6469063" cy="638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360387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48295" y="2967335"/>
            <a:ext cx="549541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5400" b="1" cap="none" spc="0" dirty="0" smtClean="0">
                <a:ln/>
                <a:solidFill>
                  <a:schemeClr val="accent3"/>
                </a:solidFill>
                <a:effectLst/>
              </a:rPr>
              <a:t>TERIMA KASIH </a:t>
            </a:r>
            <a:endParaRPr lang="en-US" sz="5400" b="1" cap="none" spc="0" dirty="0">
              <a:ln/>
              <a:solidFill>
                <a:schemeClr val="accent3"/>
              </a:solidFill>
              <a:effectLst/>
            </a:endParaRPr>
          </a:p>
        </p:txBody>
      </p:sp>
    </p:spTree>
    <p:extLst>
      <p:ext uri="{BB962C8B-B14F-4D97-AF65-F5344CB8AC3E}">
        <p14:creationId xmlns:p14="http://schemas.microsoft.com/office/powerpoint/2010/main" val="33165720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47-16-Morphogenesis-L.gif"/>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289" t="-4606" r="-3998" b="735"/>
          <a:stretch/>
        </p:blipFill>
        <p:spPr>
          <a:xfrm>
            <a:off x="1882665" y="356584"/>
            <a:ext cx="9944100"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943427" y="3972909"/>
            <a:ext cx="10518103" cy="277260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id-ID" b="1" dirty="0" smtClean="0"/>
              <a:t>Perubahan Bentuk Seluler selama Morfogenesis</a:t>
            </a:r>
          </a:p>
          <a:p>
            <a:pPr marL="0" indent="0">
              <a:buNone/>
            </a:pPr>
            <a:r>
              <a:rPr lang="id-ID" dirty="0" smtClean="0"/>
              <a:t>Reorganisasi sitoskeleton dikaitkan dengan perubahan morfogenetik dalam jaringan embrio. Mikrotubula membantu memanjangkan sel-sel lempeng neuron. Mikrofilamen pada ujung dorsal sel-sel itu kemudian berkontraksi, yang mengubah bentuk sel menjadi bentuk baji dan yang menyebabkan ektoderm melekuk ke arah dalam</a:t>
            </a:r>
            <a:endParaRPr lang="en-US" dirty="0" smtClean="0"/>
          </a:p>
        </p:txBody>
      </p:sp>
    </p:spTree>
    <p:extLst>
      <p:ext uri="{BB962C8B-B14F-4D97-AF65-F5344CB8AC3E}">
        <p14:creationId xmlns:p14="http://schemas.microsoft.com/office/powerpoint/2010/main" val="3156080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47-12-ChickOrganogenesis-L.gif"/>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39688"/>
            <a:ext cx="4398963" cy="68675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3"/>
          <p:cNvSpPr txBox="1">
            <a:spLocks noChangeArrowheads="1"/>
          </p:cNvSpPr>
          <p:nvPr/>
        </p:nvSpPr>
        <p:spPr>
          <a:xfrm>
            <a:off x="4398963" y="1623849"/>
            <a:ext cx="7643512" cy="4093670"/>
          </a:xfrm>
          <a:prstGeom prst="rect">
            <a:avLst/>
          </a:prstGeom>
          <a:solidFill>
            <a:schemeClr val="bg1"/>
          </a:solidFill>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lnSpc>
                <a:spcPct val="90000"/>
              </a:lnSpc>
              <a:buAutoNum type="arabicPeriod"/>
            </a:pPr>
            <a:r>
              <a:rPr lang="id-ID" dirty="0" smtClean="0"/>
              <a:t>Pembelahan sel hanya terbatas pada sebuah tudung kecil sitoplasma pada kutub animal. Pembelahan menghasilkan blastodisk (tersusun dalam 2 lapisan, yaitu epiblast dan hypoblast)</a:t>
            </a:r>
          </a:p>
          <a:p>
            <a:pPr marL="457200" indent="-457200">
              <a:lnSpc>
                <a:spcPct val="90000"/>
              </a:lnSpc>
              <a:buAutoNum type="arabicPeriod"/>
            </a:pPr>
            <a:r>
              <a:rPr lang="id-ID" dirty="0" smtClean="0"/>
              <a:t>Selama gastrulasi, beberapa sel epiblast bermigrasi ke dalam bagian interior embrio melalui primitive streak</a:t>
            </a:r>
          </a:p>
          <a:p>
            <a:pPr marL="457200" indent="-457200">
              <a:lnSpc>
                <a:spcPct val="90000"/>
              </a:lnSpc>
              <a:buAutoNum type="arabicPeriod"/>
            </a:pPr>
            <a:r>
              <a:rPr lang="id-ID" dirty="0" smtClean="0"/>
              <a:t>Arkenteron dibentuk ketika lipatan lateral menekan dan memisahkan embrio menjauhi kuning telur</a:t>
            </a:r>
            <a:endParaRPr lang="en-US" dirty="0" smtClean="0"/>
          </a:p>
        </p:txBody>
      </p:sp>
      <p:sp>
        <p:nvSpPr>
          <p:cNvPr id="6" name="Rectangle 2"/>
          <p:cNvSpPr txBox="1">
            <a:spLocks noChangeArrowheads="1"/>
          </p:cNvSpPr>
          <p:nvPr/>
        </p:nvSpPr>
        <p:spPr>
          <a:xfrm>
            <a:off x="4398963" y="630621"/>
            <a:ext cx="7793037" cy="993228"/>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rgbClr val="0070C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b="1" dirty="0"/>
          </a:p>
        </p:txBody>
      </p:sp>
    </p:spTree>
    <p:extLst>
      <p:ext uri="{BB962C8B-B14F-4D97-AF65-F5344CB8AC3E}">
        <p14:creationId xmlns:p14="http://schemas.microsoft.com/office/powerpoint/2010/main" val="396580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idx="4294967295"/>
          </p:nvPr>
        </p:nvSpPr>
        <p:spPr>
          <a:xfrm>
            <a:off x="498661" y="1612806"/>
            <a:ext cx="11250515" cy="4633912"/>
          </a:xfrm>
        </p:spPr>
        <p:txBody>
          <a:bodyPr>
            <a:noAutofit/>
          </a:bodyPr>
          <a:lstStyle/>
          <a:p>
            <a:pPr eaLnBrk="1" hangingPunct="1"/>
            <a:r>
              <a:rPr lang="id-ID" sz="2800" dirty="0" smtClean="0">
                <a:latin typeface="Arial" panose="020B0604020202020204" pitchFamily="34" charset="0"/>
                <a:cs typeface="Arial" panose="020B0604020202020204" pitchFamily="34" charset="0"/>
              </a:rPr>
              <a:t>Menyatukan kumpulan kromosom haploid dari dua individu menjadi sebuah sel diploid tunggal, yaitu zigot</a:t>
            </a:r>
          </a:p>
          <a:p>
            <a:pPr eaLnBrk="1" hangingPunct="1"/>
            <a:r>
              <a:rPr lang="id-ID" sz="2800" dirty="0" smtClean="0">
                <a:latin typeface="Arial" panose="020B0604020202020204" pitchFamily="34" charset="0"/>
                <a:cs typeface="Arial" panose="020B0604020202020204" pitchFamily="34" charset="0"/>
              </a:rPr>
              <a:t>Terjadi di 2/3 tuba falopi (saluran oviduk) → 1 hari</a:t>
            </a:r>
            <a:endParaRPr lang="en-US" sz="2800" dirty="0">
              <a:latin typeface="Arial" panose="020B0604020202020204" pitchFamily="34" charset="0"/>
              <a:cs typeface="Arial" panose="020B0604020202020204" pitchFamily="34" charset="0"/>
            </a:endParaRPr>
          </a:p>
          <a:p>
            <a:pPr eaLnBrk="1" hangingPunct="1"/>
            <a:r>
              <a:rPr lang="en-US" sz="2800" dirty="0" err="1">
                <a:latin typeface="Arial" panose="020B0604020202020204" pitchFamily="34" charset="0"/>
                <a:cs typeface="Arial" panose="020B0604020202020204" pitchFamily="34" charset="0"/>
              </a:rPr>
              <a:t>Oosit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sekunder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mampu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bertahan</a:t>
            </a:r>
            <a:r>
              <a:rPr lang="en-US" sz="2800" dirty="0">
                <a:latin typeface="Arial" panose="020B0604020202020204" pitchFamily="34" charset="0"/>
                <a:cs typeface="Arial" panose="020B0604020202020204" pitchFamily="34" charset="0"/>
              </a:rPr>
              <a:t> 24 jam </a:t>
            </a:r>
            <a:r>
              <a:rPr lang="en-US" sz="2800" dirty="0" err="1">
                <a:latin typeface="Arial" panose="020B0604020202020204" pitchFamily="34" charset="0"/>
                <a:cs typeface="Arial" panose="020B0604020202020204" pitchFamily="34" charset="0"/>
              </a:rPr>
              <a:t>setelah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ovulasi</a:t>
            </a:r>
            <a:r>
              <a:rPr lang="en-US" sz="2800" dirty="0">
                <a:latin typeface="Arial" panose="020B0604020202020204" pitchFamily="34" charset="0"/>
                <a:cs typeface="Arial" panose="020B0604020202020204" pitchFamily="34" charset="0"/>
              </a:rPr>
              <a:t> di </a:t>
            </a:r>
            <a:r>
              <a:rPr lang="en-US" sz="2800" dirty="0" err="1">
                <a:latin typeface="Arial" panose="020B0604020202020204" pitchFamily="34" charset="0"/>
                <a:cs typeface="Arial" panose="020B0604020202020204" pitchFamily="34" charset="0"/>
              </a:rPr>
              <a:t>saluran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oviduk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sedangkan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sperma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mampu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bertahan</a:t>
            </a:r>
            <a:r>
              <a:rPr lang="en-US" sz="2800" dirty="0">
                <a:latin typeface="Arial" panose="020B0604020202020204" pitchFamily="34" charset="0"/>
                <a:cs typeface="Arial" panose="020B0604020202020204" pitchFamily="34" charset="0"/>
              </a:rPr>
              <a:t> 48 jam di </a:t>
            </a:r>
            <a:r>
              <a:rPr lang="en-US" sz="2800" dirty="0" err="1">
                <a:latin typeface="Arial" panose="020B0604020202020204" pitchFamily="34" charset="0"/>
                <a:cs typeface="Arial" panose="020B0604020202020204" pitchFamily="34" charset="0"/>
              </a:rPr>
              <a:t>dalam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tubuh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wanita</a:t>
            </a:r>
            <a:endParaRPr lang="en-US" sz="2800" dirty="0">
              <a:latin typeface="Arial" panose="020B0604020202020204" pitchFamily="34" charset="0"/>
              <a:cs typeface="Arial" panose="020B0604020202020204" pitchFamily="34" charset="0"/>
            </a:endParaRPr>
          </a:p>
          <a:p>
            <a:pPr eaLnBrk="1" hangingPunct="1"/>
            <a:r>
              <a:rPr lang="en-US" sz="2800" dirty="0" err="1" smtClean="0">
                <a:latin typeface="Arial" panose="020B0604020202020204" pitchFamily="34" charset="0"/>
                <a:cs typeface="Arial" panose="020B0604020202020204" pitchFamily="34" charset="0"/>
              </a:rPr>
              <a:t>Pergerakan</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sperma</a:t>
            </a:r>
            <a:r>
              <a:rPr lang="en-US" sz="2800" dirty="0">
                <a:latin typeface="Arial" panose="020B0604020202020204" pitchFamily="34" charset="0"/>
                <a:cs typeface="Arial" panose="020B0604020202020204" pitchFamily="34" charset="0"/>
              </a:rPr>
              <a:t> di </a:t>
            </a:r>
            <a:r>
              <a:rPr lang="en-US" sz="2800" dirty="0" err="1">
                <a:latin typeface="Arial" panose="020B0604020202020204" pitchFamily="34" charset="0"/>
                <a:cs typeface="Arial" panose="020B0604020202020204" pitchFamily="34" charset="0"/>
              </a:rPr>
              <a:t>dalam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saluran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reproduksi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wanita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dibantu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oleh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gerakan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kontraksi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otot</a:t>
            </a:r>
            <a:r>
              <a:rPr lang="en-US" sz="2800" dirty="0">
                <a:latin typeface="Arial" panose="020B0604020202020204" pitchFamily="34" charset="0"/>
                <a:cs typeface="Arial" panose="020B0604020202020204" pitchFamily="34" charset="0"/>
              </a:rPr>
              <a:t> uterus </a:t>
            </a:r>
            <a:r>
              <a:rPr lang="en-US" sz="2800" dirty="0" err="1">
                <a:latin typeface="Arial" panose="020B0604020202020204" pitchFamily="34" charset="0"/>
                <a:cs typeface="Arial" panose="020B0604020202020204" pitchFamily="34" charset="0"/>
              </a:rPr>
              <a:t>akibat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stimulasi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hormon</a:t>
            </a:r>
            <a:r>
              <a:rPr lang="en-US" sz="2800" dirty="0">
                <a:latin typeface="Arial" panose="020B0604020202020204" pitchFamily="34" charset="0"/>
                <a:cs typeface="Arial" panose="020B0604020202020204" pitchFamily="34" charset="0"/>
              </a:rPr>
              <a:t> prostaglandin </a:t>
            </a:r>
            <a:r>
              <a:rPr lang="en-US" sz="2800" dirty="0" err="1">
                <a:latin typeface="Arial" panose="020B0604020202020204" pitchFamily="34" charset="0"/>
                <a:cs typeface="Arial" panose="020B0604020202020204" pitchFamily="34" charset="0"/>
              </a:rPr>
              <a:t>dari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cairan</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semen</a:t>
            </a:r>
            <a:endParaRPr lang="en-US" sz="2800" dirty="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0" y="570752"/>
            <a:ext cx="4141694" cy="7739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b="1" dirty="0" smtClean="0">
                <a:latin typeface="Arial" panose="020B0604020202020204" pitchFamily="34" charset="0"/>
                <a:cs typeface="Arial" panose="020B0604020202020204" pitchFamily="34" charset="0"/>
              </a:rPr>
              <a:t>FERTILISASI</a:t>
            </a:r>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057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1851" b="48995"/>
          <a:stretch/>
        </p:blipFill>
        <p:spPr>
          <a:xfrm>
            <a:off x="3334871" y="1215056"/>
            <a:ext cx="8843682" cy="5540168"/>
          </a:xfrm>
          <a:prstGeom prst="rect">
            <a:avLst/>
          </a:prstGeom>
        </p:spPr>
      </p:pic>
      <p:sp>
        <p:nvSpPr>
          <p:cNvPr id="5" name="Rectangle 2"/>
          <p:cNvSpPr txBox="1">
            <a:spLocks noChangeArrowheads="1"/>
          </p:cNvSpPr>
          <p:nvPr/>
        </p:nvSpPr>
        <p:spPr>
          <a:xfrm>
            <a:off x="0" y="570753"/>
            <a:ext cx="4141694" cy="673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b="1" dirty="0" smtClean="0">
                <a:latin typeface="Arial" panose="020B0604020202020204" pitchFamily="34" charset="0"/>
                <a:cs typeface="Arial" panose="020B0604020202020204" pitchFamily="34" charset="0"/>
              </a:rPr>
              <a:t>OOGENESIS</a:t>
            </a:r>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64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srcRect l="77973" t="47243" r="1237" b="18934"/>
          <a:stretch/>
        </p:blipFill>
        <p:spPr>
          <a:xfrm>
            <a:off x="2891118" y="2407023"/>
            <a:ext cx="6815590" cy="3724836"/>
          </a:xfrm>
          <a:prstGeom prst="rect">
            <a:avLst/>
          </a:prstGeom>
        </p:spPr>
      </p:pic>
      <p:sp>
        <p:nvSpPr>
          <p:cNvPr id="3" name="TextBox 2"/>
          <p:cNvSpPr txBox="1"/>
          <p:nvPr/>
        </p:nvSpPr>
        <p:spPr>
          <a:xfrm>
            <a:off x="1290918" y="995082"/>
            <a:ext cx="5688106" cy="523220"/>
          </a:xfrm>
          <a:prstGeom prst="rect">
            <a:avLst/>
          </a:prstGeom>
          <a:noFill/>
        </p:spPr>
        <p:txBody>
          <a:bodyPr wrap="square" rtlCol="0">
            <a:spAutoFit/>
          </a:bodyPr>
          <a:lstStyle/>
          <a:p>
            <a:r>
              <a:rPr lang="id-ID" sz="2800" dirty="0" smtClean="0">
                <a:hlinkClick r:id="rId4" action="ppaction://hlinkfile"/>
              </a:rPr>
              <a:t>Fertilisasi sel telur oleh sel sperma</a:t>
            </a:r>
            <a:endParaRPr lang="id-ID" sz="2800" dirty="0"/>
          </a:p>
        </p:txBody>
      </p:sp>
    </p:spTree>
    <p:extLst>
      <p:ext uri="{BB962C8B-B14F-4D97-AF65-F5344CB8AC3E}">
        <p14:creationId xmlns:p14="http://schemas.microsoft.com/office/powerpoint/2010/main" val="3334554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idx="4294967295"/>
          </p:nvPr>
        </p:nvSpPr>
        <p:spPr>
          <a:xfrm>
            <a:off x="498662" y="1897810"/>
            <a:ext cx="10939964" cy="4348907"/>
          </a:xfrm>
        </p:spPr>
        <p:txBody>
          <a:bodyPr>
            <a:noAutofit/>
          </a:bodyPr>
          <a:lstStyle/>
          <a:p>
            <a:pPr>
              <a:lnSpc>
                <a:spcPct val="150000"/>
              </a:lnSpc>
            </a:pPr>
            <a:r>
              <a:rPr lang="en-US" dirty="0">
                <a:latin typeface="Arial" panose="020B0604020202020204" pitchFamily="34" charset="0"/>
                <a:cs typeface="Arial" panose="020B0604020202020204" pitchFamily="34" charset="0"/>
              </a:rPr>
              <a:t>Ovum </a:t>
            </a:r>
            <a:r>
              <a:rPr lang="en-US" dirty="0" err="1">
                <a:latin typeface="Arial" panose="020B0604020202020204" pitchFamily="34" charset="0"/>
                <a:cs typeface="Arial" panose="020B0604020202020204" pitchFamily="34" charset="0"/>
              </a:rPr>
              <a:t>mengeluarkan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kimia</a:t>
            </a:r>
            <a:r>
              <a:rPr lang="en-US" dirty="0">
                <a:latin typeface="Arial" panose="020B0604020202020204" pitchFamily="34" charset="0"/>
                <a:cs typeface="Arial" panose="020B0604020202020204" pitchFamily="34" charset="0"/>
              </a:rPr>
              <a:t> yang </a:t>
            </a:r>
            <a:r>
              <a:rPr lang="en-US" dirty="0" err="1">
                <a:latin typeface="Arial" panose="020B0604020202020204" pitchFamily="34" charset="0"/>
                <a:cs typeface="Arial" panose="020B0604020202020204" pitchFamily="34" charset="0"/>
              </a:rPr>
              <a:t>berperan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menarik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sperma</a:t>
            </a:r>
            <a:r>
              <a:rPr lang="en-US" dirty="0">
                <a:latin typeface="Arial" panose="020B0604020202020204" pitchFamily="34" charset="0"/>
                <a:cs typeface="Arial" panose="020B0604020202020204" pitchFamily="34" charset="0"/>
              </a:rPr>
              <a:t>.  </a:t>
            </a:r>
          </a:p>
          <a:p>
            <a:pPr>
              <a:lnSpc>
                <a:spcPct val="150000"/>
              </a:lnSpc>
            </a:pPr>
            <a:r>
              <a:rPr lang="en-US" dirty="0" err="1" smtClean="0">
                <a:latin typeface="Arial" panose="020B0604020202020204" pitchFamily="34" charset="0"/>
                <a:cs typeface="Arial" panose="020B0604020202020204" pitchFamily="34" charset="0"/>
              </a:rPr>
              <a:t>Sebelum</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terjadi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penetrasi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sperma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telur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terjadi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reaksi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akrosom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yaitu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reaksi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menghancurkan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lapisan-lapisan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telur</a:t>
            </a:r>
            <a:r>
              <a:rPr lang="en-US" dirty="0">
                <a:latin typeface="Arial" panose="020B0604020202020204" pitchFamily="34" charset="0"/>
                <a:cs typeface="Arial" panose="020B0604020202020204" pitchFamily="34" charset="0"/>
              </a:rPr>
              <a:t>. </a:t>
            </a:r>
            <a:endParaRPr lang="id-ID" dirty="0" smtClean="0">
              <a:latin typeface="Arial" panose="020B0604020202020204" pitchFamily="34" charset="0"/>
              <a:cs typeface="Arial" panose="020B0604020202020204" pitchFamily="34" charset="0"/>
            </a:endParaRPr>
          </a:p>
          <a:p>
            <a:pPr>
              <a:lnSpc>
                <a:spcPct val="150000"/>
              </a:lnSpc>
            </a:pPr>
            <a:r>
              <a:rPr lang="id-ID" dirty="0" smtClean="0">
                <a:latin typeface="Arial" panose="020B0604020202020204" pitchFamily="34" charset="0"/>
                <a:cs typeface="Arial" panose="020B0604020202020204" pitchFamily="34" charset="0"/>
              </a:rPr>
              <a:t>Akrosom mengandung beberapa enzim yang berfungsi untuk menghancurkan lapisan sel telur</a:t>
            </a:r>
            <a:endParaRPr lang="en-US" dirty="0">
              <a:latin typeface="Arial" panose="020B0604020202020204" pitchFamily="34" charset="0"/>
              <a:cs typeface="Arial" panose="020B0604020202020204" pitchFamily="34" charset="0"/>
            </a:endParaRPr>
          </a:p>
          <a:p>
            <a:pPr marL="0" indent="0" eaLnBrk="1" hangingPunct="1">
              <a:lnSpc>
                <a:spcPct val="150000"/>
              </a:lnSpc>
              <a:buNone/>
            </a:pPr>
            <a:endParaRPr lang="en-US" sz="2800" dirty="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0" y="570752"/>
            <a:ext cx="4141694" cy="7739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rgbClr val="0070C0"/>
            </a:solidFill>
          </a:ln>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b="1" dirty="0" smtClean="0">
                <a:latin typeface="Arial" panose="020B0604020202020204" pitchFamily="34" charset="0"/>
                <a:cs typeface="Arial" panose="020B0604020202020204" pitchFamily="34" charset="0"/>
              </a:rPr>
              <a:t>FERTILISASI</a:t>
            </a:r>
            <a:endParaRPr lang="en-US"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844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2330</TotalTime>
  <Words>2394</Words>
  <Application>Microsoft Office PowerPoint</Application>
  <PresentationFormat>Widescreen</PresentationFormat>
  <Paragraphs>202</Paragraphs>
  <Slides>53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Garamond</vt:lpstr>
      <vt:lpstr>Office Theme</vt:lpstr>
      <vt:lpstr>PowerPoint Presentation</vt:lpstr>
      <vt:lpstr>PENDAHULUAN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Pemantapan Sumbu Tubuh dan Sumbu Pembelahan Pertama pada Amfibia</vt:lpstr>
      <vt:lpstr>PowerPoint Presentation</vt:lpstr>
      <vt:lpstr>PowerPoint Presentation</vt:lpstr>
      <vt:lpstr>Berdasarkan tipe sel telur, maka pembelahan dapat dibedakan atas:</vt:lpstr>
      <vt:lpstr>Berdasarkan penyebaran yolk dalam sel telur, maka dapat dibedakan menjadi tiga tipe</vt:lpstr>
      <vt:lpstr>Berdasarkan banyaknya yolk maka sel telur dari beberapa spesies dapat digolongkan menjadi 3 golongan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1</dc:creator>
  <cp:lastModifiedBy>user 1</cp:lastModifiedBy>
  <cp:revision>95</cp:revision>
  <dcterms:created xsi:type="dcterms:W3CDTF">2017-03-19T23:21:38Z</dcterms:created>
  <dcterms:modified xsi:type="dcterms:W3CDTF">2017-10-02T02:56:15Z</dcterms:modified>
</cp:coreProperties>
</file>