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36" r:id="rId2"/>
    <p:sldId id="257" r:id="rId3"/>
    <p:sldId id="337" r:id="rId4"/>
    <p:sldId id="338" r:id="rId5"/>
    <p:sldId id="272" r:id="rId6"/>
    <p:sldId id="273" r:id="rId7"/>
    <p:sldId id="323" r:id="rId8"/>
    <p:sldId id="274" r:id="rId9"/>
    <p:sldId id="275" r:id="rId10"/>
    <p:sldId id="276" r:id="rId11"/>
    <p:sldId id="277" r:id="rId12"/>
    <p:sldId id="278" r:id="rId13"/>
    <p:sldId id="279" r:id="rId14"/>
    <p:sldId id="280" r:id="rId15"/>
    <p:sldId id="328" r:id="rId16"/>
    <p:sldId id="281" r:id="rId17"/>
    <p:sldId id="282" r:id="rId18"/>
    <p:sldId id="283" r:id="rId19"/>
    <p:sldId id="329" r:id="rId20"/>
    <p:sldId id="284" r:id="rId21"/>
    <p:sldId id="285" r:id="rId22"/>
    <p:sldId id="286" r:id="rId23"/>
    <p:sldId id="287" r:id="rId24"/>
    <p:sldId id="330" r:id="rId25"/>
    <p:sldId id="288" r:id="rId26"/>
    <p:sldId id="290" r:id="rId27"/>
    <p:sldId id="291" r:id="rId28"/>
    <p:sldId id="259" r:id="rId29"/>
    <p:sldId id="316" r:id="rId30"/>
    <p:sldId id="293" r:id="rId31"/>
    <p:sldId id="318" r:id="rId32"/>
    <p:sldId id="294" r:id="rId33"/>
    <p:sldId id="295" r:id="rId34"/>
    <p:sldId id="333" r:id="rId35"/>
    <p:sldId id="297" r:id="rId36"/>
    <p:sldId id="300" r:id="rId37"/>
    <p:sldId id="303" r:id="rId38"/>
    <p:sldId id="332" r:id="rId39"/>
    <p:sldId id="301" r:id="rId40"/>
    <p:sldId id="302" r:id="rId41"/>
    <p:sldId id="331" r:id="rId42"/>
    <p:sldId id="306" r:id="rId43"/>
    <p:sldId id="334" r:id="rId44"/>
    <p:sldId id="335" r:id="rId45"/>
    <p:sldId id="308" r:id="rId46"/>
    <p:sldId id="262" r:id="rId47"/>
    <p:sldId id="263" r:id="rId48"/>
    <p:sldId id="264" r:id="rId49"/>
    <p:sldId id="265" r:id="rId50"/>
    <p:sldId id="266" r:id="rId51"/>
    <p:sldId id="267" r:id="rId52"/>
    <p:sldId id="268" r:id="rId53"/>
    <p:sldId id="269" r:id="rId54"/>
    <p:sldId id="324" r:id="rId55"/>
    <p:sldId id="325" r:id="rId56"/>
    <p:sldId id="326" r:id="rId5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2944" autoAdjust="0"/>
  </p:normalViewPr>
  <p:slideViewPr>
    <p:cSldViewPr snapToGrid="0">
      <p:cViewPr varScale="1">
        <p:scale>
          <a:sx n="58" d="100"/>
          <a:sy n="58" d="100"/>
        </p:scale>
        <p:origin x="10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90A9F-04B7-4C78-B855-17D55F9819C4}" type="datetimeFigureOut">
              <a:rPr lang="id-ID" smtClean="0"/>
              <a:t>09/10/2017</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B33A9-2836-471D-AF03-D99021E4EF2F}" type="slidenum">
              <a:rPr lang="id-ID" smtClean="0"/>
              <a:t>‹#›</a:t>
            </a:fld>
            <a:endParaRPr lang="id-ID"/>
          </a:p>
        </p:txBody>
      </p:sp>
    </p:spTree>
    <p:extLst>
      <p:ext uri="{BB962C8B-B14F-4D97-AF65-F5344CB8AC3E}">
        <p14:creationId xmlns:p14="http://schemas.microsoft.com/office/powerpoint/2010/main" val="203186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Pola sefalokaudal atau head to tail direction (dari arah kepala ke kaki), dimana tumbuh kembang bayi atau anak dimulai dari kepala selanjutnya pola pengembangan untuk bergerak lebih cepat</a:t>
            </a:r>
            <a:r>
              <a:rPr lang="id-ID" baseline="0" dirty="0" smtClean="0"/>
              <a:t> dengan anggota gerak lengan, tangan dan kaki. Dengan kata lain pola sefalokaudal adalah pertumbuhan dan perkembangan yang dimulai dari arah kepala bergerak kebagian ekstremitas. . </a:t>
            </a:r>
          </a:p>
          <a:p>
            <a:r>
              <a:rPr lang="id-ID" baseline="0" dirty="0" smtClean="0"/>
              <a:t>Pola yang kedua yaitu near to far direction (dekat ke jauh)</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5</a:t>
            </a:fld>
            <a:endParaRPr lang="id-ID"/>
          </a:p>
        </p:txBody>
      </p:sp>
    </p:spTree>
    <p:extLst>
      <p:ext uri="{BB962C8B-B14F-4D97-AF65-F5344CB8AC3E}">
        <p14:creationId xmlns:p14="http://schemas.microsoft.com/office/powerpoint/2010/main" val="280995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Primordium hati tampak pada pertengahan minggu ke-3 sebagai pertumbuhan epitel endoderm pada ujung distal usus depan, dimana pertumbuhan ini dikenal dengan divertikulum hepatis atau tunas hati.  Sel-sel hati ini akan berproliferasi dengan cepat menembus septum transversum. Sementara sel hati terus menembus septum transversum, hubungan antara divertikulum hepatis dan usus depan menyempit, sehingga membentuk saluran empedu. Sebuah tonjolan ke arah ventral terbentuk dari saluran empedu ini dan menghasilkan kantung empedu dan duktus sistikus.</a:t>
            </a:r>
          </a:p>
          <a:p>
            <a:r>
              <a:rPr lang="id-ID" sz="1200" kern="1200" dirty="0" smtClean="0">
                <a:solidFill>
                  <a:schemeClr val="tx1"/>
                </a:solidFill>
                <a:effectLst/>
                <a:latin typeface="+mn-lt"/>
                <a:ea typeface="+mn-ea"/>
                <a:cs typeface="+mn-cs"/>
              </a:rPr>
              <a:t>Hati mulai menjalankan fungsi hemopoietik-nya pada minggu ke-10 dan mulai memproduksi empedu pada minggu ke-12</a:t>
            </a:r>
          </a:p>
        </p:txBody>
      </p:sp>
      <p:sp>
        <p:nvSpPr>
          <p:cNvPr id="4" name="Slide Number Placeholder 3"/>
          <p:cNvSpPr>
            <a:spLocks noGrp="1"/>
          </p:cNvSpPr>
          <p:nvPr>
            <p:ph type="sldNum" sz="quarter" idx="10"/>
          </p:nvPr>
        </p:nvSpPr>
        <p:spPr/>
        <p:txBody>
          <a:bodyPr/>
          <a:lstStyle/>
          <a:p>
            <a:fld id="{90FB33A9-2836-471D-AF03-D99021E4EF2F}" type="slidenum">
              <a:rPr lang="id-ID" smtClean="0"/>
              <a:t>16</a:t>
            </a:fld>
            <a:endParaRPr lang="id-ID"/>
          </a:p>
        </p:txBody>
      </p:sp>
    </p:spTree>
    <p:extLst>
      <p:ext uri="{BB962C8B-B14F-4D97-AF65-F5344CB8AC3E}">
        <p14:creationId xmlns:p14="http://schemas.microsoft.com/office/powerpoint/2010/main" val="91086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Primordium hati tampak pada pertengahan minggu ke-3 sebagai pertumbuhan epitel endoderm pada ujung distal usus depan, dimana pertumbuhan ini dikenal dengan divertikulum hepatis atau tunas hati.  Sel-sel hati ini akan berproliferasi dengan cepat menembus septum transversum. Sementara sel hati terus menembus septum transversum, hubungan antara divertikulum hepatis dan usus depan menyempit, sehingga membentuk saluran empedu. Sebuah tonjolan ke arah ventral terbentuk dari saluran empedu ini dan menghasilkan kantung empedu dan duktus sistikus.</a:t>
            </a:r>
          </a:p>
          <a:p>
            <a:r>
              <a:rPr lang="id-ID" sz="1200" kern="1200" dirty="0" smtClean="0">
                <a:solidFill>
                  <a:schemeClr val="tx1"/>
                </a:solidFill>
                <a:effectLst/>
                <a:latin typeface="+mn-lt"/>
                <a:ea typeface="+mn-ea"/>
                <a:cs typeface="+mn-cs"/>
              </a:rPr>
              <a:t>Hati mulai menjalankan fungsi hemopoietik-nya pada minggu ke-10 dan mulai memproduksi empedu pada minggu ke-12</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17</a:t>
            </a:fld>
            <a:endParaRPr lang="id-ID"/>
          </a:p>
        </p:txBody>
      </p:sp>
    </p:spTree>
    <p:extLst>
      <p:ext uri="{BB962C8B-B14F-4D97-AF65-F5344CB8AC3E}">
        <p14:creationId xmlns:p14="http://schemas.microsoft.com/office/powerpoint/2010/main" val="176273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Pankreas dibentuk oleh 2 tunas yang berasal dari lapisan endoderm duodenum. Pulau-pulau pankreas berkembang dari jaringan parenkim pankreas pada bulan ke-3 kehidupan janin. Sekresi insulin mulai terjadi kurang lebih pada bulan ke-5.</a:t>
            </a:r>
          </a:p>
          <a:p>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18</a:t>
            </a:fld>
            <a:endParaRPr lang="id-ID"/>
          </a:p>
        </p:txBody>
      </p:sp>
    </p:spTree>
    <p:extLst>
      <p:ext uri="{BB962C8B-B14F-4D97-AF65-F5344CB8AC3E}">
        <p14:creationId xmlns:p14="http://schemas.microsoft.com/office/powerpoint/2010/main" val="302338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8775" indent="-358775">
              <a:buFont typeface="Wingdings" panose="05000000000000000000" pitchFamily="2" charset="2"/>
              <a:buChar char="v"/>
            </a:pPr>
            <a:r>
              <a:rPr lang="sv-SE" dirty="0" smtClean="0">
                <a:latin typeface="Garamond" panose="02020404030301010803" pitchFamily="18" charset="0"/>
              </a:rPr>
              <a:t>Pankreas dibentuk oleh dua tunas yang berasal dari lapisan endoderm duodenum</a:t>
            </a:r>
            <a:r>
              <a:rPr lang="id-ID" dirty="0" smtClean="0">
                <a:latin typeface="Garamond" panose="02020404030301010803" pitchFamily="18" charset="0"/>
              </a:rPr>
              <a:t>:</a:t>
            </a:r>
          </a:p>
          <a:p>
            <a:pPr marL="457200" indent="-98425">
              <a:buFont typeface="+mj-lt"/>
              <a:buAutoNum type="arabicPeriod"/>
            </a:pPr>
            <a:r>
              <a:rPr lang="sv-SE" u="sng" dirty="0" smtClean="0">
                <a:latin typeface="Garamond" panose="02020404030301010803" pitchFamily="18" charset="0"/>
              </a:rPr>
              <a:t>Tunas pankreas dorsal </a:t>
            </a:r>
            <a:r>
              <a:rPr lang="sv-SE" dirty="0" smtClean="0">
                <a:latin typeface="Garamond" panose="02020404030301010803" pitchFamily="18" charset="0"/>
              </a:rPr>
              <a:t>terletak di dalam mesenterium dorsal; </a:t>
            </a:r>
            <a:endParaRPr lang="id-ID" dirty="0" smtClean="0">
              <a:latin typeface="Garamond" panose="02020404030301010803" pitchFamily="18" charset="0"/>
            </a:endParaRPr>
          </a:p>
          <a:p>
            <a:pPr marL="457200" indent="-98425">
              <a:buFont typeface="+mj-lt"/>
              <a:buAutoNum type="arabicPeriod"/>
            </a:pPr>
            <a:r>
              <a:rPr lang="id-ID" u="sng" dirty="0" smtClean="0">
                <a:latin typeface="Garamond" panose="02020404030301010803" pitchFamily="18" charset="0"/>
              </a:rPr>
              <a:t>T</a:t>
            </a:r>
            <a:r>
              <a:rPr lang="sv-SE" u="sng" dirty="0" smtClean="0">
                <a:latin typeface="Garamond" panose="02020404030301010803" pitchFamily="18" charset="0"/>
              </a:rPr>
              <a:t>unas pankreas ventral </a:t>
            </a:r>
            <a:r>
              <a:rPr lang="sv-SE" dirty="0" smtClean="0">
                <a:latin typeface="Garamond" panose="02020404030301010803" pitchFamily="18" charset="0"/>
              </a:rPr>
              <a:t>terletak di dekat duktus koledokus</a:t>
            </a:r>
            <a:r>
              <a:rPr lang="en-US" dirty="0" smtClean="0">
                <a:latin typeface="Garamond" panose="02020404030301010803" pitchFamily="18" charset="0"/>
              </a:rPr>
              <a:t> </a:t>
            </a:r>
            <a:endParaRPr lang="id-ID" dirty="0" smtClean="0">
              <a:latin typeface="Garamond" panose="02020404030301010803" pitchFamily="18" charset="0"/>
            </a:endParaRPr>
          </a:p>
          <a:p>
            <a:pPr marL="358775" indent="-358775">
              <a:buFont typeface="Wingdings" panose="05000000000000000000" pitchFamily="2" charset="2"/>
              <a:buChar char="v"/>
            </a:pPr>
            <a:r>
              <a:rPr lang="en-US" dirty="0" err="1" smtClean="0">
                <a:latin typeface="Garamond" panose="02020404030301010803" pitchFamily="18" charset="0"/>
                <a:cs typeface="Tahoma" panose="020B0604030504040204" pitchFamily="34" charset="0"/>
              </a:rPr>
              <a:t>Ketika</a:t>
            </a:r>
            <a:r>
              <a:rPr lang="en-US" dirty="0" smtClean="0">
                <a:latin typeface="Garamond" panose="02020404030301010803" pitchFamily="18" charset="0"/>
                <a:cs typeface="Tahoma" panose="020B0604030504040204" pitchFamily="34" charset="0"/>
              </a:rPr>
              <a:t> duodenum </a:t>
            </a:r>
            <a:r>
              <a:rPr lang="en-US" dirty="0" err="1" smtClean="0">
                <a:latin typeface="Garamond" panose="02020404030301010803" pitchFamily="18" charset="0"/>
                <a:cs typeface="Tahoma" panose="020B0604030504040204" pitchFamily="34" charset="0"/>
              </a:rPr>
              <a:t>berputar</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ke</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kanan</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dan</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membentuk</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huruf</a:t>
            </a:r>
            <a:r>
              <a:rPr lang="en-US" dirty="0" smtClean="0">
                <a:latin typeface="Garamond" panose="02020404030301010803" pitchFamily="18" charset="0"/>
                <a:cs typeface="Tahoma" panose="020B0604030504040204" pitchFamily="34" charset="0"/>
              </a:rPr>
              <a:t> C, tunas pancreas ventral </a:t>
            </a:r>
            <a:r>
              <a:rPr lang="en-US" dirty="0" err="1" smtClean="0">
                <a:latin typeface="Garamond" panose="02020404030301010803" pitchFamily="18" charset="0"/>
                <a:cs typeface="Tahoma" panose="020B0604030504040204" pitchFamily="34" charset="0"/>
              </a:rPr>
              <a:t>bergeser</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ke</a:t>
            </a:r>
            <a:r>
              <a:rPr lang="en-US" dirty="0" smtClean="0">
                <a:latin typeface="Garamond" panose="02020404030301010803" pitchFamily="18" charset="0"/>
                <a:cs typeface="Tahoma" panose="020B0604030504040204" pitchFamily="34" charset="0"/>
              </a:rPr>
              <a:t> dorsal </a:t>
            </a:r>
            <a:r>
              <a:rPr lang="en-US" dirty="0" err="1" smtClean="0">
                <a:latin typeface="Garamond" panose="02020404030301010803" pitchFamily="18" charset="0"/>
                <a:cs typeface="Tahoma" panose="020B0604030504040204" pitchFamily="34" charset="0"/>
              </a:rPr>
              <a:t>seperti</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ductus</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choledochus</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bergeser</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ke</a:t>
            </a:r>
            <a:r>
              <a:rPr lang="en-US" dirty="0" smtClean="0">
                <a:latin typeface="Garamond" panose="02020404030301010803" pitchFamily="18" charset="0"/>
                <a:cs typeface="Tahoma" panose="020B0604030504040204" pitchFamily="34" charset="0"/>
              </a:rPr>
              <a:t> dorsal.</a:t>
            </a:r>
            <a:endParaRPr lang="id-ID" dirty="0" smtClean="0">
              <a:latin typeface="Garamond" panose="02020404030301010803" pitchFamily="18" charset="0"/>
              <a:cs typeface="Tahoma" panose="020B0604030504040204" pitchFamily="34" charset="0"/>
            </a:endParaRPr>
          </a:p>
          <a:p>
            <a:pPr marL="358775" indent="-358775">
              <a:buFont typeface="Wingdings" panose="05000000000000000000" pitchFamily="2" charset="2"/>
              <a:buChar char="v"/>
            </a:pPr>
            <a:r>
              <a:rPr lang="en-US" dirty="0" err="1" smtClean="0">
                <a:latin typeface="Garamond" panose="02020404030301010803" pitchFamily="18" charset="0"/>
                <a:cs typeface="Tahoma" panose="020B0604030504040204" pitchFamily="34" charset="0"/>
              </a:rPr>
              <a:t>Akhirnya</a:t>
            </a:r>
            <a:r>
              <a:rPr lang="en-US" dirty="0" smtClean="0">
                <a:latin typeface="Garamond" panose="02020404030301010803" pitchFamily="18" charset="0"/>
                <a:cs typeface="Tahoma" panose="020B0604030504040204" pitchFamily="34" charset="0"/>
              </a:rPr>
              <a:t> tunas pancreas ventral </a:t>
            </a:r>
            <a:r>
              <a:rPr lang="en-US" dirty="0" err="1" smtClean="0">
                <a:latin typeface="Garamond" panose="02020404030301010803" pitchFamily="18" charset="0"/>
                <a:cs typeface="Tahoma" panose="020B0604030504040204" pitchFamily="34" charset="0"/>
              </a:rPr>
              <a:t>berada</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tepat</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dibawah</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dan</a:t>
            </a:r>
            <a:r>
              <a:rPr lang="en-US" dirty="0" smtClean="0">
                <a:latin typeface="Garamond" panose="02020404030301010803" pitchFamily="18" charset="0"/>
                <a:cs typeface="Tahoma" panose="020B0604030504040204" pitchFamily="34" charset="0"/>
              </a:rPr>
              <a:t> </a:t>
            </a:r>
            <a:r>
              <a:rPr lang="en-US" dirty="0" err="1" smtClean="0">
                <a:latin typeface="Garamond" panose="02020404030301010803" pitchFamily="18" charset="0"/>
                <a:cs typeface="Tahoma" panose="020B0604030504040204" pitchFamily="34" charset="0"/>
              </a:rPr>
              <a:t>dibelakang</a:t>
            </a:r>
            <a:r>
              <a:rPr lang="en-US" dirty="0" smtClean="0">
                <a:latin typeface="Garamond" panose="02020404030301010803" pitchFamily="18" charset="0"/>
                <a:cs typeface="Tahoma" panose="020B0604030504040204" pitchFamily="34" charset="0"/>
              </a:rPr>
              <a:t> tunas pancreas dorsal.</a:t>
            </a:r>
          </a:p>
        </p:txBody>
      </p:sp>
      <p:sp>
        <p:nvSpPr>
          <p:cNvPr id="4" name="Slide Number Placeholder 3"/>
          <p:cNvSpPr>
            <a:spLocks noGrp="1"/>
          </p:cNvSpPr>
          <p:nvPr>
            <p:ph type="sldNum" sz="quarter" idx="10"/>
          </p:nvPr>
        </p:nvSpPr>
        <p:spPr/>
        <p:txBody>
          <a:bodyPr/>
          <a:lstStyle/>
          <a:p>
            <a:fld id="{90FB33A9-2836-471D-AF03-D99021E4EF2F}" type="slidenum">
              <a:rPr lang="id-ID" smtClean="0"/>
              <a:t>19</a:t>
            </a:fld>
            <a:endParaRPr lang="id-ID"/>
          </a:p>
        </p:txBody>
      </p:sp>
    </p:spTree>
    <p:extLst>
      <p:ext uri="{BB962C8B-B14F-4D97-AF65-F5344CB8AC3E}">
        <p14:creationId xmlns:p14="http://schemas.microsoft.com/office/powerpoint/2010/main" val="115756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Distal berarti terletak jauh dari awal struktur tubuh.</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20</a:t>
            </a:fld>
            <a:endParaRPr lang="id-ID"/>
          </a:p>
        </p:txBody>
      </p:sp>
    </p:spTree>
    <p:extLst>
      <p:ext uri="{BB962C8B-B14F-4D97-AF65-F5344CB8AC3E}">
        <p14:creationId xmlns:p14="http://schemas.microsoft.com/office/powerpoint/2010/main" val="415989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Bagian usus ini membentuk bagian distal duodenum, jejunum, ileum, sekum, apendiks, kolon asendens dan dua pertiga kolon transversum. Perkembangan   usus   tengah   ditandai   oleh   pemanjangan   usus   yang   cepat  dan mesenteriumnya mambentuk gelung usus.primer. Pada minggu ke-6, gelung tersebut tumbuh dengan cepat sehingga menonjol masuk ke dalam tali pusat (herniasi fisiologis).</a:t>
            </a:r>
          </a:p>
          <a:p>
            <a:r>
              <a:rPr lang="id-ID" sz="1200" kern="1200" dirty="0" smtClean="0">
                <a:solidFill>
                  <a:schemeClr val="tx1"/>
                </a:solidFill>
                <a:effectLst/>
                <a:latin typeface="+mn-lt"/>
                <a:ea typeface="+mn-ea"/>
                <a:cs typeface="+mn-cs"/>
              </a:rPr>
              <a:t>Pada   minggu   ke-10,   gelung   ini   kembali   ke   rongga   perut.   Sementara   proses   ini berlangsung, gelung usus tengah berputar 270° berlawanan arah jarum jammanuju fossa iliaka kanan sehingga kolon asendens dan flexura hepatica menjadi terletak pada bagian kanan abdomen.</a:t>
            </a:r>
          </a:p>
        </p:txBody>
      </p:sp>
      <p:sp>
        <p:nvSpPr>
          <p:cNvPr id="4" name="Slide Number Placeholder 3"/>
          <p:cNvSpPr>
            <a:spLocks noGrp="1"/>
          </p:cNvSpPr>
          <p:nvPr>
            <p:ph type="sldNum" sz="quarter" idx="10"/>
          </p:nvPr>
        </p:nvSpPr>
        <p:spPr/>
        <p:txBody>
          <a:bodyPr/>
          <a:lstStyle/>
          <a:p>
            <a:fld id="{90FB33A9-2836-471D-AF03-D99021E4EF2F}" type="slidenum">
              <a:rPr lang="id-ID" smtClean="0"/>
              <a:t>21</a:t>
            </a:fld>
            <a:endParaRPr lang="id-ID"/>
          </a:p>
        </p:txBody>
      </p:sp>
    </p:spTree>
    <p:extLst>
      <p:ext uri="{BB962C8B-B14F-4D97-AF65-F5344CB8AC3E}">
        <p14:creationId xmlns:p14="http://schemas.microsoft.com/office/powerpoint/2010/main" val="69507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latin typeface="Garamond" panose="02020404030301010803" pitchFamily="18" charset="0"/>
              </a:rPr>
              <a:t>Bagian kranial saluran usus ini berkembang menjadi bagian distal duodenum, jejunum, dan bagian ileum. </a:t>
            </a:r>
            <a:endParaRPr lang="id-ID" dirty="0" smtClean="0">
              <a:latin typeface="Garamond" panose="02020404030301010803" pitchFamily="18" charset="0"/>
            </a:endParaRPr>
          </a:p>
          <a:p>
            <a:r>
              <a:rPr lang="sv-SE" dirty="0" smtClean="0">
                <a:latin typeface="Garamond" panose="02020404030301010803" pitchFamily="18" charset="0"/>
              </a:rPr>
              <a:t>Bagian kaudal menjadi bagian bawah ileum, sekum, apendiks, kolon asendens, dan dua pertiga bagian proksimal kolon transversum.</a:t>
            </a:r>
          </a:p>
          <a:p>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23</a:t>
            </a:fld>
            <a:endParaRPr lang="id-ID"/>
          </a:p>
        </p:txBody>
      </p:sp>
    </p:spTree>
    <p:extLst>
      <p:ext uri="{BB962C8B-B14F-4D97-AF65-F5344CB8AC3E}">
        <p14:creationId xmlns:p14="http://schemas.microsoft.com/office/powerpoint/2010/main" val="112626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26</a:t>
            </a:fld>
            <a:endParaRPr lang="id-ID"/>
          </a:p>
        </p:txBody>
      </p:sp>
    </p:spTree>
    <p:extLst>
      <p:ext uri="{BB962C8B-B14F-4D97-AF65-F5344CB8AC3E}">
        <p14:creationId xmlns:p14="http://schemas.microsoft.com/office/powerpoint/2010/main" val="329780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Usus   belakang   membentuk   sepertiga   kolon   transversum   hingga   bagian   atas kanalis analis. Bagian kaudal usus belakang dibagi oleh septum urorektal menjadi rektum dan kanalis analis pada bagian posterior dan vesika urinaria dan uretra di bagian anterior. Membrana analis terkoyak pada minggu ke-9 dan terbukalah jalan antara rektum dengan dunia   luar.   Bagian   atas   analis   kanal   terbentuk   dari   endoderm,   sementara   sepertiga bawahnya berasal dari ektoderm, sehingga pada persambungannya terbentuklah linea pektinata. </a:t>
            </a:r>
          </a:p>
        </p:txBody>
      </p:sp>
      <p:sp>
        <p:nvSpPr>
          <p:cNvPr id="4" name="Slide Number Placeholder 3"/>
          <p:cNvSpPr>
            <a:spLocks noGrp="1"/>
          </p:cNvSpPr>
          <p:nvPr>
            <p:ph type="sldNum" sz="quarter" idx="10"/>
          </p:nvPr>
        </p:nvSpPr>
        <p:spPr/>
        <p:txBody>
          <a:bodyPr/>
          <a:lstStyle/>
          <a:p>
            <a:fld id="{90FB33A9-2836-471D-AF03-D99021E4EF2F}" type="slidenum">
              <a:rPr lang="id-ID" smtClean="0"/>
              <a:t>27</a:t>
            </a:fld>
            <a:endParaRPr lang="id-ID"/>
          </a:p>
        </p:txBody>
      </p:sp>
    </p:spTree>
    <p:extLst>
      <p:ext uri="{BB962C8B-B14F-4D97-AF65-F5344CB8AC3E}">
        <p14:creationId xmlns:p14="http://schemas.microsoft.com/office/powerpoint/2010/main" val="3889610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Jantung merupakan organ yang pertama kali berfungsi pada manusia. Jantung mulai berdetak pada hari ke-22 dan mulai memompa darah pada hari ke-24 atau ke-25. Perkembangan jantung, termasuk remodeling dan pembentukkan sekat, terjadi pada saat jantung memompa darah. Proses tersebut diperlukan untuk menyediakan nutrisi dan oksigen serta mengeluarkan zat sisa selama masa embrio dan perkembangan fetus.</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28</a:t>
            </a:fld>
            <a:endParaRPr lang="id-ID"/>
          </a:p>
        </p:txBody>
      </p:sp>
    </p:spTree>
    <p:extLst>
      <p:ext uri="{BB962C8B-B14F-4D97-AF65-F5344CB8AC3E}">
        <p14:creationId xmlns:p14="http://schemas.microsoft.com/office/powerpoint/2010/main" val="292557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Potongan melintang mudigah melalui garis tengah (pelipatan</a:t>
            </a:r>
            <a:r>
              <a:rPr lang="id-ID" baseline="0" dirty="0" smtClean="0"/>
              <a:t> sefalokaudal dan efeknya pada rongga yang dilapisi endoderm)</a:t>
            </a:r>
          </a:p>
          <a:p>
            <a:pPr marL="0" marR="0" indent="0" algn="l" defTabSz="914400" rtl="0" eaLnBrk="1" fontAlgn="auto" latinLnBrk="0" hangingPunct="1">
              <a:lnSpc>
                <a:spcPct val="100000"/>
              </a:lnSpc>
              <a:spcBef>
                <a:spcPts val="0"/>
              </a:spcBef>
              <a:spcAft>
                <a:spcPts val="0"/>
              </a:spcAft>
              <a:buClrTx/>
              <a:buSzTx/>
              <a:buFontTx/>
              <a:buNone/>
              <a:tabLst/>
              <a:defRPr/>
            </a:pPr>
            <a:r>
              <a:rPr lang="id-ID" baseline="0" dirty="0" smtClean="0"/>
              <a:t>Somit adalah salah satu dari untaian segmen longitudinal seperti blok dimana mesoderma di kedua sisi tulang belakang embrio melakukan diferensiasi. Secara kolektif, somit merupakan lempengan vertebrata.</a:t>
            </a:r>
          </a:p>
          <a:p>
            <a:pPr marL="0" marR="0" indent="0" algn="l" defTabSz="914400" rtl="0" eaLnBrk="1" fontAlgn="auto" latinLnBrk="0" hangingPunct="1">
              <a:lnSpc>
                <a:spcPct val="100000"/>
              </a:lnSpc>
              <a:spcBef>
                <a:spcPts val="0"/>
              </a:spcBef>
              <a:spcAft>
                <a:spcPts val="0"/>
              </a:spcAft>
              <a:buClrTx/>
              <a:buSzTx/>
              <a:buFontTx/>
              <a:buNone/>
              <a:tabLst/>
              <a:defRPr/>
            </a:pPr>
            <a:r>
              <a:rPr lang="id-ID" baseline="0" dirty="0" smtClean="0"/>
              <a:t>Pengertian lain somit, yaitu kondensasi lain terjadi pada potongan memanjang mesoderm yang terletak lateral terhadap notokord, yang memisah menjadi blok-blok</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6</a:t>
            </a:fld>
            <a:endParaRPr lang="id-ID"/>
          </a:p>
        </p:txBody>
      </p:sp>
    </p:spTree>
    <p:extLst>
      <p:ext uri="{BB962C8B-B14F-4D97-AF65-F5344CB8AC3E}">
        <p14:creationId xmlns:p14="http://schemas.microsoft.com/office/powerpoint/2010/main" val="3867160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Angioblast</a:t>
            </a:r>
            <a:r>
              <a:rPr lang="id-ID" baseline="0" dirty="0" smtClean="0"/>
              <a:t> adalah </a:t>
            </a:r>
            <a:r>
              <a:rPr lang="id-ID" dirty="0" smtClean="0"/>
              <a:t>Sebuah sel yang berdiferensiasi menjadi sel-sel darah dan endotelium dalam embrio</a:t>
            </a:r>
          </a:p>
          <a:p>
            <a:r>
              <a:rPr lang="id-ID" sz="1200" kern="1200" dirty="0" smtClean="0">
                <a:solidFill>
                  <a:schemeClr val="tx1"/>
                </a:solidFill>
                <a:effectLst/>
                <a:latin typeface="+mn-lt"/>
                <a:ea typeface="+mn-ea"/>
                <a:cs typeface="+mn-cs"/>
              </a:rPr>
              <a:t>Pembentukan pembuluh darah baru dapat melalui dua mekanisme berbeda tetapi berhubungan, yaitu vaskulogenesis atau angiogenesis. Pada vaskulogenesis, pembuluh darah berkembang dari sel-sel prekursor angioblas,sedangkan angiogenesis meliputi pertumbuhan pembuluh darah baru dari pembuluh darah yang sudah ada.</a:t>
            </a:r>
          </a:p>
          <a:p>
            <a:r>
              <a:rPr lang="id-ID" sz="1200" kern="1200" dirty="0" smtClean="0">
                <a:solidFill>
                  <a:schemeClr val="tx1"/>
                </a:solidFill>
                <a:effectLst/>
                <a:latin typeface="+mn-lt"/>
                <a:ea typeface="+mn-ea"/>
                <a:cs typeface="+mn-cs"/>
              </a:rPr>
              <a:t>Pada angiogenesis pembentukan pembuluh darah baru berasal dari kapiler-kapiler yang muncul dari pembuluh darah kecil di sekitarnya. Pembuluh darah kapiler terdiri atas sel-sel endotel dan perisit. Kedua jenis sel ini memuat seluruh informasi genetik untuk membentuk pembuluh darah dan cabang-cabangnya serta seluruh jaring-jaring kapiler. </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31</a:t>
            </a:fld>
            <a:endParaRPr lang="id-ID"/>
          </a:p>
        </p:txBody>
      </p:sp>
    </p:spTree>
    <p:extLst>
      <p:ext uri="{BB962C8B-B14F-4D97-AF65-F5344CB8AC3E}">
        <p14:creationId xmlns:p14="http://schemas.microsoft.com/office/powerpoint/2010/main" val="225845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40</a:t>
            </a:fld>
            <a:endParaRPr lang="id-ID"/>
          </a:p>
        </p:txBody>
      </p:sp>
    </p:spTree>
    <p:extLst>
      <p:ext uri="{BB962C8B-B14F-4D97-AF65-F5344CB8AC3E}">
        <p14:creationId xmlns:p14="http://schemas.microsoft.com/office/powerpoint/2010/main" val="321797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effectLst/>
              </a:rPr>
              <a:t>Saluran pernapasan tidak langsung membesar seperti yang kita rasakan saat ini. </a:t>
            </a:r>
          </a:p>
          <a:p>
            <a:pPr marL="171450" indent="-171450">
              <a:buFontTx/>
              <a:buChar char="-"/>
            </a:pPr>
            <a:r>
              <a:rPr lang="id-ID" dirty="0" smtClean="0">
                <a:effectLst/>
              </a:rPr>
              <a:t>Saluran pernapasan sudah dimulai pembentukannya pada saat manusia yang masih dikatakan "mudigah" kalau dalam istilah Islamnya, kira-kira mulai dibentuk pada minggu keempat. </a:t>
            </a:r>
          </a:p>
          <a:p>
            <a:pPr marL="171450" indent="-171450">
              <a:buFontTx/>
              <a:buChar char="-"/>
            </a:pPr>
            <a:r>
              <a:rPr lang="id-ID" dirty="0" smtClean="0">
                <a:effectLst/>
              </a:rPr>
              <a:t>Nah, pada minggu ke empat, di mudigah terdapat divertikulum respiratorium yang terdapat tunas paru yang merupakan tonjolan dari dinding ventral usus depan. Pada divertikulum respiratorium inilah nantinya dijadikan tempat untuk menginduksikan TBX4 untuk merangsang pembentukan tunas, pertumbuhan dan differensiasi paru.</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47</a:t>
            </a:fld>
            <a:endParaRPr lang="id-ID"/>
          </a:p>
        </p:txBody>
      </p:sp>
    </p:spTree>
    <p:extLst>
      <p:ext uri="{BB962C8B-B14F-4D97-AF65-F5344CB8AC3E}">
        <p14:creationId xmlns:p14="http://schemas.microsoft.com/office/powerpoint/2010/main" val="36505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effectLst/>
              </a:rPr>
              <a:t>Bagian epitel dalam yang ada di paru terbentuk dari endoderm, sedangkan komponen tulang rawan, kartilago, dan otot dibentuk dari mesoderm splanknik. Awalnya, tunas paru mempunyai hubungan terbuka dengan usus depan sehingga pada saat divertikulum respiratorium membesar ke arah kaudal, terbentuklah 2 bubungan longitudinal yang dipisahkan oleh trakeoesophageal. Kemudian, pada saat kedua bubungan menyatu membentuk septum trakeoesophageal, usus depan akan terbagi menjadi usus depan bagian dorsal dan ventral, tunas paru, trakea, dan esophagus. Nah, primordium respiratorik akan mempertahankan hubungan terbukanya dengan faring melalui aditus laringis.</a:t>
            </a:r>
          </a:p>
        </p:txBody>
      </p:sp>
      <p:sp>
        <p:nvSpPr>
          <p:cNvPr id="4" name="Slide Number Placeholder 3"/>
          <p:cNvSpPr>
            <a:spLocks noGrp="1"/>
          </p:cNvSpPr>
          <p:nvPr>
            <p:ph type="sldNum" sz="quarter" idx="10"/>
          </p:nvPr>
        </p:nvSpPr>
        <p:spPr/>
        <p:txBody>
          <a:bodyPr/>
          <a:lstStyle/>
          <a:p>
            <a:fld id="{90FB33A9-2836-471D-AF03-D99021E4EF2F}" type="slidenum">
              <a:rPr lang="id-ID" smtClean="0"/>
              <a:t>48</a:t>
            </a:fld>
            <a:endParaRPr lang="id-ID"/>
          </a:p>
        </p:txBody>
      </p:sp>
    </p:spTree>
    <p:extLst>
      <p:ext uri="{BB962C8B-B14F-4D97-AF65-F5344CB8AC3E}">
        <p14:creationId xmlns:p14="http://schemas.microsoft.com/office/powerpoint/2010/main" val="1040720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effectLst/>
              </a:rPr>
              <a:t>Nah, lanjut ke pembentukan laring. Laring kan terdiri atas bagian lapisan dalam yang terbentuk dari endoderm dan komponen kartilago dan otot dibentuk oleh mesenkim arkus faring ke 4 atau ke 6. Nantinya kan mesenkim ini akan berpoliferasi cepat sehingga aditus laringis akan berubah dari bentuknya yang celah sagital menjadi berbentuk T celahnya. Lalu, bentuk aditus laringis dapat dikenali ketika mesenkim  dari kedua arkus berubah menjadi kartilago tiroidea, krikoidea, dan aritenoidea.</a:t>
            </a:r>
          </a:p>
          <a:p>
            <a:r>
              <a:rPr lang="id-ID" dirty="0" smtClean="0">
                <a:effectLst/>
              </a:rPr>
              <a:t>Di saat yang sama, epitel laring juga berpoliferasi dengan cepat sehingga terjadi oklusi lumen temporal, yang dilanjutkan dengan vakuolisasi dan rekanalisasi yang menghasilkan sepasang resesus lateral, </a:t>
            </a:r>
            <a:r>
              <a:rPr lang="id-ID" b="1" dirty="0" smtClean="0">
                <a:effectLst/>
              </a:rPr>
              <a:t>ventrikulus laringis </a:t>
            </a:r>
            <a:r>
              <a:rPr lang="id-ID" dirty="0" smtClean="0">
                <a:effectLst/>
              </a:rPr>
              <a:t>yang dibatasi oleh lipatan jaringan yang nantinya akan berdiferensiasi menjadi pita suara sejati dan palsu. Semua otot laring disarafi oleh cabang-cabang kranial ke sepuluh nervus vagus.</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49</a:t>
            </a:fld>
            <a:endParaRPr lang="id-ID"/>
          </a:p>
        </p:txBody>
      </p:sp>
    </p:spTree>
    <p:extLst>
      <p:ext uri="{BB962C8B-B14F-4D97-AF65-F5344CB8AC3E}">
        <p14:creationId xmlns:p14="http://schemas.microsoft.com/office/powerpoint/2010/main" val="890067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effectLst/>
              </a:rPr>
              <a:t>Nah, untuk pembentukan trakea, bronkus, dan paru. Sewaktu berpisah dengan usus paru, tunas paru akan membentuk trakea dan dua kantung luar lateral/</a:t>
            </a:r>
            <a:r>
              <a:rPr lang="id-ID" b="1" dirty="0" smtClean="0">
                <a:effectLst/>
              </a:rPr>
              <a:t>tunas bronkus</a:t>
            </a:r>
            <a:r>
              <a:rPr lang="id-ID" dirty="0" smtClean="0">
                <a:effectLst/>
              </a:rPr>
              <a:t>. Di awal minggu kelima, masing-masing tunas bronkus membesar membentuk bronkus utama kanan dan kiri. Bronkus utama kanan akan membentuk tiga bronkus sekunder, sedangkan yang kiri akan membentuk dua bronkus sekunder.</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50</a:t>
            </a:fld>
            <a:endParaRPr lang="id-ID"/>
          </a:p>
        </p:txBody>
      </p:sp>
    </p:spTree>
    <p:extLst>
      <p:ext uri="{BB962C8B-B14F-4D97-AF65-F5344CB8AC3E}">
        <p14:creationId xmlns:p14="http://schemas.microsoft.com/office/powerpoint/2010/main" val="1836101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effectLst/>
              </a:rPr>
              <a:t>Tunas paru berkembang ke arah kaudal dan lateral rongga paru tubuh sehingga ruang paru, kanalis perikardioperitonealis menjadi cukup sempit. Saluran-saluran terletak di kesua sisi usus depan dan secara bertahap diisi oleh tunas paru yang terus membesar. Nantinya ada lipatan pleuroperitoneum dan lipatan pleuroperikardium yang memisahkan kanalis perikardioperitonealis dari rongga peritoneum dan rongga perikardium, dan ruang sisanya akan membentuk rongga pleura primitif. </a:t>
            </a:r>
          </a:p>
        </p:txBody>
      </p:sp>
      <p:sp>
        <p:nvSpPr>
          <p:cNvPr id="4" name="Slide Number Placeholder 3"/>
          <p:cNvSpPr>
            <a:spLocks noGrp="1"/>
          </p:cNvSpPr>
          <p:nvPr>
            <p:ph type="sldNum" sz="quarter" idx="10"/>
          </p:nvPr>
        </p:nvSpPr>
        <p:spPr/>
        <p:txBody>
          <a:bodyPr/>
          <a:lstStyle/>
          <a:p>
            <a:fld id="{90FB33A9-2836-471D-AF03-D99021E4EF2F}" type="slidenum">
              <a:rPr lang="id-ID" smtClean="0"/>
              <a:t>51</a:t>
            </a:fld>
            <a:endParaRPr lang="id-ID"/>
          </a:p>
        </p:txBody>
      </p:sp>
    </p:spTree>
    <p:extLst>
      <p:ext uri="{BB962C8B-B14F-4D97-AF65-F5344CB8AC3E}">
        <p14:creationId xmlns:p14="http://schemas.microsoft.com/office/powerpoint/2010/main" val="931742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effectLst/>
              </a:rPr>
              <a:t>Nantinya semakin berkembang, mesoderm yang menutupi luar paru akan menjadi pleura viseral dan mesoderm yang menutupi dinding tubuh dari bagian dalam menjadi pleura parietal. Rongga diantara pleura viseral dan pleura parietal adalah rongga pleura.</a:t>
            </a:r>
            <a:endParaRPr lang="id-ID" dirty="0" smtClean="0"/>
          </a:p>
          <a:p>
            <a:r>
              <a:rPr lang="id-ID" dirty="0" smtClean="0">
                <a:effectLst/>
              </a:rPr>
              <a:t>Bronkus sekunder akan membelah berulang-ulang secara dikotomis, membentuk sepuluh bronkus tersier (segmentalis) di paru kanan dan delapan bronkus tersier di paru kiri, menciptakan segmentum bronkuspulmonale pada paru dewasa. </a:t>
            </a:r>
          </a:p>
          <a:p>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52</a:t>
            </a:fld>
            <a:endParaRPr lang="id-ID"/>
          </a:p>
        </p:txBody>
      </p:sp>
    </p:spTree>
    <p:extLst>
      <p:ext uri="{BB962C8B-B14F-4D97-AF65-F5344CB8AC3E}">
        <p14:creationId xmlns:p14="http://schemas.microsoft.com/office/powerpoint/2010/main" val="1072364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effectLst/>
              </a:rPr>
              <a:t>Sampai bulan ketujuh pranatal, pernapasan sudah dapat berlangsung ketika sebagian sel bronkius respiratorius yang berbentuk kuboid menjadi sel gepeng tipis. Selama dua bulan terakhir kehidupan pranatal dan selama beberap tahun selanjutnya, jumlah sakus terminalis terus meningkat yang selain itu sel-sel yang melapisi sakus yang dikenal dengan </a:t>
            </a:r>
            <a:r>
              <a:rPr lang="id-ID" b="1" dirty="0" smtClean="0">
                <a:effectLst/>
              </a:rPr>
              <a:t>sel epitel alveolus tipe I</a:t>
            </a:r>
            <a:r>
              <a:rPr lang="id-ID" dirty="0" smtClean="0">
                <a:effectLst/>
              </a:rPr>
              <a:t>. Pada bulan keenam terbentuk jenis sel lain, yaitu </a:t>
            </a:r>
            <a:r>
              <a:rPr lang="id-ID" b="1" dirty="0" smtClean="0">
                <a:effectLst/>
              </a:rPr>
              <a:t>sel epitel alveolus tipe II </a:t>
            </a:r>
            <a:r>
              <a:rPr lang="id-ID" dirty="0" smtClean="0">
                <a:effectLst/>
              </a:rPr>
              <a:t>yang menghasilkan surfaktan, suatu cairan kaya fosfolipid yang dapat menurunkan tegangan permukaan di pertemuan udara-alveolus. </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53</a:t>
            </a:fld>
            <a:endParaRPr lang="id-ID"/>
          </a:p>
        </p:txBody>
      </p:sp>
    </p:spTree>
    <p:extLst>
      <p:ext uri="{BB962C8B-B14F-4D97-AF65-F5344CB8AC3E}">
        <p14:creationId xmlns:p14="http://schemas.microsoft.com/office/powerpoint/2010/main" val="167946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Foregut : usus depan</a:t>
            </a:r>
          </a:p>
          <a:p>
            <a:r>
              <a:rPr lang="id-ID" dirty="0" smtClean="0"/>
              <a:t>Mind</a:t>
            </a:r>
            <a:r>
              <a:rPr lang="id-ID" baseline="0" dirty="0" smtClean="0"/>
              <a:t>gut : usus tengah</a:t>
            </a:r>
          </a:p>
          <a:p>
            <a:r>
              <a:rPr lang="id-ID" baseline="0" dirty="0" smtClean="0"/>
              <a:t>Hindgut : usus belakang</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7</a:t>
            </a:fld>
            <a:endParaRPr lang="id-ID"/>
          </a:p>
        </p:txBody>
      </p:sp>
    </p:spTree>
    <p:extLst>
      <p:ext uri="{BB962C8B-B14F-4D97-AF65-F5344CB8AC3E}">
        <p14:creationId xmlns:p14="http://schemas.microsoft.com/office/powerpoint/2010/main" val="234800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Peritoneum adalah membran yang melapisi semua organ perut</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9</a:t>
            </a:fld>
            <a:endParaRPr lang="id-ID"/>
          </a:p>
        </p:txBody>
      </p:sp>
    </p:spTree>
    <p:extLst>
      <p:ext uri="{BB962C8B-B14F-4D97-AF65-F5344CB8AC3E}">
        <p14:creationId xmlns:p14="http://schemas.microsoft.com/office/powerpoint/2010/main" val="13710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Esofagus mulai berkembang pada usia mudigah kurang lebih 4 minggu, dimana pada masa ini akan terbentuk divertikulum respiratorius pada ventral usus depan, pada pebatasan   dengan   faring.   Divertikulum   ini   akan   berangsur-angsur   memisahkan   diri melalui sebuah pembatas yaitu septum esofagotrakealis. Dengan adanya sekat ini usus depan terbagi menjadi bagian ventral, yaitu primordium pernafasan dan bagian dorsal yaitu esofagus.</a:t>
            </a:r>
          </a:p>
          <a:p>
            <a:pPr marL="457200" marR="0" lvl="1" indent="0" algn="l" defTabSz="914400" rtl="0" eaLnBrk="1" fontAlgn="auto" latinLnBrk="0" hangingPunct="1">
              <a:lnSpc>
                <a:spcPct val="90000"/>
              </a:lnSpc>
              <a:spcBef>
                <a:spcPts val="0"/>
              </a:spcBef>
              <a:spcAft>
                <a:spcPts val="0"/>
              </a:spcAft>
              <a:buClrTx/>
              <a:buSzTx/>
              <a:buFontTx/>
              <a:buNone/>
              <a:tabLst/>
              <a:defRPr/>
            </a:pPr>
            <a:endParaRPr lang="id-ID" sz="2400" dirty="0" smtClean="0">
              <a:latin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90000"/>
              </a:lnSpc>
              <a:spcBef>
                <a:spcPts val="0"/>
              </a:spcBef>
              <a:spcAft>
                <a:spcPts val="0"/>
              </a:spcAft>
              <a:buClrTx/>
              <a:buSzTx/>
              <a:buFontTx/>
              <a:buNone/>
              <a:tabLst/>
              <a:defRPr/>
            </a:pPr>
            <a:r>
              <a:rPr lang="en-US" sz="2400" dirty="0" err="1" smtClean="0">
                <a:latin typeface="Tahoma" panose="020B0604030504040204" pitchFamily="34" charset="0"/>
                <a:cs typeface="Tahoma" panose="020B0604030504040204" pitchFamily="34" charset="0"/>
              </a:rPr>
              <a:t>Pada</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mulanya</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oesopagus</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sangat</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pendek</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akan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tetapi</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dengan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gerak</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turun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jantung</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paru-paru</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ia</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memanjang</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dengan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cepat</a:t>
            </a:r>
            <a:r>
              <a:rPr lang="en-US" sz="2400" dirty="0" smtClean="0">
                <a:latin typeface="Tahoma" panose="020B0604030504040204" pitchFamily="34" charset="0"/>
                <a:cs typeface="Tahoma" panose="020B0604030504040204" pitchFamily="34" charset="0"/>
              </a:rPr>
              <a:t>.</a:t>
            </a:r>
          </a:p>
          <a:p>
            <a:pPr lvl="1">
              <a:lnSpc>
                <a:spcPct val="90000"/>
              </a:lnSpc>
            </a:pPr>
            <a:endParaRPr lang="id-ID" sz="2400" dirty="0" smtClean="0">
              <a:latin typeface="Tahoma" panose="020B0604030504040204" pitchFamily="34" charset="0"/>
              <a:cs typeface="Tahoma" panose="020B0604030504040204" pitchFamily="34" charset="0"/>
            </a:endParaRPr>
          </a:p>
          <a:p>
            <a:pPr lvl="1">
              <a:lnSpc>
                <a:spcPct val="90000"/>
              </a:lnSpc>
            </a:pPr>
            <a:r>
              <a:rPr lang="en-US" sz="2400" dirty="0" smtClean="0">
                <a:latin typeface="Tahoma" panose="020B0604030504040204" pitchFamily="34" charset="0"/>
                <a:cs typeface="Tahoma" panose="020B0604030504040204" pitchFamily="34" charset="0"/>
              </a:rPr>
              <a:t>Diverticulum </a:t>
            </a:r>
            <a:r>
              <a:rPr lang="en-US" sz="2400" dirty="0" err="1" smtClean="0">
                <a:latin typeface="Tahoma" panose="020B0604030504040204" pitchFamily="34" charset="0"/>
                <a:cs typeface="Tahoma" panose="020B0604030504040204" pitchFamily="34" charset="0"/>
              </a:rPr>
              <a:t>ini</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berangsur-angsur</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dipisahkan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dari</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bagian</a:t>
            </a:r>
            <a:r>
              <a:rPr lang="en-US" sz="2400" dirty="0" smtClean="0">
                <a:latin typeface="Tahoma" panose="020B0604030504040204" pitchFamily="34" charset="0"/>
                <a:cs typeface="Tahoma" panose="020B0604030504040204" pitchFamily="34" charset="0"/>
              </a:rPr>
              <a:t> dorsal fore gut </a:t>
            </a:r>
            <a:r>
              <a:rPr lang="en-US" sz="2400" dirty="0" err="1" smtClean="0">
                <a:latin typeface="Tahoma" panose="020B0604030504040204" pitchFamily="34" charset="0"/>
                <a:cs typeface="Tahoma" panose="020B0604030504040204" pitchFamily="34" charset="0"/>
              </a:rPr>
              <a:t>melalui</a:t>
            </a:r>
            <a:r>
              <a:rPr lang="en-US" sz="2400" dirty="0" smtClean="0">
                <a:latin typeface="Tahoma" panose="020B0604030504040204" pitchFamily="34" charset="0"/>
                <a:cs typeface="Tahoma" panose="020B0604030504040204" pitchFamily="34" charset="0"/>
              </a:rPr>
              <a:t> septum </a:t>
            </a:r>
            <a:r>
              <a:rPr lang="en-US" sz="2400" dirty="0" err="1" smtClean="0">
                <a:latin typeface="Tahoma" panose="020B0604030504040204" pitchFamily="34" charset="0"/>
                <a:cs typeface="Tahoma" panose="020B0604030504040204" pitchFamily="34" charset="0"/>
              </a:rPr>
              <a:t>oesopago</a:t>
            </a:r>
            <a:r>
              <a:rPr lang="en-US" sz="2400" dirty="0" smtClean="0">
                <a:latin typeface="Tahoma" panose="020B0604030504040204" pitchFamily="34" charset="0"/>
                <a:cs typeface="Tahoma" panose="020B0604030504040204" pitchFamily="34" charset="0"/>
              </a:rPr>
              <a:t> – </a:t>
            </a:r>
            <a:r>
              <a:rPr lang="en-US" sz="2400" dirty="0" err="1" smtClean="0">
                <a:latin typeface="Tahoma" panose="020B0604030504040204" pitchFamily="34" charset="0"/>
                <a:cs typeface="Tahoma" panose="020B0604030504040204" pitchFamily="34" charset="0"/>
              </a:rPr>
              <a:t>tracheale</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Dengan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cara</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ini</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usus</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sederhana</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depan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terbagi</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atas</a:t>
            </a:r>
            <a:r>
              <a:rPr lang="en-US" sz="2400" dirty="0" smtClean="0">
                <a:latin typeface="Tahoma" panose="020B0604030504040204" pitchFamily="34" charset="0"/>
                <a:cs typeface="Tahoma" panose="020B0604030504040204" pitchFamily="34" charset="0"/>
              </a:rPr>
              <a:t> :</a:t>
            </a:r>
          </a:p>
          <a:p>
            <a:pPr lvl="2">
              <a:lnSpc>
                <a:spcPct val="90000"/>
              </a:lnSpc>
            </a:pPr>
            <a:r>
              <a:rPr lang="en-US" dirty="0" err="1" smtClean="0">
                <a:latin typeface="Tahoma" panose="020B0604030504040204" pitchFamily="34" charset="0"/>
                <a:cs typeface="Tahoma" panose="020B0604030504040204" pitchFamily="34" charset="0"/>
              </a:rPr>
              <a:t>Bagian</a:t>
            </a:r>
            <a:r>
              <a:rPr lang="en-US" dirty="0" smtClean="0">
                <a:latin typeface="Tahoma" panose="020B0604030504040204" pitchFamily="34" charset="0"/>
                <a:cs typeface="Tahoma" panose="020B0604030504040204" pitchFamily="34" charset="0"/>
              </a:rPr>
              <a:t> ventral : </a:t>
            </a:r>
            <a:r>
              <a:rPr lang="en-US" dirty="0" err="1" smtClean="0">
                <a:latin typeface="Tahoma" panose="020B0604030504040204" pitchFamily="34" charset="0"/>
                <a:cs typeface="Tahoma" panose="020B0604030504040204" pitchFamily="34" charset="0"/>
              </a:rPr>
              <a:t>primordium</a:t>
            </a:r>
            <a:r>
              <a:rPr lang="en-US" dirty="0" smtClean="0">
                <a:latin typeface="Tahoma" panose="020B0604030504040204" pitchFamily="34" charset="0"/>
                <a:cs typeface="Tahoma" panose="020B0604030504040204" pitchFamily="34" charset="0"/>
              </a:rPr>
              <a:t> </a:t>
            </a:r>
            <a:r>
              <a:rPr lang="en-US" dirty="0" err="1" smtClean="0">
                <a:latin typeface="Tahoma" panose="020B0604030504040204" pitchFamily="34" charset="0"/>
                <a:cs typeface="Tahoma" panose="020B0604030504040204" pitchFamily="34" charset="0"/>
              </a:rPr>
              <a:t>pernafasan</a:t>
            </a:r>
            <a:endParaRPr lang="en-US" dirty="0" smtClean="0">
              <a:latin typeface="Tahoma" panose="020B0604030504040204" pitchFamily="34" charset="0"/>
              <a:cs typeface="Tahoma" panose="020B0604030504040204" pitchFamily="34" charset="0"/>
            </a:endParaRPr>
          </a:p>
          <a:p>
            <a:pPr lvl="2">
              <a:lnSpc>
                <a:spcPct val="90000"/>
              </a:lnSpc>
            </a:pPr>
            <a:r>
              <a:rPr lang="en-US" dirty="0" err="1" smtClean="0">
                <a:latin typeface="Tahoma" panose="020B0604030504040204" pitchFamily="34" charset="0"/>
                <a:cs typeface="Tahoma" panose="020B0604030504040204" pitchFamily="34" charset="0"/>
              </a:rPr>
              <a:t>Bagian</a:t>
            </a:r>
            <a:r>
              <a:rPr lang="en-US" dirty="0" smtClean="0">
                <a:latin typeface="Tahoma" panose="020B0604030504040204" pitchFamily="34" charset="0"/>
                <a:cs typeface="Tahoma" panose="020B0604030504040204" pitchFamily="34" charset="0"/>
              </a:rPr>
              <a:t> dorsal  : </a:t>
            </a:r>
            <a:r>
              <a:rPr lang="en-US" dirty="0" err="1" smtClean="0">
                <a:latin typeface="Tahoma" panose="020B0604030504040204" pitchFamily="34" charset="0"/>
                <a:cs typeface="Tahoma" panose="020B0604030504040204" pitchFamily="34" charset="0"/>
              </a:rPr>
              <a:t>oesopagus</a:t>
            </a:r>
            <a:endParaRPr lang="en-US" dirty="0" smtClean="0">
              <a:latin typeface="Tahoma" panose="020B0604030504040204" pitchFamily="34" charset="0"/>
              <a:cs typeface="Tahoma" panose="020B0604030504040204" pitchFamily="34" charset="0"/>
            </a:endParaRPr>
          </a:p>
          <a:p>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11</a:t>
            </a:fld>
            <a:endParaRPr lang="id-ID"/>
          </a:p>
        </p:txBody>
      </p:sp>
    </p:spTree>
    <p:extLst>
      <p:ext uri="{BB962C8B-B14F-4D97-AF65-F5344CB8AC3E}">
        <p14:creationId xmlns:p14="http://schemas.microsoft.com/office/powerpoint/2010/main" val="369313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kern="1200" dirty="0" smtClean="0">
                <a:solidFill>
                  <a:schemeClr val="tx1"/>
                </a:solidFill>
                <a:effectLst/>
                <a:latin typeface="+mn-lt"/>
                <a:ea typeface="+mn-ea"/>
                <a:cs typeface="+mn-cs"/>
              </a:rPr>
              <a:t>Lambung   merupakan   suatu   pelebaran   usus   depan   berbentuk   fusiformis   pada perkembangan minggu keempat. Pada minggu-minggu berikutnya, bentuk kedudukannya banyak   berubah   akibat   perbedaan   kecepatan   pertumbuhan   pada   berbagai   bagian dindingnya dan perubahan kedudukan organ-organ di sekitarnya. Perubahan kedudukan lambung   paling   mudah   dijelaskan   dengan   menganggap   bahwa   organ   ini   berputar mengelilingi sumbu panjang dan sumbu anteroposterior.</a:t>
            </a:r>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12</a:t>
            </a:fld>
            <a:endParaRPr lang="id-ID"/>
          </a:p>
        </p:txBody>
      </p:sp>
    </p:spTree>
    <p:extLst>
      <p:ext uri="{BB962C8B-B14F-4D97-AF65-F5344CB8AC3E}">
        <p14:creationId xmlns:p14="http://schemas.microsoft.com/office/powerpoint/2010/main" val="321947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err="1" smtClean="0">
                <a:latin typeface="Tahoma" panose="020B0604030504040204" pitchFamily="34" charset="0"/>
                <a:cs typeface="Tahoma" panose="020B0604030504040204" pitchFamily="34" charset="0"/>
              </a:rPr>
              <a:t>Perubahan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kedudukan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lambung</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karena</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ia</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berputar</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sekitar</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sumbu</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memanjang</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dan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sumbu</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antero</a:t>
            </a:r>
            <a:r>
              <a:rPr lang="en-US" sz="2400" dirty="0" smtClean="0">
                <a:latin typeface="Tahoma" panose="020B0604030504040204" pitchFamily="34" charset="0"/>
                <a:cs typeface="Tahoma" panose="020B0604030504040204" pitchFamily="34" charset="0"/>
              </a:rPr>
              <a:t> posterior.</a:t>
            </a:r>
          </a:p>
          <a:p>
            <a:r>
              <a:rPr lang="en-US" sz="2400" dirty="0" err="1" smtClean="0">
                <a:latin typeface="Tahoma" panose="020B0604030504040204" pitchFamily="34" charset="0"/>
                <a:cs typeface="Tahoma" panose="020B0604030504040204" pitchFamily="34" charset="0"/>
              </a:rPr>
              <a:t>Disekitar</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sumbu</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memanjang</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lambung</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melakukan</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putaran</a:t>
            </a:r>
            <a:r>
              <a:rPr lang="en-US" sz="2400" dirty="0" smtClean="0">
                <a:latin typeface="Tahoma" panose="020B0604030504040204" pitchFamily="34" charset="0"/>
                <a:cs typeface="Tahoma" panose="020B0604030504040204" pitchFamily="34" charset="0"/>
              </a:rPr>
              <a:t> 90</a:t>
            </a:r>
            <a:r>
              <a:rPr lang="en-US" sz="2400" baseline="30000" dirty="0" smtClean="0">
                <a:latin typeface="Tahoma" panose="020B0604030504040204" pitchFamily="34" charset="0"/>
                <a:cs typeface="Tahoma" panose="020B0604030504040204" pitchFamily="34" charset="0"/>
              </a:rPr>
              <a:t>o </a:t>
            </a:r>
            <a:r>
              <a:rPr lang="en-US" sz="2400" dirty="0" err="1" smtClean="0">
                <a:latin typeface="Tahoma" panose="020B0604030504040204" pitchFamily="34" charset="0"/>
                <a:cs typeface="Tahoma" panose="020B0604030504040204" pitchFamily="34" charset="0"/>
              </a:rPr>
              <a:t>searah</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jarum</a:t>
            </a:r>
            <a:r>
              <a:rPr lang="en-US" sz="2400" dirty="0" smtClean="0">
                <a:latin typeface="Tahoma" panose="020B0604030504040204" pitchFamily="34" charset="0"/>
                <a:cs typeface="Tahoma" panose="020B0604030504040204" pitchFamily="34" charset="0"/>
              </a:rPr>
              <a:t> jam.</a:t>
            </a:r>
            <a:endParaRPr lang="en-US" sz="2800" dirty="0" smtClean="0">
              <a:latin typeface="Tahoma" panose="020B0604030504040204" pitchFamily="34" charset="0"/>
              <a:cs typeface="Tahoma" panose="020B0604030504040204" pitchFamily="34" charset="0"/>
            </a:endParaRPr>
          </a:p>
          <a:p>
            <a:r>
              <a:rPr lang="en-US" sz="2800" dirty="0" err="1" smtClean="0">
                <a:latin typeface="Tahoma" panose="020B0604030504040204" pitchFamily="34" charset="0"/>
                <a:cs typeface="Tahoma" panose="020B0604030504040204" pitchFamily="34" charset="0"/>
              </a:rPr>
              <a:t>Akibatnya</a:t>
            </a:r>
            <a:r>
              <a:rPr lang="en-US" sz="2800" dirty="0" smtClean="0">
                <a:latin typeface="Tahoma" panose="020B0604030504040204" pitchFamily="34" charset="0"/>
                <a:cs typeface="Tahoma" panose="020B0604030504040204" pitchFamily="34" charset="0"/>
              </a:rPr>
              <a:t> :</a:t>
            </a:r>
          </a:p>
          <a:p>
            <a:pPr lvl="1"/>
            <a:r>
              <a:rPr lang="en-US" sz="2000" dirty="0" err="1" smtClean="0">
                <a:latin typeface="Tahoma" panose="020B0604030504040204" pitchFamily="34" charset="0"/>
                <a:cs typeface="Tahoma" panose="020B0604030504040204" pitchFamily="34" charset="0"/>
              </a:rPr>
              <a:t>Sisi</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kiri</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menghadap</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ke</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depan</a:t>
            </a:r>
            <a:endParaRPr lang="en-US" sz="2000" dirty="0" smtClean="0">
              <a:latin typeface="Tahoma" panose="020B0604030504040204" pitchFamily="34" charset="0"/>
              <a:cs typeface="Tahoma" panose="020B0604030504040204" pitchFamily="34" charset="0"/>
            </a:endParaRPr>
          </a:p>
          <a:p>
            <a:pPr lvl="1"/>
            <a:r>
              <a:rPr lang="en-US" sz="2000" dirty="0" err="1" smtClean="0">
                <a:latin typeface="Tahoma" panose="020B0604030504040204" pitchFamily="34" charset="0"/>
                <a:cs typeface="Tahoma" panose="020B0604030504040204" pitchFamily="34" charset="0"/>
              </a:rPr>
              <a:t>Sisi</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kanan</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menghadap</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ke</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belakang</a:t>
            </a:r>
            <a:endParaRPr lang="id-ID" sz="2000" dirty="0" smtClean="0">
              <a:latin typeface="Tahoma" panose="020B0604030504040204" pitchFamily="34" charset="0"/>
              <a:cs typeface="Tahoma" panose="020B0604030504040204" pitchFamily="34" charset="0"/>
            </a:endParaRPr>
          </a:p>
          <a:p>
            <a:pPr lvl="1"/>
            <a:endParaRPr lang="en-US" sz="2000" dirty="0" smtClean="0">
              <a:latin typeface="Tahoma" panose="020B0604030504040204" pitchFamily="34" charset="0"/>
              <a:cs typeface="Tahoma" panose="020B0604030504040204" pitchFamily="34" charset="0"/>
            </a:endParaRPr>
          </a:p>
          <a:p>
            <a:pPr lvl="1"/>
            <a:r>
              <a:rPr lang="en-US" sz="2000" dirty="0" smtClean="0">
                <a:latin typeface="Tahoma" panose="020B0604030504040204" pitchFamily="34" charset="0"/>
                <a:cs typeface="Tahoma" panose="020B0604030504040204" pitchFamily="34" charset="0"/>
              </a:rPr>
              <a:t>N.X </a:t>
            </a:r>
            <a:r>
              <a:rPr lang="en-US" sz="2000" dirty="0" err="1" smtClean="0">
                <a:latin typeface="Tahoma" panose="020B0604030504040204" pitchFamily="34" charset="0"/>
                <a:cs typeface="Tahoma" panose="020B0604030504040204" pitchFamily="34" charset="0"/>
              </a:rPr>
              <a:t>kiri</a:t>
            </a:r>
            <a:r>
              <a:rPr lang="en-US" sz="2000" dirty="0" smtClean="0">
                <a:latin typeface="Tahoma" panose="020B0604030504040204" pitchFamily="34" charset="0"/>
                <a:cs typeface="Tahoma" panose="020B0604030504040204" pitchFamily="34" charset="0"/>
              </a:rPr>
              <a:t> yang </a:t>
            </a:r>
            <a:r>
              <a:rPr lang="en-US" sz="2000" dirty="0" err="1" smtClean="0">
                <a:latin typeface="Tahoma" panose="020B0604030504040204" pitchFamily="34" charset="0"/>
                <a:cs typeface="Tahoma" panose="020B0604030504040204" pitchFamily="34" charset="0"/>
              </a:rPr>
              <a:t>semula</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mensarafi</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kiri</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menuju</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depan</a:t>
            </a:r>
            <a:endParaRPr lang="en-US" sz="2000" dirty="0" smtClean="0">
              <a:latin typeface="Tahoma" panose="020B0604030504040204" pitchFamily="34" charset="0"/>
              <a:cs typeface="Tahoma" panose="020B0604030504040204" pitchFamily="34" charset="0"/>
            </a:endParaRPr>
          </a:p>
          <a:p>
            <a:pPr lvl="1"/>
            <a:r>
              <a:rPr lang="en-US" sz="2000" dirty="0" smtClean="0">
                <a:latin typeface="Tahoma" panose="020B0604030504040204" pitchFamily="34" charset="0"/>
                <a:cs typeface="Tahoma" panose="020B0604030504040204" pitchFamily="34" charset="0"/>
              </a:rPr>
              <a:t>N.X </a:t>
            </a:r>
            <a:r>
              <a:rPr lang="en-US" sz="2000" dirty="0" err="1" smtClean="0">
                <a:latin typeface="Tahoma" panose="020B0604030504040204" pitchFamily="34" charset="0"/>
                <a:cs typeface="Tahoma" panose="020B0604030504040204" pitchFamily="34" charset="0"/>
              </a:rPr>
              <a:t>kanan</a:t>
            </a:r>
            <a:r>
              <a:rPr lang="en-US" sz="2000" dirty="0" smtClean="0">
                <a:latin typeface="Tahoma" panose="020B0604030504040204" pitchFamily="34" charset="0"/>
                <a:cs typeface="Tahoma" panose="020B0604030504040204" pitchFamily="34" charset="0"/>
              </a:rPr>
              <a:t> yang </a:t>
            </a:r>
            <a:r>
              <a:rPr lang="en-US" sz="2000" dirty="0" err="1" smtClean="0">
                <a:latin typeface="Tahoma" panose="020B0604030504040204" pitchFamily="34" charset="0"/>
                <a:cs typeface="Tahoma" panose="020B0604030504040204" pitchFamily="34" charset="0"/>
              </a:rPr>
              <a:t>semula</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mensafari</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kanan</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menuju</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belakang</a:t>
            </a:r>
            <a:endParaRPr lang="id-ID" sz="2000" dirty="0" smtClean="0">
              <a:latin typeface="Tahoma" panose="020B0604030504040204" pitchFamily="34" charset="0"/>
              <a:cs typeface="Tahoma" panose="020B0604030504040204" pitchFamily="34" charset="0"/>
            </a:endParaRPr>
          </a:p>
          <a:p>
            <a:pPr lvl="1"/>
            <a:endParaRPr lang="id-ID" sz="1200" kern="1200" dirty="0" smtClean="0">
              <a:solidFill>
                <a:schemeClr val="tx1"/>
              </a:solidFill>
              <a:effectLst/>
              <a:latin typeface="+mn-lt"/>
              <a:ea typeface="+mn-ea"/>
              <a:cs typeface="+mn-cs"/>
            </a:endParaRPr>
          </a:p>
          <a:p>
            <a:pPr lvl="1"/>
            <a:r>
              <a:rPr lang="id-ID" sz="1200" kern="1200" dirty="0" smtClean="0">
                <a:solidFill>
                  <a:schemeClr val="tx1"/>
                </a:solidFill>
                <a:effectLst/>
                <a:latin typeface="+mn-lt"/>
                <a:ea typeface="+mn-ea"/>
                <a:cs typeface="+mn-cs"/>
              </a:rPr>
              <a:t>Pada sumbu memanjangnya, lambung melakukan perputaran 90° searah jarum jam, sehingga sisi kirinya menghadap depan dan sisi kanannya menghadap belakang. Oleh karena itu, nervus vagus kiri yang tadinya mempersarafi dinding kiri, menjadi mempersarafi dinding depan; demikian pula yang terjadi pada dinding lambung belakang yang   dipersarafi   oleh   nervus   vagus   kanan.   Selama   perputaran   ini,   bagian   belakang lambung tumbuh lebih cepat dari bagian depan sehingga terbentuklah kurvatura mayor dan kurvatura minor.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 Ujung sefalik dan kaudal lambung yang tadinya terletak pada garis tengah akan bergerak memutari sumbu anteroposterior sehingga badan kaudalnya (pilorus) bergerak ke kanan atas   dan badan  sefaliknya  (kardia) bergerak ke arah  kiri  bawah.  Dengan demikian   lambung   mencapai   kedudukannya   yang   terakhir,   dan   sumbu   panjangnya berjalan dari kiri atas ke kanan bawah.</a:t>
            </a:r>
          </a:p>
          <a:p>
            <a:pPr lvl="1"/>
            <a:endParaRPr lang="id-ID" sz="1200" kern="1200" dirty="0" smtClean="0">
              <a:solidFill>
                <a:schemeClr val="tx1"/>
              </a:solidFill>
              <a:effectLst/>
              <a:latin typeface="+mn-lt"/>
              <a:ea typeface="+mn-ea"/>
              <a:cs typeface="+mn-cs"/>
            </a:endParaRPr>
          </a:p>
          <a:p>
            <a:pPr lvl="1"/>
            <a:endParaRPr lang="id-ID" sz="2000" dirty="0" smtClean="0">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90FB33A9-2836-471D-AF03-D99021E4EF2F}" type="slidenum">
              <a:rPr lang="id-ID" smtClean="0"/>
              <a:t>13</a:t>
            </a:fld>
            <a:endParaRPr lang="id-ID"/>
          </a:p>
        </p:txBody>
      </p:sp>
    </p:spTree>
    <p:extLst>
      <p:ext uri="{BB962C8B-B14F-4D97-AF65-F5344CB8AC3E}">
        <p14:creationId xmlns:p14="http://schemas.microsoft.com/office/powerpoint/2010/main" val="417754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Duodenum dibentuk dari bagian akhir usus depan dan bagian sefalik usus tengah. Ketika lambung berputar, duodenum mengambil bentuk melengkung seperti huruf C dan memutar   ke   kanan.   Perputaran   ini   bersama   dengan   tumbuhnya   kaput   pankreas manyebabkan duodenum membelok dan mengarah ke sisi kiri rongga abdomen.</a:t>
            </a:r>
          </a:p>
        </p:txBody>
      </p:sp>
      <p:sp>
        <p:nvSpPr>
          <p:cNvPr id="4" name="Slide Number Placeholder 3"/>
          <p:cNvSpPr>
            <a:spLocks noGrp="1"/>
          </p:cNvSpPr>
          <p:nvPr>
            <p:ph type="sldNum" sz="quarter" idx="10"/>
          </p:nvPr>
        </p:nvSpPr>
        <p:spPr/>
        <p:txBody>
          <a:bodyPr/>
          <a:lstStyle/>
          <a:p>
            <a:fld id="{90FB33A9-2836-471D-AF03-D99021E4EF2F}" type="slidenum">
              <a:rPr lang="id-ID" smtClean="0"/>
              <a:t>14</a:t>
            </a:fld>
            <a:endParaRPr lang="id-ID"/>
          </a:p>
        </p:txBody>
      </p:sp>
    </p:spTree>
    <p:extLst>
      <p:ext uri="{BB962C8B-B14F-4D97-AF65-F5344CB8AC3E}">
        <p14:creationId xmlns:p14="http://schemas.microsoft.com/office/powerpoint/2010/main" val="382430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Duodenum dibentuk dari bagian akhir usus depan dan bagian sefalik usus tengah. Ketika lambung berputar, duodenum mengambil bentuk melengkung seperti huruf C dan memutar   ke   kanan.   Perputaran   ini   bersama   dengan   tumbuhnya   kaput   pankreas manyebabkan duodenum membelok dan mengarah ke sisi kiri rongga abdomen.</a:t>
            </a:r>
          </a:p>
          <a:p>
            <a:endParaRPr lang="id-ID" dirty="0"/>
          </a:p>
        </p:txBody>
      </p:sp>
      <p:sp>
        <p:nvSpPr>
          <p:cNvPr id="4" name="Slide Number Placeholder 3"/>
          <p:cNvSpPr>
            <a:spLocks noGrp="1"/>
          </p:cNvSpPr>
          <p:nvPr>
            <p:ph type="sldNum" sz="quarter" idx="10"/>
          </p:nvPr>
        </p:nvSpPr>
        <p:spPr/>
        <p:txBody>
          <a:bodyPr/>
          <a:lstStyle/>
          <a:p>
            <a:fld id="{90FB33A9-2836-471D-AF03-D99021E4EF2F}" type="slidenum">
              <a:rPr lang="id-ID" smtClean="0"/>
              <a:t>15</a:t>
            </a:fld>
            <a:endParaRPr lang="id-ID"/>
          </a:p>
        </p:txBody>
      </p:sp>
    </p:spTree>
    <p:extLst>
      <p:ext uri="{BB962C8B-B14F-4D97-AF65-F5344CB8AC3E}">
        <p14:creationId xmlns:p14="http://schemas.microsoft.com/office/powerpoint/2010/main" val="258958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1B4CABE-725D-4181-A3F6-88ED16BF9A5A}" type="datetimeFigureOut">
              <a:rPr lang="id-ID" smtClean="0"/>
              <a:t>09/10/2017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247706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1B4CABE-725D-4181-A3F6-88ED16BF9A5A}" type="datetimeFigureOut">
              <a:rPr lang="id-ID" smtClean="0"/>
              <a:t>09/10/2017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103000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1B4CABE-725D-4181-A3F6-88ED16BF9A5A}" type="datetimeFigureOut">
              <a:rPr lang="id-ID" smtClean="0"/>
              <a:t>09/10/2017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178119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6ED54720-785D-4B5F-98DB-8D89F75479C7}" type="slidenum">
              <a:rPr lang="en-US"/>
              <a:pPr/>
              <a:t>‹#›</a:t>
            </a:fld>
            <a:endParaRPr lang="en-US"/>
          </a:p>
        </p:txBody>
      </p:sp>
    </p:spTree>
    <p:extLst>
      <p:ext uri="{BB962C8B-B14F-4D97-AF65-F5344CB8AC3E}">
        <p14:creationId xmlns:p14="http://schemas.microsoft.com/office/powerpoint/2010/main" val="2631914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609600" y="6251575"/>
            <a:ext cx="2844800" cy="476250"/>
          </a:xfrm>
        </p:spPr>
        <p:txBody>
          <a:bodyPr/>
          <a:lstStyle>
            <a:lvl1pPr>
              <a:defRPr/>
            </a:lvl1pPr>
          </a:lstStyle>
          <a:p>
            <a:fld id="{2D0250D3-CDA8-4BF0-8178-85C472C922C6}" type="datetime1">
              <a:rPr lang="en-US"/>
              <a:pPr/>
              <a:t>10/9/2017</a:t>
            </a:fld>
            <a:endParaRPr lang="en-US"/>
          </a:p>
        </p:txBody>
      </p:sp>
      <p:sp>
        <p:nvSpPr>
          <p:cNvPr id="7" name="Slide Number Placeholder 6"/>
          <p:cNvSpPr>
            <a:spLocks noGrp="1"/>
          </p:cNvSpPr>
          <p:nvPr>
            <p:ph type="sldNum" sz="quarter" idx="11"/>
          </p:nvPr>
        </p:nvSpPr>
        <p:spPr>
          <a:xfrm>
            <a:off x="8737600" y="6248400"/>
            <a:ext cx="2844800" cy="476250"/>
          </a:xfrm>
        </p:spPr>
        <p:txBody>
          <a:bodyPr/>
          <a:lstStyle>
            <a:lvl1pPr>
              <a:defRPr/>
            </a:lvl1pPr>
          </a:lstStyle>
          <a:p>
            <a:fld id="{262376F1-516E-4D90-A4CD-360AC9DC6158}" type="slidenum">
              <a:rPr lang="en-US"/>
              <a:pPr/>
              <a:t>‹#›</a:t>
            </a:fld>
            <a:endParaRPr lang="en-US"/>
          </a:p>
        </p:txBody>
      </p:sp>
      <p:sp>
        <p:nvSpPr>
          <p:cNvPr id="8" name="Footer Placeholder 7"/>
          <p:cNvSpPr>
            <a:spLocks noGrp="1"/>
          </p:cNvSpPr>
          <p:nvPr>
            <p:ph type="ftr" sz="quarter" idx="12"/>
          </p:nvPr>
        </p:nvSpPr>
        <p:spPr>
          <a:xfrm>
            <a:off x="4165600" y="6248400"/>
            <a:ext cx="3860800" cy="476250"/>
          </a:xfrm>
        </p:spPr>
        <p:txBody>
          <a:bodyPr/>
          <a:lstStyle>
            <a:lvl1pPr>
              <a:defRPr/>
            </a:lvl1pPr>
          </a:lstStyle>
          <a:p>
            <a:endParaRPr lang="en-US"/>
          </a:p>
        </p:txBody>
      </p:sp>
    </p:spTree>
    <p:extLst>
      <p:ext uri="{BB962C8B-B14F-4D97-AF65-F5344CB8AC3E}">
        <p14:creationId xmlns:p14="http://schemas.microsoft.com/office/powerpoint/2010/main" val="403833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4165600" y="6356351"/>
            <a:ext cx="38608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p:spPr>
        <p:txBody>
          <a:bodyPr/>
          <a:lstStyle>
            <a:lvl1pPr>
              <a:defRPr smtClean="0"/>
            </a:lvl1pPr>
          </a:lstStyle>
          <a:p>
            <a:pPr>
              <a:defRPr/>
            </a:pPr>
            <a:fld id="{1B9CE31A-2DCA-4244-BE68-197103C6E31B}" type="slidenum">
              <a:rPr lang="en-US"/>
              <a:pPr>
                <a:defRPr/>
              </a:pPr>
              <a:t>‹#›</a:t>
            </a:fld>
            <a:endParaRPr lang="en-US"/>
          </a:p>
        </p:txBody>
      </p:sp>
    </p:spTree>
    <p:extLst>
      <p:ext uri="{BB962C8B-B14F-4D97-AF65-F5344CB8AC3E}">
        <p14:creationId xmlns:p14="http://schemas.microsoft.com/office/powerpoint/2010/main" val="259855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1B4CABE-725D-4181-A3F6-88ED16BF9A5A}" type="datetimeFigureOut">
              <a:rPr lang="id-ID" smtClean="0"/>
              <a:t>09/10/2017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128203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4CABE-725D-4181-A3F6-88ED16BF9A5A}" type="datetimeFigureOut">
              <a:rPr lang="id-ID" smtClean="0"/>
              <a:t>09/10/2017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182911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1B4CABE-725D-4181-A3F6-88ED16BF9A5A}" type="datetimeFigureOut">
              <a:rPr lang="id-ID" smtClean="0"/>
              <a:t>09/10/2017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279892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1B4CABE-725D-4181-A3F6-88ED16BF9A5A}" type="datetimeFigureOut">
              <a:rPr lang="id-ID" smtClean="0"/>
              <a:t>09/10/2017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392845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1B4CABE-725D-4181-A3F6-88ED16BF9A5A}" type="datetimeFigureOut">
              <a:rPr lang="id-ID" smtClean="0"/>
              <a:t>09/10/2017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23505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4CABE-725D-4181-A3F6-88ED16BF9A5A}" type="datetimeFigureOut">
              <a:rPr lang="id-ID" smtClean="0"/>
              <a:t>09/10/2017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136927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4CABE-725D-4181-A3F6-88ED16BF9A5A}" type="datetimeFigureOut">
              <a:rPr lang="id-ID" smtClean="0"/>
              <a:t>09/10/2017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412694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4CABE-725D-4181-A3F6-88ED16BF9A5A}" type="datetimeFigureOut">
              <a:rPr lang="id-ID" smtClean="0"/>
              <a:t>09/10/2017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788DE6-8D02-44F8-8066-7DB9C1A83934}" type="slidenum">
              <a:rPr lang="id-ID" smtClean="0"/>
              <a:t>‹#›</a:t>
            </a:fld>
            <a:endParaRPr lang="id-ID"/>
          </a:p>
        </p:txBody>
      </p:sp>
    </p:spTree>
    <p:extLst>
      <p:ext uri="{BB962C8B-B14F-4D97-AF65-F5344CB8AC3E}">
        <p14:creationId xmlns:p14="http://schemas.microsoft.com/office/powerpoint/2010/main" val="246720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4CABE-725D-4181-A3F6-88ED16BF9A5A}" type="datetimeFigureOut">
              <a:rPr lang="id-ID" smtClean="0"/>
              <a:t>09/10/2017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88DE6-8D02-44F8-8066-7DB9C1A83934}" type="slidenum">
              <a:rPr lang="id-ID" smtClean="0"/>
              <a:t>‹#›</a:t>
            </a:fld>
            <a:endParaRPr lang="id-ID"/>
          </a:p>
        </p:txBody>
      </p:sp>
    </p:spTree>
    <p:extLst>
      <p:ext uri="{BB962C8B-B14F-4D97-AF65-F5344CB8AC3E}">
        <p14:creationId xmlns:p14="http://schemas.microsoft.com/office/powerpoint/2010/main" val="334583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hyperlink" Target="Video/General%20Embryology%20-%20Detailed%20Animation%20On%20Embryonic%20Folding.mp4"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50639"/>
            <a:ext cx="12192000" cy="695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939989" y="3601446"/>
            <a:ext cx="83192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4400" b="1" dirty="0" smtClean="0">
                <a:solidFill>
                  <a:schemeClr val="bg1"/>
                </a:solidFill>
              </a:rPr>
              <a:t>ORGANOGENESIS</a:t>
            </a:r>
            <a:endParaRPr lang="en-US" sz="4400" b="1" dirty="0">
              <a:solidFill>
                <a:schemeClr val="bg1"/>
              </a:solidFill>
            </a:endParaRPr>
          </a:p>
        </p:txBody>
      </p:sp>
      <p:sp>
        <p:nvSpPr>
          <p:cNvPr id="2052" name="TextBox 1"/>
          <p:cNvSpPr txBox="1">
            <a:spLocks noChangeArrowheads="1"/>
          </p:cNvSpPr>
          <p:nvPr/>
        </p:nvSpPr>
        <p:spPr bwMode="auto">
          <a:xfrm>
            <a:off x="5966012" y="4322470"/>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000" dirty="0">
                <a:solidFill>
                  <a:schemeClr val="bg1"/>
                </a:solidFill>
              </a:rPr>
              <a:t>Febriana Dwi Wahyuni, M.Si</a:t>
            </a:r>
            <a:endParaRPr lang="en-US" sz="2000" dirty="0">
              <a:solidFill>
                <a:schemeClr val="bg1"/>
              </a:solidFill>
            </a:endParaRPr>
          </a:p>
        </p:txBody>
      </p:sp>
    </p:spTree>
    <p:extLst>
      <p:ext uri="{BB962C8B-B14F-4D97-AF65-F5344CB8AC3E}">
        <p14:creationId xmlns:p14="http://schemas.microsoft.com/office/powerpoint/2010/main" val="121250800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evana0000"/>
          <p:cNvPicPr>
            <a:picLocks noGrp="1" noChangeAspect="1" noChangeArrowheads="1"/>
          </p:cNvPicPr>
          <p:nvPr>
            <p:ph type="body" idx="1"/>
          </p:nvPr>
        </p:nvPicPr>
        <p:blipFill>
          <a:blip r:embed="rId3">
            <a:lum bright="-6000" contrast="-6000"/>
            <a:extLst>
              <a:ext uri="{28A0092B-C50C-407E-A947-70E740481C1C}">
                <a14:useLocalDpi xmlns:a14="http://schemas.microsoft.com/office/drawing/2010/main" val="0"/>
              </a:ext>
            </a:extLst>
          </a:blip>
          <a:srcRect r="44710" b="46306"/>
          <a:stretch>
            <a:fillRect/>
          </a:stretch>
        </p:blipFill>
        <p:spPr>
          <a:xfrm>
            <a:off x="1814518" y="408214"/>
            <a:ext cx="4902196" cy="64389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descr="evana0000"/>
          <p:cNvPicPr>
            <a:picLocks noChangeAspect="1" noChangeArrowheads="1"/>
          </p:cNvPicPr>
          <p:nvPr/>
        </p:nvPicPr>
        <p:blipFill>
          <a:blip r:embed="rId3">
            <a:lum bright="-6000"/>
            <a:extLst>
              <a:ext uri="{28A0092B-C50C-407E-A947-70E740481C1C}">
                <a14:useLocalDpi xmlns:a14="http://schemas.microsoft.com/office/drawing/2010/main" val="0"/>
              </a:ext>
            </a:extLst>
          </a:blip>
          <a:srcRect l="52611" r="2383" b="75648"/>
          <a:stretch>
            <a:fillRect/>
          </a:stretch>
        </p:blipFill>
        <p:spPr bwMode="auto">
          <a:xfrm>
            <a:off x="6934200" y="649973"/>
            <a:ext cx="35052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evana0000"/>
          <p:cNvPicPr>
            <a:picLocks noChangeAspect="1" noChangeArrowheads="1"/>
          </p:cNvPicPr>
          <p:nvPr/>
        </p:nvPicPr>
        <p:blipFill>
          <a:blip r:embed="rId3">
            <a:lum bright="-6000"/>
            <a:extLst>
              <a:ext uri="{28A0092B-C50C-407E-A947-70E740481C1C}">
                <a14:useLocalDpi xmlns:a14="http://schemas.microsoft.com/office/drawing/2010/main" val="0"/>
              </a:ext>
            </a:extLst>
          </a:blip>
          <a:srcRect l="58194" t="24414" r="3008" b="49110"/>
          <a:stretch>
            <a:fillRect/>
          </a:stretch>
        </p:blipFill>
        <p:spPr bwMode="auto">
          <a:xfrm>
            <a:off x="6934200" y="3733800"/>
            <a:ext cx="35052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01719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body" sz="half" idx="1"/>
          </p:nvPr>
        </p:nvSpPr>
        <p:spPr>
          <a:xfrm>
            <a:off x="293915" y="1796147"/>
            <a:ext cx="5833724" cy="4132943"/>
          </a:xfrm>
          <a:solidFill>
            <a:schemeClr val="bg1"/>
          </a:solidFill>
        </p:spPr>
        <p:txBody>
          <a:bodyPr>
            <a:noAutofit/>
          </a:bodyPr>
          <a:lstStyle/>
          <a:p>
            <a:pPr marL="381000" indent="-381000">
              <a:buFontTx/>
              <a:buAutoNum type="arabicPeriod"/>
              <a:tabLst>
                <a:tab pos="392113" algn="l"/>
              </a:tabLst>
            </a:pPr>
            <a:r>
              <a:rPr lang="sv-SE" b="1" dirty="0">
                <a:solidFill>
                  <a:srgbClr val="FF0000"/>
                </a:solidFill>
                <a:latin typeface="Garamond" panose="02020404030301010803" pitchFamily="18" charset="0"/>
              </a:rPr>
              <a:t>Esofagus</a:t>
            </a:r>
          </a:p>
          <a:p>
            <a:pPr lvl="1"/>
            <a:r>
              <a:rPr lang="sv-SE" sz="2800" dirty="0" smtClean="0">
                <a:latin typeface="Garamond" panose="02020404030301010803" pitchFamily="18" charset="0"/>
              </a:rPr>
              <a:t>Ketika </a:t>
            </a:r>
            <a:r>
              <a:rPr lang="sv-SE" sz="2800" dirty="0">
                <a:latin typeface="Garamond" panose="02020404030301010803" pitchFamily="18" charset="0"/>
              </a:rPr>
              <a:t>embrio berumur </a:t>
            </a:r>
            <a:r>
              <a:rPr lang="en-US" sz="2800" dirty="0">
                <a:latin typeface="Garamond" panose="02020404030301010803" pitchFamily="18" charset="0"/>
                <a:cs typeface="Arial" panose="020B0604020202020204" pitchFamily="34" charset="0"/>
              </a:rPr>
              <a:t>± </a:t>
            </a:r>
            <a:r>
              <a:rPr lang="sv-SE" sz="2800" dirty="0">
                <a:latin typeface="Garamond" panose="02020404030301010803" pitchFamily="18" charset="0"/>
              </a:rPr>
              <a:t>4 minggu, </a:t>
            </a:r>
            <a:r>
              <a:rPr lang="en-US" sz="2800" dirty="0" err="1">
                <a:latin typeface="Garamond" panose="02020404030301010803" pitchFamily="18" charset="0"/>
                <a:cs typeface="Tahoma" panose="020B0604030504040204" pitchFamily="34" charset="0"/>
              </a:rPr>
              <a:t>muncul</a:t>
            </a:r>
            <a:r>
              <a:rPr lang="en-US" sz="2800" dirty="0">
                <a:latin typeface="Garamond" panose="02020404030301010803" pitchFamily="18" charset="0"/>
                <a:cs typeface="Tahoma" panose="020B0604030504040204" pitchFamily="34" charset="0"/>
              </a:rPr>
              <a:t> diverticulum </a:t>
            </a:r>
            <a:r>
              <a:rPr lang="en-US" sz="2800" dirty="0" err="1">
                <a:latin typeface="Garamond" panose="02020404030301010803" pitchFamily="18" charset="0"/>
                <a:cs typeface="Tahoma" panose="020B0604030504040204" pitchFamily="34" charset="0"/>
              </a:rPr>
              <a:t>pada</a:t>
            </a:r>
            <a:r>
              <a:rPr lang="en-US" sz="2800" dirty="0">
                <a:latin typeface="Garamond" panose="02020404030301010803" pitchFamily="18" charset="0"/>
                <a:cs typeface="Tahoma" panose="020B0604030504040204" pitchFamily="34" charset="0"/>
              </a:rPr>
              <a:t> </a:t>
            </a:r>
            <a:r>
              <a:rPr lang="en-US" sz="2800" dirty="0" err="1">
                <a:latin typeface="Garamond" panose="02020404030301010803" pitchFamily="18" charset="0"/>
                <a:cs typeface="Tahoma" panose="020B0604030504040204" pitchFamily="34" charset="0"/>
              </a:rPr>
              <a:t>dinding</a:t>
            </a:r>
            <a:r>
              <a:rPr lang="en-US" sz="2800" dirty="0">
                <a:latin typeface="Garamond" panose="02020404030301010803" pitchFamily="18" charset="0"/>
                <a:cs typeface="Tahoma" panose="020B0604030504040204" pitchFamily="34" charset="0"/>
              </a:rPr>
              <a:t> ventral </a:t>
            </a:r>
            <a:r>
              <a:rPr lang="en-US" sz="2800" dirty="0" err="1">
                <a:latin typeface="Garamond" panose="02020404030301010803" pitchFamily="18" charset="0"/>
                <a:cs typeface="Tahoma" panose="020B0604030504040204" pitchFamily="34" charset="0"/>
              </a:rPr>
              <a:t>usus</a:t>
            </a:r>
            <a:r>
              <a:rPr lang="en-US" sz="2800" dirty="0">
                <a:latin typeface="Garamond" panose="02020404030301010803" pitchFamily="18" charset="0"/>
                <a:cs typeface="Tahoma" panose="020B0604030504040204" pitchFamily="34" charset="0"/>
              </a:rPr>
              <a:t> </a:t>
            </a:r>
            <a:r>
              <a:rPr lang="en-US" sz="2800" dirty="0" err="1">
                <a:latin typeface="Garamond" panose="02020404030301010803" pitchFamily="18" charset="0"/>
                <a:cs typeface="Tahoma" panose="020B0604030504040204" pitchFamily="34" charset="0"/>
              </a:rPr>
              <a:t>sederhana</a:t>
            </a:r>
            <a:r>
              <a:rPr lang="en-US" sz="2800" dirty="0">
                <a:latin typeface="Garamond" panose="02020404030301010803" pitchFamily="18" charset="0"/>
                <a:cs typeface="Tahoma" panose="020B0604030504040204" pitchFamily="34" charset="0"/>
              </a:rPr>
              <a:t> </a:t>
            </a:r>
            <a:r>
              <a:rPr lang="en-US" sz="2800" dirty="0" err="1">
                <a:latin typeface="Garamond" panose="02020404030301010803" pitchFamily="18" charset="0"/>
                <a:cs typeface="Tahoma" panose="020B0604030504040204" pitchFamily="34" charset="0"/>
              </a:rPr>
              <a:t>depan</a:t>
            </a:r>
            <a:r>
              <a:rPr lang="en-US" sz="2800" dirty="0">
                <a:latin typeface="Garamond" panose="02020404030301010803" pitchFamily="18" charset="0"/>
                <a:cs typeface="Tahoma" panose="020B0604030504040204" pitchFamily="34" charset="0"/>
              </a:rPr>
              <a:t> yang </a:t>
            </a:r>
            <a:r>
              <a:rPr lang="en-US" sz="2800" dirty="0" err="1">
                <a:latin typeface="Garamond" panose="02020404030301010803" pitchFamily="18" charset="0"/>
                <a:cs typeface="Tahoma" panose="020B0604030504040204" pitchFamily="34" charset="0"/>
              </a:rPr>
              <a:t>disebut</a:t>
            </a:r>
            <a:r>
              <a:rPr lang="en-US" sz="2800" dirty="0">
                <a:latin typeface="Garamond" panose="02020404030301010803" pitchFamily="18" charset="0"/>
                <a:cs typeface="Tahoma" panose="020B0604030504040204" pitchFamily="34" charset="0"/>
              </a:rPr>
              <a:t> </a:t>
            </a:r>
            <a:r>
              <a:rPr lang="en-US" sz="2800" dirty="0" smtClean="0">
                <a:latin typeface="Garamond" panose="02020404030301010803" pitchFamily="18" charset="0"/>
                <a:cs typeface="Tahoma" panose="020B0604030504040204" pitchFamily="34" charset="0"/>
              </a:rPr>
              <a:t>diverticulum </a:t>
            </a:r>
            <a:r>
              <a:rPr lang="en-US" sz="2800" dirty="0" err="1" smtClean="0">
                <a:latin typeface="Garamond" panose="02020404030301010803" pitchFamily="18" charset="0"/>
                <a:cs typeface="Tahoma" panose="020B0604030504040204" pitchFamily="34" charset="0"/>
              </a:rPr>
              <a:t>tracheo</a:t>
            </a:r>
            <a:r>
              <a:rPr lang="en-US" sz="2800" dirty="0" smtClean="0">
                <a:latin typeface="Garamond" panose="02020404030301010803" pitchFamily="18" charset="0"/>
                <a:cs typeface="Tahoma" panose="020B0604030504040204" pitchFamily="34" charset="0"/>
              </a:rPr>
              <a:t> </a:t>
            </a:r>
            <a:r>
              <a:rPr lang="en-US" sz="2800" dirty="0" err="1" smtClean="0">
                <a:latin typeface="Garamond" panose="02020404030301010803" pitchFamily="18" charset="0"/>
                <a:cs typeface="Tahoma" panose="020B0604030504040204" pitchFamily="34" charset="0"/>
              </a:rPr>
              <a:t>bronchiale</a:t>
            </a:r>
            <a:r>
              <a:rPr lang="en-US" sz="2800" dirty="0" smtClean="0">
                <a:latin typeface="Garamond" panose="02020404030301010803" pitchFamily="18" charset="0"/>
                <a:cs typeface="Tahoma" panose="020B0604030504040204" pitchFamily="34" charset="0"/>
              </a:rPr>
              <a:t>. </a:t>
            </a:r>
            <a:endParaRPr lang="id-ID" sz="2800" dirty="0" smtClean="0">
              <a:latin typeface="Garamond" panose="02020404030301010803" pitchFamily="18" charset="0"/>
              <a:cs typeface="Tahoma" panose="020B0604030504040204" pitchFamily="34" charset="0"/>
            </a:endParaRPr>
          </a:p>
          <a:p>
            <a:pPr lvl="1"/>
            <a:r>
              <a:rPr lang="en-US" sz="2800" dirty="0" err="1" smtClean="0">
                <a:latin typeface="Garamond" panose="02020404030301010803" pitchFamily="18" charset="0"/>
                <a:cs typeface="Tahoma" panose="020B0604030504040204" pitchFamily="34" charset="0"/>
              </a:rPr>
              <a:t>usus</a:t>
            </a:r>
            <a:r>
              <a:rPr lang="en-US" sz="2800" dirty="0" smtClean="0">
                <a:latin typeface="Garamond" panose="02020404030301010803" pitchFamily="18" charset="0"/>
                <a:cs typeface="Tahoma" panose="020B0604030504040204" pitchFamily="34" charset="0"/>
              </a:rPr>
              <a:t> </a:t>
            </a:r>
            <a:r>
              <a:rPr lang="en-US" sz="2800" dirty="0" err="1">
                <a:latin typeface="Garamond" panose="02020404030301010803" pitchFamily="18" charset="0"/>
                <a:cs typeface="Tahoma" panose="020B0604030504040204" pitchFamily="34" charset="0"/>
              </a:rPr>
              <a:t>sederhana</a:t>
            </a:r>
            <a:r>
              <a:rPr lang="en-US" sz="2800" dirty="0">
                <a:latin typeface="Garamond" panose="02020404030301010803" pitchFamily="18" charset="0"/>
                <a:cs typeface="Tahoma" panose="020B0604030504040204" pitchFamily="34" charset="0"/>
              </a:rPr>
              <a:t> </a:t>
            </a:r>
            <a:r>
              <a:rPr lang="en-US" sz="2800" dirty="0" err="1">
                <a:latin typeface="Garamond" panose="02020404030301010803" pitchFamily="18" charset="0"/>
                <a:cs typeface="Tahoma" panose="020B0604030504040204" pitchFamily="34" charset="0"/>
              </a:rPr>
              <a:t>depan</a:t>
            </a:r>
            <a:r>
              <a:rPr lang="en-US" sz="2800" dirty="0">
                <a:latin typeface="Garamond" panose="02020404030301010803" pitchFamily="18" charset="0"/>
                <a:cs typeface="Tahoma" panose="020B0604030504040204" pitchFamily="34" charset="0"/>
              </a:rPr>
              <a:t> </a:t>
            </a:r>
            <a:r>
              <a:rPr lang="en-US" sz="2800" dirty="0" err="1">
                <a:latin typeface="Garamond" panose="02020404030301010803" pitchFamily="18" charset="0"/>
                <a:cs typeface="Tahoma" panose="020B0604030504040204" pitchFamily="34" charset="0"/>
              </a:rPr>
              <a:t>terbagi</a:t>
            </a:r>
            <a:r>
              <a:rPr lang="en-US" sz="2800" dirty="0">
                <a:latin typeface="Garamond" panose="02020404030301010803" pitchFamily="18" charset="0"/>
                <a:cs typeface="Tahoma" panose="020B0604030504040204" pitchFamily="34" charset="0"/>
              </a:rPr>
              <a:t> </a:t>
            </a:r>
            <a:r>
              <a:rPr lang="en-US" sz="2800" dirty="0" err="1" smtClean="0">
                <a:latin typeface="Garamond" panose="02020404030301010803" pitchFamily="18" charset="0"/>
                <a:cs typeface="Tahoma" panose="020B0604030504040204" pitchFamily="34" charset="0"/>
              </a:rPr>
              <a:t>atas</a:t>
            </a:r>
            <a:r>
              <a:rPr lang="id-ID" sz="2800" dirty="0" smtClean="0">
                <a:latin typeface="Garamond" panose="02020404030301010803" pitchFamily="18" charset="0"/>
                <a:cs typeface="Tahoma" panose="020B0604030504040204" pitchFamily="34" charset="0"/>
              </a:rPr>
              <a:t>:</a:t>
            </a:r>
            <a:endParaRPr lang="en-US" sz="2800" dirty="0">
              <a:latin typeface="Garamond" panose="02020404030301010803" pitchFamily="18" charset="0"/>
              <a:cs typeface="Tahoma" panose="020B0604030504040204" pitchFamily="34" charset="0"/>
            </a:endParaRPr>
          </a:p>
          <a:p>
            <a:pPr lvl="2"/>
            <a:r>
              <a:rPr lang="en-US" sz="2800" dirty="0" err="1">
                <a:latin typeface="Garamond" panose="02020404030301010803" pitchFamily="18" charset="0"/>
                <a:cs typeface="Tahoma" panose="020B0604030504040204" pitchFamily="34" charset="0"/>
              </a:rPr>
              <a:t>Bagian</a:t>
            </a:r>
            <a:r>
              <a:rPr lang="en-US" sz="2800" dirty="0">
                <a:latin typeface="Garamond" panose="02020404030301010803" pitchFamily="18" charset="0"/>
                <a:cs typeface="Tahoma" panose="020B0604030504040204" pitchFamily="34" charset="0"/>
              </a:rPr>
              <a:t> ventral : </a:t>
            </a:r>
            <a:r>
              <a:rPr lang="en-US" sz="2800" dirty="0" err="1">
                <a:latin typeface="Garamond" panose="02020404030301010803" pitchFamily="18" charset="0"/>
                <a:cs typeface="Tahoma" panose="020B0604030504040204" pitchFamily="34" charset="0"/>
              </a:rPr>
              <a:t>primordium</a:t>
            </a:r>
            <a:r>
              <a:rPr lang="en-US" sz="2800" dirty="0">
                <a:latin typeface="Garamond" panose="02020404030301010803" pitchFamily="18" charset="0"/>
                <a:cs typeface="Tahoma" panose="020B0604030504040204" pitchFamily="34" charset="0"/>
              </a:rPr>
              <a:t> </a:t>
            </a:r>
            <a:r>
              <a:rPr lang="en-US" sz="2800" dirty="0" err="1">
                <a:latin typeface="Garamond" panose="02020404030301010803" pitchFamily="18" charset="0"/>
                <a:cs typeface="Tahoma" panose="020B0604030504040204" pitchFamily="34" charset="0"/>
              </a:rPr>
              <a:t>pernafasan</a:t>
            </a:r>
            <a:endParaRPr lang="en-US" sz="2800" dirty="0">
              <a:latin typeface="Garamond" panose="02020404030301010803" pitchFamily="18" charset="0"/>
              <a:cs typeface="Tahoma" panose="020B0604030504040204" pitchFamily="34" charset="0"/>
            </a:endParaRPr>
          </a:p>
          <a:p>
            <a:pPr lvl="2"/>
            <a:r>
              <a:rPr lang="en-US" sz="2800" dirty="0" err="1">
                <a:latin typeface="Garamond" panose="02020404030301010803" pitchFamily="18" charset="0"/>
                <a:cs typeface="Tahoma" panose="020B0604030504040204" pitchFamily="34" charset="0"/>
              </a:rPr>
              <a:t>Bagian</a:t>
            </a:r>
            <a:r>
              <a:rPr lang="en-US" sz="2800" dirty="0">
                <a:latin typeface="Garamond" panose="02020404030301010803" pitchFamily="18" charset="0"/>
                <a:cs typeface="Tahoma" panose="020B0604030504040204" pitchFamily="34" charset="0"/>
              </a:rPr>
              <a:t> dorsal  : </a:t>
            </a:r>
            <a:r>
              <a:rPr lang="en-US" sz="2800" dirty="0" err="1">
                <a:latin typeface="Garamond" panose="02020404030301010803" pitchFamily="18" charset="0"/>
                <a:cs typeface="Tahoma" panose="020B0604030504040204" pitchFamily="34" charset="0"/>
              </a:rPr>
              <a:t>oesopagus</a:t>
            </a:r>
            <a:endParaRPr lang="en-US" sz="2800" dirty="0">
              <a:latin typeface="Garamond" panose="02020404030301010803" pitchFamily="18" charset="0"/>
              <a:cs typeface="Tahoma" panose="020B0604030504040204" pitchFamily="34" charset="0"/>
            </a:endParaRPr>
          </a:p>
          <a:p>
            <a:pPr marL="381000" indent="-381000">
              <a:buNone/>
              <a:tabLst>
                <a:tab pos="392113" algn="l"/>
              </a:tabLst>
            </a:pPr>
            <a:endParaRPr lang="en-US" dirty="0">
              <a:latin typeface="Garamond" panose="02020404030301010803" pitchFamily="18" charset="0"/>
            </a:endParaRPr>
          </a:p>
        </p:txBody>
      </p:sp>
      <p:sp>
        <p:nvSpPr>
          <p:cNvPr id="14342" name="WordArt 6"/>
          <p:cNvSpPr>
            <a:spLocks noChangeArrowheads="1" noChangeShapeType="1" noTextEdit="1"/>
          </p:cNvSpPr>
          <p:nvPr/>
        </p:nvSpPr>
        <p:spPr bwMode="auto">
          <a:xfrm>
            <a:off x="1981201" y="381000"/>
            <a:ext cx="221932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id-ID" sz="3600"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14358" name="Picture 2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50223"/>
          <a:stretch/>
        </p:blipFill>
        <p:spPr>
          <a:xfrm>
            <a:off x="8768445" y="4049486"/>
            <a:ext cx="2133600" cy="24275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60" name="Line 24"/>
          <p:cNvSpPr>
            <a:spLocks noChangeShapeType="1"/>
          </p:cNvSpPr>
          <p:nvPr/>
        </p:nvSpPr>
        <p:spPr bwMode="auto">
          <a:xfrm flipV="1">
            <a:off x="8311245" y="5029200"/>
            <a:ext cx="19431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59" name="Line 23"/>
          <p:cNvSpPr>
            <a:spLocks noChangeShapeType="1"/>
          </p:cNvSpPr>
          <p:nvPr/>
        </p:nvSpPr>
        <p:spPr bwMode="auto">
          <a:xfrm flipV="1">
            <a:off x="8235045" y="5334000"/>
            <a:ext cx="1828800" cy="533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61" name="Line 25"/>
          <p:cNvSpPr>
            <a:spLocks noChangeShapeType="1"/>
          </p:cNvSpPr>
          <p:nvPr/>
        </p:nvSpPr>
        <p:spPr bwMode="auto">
          <a:xfrm>
            <a:off x="8158845" y="4724400"/>
            <a:ext cx="2019300" cy="38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4370" name="Rectangle 34"/>
          <p:cNvSpPr>
            <a:spLocks noChangeArrowheads="1"/>
          </p:cNvSpPr>
          <p:nvPr/>
        </p:nvSpPr>
        <p:spPr bwMode="auto">
          <a:xfrm>
            <a:off x="7092045" y="4444681"/>
            <a:ext cx="1447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err="1">
                <a:latin typeface="Garamond" panose="02020404030301010803" pitchFamily="18" charset="0"/>
              </a:rPr>
              <a:t>P</a:t>
            </a:r>
            <a:r>
              <a:rPr lang="en-US" sz="2000" dirty="0" err="1">
                <a:latin typeface="Garamond" panose="02020404030301010803" pitchFamily="18" charset="0"/>
              </a:rPr>
              <a:t>harynix</a:t>
            </a:r>
            <a:endParaRPr lang="en-US" sz="2000" dirty="0">
              <a:latin typeface="Garamond" panose="02020404030301010803" pitchFamily="18" charset="0"/>
            </a:endParaRPr>
          </a:p>
          <a:p>
            <a:endParaRPr lang="en-US" sz="2000" dirty="0">
              <a:latin typeface="Garamond" panose="02020404030301010803" pitchFamily="18" charset="0"/>
            </a:endParaRPr>
          </a:p>
          <a:p>
            <a:pPr eaLnBrk="0" hangingPunct="0"/>
            <a:r>
              <a:rPr lang="id-ID" sz="2000" dirty="0" smtClean="0">
                <a:latin typeface="Garamond" panose="02020404030301010803" pitchFamily="18" charset="0"/>
                <a:ea typeface="Times New Roman" panose="02020603050405020304" pitchFamily="18" charset="0"/>
                <a:cs typeface="ArialMT"/>
              </a:rPr>
              <a:t>   </a:t>
            </a:r>
            <a:r>
              <a:rPr lang="en-US" sz="2000" dirty="0" smtClean="0">
                <a:latin typeface="Garamond" panose="02020404030301010803" pitchFamily="18" charset="0"/>
                <a:ea typeface="Times New Roman" panose="02020603050405020304" pitchFamily="18" charset="0"/>
                <a:cs typeface="ArialMT"/>
              </a:rPr>
              <a:t>Trachea</a:t>
            </a:r>
            <a:endParaRPr lang="en-US" sz="2000" dirty="0">
              <a:latin typeface="Garamond" panose="02020404030301010803" pitchFamily="18" charset="0"/>
              <a:ea typeface="Times New Roman" panose="02020603050405020304" pitchFamily="18" charset="0"/>
              <a:cs typeface="ArialMT"/>
            </a:endParaRPr>
          </a:p>
          <a:p>
            <a:pPr eaLnBrk="0" hangingPunct="0"/>
            <a:endParaRPr lang="en-US" sz="2000" dirty="0">
              <a:latin typeface="Garamond" panose="02020404030301010803" pitchFamily="18" charset="0"/>
            </a:endParaRPr>
          </a:p>
          <a:p>
            <a:pPr eaLnBrk="0" hangingPunct="0"/>
            <a:r>
              <a:rPr lang="en-US" sz="2000" dirty="0">
                <a:latin typeface="Garamond" panose="02020404030301010803" pitchFamily="18" charset="0"/>
                <a:cs typeface="Times New Roman" panose="02020603050405020304" pitchFamily="18" charset="0"/>
              </a:rPr>
              <a:t>stomach	</a:t>
            </a:r>
            <a:r>
              <a:rPr lang="en-US" sz="2000" dirty="0">
                <a:latin typeface="Garamond" panose="02020404030301010803" pitchFamily="18" charset="0"/>
              </a:rPr>
              <a:t> </a:t>
            </a:r>
          </a:p>
        </p:txBody>
      </p:sp>
      <p:sp>
        <p:nvSpPr>
          <p:cNvPr id="14" name="Rectangle 2"/>
          <p:cNvSpPr>
            <a:spLocks noGrp="1" noChangeArrowheads="1"/>
          </p:cNvSpPr>
          <p:nvPr>
            <p:ph type="title"/>
          </p:nvPr>
        </p:nvSpPr>
        <p:spPr>
          <a:xfrm>
            <a:off x="0" y="591687"/>
            <a:ext cx="3886200" cy="1020762"/>
          </a:xfrm>
          <a:noFill/>
          <a:ln w="38100">
            <a:solidFill>
              <a:schemeClr val="accent1"/>
            </a:solidFill>
          </a:ln>
        </p:spPr>
        <p:txBody>
          <a:bodyPr/>
          <a:lstStyle/>
          <a:p>
            <a:pPr algn="ctr"/>
            <a:r>
              <a:rPr lang="id-ID" kern="10" dirty="0" smtClean="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Usus Depan</a:t>
            </a:r>
            <a:endParaRPr lang="id-ID"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15" name="Picture 14" descr="hal 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238" y="800100"/>
            <a:ext cx="5671556" cy="286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47591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381000" y="1775277"/>
            <a:ext cx="6950529" cy="413566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sz="3200" b="1" dirty="0" smtClean="0">
                <a:solidFill>
                  <a:srgbClr val="FF0000"/>
                </a:solidFill>
                <a:latin typeface="Garamond" panose="02020404030301010803" pitchFamily="18" charset="0"/>
              </a:rPr>
              <a:t>2. Lambung </a:t>
            </a:r>
          </a:p>
          <a:p>
            <a:pPr marL="711200" indent="-261938"/>
            <a:r>
              <a:rPr lang="en-US" dirty="0" err="1" smtClean="0">
                <a:latin typeface="Garamond" panose="02020404030301010803" pitchFamily="18" charset="0"/>
              </a:rPr>
              <a:t>Lambung</a:t>
            </a:r>
            <a:r>
              <a:rPr lang="en-US" dirty="0" smtClean="0">
                <a:latin typeface="Garamond" panose="02020404030301010803" pitchFamily="18" charset="0"/>
              </a:rPr>
              <a:t> </a:t>
            </a:r>
            <a:r>
              <a:rPr lang="en-US" dirty="0" err="1" smtClean="0">
                <a:latin typeface="Garamond" panose="02020404030301010803" pitchFamily="18" charset="0"/>
              </a:rPr>
              <a:t>merupakan</a:t>
            </a:r>
            <a:r>
              <a:rPr lang="en-US" dirty="0" smtClean="0">
                <a:latin typeface="Garamond" panose="02020404030301010803" pitchFamily="18" charset="0"/>
              </a:rPr>
              <a:t> </a:t>
            </a:r>
            <a:r>
              <a:rPr lang="en-US" dirty="0" err="1" smtClean="0">
                <a:latin typeface="Garamond" panose="02020404030301010803" pitchFamily="18" charset="0"/>
              </a:rPr>
              <a:t>suatu</a:t>
            </a:r>
            <a:r>
              <a:rPr lang="en-US" dirty="0" smtClean="0">
                <a:latin typeface="Garamond" panose="02020404030301010803" pitchFamily="18" charset="0"/>
              </a:rPr>
              <a:t> </a:t>
            </a:r>
            <a:r>
              <a:rPr lang="en-US" dirty="0" err="1" smtClean="0">
                <a:latin typeface="Garamond" panose="02020404030301010803" pitchFamily="18" charset="0"/>
              </a:rPr>
              <a:t>pelebaran</a:t>
            </a:r>
            <a:r>
              <a:rPr lang="en-US" dirty="0" smtClean="0">
                <a:latin typeface="Garamond" panose="02020404030301010803" pitchFamily="18" charset="0"/>
              </a:rPr>
              <a:t> </a:t>
            </a:r>
            <a:r>
              <a:rPr lang="en-US" dirty="0" err="1" smtClean="0">
                <a:latin typeface="Garamond" panose="02020404030301010803" pitchFamily="18" charset="0"/>
              </a:rPr>
              <a:t>usus</a:t>
            </a:r>
            <a:r>
              <a:rPr lang="en-US" dirty="0" smtClean="0">
                <a:latin typeface="Garamond" panose="02020404030301010803" pitchFamily="18" charset="0"/>
              </a:rPr>
              <a:t> </a:t>
            </a:r>
            <a:r>
              <a:rPr lang="en-US" dirty="0" err="1" smtClean="0">
                <a:latin typeface="Garamond" panose="02020404030301010803" pitchFamily="18" charset="0"/>
              </a:rPr>
              <a:t>depan</a:t>
            </a:r>
            <a:r>
              <a:rPr lang="en-US" dirty="0" smtClean="0">
                <a:latin typeface="Garamond" panose="02020404030301010803" pitchFamily="18" charset="0"/>
              </a:rPr>
              <a:t> </a:t>
            </a:r>
            <a:r>
              <a:rPr lang="en-US" dirty="0" err="1" smtClean="0">
                <a:latin typeface="Garamond" panose="02020404030301010803" pitchFamily="18" charset="0"/>
              </a:rPr>
              <a:t>berbentuk</a:t>
            </a:r>
            <a:r>
              <a:rPr lang="en-US" dirty="0" smtClean="0">
                <a:latin typeface="Garamond" panose="02020404030301010803" pitchFamily="18" charset="0"/>
              </a:rPr>
              <a:t> </a:t>
            </a:r>
            <a:r>
              <a:rPr lang="en-US" dirty="0" err="1" smtClean="0">
                <a:latin typeface="Garamond" panose="02020404030301010803" pitchFamily="18" charset="0"/>
              </a:rPr>
              <a:t>fusiformis</a:t>
            </a:r>
            <a:r>
              <a:rPr lang="id-ID" dirty="0" smtClean="0">
                <a:latin typeface="Garamond" panose="02020404030301010803" pitchFamily="18" charset="0"/>
              </a:rPr>
              <a:t> (kumparan)</a:t>
            </a:r>
            <a:r>
              <a:rPr lang="en-US" dirty="0" smtClean="0">
                <a:latin typeface="Garamond" panose="02020404030301010803" pitchFamily="18" charset="0"/>
              </a:rPr>
              <a:t> .</a:t>
            </a:r>
            <a:endParaRPr lang="id-ID" dirty="0" smtClean="0">
              <a:latin typeface="Garamond" panose="02020404030301010803" pitchFamily="18" charset="0"/>
            </a:endParaRPr>
          </a:p>
          <a:p>
            <a:pPr marL="711200" indent="-261938"/>
            <a:r>
              <a:rPr lang="en-US" dirty="0" err="1" smtClean="0">
                <a:latin typeface="Garamond" panose="02020404030301010803" pitchFamily="18" charset="0"/>
              </a:rPr>
              <a:t>Pada</a:t>
            </a:r>
            <a:r>
              <a:rPr lang="en-US" dirty="0" smtClean="0">
                <a:latin typeface="Garamond" panose="02020404030301010803" pitchFamily="18" charset="0"/>
              </a:rPr>
              <a:t> </a:t>
            </a:r>
            <a:r>
              <a:rPr lang="en-US" dirty="0" err="1" smtClean="0">
                <a:latin typeface="Garamond" panose="02020404030301010803" pitchFamily="18" charset="0"/>
              </a:rPr>
              <a:t>minggu-minggu</a:t>
            </a:r>
            <a:r>
              <a:rPr lang="en-US" dirty="0" smtClean="0">
                <a:latin typeface="Garamond" panose="02020404030301010803" pitchFamily="18" charset="0"/>
              </a:rPr>
              <a:t> </a:t>
            </a:r>
            <a:r>
              <a:rPr lang="en-US" dirty="0" err="1" smtClean="0">
                <a:latin typeface="Garamond" panose="02020404030301010803" pitchFamily="18" charset="0"/>
              </a:rPr>
              <a:t>berikutnya</a:t>
            </a:r>
            <a:r>
              <a:rPr lang="en-US" dirty="0" smtClean="0">
                <a:latin typeface="Garamond" panose="02020404030301010803" pitchFamily="18" charset="0"/>
              </a:rPr>
              <a:t>, </a:t>
            </a:r>
            <a:r>
              <a:rPr lang="en-US" dirty="0" err="1" smtClean="0">
                <a:latin typeface="Garamond" panose="02020404030301010803" pitchFamily="18" charset="0"/>
              </a:rPr>
              <a:t>bentuk</a:t>
            </a:r>
            <a:r>
              <a:rPr lang="en-US" dirty="0" smtClean="0">
                <a:latin typeface="Garamond" panose="02020404030301010803" pitchFamily="18" charset="0"/>
              </a:rPr>
              <a:t> </a:t>
            </a:r>
            <a:r>
              <a:rPr lang="en-US" dirty="0" err="1" smtClean="0">
                <a:latin typeface="Garamond" panose="02020404030301010803" pitchFamily="18" charset="0"/>
              </a:rPr>
              <a:t>dan</a:t>
            </a:r>
            <a:r>
              <a:rPr lang="en-US" dirty="0" smtClean="0">
                <a:latin typeface="Garamond" panose="02020404030301010803" pitchFamily="18" charset="0"/>
              </a:rPr>
              <a:t> </a:t>
            </a:r>
            <a:r>
              <a:rPr lang="en-US" dirty="0" err="1" smtClean="0">
                <a:latin typeface="Garamond" panose="02020404030301010803" pitchFamily="18" charset="0"/>
              </a:rPr>
              <a:t>kedudukannya</a:t>
            </a:r>
            <a:r>
              <a:rPr lang="en-US" dirty="0" smtClean="0">
                <a:latin typeface="Garamond" panose="02020404030301010803" pitchFamily="18" charset="0"/>
              </a:rPr>
              <a:t> </a:t>
            </a:r>
            <a:r>
              <a:rPr lang="en-US" dirty="0" err="1" smtClean="0">
                <a:latin typeface="Garamond" panose="02020404030301010803" pitchFamily="18" charset="0"/>
              </a:rPr>
              <a:t>banyak</a:t>
            </a:r>
            <a:r>
              <a:rPr lang="en-US" dirty="0" smtClean="0">
                <a:latin typeface="Garamond" panose="02020404030301010803" pitchFamily="18" charset="0"/>
              </a:rPr>
              <a:t> </a:t>
            </a:r>
            <a:r>
              <a:rPr lang="en-US" dirty="0" err="1" smtClean="0">
                <a:latin typeface="Garamond" panose="02020404030301010803" pitchFamily="18" charset="0"/>
              </a:rPr>
              <a:t>berubah</a:t>
            </a:r>
            <a:r>
              <a:rPr lang="en-US" dirty="0" smtClean="0">
                <a:latin typeface="Garamond" panose="02020404030301010803" pitchFamily="18" charset="0"/>
              </a:rPr>
              <a:t> </a:t>
            </a:r>
            <a:r>
              <a:rPr lang="en-US" dirty="0" err="1" smtClean="0">
                <a:latin typeface="Garamond" panose="02020404030301010803" pitchFamily="18" charset="0"/>
              </a:rPr>
              <a:t>akibat</a:t>
            </a:r>
            <a:r>
              <a:rPr lang="en-US" dirty="0" smtClean="0">
                <a:latin typeface="Garamond" panose="02020404030301010803" pitchFamily="18" charset="0"/>
              </a:rPr>
              <a:t> </a:t>
            </a:r>
            <a:r>
              <a:rPr lang="en-US" dirty="0" err="1" smtClean="0">
                <a:latin typeface="Garamond" panose="02020404030301010803" pitchFamily="18" charset="0"/>
              </a:rPr>
              <a:t>perbedaan</a:t>
            </a:r>
            <a:r>
              <a:rPr lang="en-US" dirty="0" smtClean="0">
                <a:latin typeface="Garamond" panose="02020404030301010803" pitchFamily="18" charset="0"/>
              </a:rPr>
              <a:t> </a:t>
            </a:r>
            <a:r>
              <a:rPr lang="en-US" dirty="0" err="1" smtClean="0">
                <a:latin typeface="Garamond" panose="02020404030301010803" pitchFamily="18" charset="0"/>
              </a:rPr>
              <a:t>kecepatan</a:t>
            </a:r>
            <a:r>
              <a:rPr lang="en-US" dirty="0" smtClean="0">
                <a:latin typeface="Garamond" panose="02020404030301010803" pitchFamily="18" charset="0"/>
              </a:rPr>
              <a:t> </a:t>
            </a:r>
            <a:r>
              <a:rPr lang="en-US" dirty="0" err="1" smtClean="0">
                <a:latin typeface="Garamond" panose="02020404030301010803" pitchFamily="18" charset="0"/>
              </a:rPr>
              <a:t>pertumbuhan</a:t>
            </a:r>
            <a:r>
              <a:rPr lang="en-US" dirty="0" smtClean="0">
                <a:latin typeface="Garamond" panose="02020404030301010803" pitchFamily="18" charset="0"/>
              </a:rPr>
              <a:t> </a:t>
            </a:r>
            <a:r>
              <a:rPr lang="en-US" dirty="0" err="1" smtClean="0">
                <a:latin typeface="Garamond" panose="02020404030301010803" pitchFamily="18" charset="0"/>
              </a:rPr>
              <a:t>pada</a:t>
            </a:r>
            <a:r>
              <a:rPr lang="en-US" dirty="0" smtClean="0">
                <a:latin typeface="Garamond" panose="02020404030301010803" pitchFamily="18" charset="0"/>
              </a:rPr>
              <a:t> </a:t>
            </a:r>
            <a:r>
              <a:rPr lang="en-US" dirty="0" err="1" smtClean="0">
                <a:latin typeface="Garamond" panose="02020404030301010803" pitchFamily="18" charset="0"/>
              </a:rPr>
              <a:t>berbagai</a:t>
            </a:r>
            <a:r>
              <a:rPr lang="en-US" dirty="0" smtClean="0">
                <a:latin typeface="Garamond" panose="02020404030301010803" pitchFamily="18" charset="0"/>
              </a:rPr>
              <a:t> </a:t>
            </a:r>
            <a:r>
              <a:rPr lang="en-US" dirty="0" err="1" smtClean="0">
                <a:latin typeface="Garamond" panose="02020404030301010803" pitchFamily="18" charset="0"/>
              </a:rPr>
              <a:t>bagian</a:t>
            </a:r>
            <a:r>
              <a:rPr lang="en-US" dirty="0" smtClean="0">
                <a:latin typeface="Garamond" panose="02020404030301010803" pitchFamily="18" charset="0"/>
              </a:rPr>
              <a:t> </a:t>
            </a:r>
            <a:r>
              <a:rPr lang="en-US" dirty="0" err="1" smtClean="0">
                <a:latin typeface="Garamond" panose="02020404030301010803" pitchFamily="18" charset="0"/>
              </a:rPr>
              <a:t>dindingnya</a:t>
            </a:r>
            <a:r>
              <a:rPr lang="en-US" dirty="0" smtClean="0">
                <a:latin typeface="Garamond" panose="02020404030301010803" pitchFamily="18" charset="0"/>
              </a:rPr>
              <a:t>, </a:t>
            </a:r>
            <a:r>
              <a:rPr lang="en-US" dirty="0" err="1" smtClean="0">
                <a:latin typeface="Garamond" panose="02020404030301010803" pitchFamily="18" charset="0"/>
              </a:rPr>
              <a:t>dan</a:t>
            </a:r>
            <a:r>
              <a:rPr lang="en-US" dirty="0" smtClean="0">
                <a:latin typeface="Garamond" panose="02020404030301010803" pitchFamily="18" charset="0"/>
              </a:rPr>
              <a:t> </a:t>
            </a:r>
            <a:r>
              <a:rPr lang="en-US" dirty="0" err="1" smtClean="0">
                <a:latin typeface="Garamond" panose="02020404030301010803" pitchFamily="18" charset="0"/>
              </a:rPr>
              <a:t>perubahan</a:t>
            </a:r>
            <a:r>
              <a:rPr lang="en-US" dirty="0" smtClean="0">
                <a:latin typeface="Garamond" panose="02020404030301010803" pitchFamily="18" charset="0"/>
              </a:rPr>
              <a:t> </a:t>
            </a:r>
            <a:r>
              <a:rPr lang="en-US" dirty="0" err="1" smtClean="0">
                <a:latin typeface="Garamond" panose="02020404030301010803" pitchFamily="18" charset="0"/>
              </a:rPr>
              <a:t>kedudukan</a:t>
            </a:r>
            <a:r>
              <a:rPr lang="en-US" dirty="0" smtClean="0">
                <a:latin typeface="Garamond" panose="02020404030301010803" pitchFamily="18" charset="0"/>
              </a:rPr>
              <a:t> </a:t>
            </a:r>
            <a:r>
              <a:rPr lang="en-US" dirty="0" err="1" smtClean="0">
                <a:latin typeface="Garamond" panose="02020404030301010803" pitchFamily="18" charset="0"/>
              </a:rPr>
              <a:t>alat-alat</a:t>
            </a:r>
            <a:r>
              <a:rPr lang="en-US" dirty="0" smtClean="0">
                <a:latin typeface="Garamond" panose="02020404030301010803" pitchFamily="18" charset="0"/>
              </a:rPr>
              <a:t> di </a:t>
            </a:r>
            <a:r>
              <a:rPr lang="en-US" dirty="0" err="1" smtClean="0">
                <a:latin typeface="Garamond" panose="02020404030301010803" pitchFamily="18" charset="0"/>
              </a:rPr>
              <a:t>sekitarnya</a:t>
            </a:r>
            <a:r>
              <a:rPr lang="en-US" dirty="0" smtClean="0">
                <a:latin typeface="Garamond" panose="02020404030301010803" pitchFamily="18" charset="0"/>
              </a:rPr>
              <a:t> .</a:t>
            </a:r>
            <a:endParaRPr lang="en-US" dirty="0">
              <a:latin typeface="Garamond" panose="02020404030301010803" pitchFamily="18" charset="0"/>
            </a:endParaRPr>
          </a:p>
        </p:txBody>
      </p:sp>
      <p:pic>
        <p:nvPicPr>
          <p:cNvPr id="5" name="Picture 4" descr="9a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829" y="1775277"/>
            <a:ext cx="4746171" cy="43554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0" y="591687"/>
            <a:ext cx="3886200" cy="1020762"/>
          </a:xfrm>
          <a:prstGeom prst="rect">
            <a:avLst/>
          </a:prstGeom>
          <a:noFill/>
          <a:ln w="381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kern="10" smtClean="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Usus Depan</a:t>
            </a:r>
            <a:endParaRPr lang="id-ID"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956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WordArt 5"/>
          <p:cNvSpPr>
            <a:spLocks noChangeArrowheads="1" noChangeShapeType="1" noTextEdit="1"/>
          </p:cNvSpPr>
          <p:nvPr/>
        </p:nvSpPr>
        <p:spPr bwMode="auto">
          <a:xfrm>
            <a:off x="3124200" y="566068"/>
            <a:ext cx="5715000" cy="533400"/>
          </a:xfrm>
          <a:prstGeom prst="rect">
            <a:avLst/>
          </a:prstGeom>
        </p:spPr>
        <p:txBody>
          <a:bodyPr wrap="none" fromWordArt="1">
            <a:prstTxWarp prst="textPlain">
              <a:avLst>
                <a:gd name="adj" fmla="val 50000"/>
              </a:avLst>
            </a:prstTxWarp>
          </a:bodyPr>
          <a:lstStyle/>
          <a:p>
            <a:pPr algn="ctr"/>
            <a:endParaRPr lang="id-ID" sz="3600" kern="10" dirty="0">
              <a:ln w="9525">
                <a:solidFill>
                  <a:schemeClr val="bg1"/>
                </a:solidFill>
                <a:round/>
                <a:headEnd/>
                <a:tailEnd/>
              </a:ln>
              <a:solidFill>
                <a:schemeClr val="bg1"/>
              </a:solidFill>
              <a:latin typeface="Times New Roman" panose="02020603050405020304" pitchFamily="18" charset="0"/>
              <a:cs typeface="Times New Roman" panose="02020603050405020304" pitchFamily="18" charset="0"/>
            </a:endParaRPr>
          </a:p>
        </p:txBody>
      </p:sp>
      <p:pic>
        <p:nvPicPr>
          <p:cNvPr id="17416" name="Picture 8"/>
          <p:cNvPicPr>
            <a:picLocks noChangeAspect="1" noChangeArrowheads="1"/>
          </p:cNvPicPr>
          <p:nvPr/>
        </p:nvPicPr>
        <p:blipFill>
          <a:blip r:embed="rId4">
            <a:extLst>
              <a:ext uri="{28A0092B-C50C-407E-A947-70E740481C1C}">
                <a14:useLocalDpi xmlns:a14="http://schemas.microsoft.com/office/drawing/2010/main" val="0"/>
              </a:ext>
            </a:extLst>
          </a:blip>
          <a:srcRect t="7430" r="50874" b="4558"/>
          <a:stretch>
            <a:fillRect/>
          </a:stretch>
        </p:blipFill>
        <p:spPr bwMode="auto">
          <a:xfrm>
            <a:off x="2590800" y="1175665"/>
            <a:ext cx="67818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7" name="Rectangle 9"/>
          <p:cNvSpPr>
            <a:spLocks noGrp="1" noChangeArrowheads="1"/>
          </p:cNvSpPr>
          <p:nvPr>
            <p:ph type="body" idx="1"/>
          </p:nvPr>
        </p:nvSpPr>
        <p:spPr>
          <a:xfrm>
            <a:off x="2465842" y="6233437"/>
            <a:ext cx="7138987" cy="590096"/>
          </a:xfrm>
          <a:solidFill>
            <a:schemeClr val="bg1"/>
          </a:solidFill>
        </p:spPr>
        <p:txBody>
          <a:bodyPr>
            <a:normAutofit/>
          </a:bodyPr>
          <a:lstStyle/>
          <a:p>
            <a:pPr algn="ctr">
              <a:lnSpc>
                <a:spcPct val="80000"/>
              </a:lnSpc>
              <a:buFontTx/>
              <a:buNone/>
            </a:pPr>
            <a:r>
              <a:rPr lang="en-US" sz="2000" dirty="0" err="1" smtClean="0">
                <a:latin typeface="Comic Sans MS" panose="030F0702030302020204" pitchFamily="66" charset="0"/>
              </a:rPr>
              <a:t>Gambar</a:t>
            </a:r>
            <a:r>
              <a:rPr lang="en-US" sz="2000" dirty="0" smtClean="0">
                <a:latin typeface="Comic Sans MS" panose="030F0702030302020204" pitchFamily="66" charset="0"/>
              </a:rPr>
              <a:t> </a:t>
            </a:r>
            <a:r>
              <a:rPr lang="en-US" sz="2000" dirty="0" err="1">
                <a:latin typeface="Comic Sans MS" panose="030F0702030302020204" pitchFamily="66" charset="0"/>
              </a:rPr>
              <a:t>skematik</a:t>
            </a:r>
            <a:r>
              <a:rPr lang="en-US" sz="2000" dirty="0">
                <a:latin typeface="Comic Sans MS" panose="030F0702030302020204" pitchFamily="66" charset="0"/>
              </a:rPr>
              <a:t> </a:t>
            </a:r>
            <a:r>
              <a:rPr lang="en-US" sz="2000" dirty="0" err="1">
                <a:latin typeface="Comic Sans MS" panose="030F0702030302020204" pitchFamily="66" charset="0"/>
              </a:rPr>
              <a:t>rotasi</a:t>
            </a:r>
            <a:r>
              <a:rPr lang="en-US" sz="2000" dirty="0">
                <a:latin typeface="Comic Sans MS" panose="030F0702030302020204" pitchFamily="66" charset="0"/>
              </a:rPr>
              <a:t> </a:t>
            </a:r>
            <a:r>
              <a:rPr lang="en-US" sz="2000" dirty="0" err="1">
                <a:latin typeface="Comic Sans MS" panose="030F0702030302020204" pitchFamily="66" charset="0"/>
              </a:rPr>
              <a:t>lambung</a:t>
            </a:r>
            <a:r>
              <a:rPr lang="en-US" sz="2000" dirty="0">
                <a:latin typeface="Comic Sans MS" panose="030F0702030302020204" pitchFamily="66" charset="0"/>
              </a:rPr>
              <a:t> </a:t>
            </a:r>
            <a:r>
              <a:rPr lang="en-US" sz="2000" dirty="0" err="1">
                <a:latin typeface="Comic Sans MS" panose="030F0702030302020204" pitchFamily="66" charset="0"/>
              </a:rPr>
              <a:t>pada</a:t>
            </a:r>
            <a:r>
              <a:rPr lang="en-US" sz="2000" dirty="0">
                <a:latin typeface="Comic Sans MS" panose="030F0702030302020204" pitchFamily="66" charset="0"/>
              </a:rPr>
              <a:t> </a:t>
            </a:r>
            <a:r>
              <a:rPr lang="en-US" sz="2000" dirty="0" err="1">
                <a:latin typeface="Comic Sans MS" panose="030F0702030302020204" pitchFamily="66" charset="0"/>
              </a:rPr>
              <a:t>sumbu</a:t>
            </a:r>
            <a:r>
              <a:rPr lang="en-US" sz="2000" dirty="0">
                <a:latin typeface="Comic Sans MS" panose="030F0702030302020204" pitchFamily="66" charset="0"/>
              </a:rPr>
              <a:t> longitudinal </a:t>
            </a:r>
            <a:r>
              <a:rPr lang="en-US" sz="2000" dirty="0" err="1">
                <a:latin typeface="Comic Sans MS" panose="030F0702030302020204" pitchFamily="66" charset="0"/>
              </a:rPr>
              <a:t>kalau</a:t>
            </a:r>
            <a:r>
              <a:rPr lang="en-US" sz="2000" dirty="0">
                <a:latin typeface="Comic Sans MS" panose="030F0702030302020204" pitchFamily="66" charset="0"/>
              </a:rPr>
              <a:t> </a:t>
            </a:r>
            <a:r>
              <a:rPr lang="en-US" sz="2000" dirty="0" err="1">
                <a:latin typeface="Comic Sans MS" panose="030F0702030302020204" pitchFamily="66" charset="0"/>
              </a:rPr>
              <a:t>dilihat</a:t>
            </a:r>
            <a:r>
              <a:rPr lang="en-US" sz="2000" dirty="0">
                <a:latin typeface="Comic Sans MS" panose="030F0702030302020204" pitchFamily="66" charset="0"/>
              </a:rPr>
              <a:t> </a:t>
            </a:r>
            <a:r>
              <a:rPr lang="en-US" sz="2000" dirty="0" err="1">
                <a:latin typeface="Comic Sans MS" panose="030F0702030302020204" pitchFamily="66" charset="0"/>
              </a:rPr>
              <a:t>dari</a:t>
            </a:r>
            <a:r>
              <a:rPr lang="en-US" sz="2000" dirty="0">
                <a:latin typeface="Comic Sans MS" panose="030F0702030302020204" pitchFamily="66" charset="0"/>
              </a:rPr>
              <a:t> </a:t>
            </a:r>
            <a:r>
              <a:rPr lang="en-US" sz="2000" dirty="0" err="1">
                <a:latin typeface="Comic Sans MS" panose="030F0702030302020204" pitchFamily="66" charset="0"/>
              </a:rPr>
              <a:t>sisi</a:t>
            </a:r>
            <a:r>
              <a:rPr lang="en-US" sz="2000" dirty="0">
                <a:latin typeface="Comic Sans MS" panose="030F0702030302020204" pitchFamily="66" charset="0"/>
              </a:rPr>
              <a:t> </a:t>
            </a:r>
            <a:r>
              <a:rPr lang="en-US" sz="2000" dirty="0" err="1">
                <a:latin typeface="Comic Sans MS" panose="030F0702030302020204" pitchFamily="66" charset="0"/>
              </a:rPr>
              <a:t>depan</a:t>
            </a:r>
            <a:r>
              <a:rPr lang="en-US" sz="2000" dirty="0">
                <a:latin typeface="Comic Sans MS" panose="030F0702030302020204" pitchFamily="66" charset="0"/>
              </a:rPr>
              <a:t>.</a:t>
            </a:r>
          </a:p>
        </p:txBody>
      </p:sp>
      <p:sp>
        <p:nvSpPr>
          <p:cNvPr id="2" name="TextBox 1"/>
          <p:cNvSpPr txBox="1"/>
          <p:nvPr/>
        </p:nvSpPr>
        <p:spPr>
          <a:xfrm>
            <a:off x="2541017" y="529334"/>
            <a:ext cx="7092837" cy="646331"/>
          </a:xfrm>
          <a:prstGeom prst="rect">
            <a:avLst/>
          </a:prstGeom>
          <a:noFill/>
        </p:spPr>
        <p:txBody>
          <a:bodyPr wrap="square" rtlCol="0">
            <a:spAutoFit/>
          </a:bodyPr>
          <a:lstStyle/>
          <a:p>
            <a:r>
              <a:rPr lang="id-ID" sz="3600" b="1" dirty="0" smtClean="0">
                <a:latin typeface="Arial" panose="020B0604020202020204" pitchFamily="34" charset="0"/>
                <a:cs typeface="Arial" panose="020B0604020202020204" pitchFamily="34" charset="0"/>
              </a:rPr>
              <a:t>Perputaran Usus dan Lambung</a:t>
            </a:r>
            <a:endParaRPr lang="id-ID"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541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1638300" y="1867920"/>
            <a:ext cx="8915400" cy="3082470"/>
          </a:xfrm>
          <a:solidFill>
            <a:schemeClr val="bg1"/>
          </a:solidFill>
        </p:spPr>
        <p:txBody>
          <a:bodyPr>
            <a:normAutofit/>
          </a:bodyPr>
          <a:lstStyle/>
          <a:p>
            <a:pPr marL="0" indent="0">
              <a:buNone/>
            </a:pPr>
            <a:r>
              <a:rPr lang="id-ID" b="1" dirty="0" smtClean="0">
                <a:solidFill>
                  <a:srgbClr val="FF0000"/>
                </a:solidFill>
                <a:latin typeface="Garamond" panose="02020404030301010803" pitchFamily="18" charset="0"/>
              </a:rPr>
              <a:t>3. Duodenum</a:t>
            </a:r>
          </a:p>
          <a:p>
            <a:r>
              <a:rPr lang="en-US" dirty="0" err="1">
                <a:latin typeface="Garamond" panose="02020404030301010803" pitchFamily="18" charset="0"/>
                <a:cs typeface="Tahoma" panose="020B0604030504040204" pitchFamily="34" charset="0"/>
              </a:rPr>
              <a:t>Terbentuk</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dari</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bagian</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akhir</a:t>
            </a:r>
            <a:r>
              <a:rPr lang="en-US" dirty="0">
                <a:latin typeface="Garamond" panose="02020404030301010803" pitchFamily="18" charset="0"/>
                <a:cs typeface="Tahoma" panose="020B0604030504040204" pitchFamily="34" charset="0"/>
              </a:rPr>
              <a:t> fore gut </a:t>
            </a:r>
            <a:r>
              <a:rPr lang="en-US" dirty="0" err="1">
                <a:latin typeface="Garamond" panose="02020404030301010803" pitchFamily="18" charset="0"/>
                <a:cs typeface="Tahoma" panose="020B0604030504040204" pitchFamily="34" charset="0"/>
              </a:rPr>
              <a:t>dan</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bagian</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atas</a:t>
            </a:r>
            <a:r>
              <a:rPr lang="en-US" dirty="0">
                <a:latin typeface="Garamond" panose="02020404030301010803" pitchFamily="18" charset="0"/>
                <a:cs typeface="Tahoma" panose="020B0604030504040204" pitchFamily="34" charset="0"/>
              </a:rPr>
              <a:t> mid gut. </a:t>
            </a:r>
          </a:p>
          <a:p>
            <a:r>
              <a:rPr lang="en-US" dirty="0" err="1">
                <a:latin typeface="Garamond" panose="02020404030301010803" pitchFamily="18" charset="0"/>
                <a:cs typeface="Tahoma" panose="020B0604030504040204" pitchFamily="34" charset="0"/>
              </a:rPr>
              <a:t>Titik</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pertemuan</a:t>
            </a:r>
            <a:r>
              <a:rPr lang="en-US" dirty="0">
                <a:latin typeface="Garamond" panose="02020404030301010803" pitchFamily="18" charset="0"/>
                <a:cs typeface="Tahoma" panose="020B0604030504040204" pitchFamily="34" charset="0"/>
              </a:rPr>
              <a:t> fore gut </a:t>
            </a:r>
            <a:r>
              <a:rPr lang="en-US" dirty="0" err="1">
                <a:latin typeface="Garamond" panose="02020404030301010803" pitchFamily="18" charset="0"/>
                <a:cs typeface="Tahoma" panose="020B0604030504040204" pitchFamily="34" charset="0"/>
              </a:rPr>
              <a:t>dan</a:t>
            </a:r>
            <a:r>
              <a:rPr lang="en-US" dirty="0">
                <a:latin typeface="Garamond" panose="02020404030301010803" pitchFamily="18" charset="0"/>
                <a:cs typeface="Tahoma" panose="020B0604030504040204" pitchFamily="34" charset="0"/>
              </a:rPr>
              <a:t> mid gut </a:t>
            </a:r>
            <a:r>
              <a:rPr lang="en-US" dirty="0" err="1">
                <a:latin typeface="Garamond" panose="02020404030301010803" pitchFamily="18" charset="0"/>
                <a:cs typeface="Tahoma" panose="020B0604030504040204" pitchFamily="34" charset="0"/>
              </a:rPr>
              <a:t>ini</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terletak</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tepat</a:t>
            </a:r>
            <a:r>
              <a:rPr lang="en-US" dirty="0">
                <a:latin typeface="Garamond" panose="02020404030301010803" pitchFamily="18" charset="0"/>
                <a:cs typeface="Tahoma" panose="020B0604030504040204" pitchFamily="34" charset="0"/>
              </a:rPr>
              <a:t> distal </a:t>
            </a:r>
            <a:r>
              <a:rPr lang="en-US" dirty="0" err="1">
                <a:latin typeface="Garamond" panose="02020404030301010803" pitchFamily="18" charset="0"/>
                <a:cs typeface="Tahoma" panose="020B0604030504040204" pitchFamily="34" charset="0"/>
              </a:rPr>
              <a:t>dari</a:t>
            </a:r>
            <a:r>
              <a:rPr lang="en-US" dirty="0">
                <a:latin typeface="Garamond" panose="02020404030301010803" pitchFamily="18" charset="0"/>
                <a:cs typeface="Tahoma" panose="020B0604030504040204" pitchFamily="34" charset="0"/>
              </a:rPr>
              <a:t> tunas </a:t>
            </a:r>
            <a:r>
              <a:rPr lang="en-US" dirty="0" err="1">
                <a:latin typeface="Garamond" panose="02020404030301010803" pitchFamily="18" charset="0"/>
                <a:cs typeface="Tahoma" panose="020B0604030504040204" pitchFamily="34" charset="0"/>
              </a:rPr>
              <a:t>hati</a:t>
            </a:r>
            <a:r>
              <a:rPr lang="en-US" dirty="0">
                <a:latin typeface="Garamond" panose="02020404030301010803" pitchFamily="18" charset="0"/>
                <a:cs typeface="Tahoma" panose="020B0604030504040204" pitchFamily="34" charset="0"/>
              </a:rPr>
              <a:t>.</a:t>
            </a:r>
          </a:p>
          <a:p>
            <a:r>
              <a:rPr lang="en-US" dirty="0" err="1">
                <a:latin typeface="Garamond" panose="02020404030301010803" pitchFamily="18" charset="0"/>
                <a:cs typeface="Tahoma" panose="020B0604030504040204" pitchFamily="34" charset="0"/>
              </a:rPr>
              <a:t>Sementara</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lambung</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berputar</a:t>
            </a:r>
            <a:r>
              <a:rPr lang="en-US" dirty="0">
                <a:latin typeface="Garamond" panose="02020404030301010803" pitchFamily="18" charset="0"/>
                <a:cs typeface="Tahoma" panose="020B0604030504040204" pitchFamily="34" charset="0"/>
              </a:rPr>
              <a:t>, duodenum </a:t>
            </a:r>
            <a:r>
              <a:rPr lang="en-US" dirty="0" err="1">
                <a:latin typeface="Garamond" panose="02020404030301010803" pitchFamily="18" charset="0"/>
                <a:cs typeface="Tahoma" panose="020B0604030504040204" pitchFamily="34" charset="0"/>
              </a:rPr>
              <a:t>mengambil</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bentuk</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lengkung</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seperti</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huruf</a:t>
            </a:r>
            <a:r>
              <a:rPr lang="en-US" dirty="0">
                <a:latin typeface="Garamond" panose="02020404030301010803" pitchFamily="18" charset="0"/>
                <a:cs typeface="Tahoma" panose="020B0604030504040204" pitchFamily="34" charset="0"/>
              </a:rPr>
              <a:t> “C</a:t>
            </a:r>
            <a:r>
              <a:rPr lang="en-US" dirty="0" smtClean="0">
                <a:latin typeface="Garamond" panose="02020404030301010803" pitchFamily="18" charset="0"/>
                <a:cs typeface="Tahoma" panose="020B0604030504040204" pitchFamily="34" charset="0"/>
              </a:rPr>
              <a:t>”</a:t>
            </a:r>
            <a:endParaRPr lang="en-US" dirty="0">
              <a:latin typeface="Garamond" panose="02020404030301010803" pitchFamily="18" charset="0"/>
            </a:endParaRPr>
          </a:p>
        </p:txBody>
      </p:sp>
      <p:sp>
        <p:nvSpPr>
          <p:cNvPr id="8" name="Rectangle 2"/>
          <p:cNvSpPr txBox="1">
            <a:spLocks noChangeArrowheads="1"/>
          </p:cNvSpPr>
          <p:nvPr/>
        </p:nvSpPr>
        <p:spPr>
          <a:xfrm>
            <a:off x="0" y="591687"/>
            <a:ext cx="3886200" cy="1020762"/>
          </a:xfrm>
          <a:prstGeom prst="rect">
            <a:avLst/>
          </a:prstGeom>
          <a:noFill/>
          <a:ln w="381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kern="10" smtClean="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Usus Depan</a:t>
            </a:r>
            <a:endParaRPr lang="id-ID"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59941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826" y="505285"/>
            <a:ext cx="7358063" cy="3602038"/>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213" y="4146103"/>
            <a:ext cx="3097212" cy="26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34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body" idx="1"/>
          </p:nvPr>
        </p:nvSpPr>
        <p:spPr>
          <a:xfrm>
            <a:off x="800100" y="1819840"/>
            <a:ext cx="11234057" cy="3178629"/>
          </a:xfrm>
          <a:solidFill>
            <a:schemeClr val="bg1"/>
          </a:solidFill>
        </p:spPr>
        <p:txBody>
          <a:bodyPr/>
          <a:lstStyle/>
          <a:p>
            <a:pPr>
              <a:lnSpc>
                <a:spcPct val="80000"/>
              </a:lnSpc>
              <a:buFontTx/>
              <a:buNone/>
            </a:pPr>
            <a:r>
              <a:rPr lang="sv-SE" dirty="0">
                <a:latin typeface="Garamond" panose="02020404030301010803" pitchFamily="18" charset="0"/>
              </a:rPr>
              <a:t>Primordium hati tampak pada pertengahan minggu ke-3 sebagai pertumbuhan epitel endoderm pada ujung distal usus depan. Pertumbuhan ini, yang dikenal sebagai </a:t>
            </a:r>
            <a:r>
              <a:rPr lang="sv-SE" i="1" dirty="0">
                <a:latin typeface="Garamond" panose="02020404030301010803" pitchFamily="18" charset="0"/>
              </a:rPr>
              <a:t>divertikulum hepatis</a:t>
            </a:r>
            <a:r>
              <a:rPr lang="sv-SE" dirty="0">
                <a:latin typeface="Garamond" panose="02020404030301010803" pitchFamily="18" charset="0"/>
              </a:rPr>
              <a:t> atau </a:t>
            </a:r>
            <a:r>
              <a:rPr lang="sv-SE" i="1" dirty="0">
                <a:latin typeface="Garamond" panose="02020404030301010803" pitchFamily="18" charset="0"/>
              </a:rPr>
              <a:t>tunas hati</a:t>
            </a:r>
            <a:r>
              <a:rPr lang="sv-SE" dirty="0">
                <a:latin typeface="Garamond" panose="02020404030301010803" pitchFamily="18" charset="0"/>
              </a:rPr>
              <a:t>, terbentuk dari sel-sel yang </a:t>
            </a:r>
            <a:r>
              <a:rPr lang="sv-SE" dirty="0" smtClean="0">
                <a:latin typeface="Garamond" panose="02020404030301010803" pitchFamily="18" charset="0"/>
              </a:rPr>
              <a:t>berp</a:t>
            </a:r>
            <a:r>
              <a:rPr lang="id-ID" dirty="0" smtClean="0">
                <a:latin typeface="Garamond" panose="02020404030301010803" pitchFamily="18" charset="0"/>
              </a:rPr>
              <a:t>r</a:t>
            </a:r>
            <a:r>
              <a:rPr lang="sv-SE" dirty="0" smtClean="0">
                <a:latin typeface="Garamond" panose="02020404030301010803" pitchFamily="18" charset="0"/>
              </a:rPr>
              <a:t>oliferasi </a:t>
            </a:r>
            <a:r>
              <a:rPr lang="sv-SE" dirty="0">
                <a:latin typeface="Garamond" panose="02020404030301010803" pitchFamily="18" charset="0"/>
              </a:rPr>
              <a:t>dengan cepat dan menembus </a:t>
            </a:r>
            <a:r>
              <a:rPr lang="sv-SE" i="1" dirty="0">
                <a:latin typeface="Garamond" panose="02020404030301010803" pitchFamily="18" charset="0"/>
              </a:rPr>
              <a:t>septum transversum</a:t>
            </a:r>
            <a:r>
              <a:rPr lang="en-US" dirty="0">
                <a:latin typeface="Garamond" panose="02020404030301010803" pitchFamily="18" charset="0"/>
              </a:rPr>
              <a:t>.</a:t>
            </a:r>
          </a:p>
          <a:p>
            <a:pPr>
              <a:lnSpc>
                <a:spcPct val="80000"/>
              </a:lnSpc>
              <a:buFontTx/>
              <a:buNone/>
            </a:pPr>
            <a:r>
              <a:rPr lang="sv-SE" dirty="0">
                <a:latin typeface="Garamond" panose="02020404030301010803" pitchFamily="18" charset="0"/>
              </a:rPr>
              <a:t>Sementara sel hati terus menembus septum tranversum, hubungan antara divertikulum hepatis dan usus depan (duodenum) menyempit, sehingga membentuk </a:t>
            </a:r>
            <a:r>
              <a:rPr lang="sv-SE" i="1" dirty="0">
                <a:latin typeface="Garamond" panose="02020404030301010803" pitchFamily="18" charset="0"/>
              </a:rPr>
              <a:t>saluran empedu</a:t>
            </a:r>
            <a:r>
              <a:rPr lang="sv-SE" dirty="0">
                <a:latin typeface="Garamond" panose="02020404030301010803" pitchFamily="18" charset="0"/>
              </a:rPr>
              <a:t>. Sebuah tonjolan kecil ke arah ventral terbentuk dari saluran empedu ini, dan pertumbuhan ini menghasilkan </a:t>
            </a:r>
            <a:r>
              <a:rPr lang="sv-SE" i="1" dirty="0">
                <a:latin typeface="Garamond" panose="02020404030301010803" pitchFamily="18" charset="0"/>
              </a:rPr>
              <a:t>kantung empedu</a:t>
            </a:r>
            <a:r>
              <a:rPr lang="sv-SE" dirty="0">
                <a:latin typeface="Garamond" panose="02020404030301010803" pitchFamily="18" charset="0"/>
              </a:rPr>
              <a:t> </a:t>
            </a:r>
            <a:endParaRPr lang="en-US" dirty="0">
              <a:latin typeface="Garamond" panose="02020404030301010803" pitchFamily="18" charset="0"/>
            </a:endParaRPr>
          </a:p>
        </p:txBody>
      </p:sp>
      <p:sp>
        <p:nvSpPr>
          <p:cNvPr id="6" name="Rectangle 2"/>
          <p:cNvSpPr>
            <a:spLocks noGrp="1" noChangeArrowheads="1"/>
          </p:cNvSpPr>
          <p:nvPr>
            <p:ph type="title"/>
          </p:nvPr>
        </p:nvSpPr>
        <p:spPr>
          <a:xfrm>
            <a:off x="2794000" y="587831"/>
            <a:ext cx="6604000" cy="1020762"/>
          </a:xfrm>
          <a:noFill/>
          <a:ln w="38100">
            <a:noFill/>
          </a:ln>
        </p:spPr>
        <p:txBody>
          <a:bodyPr>
            <a:normAutofit/>
          </a:bodyPr>
          <a:lstStyle/>
          <a:p>
            <a:pPr algn="ctr"/>
            <a:r>
              <a:rPr lang="id-ID" sz="3200" b="1" kern="10" dirty="0" smtClean="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HATI DAN KANTUNG EMPEDU</a:t>
            </a:r>
            <a:endParaRPr lang="id-ID" sz="3200" b="1"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916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evana0009"/>
          <p:cNvPicPr>
            <a:picLocks noGrp="1" noChangeAspect="1" noChangeArrowheads="1"/>
          </p:cNvPicPr>
          <p:nvPr>
            <p:ph type="body" idx="1"/>
          </p:nvPr>
        </p:nvPicPr>
        <p:blipFill>
          <a:blip r:embed="rId4">
            <a:lum bright="-6000" contrast="18000"/>
            <a:extLst>
              <a:ext uri="{28A0092B-C50C-407E-A947-70E740481C1C}">
                <a14:useLocalDpi xmlns:a14="http://schemas.microsoft.com/office/drawing/2010/main" val="0"/>
              </a:ext>
            </a:extLst>
          </a:blip>
          <a:srcRect l="2432" t="57747" r="4547" b="1472"/>
          <a:stretch>
            <a:fillRect/>
          </a:stretch>
        </p:blipFill>
        <p:spPr>
          <a:xfrm>
            <a:off x="2260597" y="486237"/>
            <a:ext cx="74676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p:cNvSpPr>
            <a:spLocks noChangeArrowheads="1"/>
          </p:cNvSpPr>
          <p:nvPr/>
        </p:nvSpPr>
        <p:spPr bwMode="auto">
          <a:xfrm>
            <a:off x="2057400" y="5603679"/>
            <a:ext cx="8153400" cy="1200329"/>
          </a:xfrm>
          <a:prstGeom prst="rect">
            <a:avLst/>
          </a:prstGeom>
          <a:solidFill>
            <a:schemeClr val="bg1"/>
          </a:solidFill>
          <a:ln>
            <a:noFill/>
          </a:ln>
          <a:effectLst/>
        </p:spPr>
        <p:txBody>
          <a:bodyPr anchor="ctr">
            <a:spAutoFit/>
          </a:bodyPr>
          <a:lstStyle/>
          <a:p>
            <a:pPr algn="just"/>
            <a:r>
              <a:rPr lang="sv-SE" sz="2400" dirty="0">
                <a:latin typeface="Garamond" panose="02020404030301010803" pitchFamily="18" charset="0"/>
              </a:rPr>
              <a:t>Gambar 7. A. Gambar embrio 9 mm (36 hari). Hati membesar ke arah kaudal ke dalam rongga abdomen. B. Gambar embrio yang agak tua. Hati sepenuhnya dibungkus oleh peritoneum. </a:t>
            </a:r>
          </a:p>
        </p:txBody>
      </p:sp>
    </p:spTree>
    <p:extLst>
      <p:ext uri="{BB962C8B-B14F-4D97-AF65-F5344CB8AC3E}">
        <p14:creationId xmlns:p14="http://schemas.microsoft.com/office/powerpoint/2010/main" val="29944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idx="1"/>
          </p:nvPr>
        </p:nvSpPr>
        <p:spPr>
          <a:xfrm>
            <a:off x="1538513" y="1834243"/>
            <a:ext cx="9813471" cy="4533900"/>
          </a:xfrm>
          <a:noFill/>
          <a:extLst>
            <a:ext uri="{909E8E84-426E-40DD-AFC4-6F175D3DCCD1}">
              <a14:hiddenFill xmlns:a14="http://schemas.microsoft.com/office/drawing/2010/main">
                <a:solidFill>
                  <a:schemeClr val="bg1"/>
                </a:solidFill>
              </a14:hiddenFill>
            </a:ext>
          </a:extLst>
        </p:spPr>
        <p:txBody>
          <a:bodyPr>
            <a:normAutofit/>
          </a:bodyPr>
          <a:lstStyle/>
          <a:p>
            <a:pPr marL="358775" indent="-358775">
              <a:buFont typeface="Wingdings" panose="05000000000000000000" pitchFamily="2" charset="2"/>
              <a:buChar char="v"/>
            </a:pPr>
            <a:r>
              <a:rPr lang="sv-SE" dirty="0">
                <a:latin typeface="Garamond" panose="02020404030301010803" pitchFamily="18" charset="0"/>
              </a:rPr>
              <a:t>Pankreas dibentuk oleh dua tunas yang berasal dari lapisan endoderm </a:t>
            </a:r>
            <a:r>
              <a:rPr lang="sv-SE" dirty="0" smtClean="0">
                <a:latin typeface="Garamond" panose="02020404030301010803" pitchFamily="18" charset="0"/>
              </a:rPr>
              <a:t>duodenum</a:t>
            </a:r>
            <a:r>
              <a:rPr lang="id-ID" dirty="0" smtClean="0">
                <a:latin typeface="Garamond" panose="02020404030301010803" pitchFamily="18" charset="0"/>
              </a:rPr>
              <a:t>:</a:t>
            </a:r>
          </a:p>
          <a:p>
            <a:pPr marL="457200" indent="-98425">
              <a:buFont typeface="+mj-lt"/>
              <a:buAutoNum type="arabicPeriod"/>
            </a:pPr>
            <a:r>
              <a:rPr lang="sv-SE" u="sng" dirty="0" smtClean="0">
                <a:latin typeface="Garamond" panose="02020404030301010803" pitchFamily="18" charset="0"/>
              </a:rPr>
              <a:t>Tunas </a:t>
            </a:r>
            <a:r>
              <a:rPr lang="sv-SE" u="sng" dirty="0">
                <a:latin typeface="Garamond" panose="02020404030301010803" pitchFamily="18" charset="0"/>
              </a:rPr>
              <a:t>pankreas dorsal </a:t>
            </a:r>
            <a:r>
              <a:rPr lang="sv-SE" dirty="0">
                <a:latin typeface="Garamond" panose="02020404030301010803" pitchFamily="18" charset="0"/>
              </a:rPr>
              <a:t>terletak di dalam mesenterium dorsal; </a:t>
            </a:r>
            <a:endParaRPr lang="id-ID" dirty="0" smtClean="0">
              <a:latin typeface="Garamond" panose="02020404030301010803" pitchFamily="18" charset="0"/>
            </a:endParaRPr>
          </a:p>
          <a:p>
            <a:pPr marL="457200" indent="-98425">
              <a:buFont typeface="+mj-lt"/>
              <a:buAutoNum type="arabicPeriod"/>
            </a:pPr>
            <a:r>
              <a:rPr lang="id-ID" u="sng" dirty="0" smtClean="0">
                <a:latin typeface="Garamond" panose="02020404030301010803" pitchFamily="18" charset="0"/>
              </a:rPr>
              <a:t>T</a:t>
            </a:r>
            <a:r>
              <a:rPr lang="sv-SE" u="sng" dirty="0" smtClean="0">
                <a:latin typeface="Garamond" panose="02020404030301010803" pitchFamily="18" charset="0"/>
              </a:rPr>
              <a:t>unas </a:t>
            </a:r>
            <a:r>
              <a:rPr lang="sv-SE" u="sng" dirty="0">
                <a:latin typeface="Garamond" panose="02020404030301010803" pitchFamily="18" charset="0"/>
              </a:rPr>
              <a:t>pankreas </a:t>
            </a:r>
            <a:r>
              <a:rPr lang="sv-SE" u="sng" dirty="0" smtClean="0">
                <a:latin typeface="Garamond" panose="02020404030301010803" pitchFamily="18" charset="0"/>
              </a:rPr>
              <a:t>ventral </a:t>
            </a:r>
            <a:r>
              <a:rPr lang="sv-SE" dirty="0">
                <a:latin typeface="Garamond" panose="02020404030301010803" pitchFamily="18" charset="0"/>
              </a:rPr>
              <a:t>terletak di dekat duktus koledokus</a:t>
            </a:r>
            <a:r>
              <a:rPr lang="en-US" dirty="0">
                <a:latin typeface="Garamond" panose="02020404030301010803" pitchFamily="18" charset="0"/>
              </a:rPr>
              <a:t> </a:t>
            </a:r>
            <a:endParaRPr lang="id-ID" dirty="0">
              <a:latin typeface="Garamond" panose="02020404030301010803" pitchFamily="18" charset="0"/>
            </a:endParaRPr>
          </a:p>
          <a:p>
            <a:pPr marL="358775" indent="-358775">
              <a:buFont typeface="Wingdings" panose="05000000000000000000" pitchFamily="2" charset="2"/>
              <a:buChar char="v"/>
            </a:pPr>
            <a:r>
              <a:rPr lang="en-US" dirty="0" err="1" smtClean="0">
                <a:latin typeface="Garamond" panose="02020404030301010803" pitchFamily="18" charset="0"/>
                <a:cs typeface="Tahoma" panose="020B0604030504040204" pitchFamily="34" charset="0"/>
              </a:rPr>
              <a:t>Ketika</a:t>
            </a:r>
            <a:r>
              <a:rPr lang="en-US" dirty="0" smtClean="0">
                <a:latin typeface="Garamond" panose="02020404030301010803" pitchFamily="18" charset="0"/>
                <a:cs typeface="Tahoma" panose="020B0604030504040204" pitchFamily="34" charset="0"/>
              </a:rPr>
              <a:t> </a:t>
            </a:r>
            <a:r>
              <a:rPr lang="en-US" dirty="0">
                <a:latin typeface="Garamond" panose="02020404030301010803" pitchFamily="18" charset="0"/>
                <a:cs typeface="Tahoma" panose="020B0604030504040204" pitchFamily="34" charset="0"/>
              </a:rPr>
              <a:t>duodenum </a:t>
            </a:r>
            <a:r>
              <a:rPr lang="en-US" dirty="0" err="1">
                <a:latin typeface="Garamond" panose="02020404030301010803" pitchFamily="18" charset="0"/>
                <a:cs typeface="Tahoma" panose="020B0604030504040204" pitchFamily="34" charset="0"/>
              </a:rPr>
              <a:t>berputar</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ke</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kanan</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dan</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membentuk</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huruf</a:t>
            </a:r>
            <a:r>
              <a:rPr lang="en-US" dirty="0">
                <a:latin typeface="Garamond" panose="02020404030301010803" pitchFamily="18" charset="0"/>
                <a:cs typeface="Tahoma" panose="020B0604030504040204" pitchFamily="34" charset="0"/>
              </a:rPr>
              <a:t> C, tunas pancreas ventral </a:t>
            </a:r>
            <a:r>
              <a:rPr lang="en-US" dirty="0" err="1">
                <a:latin typeface="Garamond" panose="02020404030301010803" pitchFamily="18" charset="0"/>
                <a:cs typeface="Tahoma" panose="020B0604030504040204" pitchFamily="34" charset="0"/>
              </a:rPr>
              <a:t>bergeser</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ke</a:t>
            </a:r>
            <a:r>
              <a:rPr lang="en-US" dirty="0">
                <a:latin typeface="Garamond" panose="02020404030301010803" pitchFamily="18" charset="0"/>
                <a:cs typeface="Tahoma" panose="020B0604030504040204" pitchFamily="34" charset="0"/>
              </a:rPr>
              <a:t> dorsal </a:t>
            </a:r>
            <a:r>
              <a:rPr lang="en-US" dirty="0" err="1">
                <a:latin typeface="Garamond" panose="02020404030301010803" pitchFamily="18" charset="0"/>
                <a:cs typeface="Tahoma" panose="020B0604030504040204" pitchFamily="34" charset="0"/>
              </a:rPr>
              <a:t>seperti</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ductus</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choledochus</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bergeser</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ke</a:t>
            </a:r>
            <a:r>
              <a:rPr lang="en-US" dirty="0">
                <a:latin typeface="Garamond" panose="02020404030301010803" pitchFamily="18" charset="0"/>
                <a:cs typeface="Tahoma" panose="020B0604030504040204" pitchFamily="34" charset="0"/>
              </a:rPr>
              <a:t> </a:t>
            </a:r>
            <a:r>
              <a:rPr lang="en-US" dirty="0" smtClean="0">
                <a:latin typeface="Garamond" panose="02020404030301010803" pitchFamily="18" charset="0"/>
                <a:cs typeface="Tahoma" panose="020B0604030504040204" pitchFamily="34" charset="0"/>
              </a:rPr>
              <a:t>dorsal.</a:t>
            </a:r>
            <a:endParaRPr lang="id-ID" dirty="0">
              <a:latin typeface="Garamond" panose="02020404030301010803" pitchFamily="18" charset="0"/>
              <a:cs typeface="Tahoma" panose="020B0604030504040204" pitchFamily="34" charset="0"/>
            </a:endParaRPr>
          </a:p>
          <a:p>
            <a:pPr marL="358775" indent="-358775">
              <a:buFont typeface="Wingdings" panose="05000000000000000000" pitchFamily="2" charset="2"/>
              <a:buChar char="v"/>
            </a:pPr>
            <a:r>
              <a:rPr lang="en-US" dirty="0" err="1" smtClean="0">
                <a:latin typeface="Garamond" panose="02020404030301010803" pitchFamily="18" charset="0"/>
                <a:cs typeface="Tahoma" panose="020B0604030504040204" pitchFamily="34" charset="0"/>
              </a:rPr>
              <a:t>Akhirnya</a:t>
            </a:r>
            <a:r>
              <a:rPr lang="en-US" dirty="0" smtClean="0">
                <a:latin typeface="Garamond" panose="02020404030301010803" pitchFamily="18" charset="0"/>
                <a:cs typeface="Tahoma" panose="020B0604030504040204" pitchFamily="34" charset="0"/>
              </a:rPr>
              <a:t> </a:t>
            </a:r>
            <a:r>
              <a:rPr lang="en-US" dirty="0">
                <a:latin typeface="Garamond" panose="02020404030301010803" pitchFamily="18" charset="0"/>
                <a:cs typeface="Tahoma" panose="020B0604030504040204" pitchFamily="34" charset="0"/>
              </a:rPr>
              <a:t>tunas pancreas ventral </a:t>
            </a:r>
            <a:r>
              <a:rPr lang="en-US" dirty="0" err="1">
                <a:latin typeface="Garamond" panose="02020404030301010803" pitchFamily="18" charset="0"/>
                <a:cs typeface="Tahoma" panose="020B0604030504040204" pitchFamily="34" charset="0"/>
              </a:rPr>
              <a:t>berada</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tepat</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dibawah</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dan</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dibelakang</a:t>
            </a:r>
            <a:r>
              <a:rPr lang="en-US" dirty="0">
                <a:latin typeface="Garamond" panose="02020404030301010803" pitchFamily="18" charset="0"/>
                <a:cs typeface="Tahoma" panose="020B0604030504040204" pitchFamily="34" charset="0"/>
              </a:rPr>
              <a:t> tunas pancreas dorsal.</a:t>
            </a:r>
          </a:p>
          <a:p>
            <a:pPr marL="0" indent="849313">
              <a:buNone/>
            </a:pPr>
            <a:endParaRPr lang="en-US" dirty="0">
              <a:latin typeface="Garamond" panose="02020404030301010803" pitchFamily="18" charset="0"/>
            </a:endParaRPr>
          </a:p>
          <a:p>
            <a:pPr marL="0" indent="849313">
              <a:buNone/>
            </a:pPr>
            <a:endParaRPr lang="en-US" dirty="0">
              <a:latin typeface="Garamond" panose="02020404030301010803" pitchFamily="18" charset="0"/>
            </a:endParaRPr>
          </a:p>
          <a:p>
            <a:pPr marL="0" indent="849313">
              <a:buNone/>
            </a:pPr>
            <a:endParaRPr lang="en-US" dirty="0">
              <a:latin typeface="Garamond" panose="02020404030301010803" pitchFamily="18" charset="0"/>
            </a:endParaRPr>
          </a:p>
          <a:p>
            <a:pPr marL="0" indent="849313">
              <a:buNone/>
            </a:pPr>
            <a:endParaRPr lang="en-US" dirty="0">
              <a:latin typeface="Garamond" panose="02020404030301010803" pitchFamily="18" charset="0"/>
            </a:endParaRPr>
          </a:p>
        </p:txBody>
      </p:sp>
      <p:sp>
        <p:nvSpPr>
          <p:cNvPr id="7" name="Rectangle 2"/>
          <p:cNvSpPr>
            <a:spLocks noGrp="1" noChangeArrowheads="1"/>
          </p:cNvSpPr>
          <p:nvPr>
            <p:ph type="title"/>
          </p:nvPr>
        </p:nvSpPr>
        <p:spPr>
          <a:xfrm>
            <a:off x="4347027" y="592137"/>
            <a:ext cx="3886200" cy="1020762"/>
          </a:xfrm>
          <a:noFill/>
          <a:ln w="38100">
            <a:noFill/>
          </a:ln>
        </p:spPr>
        <p:txBody>
          <a:bodyPr>
            <a:normAutofit/>
          </a:bodyPr>
          <a:lstStyle/>
          <a:p>
            <a:pPr algn="ctr"/>
            <a:r>
              <a:rPr lang="id-ID" sz="4800" b="1" kern="10" dirty="0" smtClean="0">
                <a:ln w="12700">
                  <a:solidFill>
                    <a:schemeClr val="bg1"/>
                  </a:solidFill>
                  <a:round/>
                  <a:headEnd/>
                  <a:tailEnd/>
                </a:ln>
                <a:solidFill>
                  <a:schemeClr val="tx1">
                    <a:alpha val="50000"/>
                  </a:schemeClr>
                </a:solidFill>
                <a:effectLst>
                  <a:outerShdw dist="45791" dir="2021404" algn="ctr" rotWithShape="0">
                    <a:srgbClr val="9999FF"/>
                  </a:outerShdw>
                </a:effectLst>
                <a:latin typeface="Arial Black" panose="020B0A04020102020204" pitchFamily="34" charset="0"/>
              </a:rPr>
              <a:t>Pankreas</a:t>
            </a:r>
            <a:endParaRPr lang="id-ID" sz="4800" b="1" kern="10" dirty="0">
              <a:ln w="12700">
                <a:solidFill>
                  <a:schemeClr val="bg1"/>
                </a:solidFill>
                <a:round/>
                <a:headEnd/>
                <a:tailEnd/>
              </a:ln>
              <a:solidFill>
                <a:schemeClr val="tx1">
                  <a:alpha val="50000"/>
                </a:schemeClr>
              </a:solidFill>
              <a:effectLst>
                <a:outerShdw dist="45791" dir="2021404" algn="ctr" rotWithShape="0">
                  <a:srgbClr val="9999FF"/>
                </a:outerShdw>
              </a:effectLst>
              <a:latin typeface="Arial Black" panose="020B0A04020102020204" pitchFamily="34" charset="0"/>
            </a:endParaRPr>
          </a:p>
        </p:txBody>
      </p:sp>
    </p:spTree>
    <p:extLst>
      <p:ext uri="{BB962C8B-B14F-4D97-AF65-F5344CB8AC3E}">
        <p14:creationId xmlns:p14="http://schemas.microsoft.com/office/powerpoint/2010/main" val="398774102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838200" y="5167311"/>
            <a:ext cx="10515600" cy="1009651"/>
          </a:xfrm>
        </p:spPr>
        <p:txBody>
          <a:bodyPr/>
          <a:lstStyle/>
          <a:p>
            <a:pPr marL="0" indent="849313">
              <a:buNone/>
            </a:pPr>
            <a:r>
              <a:rPr lang="sv-SE" dirty="0">
                <a:latin typeface="Comic Sans MS" panose="030F0702030302020204" pitchFamily="66" charset="0"/>
              </a:rPr>
              <a:t>Gambar : Urutan tingkat perkembangan pankreas. </a:t>
            </a:r>
          </a:p>
          <a:p>
            <a:pPr marL="0" indent="849313">
              <a:buNone/>
            </a:pPr>
            <a:r>
              <a:rPr lang="sv-SE" dirty="0">
                <a:latin typeface="Comic Sans MS" panose="030F0702030302020204" pitchFamily="66" charset="0"/>
              </a:rPr>
              <a:t>A. Pada 30 hari (± 5 mm). B. 35 hari (± 7 mm).</a:t>
            </a:r>
            <a:r>
              <a:rPr lang="sv-SE" dirty="0"/>
              <a:t> </a:t>
            </a:r>
            <a:endParaRPr lang="en-US" dirty="0"/>
          </a:p>
          <a:p>
            <a:endParaRPr lang="id-ID" dirty="0"/>
          </a:p>
        </p:txBody>
      </p:sp>
      <p:pic>
        <p:nvPicPr>
          <p:cNvPr id="4" name="Picture 3" descr="149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333" y="1029890"/>
            <a:ext cx="9513989" cy="365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1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sz="3600" dirty="0" smtClean="0">
                <a:effectLst/>
              </a:rPr>
              <a:t>proses organogesis dari 3 lapisan embrionik :</a:t>
            </a:r>
            <a:endParaRPr lang="id-ID" sz="3600" dirty="0" smtClean="0">
              <a:effectLst/>
              <a:latin typeface="Times New Roman" panose="02020603050405020304" pitchFamily="18" charset="0"/>
              <a:ea typeface="Times New Roman" panose="02020603050405020304" pitchFamily="18" charset="0"/>
            </a:endParaRPr>
          </a:p>
          <a:p>
            <a:pPr marL="0" indent="0">
              <a:buNone/>
            </a:pPr>
            <a:r>
              <a:rPr lang="id-ID" dirty="0" smtClean="0">
                <a:effectLst/>
              </a:rPr>
              <a:t>a. Sistem pencernaan</a:t>
            </a:r>
            <a:endParaRPr lang="id-ID" dirty="0" smtClean="0">
              <a:effectLst/>
              <a:latin typeface="Times New Roman" panose="02020603050405020304" pitchFamily="18" charset="0"/>
              <a:ea typeface="Times New Roman" panose="02020603050405020304" pitchFamily="18" charset="0"/>
            </a:endParaRPr>
          </a:p>
          <a:p>
            <a:pPr marL="0" indent="0">
              <a:buNone/>
            </a:pPr>
            <a:r>
              <a:rPr lang="id-ID" dirty="0" smtClean="0">
                <a:effectLst/>
              </a:rPr>
              <a:t>b. Sistem kardiovaskuler</a:t>
            </a:r>
            <a:endParaRPr lang="id-ID" dirty="0" smtClean="0">
              <a:effectLst/>
              <a:latin typeface="Times New Roman" panose="02020603050405020304" pitchFamily="18" charset="0"/>
              <a:ea typeface="Times New Roman" panose="02020603050405020304" pitchFamily="18" charset="0"/>
            </a:endParaRPr>
          </a:p>
          <a:p>
            <a:pPr marL="0" indent="0">
              <a:buNone/>
            </a:pPr>
            <a:r>
              <a:rPr lang="id-ID" dirty="0" smtClean="0">
                <a:effectLst/>
              </a:rPr>
              <a:t>c. Sistem respirasi</a:t>
            </a:r>
            <a:endParaRPr lang="id-ID" dirty="0"/>
          </a:p>
        </p:txBody>
      </p:sp>
    </p:spTree>
    <p:extLst>
      <p:ext uri="{BB962C8B-B14F-4D97-AF65-F5344CB8AC3E}">
        <p14:creationId xmlns:p14="http://schemas.microsoft.com/office/powerpoint/2010/main" val="3749798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8645072" y="4352357"/>
            <a:ext cx="3546928" cy="1916226"/>
          </a:xfrm>
          <a:solidFill>
            <a:schemeClr val="bg1"/>
          </a:solidFill>
        </p:spPr>
        <p:txBody>
          <a:bodyPr>
            <a:normAutofit fontScale="90000"/>
          </a:bodyPr>
          <a:lstStyle/>
          <a:p>
            <a:r>
              <a:rPr lang="sv-SE" sz="2000" dirty="0">
                <a:latin typeface="Garamond" panose="02020404030301010803" pitchFamily="18" charset="0"/>
              </a:rPr>
              <a:t>Gambar A. Pankreas pada perkembangan minggu ke-6. </a:t>
            </a:r>
            <a:r>
              <a:rPr lang="id-ID" sz="2000" dirty="0" smtClean="0">
                <a:latin typeface="Garamond" panose="02020404030301010803" pitchFamily="18" charset="0"/>
              </a:rPr>
              <a:t/>
            </a:r>
            <a:br>
              <a:rPr lang="id-ID" sz="2000" dirty="0" smtClean="0">
                <a:latin typeface="Garamond" panose="02020404030301010803" pitchFamily="18" charset="0"/>
              </a:rPr>
            </a:br>
            <a:r>
              <a:rPr lang="id-ID" sz="2000" dirty="0" smtClean="0">
                <a:latin typeface="Garamond" panose="02020404030301010803" pitchFamily="18" charset="0"/>
              </a:rPr>
              <a:t>A.</a:t>
            </a:r>
            <a:r>
              <a:rPr lang="sv-SE" sz="2000" dirty="0" smtClean="0">
                <a:latin typeface="Garamond" panose="02020404030301010803" pitchFamily="18" charset="0"/>
              </a:rPr>
              <a:t>Tunas </a:t>
            </a:r>
            <a:r>
              <a:rPr lang="sv-SE" sz="2000" dirty="0">
                <a:latin typeface="Garamond" panose="02020404030301010803" pitchFamily="18" charset="0"/>
              </a:rPr>
              <a:t>pankreas ventral berdekatan dengan tunas pankreas dorsal. </a:t>
            </a:r>
            <a:br>
              <a:rPr lang="sv-SE" sz="2000" dirty="0">
                <a:latin typeface="Garamond" panose="02020404030301010803" pitchFamily="18" charset="0"/>
              </a:rPr>
            </a:br>
            <a:r>
              <a:rPr lang="sv-SE" sz="2000" dirty="0">
                <a:latin typeface="Garamond" panose="02020404030301010803" pitchFamily="18" charset="0"/>
              </a:rPr>
              <a:t>B. Gambar yang menunjukkan penyatuan duktus pankreatikus</a:t>
            </a:r>
            <a:endParaRPr lang="en-US" sz="2000" dirty="0">
              <a:latin typeface="Garamond" panose="02020404030301010803" pitchFamily="18" charset="0"/>
            </a:endParaRPr>
          </a:p>
        </p:txBody>
      </p:sp>
      <p:sp>
        <p:nvSpPr>
          <p:cNvPr id="2" name="Content Placeholder 1"/>
          <p:cNvSpPr>
            <a:spLocks noGrp="1"/>
          </p:cNvSpPr>
          <p:nvPr>
            <p:ph idx="1"/>
          </p:nvPr>
        </p:nvSpPr>
        <p:spPr>
          <a:xfrm>
            <a:off x="446314" y="735812"/>
            <a:ext cx="11391900" cy="2773248"/>
          </a:xfrm>
        </p:spPr>
        <p:txBody>
          <a:bodyPr>
            <a:normAutofit/>
          </a:bodyPr>
          <a:lstStyle/>
          <a:p>
            <a:pPr>
              <a:lnSpc>
                <a:spcPct val="80000"/>
              </a:lnSpc>
            </a:pPr>
            <a:r>
              <a:rPr lang="en-US" sz="2400" dirty="0" err="1">
                <a:latin typeface="Garamond" panose="02020404030301010803" pitchFamily="18" charset="0"/>
                <a:cs typeface="Tahoma" panose="020B0604030504040204" pitchFamily="34" charset="0"/>
              </a:rPr>
              <a:t>Kemudian</a:t>
            </a:r>
            <a:r>
              <a:rPr lang="en-US" sz="2400" dirty="0">
                <a:latin typeface="Garamond" panose="02020404030301010803" pitchFamily="18" charset="0"/>
                <a:cs typeface="Tahoma" panose="020B0604030504040204" pitchFamily="34" charset="0"/>
              </a:rPr>
              <a:t> </a:t>
            </a:r>
            <a:r>
              <a:rPr lang="en-US" sz="2400" dirty="0" err="1" smtClean="0">
                <a:latin typeface="Garamond" panose="02020404030301010803" pitchFamily="18" charset="0"/>
                <a:cs typeface="Tahoma" panose="020B0604030504040204" pitchFamily="34" charset="0"/>
              </a:rPr>
              <a:t>parenkim</a:t>
            </a:r>
            <a:r>
              <a:rPr lang="en-US" sz="2400" dirty="0" smtClean="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maupun</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saluran</a:t>
            </a:r>
            <a:r>
              <a:rPr lang="en-US" sz="2400" dirty="0">
                <a:latin typeface="Garamond" panose="02020404030301010803" pitchFamily="18" charset="0"/>
                <a:cs typeface="Tahoma" panose="020B0604030504040204" pitchFamily="34" charset="0"/>
              </a:rPr>
              <a:t> tunas pancreas dorsal </a:t>
            </a:r>
            <a:r>
              <a:rPr lang="en-US" sz="2400" dirty="0" err="1">
                <a:latin typeface="Garamond" panose="02020404030301010803" pitchFamily="18" charset="0"/>
                <a:cs typeface="Tahoma" panose="020B0604030504040204" pitchFamily="34" charset="0"/>
              </a:rPr>
              <a:t>dan</a:t>
            </a:r>
            <a:r>
              <a:rPr lang="en-US" sz="2400" dirty="0">
                <a:latin typeface="Garamond" panose="02020404030301010803" pitchFamily="18" charset="0"/>
                <a:cs typeface="Tahoma" panose="020B0604030504040204" pitchFamily="34" charset="0"/>
              </a:rPr>
              <a:t> ventral </a:t>
            </a:r>
            <a:r>
              <a:rPr lang="en-US" sz="2400" dirty="0" err="1">
                <a:latin typeface="Garamond" panose="02020404030301010803" pitchFamily="18" charset="0"/>
                <a:cs typeface="Tahoma" panose="020B0604030504040204" pitchFamily="34" charset="0"/>
              </a:rPr>
              <a:t>bersatu</a:t>
            </a:r>
            <a:r>
              <a:rPr lang="en-US" sz="2400" dirty="0">
                <a:latin typeface="Garamond" panose="02020404030301010803" pitchFamily="18" charset="0"/>
                <a:cs typeface="Tahoma" panose="020B0604030504040204" pitchFamily="34" charset="0"/>
              </a:rPr>
              <a:t>.</a:t>
            </a:r>
          </a:p>
          <a:p>
            <a:pPr>
              <a:lnSpc>
                <a:spcPct val="80000"/>
              </a:lnSpc>
            </a:pPr>
            <a:r>
              <a:rPr lang="en-US" sz="2400" dirty="0">
                <a:latin typeface="Garamond" panose="02020404030301010803" pitchFamily="18" charset="0"/>
                <a:cs typeface="Tahoma" panose="020B0604030504040204" pitchFamily="34" charset="0"/>
              </a:rPr>
              <a:t>Tunas ventral </a:t>
            </a:r>
            <a:r>
              <a:rPr lang="en-US" sz="2400" dirty="0" err="1">
                <a:latin typeface="Garamond" panose="02020404030301010803" pitchFamily="18" charset="0"/>
                <a:cs typeface="Tahoma" panose="020B0604030504040204" pitchFamily="34" charset="0"/>
              </a:rPr>
              <a:t>membentuk</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processus</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uncinatus</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dan</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bagian</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bawah</a:t>
            </a:r>
            <a:r>
              <a:rPr lang="en-US" sz="2400" dirty="0">
                <a:latin typeface="Garamond" panose="02020404030301010803" pitchFamily="18" charset="0"/>
                <a:cs typeface="Tahoma" panose="020B0604030504040204" pitchFamily="34" charset="0"/>
              </a:rPr>
              <a:t> caput pancreas.</a:t>
            </a:r>
          </a:p>
          <a:p>
            <a:pPr>
              <a:lnSpc>
                <a:spcPct val="80000"/>
              </a:lnSpc>
            </a:pPr>
            <a:r>
              <a:rPr lang="en-US" sz="2400" dirty="0" err="1">
                <a:latin typeface="Garamond" panose="02020404030301010803" pitchFamily="18" charset="0"/>
                <a:cs typeface="Tahoma" panose="020B0604030504040204" pitchFamily="34" charset="0"/>
              </a:rPr>
              <a:t>Bagian</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kelenjar</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lainnya</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berasal</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dari</a:t>
            </a:r>
            <a:r>
              <a:rPr lang="en-US" sz="2400" dirty="0">
                <a:latin typeface="Garamond" panose="02020404030301010803" pitchFamily="18" charset="0"/>
                <a:cs typeface="Tahoma" panose="020B0604030504040204" pitchFamily="34" charset="0"/>
              </a:rPr>
              <a:t> tunas dorsal.</a:t>
            </a:r>
          </a:p>
          <a:p>
            <a:pPr>
              <a:lnSpc>
                <a:spcPct val="80000"/>
              </a:lnSpc>
            </a:pPr>
            <a:r>
              <a:rPr lang="en-US" sz="2400" dirty="0" err="1">
                <a:latin typeface="Garamond" panose="02020404030301010803" pitchFamily="18" charset="0"/>
                <a:cs typeface="Tahoma" panose="020B0604030504040204" pitchFamily="34" charset="0"/>
              </a:rPr>
              <a:t>Ductus</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pancreaticus</a:t>
            </a:r>
            <a:r>
              <a:rPr lang="en-US" sz="2400" dirty="0">
                <a:latin typeface="Garamond" panose="02020404030301010803" pitchFamily="18" charset="0"/>
                <a:cs typeface="Tahoma" panose="020B0604030504040204" pitchFamily="34" charset="0"/>
              </a:rPr>
              <a:t> mayor </a:t>
            </a:r>
            <a:r>
              <a:rPr lang="en-US" sz="2400" dirty="0" err="1" smtClean="0">
                <a:latin typeface="Garamond" panose="02020404030301010803" pitchFamily="18" charset="0"/>
                <a:cs typeface="Tahoma" panose="020B0604030504040204" pitchFamily="34" charset="0"/>
              </a:rPr>
              <a:t>terbentuk</a:t>
            </a:r>
            <a:r>
              <a:rPr lang="en-US" sz="2400" dirty="0" smtClean="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dari</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bagian</a:t>
            </a:r>
            <a:r>
              <a:rPr lang="en-US" sz="2400" dirty="0">
                <a:latin typeface="Garamond" panose="02020404030301010803" pitchFamily="18" charset="0"/>
                <a:cs typeface="Tahoma" panose="020B0604030504040204" pitchFamily="34" charset="0"/>
              </a:rPr>
              <a:t> distal </a:t>
            </a:r>
            <a:r>
              <a:rPr lang="en-US" sz="2400" dirty="0" err="1">
                <a:latin typeface="Garamond" panose="02020404030301010803" pitchFamily="18" charset="0"/>
                <a:cs typeface="Tahoma" panose="020B0604030504040204" pitchFamily="34" charset="0"/>
              </a:rPr>
              <a:t>saluran</a:t>
            </a:r>
            <a:r>
              <a:rPr lang="en-US" sz="2400" dirty="0">
                <a:latin typeface="Garamond" panose="02020404030301010803" pitchFamily="18" charset="0"/>
                <a:cs typeface="Tahoma" panose="020B0604030504040204" pitchFamily="34" charset="0"/>
              </a:rPr>
              <a:t> pancreas dorsal </a:t>
            </a:r>
            <a:r>
              <a:rPr lang="en-US" sz="2400" dirty="0" err="1">
                <a:latin typeface="Garamond" panose="02020404030301010803" pitchFamily="18" charset="0"/>
                <a:cs typeface="Tahoma" panose="020B0604030504040204" pitchFamily="34" charset="0"/>
              </a:rPr>
              <a:t>dan</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seluruh</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saluran</a:t>
            </a:r>
            <a:r>
              <a:rPr lang="en-US" sz="2400" dirty="0">
                <a:latin typeface="Garamond" panose="02020404030301010803" pitchFamily="18" charset="0"/>
                <a:cs typeface="Tahoma" panose="020B0604030504040204" pitchFamily="34" charset="0"/>
              </a:rPr>
              <a:t> pancreas ventral.</a:t>
            </a:r>
          </a:p>
          <a:p>
            <a:pPr>
              <a:lnSpc>
                <a:spcPct val="80000"/>
              </a:lnSpc>
            </a:pPr>
            <a:r>
              <a:rPr lang="en-US" sz="2400" dirty="0" err="1">
                <a:latin typeface="Garamond" panose="02020404030301010803" pitchFamily="18" charset="0"/>
                <a:cs typeface="Tahoma" panose="020B0604030504040204" pitchFamily="34" charset="0"/>
              </a:rPr>
              <a:t>Bagian</a:t>
            </a:r>
            <a:r>
              <a:rPr lang="en-US" sz="2400" dirty="0">
                <a:latin typeface="Garamond" panose="02020404030301010803" pitchFamily="18" charset="0"/>
                <a:cs typeface="Tahoma" panose="020B0604030504040204" pitchFamily="34" charset="0"/>
              </a:rPr>
              <a:t> proximal </a:t>
            </a:r>
            <a:r>
              <a:rPr lang="en-US" sz="2400" dirty="0" err="1">
                <a:latin typeface="Garamond" panose="02020404030301010803" pitchFamily="18" charset="0"/>
                <a:cs typeface="Tahoma" panose="020B0604030504040204" pitchFamily="34" charset="0"/>
              </a:rPr>
              <a:t>saluran</a:t>
            </a:r>
            <a:r>
              <a:rPr lang="en-US" sz="2400" dirty="0">
                <a:latin typeface="Garamond" panose="02020404030301010803" pitchFamily="18" charset="0"/>
                <a:cs typeface="Tahoma" panose="020B0604030504040204" pitchFamily="34" charset="0"/>
              </a:rPr>
              <a:t> pancreas dorsal </a:t>
            </a:r>
            <a:r>
              <a:rPr lang="en-US" sz="2400" dirty="0" err="1">
                <a:latin typeface="Garamond" panose="02020404030301010803" pitchFamily="18" charset="0"/>
                <a:cs typeface="Tahoma" panose="020B0604030504040204" pitchFamily="34" charset="0"/>
              </a:rPr>
              <a:t>menutup</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atau</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sebagai</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saluran</a:t>
            </a:r>
            <a:r>
              <a:rPr lang="en-US" sz="2400" dirty="0">
                <a:latin typeface="Garamond" panose="02020404030301010803" pitchFamily="18" charset="0"/>
                <a:cs typeface="Tahoma" panose="020B0604030504040204" pitchFamily="34" charset="0"/>
              </a:rPr>
              <a:t> </a:t>
            </a:r>
            <a:r>
              <a:rPr lang="en-US" sz="2400" dirty="0" err="1">
                <a:latin typeface="Garamond" panose="02020404030301010803" pitchFamily="18" charset="0"/>
                <a:cs typeface="Tahoma" panose="020B0604030504040204" pitchFamily="34" charset="0"/>
              </a:rPr>
              <a:t>kecil</a:t>
            </a:r>
            <a:r>
              <a:rPr lang="en-US" sz="2400" dirty="0">
                <a:latin typeface="Garamond" panose="02020404030301010803" pitchFamily="18" charset="0"/>
                <a:cs typeface="Tahoma" panose="020B0604030504040204" pitchFamily="34" charset="0"/>
              </a:rPr>
              <a:t>:</a:t>
            </a:r>
          </a:p>
          <a:p>
            <a:pPr marL="457200" lvl="1" indent="0">
              <a:lnSpc>
                <a:spcPct val="80000"/>
              </a:lnSpc>
              <a:buNone/>
            </a:pPr>
            <a:r>
              <a:rPr lang="en-US" dirty="0" err="1">
                <a:latin typeface="Garamond" panose="02020404030301010803" pitchFamily="18" charset="0"/>
                <a:cs typeface="Tahoma" panose="020B0604030504040204" pitchFamily="34" charset="0"/>
              </a:rPr>
              <a:t>Ductus</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pancreaticus</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accesorius</a:t>
            </a:r>
            <a:r>
              <a:rPr lang="en-US" dirty="0">
                <a:latin typeface="Garamond" panose="02020404030301010803" pitchFamily="18" charset="0"/>
                <a:cs typeface="Tahoma" panose="020B0604030504040204" pitchFamily="34" charset="0"/>
              </a:rPr>
              <a:t> (</a:t>
            </a:r>
            <a:r>
              <a:rPr lang="en-US" dirty="0" err="1">
                <a:latin typeface="Garamond" panose="02020404030301010803" pitchFamily="18" charset="0"/>
                <a:cs typeface="Tahoma" panose="020B0604030504040204" pitchFamily="34" charset="0"/>
              </a:rPr>
              <a:t>santorini</a:t>
            </a:r>
            <a:r>
              <a:rPr lang="en-US" dirty="0" smtClean="0">
                <a:latin typeface="Garamond" panose="02020404030301010803" pitchFamily="18" charset="0"/>
                <a:cs typeface="Tahoma" panose="020B0604030504040204" pitchFamily="34" charset="0"/>
              </a:rPr>
              <a:t>)</a:t>
            </a:r>
            <a:endParaRPr lang="en-US" dirty="0">
              <a:latin typeface="Garamond" panose="02020404030301010803" pitchFamily="18" charset="0"/>
              <a:cs typeface="Tahoma" panose="020B0604030504040204" pitchFamily="34" charset="0"/>
            </a:endParaRPr>
          </a:p>
        </p:txBody>
      </p:sp>
      <p:pic>
        <p:nvPicPr>
          <p:cNvPr id="6" name="Picture 5" descr="1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1" y="3575959"/>
            <a:ext cx="8654127" cy="298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3328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body" idx="1"/>
          </p:nvPr>
        </p:nvSpPr>
        <p:spPr>
          <a:xfrm>
            <a:off x="1371601" y="1676402"/>
            <a:ext cx="9617528" cy="4347028"/>
          </a:xfrm>
          <a:solidFill>
            <a:schemeClr val="bg1"/>
          </a:solidFill>
        </p:spPr>
        <p:txBody>
          <a:bodyPr/>
          <a:lstStyle/>
          <a:p>
            <a:r>
              <a:rPr lang="sv-SE" dirty="0"/>
              <a:t>Pada embrio berumur 5 minggu, usus tengah menggantung pada dinding dorsal perut oleh suatu mesentrium pendek dan berhubungan dengan kantung kuning telur melalui </a:t>
            </a:r>
            <a:r>
              <a:rPr lang="sv-SE" i="1" dirty="0"/>
              <a:t>duktus vitellinus</a:t>
            </a:r>
            <a:r>
              <a:rPr lang="sv-SE" dirty="0"/>
              <a:t> atau </a:t>
            </a:r>
            <a:r>
              <a:rPr lang="sv-SE" i="1" dirty="0"/>
              <a:t>tangkai kuning telur</a:t>
            </a:r>
            <a:r>
              <a:rPr lang="sv-SE" dirty="0"/>
              <a:t>. </a:t>
            </a:r>
          </a:p>
          <a:p>
            <a:r>
              <a:rPr lang="sv-SE" dirty="0"/>
              <a:t>Pada orang dewasa, usus tengah dimulai tepat di sebelah distal muara saluran empedu ke duodenum , dan berakhir di perbatasan antara dua pertiga proksimal dan sepertiga distal kolon transversum. </a:t>
            </a:r>
            <a:endParaRPr lang="en-US" dirty="0"/>
          </a:p>
        </p:txBody>
      </p:sp>
      <p:sp>
        <p:nvSpPr>
          <p:cNvPr id="23556" name="WordArt 4"/>
          <p:cNvSpPr>
            <a:spLocks noChangeArrowheads="1" noChangeShapeType="1" noTextEdit="1"/>
          </p:cNvSpPr>
          <p:nvPr/>
        </p:nvSpPr>
        <p:spPr bwMode="auto">
          <a:xfrm>
            <a:off x="4267201" y="609600"/>
            <a:ext cx="3248025" cy="647700"/>
          </a:xfrm>
          <a:prstGeom prst="rect">
            <a:avLst/>
          </a:prstGeom>
        </p:spPr>
        <p:txBody>
          <a:bodyPr wrap="none" fromWordArt="1">
            <a:prstTxWarp prst="textPlain">
              <a:avLst>
                <a:gd name="adj" fmla="val 50000"/>
              </a:avLst>
            </a:prstTxWarp>
          </a:bodyPr>
          <a:lstStyle/>
          <a:p>
            <a:pPr algn="ctr"/>
            <a:endParaRPr lang="id-ID" sz="3600" kern="10" spc="720" dirty="0">
              <a:ln w="9525">
                <a:solidFill>
                  <a:schemeClr val="tx1"/>
                </a:solidFill>
                <a:round/>
                <a:headEnd/>
                <a:tailEnd/>
              </a:ln>
              <a:solidFill>
                <a:srgbClr val="808080"/>
              </a:solidFill>
              <a:effectLst>
                <a:outerShdw dist="45791" dir="3378596" algn="ctr" rotWithShape="0">
                  <a:srgbClr val="4D4D4D">
                    <a:alpha val="80000"/>
                  </a:srgbClr>
                </a:outerShdw>
              </a:effectLst>
              <a:latin typeface="Arial Black" panose="020B0A04020102020204" pitchFamily="34" charset="0"/>
            </a:endParaRPr>
          </a:p>
        </p:txBody>
      </p:sp>
      <p:sp>
        <p:nvSpPr>
          <p:cNvPr id="7" name="Rectangle 2"/>
          <p:cNvSpPr>
            <a:spLocks noGrp="1" noChangeArrowheads="1"/>
          </p:cNvSpPr>
          <p:nvPr>
            <p:ph type="title"/>
          </p:nvPr>
        </p:nvSpPr>
        <p:spPr>
          <a:xfrm>
            <a:off x="3599543" y="576942"/>
            <a:ext cx="4992914" cy="1020762"/>
          </a:xfrm>
          <a:noFill/>
          <a:ln w="38100">
            <a:noFill/>
          </a:ln>
        </p:spPr>
        <p:txBody>
          <a:bodyPr>
            <a:normAutofit fontScale="90000"/>
          </a:bodyPr>
          <a:lstStyle/>
          <a:p>
            <a:pPr algn="ctr"/>
            <a:r>
              <a:rPr lang="id-ID" kern="10" spc="720" dirty="0" smtClean="0">
                <a:ln w="9525">
                  <a:solidFill>
                    <a:schemeClr val="tx1"/>
                  </a:solidFill>
                  <a:round/>
                  <a:headEnd/>
                  <a:tailEnd/>
                </a:ln>
                <a:solidFill>
                  <a:srgbClr val="808080"/>
                </a:solidFill>
                <a:effectLst>
                  <a:outerShdw dist="45791" dir="3378596" algn="ctr" rotWithShape="0">
                    <a:srgbClr val="4D4D4D">
                      <a:alpha val="80000"/>
                    </a:srgbClr>
                  </a:outerShdw>
                </a:effectLst>
                <a:latin typeface="Garamond" panose="02020404030301010803" pitchFamily="18" charset="0"/>
              </a:rPr>
              <a:t>USUS TENGAH</a:t>
            </a:r>
            <a:endParaRPr lang="id-ID" kern="10" spc="720" dirty="0">
              <a:ln w="9525">
                <a:solidFill>
                  <a:schemeClr val="tx1"/>
                </a:solidFill>
                <a:round/>
                <a:headEnd/>
                <a:tailEnd/>
              </a:ln>
              <a:solidFill>
                <a:srgbClr val="808080"/>
              </a:solidFill>
              <a:effectLst>
                <a:outerShdw dist="45791" dir="3378596" algn="ctr" rotWithShape="0">
                  <a:srgbClr val="4D4D4D">
                    <a:alpha val="80000"/>
                  </a:srgbClr>
                </a:outerShdw>
              </a:effectLst>
              <a:latin typeface="Garamond" panose="02020404030301010803" pitchFamily="18" charset="0"/>
            </a:endParaRPr>
          </a:p>
        </p:txBody>
      </p:sp>
    </p:spTree>
    <p:extLst>
      <p:ext uri="{BB962C8B-B14F-4D97-AF65-F5344CB8AC3E}">
        <p14:creationId xmlns:p14="http://schemas.microsoft.com/office/powerpoint/2010/main" val="405659561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body" idx="1"/>
          </p:nvPr>
        </p:nvSpPr>
        <p:spPr>
          <a:xfrm>
            <a:off x="1355271" y="959759"/>
            <a:ext cx="9519557" cy="4902201"/>
          </a:xfrm>
        </p:spPr>
        <p:txBody>
          <a:bodyPr/>
          <a:lstStyle/>
          <a:p>
            <a:r>
              <a:rPr lang="sv-SE" dirty="0">
                <a:latin typeface="Garamond" panose="02020404030301010803" pitchFamily="18" charset="0"/>
              </a:rPr>
              <a:t>Bagian kranial saluran usus ini berkembang menjadi bagian distal duodenum, jejunum, dan bagian ileum. </a:t>
            </a:r>
            <a:endParaRPr lang="id-ID" dirty="0" smtClean="0">
              <a:latin typeface="Garamond" panose="02020404030301010803" pitchFamily="18" charset="0"/>
            </a:endParaRPr>
          </a:p>
          <a:p>
            <a:r>
              <a:rPr lang="sv-SE" dirty="0" smtClean="0">
                <a:latin typeface="Garamond" panose="02020404030301010803" pitchFamily="18" charset="0"/>
              </a:rPr>
              <a:t>Bagian </a:t>
            </a:r>
            <a:r>
              <a:rPr lang="sv-SE" dirty="0">
                <a:latin typeface="Garamond" panose="02020404030301010803" pitchFamily="18" charset="0"/>
              </a:rPr>
              <a:t>kaudal menjadi bagian bawah ileum, sekum, apendiks, kolon asendens, dan dua pertiga bagian proksimal kolon transversum.</a:t>
            </a:r>
          </a:p>
          <a:p>
            <a:r>
              <a:rPr lang="id-ID" dirty="0" smtClean="0">
                <a:latin typeface="Garamond" panose="02020404030301010803" pitchFamily="18" charset="0"/>
              </a:rPr>
              <a:t>Bersamaan</a:t>
            </a:r>
            <a:r>
              <a:rPr lang="sv-SE" dirty="0" smtClean="0">
                <a:latin typeface="Garamond" panose="02020404030301010803" pitchFamily="18" charset="0"/>
              </a:rPr>
              <a:t> </a:t>
            </a:r>
            <a:r>
              <a:rPr lang="sv-SE" dirty="0">
                <a:latin typeface="Garamond" panose="02020404030301010803" pitchFamily="18" charset="0"/>
              </a:rPr>
              <a:t>dengan pertumbuhan panjangnya, gelung usus primer </a:t>
            </a:r>
            <a:r>
              <a:rPr lang="id-ID" dirty="0" smtClean="0">
                <a:latin typeface="Garamond" panose="02020404030301010803" pitchFamily="18" charset="0"/>
              </a:rPr>
              <a:t>b</a:t>
            </a:r>
            <a:r>
              <a:rPr lang="sv-SE" dirty="0" smtClean="0">
                <a:latin typeface="Garamond" panose="02020404030301010803" pitchFamily="18" charset="0"/>
              </a:rPr>
              <a:t>erputar </a:t>
            </a:r>
            <a:r>
              <a:rPr lang="sv-SE" dirty="0">
                <a:latin typeface="Garamond" panose="02020404030301010803" pitchFamily="18" charset="0"/>
              </a:rPr>
              <a:t>mengelilingi sebuah poros yang dibentuk oleh </a:t>
            </a:r>
            <a:r>
              <a:rPr lang="sv-SE" i="1" dirty="0">
                <a:latin typeface="Garamond" panose="02020404030301010803" pitchFamily="18" charset="0"/>
              </a:rPr>
              <a:t>arteri mesenterika superior</a:t>
            </a:r>
            <a:r>
              <a:rPr lang="sv-SE" dirty="0">
                <a:latin typeface="Garamond" panose="02020404030301010803" pitchFamily="18" charset="0"/>
              </a:rPr>
              <a:t>. </a:t>
            </a:r>
            <a:endParaRPr lang="id-ID" dirty="0" smtClean="0">
              <a:latin typeface="Garamond" panose="02020404030301010803" pitchFamily="18" charset="0"/>
            </a:endParaRPr>
          </a:p>
          <a:p>
            <a:r>
              <a:rPr lang="sv-SE" dirty="0" smtClean="0">
                <a:latin typeface="Garamond" panose="02020404030301010803" pitchFamily="18" charset="0"/>
              </a:rPr>
              <a:t>Apabila </a:t>
            </a:r>
            <a:r>
              <a:rPr lang="sv-SE" dirty="0">
                <a:latin typeface="Garamond" panose="02020404030301010803" pitchFamily="18" charset="0"/>
              </a:rPr>
              <a:t>dilihat dari depan, perputaran ini berlawanan arah dengan arah jarum jam dan perputarannya kurang lebih 270</a:t>
            </a:r>
            <a:r>
              <a:rPr lang="en-US" dirty="0">
                <a:latin typeface="Garamond" panose="02020404030301010803" pitchFamily="18" charset="0"/>
                <a:cs typeface="Arial" panose="020B0604020202020204" pitchFamily="34" charset="0"/>
              </a:rPr>
              <a:t>º</a:t>
            </a:r>
            <a:r>
              <a:rPr lang="sv-SE" dirty="0">
                <a:latin typeface="Garamond" panose="02020404030301010803" pitchFamily="18" charset="0"/>
              </a:rPr>
              <a:t> bila sudah selesai seluruhnya.</a:t>
            </a:r>
            <a:r>
              <a:rPr lang="en-US" dirty="0">
                <a:latin typeface="Garamond" panose="02020404030301010803" pitchFamily="18" charset="0"/>
              </a:rPr>
              <a:t> </a:t>
            </a:r>
          </a:p>
        </p:txBody>
      </p:sp>
    </p:spTree>
    <p:extLst>
      <p:ext uri="{BB962C8B-B14F-4D97-AF65-F5344CB8AC3E}">
        <p14:creationId xmlns:p14="http://schemas.microsoft.com/office/powerpoint/2010/main" val="599929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evana0010"/>
          <p:cNvPicPr>
            <a:picLocks noGrp="1" noChangeAspect="1" noChangeArrowheads="1"/>
          </p:cNvPicPr>
          <p:nvPr>
            <p:ph type="body" idx="1"/>
          </p:nvPr>
        </p:nvPicPr>
        <p:blipFill>
          <a:blip r:embed="rId4">
            <a:lum bright="-6000" contrast="18000"/>
            <a:extLst>
              <a:ext uri="{28A0092B-C50C-407E-A947-70E740481C1C}">
                <a14:useLocalDpi xmlns:a14="http://schemas.microsoft.com/office/drawing/2010/main" val="0"/>
              </a:ext>
            </a:extLst>
          </a:blip>
          <a:srcRect l="2591" r="52859" b="63692"/>
          <a:stretch>
            <a:fillRect/>
          </a:stretch>
        </p:blipFill>
        <p:spPr>
          <a:xfrm>
            <a:off x="2514600" y="402775"/>
            <a:ext cx="6934200" cy="4957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7" name="Rectangle 7"/>
          <p:cNvSpPr>
            <a:spLocks noChangeArrowheads="1"/>
          </p:cNvSpPr>
          <p:nvPr/>
        </p:nvSpPr>
        <p:spPr bwMode="auto">
          <a:xfrm>
            <a:off x="1817915" y="5410200"/>
            <a:ext cx="8617857" cy="1200329"/>
          </a:xfrm>
          <a:prstGeom prst="rect">
            <a:avLst/>
          </a:prstGeom>
          <a:solidFill>
            <a:schemeClr val="bg1"/>
          </a:solidFill>
          <a:ln>
            <a:noFill/>
          </a:ln>
          <a:effectLst/>
        </p:spPr>
        <p:txBody>
          <a:bodyPr wrap="square">
            <a:spAutoFit/>
          </a:bodyPr>
          <a:lstStyle/>
          <a:p>
            <a:r>
              <a:rPr lang="sv-SE" sz="2400" dirty="0">
                <a:latin typeface="Garamond" panose="02020404030301010803" pitchFamily="18" charset="0"/>
              </a:rPr>
              <a:t>Gambar A. Pandangan anterior gelung- gelung usus setelah perputaran 270º berlawanan dengan arah jarum jam. B. Pandangan sama dengan gambar A, dengan gelung usus dalam kedudukan akhirnya.</a:t>
            </a:r>
            <a:endParaRPr lang="en-US" sz="2400" dirty="0">
              <a:latin typeface="Garamond" panose="02020404030301010803" pitchFamily="18" charset="0"/>
            </a:endParaRPr>
          </a:p>
        </p:txBody>
      </p:sp>
    </p:spTree>
    <p:extLst>
      <p:ext uri="{BB962C8B-B14F-4D97-AF65-F5344CB8AC3E}">
        <p14:creationId xmlns:p14="http://schemas.microsoft.com/office/powerpoint/2010/main" val="19937533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err="1">
                <a:latin typeface="Tahoma" panose="020B0604030504040204" pitchFamily="34" charset="0"/>
                <a:cs typeface="Tahoma" panose="020B0604030504040204" pitchFamily="34" charset="0"/>
              </a:rPr>
              <a:t>Bagian</a:t>
            </a:r>
            <a:r>
              <a:rPr lang="en-US" dirty="0">
                <a:latin typeface="Tahoma" panose="020B0604030504040204" pitchFamily="34" charset="0"/>
                <a:cs typeface="Tahoma" panose="020B0604030504040204" pitchFamily="34" charset="0"/>
              </a:rPr>
              <a:t> cranial </a:t>
            </a:r>
            <a:r>
              <a:rPr lang="en-US" dirty="0" err="1">
                <a:latin typeface="Tahoma" panose="020B0604030504040204" pitchFamily="34" charset="0"/>
                <a:cs typeface="Tahoma" panose="020B0604030504040204" pitchFamily="34" charset="0"/>
              </a:rPr>
              <a:t>jerat</a:t>
            </a:r>
            <a:r>
              <a:rPr lang="en-US" dirty="0">
                <a:latin typeface="Tahoma" panose="020B0604030504040204" pitchFamily="34" charset="0"/>
                <a:cs typeface="Tahoma" panose="020B0604030504040204" pitchFamily="34" charset="0"/>
              </a:rPr>
              <a:t> </a:t>
            </a:r>
            <a:r>
              <a:rPr lang="en-US" dirty="0" err="1">
                <a:latin typeface="Tahoma" panose="020B0604030504040204" pitchFamily="34" charset="0"/>
                <a:cs typeface="Tahoma" panose="020B0604030504040204" pitchFamily="34" charset="0"/>
              </a:rPr>
              <a:t>usus</a:t>
            </a:r>
            <a:r>
              <a:rPr lang="en-US" dirty="0">
                <a:latin typeface="Tahoma" panose="020B0604030504040204" pitchFamily="34" charset="0"/>
                <a:cs typeface="Tahoma" panose="020B0604030504040204" pitchFamily="34" charset="0"/>
              </a:rPr>
              <a:t> </a:t>
            </a:r>
            <a:r>
              <a:rPr lang="en-US" dirty="0" err="1">
                <a:latin typeface="Tahoma" panose="020B0604030504040204" pitchFamily="34" charset="0"/>
                <a:cs typeface="Tahoma" panose="020B0604030504040204" pitchFamily="34" charset="0"/>
              </a:rPr>
              <a:t>akan</a:t>
            </a:r>
            <a:r>
              <a:rPr lang="en-US" dirty="0">
                <a:latin typeface="Tahoma" panose="020B0604030504040204" pitchFamily="34" charset="0"/>
                <a:cs typeface="Tahoma" panose="020B0604030504040204" pitchFamily="34" charset="0"/>
              </a:rPr>
              <a:t> </a:t>
            </a:r>
            <a:r>
              <a:rPr lang="en-US" dirty="0" err="1">
                <a:latin typeface="Tahoma" panose="020B0604030504040204" pitchFamily="34" charset="0"/>
                <a:cs typeface="Tahoma" panose="020B0604030504040204" pitchFamily="34" charset="0"/>
              </a:rPr>
              <a:t>membentuk</a:t>
            </a:r>
            <a:r>
              <a:rPr lang="en-US" dirty="0">
                <a:latin typeface="Tahoma" panose="020B0604030504040204" pitchFamily="34" charset="0"/>
                <a:cs typeface="Tahoma" panose="020B0604030504040204" pitchFamily="34" charset="0"/>
              </a:rPr>
              <a:t>:</a:t>
            </a:r>
          </a:p>
          <a:p>
            <a:pPr lvl="1"/>
            <a:r>
              <a:rPr lang="en-US" dirty="0" err="1">
                <a:latin typeface="Tahoma" panose="020B0604030504040204" pitchFamily="34" charset="0"/>
                <a:cs typeface="Tahoma" panose="020B0604030504040204" pitchFamily="34" charset="0"/>
              </a:rPr>
              <a:t>Bagian</a:t>
            </a:r>
            <a:r>
              <a:rPr lang="en-US" dirty="0">
                <a:latin typeface="Tahoma" panose="020B0604030504040204" pitchFamily="34" charset="0"/>
                <a:cs typeface="Tahoma" panose="020B0604030504040204" pitchFamily="34" charset="0"/>
              </a:rPr>
              <a:t> distal duodenum </a:t>
            </a:r>
          </a:p>
          <a:p>
            <a:pPr lvl="1"/>
            <a:r>
              <a:rPr lang="id-ID" dirty="0" smtClean="0">
                <a:latin typeface="Tahoma" panose="020B0604030504040204" pitchFamily="34" charset="0"/>
                <a:cs typeface="Tahoma" panose="020B0604030504040204" pitchFamily="34" charset="0"/>
              </a:rPr>
              <a:t>Jeju</a:t>
            </a:r>
            <a:r>
              <a:rPr lang="en-US" dirty="0" err="1" smtClean="0">
                <a:latin typeface="Tahoma" panose="020B0604030504040204" pitchFamily="34" charset="0"/>
                <a:cs typeface="Tahoma" panose="020B0604030504040204" pitchFamily="34" charset="0"/>
              </a:rPr>
              <a:t>num</a:t>
            </a:r>
            <a:r>
              <a:rPr lang="en-US" dirty="0" smtClean="0">
                <a:latin typeface="Tahoma" panose="020B0604030504040204" pitchFamily="34" charset="0"/>
                <a:cs typeface="Tahoma" panose="020B0604030504040204" pitchFamily="34" charset="0"/>
              </a:rPr>
              <a:t> </a:t>
            </a:r>
            <a:endParaRPr lang="en-US" dirty="0">
              <a:latin typeface="Tahoma" panose="020B0604030504040204" pitchFamily="34" charset="0"/>
              <a:cs typeface="Tahoma" panose="020B0604030504040204" pitchFamily="34" charset="0"/>
            </a:endParaRPr>
          </a:p>
          <a:p>
            <a:pPr lvl="1"/>
            <a:r>
              <a:rPr lang="en-US" dirty="0">
                <a:latin typeface="Tahoma" panose="020B0604030504040204" pitchFamily="34" charset="0"/>
                <a:cs typeface="Tahoma" panose="020B0604030504040204" pitchFamily="34" charset="0"/>
              </a:rPr>
              <a:t>Ileum </a:t>
            </a:r>
            <a:r>
              <a:rPr lang="id-ID" dirty="0" smtClean="0">
                <a:latin typeface="Tahoma" panose="020B0604030504040204" pitchFamily="34" charset="0"/>
                <a:cs typeface="Tahoma" panose="020B0604030504040204" pitchFamily="34" charset="0"/>
              </a:rPr>
              <a:t>(sebagian)</a:t>
            </a:r>
            <a:endParaRPr lang="en-US" dirty="0" smtClean="0">
              <a:latin typeface="Tahoma" panose="020B0604030504040204" pitchFamily="34" charset="0"/>
              <a:cs typeface="Tahoma" panose="020B0604030504040204" pitchFamily="34" charset="0"/>
            </a:endParaRPr>
          </a:p>
          <a:p>
            <a:pPr>
              <a:buFont typeface="Wingdings" panose="05000000000000000000" pitchFamily="2" charset="2"/>
              <a:buChar char="v"/>
            </a:pPr>
            <a:r>
              <a:rPr lang="en-US" dirty="0" err="1" smtClean="0">
                <a:latin typeface="Tahoma" panose="020B0604030504040204" pitchFamily="34" charset="0"/>
                <a:cs typeface="Tahoma" panose="020B0604030504040204" pitchFamily="34" charset="0"/>
              </a:rPr>
              <a:t>Bagian</a:t>
            </a:r>
            <a:r>
              <a:rPr lang="en-US" dirty="0" smtClean="0">
                <a:latin typeface="Tahoma" panose="020B0604030504040204" pitchFamily="34" charset="0"/>
                <a:cs typeface="Tahoma" panose="020B0604030504040204" pitchFamily="34" charset="0"/>
              </a:rPr>
              <a:t> caudal </a:t>
            </a:r>
            <a:r>
              <a:rPr lang="en-US" dirty="0" err="1" smtClean="0">
                <a:latin typeface="Tahoma" panose="020B0604030504040204" pitchFamily="34" charset="0"/>
                <a:cs typeface="Tahoma" panose="020B0604030504040204" pitchFamily="34" charset="0"/>
              </a:rPr>
              <a:t>jerat</a:t>
            </a:r>
            <a:r>
              <a:rPr lang="en-US" dirty="0" smtClean="0">
                <a:latin typeface="Tahoma" panose="020B0604030504040204" pitchFamily="34" charset="0"/>
                <a:cs typeface="Tahoma" panose="020B0604030504040204" pitchFamily="34" charset="0"/>
              </a:rPr>
              <a:t> </a:t>
            </a:r>
            <a:r>
              <a:rPr lang="en-US" dirty="0" err="1" smtClean="0">
                <a:latin typeface="Tahoma" panose="020B0604030504040204" pitchFamily="34" charset="0"/>
                <a:cs typeface="Tahoma" panose="020B0604030504040204" pitchFamily="34" charset="0"/>
              </a:rPr>
              <a:t>usus</a:t>
            </a:r>
            <a:r>
              <a:rPr lang="en-US" dirty="0" smtClean="0">
                <a:latin typeface="Tahoma" panose="020B0604030504040204" pitchFamily="34" charset="0"/>
                <a:cs typeface="Tahoma" panose="020B0604030504040204" pitchFamily="34" charset="0"/>
              </a:rPr>
              <a:t> </a:t>
            </a:r>
            <a:r>
              <a:rPr lang="en-US" dirty="0" err="1" smtClean="0">
                <a:latin typeface="Tahoma" panose="020B0604030504040204" pitchFamily="34" charset="0"/>
                <a:cs typeface="Tahoma" panose="020B0604030504040204" pitchFamily="34" charset="0"/>
              </a:rPr>
              <a:t>akan</a:t>
            </a:r>
            <a:r>
              <a:rPr lang="en-US" dirty="0" smtClean="0">
                <a:latin typeface="Tahoma" panose="020B0604030504040204" pitchFamily="34" charset="0"/>
                <a:cs typeface="Tahoma" panose="020B0604030504040204" pitchFamily="34" charset="0"/>
              </a:rPr>
              <a:t> </a:t>
            </a:r>
            <a:r>
              <a:rPr lang="en-US" dirty="0" err="1" smtClean="0">
                <a:latin typeface="Tahoma" panose="020B0604030504040204" pitchFamily="34" charset="0"/>
                <a:cs typeface="Tahoma" panose="020B0604030504040204" pitchFamily="34" charset="0"/>
              </a:rPr>
              <a:t>membentuk</a:t>
            </a:r>
            <a:r>
              <a:rPr lang="en-US" dirty="0" smtClean="0">
                <a:latin typeface="Tahoma" panose="020B0604030504040204" pitchFamily="34" charset="0"/>
                <a:cs typeface="Tahoma" panose="020B0604030504040204" pitchFamily="34" charset="0"/>
              </a:rPr>
              <a:t>:</a:t>
            </a:r>
          </a:p>
          <a:p>
            <a:pPr lvl="1"/>
            <a:r>
              <a:rPr lang="en-US" dirty="0" err="1" smtClean="0">
                <a:latin typeface="Tahoma" panose="020B0604030504040204" pitchFamily="34" charset="0"/>
                <a:cs typeface="Tahoma" panose="020B0604030504040204" pitchFamily="34" charset="0"/>
              </a:rPr>
              <a:t>Bagian</a:t>
            </a:r>
            <a:r>
              <a:rPr lang="en-US" dirty="0" smtClean="0">
                <a:latin typeface="Tahoma" panose="020B0604030504040204" pitchFamily="34" charset="0"/>
                <a:cs typeface="Tahoma" panose="020B0604030504040204" pitchFamily="34" charset="0"/>
              </a:rPr>
              <a:t> </a:t>
            </a:r>
            <a:r>
              <a:rPr lang="en-US" dirty="0" err="1">
                <a:latin typeface="Tahoma" panose="020B0604030504040204" pitchFamily="34" charset="0"/>
                <a:cs typeface="Tahoma" panose="020B0604030504040204" pitchFamily="34" charset="0"/>
              </a:rPr>
              <a:t>bawah</a:t>
            </a:r>
            <a:r>
              <a:rPr lang="en-US" dirty="0">
                <a:latin typeface="Tahoma" panose="020B0604030504040204" pitchFamily="34" charset="0"/>
                <a:cs typeface="Tahoma" panose="020B0604030504040204" pitchFamily="34" charset="0"/>
              </a:rPr>
              <a:t> </a:t>
            </a:r>
            <a:r>
              <a:rPr lang="en-US" dirty="0" err="1">
                <a:latin typeface="Tahoma" panose="020B0604030504040204" pitchFamily="34" charset="0"/>
                <a:cs typeface="Tahoma" panose="020B0604030504040204" pitchFamily="34" charset="0"/>
              </a:rPr>
              <a:t>illeum</a:t>
            </a:r>
            <a:endParaRPr lang="en-US" dirty="0">
              <a:latin typeface="Tahoma" panose="020B0604030504040204" pitchFamily="34" charset="0"/>
              <a:cs typeface="Tahoma" panose="020B0604030504040204" pitchFamily="34" charset="0"/>
            </a:endParaRPr>
          </a:p>
          <a:p>
            <a:pPr lvl="1"/>
            <a:r>
              <a:rPr lang="id-ID" dirty="0" smtClean="0">
                <a:latin typeface="Tahoma" panose="020B0604030504040204" pitchFamily="34" charset="0"/>
                <a:cs typeface="Tahoma" panose="020B0604030504040204" pitchFamily="34" charset="0"/>
              </a:rPr>
              <a:t>Sekum</a:t>
            </a:r>
            <a:endParaRPr lang="en-US" dirty="0">
              <a:latin typeface="Tahoma" panose="020B0604030504040204" pitchFamily="34" charset="0"/>
              <a:cs typeface="Tahoma" panose="020B0604030504040204" pitchFamily="34" charset="0"/>
            </a:endParaRPr>
          </a:p>
          <a:p>
            <a:pPr lvl="1"/>
            <a:r>
              <a:rPr lang="en-US" dirty="0">
                <a:latin typeface="Tahoma" panose="020B0604030504040204" pitchFamily="34" charset="0"/>
                <a:cs typeface="Tahoma" panose="020B0604030504040204" pitchFamily="34" charset="0"/>
              </a:rPr>
              <a:t>Appendix</a:t>
            </a:r>
          </a:p>
          <a:p>
            <a:pPr lvl="1"/>
            <a:r>
              <a:rPr lang="en-US" dirty="0">
                <a:latin typeface="Tahoma" panose="020B0604030504040204" pitchFamily="34" charset="0"/>
                <a:cs typeface="Tahoma" panose="020B0604030504040204" pitchFamily="34" charset="0"/>
              </a:rPr>
              <a:t>Colon </a:t>
            </a:r>
            <a:r>
              <a:rPr lang="en-US" dirty="0" err="1">
                <a:latin typeface="Tahoma" panose="020B0604030504040204" pitchFamily="34" charset="0"/>
                <a:cs typeface="Tahoma" panose="020B0604030504040204" pitchFamily="34" charset="0"/>
              </a:rPr>
              <a:t>ascenden</a:t>
            </a:r>
            <a:endParaRPr lang="en-US" dirty="0">
              <a:latin typeface="Tahoma" panose="020B0604030504040204" pitchFamily="34" charset="0"/>
              <a:cs typeface="Tahoma" panose="020B0604030504040204" pitchFamily="34" charset="0"/>
            </a:endParaRPr>
          </a:p>
          <a:p>
            <a:pPr lvl="1"/>
            <a:r>
              <a:rPr lang="en-US" dirty="0">
                <a:latin typeface="Tahoma" panose="020B0604030504040204" pitchFamily="34" charset="0"/>
                <a:cs typeface="Tahoma" panose="020B0604030504040204" pitchFamily="34" charset="0"/>
              </a:rPr>
              <a:t>2/3 proximal colon </a:t>
            </a:r>
            <a:r>
              <a:rPr lang="en-US" dirty="0" err="1">
                <a:latin typeface="Tahoma" panose="020B0604030504040204" pitchFamily="34" charset="0"/>
                <a:cs typeface="Tahoma" panose="020B0604030504040204" pitchFamily="34" charset="0"/>
              </a:rPr>
              <a:t>transfersum</a:t>
            </a:r>
            <a:endParaRPr lang="en-US" dirty="0">
              <a:latin typeface="Tahoma" panose="020B0604030504040204" pitchFamily="34" charset="0"/>
              <a:cs typeface="Tahoma" panose="020B0604030504040204" pitchFamily="34" charset="0"/>
            </a:endParaRPr>
          </a:p>
          <a:p>
            <a:endParaRPr lang="id-ID" dirty="0"/>
          </a:p>
        </p:txBody>
      </p:sp>
    </p:spTree>
    <p:extLst>
      <p:ext uri="{BB962C8B-B14F-4D97-AF65-F5344CB8AC3E}">
        <p14:creationId xmlns:p14="http://schemas.microsoft.com/office/powerpoint/2010/main" val="2344120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title"/>
          </p:nvPr>
        </p:nvSpPr>
        <p:spPr/>
        <p:txBody>
          <a:bodyPr/>
          <a:lstStyle/>
          <a:p>
            <a:endParaRPr lang="id-ID"/>
          </a:p>
        </p:txBody>
      </p:sp>
      <p:pic>
        <p:nvPicPr>
          <p:cNvPr id="26628" name="Picture 4" descr="evana0010"/>
          <p:cNvPicPr>
            <a:picLocks noGrp="1" noChangeAspect="1" noChangeArrowheads="1"/>
          </p:cNvPicPr>
          <p:nvPr>
            <p:ph type="body" idx="1"/>
          </p:nvPr>
        </p:nvPicPr>
        <p:blipFill>
          <a:blip r:embed="rId3">
            <a:lum bright="-12000" contrast="36000"/>
            <a:extLst>
              <a:ext uri="{28A0092B-C50C-407E-A947-70E740481C1C}">
                <a14:useLocalDpi xmlns:a14="http://schemas.microsoft.com/office/drawing/2010/main" val="0"/>
              </a:ext>
            </a:extLst>
          </a:blip>
          <a:srcRect l="2480" t="69377" r="54895" b="7231"/>
          <a:stretch>
            <a:fillRect/>
          </a:stretch>
        </p:blipFill>
        <p:spPr>
          <a:xfrm>
            <a:off x="1998434" y="546767"/>
            <a:ext cx="8224157" cy="47133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5"/>
          <p:cNvSpPr>
            <a:spLocks noChangeArrowheads="1"/>
          </p:cNvSpPr>
          <p:nvPr/>
        </p:nvSpPr>
        <p:spPr bwMode="auto">
          <a:xfrm>
            <a:off x="1291770" y="5536720"/>
            <a:ext cx="9637486" cy="830997"/>
          </a:xfrm>
          <a:prstGeom prst="rect">
            <a:avLst/>
          </a:prstGeom>
          <a:solidFill>
            <a:schemeClr val="bg1"/>
          </a:solidFill>
          <a:ln>
            <a:noFill/>
          </a:ln>
          <a:effectLst/>
        </p:spPr>
        <p:txBody>
          <a:bodyPr wrap="square" anchor="ctr">
            <a:spAutoFit/>
          </a:bodyPr>
          <a:lstStyle/>
          <a:p>
            <a:pPr algn="just"/>
            <a:r>
              <a:rPr lang="sv-SE" sz="2400" dirty="0"/>
              <a:t>Memperlihatkan urutan tahap-tahap perkembangan sekum dan appendiks</a:t>
            </a:r>
            <a:r>
              <a:rPr lang="sv-SE" sz="2400" dirty="0" smtClean="0"/>
              <a:t>.</a:t>
            </a:r>
            <a:endParaRPr lang="sv-SE" sz="2400" dirty="0"/>
          </a:p>
          <a:p>
            <a:pPr algn="ctr"/>
            <a:r>
              <a:rPr lang="sv-SE" sz="2400" dirty="0"/>
              <a:t> A. 7 minggu, B. 8 minggu, C. Pada saat lahir.</a:t>
            </a:r>
          </a:p>
        </p:txBody>
      </p:sp>
    </p:spTree>
    <p:extLst>
      <p:ext uri="{BB962C8B-B14F-4D97-AF65-F5344CB8AC3E}">
        <p14:creationId xmlns:p14="http://schemas.microsoft.com/office/powerpoint/2010/main" val="295622694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1371600" y="1632858"/>
            <a:ext cx="9878781" cy="4252686"/>
          </a:xfrm>
          <a:solidFill>
            <a:schemeClr val="bg1"/>
          </a:solidFill>
        </p:spPr>
        <p:txBody>
          <a:bodyPr/>
          <a:lstStyle/>
          <a:p>
            <a:pPr>
              <a:lnSpc>
                <a:spcPct val="90000"/>
              </a:lnSpc>
              <a:buFontTx/>
              <a:buNone/>
            </a:pPr>
            <a:r>
              <a:rPr lang="sv-SE" dirty="0">
                <a:latin typeface="Garamond" panose="02020404030301010803" pitchFamily="18" charset="0"/>
              </a:rPr>
              <a:t>Usus belakang membentuk sepertiga distal kolon transversum, kolon desendens, sigmoid, rektum. </a:t>
            </a:r>
            <a:r>
              <a:rPr lang="id-ID" dirty="0" smtClean="0">
                <a:latin typeface="Garamond" panose="02020404030301010803" pitchFamily="18" charset="0"/>
              </a:rPr>
              <a:t>Selain itu </a:t>
            </a:r>
            <a:r>
              <a:rPr lang="sv-SE" dirty="0" smtClean="0">
                <a:latin typeface="Garamond" panose="02020404030301010803" pitchFamily="18" charset="0"/>
              </a:rPr>
              <a:t>juga </a:t>
            </a:r>
            <a:r>
              <a:rPr lang="sv-SE" dirty="0">
                <a:latin typeface="Garamond" panose="02020404030301010803" pitchFamily="18" charset="0"/>
              </a:rPr>
              <a:t>membentuk lapisan dalam kandung kemih dan uretra. Bagian akhir usus belakang bermuara ke dalam kloaka. </a:t>
            </a:r>
          </a:p>
          <a:p>
            <a:pPr>
              <a:lnSpc>
                <a:spcPct val="90000"/>
              </a:lnSpc>
              <a:buFontTx/>
              <a:buNone/>
            </a:pPr>
            <a:r>
              <a:rPr lang="sv-SE" dirty="0">
                <a:latin typeface="Garamond" panose="02020404030301010803" pitchFamily="18" charset="0"/>
              </a:rPr>
              <a:t>Ketika </a:t>
            </a:r>
            <a:r>
              <a:rPr lang="id-ID" dirty="0" smtClean="0">
                <a:latin typeface="Garamond" panose="02020404030301010803" pitchFamily="18" charset="0"/>
              </a:rPr>
              <a:t>embrio</a:t>
            </a:r>
            <a:r>
              <a:rPr lang="sv-SE" dirty="0" smtClean="0">
                <a:latin typeface="Garamond" panose="02020404030301010803" pitchFamily="18" charset="0"/>
              </a:rPr>
              <a:t> </a:t>
            </a:r>
            <a:r>
              <a:rPr lang="sv-SE" dirty="0">
                <a:latin typeface="Garamond" panose="02020404030301010803" pitchFamily="18" charset="0"/>
              </a:rPr>
              <a:t>berumur 7 minggu, septum urorektal mencapai membran kloaka.Membrana kloakalis kemudian terbagi menjadi </a:t>
            </a:r>
            <a:r>
              <a:rPr lang="sv-SE" i="1" dirty="0">
                <a:latin typeface="Garamond" panose="02020404030301010803" pitchFamily="18" charset="0"/>
              </a:rPr>
              <a:t>membrana analis</a:t>
            </a:r>
            <a:r>
              <a:rPr lang="sv-SE" dirty="0">
                <a:latin typeface="Garamond" panose="02020404030301010803" pitchFamily="18" charset="0"/>
              </a:rPr>
              <a:t> di belakang, dan </a:t>
            </a:r>
            <a:r>
              <a:rPr lang="sv-SE" i="1" dirty="0">
                <a:latin typeface="Garamond" panose="02020404030301010803" pitchFamily="18" charset="0"/>
              </a:rPr>
              <a:t>membrana urogenitalis</a:t>
            </a:r>
            <a:r>
              <a:rPr lang="sv-SE" dirty="0">
                <a:latin typeface="Garamond" panose="02020404030301010803" pitchFamily="18" charset="0"/>
              </a:rPr>
              <a:t> di depan. Pada minggu ke-9, membrana analis koyak, dan terbukalah jalan antara rektum dan dunia luar</a:t>
            </a:r>
            <a:r>
              <a:rPr lang="en-US" dirty="0">
                <a:latin typeface="Garamond" panose="02020404030301010803" pitchFamily="18" charset="0"/>
              </a:rPr>
              <a:t> </a:t>
            </a:r>
          </a:p>
        </p:txBody>
      </p:sp>
      <p:sp>
        <p:nvSpPr>
          <p:cNvPr id="6" name="Rectangle 2"/>
          <p:cNvSpPr>
            <a:spLocks noGrp="1" noChangeArrowheads="1"/>
          </p:cNvSpPr>
          <p:nvPr>
            <p:ph type="title"/>
          </p:nvPr>
        </p:nvSpPr>
        <p:spPr>
          <a:xfrm>
            <a:off x="4152900" y="546781"/>
            <a:ext cx="3886200" cy="1020762"/>
          </a:xfrm>
          <a:noFill/>
          <a:ln w="38100">
            <a:noFill/>
          </a:ln>
        </p:spPr>
        <p:txBody>
          <a:bodyPr/>
          <a:lstStyle/>
          <a:p>
            <a:pPr algn="ctr"/>
            <a:r>
              <a:rPr lang="id-ID" b="1" kern="10" dirty="0" smtClean="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rPr>
              <a:t>Usus Belakang</a:t>
            </a:r>
            <a:endParaRPr lang="id-ID" b="1" kern="10" dirty="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09209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p:txBody>
          <a:bodyPr/>
          <a:lstStyle/>
          <a:p>
            <a:endParaRPr lang="id-ID" dirty="0"/>
          </a:p>
        </p:txBody>
      </p:sp>
      <p:pic>
        <p:nvPicPr>
          <p:cNvPr id="29700" name="Picture 4" descr="evana0011"/>
          <p:cNvPicPr>
            <a:picLocks noGrp="1" noChangeAspect="1" noChangeArrowheads="1"/>
          </p:cNvPicPr>
          <p:nvPr>
            <p:ph type="body" idx="1"/>
          </p:nvPr>
        </p:nvPicPr>
        <p:blipFill>
          <a:blip r:embed="rId4">
            <a:lum contrast="6000"/>
            <a:extLst>
              <a:ext uri="{28A0092B-C50C-407E-A947-70E740481C1C}">
                <a14:useLocalDpi xmlns:a14="http://schemas.microsoft.com/office/drawing/2010/main" val="0"/>
              </a:ext>
            </a:extLst>
          </a:blip>
          <a:srcRect l="2034" t="50156" r="55205" b="23988"/>
          <a:stretch>
            <a:fillRect/>
          </a:stretch>
        </p:blipFill>
        <p:spPr>
          <a:xfrm>
            <a:off x="1889918" y="808038"/>
            <a:ext cx="8183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Rectangle 6"/>
          <p:cNvSpPr>
            <a:spLocks noChangeArrowheads="1"/>
          </p:cNvSpPr>
          <p:nvPr/>
        </p:nvSpPr>
        <p:spPr bwMode="auto">
          <a:xfrm>
            <a:off x="1828800" y="5495836"/>
            <a:ext cx="8305800" cy="1200329"/>
          </a:xfrm>
          <a:prstGeom prst="rect">
            <a:avLst/>
          </a:prstGeom>
          <a:solidFill>
            <a:schemeClr val="bg1"/>
          </a:solidFill>
          <a:ln>
            <a:noFill/>
          </a:ln>
          <a:effectLst/>
        </p:spPr>
        <p:txBody>
          <a:bodyPr anchor="ctr">
            <a:spAutoFit/>
          </a:bodyPr>
          <a:lstStyle/>
          <a:p>
            <a:pPr algn="just"/>
            <a:r>
              <a:rPr lang="sv-SE" sz="2400" dirty="0">
                <a:latin typeface="Garamond" panose="02020404030301010803" pitchFamily="18" charset="0"/>
              </a:rPr>
              <a:t>Gambar  daerah kloaka pada embrio dengan tingkat perkembangan yang berurutan. Panah menunjukkan jalur penurunan septum urorektal.</a:t>
            </a:r>
          </a:p>
        </p:txBody>
      </p:sp>
    </p:spTree>
    <p:extLst>
      <p:ext uri="{BB962C8B-B14F-4D97-AF65-F5344CB8AC3E}">
        <p14:creationId xmlns:p14="http://schemas.microsoft.com/office/powerpoint/2010/main" val="41231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625271" y="808275"/>
            <a:ext cx="7340600" cy="1809750"/>
          </a:xfrm>
          <a:solidFill>
            <a:schemeClr val="hlink"/>
          </a:solidFill>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a:flatTx/>
          </a:bodyPr>
          <a:lstStyle/>
          <a:p>
            <a:r>
              <a:rPr lang="en-US" sz="5400" dirty="0" err="1">
                <a:solidFill>
                  <a:schemeClr val="bg1"/>
                </a:solidFill>
                <a:latin typeface="Comic Sans MS" panose="030F0702030302020204" pitchFamily="66" charset="0"/>
              </a:rPr>
              <a:t>Jantung</a:t>
            </a:r>
            <a:r>
              <a:rPr lang="en-US" sz="5400" dirty="0">
                <a:solidFill>
                  <a:schemeClr val="bg1"/>
                </a:solidFill>
                <a:latin typeface="Comic Sans MS" panose="030F0702030302020204" pitchFamily="66" charset="0"/>
              </a:rPr>
              <a:t> </a:t>
            </a:r>
            <a:r>
              <a:rPr lang="en-US" sz="5400" dirty="0" err="1">
                <a:solidFill>
                  <a:schemeClr val="bg1"/>
                </a:solidFill>
                <a:latin typeface="Comic Sans MS" panose="030F0702030302020204" pitchFamily="66" charset="0"/>
              </a:rPr>
              <a:t>dan</a:t>
            </a:r>
            <a:r>
              <a:rPr lang="en-US" sz="5400" dirty="0">
                <a:solidFill>
                  <a:schemeClr val="bg1"/>
                </a:solidFill>
                <a:latin typeface="Comic Sans MS" panose="030F0702030302020204" pitchFamily="66" charset="0"/>
              </a:rPr>
              <a:t> </a:t>
            </a:r>
            <a:r>
              <a:rPr lang="en-US" sz="5400" dirty="0" err="1">
                <a:solidFill>
                  <a:schemeClr val="bg1"/>
                </a:solidFill>
                <a:latin typeface="Comic Sans MS" panose="030F0702030302020204" pitchFamily="66" charset="0"/>
              </a:rPr>
              <a:t>Pembuluh</a:t>
            </a:r>
            <a:r>
              <a:rPr lang="en-US" sz="5400" dirty="0">
                <a:solidFill>
                  <a:schemeClr val="bg1"/>
                </a:solidFill>
                <a:latin typeface="Comic Sans MS" panose="030F0702030302020204" pitchFamily="66" charset="0"/>
              </a:rPr>
              <a:t> </a:t>
            </a:r>
            <a:r>
              <a:rPr lang="en-US" sz="5400" dirty="0" err="1">
                <a:solidFill>
                  <a:schemeClr val="bg1"/>
                </a:solidFill>
                <a:latin typeface="Comic Sans MS" panose="030F0702030302020204" pitchFamily="66" charset="0"/>
              </a:rPr>
              <a:t>darah</a:t>
            </a:r>
            <a:endParaRPr lang="en-US" sz="5400" dirty="0">
              <a:solidFill>
                <a:schemeClr val="bg1"/>
              </a:solidFill>
              <a:latin typeface="Comic Sans MS" panose="030F0702030302020204" pitchFamily="66" charset="0"/>
            </a:endParaRPr>
          </a:p>
        </p:txBody>
      </p:sp>
      <p:sp>
        <p:nvSpPr>
          <p:cNvPr id="2051" name="Rectangle 3"/>
          <p:cNvSpPr>
            <a:spLocks noGrp="1" noChangeArrowheads="1"/>
          </p:cNvSpPr>
          <p:nvPr>
            <p:ph type="subTitle" idx="1"/>
          </p:nvPr>
        </p:nvSpPr>
        <p:spPr>
          <a:xfrm>
            <a:off x="3124200" y="5649690"/>
            <a:ext cx="6045200" cy="609600"/>
          </a:xfrm>
          <a:solidFill>
            <a:schemeClr val="folHlink"/>
          </a:solidFill>
          <a:scene3d>
            <a:camera prst="legacyObliqueTopRight"/>
            <a:lightRig rig="legacyFlat3" dir="b"/>
          </a:scene3d>
          <a:sp3d extrusionH="430200" prstMaterial="legacyMatte">
            <a:bevelT w="13500" h="13500" prst="angle"/>
            <a:bevelB w="13500" h="13500" prst="angle"/>
            <a:extrusionClr>
              <a:schemeClr val="folHlink"/>
            </a:extrusionClr>
            <a:contourClr>
              <a:schemeClr val="folHlink"/>
            </a:contourClr>
          </a:sp3d>
        </p:spPr>
        <p:txBody>
          <a:bodyPr>
            <a:flatTx/>
          </a:bodyPr>
          <a:lstStyle/>
          <a:p>
            <a:pPr>
              <a:lnSpc>
                <a:spcPct val="90000"/>
              </a:lnSpc>
            </a:pPr>
            <a:r>
              <a:rPr lang="en-US" sz="3600" dirty="0" err="1">
                <a:latin typeface="Comic Sans MS" panose="030F0702030302020204" pitchFamily="66" charset="0"/>
              </a:rPr>
              <a:t>Asal</a:t>
            </a:r>
            <a:r>
              <a:rPr lang="en-US" sz="3600" dirty="0">
                <a:latin typeface="Comic Sans MS" panose="030F0702030302020204" pitchFamily="66" charset="0"/>
              </a:rPr>
              <a:t>: mesoderm lateral</a:t>
            </a:r>
          </a:p>
        </p:txBody>
      </p:sp>
      <p:pic>
        <p:nvPicPr>
          <p:cNvPr id="2052" name="Picture 4" descr="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667001"/>
            <a:ext cx="29654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656163"/>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400620" y="651333"/>
            <a:ext cx="3073400" cy="6858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dirty="0" err="1">
                <a:solidFill>
                  <a:schemeClr val="tx1"/>
                </a:solidFill>
              </a:rPr>
              <a:t>Pembentukan</a:t>
            </a:r>
            <a:r>
              <a:rPr lang="en-US" sz="2400" b="1" dirty="0">
                <a:solidFill>
                  <a:schemeClr val="tx1"/>
                </a:solidFill>
              </a:rPr>
              <a:t> </a:t>
            </a:r>
            <a:r>
              <a:rPr lang="en-US" sz="2400" b="1" dirty="0" err="1">
                <a:solidFill>
                  <a:schemeClr val="tx1"/>
                </a:solidFill>
              </a:rPr>
              <a:t>sistem</a:t>
            </a:r>
            <a:endParaRPr lang="en-US" sz="2400" b="1" dirty="0">
              <a:solidFill>
                <a:schemeClr val="tx1"/>
              </a:solidFill>
            </a:endParaRPr>
          </a:p>
          <a:p>
            <a:pPr algn="ctr"/>
            <a:r>
              <a:rPr lang="en-US" sz="2400" b="1" dirty="0">
                <a:solidFill>
                  <a:schemeClr val="tx1"/>
                </a:solidFill>
              </a:rPr>
              <a:t> </a:t>
            </a:r>
            <a:r>
              <a:rPr lang="en-US" sz="2400" b="1" dirty="0" err="1">
                <a:solidFill>
                  <a:schemeClr val="tx1"/>
                </a:solidFill>
              </a:rPr>
              <a:t>peredaran</a:t>
            </a:r>
            <a:r>
              <a:rPr lang="en-US" sz="2400" b="1" dirty="0">
                <a:solidFill>
                  <a:schemeClr val="tx1"/>
                </a:solidFill>
              </a:rPr>
              <a:t> </a:t>
            </a:r>
            <a:r>
              <a:rPr lang="en-US" sz="2400" b="1" dirty="0" err="1">
                <a:solidFill>
                  <a:schemeClr val="tx1"/>
                </a:solidFill>
              </a:rPr>
              <a:t>darah</a:t>
            </a:r>
            <a:endParaRPr lang="en-US" sz="2400" b="1" dirty="0">
              <a:solidFill>
                <a:schemeClr val="tx1"/>
              </a:solidFill>
            </a:endParaRPr>
          </a:p>
        </p:txBody>
      </p:sp>
      <p:cxnSp>
        <p:nvCxnSpPr>
          <p:cNvPr id="5" name="Straight Arrow Connector 4"/>
          <p:cNvCxnSpPr/>
          <p:nvPr/>
        </p:nvCxnSpPr>
        <p:spPr>
          <a:xfrm>
            <a:off x="3427413" y="1382490"/>
            <a:ext cx="1587" cy="760413"/>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rot="5400000">
            <a:off x="2895601" y="4940529"/>
            <a:ext cx="1066800" cy="3175"/>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3427413" y="2955471"/>
            <a:ext cx="1587" cy="776742"/>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4267200" y="2360614"/>
            <a:ext cx="228600" cy="1587"/>
          </a:xfrm>
          <a:prstGeom prst="line">
            <a:avLst/>
          </a:prstGeom>
          <a:ln>
            <a:solidFill>
              <a:srgbClr val="00206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rot="5400000">
            <a:off x="4115594" y="2740819"/>
            <a:ext cx="762000" cy="1588"/>
          </a:xfrm>
          <a:prstGeom prst="line">
            <a:avLst/>
          </a:prstGeom>
          <a:ln>
            <a:solidFill>
              <a:srgbClr val="002060"/>
            </a:solidFill>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4495800" y="1598614"/>
            <a:ext cx="304800" cy="1587"/>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a:off x="4495800" y="3122614"/>
            <a:ext cx="304800" cy="1587"/>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23" name="Straight Arrow Connector 22"/>
          <p:cNvCxnSpPr/>
          <p:nvPr/>
        </p:nvCxnSpPr>
        <p:spPr>
          <a:xfrm>
            <a:off x="7275285" y="3122614"/>
            <a:ext cx="762000" cy="1587"/>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sp>
        <p:nvSpPr>
          <p:cNvPr id="26" name="Rectangle 25"/>
          <p:cNvSpPr/>
          <p:nvPr/>
        </p:nvSpPr>
        <p:spPr>
          <a:xfrm>
            <a:off x="5105400" y="3657600"/>
            <a:ext cx="1295400" cy="6858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a:solidFill>
                  <a:schemeClr val="tx1"/>
                </a:solidFill>
              </a:rPr>
              <a:t>jantung</a:t>
            </a:r>
          </a:p>
        </p:txBody>
      </p:sp>
      <p:sp>
        <p:nvSpPr>
          <p:cNvPr id="27" name="Rectangle 26"/>
          <p:cNvSpPr/>
          <p:nvPr/>
        </p:nvSpPr>
        <p:spPr>
          <a:xfrm>
            <a:off x="4876800" y="2667000"/>
            <a:ext cx="2356530" cy="7620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dirty="0">
                <a:solidFill>
                  <a:schemeClr val="tx1"/>
                </a:solidFill>
              </a:rPr>
              <a:t> vena </a:t>
            </a:r>
            <a:r>
              <a:rPr lang="en-US" sz="2400" b="1" dirty="0" err="1" smtClean="0">
                <a:solidFill>
                  <a:schemeClr val="tx1"/>
                </a:solidFill>
              </a:rPr>
              <a:t>omfalo</a:t>
            </a:r>
            <a:r>
              <a:rPr lang="id-ID" sz="2400" b="1" dirty="0" smtClean="0">
                <a:solidFill>
                  <a:schemeClr val="tx1"/>
                </a:solidFill>
              </a:rPr>
              <a:t>-</a:t>
            </a:r>
            <a:r>
              <a:rPr lang="en-US" sz="2400" b="1" dirty="0" err="1" smtClean="0">
                <a:solidFill>
                  <a:schemeClr val="tx1"/>
                </a:solidFill>
              </a:rPr>
              <a:t>mesenterika</a:t>
            </a:r>
            <a:r>
              <a:rPr lang="en-US" sz="2400" b="1" dirty="0" smtClean="0">
                <a:solidFill>
                  <a:schemeClr val="tx1"/>
                </a:solidFill>
              </a:rPr>
              <a:t> </a:t>
            </a:r>
            <a:endParaRPr lang="en-US" sz="2400" b="1" dirty="0">
              <a:solidFill>
                <a:schemeClr val="tx1"/>
              </a:solidFill>
            </a:endParaRPr>
          </a:p>
        </p:txBody>
      </p:sp>
      <p:sp>
        <p:nvSpPr>
          <p:cNvPr id="28" name="Rectangle 27"/>
          <p:cNvSpPr/>
          <p:nvPr/>
        </p:nvSpPr>
        <p:spPr>
          <a:xfrm>
            <a:off x="2041070" y="5519052"/>
            <a:ext cx="2226129" cy="957948"/>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dirty="0" err="1">
                <a:solidFill>
                  <a:schemeClr val="tx1"/>
                </a:solidFill>
              </a:rPr>
              <a:t>Pembentukan</a:t>
            </a:r>
            <a:r>
              <a:rPr lang="en-US" sz="2400" b="1" dirty="0">
                <a:solidFill>
                  <a:schemeClr val="tx1"/>
                </a:solidFill>
              </a:rPr>
              <a:t> </a:t>
            </a:r>
            <a:r>
              <a:rPr lang="en-US" sz="2400" b="1" dirty="0" err="1">
                <a:solidFill>
                  <a:schemeClr val="tx1"/>
                </a:solidFill>
              </a:rPr>
              <a:t>ekstra</a:t>
            </a:r>
            <a:r>
              <a:rPr lang="en-US" sz="2400" b="1" dirty="0">
                <a:solidFill>
                  <a:schemeClr val="tx1"/>
                </a:solidFill>
              </a:rPr>
              <a:t> </a:t>
            </a:r>
            <a:r>
              <a:rPr lang="en-US" sz="2400" b="1" dirty="0" err="1" smtClean="0">
                <a:solidFill>
                  <a:schemeClr val="tx1"/>
                </a:solidFill>
              </a:rPr>
              <a:t>embrio</a:t>
            </a:r>
            <a:endParaRPr lang="en-US" sz="2400" b="1" dirty="0">
              <a:solidFill>
                <a:schemeClr val="tx1"/>
              </a:solidFill>
            </a:endParaRPr>
          </a:p>
        </p:txBody>
      </p:sp>
      <p:sp>
        <p:nvSpPr>
          <p:cNvPr id="29" name="Rectangle 28"/>
          <p:cNvSpPr/>
          <p:nvPr/>
        </p:nvSpPr>
        <p:spPr>
          <a:xfrm>
            <a:off x="4876800" y="1219200"/>
            <a:ext cx="1295400" cy="6858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a:solidFill>
                  <a:schemeClr val="tx1"/>
                </a:solidFill>
              </a:rPr>
              <a:t>vena vitelina</a:t>
            </a:r>
          </a:p>
        </p:txBody>
      </p:sp>
      <p:sp>
        <p:nvSpPr>
          <p:cNvPr id="31" name="Rectangle 30"/>
          <p:cNvSpPr/>
          <p:nvPr/>
        </p:nvSpPr>
        <p:spPr>
          <a:xfrm>
            <a:off x="2278743" y="2193477"/>
            <a:ext cx="2064657" cy="7620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dirty="0" err="1">
                <a:solidFill>
                  <a:schemeClr val="tx1"/>
                </a:solidFill>
              </a:rPr>
              <a:t>Pembentukan</a:t>
            </a:r>
            <a:r>
              <a:rPr lang="en-US" sz="2400" b="1" dirty="0">
                <a:solidFill>
                  <a:schemeClr val="tx1"/>
                </a:solidFill>
              </a:rPr>
              <a:t> </a:t>
            </a:r>
            <a:r>
              <a:rPr lang="en-US" sz="2400" b="1" dirty="0" err="1">
                <a:solidFill>
                  <a:schemeClr val="tx1"/>
                </a:solidFill>
              </a:rPr>
              <a:t>ekstra</a:t>
            </a:r>
            <a:r>
              <a:rPr lang="en-US" sz="2400" b="1" dirty="0">
                <a:solidFill>
                  <a:schemeClr val="tx1"/>
                </a:solidFill>
              </a:rPr>
              <a:t> </a:t>
            </a:r>
            <a:r>
              <a:rPr lang="en-US" sz="2400" b="1" dirty="0" err="1">
                <a:solidFill>
                  <a:schemeClr val="tx1"/>
                </a:solidFill>
              </a:rPr>
              <a:t>embrio</a:t>
            </a:r>
            <a:endParaRPr lang="en-US" sz="2400" b="1" dirty="0">
              <a:solidFill>
                <a:schemeClr val="tx1"/>
              </a:solidFill>
            </a:endParaRPr>
          </a:p>
        </p:txBody>
      </p:sp>
      <p:sp>
        <p:nvSpPr>
          <p:cNvPr id="32" name="Rectangle 31"/>
          <p:cNvSpPr/>
          <p:nvPr/>
        </p:nvSpPr>
        <p:spPr>
          <a:xfrm>
            <a:off x="1828800" y="3788226"/>
            <a:ext cx="2438400" cy="6858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err="1">
                <a:solidFill>
                  <a:schemeClr val="tx1"/>
                </a:solidFill>
              </a:rPr>
              <a:t>Pembentukan</a:t>
            </a:r>
            <a:r>
              <a:rPr lang="en-US" sz="2400" b="1" dirty="0">
                <a:solidFill>
                  <a:schemeClr val="tx1"/>
                </a:solidFill>
              </a:rPr>
              <a:t> intra </a:t>
            </a:r>
            <a:r>
              <a:rPr lang="en-US" sz="2400" b="1" dirty="0" err="1">
                <a:solidFill>
                  <a:schemeClr val="tx1"/>
                </a:solidFill>
              </a:rPr>
              <a:t>embrio</a:t>
            </a:r>
            <a:endParaRPr lang="en-US" sz="2400" b="1" dirty="0">
              <a:solidFill>
                <a:schemeClr val="tx1"/>
              </a:solidFill>
            </a:endParaRPr>
          </a:p>
        </p:txBody>
      </p:sp>
      <p:sp>
        <p:nvSpPr>
          <p:cNvPr id="33" name="Rectangle 32"/>
          <p:cNvSpPr/>
          <p:nvPr/>
        </p:nvSpPr>
        <p:spPr>
          <a:xfrm>
            <a:off x="6477000" y="4495800"/>
            <a:ext cx="1295400" cy="6858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a:solidFill>
                  <a:schemeClr val="tx1"/>
                </a:solidFill>
              </a:rPr>
              <a:t>Arteri vitelina</a:t>
            </a:r>
          </a:p>
        </p:txBody>
      </p:sp>
      <p:cxnSp>
        <p:nvCxnSpPr>
          <p:cNvPr id="39" name="Straight Connector 38"/>
          <p:cNvCxnSpPr/>
          <p:nvPr/>
        </p:nvCxnSpPr>
        <p:spPr>
          <a:xfrm rot="5400000">
            <a:off x="4115594" y="1978819"/>
            <a:ext cx="762000" cy="1588"/>
          </a:xfrm>
          <a:prstGeom prst="line">
            <a:avLst/>
          </a:prstGeom>
          <a:ln>
            <a:solidFill>
              <a:srgbClr val="002060"/>
            </a:solidFill>
          </a:ln>
        </p:spPr>
        <p:style>
          <a:lnRef idx="3">
            <a:schemeClr val="accent6"/>
          </a:lnRef>
          <a:fillRef idx="0">
            <a:schemeClr val="accent6"/>
          </a:fillRef>
          <a:effectRef idx="2">
            <a:schemeClr val="accent6"/>
          </a:effectRef>
          <a:fontRef idx="minor">
            <a:schemeClr val="tx1"/>
          </a:fontRef>
        </p:style>
      </p:cxnSp>
      <p:sp>
        <p:nvSpPr>
          <p:cNvPr id="40" name="Rectangle 39"/>
          <p:cNvSpPr/>
          <p:nvPr/>
        </p:nvSpPr>
        <p:spPr>
          <a:xfrm>
            <a:off x="8215086" y="2696029"/>
            <a:ext cx="1455057" cy="6858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dirty="0" err="1">
                <a:solidFill>
                  <a:schemeClr val="tx1"/>
                </a:solidFill>
              </a:rPr>
              <a:t>Duktus</a:t>
            </a:r>
            <a:r>
              <a:rPr lang="en-US" sz="2400" b="1" dirty="0">
                <a:solidFill>
                  <a:schemeClr val="tx1"/>
                </a:solidFill>
              </a:rPr>
              <a:t> </a:t>
            </a:r>
            <a:r>
              <a:rPr lang="en-US" sz="2400" b="1" dirty="0" err="1">
                <a:solidFill>
                  <a:schemeClr val="tx1"/>
                </a:solidFill>
              </a:rPr>
              <a:t>venosus</a:t>
            </a:r>
            <a:endParaRPr lang="en-US" sz="2400" b="1" dirty="0">
              <a:solidFill>
                <a:schemeClr val="tx1"/>
              </a:solidFill>
            </a:endParaRPr>
          </a:p>
        </p:txBody>
      </p:sp>
      <p:cxnSp>
        <p:nvCxnSpPr>
          <p:cNvPr id="50" name="Straight Arrow Connector 49"/>
          <p:cNvCxnSpPr/>
          <p:nvPr/>
        </p:nvCxnSpPr>
        <p:spPr>
          <a:xfrm>
            <a:off x="5334000" y="4951414"/>
            <a:ext cx="990600" cy="1587"/>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51" name="Straight Arrow Connector 50"/>
          <p:cNvCxnSpPr/>
          <p:nvPr/>
        </p:nvCxnSpPr>
        <p:spPr>
          <a:xfrm>
            <a:off x="5410200" y="5987142"/>
            <a:ext cx="914400" cy="1588"/>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52" name="Straight Arrow Connector 51"/>
          <p:cNvCxnSpPr/>
          <p:nvPr/>
        </p:nvCxnSpPr>
        <p:spPr>
          <a:xfrm>
            <a:off x="4267200" y="4038600"/>
            <a:ext cx="762000" cy="1588"/>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sp>
        <p:nvSpPr>
          <p:cNvPr id="53" name="Rectangle 52"/>
          <p:cNvSpPr/>
          <p:nvPr/>
        </p:nvSpPr>
        <p:spPr>
          <a:xfrm>
            <a:off x="6475185" y="5524500"/>
            <a:ext cx="2813958" cy="838200"/>
          </a:xfrm>
          <a:prstGeom prst="rect">
            <a:avLst/>
          </a:prstGeom>
          <a:solidFill>
            <a:schemeClr val="bg2"/>
          </a:solidFill>
          <a:ln w="28575">
            <a:solidFill>
              <a:schemeClr val="tx1">
                <a:lumMod val="65000"/>
                <a:lumOff val="35000"/>
              </a:schemeClr>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b="1" dirty="0">
                <a:solidFill>
                  <a:schemeClr val="tx1"/>
                </a:solidFill>
              </a:rPr>
              <a:t>Vena </a:t>
            </a:r>
            <a:r>
              <a:rPr lang="en-US" sz="2400" b="1" dirty="0" err="1">
                <a:solidFill>
                  <a:schemeClr val="tx1"/>
                </a:solidFill>
              </a:rPr>
              <a:t>dan</a:t>
            </a:r>
            <a:r>
              <a:rPr lang="en-US" sz="2400" b="1" dirty="0">
                <a:solidFill>
                  <a:schemeClr val="tx1"/>
                </a:solidFill>
              </a:rPr>
              <a:t> </a:t>
            </a:r>
            <a:r>
              <a:rPr lang="en-US" sz="2400" b="1" dirty="0" err="1">
                <a:solidFill>
                  <a:schemeClr val="tx1"/>
                </a:solidFill>
              </a:rPr>
              <a:t>Arteri</a:t>
            </a:r>
            <a:r>
              <a:rPr lang="en-US" sz="2400" b="1" dirty="0">
                <a:solidFill>
                  <a:schemeClr val="tx1"/>
                </a:solidFill>
              </a:rPr>
              <a:t> </a:t>
            </a:r>
            <a:r>
              <a:rPr lang="en-US" sz="2400" b="1" dirty="0" err="1">
                <a:solidFill>
                  <a:schemeClr val="tx1"/>
                </a:solidFill>
              </a:rPr>
              <a:t>alantois</a:t>
            </a:r>
            <a:r>
              <a:rPr lang="en-US" sz="2400" b="1" dirty="0">
                <a:solidFill>
                  <a:schemeClr val="tx1"/>
                </a:solidFill>
              </a:rPr>
              <a:t>/</a:t>
            </a:r>
            <a:r>
              <a:rPr lang="en-US" sz="2400" b="1" dirty="0" err="1">
                <a:solidFill>
                  <a:schemeClr val="tx1"/>
                </a:solidFill>
              </a:rPr>
              <a:t>umbilikalis</a:t>
            </a:r>
            <a:endParaRPr lang="en-US" sz="2400" b="1" dirty="0">
              <a:solidFill>
                <a:schemeClr val="tx1"/>
              </a:solidFill>
            </a:endParaRPr>
          </a:p>
        </p:txBody>
      </p:sp>
      <p:cxnSp>
        <p:nvCxnSpPr>
          <p:cNvPr id="56" name="Straight Connector 55"/>
          <p:cNvCxnSpPr/>
          <p:nvPr/>
        </p:nvCxnSpPr>
        <p:spPr>
          <a:xfrm>
            <a:off x="4267200" y="5987142"/>
            <a:ext cx="1143000" cy="1588"/>
          </a:xfrm>
          <a:prstGeom prst="line">
            <a:avLst/>
          </a:prstGeom>
          <a:ln>
            <a:solidFill>
              <a:srgbClr val="002060"/>
            </a:solidFill>
          </a:ln>
        </p:spPr>
        <p:style>
          <a:lnRef idx="3">
            <a:schemeClr val="accent6"/>
          </a:lnRef>
          <a:fillRef idx="0">
            <a:schemeClr val="accent6"/>
          </a:fillRef>
          <a:effectRef idx="2">
            <a:schemeClr val="accent6"/>
          </a:effectRef>
          <a:fontRef idx="minor">
            <a:schemeClr val="tx1"/>
          </a:fontRef>
        </p:style>
      </p:cxnSp>
      <p:cxnSp>
        <p:nvCxnSpPr>
          <p:cNvPr id="58" name="Straight Connector 57"/>
          <p:cNvCxnSpPr/>
          <p:nvPr/>
        </p:nvCxnSpPr>
        <p:spPr>
          <a:xfrm rot="5400000" flipH="1" flipV="1">
            <a:off x="4818746" y="5484813"/>
            <a:ext cx="1066800" cy="3175"/>
          </a:xfrm>
          <a:prstGeom prst="line">
            <a:avLst/>
          </a:prstGeom>
          <a:ln>
            <a:solidFill>
              <a:srgbClr val="00206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04716396"/>
      </p:ext>
    </p:extLst>
  </p:cSld>
  <p:clrMapOvr>
    <a:masterClrMapping/>
  </p:clrMapOvr>
  <p:transition spd="med">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3124200" y="838201"/>
            <a:ext cx="6248400" cy="1470025"/>
          </a:xfrm>
        </p:spPr>
        <p:txBody>
          <a:bodyPr anchor="ctr"/>
          <a:lstStyle/>
          <a:p>
            <a:endParaRPr lang="id-ID" sz="4400"/>
          </a:p>
        </p:txBody>
      </p:sp>
      <p:pic>
        <p:nvPicPr>
          <p:cNvPr id="2055" name="Picture 7" descr="Embr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2982913"/>
            <a:ext cx="2593975"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2641600" y="938904"/>
            <a:ext cx="7340600" cy="1809750"/>
          </a:xfrm>
          <a:prstGeom prst="rect">
            <a:avLst/>
          </a:prstGeom>
          <a:solidFill>
            <a:schemeClr val="accent1">
              <a:lumMod val="40000"/>
              <a:lumOff val="60000"/>
            </a:schemeClr>
          </a:solidFill>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p:spPr>
        <p:txBody>
          <a:bodyPr vert="horz" lIns="91440" tIns="45720" rIns="91440" bIns="45720" rtlCol="0" anchor="b">
            <a:normAutofit/>
            <a:flatTx/>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5400" dirty="0" smtClean="0">
                <a:latin typeface="Comic Sans MS" panose="030F0702030302020204" pitchFamily="66" charset="0"/>
              </a:rPr>
              <a:t>Pembentukan Saluran Pencernaan</a:t>
            </a:r>
            <a:endParaRPr lang="en-US" sz="5400" dirty="0">
              <a:latin typeface="Comic Sans MS" panose="030F0702030302020204" pitchFamily="66" charset="0"/>
            </a:endParaRPr>
          </a:p>
        </p:txBody>
      </p:sp>
    </p:spTree>
    <p:extLst>
      <p:ext uri="{BB962C8B-B14F-4D97-AF65-F5344CB8AC3E}">
        <p14:creationId xmlns:p14="http://schemas.microsoft.com/office/powerpoint/2010/main" val="345485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2la_mesola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40000" y="419103"/>
            <a:ext cx="29464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7" descr="h2lb_mesolat"/>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6107114" y="391890"/>
            <a:ext cx="2884487"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4" name="Rectangle 8"/>
          <p:cNvSpPr>
            <a:spLocks noChangeArrowheads="1"/>
          </p:cNvSpPr>
          <p:nvPr/>
        </p:nvSpPr>
        <p:spPr bwMode="auto">
          <a:xfrm>
            <a:off x="2514600" y="2895601"/>
            <a:ext cx="6197600" cy="3387725"/>
          </a:xfrm>
          <a:prstGeom prst="rect">
            <a:avLst/>
          </a:prstGeom>
          <a:solidFill>
            <a:schemeClr val="bg1"/>
          </a:solidFill>
          <a:ln>
            <a:noFill/>
          </a:ln>
          <a:effectLs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fr-FR" dirty="0" err="1">
                <a:latin typeface="Comic Sans MS" panose="030F0702030302020204" pitchFamily="66" charset="0"/>
              </a:rPr>
              <a:t>Mesoderm</a:t>
            </a:r>
            <a:r>
              <a:rPr lang="fr-FR" dirty="0">
                <a:latin typeface="Comic Sans MS" panose="030F0702030302020204" pitchFamily="66" charset="0"/>
              </a:rPr>
              <a:t> </a:t>
            </a:r>
            <a:r>
              <a:rPr lang="fr-FR" dirty="0" err="1">
                <a:latin typeface="Comic Sans MS" panose="030F0702030302020204" pitchFamily="66" charset="0"/>
              </a:rPr>
              <a:t>lateral</a:t>
            </a:r>
            <a:endParaRPr lang="fr-FR" dirty="0">
              <a:latin typeface="Comic Sans MS" panose="030F0702030302020204" pitchFamily="66" charset="0"/>
            </a:endParaRPr>
          </a:p>
          <a:p>
            <a:pPr eaLnBrk="1" hangingPunct="1">
              <a:buFontTx/>
              <a:buAutoNum type="arabicPeriod"/>
            </a:pPr>
            <a:r>
              <a:rPr lang="fr-FR" dirty="0" err="1">
                <a:latin typeface="Comic Sans MS" panose="030F0702030302020204" pitchFamily="66" charset="0"/>
              </a:rPr>
              <a:t>mesoderm</a:t>
            </a:r>
            <a:r>
              <a:rPr lang="fr-FR" dirty="0">
                <a:latin typeface="Comic Sans MS" panose="030F0702030302020204" pitchFamily="66" charset="0"/>
              </a:rPr>
              <a:t> </a:t>
            </a:r>
            <a:r>
              <a:rPr lang="fr-FR" dirty="0" err="1">
                <a:latin typeface="Comic Sans MS" panose="030F0702030302020204" pitchFamily="66" charset="0"/>
              </a:rPr>
              <a:t>intermediet</a:t>
            </a:r>
            <a:r>
              <a:rPr lang="fr-FR" dirty="0">
                <a:latin typeface="Comic Sans MS" panose="030F0702030302020204" pitchFamily="66" charset="0"/>
              </a:rPr>
              <a:t> </a:t>
            </a:r>
          </a:p>
          <a:p>
            <a:pPr eaLnBrk="1" hangingPunct="1">
              <a:buFontTx/>
              <a:buAutoNum type="arabicPeriod"/>
            </a:pPr>
            <a:r>
              <a:rPr lang="fr-FR" dirty="0" err="1">
                <a:latin typeface="Comic Sans MS" panose="030F0702030302020204" pitchFamily="66" charset="0"/>
              </a:rPr>
              <a:t>mesoderm</a:t>
            </a:r>
            <a:r>
              <a:rPr lang="fr-FR" dirty="0">
                <a:latin typeface="Comic Sans MS" panose="030F0702030302020204" pitchFamily="66" charset="0"/>
              </a:rPr>
              <a:t> </a:t>
            </a:r>
            <a:r>
              <a:rPr lang="fr-FR" dirty="0" err="1">
                <a:latin typeface="Comic Sans MS" panose="030F0702030302020204" pitchFamily="66" charset="0"/>
              </a:rPr>
              <a:t>paraxial</a:t>
            </a:r>
            <a:r>
              <a:rPr lang="fr-FR" dirty="0">
                <a:latin typeface="Comic Sans MS" panose="030F0702030302020204" pitchFamily="66" charset="0"/>
              </a:rPr>
              <a:t> </a:t>
            </a:r>
          </a:p>
          <a:p>
            <a:pPr eaLnBrk="1" hangingPunct="1">
              <a:buFontTx/>
              <a:buAutoNum type="arabicPeriod"/>
            </a:pPr>
            <a:r>
              <a:rPr lang="fr-FR" dirty="0">
                <a:latin typeface="Comic Sans MS" panose="030F0702030302020204" pitchFamily="66" charset="0"/>
              </a:rPr>
              <a:t>neural groove </a:t>
            </a:r>
          </a:p>
          <a:p>
            <a:pPr eaLnBrk="1" hangingPunct="1">
              <a:buFontTx/>
              <a:buAutoNum type="arabicPeriod"/>
            </a:pPr>
            <a:r>
              <a:rPr lang="fr-FR" dirty="0" err="1">
                <a:latin typeface="Comic Sans MS" panose="030F0702030302020204" pitchFamily="66" charset="0"/>
              </a:rPr>
              <a:t>vakuola</a:t>
            </a:r>
            <a:r>
              <a:rPr lang="fr-FR" dirty="0">
                <a:latin typeface="Comic Sans MS" panose="030F0702030302020204" pitchFamily="66" charset="0"/>
              </a:rPr>
              <a:t> </a:t>
            </a:r>
            <a:r>
              <a:rPr lang="fr-FR" dirty="0" err="1">
                <a:latin typeface="Comic Sans MS" panose="030F0702030302020204" pitchFamily="66" charset="0"/>
              </a:rPr>
              <a:t>coelom</a:t>
            </a:r>
            <a:r>
              <a:rPr lang="fr-FR" dirty="0">
                <a:latin typeface="Comic Sans MS" panose="030F0702030302020204" pitchFamily="66" charset="0"/>
              </a:rPr>
              <a:t> </a:t>
            </a:r>
          </a:p>
          <a:p>
            <a:pPr eaLnBrk="1" hangingPunct="1">
              <a:buFontTx/>
              <a:buAutoNum type="arabicPeriod"/>
            </a:pPr>
            <a:r>
              <a:rPr lang="fr-FR" dirty="0">
                <a:latin typeface="Comic Sans MS" panose="030F0702030302020204" pitchFamily="66" charset="0"/>
              </a:rPr>
              <a:t> </a:t>
            </a:r>
            <a:r>
              <a:rPr lang="fr-FR" dirty="0" err="1">
                <a:latin typeface="Comic Sans MS" panose="030F0702030302020204" pitchFamily="66" charset="0"/>
              </a:rPr>
              <a:t>coelom</a:t>
            </a:r>
            <a:r>
              <a:rPr lang="fr-FR" dirty="0">
                <a:latin typeface="Comic Sans MS" panose="030F0702030302020204" pitchFamily="66" charset="0"/>
              </a:rPr>
              <a:t> </a:t>
            </a:r>
            <a:r>
              <a:rPr lang="fr-FR" dirty="0" err="1">
                <a:latin typeface="Comic Sans MS" panose="030F0702030302020204" pitchFamily="66" charset="0"/>
              </a:rPr>
              <a:t>intraembrio</a:t>
            </a:r>
            <a:endParaRPr lang="fr-FR" dirty="0">
              <a:latin typeface="Comic Sans MS" panose="030F0702030302020204" pitchFamily="66" charset="0"/>
            </a:endParaRPr>
          </a:p>
          <a:p>
            <a:pPr eaLnBrk="1" hangingPunct="1">
              <a:buFontTx/>
              <a:buAutoNum type="arabicPeriod"/>
            </a:pPr>
            <a:r>
              <a:rPr lang="fr-FR" dirty="0" err="1">
                <a:latin typeface="Comic Sans MS" panose="030F0702030302020204" pitchFamily="66" charset="0"/>
              </a:rPr>
              <a:t>Somit</a:t>
            </a:r>
            <a:endParaRPr lang="fr-FR" dirty="0">
              <a:latin typeface="Comic Sans MS" panose="030F0702030302020204" pitchFamily="66" charset="0"/>
            </a:endParaRPr>
          </a:p>
          <a:p>
            <a:pPr eaLnBrk="1" hangingPunct="1">
              <a:buFontTx/>
              <a:buAutoNum type="arabicPeriod"/>
            </a:pPr>
            <a:r>
              <a:rPr lang="fr-FR" dirty="0" err="1">
                <a:latin typeface="Comic Sans MS" panose="030F0702030302020204" pitchFamily="66" charset="0"/>
              </a:rPr>
              <a:t>chorda</a:t>
            </a:r>
            <a:r>
              <a:rPr lang="en-US" dirty="0">
                <a:latin typeface="Comic Sans MS" panose="030F0702030302020204" pitchFamily="66" charset="0"/>
              </a:rPr>
              <a:t> </a:t>
            </a:r>
          </a:p>
          <a:p>
            <a:pPr eaLnBrk="1" hangingPunct="1">
              <a:buFontTx/>
              <a:buAutoNum type="arabicPeriod"/>
            </a:pPr>
            <a:r>
              <a:rPr lang="en-US" dirty="0" err="1">
                <a:latin typeface="Comic Sans MS" panose="030F0702030302020204" pitchFamily="66" charset="0"/>
              </a:rPr>
              <a:t>Splanknopleura</a:t>
            </a:r>
            <a:r>
              <a:rPr lang="en-US" dirty="0">
                <a:latin typeface="Comic Sans MS" panose="030F0702030302020204" pitchFamily="66" charset="0"/>
              </a:rPr>
              <a:t> endoderm</a:t>
            </a:r>
          </a:p>
          <a:p>
            <a:pPr eaLnBrk="1" hangingPunct="1">
              <a:buFontTx/>
              <a:buAutoNum type="arabicPeriod"/>
            </a:pPr>
            <a:r>
              <a:rPr lang="en-US" dirty="0" err="1">
                <a:latin typeface="Comic Sans MS" panose="030F0702030302020204" pitchFamily="66" charset="0"/>
              </a:rPr>
              <a:t>Somatopleura</a:t>
            </a:r>
            <a:r>
              <a:rPr lang="en-US" dirty="0">
                <a:latin typeface="Comic Sans MS" panose="030F0702030302020204" pitchFamily="66" charset="0"/>
              </a:rPr>
              <a:t> </a:t>
            </a:r>
            <a:r>
              <a:rPr lang="en-US" dirty="0" err="1">
                <a:latin typeface="Comic Sans MS" panose="030F0702030302020204" pitchFamily="66" charset="0"/>
              </a:rPr>
              <a:t>ektoderm</a:t>
            </a:r>
            <a:endParaRPr lang="en-US" dirty="0">
              <a:latin typeface="Comic Sans MS" panose="030F0702030302020204" pitchFamily="66" charset="0"/>
            </a:endParaRPr>
          </a:p>
          <a:p>
            <a:pPr eaLnBrk="1" hangingPunct="1">
              <a:buFontTx/>
              <a:buAutoNum type="arabicPeriod"/>
            </a:pPr>
            <a:r>
              <a:rPr lang="en-US" dirty="0" err="1">
                <a:latin typeface="Comic Sans MS" panose="030F0702030302020204" pitchFamily="66" charset="0"/>
              </a:rPr>
              <a:t>Rongga</a:t>
            </a:r>
            <a:r>
              <a:rPr lang="en-US" dirty="0">
                <a:latin typeface="Comic Sans MS" panose="030F0702030302020204" pitchFamily="66" charset="0"/>
              </a:rPr>
              <a:t> amnion</a:t>
            </a:r>
          </a:p>
          <a:p>
            <a:pPr eaLnBrk="1" hangingPunct="1">
              <a:buFontTx/>
              <a:buAutoNum type="arabicPeriod"/>
            </a:pPr>
            <a:r>
              <a:rPr lang="en-US" dirty="0" err="1">
                <a:latin typeface="Comic Sans MS" panose="030F0702030302020204" pitchFamily="66" charset="0"/>
              </a:rPr>
              <a:t>Vesikula</a:t>
            </a:r>
            <a:r>
              <a:rPr lang="en-US" dirty="0">
                <a:latin typeface="Comic Sans MS" panose="030F0702030302020204" pitchFamily="66" charset="0"/>
              </a:rPr>
              <a:t> </a:t>
            </a:r>
            <a:r>
              <a:rPr lang="en-US" dirty="0" err="1">
                <a:latin typeface="Comic Sans MS" panose="030F0702030302020204" pitchFamily="66" charset="0"/>
              </a:rPr>
              <a:t>vitellin</a:t>
            </a:r>
            <a:endParaRPr lang="en-US" dirty="0">
              <a:latin typeface="Comic Sans MS" panose="030F0702030302020204" pitchFamily="66" charset="0"/>
            </a:endParaRPr>
          </a:p>
        </p:txBody>
      </p:sp>
    </p:spTree>
    <p:extLst>
      <p:ext uri="{BB962C8B-B14F-4D97-AF65-F5344CB8AC3E}">
        <p14:creationId xmlns:p14="http://schemas.microsoft.com/office/powerpoint/2010/main" val="1475646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idx="1"/>
          </p:nvPr>
        </p:nvSpPr>
        <p:spPr>
          <a:xfrm>
            <a:off x="928915" y="881743"/>
            <a:ext cx="10072914" cy="5591628"/>
          </a:xfrm>
          <a:noFill/>
        </p:spPr>
        <p:txBody>
          <a:bodyPr>
            <a:normAutofit/>
            <a:flatTx/>
          </a:bodyPr>
          <a:lstStyle/>
          <a:p>
            <a:pPr marL="0" indent="0">
              <a:buNone/>
            </a:pPr>
            <a:r>
              <a:rPr lang="en-US" sz="3000" dirty="0" err="1">
                <a:latin typeface="Garamond" panose="02020404030301010803" pitchFamily="18" charset="0"/>
              </a:rPr>
              <a:t>Pembentukan</a:t>
            </a:r>
            <a:r>
              <a:rPr lang="en-US" sz="3000" dirty="0">
                <a:latin typeface="Garamond" panose="02020404030301010803" pitchFamily="18" charset="0"/>
              </a:rPr>
              <a:t> </a:t>
            </a:r>
            <a:r>
              <a:rPr lang="en-US" sz="3000" dirty="0" err="1">
                <a:latin typeface="Garamond" panose="02020404030301010803" pitchFamily="18" charset="0"/>
              </a:rPr>
              <a:t>pembuluh</a:t>
            </a:r>
            <a:r>
              <a:rPr lang="en-US" sz="3000" dirty="0">
                <a:latin typeface="Garamond" panose="02020404030301010803" pitchFamily="18" charset="0"/>
              </a:rPr>
              <a:t> </a:t>
            </a:r>
            <a:r>
              <a:rPr lang="en-US" sz="3000" dirty="0" err="1">
                <a:latin typeface="Garamond" panose="02020404030301010803" pitchFamily="18" charset="0"/>
              </a:rPr>
              <a:t>darah</a:t>
            </a:r>
            <a:r>
              <a:rPr lang="en-US" sz="3000" dirty="0">
                <a:latin typeface="Garamond" panose="02020404030301010803" pitchFamily="18" charset="0"/>
              </a:rPr>
              <a:t>:</a:t>
            </a:r>
          </a:p>
          <a:p>
            <a:pPr>
              <a:buFontTx/>
              <a:buNone/>
            </a:pPr>
            <a:r>
              <a:rPr lang="en-US" sz="3000" dirty="0">
                <a:latin typeface="Garamond" panose="02020404030301010803" pitchFamily="18" charset="0"/>
              </a:rPr>
              <a:t>1. </a:t>
            </a:r>
            <a:r>
              <a:rPr lang="en-US" sz="3000" dirty="0" err="1">
                <a:latin typeface="Garamond" panose="02020404030301010803" pitchFamily="18" charset="0"/>
              </a:rPr>
              <a:t>vasculogenesis</a:t>
            </a:r>
            <a:endParaRPr lang="en-US" sz="3000" dirty="0">
              <a:latin typeface="Garamond" panose="02020404030301010803" pitchFamily="18" charset="0"/>
            </a:endParaRPr>
          </a:p>
          <a:p>
            <a:pPr lvl="1"/>
            <a:r>
              <a:rPr lang="en-US" sz="3000" dirty="0" err="1">
                <a:latin typeface="Garamond" panose="02020404030301010803" pitchFamily="18" charset="0"/>
              </a:rPr>
              <a:t>Pembuluh</a:t>
            </a:r>
            <a:r>
              <a:rPr lang="en-US" sz="3000" dirty="0">
                <a:latin typeface="Garamond" panose="02020404030301010803" pitchFamily="18" charset="0"/>
              </a:rPr>
              <a:t> </a:t>
            </a:r>
            <a:r>
              <a:rPr lang="en-US" sz="3000" dirty="0" err="1">
                <a:latin typeface="Garamond" panose="02020404030301010803" pitchFamily="18" charset="0"/>
              </a:rPr>
              <a:t>darah</a:t>
            </a:r>
            <a:r>
              <a:rPr lang="en-US" sz="3000" dirty="0">
                <a:latin typeface="Garamond" panose="02020404030301010803" pitchFamily="18" charset="0"/>
              </a:rPr>
              <a:t> </a:t>
            </a:r>
            <a:r>
              <a:rPr lang="en-US" sz="3000" dirty="0" err="1">
                <a:latin typeface="Garamond" panose="02020404030301010803" pitchFamily="18" charset="0"/>
              </a:rPr>
              <a:t>dibentuk</a:t>
            </a:r>
            <a:r>
              <a:rPr lang="en-US" sz="3000" dirty="0">
                <a:latin typeface="Garamond" panose="02020404030301010803" pitchFamily="18" charset="0"/>
              </a:rPr>
              <a:t> </a:t>
            </a:r>
            <a:r>
              <a:rPr lang="en-US" sz="3000" dirty="0" err="1">
                <a:latin typeface="Garamond" panose="02020404030301010803" pitchFamily="18" charset="0"/>
              </a:rPr>
              <a:t>dari</a:t>
            </a:r>
            <a:r>
              <a:rPr lang="en-US" sz="3000" dirty="0">
                <a:latin typeface="Garamond" panose="02020404030301010803" pitchFamily="18" charset="0"/>
              </a:rPr>
              <a:t> </a:t>
            </a:r>
            <a:r>
              <a:rPr lang="en-US" sz="3000" dirty="0" err="1">
                <a:latin typeface="Garamond" panose="02020404030301010803" pitchFamily="18" charset="0"/>
              </a:rPr>
              <a:t>prekursor</a:t>
            </a:r>
            <a:r>
              <a:rPr lang="en-US" sz="3000" dirty="0">
                <a:latin typeface="Garamond" panose="02020404030301010803" pitchFamily="18" charset="0"/>
              </a:rPr>
              <a:t> </a:t>
            </a:r>
            <a:r>
              <a:rPr lang="en-US" sz="3000" dirty="0" err="1">
                <a:latin typeface="Garamond" panose="02020404030301010803" pitchFamily="18" charset="0"/>
              </a:rPr>
              <a:t>sel</a:t>
            </a:r>
            <a:r>
              <a:rPr lang="en-US" sz="3000" dirty="0">
                <a:latin typeface="Garamond" panose="02020404030301010803" pitchFamily="18" charset="0"/>
              </a:rPr>
              <a:t> </a:t>
            </a:r>
            <a:r>
              <a:rPr lang="en-US" sz="3000" dirty="0" err="1">
                <a:latin typeface="Garamond" panose="02020404030301010803" pitchFamily="18" charset="0"/>
              </a:rPr>
              <a:t>endotelial</a:t>
            </a:r>
            <a:r>
              <a:rPr lang="en-US" sz="3000" dirty="0">
                <a:latin typeface="Garamond" panose="02020404030301010803" pitchFamily="18" charset="0"/>
              </a:rPr>
              <a:t> (</a:t>
            </a:r>
            <a:r>
              <a:rPr lang="en-US" sz="3000" dirty="0" err="1">
                <a:latin typeface="Garamond" panose="02020404030301010803" pitchFamily="18" charset="0"/>
              </a:rPr>
              <a:t>angioblast</a:t>
            </a:r>
            <a:r>
              <a:rPr lang="en-US" sz="3000" dirty="0">
                <a:latin typeface="Garamond" panose="02020404030301010803" pitchFamily="18" charset="0"/>
              </a:rPr>
              <a:t>)</a:t>
            </a:r>
          </a:p>
          <a:p>
            <a:pPr>
              <a:buFontTx/>
              <a:buNone/>
            </a:pPr>
            <a:r>
              <a:rPr lang="en-US" sz="3000" dirty="0">
                <a:latin typeface="Garamond" panose="02020404030301010803" pitchFamily="18" charset="0"/>
              </a:rPr>
              <a:t>2. angiogenesis</a:t>
            </a:r>
          </a:p>
          <a:p>
            <a:pPr lvl="2">
              <a:buFontTx/>
              <a:buNone/>
            </a:pPr>
            <a:r>
              <a:rPr lang="en-US" sz="3000" dirty="0" err="1">
                <a:latin typeface="Garamond" panose="02020404030301010803" pitchFamily="18" charset="0"/>
              </a:rPr>
              <a:t>Pembuluh</a:t>
            </a:r>
            <a:r>
              <a:rPr lang="en-US" sz="3000" dirty="0">
                <a:latin typeface="Garamond" panose="02020404030301010803" pitchFamily="18" charset="0"/>
              </a:rPr>
              <a:t> </a:t>
            </a:r>
            <a:r>
              <a:rPr lang="en-US" sz="3000" dirty="0" err="1">
                <a:latin typeface="Garamond" panose="02020404030301010803" pitchFamily="18" charset="0"/>
              </a:rPr>
              <a:t>darah</a:t>
            </a:r>
            <a:r>
              <a:rPr lang="en-US" sz="3000" dirty="0">
                <a:latin typeface="Garamond" panose="02020404030301010803" pitchFamily="18" charset="0"/>
              </a:rPr>
              <a:t> </a:t>
            </a:r>
            <a:r>
              <a:rPr lang="en-US" sz="3000" dirty="0" err="1">
                <a:latin typeface="Garamond" panose="02020404030301010803" pitchFamily="18" charset="0"/>
              </a:rPr>
              <a:t>dibentuk</a:t>
            </a:r>
            <a:r>
              <a:rPr lang="en-US" sz="3000" dirty="0">
                <a:latin typeface="Garamond" panose="02020404030301010803" pitchFamily="18" charset="0"/>
              </a:rPr>
              <a:t> </a:t>
            </a:r>
            <a:r>
              <a:rPr lang="en-US" sz="3000" dirty="0" err="1">
                <a:latin typeface="Garamond" panose="02020404030301010803" pitchFamily="18" charset="0"/>
              </a:rPr>
              <a:t>dari</a:t>
            </a:r>
            <a:r>
              <a:rPr lang="en-US" sz="3000" dirty="0">
                <a:latin typeface="Garamond" panose="02020404030301010803" pitchFamily="18" charset="0"/>
              </a:rPr>
              <a:t> </a:t>
            </a:r>
            <a:r>
              <a:rPr lang="en-US" sz="3000" dirty="0" err="1">
                <a:latin typeface="Garamond" panose="02020404030301010803" pitchFamily="18" charset="0"/>
              </a:rPr>
              <a:t>pembuluh</a:t>
            </a:r>
            <a:r>
              <a:rPr lang="en-US" sz="3000" dirty="0">
                <a:latin typeface="Garamond" panose="02020404030301010803" pitchFamily="18" charset="0"/>
              </a:rPr>
              <a:t> </a:t>
            </a:r>
            <a:r>
              <a:rPr lang="en-US" sz="3000" dirty="0" err="1">
                <a:latin typeface="Garamond" panose="02020404030301010803" pitchFamily="18" charset="0"/>
              </a:rPr>
              <a:t>darah</a:t>
            </a:r>
            <a:r>
              <a:rPr lang="en-US" sz="3000" dirty="0">
                <a:latin typeface="Garamond" panose="02020404030301010803" pitchFamily="18" charset="0"/>
              </a:rPr>
              <a:t> </a:t>
            </a:r>
            <a:r>
              <a:rPr lang="en-US" sz="3000" dirty="0" err="1">
                <a:latin typeface="Garamond" panose="02020404030301010803" pitchFamily="18" charset="0"/>
              </a:rPr>
              <a:t>yg</a:t>
            </a:r>
            <a:r>
              <a:rPr lang="en-US" sz="3000" dirty="0">
                <a:latin typeface="Garamond" panose="02020404030301010803" pitchFamily="18" charset="0"/>
              </a:rPr>
              <a:t> </a:t>
            </a:r>
            <a:r>
              <a:rPr lang="en-US" sz="3000" dirty="0" err="1">
                <a:latin typeface="Garamond" panose="02020404030301010803" pitchFamily="18" charset="0"/>
              </a:rPr>
              <a:t>sudah</a:t>
            </a:r>
            <a:r>
              <a:rPr lang="en-US" sz="3000" dirty="0">
                <a:latin typeface="Garamond" panose="02020404030301010803" pitchFamily="18" charset="0"/>
              </a:rPr>
              <a:t> </a:t>
            </a:r>
            <a:r>
              <a:rPr lang="en-US" sz="3000" dirty="0" err="1">
                <a:latin typeface="Garamond" panose="02020404030301010803" pitchFamily="18" charset="0"/>
              </a:rPr>
              <a:t>ada</a:t>
            </a:r>
            <a:r>
              <a:rPr lang="en-US" sz="3000" dirty="0">
                <a:latin typeface="Garamond" panose="02020404030301010803" pitchFamily="18" charset="0"/>
              </a:rPr>
              <a:t> </a:t>
            </a:r>
            <a:r>
              <a:rPr lang="en-US" sz="3000" dirty="0" err="1">
                <a:latin typeface="Garamond" panose="02020404030301010803" pitchFamily="18" charset="0"/>
              </a:rPr>
              <a:t>sebelumnya</a:t>
            </a:r>
            <a:r>
              <a:rPr lang="en-US" sz="3000" dirty="0">
                <a:latin typeface="Garamond" panose="02020404030301010803" pitchFamily="18" charset="0"/>
              </a:rPr>
              <a:t> </a:t>
            </a:r>
          </a:p>
          <a:p>
            <a:pPr lvl="2">
              <a:buFontTx/>
              <a:buNone/>
            </a:pPr>
            <a:r>
              <a:rPr lang="en-US" sz="3000" dirty="0" err="1">
                <a:latin typeface="Garamond" panose="02020404030301010803" pitchFamily="18" charset="0"/>
              </a:rPr>
              <a:t>Dimulai</a:t>
            </a:r>
            <a:r>
              <a:rPr lang="en-US" sz="3000" dirty="0">
                <a:latin typeface="Garamond" panose="02020404030301010803" pitchFamily="18" charset="0"/>
              </a:rPr>
              <a:t> </a:t>
            </a:r>
            <a:r>
              <a:rPr lang="en-US" sz="3000" dirty="0" err="1">
                <a:latin typeface="Garamond" panose="02020404030301010803" pitchFamily="18" charset="0"/>
              </a:rPr>
              <a:t>dari</a:t>
            </a:r>
            <a:r>
              <a:rPr lang="en-US" sz="3000" dirty="0">
                <a:latin typeface="Garamond" panose="02020404030301010803" pitchFamily="18" charset="0"/>
              </a:rPr>
              <a:t> </a:t>
            </a:r>
            <a:r>
              <a:rPr lang="en-US" sz="3000" dirty="0" err="1">
                <a:latin typeface="Garamond" panose="02020404030301010803" pitchFamily="18" charset="0"/>
              </a:rPr>
              <a:t>degradasi</a:t>
            </a:r>
            <a:r>
              <a:rPr lang="en-US" sz="3000" dirty="0">
                <a:latin typeface="Garamond" panose="02020404030301010803" pitchFamily="18" charset="0"/>
              </a:rPr>
              <a:t> </a:t>
            </a:r>
            <a:r>
              <a:rPr lang="en-US" sz="3000" dirty="0" err="1">
                <a:latin typeface="Garamond" panose="02020404030301010803" pitchFamily="18" charset="0"/>
              </a:rPr>
              <a:t>membran</a:t>
            </a:r>
            <a:r>
              <a:rPr lang="en-US" sz="3000" dirty="0">
                <a:latin typeface="Garamond" panose="02020404030301010803" pitchFamily="18" charset="0"/>
              </a:rPr>
              <a:t> </a:t>
            </a:r>
            <a:r>
              <a:rPr lang="en-US" sz="3000" dirty="0" err="1">
                <a:latin typeface="Garamond" panose="02020404030301010803" pitchFamily="18" charset="0"/>
              </a:rPr>
              <a:t>dasar</a:t>
            </a:r>
            <a:r>
              <a:rPr lang="en-US" sz="3000" dirty="0">
                <a:latin typeface="Garamond" panose="02020404030301010803" pitchFamily="18" charset="0"/>
              </a:rPr>
              <a:t> </a:t>
            </a:r>
            <a:r>
              <a:rPr lang="en-US" sz="3000" dirty="0" err="1">
                <a:latin typeface="Garamond" panose="02020404030301010803" pitchFamily="18" charset="0"/>
              </a:rPr>
              <a:t>oleh</a:t>
            </a:r>
            <a:r>
              <a:rPr lang="en-US" sz="3000" dirty="0">
                <a:latin typeface="Garamond" panose="02020404030301010803" pitchFamily="18" charset="0"/>
              </a:rPr>
              <a:t> protease </a:t>
            </a:r>
            <a:r>
              <a:rPr lang="en-US" sz="3000" dirty="0" smtClean="0">
                <a:latin typeface="Garamond" panose="02020404030301010803" pitchFamily="18" charset="0"/>
              </a:rPr>
              <a:t>y</a:t>
            </a:r>
            <a:r>
              <a:rPr lang="id-ID" sz="3000" dirty="0" smtClean="0">
                <a:latin typeface="Garamond" panose="02020404030301010803" pitchFamily="18" charset="0"/>
              </a:rPr>
              <a:t>an</a:t>
            </a:r>
            <a:r>
              <a:rPr lang="en-US" sz="3000" dirty="0" smtClean="0">
                <a:latin typeface="Garamond" panose="02020404030301010803" pitchFamily="18" charset="0"/>
              </a:rPr>
              <a:t>g </a:t>
            </a:r>
            <a:r>
              <a:rPr lang="en-US" sz="3000" dirty="0" err="1">
                <a:latin typeface="Garamond" panose="02020404030301010803" pitchFamily="18" charset="0"/>
              </a:rPr>
              <a:t>dikeluarkan</a:t>
            </a:r>
            <a:r>
              <a:rPr lang="en-US" sz="3000" dirty="0">
                <a:latin typeface="Garamond" panose="02020404030301010803" pitchFamily="18" charset="0"/>
              </a:rPr>
              <a:t> </a:t>
            </a:r>
            <a:r>
              <a:rPr lang="en-US" sz="3000" dirty="0" err="1">
                <a:latin typeface="Garamond" panose="02020404030301010803" pitchFamily="18" charset="0"/>
              </a:rPr>
              <a:t>oleh</a:t>
            </a:r>
            <a:r>
              <a:rPr lang="en-US" sz="3000" dirty="0">
                <a:latin typeface="Garamond" panose="02020404030301010803" pitchFamily="18" charset="0"/>
              </a:rPr>
              <a:t> </a:t>
            </a:r>
            <a:r>
              <a:rPr lang="en-US" sz="3000" dirty="0" err="1">
                <a:latin typeface="Garamond" panose="02020404030301010803" pitchFamily="18" charset="0"/>
              </a:rPr>
              <a:t>sel</a:t>
            </a:r>
            <a:r>
              <a:rPr lang="en-US" sz="3000" dirty="0">
                <a:latin typeface="Garamond" panose="02020404030301010803" pitchFamily="18" charset="0"/>
              </a:rPr>
              <a:t> </a:t>
            </a:r>
            <a:r>
              <a:rPr lang="en-US" sz="3000" dirty="0" err="1">
                <a:latin typeface="Garamond" panose="02020404030301010803" pitchFamily="18" charset="0"/>
              </a:rPr>
              <a:t>endotel</a:t>
            </a:r>
            <a:r>
              <a:rPr lang="en-US" sz="3000" dirty="0">
                <a:latin typeface="Garamond" panose="02020404030301010803" pitchFamily="18" charset="0"/>
              </a:rPr>
              <a:t> </a:t>
            </a:r>
            <a:r>
              <a:rPr lang="en-US" sz="3000" dirty="0">
                <a:latin typeface="Garamond" panose="02020404030301010803" pitchFamily="18" charset="0"/>
                <a:sym typeface="Wingdings" pitchFamily="2" charset="2"/>
              </a:rPr>
              <a:t> </a:t>
            </a:r>
            <a:r>
              <a:rPr lang="en-US" sz="3000" dirty="0" smtClean="0">
                <a:latin typeface="Garamond" panose="02020404030301010803" pitchFamily="18" charset="0"/>
                <a:sym typeface="Wingdings" pitchFamily="2" charset="2"/>
              </a:rPr>
              <a:t>t</a:t>
            </a:r>
            <a:r>
              <a:rPr lang="id-ID" sz="3000" dirty="0" smtClean="0">
                <a:latin typeface="Garamond" panose="02020404030301010803" pitchFamily="18" charset="0"/>
                <a:sym typeface="Wingdings" pitchFamily="2" charset="2"/>
              </a:rPr>
              <a:t>er</a:t>
            </a:r>
            <a:r>
              <a:rPr lang="en-US" sz="3000" dirty="0" smtClean="0">
                <a:latin typeface="Garamond" panose="02020404030301010803" pitchFamily="18" charset="0"/>
                <a:sym typeface="Wingdings" pitchFamily="2" charset="2"/>
              </a:rPr>
              <a:t>j</a:t>
            </a:r>
            <a:r>
              <a:rPr lang="id-ID" sz="3000" dirty="0" smtClean="0">
                <a:latin typeface="Garamond" panose="02020404030301010803" pitchFamily="18" charset="0"/>
                <a:sym typeface="Wingdings" pitchFamily="2" charset="2"/>
              </a:rPr>
              <a:t>a</a:t>
            </a:r>
            <a:r>
              <a:rPr lang="en-US" sz="3000" dirty="0" smtClean="0">
                <a:latin typeface="Garamond" panose="02020404030301010803" pitchFamily="18" charset="0"/>
                <a:sym typeface="Wingdings" pitchFamily="2" charset="2"/>
              </a:rPr>
              <a:t>d</a:t>
            </a:r>
            <a:r>
              <a:rPr lang="id-ID" sz="3000" dirty="0" smtClean="0">
                <a:latin typeface="Garamond" panose="02020404030301010803" pitchFamily="18" charset="0"/>
                <a:sym typeface="Wingdings" pitchFamily="2" charset="2"/>
              </a:rPr>
              <a:t>i</a:t>
            </a:r>
            <a:r>
              <a:rPr lang="en-US" sz="3000" dirty="0" smtClean="0">
                <a:latin typeface="Garamond" panose="02020404030301010803" pitchFamily="18" charset="0"/>
                <a:sym typeface="Wingdings" pitchFamily="2" charset="2"/>
              </a:rPr>
              <a:t> </a:t>
            </a:r>
            <a:r>
              <a:rPr lang="en-US" sz="3000" dirty="0" err="1">
                <a:latin typeface="Garamond" panose="02020404030301010803" pitchFamily="18" charset="0"/>
                <a:sym typeface="Wingdings" pitchFamily="2" charset="2"/>
              </a:rPr>
              <a:t>migrasi</a:t>
            </a:r>
            <a:r>
              <a:rPr lang="en-US" sz="3000" dirty="0">
                <a:latin typeface="Garamond" panose="02020404030301010803" pitchFamily="18" charset="0"/>
                <a:sym typeface="Wingdings" pitchFamily="2" charset="2"/>
              </a:rPr>
              <a:t> </a:t>
            </a:r>
            <a:r>
              <a:rPr lang="en-US" sz="3000" dirty="0" err="1">
                <a:latin typeface="Garamond" panose="02020404030301010803" pitchFamily="18" charset="0"/>
                <a:sym typeface="Wingdings" pitchFamily="2" charset="2"/>
              </a:rPr>
              <a:t>dan</a:t>
            </a:r>
            <a:r>
              <a:rPr lang="en-US" sz="3000" dirty="0">
                <a:latin typeface="Garamond" panose="02020404030301010803" pitchFamily="18" charset="0"/>
                <a:sym typeface="Wingdings" pitchFamily="2" charset="2"/>
              </a:rPr>
              <a:t> </a:t>
            </a:r>
            <a:r>
              <a:rPr lang="en-US" sz="3000" dirty="0" err="1">
                <a:latin typeface="Garamond" panose="02020404030301010803" pitchFamily="18" charset="0"/>
                <a:sym typeface="Wingdings" pitchFamily="2" charset="2"/>
              </a:rPr>
              <a:t>proliferasi</a:t>
            </a:r>
            <a:r>
              <a:rPr lang="en-US" sz="3000" dirty="0">
                <a:latin typeface="Garamond" panose="02020404030301010803" pitchFamily="18" charset="0"/>
                <a:sym typeface="Wingdings" pitchFamily="2" charset="2"/>
              </a:rPr>
              <a:t> </a:t>
            </a:r>
            <a:r>
              <a:rPr lang="en-US" sz="3000" dirty="0" smtClean="0">
                <a:latin typeface="Garamond" panose="02020404030301010803" pitchFamily="18" charset="0"/>
                <a:sym typeface="Wingdings" pitchFamily="2" charset="2"/>
              </a:rPr>
              <a:t>m</a:t>
            </a:r>
            <a:r>
              <a:rPr lang="id-ID" sz="3000" dirty="0" smtClean="0">
                <a:latin typeface="Garamond" panose="02020404030301010803" pitchFamily="18" charset="0"/>
                <a:sym typeface="Wingdings" pitchFamily="2" charset="2"/>
              </a:rPr>
              <a:t>em</a:t>
            </a:r>
            <a:r>
              <a:rPr lang="en-US" sz="3000" dirty="0" smtClean="0">
                <a:latin typeface="Garamond" panose="02020404030301010803" pitchFamily="18" charset="0"/>
                <a:sym typeface="Wingdings" pitchFamily="2" charset="2"/>
              </a:rPr>
              <a:t>b</a:t>
            </a:r>
            <a:r>
              <a:rPr lang="id-ID" sz="3000" dirty="0" smtClean="0">
                <a:latin typeface="Garamond" panose="02020404030301010803" pitchFamily="18" charset="0"/>
                <a:sym typeface="Wingdings" pitchFamily="2" charset="2"/>
              </a:rPr>
              <a:t>en</a:t>
            </a:r>
            <a:r>
              <a:rPr lang="en-US" sz="3000" dirty="0" smtClean="0">
                <a:latin typeface="Garamond" panose="02020404030301010803" pitchFamily="18" charset="0"/>
                <a:sym typeface="Wingdings" pitchFamily="2" charset="2"/>
              </a:rPr>
              <a:t>t</a:t>
            </a:r>
            <a:r>
              <a:rPr lang="id-ID" sz="3000" dirty="0" smtClean="0">
                <a:latin typeface="Garamond" panose="02020404030301010803" pitchFamily="18" charset="0"/>
                <a:sym typeface="Wingdings" pitchFamily="2" charset="2"/>
              </a:rPr>
              <a:t>u</a:t>
            </a:r>
            <a:r>
              <a:rPr lang="en-US" sz="3000" dirty="0" smtClean="0">
                <a:latin typeface="Garamond" panose="02020404030301010803" pitchFamily="18" charset="0"/>
                <a:sym typeface="Wingdings" pitchFamily="2" charset="2"/>
              </a:rPr>
              <a:t>k </a:t>
            </a:r>
            <a:r>
              <a:rPr lang="en-US" sz="3000" dirty="0" err="1">
                <a:latin typeface="Garamond" panose="02020404030301010803" pitchFamily="18" charset="0"/>
                <a:sym typeface="Wingdings" pitchFamily="2" charset="2"/>
              </a:rPr>
              <a:t>pembuluh</a:t>
            </a:r>
            <a:r>
              <a:rPr lang="en-US" sz="3000" dirty="0">
                <a:latin typeface="Garamond" panose="02020404030301010803" pitchFamily="18" charset="0"/>
                <a:sym typeface="Wingdings" pitchFamily="2" charset="2"/>
              </a:rPr>
              <a:t> </a:t>
            </a:r>
            <a:r>
              <a:rPr lang="en-US" sz="3000" dirty="0" err="1">
                <a:latin typeface="Garamond" panose="02020404030301010803" pitchFamily="18" charset="0"/>
                <a:sym typeface="Wingdings" pitchFamily="2" charset="2"/>
              </a:rPr>
              <a:t>darah</a:t>
            </a:r>
            <a:r>
              <a:rPr lang="en-US" sz="3000" dirty="0">
                <a:latin typeface="Garamond" panose="02020404030301010803" pitchFamily="18" charset="0"/>
                <a:sym typeface="Wingdings" pitchFamily="2" charset="2"/>
              </a:rPr>
              <a:t> </a:t>
            </a:r>
            <a:r>
              <a:rPr lang="en-US" sz="3000" dirty="0" err="1" smtClean="0">
                <a:latin typeface="Garamond" panose="02020404030301010803" pitchFamily="18" charset="0"/>
                <a:sym typeface="Wingdings" pitchFamily="2" charset="2"/>
              </a:rPr>
              <a:t>baru</a:t>
            </a:r>
            <a:endParaRPr lang="en-US" sz="3000" dirty="0">
              <a:latin typeface="Garamond" panose="02020404030301010803" pitchFamily="18" charset="0"/>
            </a:endParaRPr>
          </a:p>
        </p:txBody>
      </p:sp>
    </p:spTree>
    <p:extLst>
      <p:ext uri="{BB962C8B-B14F-4D97-AF65-F5344CB8AC3E}">
        <p14:creationId xmlns:p14="http://schemas.microsoft.com/office/powerpoint/2010/main" val="2966993190"/>
      </p:ext>
    </p:extLst>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3486" y="1948555"/>
            <a:ext cx="9323614" cy="3901837"/>
          </a:xfrm>
          <a:prstGeom prst="rect">
            <a:avLst/>
          </a:prstGeom>
          <a:noFill/>
        </p:spPr>
        <p:txBody>
          <a:bodyPr wrap="square" rtlCol="0">
            <a:spAutoFit/>
          </a:bodyPr>
          <a:lstStyle/>
          <a:p>
            <a:pPr marL="285750" indent="-285750">
              <a:lnSpc>
                <a:spcPct val="150000"/>
              </a:lnSpc>
              <a:buFontTx/>
              <a:buChar char="-"/>
            </a:pPr>
            <a:r>
              <a:rPr lang="en-US" sz="2400" dirty="0" err="1" smtClean="0">
                <a:latin typeface="Arial" panose="020B0604020202020204" pitchFamily="34" charset="0"/>
                <a:cs typeface="Arial" panose="020B0604020202020204" pitchFamily="34" charset="0"/>
              </a:rPr>
              <a:t>Jantung</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a:t>
            </a:r>
            <a:r>
              <a:rPr lang="id-ID" sz="24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d</a:t>
            </a:r>
            <a:r>
              <a:rPr lang="id-ID" sz="24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Vertebrata </a:t>
            </a:r>
            <a:r>
              <a:rPr lang="en-US" sz="2400" dirty="0" err="1">
                <a:latin typeface="Arial" panose="020B0604020202020204" pitchFamily="34" charset="0"/>
                <a:cs typeface="Arial" panose="020B0604020202020204" pitchFamily="34" charset="0"/>
              </a:rPr>
              <a:t>tinggi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dibentuk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sangat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awal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sebelum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tubuh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embrio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terpisah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kantong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yolk</a:t>
            </a:r>
            <a:endParaRPr lang="id-ID" sz="2400" dirty="0" smtClean="0">
              <a:latin typeface="Arial" panose="020B0604020202020204" pitchFamily="34" charset="0"/>
              <a:cs typeface="Arial" panose="020B0604020202020204" pitchFamily="34" charset="0"/>
            </a:endParaRPr>
          </a:p>
          <a:p>
            <a:pPr marL="285750" indent="-285750">
              <a:lnSpc>
                <a:spcPct val="150000"/>
              </a:lnSpc>
              <a:buFontTx/>
              <a:buChar char="-"/>
            </a:pPr>
            <a:r>
              <a:rPr lang="en-US" sz="2400" dirty="0" err="1" smtClean="0">
                <a:latin typeface="Arial" panose="020B0604020202020204" pitchFamily="34" charset="0"/>
                <a:cs typeface="Arial" panose="020B0604020202020204" pitchFamily="34" charset="0"/>
              </a:rPr>
              <a:t>Embrio</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tahap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terletak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diatas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permukaan</a:t>
            </a:r>
            <a:r>
              <a:rPr lang="en-US" sz="2400" dirty="0">
                <a:latin typeface="Arial" panose="020B0604020202020204" pitchFamily="34" charset="0"/>
                <a:cs typeface="Arial" panose="020B0604020202020204" pitchFamily="34" charset="0"/>
              </a:rPr>
              <a:t> yolk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mesoderm lateral </a:t>
            </a:r>
            <a:r>
              <a:rPr lang="en-US" sz="2400" dirty="0" err="1">
                <a:latin typeface="Arial" panose="020B0604020202020204" pitchFamily="34" charset="0"/>
                <a:cs typeface="Arial" panose="020B0604020202020204" pitchFamily="34" charset="0"/>
              </a:rPr>
              <a:t>mengarah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keluar</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blastoderm</a:t>
            </a:r>
            <a:endParaRPr lang="id-ID" sz="2400" dirty="0" smtClean="0">
              <a:latin typeface="Arial" panose="020B0604020202020204" pitchFamily="34" charset="0"/>
              <a:cs typeface="Arial" panose="020B0604020202020204" pitchFamily="34" charset="0"/>
            </a:endParaRPr>
          </a:p>
          <a:p>
            <a:pPr marL="285750" indent="-285750">
              <a:lnSpc>
                <a:spcPct val="150000"/>
              </a:lnSpc>
              <a:buFontTx/>
              <a:buChar char="-"/>
            </a:pPr>
            <a:r>
              <a:rPr lang="en-US" sz="2400" dirty="0" smtClean="0">
                <a:latin typeface="Arial" panose="020B0604020202020204" pitchFamily="34" charset="0"/>
                <a:cs typeface="Arial" panose="020B0604020202020204" pitchFamily="34" charset="0"/>
              </a:rPr>
              <a:t>Mesoderm </a:t>
            </a:r>
            <a:r>
              <a:rPr lang="en-US" sz="2400" dirty="0">
                <a:latin typeface="Arial" panose="020B0604020202020204" pitchFamily="34" charset="0"/>
                <a:cs typeface="Arial" panose="020B0604020202020204" pitchFamily="34" charset="0"/>
              </a:rPr>
              <a:t>lateral </a:t>
            </a:r>
            <a:r>
              <a:rPr lang="en-US" sz="2400" dirty="0" err="1">
                <a:latin typeface="Arial" panose="020B0604020202020204" pitchFamily="34" charset="0"/>
                <a:cs typeface="Arial" panose="020B0604020202020204" pitchFamily="34" charset="0"/>
              </a:rPr>
              <a:t>tidak</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dapat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bertemu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pada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bagian</a:t>
            </a:r>
            <a:r>
              <a:rPr lang="en-US" sz="2400" dirty="0">
                <a:latin typeface="Arial" panose="020B0604020202020204" pitchFamily="34" charset="0"/>
                <a:cs typeface="Arial" panose="020B0604020202020204" pitchFamily="34" charset="0"/>
              </a:rPr>
              <a:t> ventral </a:t>
            </a:r>
            <a:r>
              <a:rPr lang="en-US" sz="2400" dirty="0" err="1">
                <a:latin typeface="Arial" panose="020B0604020202020204" pitchFamily="34" charset="0"/>
                <a:cs typeface="Arial" panose="020B0604020202020204" pitchFamily="34" charset="0"/>
              </a:rPr>
              <a:t>embrio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karena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terhalang</a:t>
            </a:r>
            <a:r>
              <a:rPr lang="en-US" sz="2400" dirty="0">
                <a:latin typeface="Arial" panose="020B0604020202020204" pitchFamily="34" charset="0"/>
                <a:cs typeface="Arial" panose="020B0604020202020204" pitchFamily="34" charset="0"/>
              </a:rPr>
              <a:t> yolk</a:t>
            </a:r>
          </a:p>
          <a:p>
            <a:pPr>
              <a:lnSpc>
                <a:spcPct val="150000"/>
              </a:lnSpc>
            </a:pPr>
            <a:endParaRPr lang="id-ID" sz="24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838200" y="544744"/>
            <a:ext cx="10515600" cy="1325563"/>
          </a:xfrm>
        </p:spPr>
        <p:txBody>
          <a:bodyPr>
            <a:normAutofit/>
          </a:bodyPr>
          <a:lstStyle/>
          <a:p>
            <a:pPr algn="ctr"/>
            <a:r>
              <a:rPr lang="id-ID" sz="4800" b="1" dirty="0" smtClean="0">
                <a:latin typeface="Arial" panose="020B0604020202020204" pitchFamily="34" charset="0"/>
                <a:cs typeface="Arial" panose="020B0604020202020204" pitchFamily="34" charset="0"/>
              </a:rPr>
              <a:t>Pembentukan Jantung</a:t>
            </a:r>
            <a:endParaRPr lang="id-ID"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48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3143" y="798286"/>
            <a:ext cx="10943771" cy="5415072"/>
          </a:xfrm>
          <a:prstGeom prst="rect">
            <a:avLst/>
          </a:prstGeom>
        </p:spPr>
        <p:txBody>
          <a:bodyPr wrap="square">
            <a:spAutoFit/>
          </a:bodyPr>
          <a:lstStyle/>
          <a:p>
            <a:pPr marL="457200" indent="-457200">
              <a:lnSpc>
                <a:spcPct val="90000"/>
              </a:lnSpc>
              <a:buFont typeface="Arial" panose="020B0604020202020204" pitchFamily="34" charset="0"/>
              <a:buChar char="•"/>
            </a:pPr>
            <a:r>
              <a:rPr lang="en-US" sz="3200" b="1" dirty="0">
                <a:latin typeface="Garamond" panose="02020404030301010803" pitchFamily="18" charset="0"/>
              </a:rPr>
              <a:t>Mesoderm </a:t>
            </a:r>
            <a:r>
              <a:rPr lang="en-US" sz="3200" b="1" dirty="0" err="1">
                <a:latin typeface="Garamond" panose="02020404030301010803" pitchFamily="18" charset="0"/>
              </a:rPr>
              <a:t>bakal</a:t>
            </a:r>
            <a:r>
              <a:rPr lang="en-US" sz="3200" b="1" dirty="0">
                <a:latin typeface="Garamond" panose="02020404030301010803" pitchFamily="18" charset="0"/>
              </a:rPr>
              <a:t> </a:t>
            </a:r>
            <a:r>
              <a:rPr lang="en-US" sz="3200" b="1" dirty="0" err="1">
                <a:latin typeface="Garamond" panose="02020404030301010803" pitchFamily="18" charset="0"/>
              </a:rPr>
              <a:t>jantung</a:t>
            </a:r>
            <a:r>
              <a:rPr lang="en-US" sz="3200" b="1" dirty="0">
                <a:latin typeface="Garamond" panose="02020404030301010803" pitchFamily="18" charset="0"/>
              </a:rPr>
              <a:t> </a:t>
            </a:r>
            <a:r>
              <a:rPr lang="en-US" sz="3200" b="1" dirty="0" err="1">
                <a:latin typeface="Garamond" panose="02020404030301010803" pitchFamily="18" charset="0"/>
              </a:rPr>
              <a:t>terdapat</a:t>
            </a:r>
            <a:r>
              <a:rPr lang="en-US" sz="3200" b="1" dirty="0">
                <a:latin typeface="Garamond" panose="02020404030301010803" pitchFamily="18" charset="0"/>
              </a:rPr>
              <a:t> </a:t>
            </a:r>
            <a:r>
              <a:rPr lang="en-US" sz="3200" b="1" dirty="0" err="1">
                <a:latin typeface="Garamond" panose="02020404030301010803" pitchFamily="18" charset="0"/>
              </a:rPr>
              <a:t>pada</a:t>
            </a:r>
            <a:r>
              <a:rPr lang="en-US" sz="3200" b="1" dirty="0">
                <a:latin typeface="Garamond" panose="02020404030301010803" pitchFamily="18" charset="0"/>
              </a:rPr>
              <a:t> </a:t>
            </a:r>
            <a:r>
              <a:rPr lang="en-US" sz="3200" b="1" dirty="0" err="1">
                <a:latin typeface="Garamond" panose="02020404030301010803" pitchFamily="18" charset="0"/>
              </a:rPr>
              <a:t>dua</a:t>
            </a:r>
            <a:r>
              <a:rPr lang="en-US" sz="3200" b="1" dirty="0">
                <a:latin typeface="Garamond" panose="02020404030301010803" pitchFamily="18" charset="0"/>
              </a:rPr>
              <a:t> </a:t>
            </a:r>
            <a:r>
              <a:rPr lang="en-US" sz="3200" b="1" dirty="0" err="1">
                <a:latin typeface="Garamond" panose="02020404030301010803" pitchFamily="18" charset="0"/>
              </a:rPr>
              <a:t>daerah</a:t>
            </a:r>
            <a:r>
              <a:rPr lang="en-US" sz="3200" b="1" dirty="0">
                <a:latin typeface="Garamond" panose="02020404030301010803" pitchFamily="18" charset="0"/>
              </a:rPr>
              <a:t> </a:t>
            </a:r>
            <a:r>
              <a:rPr lang="en-US" sz="3200" b="1" dirty="0" err="1">
                <a:latin typeface="Garamond" panose="02020404030301010803" pitchFamily="18" charset="0"/>
              </a:rPr>
              <a:t>terpisah</a:t>
            </a:r>
            <a:r>
              <a:rPr lang="en-US" sz="3200" b="1" dirty="0">
                <a:latin typeface="Garamond" panose="02020404030301010803" pitchFamily="18" charset="0"/>
              </a:rPr>
              <a:t>, </a:t>
            </a:r>
            <a:r>
              <a:rPr lang="en-US" sz="3200" b="1" dirty="0" err="1">
                <a:latin typeface="Garamond" panose="02020404030301010803" pitchFamily="18" charset="0"/>
              </a:rPr>
              <a:t>masing-masing</a:t>
            </a:r>
            <a:r>
              <a:rPr lang="en-US" sz="3200" b="1" dirty="0">
                <a:latin typeface="Garamond" panose="02020404030301010803" pitchFamily="18" charset="0"/>
              </a:rPr>
              <a:t> </a:t>
            </a:r>
            <a:r>
              <a:rPr lang="en-US" sz="3200" b="1" dirty="0" err="1">
                <a:latin typeface="Garamond" panose="02020404030301010803" pitchFamily="18" charset="0"/>
              </a:rPr>
              <a:t>terletak</a:t>
            </a:r>
            <a:r>
              <a:rPr lang="en-US" sz="3200" b="1" dirty="0">
                <a:latin typeface="Garamond" panose="02020404030301010803" pitchFamily="18" charset="0"/>
              </a:rPr>
              <a:t> di </a:t>
            </a:r>
            <a:r>
              <a:rPr lang="en-US" sz="3200" b="1" dirty="0" err="1">
                <a:latin typeface="Garamond" panose="02020404030301010803" pitchFamily="18" charset="0"/>
              </a:rPr>
              <a:t>kedua</a:t>
            </a:r>
            <a:r>
              <a:rPr lang="en-US" sz="3200" b="1" dirty="0">
                <a:latin typeface="Garamond" panose="02020404030301010803" pitchFamily="18" charset="0"/>
              </a:rPr>
              <a:t> </a:t>
            </a:r>
            <a:r>
              <a:rPr lang="en-US" sz="3200" b="1" dirty="0" err="1">
                <a:latin typeface="Garamond" panose="02020404030301010803" pitchFamily="18" charset="0"/>
              </a:rPr>
              <a:t>sisi</a:t>
            </a:r>
            <a:r>
              <a:rPr lang="en-US" sz="3200" b="1" dirty="0">
                <a:latin typeface="Garamond" panose="02020404030301010803" pitchFamily="18" charset="0"/>
              </a:rPr>
              <a:t> </a:t>
            </a:r>
            <a:r>
              <a:rPr lang="en-US" sz="3200" b="1" dirty="0" err="1">
                <a:latin typeface="Garamond" panose="02020404030301010803" pitchFamily="18" charset="0"/>
              </a:rPr>
              <a:t>sumbu</a:t>
            </a:r>
            <a:r>
              <a:rPr lang="en-US" sz="3200" b="1" dirty="0">
                <a:latin typeface="Garamond" panose="02020404030301010803" pitchFamily="18" charset="0"/>
              </a:rPr>
              <a:t> </a:t>
            </a:r>
            <a:r>
              <a:rPr lang="en-US" sz="3200" b="1" dirty="0" err="1">
                <a:latin typeface="Garamond" panose="02020404030301010803" pitchFamily="18" charset="0"/>
              </a:rPr>
              <a:t>embrio</a:t>
            </a:r>
            <a:r>
              <a:rPr lang="en-US" sz="3200" b="1" dirty="0">
                <a:latin typeface="Garamond" panose="02020404030301010803" pitchFamily="18" charset="0"/>
              </a:rPr>
              <a:t> </a:t>
            </a:r>
            <a:r>
              <a:rPr lang="en-US" sz="3200" b="1" dirty="0" err="1">
                <a:latin typeface="Garamond" panose="02020404030301010803" pitchFamily="18" charset="0"/>
              </a:rPr>
              <a:t>yg</a:t>
            </a:r>
            <a:r>
              <a:rPr lang="en-US" sz="3200" b="1" dirty="0">
                <a:latin typeface="Garamond" panose="02020404030301010803" pitchFamily="18" charset="0"/>
              </a:rPr>
              <a:t> </a:t>
            </a:r>
            <a:r>
              <a:rPr lang="en-US" sz="3200" b="1" dirty="0" err="1">
                <a:latin typeface="Garamond" panose="02020404030301010803" pitchFamily="18" charset="0"/>
              </a:rPr>
              <a:t>merupakan</a:t>
            </a:r>
            <a:r>
              <a:rPr lang="en-US" sz="3200" b="1" dirty="0">
                <a:latin typeface="Garamond" panose="02020404030301010803" pitchFamily="18" charset="0"/>
              </a:rPr>
              <a:t> </a:t>
            </a:r>
            <a:r>
              <a:rPr lang="en-US" sz="3200" b="1" dirty="0" err="1">
                <a:latin typeface="Garamond" panose="02020404030301010803" pitchFamily="18" charset="0"/>
              </a:rPr>
              <a:t>bagian</a:t>
            </a:r>
            <a:r>
              <a:rPr lang="en-US" sz="3200" b="1" dirty="0">
                <a:latin typeface="Garamond" panose="02020404030301010803" pitchFamily="18" charset="0"/>
              </a:rPr>
              <a:t> </a:t>
            </a:r>
            <a:r>
              <a:rPr lang="en-US" sz="3200" b="1" dirty="0" err="1">
                <a:latin typeface="Garamond" panose="02020404030301010803" pitchFamily="18" charset="0"/>
              </a:rPr>
              <a:t>dari</a:t>
            </a:r>
            <a:r>
              <a:rPr lang="en-US" sz="3200" b="1" dirty="0">
                <a:latin typeface="Garamond" panose="02020404030301010803" pitchFamily="18" charset="0"/>
              </a:rPr>
              <a:t> mesoderm </a:t>
            </a:r>
            <a:r>
              <a:rPr lang="en-US" sz="3200" b="1" dirty="0" err="1" smtClean="0">
                <a:latin typeface="Garamond" panose="02020404030301010803" pitchFamily="18" charset="0"/>
              </a:rPr>
              <a:t>splanknik</a:t>
            </a:r>
            <a:endParaRPr lang="id-ID" sz="3200" b="1" dirty="0" smtClean="0">
              <a:latin typeface="Garamond" panose="02020404030301010803" pitchFamily="18" charset="0"/>
            </a:endParaRPr>
          </a:p>
          <a:p>
            <a:pPr>
              <a:lnSpc>
                <a:spcPct val="90000"/>
              </a:lnSpc>
            </a:pPr>
            <a:endParaRPr lang="id-ID" sz="3200" b="1" dirty="0" smtClean="0">
              <a:latin typeface="Garamond" panose="02020404030301010803" pitchFamily="18" charset="0"/>
            </a:endParaRPr>
          </a:p>
          <a:p>
            <a:pPr marL="457200" indent="-457200">
              <a:lnSpc>
                <a:spcPct val="90000"/>
              </a:lnSpc>
              <a:buFont typeface="Arial" panose="020B0604020202020204" pitchFamily="34" charset="0"/>
              <a:buChar char="•"/>
            </a:pPr>
            <a:r>
              <a:rPr lang="en-US" sz="3200" b="1" dirty="0" smtClean="0">
                <a:latin typeface="Garamond" panose="02020404030301010803" pitchFamily="18" charset="0"/>
              </a:rPr>
              <a:t>Bag</a:t>
            </a:r>
            <a:r>
              <a:rPr lang="id-ID" sz="3200" b="1" dirty="0" smtClean="0">
                <a:latin typeface="Garamond" panose="02020404030301010803" pitchFamily="18" charset="0"/>
              </a:rPr>
              <a:t>ian</a:t>
            </a:r>
            <a:r>
              <a:rPr lang="en-US" sz="3200" b="1" dirty="0" smtClean="0">
                <a:latin typeface="Garamond" panose="02020404030301010803" pitchFamily="18" charset="0"/>
              </a:rPr>
              <a:t> </a:t>
            </a:r>
            <a:r>
              <a:rPr lang="en-US" sz="3200" b="1" dirty="0">
                <a:latin typeface="Garamond" panose="02020404030301010803" pitchFamily="18" charset="0"/>
              </a:rPr>
              <a:t>ventral </a:t>
            </a:r>
            <a:r>
              <a:rPr lang="en-US" sz="3200" b="1" dirty="0" err="1">
                <a:latin typeface="Garamond" panose="02020404030301010803" pitchFamily="18" charset="0"/>
              </a:rPr>
              <a:t>berhubungan</a:t>
            </a:r>
            <a:r>
              <a:rPr lang="en-US" sz="3200" b="1" dirty="0">
                <a:latin typeface="Garamond" panose="02020404030301010803" pitchFamily="18" charset="0"/>
              </a:rPr>
              <a:t> </a:t>
            </a:r>
            <a:r>
              <a:rPr lang="en-US" sz="3200" b="1" dirty="0" err="1">
                <a:latin typeface="Garamond" panose="02020404030301010803" pitchFamily="18" charset="0"/>
              </a:rPr>
              <a:t>dengan</a:t>
            </a:r>
            <a:r>
              <a:rPr lang="en-US" sz="3200" b="1" dirty="0">
                <a:latin typeface="Garamond" panose="02020404030301010803" pitchFamily="18" charset="0"/>
              </a:rPr>
              <a:t> endoderm yang </a:t>
            </a:r>
            <a:r>
              <a:rPr lang="en-US" sz="3200" b="1" dirty="0" err="1">
                <a:latin typeface="Garamond" panose="02020404030301010803" pitchFamily="18" charset="0"/>
              </a:rPr>
              <a:t>akan</a:t>
            </a:r>
            <a:r>
              <a:rPr lang="en-US" sz="3200" b="1" dirty="0">
                <a:latin typeface="Garamond" panose="02020404030301010803" pitchFamily="18" charset="0"/>
              </a:rPr>
              <a:t> </a:t>
            </a:r>
            <a:r>
              <a:rPr lang="en-US" sz="3200" b="1" dirty="0" smtClean="0">
                <a:latin typeface="Garamond" panose="02020404030301010803" pitchFamily="18" charset="0"/>
              </a:rPr>
              <a:t>m</a:t>
            </a:r>
            <a:r>
              <a:rPr lang="id-ID" sz="3200" b="1" dirty="0" smtClean="0">
                <a:latin typeface="Garamond" panose="02020404030301010803" pitchFamily="18" charset="0"/>
              </a:rPr>
              <a:t>en</a:t>
            </a:r>
            <a:r>
              <a:rPr lang="en-US" sz="3200" b="1" dirty="0" smtClean="0">
                <a:latin typeface="Garamond" panose="02020404030301010803" pitchFamily="18" charset="0"/>
              </a:rPr>
              <a:t>j</a:t>
            </a:r>
            <a:r>
              <a:rPr lang="id-ID" sz="3200" b="1" dirty="0" smtClean="0">
                <a:latin typeface="Garamond" panose="02020404030301010803" pitchFamily="18" charset="0"/>
              </a:rPr>
              <a:t>a</a:t>
            </a:r>
            <a:r>
              <a:rPr lang="en-US" sz="3200" b="1" dirty="0" smtClean="0">
                <a:latin typeface="Garamond" panose="02020404030301010803" pitchFamily="18" charset="0"/>
              </a:rPr>
              <a:t>d</a:t>
            </a:r>
            <a:r>
              <a:rPr lang="id-ID" sz="3200" b="1" dirty="0" smtClean="0">
                <a:latin typeface="Garamond" panose="02020404030301010803" pitchFamily="18" charset="0"/>
              </a:rPr>
              <a:t>i</a:t>
            </a:r>
            <a:r>
              <a:rPr lang="en-US" sz="3200" b="1" dirty="0" smtClean="0">
                <a:latin typeface="Garamond" panose="02020404030301010803" pitchFamily="18" charset="0"/>
              </a:rPr>
              <a:t> </a:t>
            </a:r>
            <a:r>
              <a:rPr lang="en-US" sz="3200" b="1" dirty="0" err="1">
                <a:latin typeface="Garamond" panose="02020404030301010803" pitchFamily="18" charset="0"/>
              </a:rPr>
              <a:t>usus</a:t>
            </a:r>
            <a:r>
              <a:rPr lang="en-US" sz="3200" b="1" dirty="0">
                <a:latin typeface="Garamond" panose="02020404030301010803" pitchFamily="18" charset="0"/>
              </a:rPr>
              <a:t> </a:t>
            </a:r>
            <a:r>
              <a:rPr lang="en-US" sz="3200" b="1" dirty="0" err="1">
                <a:latin typeface="Garamond" panose="02020404030301010803" pitchFamily="18" charset="0"/>
              </a:rPr>
              <a:t>depan</a:t>
            </a:r>
            <a:r>
              <a:rPr lang="en-US" sz="3200" b="1" dirty="0">
                <a:latin typeface="Garamond" panose="02020404030301010803" pitchFamily="18" charset="0"/>
              </a:rPr>
              <a:t> </a:t>
            </a:r>
            <a:r>
              <a:rPr lang="en-US" sz="3200" b="1" dirty="0" err="1" smtClean="0">
                <a:latin typeface="Garamond" panose="02020404030301010803" pitchFamily="18" charset="0"/>
              </a:rPr>
              <a:t>embrio</a:t>
            </a:r>
            <a:endParaRPr lang="id-ID" sz="3200" b="1" dirty="0" smtClean="0">
              <a:latin typeface="Garamond" panose="02020404030301010803" pitchFamily="18" charset="0"/>
            </a:endParaRPr>
          </a:p>
          <a:p>
            <a:pPr marL="457200" indent="-457200">
              <a:lnSpc>
                <a:spcPct val="90000"/>
              </a:lnSpc>
              <a:buFont typeface="Arial" panose="020B0604020202020204" pitchFamily="34" charset="0"/>
              <a:buChar char="•"/>
            </a:pPr>
            <a:endParaRPr lang="id-ID" sz="3200" b="1" dirty="0">
              <a:latin typeface="Garamond" panose="02020404030301010803" pitchFamily="18" charset="0"/>
            </a:endParaRPr>
          </a:p>
          <a:p>
            <a:pPr marL="457200" indent="-457200">
              <a:lnSpc>
                <a:spcPct val="90000"/>
              </a:lnSpc>
              <a:buFont typeface="Arial" panose="020B0604020202020204" pitchFamily="34" charset="0"/>
              <a:buChar char="•"/>
            </a:pPr>
            <a:r>
              <a:rPr lang="en-US" sz="3200" b="1" dirty="0" err="1" smtClean="0">
                <a:latin typeface="Garamond" panose="02020404030301010803" pitchFamily="18" charset="0"/>
              </a:rPr>
              <a:t>Setelah</a:t>
            </a:r>
            <a:r>
              <a:rPr lang="en-US" sz="3200" b="1" dirty="0" smtClean="0">
                <a:latin typeface="Garamond" panose="02020404030301010803" pitchFamily="18" charset="0"/>
              </a:rPr>
              <a:t> </a:t>
            </a:r>
            <a:r>
              <a:rPr lang="en-US" sz="3200" b="1" dirty="0" err="1">
                <a:latin typeface="Garamond" panose="02020404030301010803" pitchFamily="18" charset="0"/>
              </a:rPr>
              <a:t>usus</a:t>
            </a:r>
            <a:r>
              <a:rPr lang="en-US" sz="3200" b="1" dirty="0">
                <a:latin typeface="Garamond" panose="02020404030301010803" pitchFamily="18" charset="0"/>
              </a:rPr>
              <a:t> </a:t>
            </a:r>
            <a:r>
              <a:rPr lang="en-US" sz="3200" b="1" dirty="0" err="1">
                <a:latin typeface="Garamond" panose="02020404030301010803" pitchFamily="18" charset="0"/>
              </a:rPr>
              <a:t>depan</a:t>
            </a:r>
            <a:r>
              <a:rPr lang="en-US" sz="3200" b="1" dirty="0">
                <a:latin typeface="Garamond" panose="02020404030301010803" pitchFamily="18" charset="0"/>
              </a:rPr>
              <a:t> </a:t>
            </a:r>
            <a:r>
              <a:rPr lang="en-US" sz="3200" b="1" dirty="0" err="1">
                <a:latin typeface="Garamond" panose="02020404030301010803" pitchFamily="18" charset="0"/>
              </a:rPr>
              <a:t>terbentuk</a:t>
            </a:r>
            <a:r>
              <a:rPr lang="en-US" sz="3200" b="1" dirty="0">
                <a:latin typeface="Garamond" panose="02020404030301010803" pitchFamily="18" charset="0"/>
              </a:rPr>
              <a:t> (</a:t>
            </a:r>
            <a:r>
              <a:rPr lang="en-US" sz="3200" b="1" dirty="0" smtClean="0">
                <a:latin typeface="Garamond" panose="02020404030301010803" pitchFamily="18" charset="0"/>
              </a:rPr>
              <a:t>p</a:t>
            </a:r>
            <a:r>
              <a:rPr lang="id-ID" sz="3200" b="1" dirty="0" smtClean="0">
                <a:latin typeface="Garamond" panose="02020404030301010803" pitchFamily="18" charset="0"/>
              </a:rPr>
              <a:t>a</a:t>
            </a:r>
            <a:r>
              <a:rPr lang="en-US" sz="3200" b="1" dirty="0" smtClean="0">
                <a:latin typeface="Garamond" panose="02020404030301010803" pitchFamily="18" charset="0"/>
              </a:rPr>
              <a:t>d</a:t>
            </a:r>
            <a:r>
              <a:rPr lang="id-ID" sz="3200" b="1" dirty="0" smtClean="0">
                <a:latin typeface="Garamond" panose="02020404030301010803" pitchFamily="18" charset="0"/>
              </a:rPr>
              <a:t>a</a:t>
            </a:r>
            <a:r>
              <a:rPr lang="en-US" sz="3200" b="1" dirty="0" smtClean="0">
                <a:latin typeface="Garamond" panose="02020404030301010803" pitchFamily="18" charset="0"/>
              </a:rPr>
              <a:t> </a:t>
            </a:r>
            <a:r>
              <a:rPr lang="en-US" sz="3200" b="1" dirty="0" err="1" smtClean="0">
                <a:latin typeface="Garamond" panose="02020404030301010803" pitchFamily="18" charset="0"/>
              </a:rPr>
              <a:t>lipatan</a:t>
            </a:r>
            <a:r>
              <a:rPr lang="en-US" sz="3200" b="1" dirty="0" smtClean="0">
                <a:latin typeface="Garamond" panose="02020404030301010803" pitchFamily="18" charset="0"/>
              </a:rPr>
              <a:t> </a:t>
            </a:r>
            <a:r>
              <a:rPr lang="en-US" sz="3200" b="1" dirty="0" err="1">
                <a:latin typeface="Garamond" panose="02020404030301010803" pitchFamily="18" charset="0"/>
              </a:rPr>
              <a:t>kepala</a:t>
            </a:r>
            <a:r>
              <a:rPr lang="en-US" sz="3200" b="1" dirty="0">
                <a:latin typeface="Garamond" panose="02020404030301010803" pitchFamily="18" charset="0"/>
              </a:rPr>
              <a:t>) </a:t>
            </a:r>
            <a:r>
              <a:rPr lang="en-US" sz="3200" b="1" dirty="0" err="1">
                <a:latin typeface="Garamond" panose="02020404030301010803" pitchFamily="18" charset="0"/>
              </a:rPr>
              <a:t>sel-sel</a:t>
            </a:r>
            <a:r>
              <a:rPr lang="en-US" sz="3200" b="1" dirty="0">
                <a:latin typeface="Garamond" panose="02020404030301010803" pitchFamily="18" charset="0"/>
              </a:rPr>
              <a:t> mesoderm </a:t>
            </a:r>
            <a:r>
              <a:rPr lang="en-US" sz="3200" b="1" dirty="0" err="1">
                <a:latin typeface="Garamond" panose="02020404030301010803" pitchFamily="18" charset="0"/>
              </a:rPr>
              <a:t>splanknik</a:t>
            </a:r>
            <a:r>
              <a:rPr lang="en-US" sz="3200" b="1" dirty="0">
                <a:latin typeface="Garamond" panose="02020404030301010803" pitchFamily="18" charset="0"/>
              </a:rPr>
              <a:t> </a:t>
            </a:r>
            <a:r>
              <a:rPr lang="en-US" sz="3200" b="1" dirty="0" err="1">
                <a:latin typeface="Garamond" panose="02020404030301010803" pitchFamily="18" charset="0"/>
              </a:rPr>
              <a:t>bakal</a:t>
            </a:r>
            <a:r>
              <a:rPr lang="en-US" sz="3200" b="1" dirty="0">
                <a:latin typeface="Garamond" panose="02020404030301010803" pitchFamily="18" charset="0"/>
              </a:rPr>
              <a:t> </a:t>
            </a:r>
            <a:r>
              <a:rPr lang="en-US" sz="3200" b="1" dirty="0" err="1">
                <a:latin typeface="Garamond" panose="02020404030301010803" pitchFamily="18" charset="0"/>
              </a:rPr>
              <a:t>jantung</a:t>
            </a:r>
            <a:r>
              <a:rPr lang="en-US" sz="3200" b="1" dirty="0">
                <a:latin typeface="Garamond" panose="02020404030301010803" pitchFamily="18" charset="0"/>
              </a:rPr>
              <a:t> (</a:t>
            </a:r>
            <a:r>
              <a:rPr lang="en-US" sz="3200" b="1" dirty="0" err="1">
                <a:latin typeface="Garamond" panose="02020404030301010803" pitchFamily="18" charset="0"/>
              </a:rPr>
              <a:t>sel-sel</a:t>
            </a:r>
            <a:r>
              <a:rPr lang="en-US" sz="3200" b="1" dirty="0">
                <a:latin typeface="Garamond" panose="02020404030301010803" pitchFamily="18" charset="0"/>
              </a:rPr>
              <a:t> </a:t>
            </a:r>
            <a:r>
              <a:rPr lang="en-US" sz="3200" b="1" dirty="0" err="1">
                <a:latin typeface="Garamond" panose="02020404030301010803" pitchFamily="18" charset="0"/>
              </a:rPr>
              <a:t>angiogenetik</a:t>
            </a:r>
            <a:r>
              <a:rPr lang="en-US" sz="3200" b="1" dirty="0">
                <a:latin typeface="Garamond" panose="02020404030301010803" pitchFamily="18" charset="0"/>
              </a:rPr>
              <a:t>) </a:t>
            </a:r>
            <a:r>
              <a:rPr lang="en-US" sz="3200" b="1" dirty="0" err="1">
                <a:latin typeface="Garamond" panose="02020404030301010803" pitchFamily="18" charset="0"/>
              </a:rPr>
              <a:t>melepaskan</a:t>
            </a:r>
            <a:r>
              <a:rPr lang="en-US" sz="3200" b="1" dirty="0">
                <a:latin typeface="Garamond" panose="02020404030301010803" pitchFamily="18" charset="0"/>
              </a:rPr>
              <a:t> </a:t>
            </a:r>
            <a:r>
              <a:rPr lang="en-US" sz="3200" b="1" dirty="0" err="1">
                <a:latin typeface="Garamond" panose="02020404030301010803" pitchFamily="18" charset="0"/>
              </a:rPr>
              <a:t>diri</a:t>
            </a:r>
            <a:r>
              <a:rPr lang="en-US" sz="3200" b="1" dirty="0">
                <a:latin typeface="Garamond" panose="02020404030301010803" pitchFamily="18" charset="0"/>
              </a:rPr>
              <a:t> </a:t>
            </a:r>
            <a:r>
              <a:rPr lang="en-US" sz="3200" b="1" dirty="0" smtClean="0">
                <a:latin typeface="Garamond" panose="02020404030301010803" pitchFamily="18" charset="0"/>
              </a:rPr>
              <a:t>m</a:t>
            </a:r>
            <a:r>
              <a:rPr lang="id-ID" sz="3200" b="1" dirty="0" smtClean="0">
                <a:latin typeface="Garamond" panose="02020404030301010803" pitchFamily="18" charset="0"/>
              </a:rPr>
              <a:t>em</a:t>
            </a:r>
            <a:r>
              <a:rPr lang="en-US" sz="3200" b="1" dirty="0" smtClean="0">
                <a:latin typeface="Garamond" panose="02020404030301010803" pitchFamily="18" charset="0"/>
              </a:rPr>
              <a:t>b</a:t>
            </a:r>
            <a:r>
              <a:rPr lang="id-ID" sz="3200" b="1" dirty="0" smtClean="0">
                <a:latin typeface="Garamond" panose="02020404030301010803" pitchFamily="18" charset="0"/>
              </a:rPr>
              <a:t>en</a:t>
            </a:r>
            <a:r>
              <a:rPr lang="en-US" sz="3200" b="1" dirty="0" smtClean="0">
                <a:latin typeface="Garamond" panose="02020404030301010803" pitchFamily="18" charset="0"/>
              </a:rPr>
              <a:t>t</a:t>
            </a:r>
            <a:r>
              <a:rPr lang="id-ID" sz="3200" b="1" dirty="0" smtClean="0">
                <a:latin typeface="Garamond" panose="02020404030301010803" pitchFamily="18" charset="0"/>
              </a:rPr>
              <a:t>u</a:t>
            </a:r>
            <a:r>
              <a:rPr lang="en-US" sz="3200" b="1" dirty="0" smtClean="0">
                <a:latin typeface="Garamond" panose="02020404030301010803" pitchFamily="18" charset="0"/>
              </a:rPr>
              <a:t>k </a:t>
            </a:r>
            <a:r>
              <a:rPr lang="en-US" sz="3200" b="1" dirty="0" err="1">
                <a:latin typeface="Garamond" panose="02020404030301010803" pitchFamily="18" charset="0"/>
              </a:rPr>
              <a:t>sepasang</a:t>
            </a:r>
            <a:r>
              <a:rPr lang="en-US" sz="3200" b="1" dirty="0">
                <a:latin typeface="Garamond" panose="02020404030301010803" pitchFamily="18" charset="0"/>
              </a:rPr>
              <a:t> </a:t>
            </a:r>
            <a:r>
              <a:rPr lang="en-US" sz="3200" b="1" dirty="0" err="1">
                <a:latin typeface="Garamond" panose="02020404030301010803" pitchFamily="18" charset="0"/>
              </a:rPr>
              <a:t>tabung</a:t>
            </a:r>
            <a:r>
              <a:rPr lang="en-US" sz="3200" b="1" dirty="0">
                <a:latin typeface="Garamond" panose="02020404030301010803" pitchFamily="18" charset="0"/>
              </a:rPr>
              <a:t> </a:t>
            </a:r>
            <a:r>
              <a:rPr lang="en-US" sz="3200" b="1" dirty="0" smtClean="0">
                <a:latin typeface="Garamond" panose="02020404030301010803" pitchFamily="18" charset="0"/>
              </a:rPr>
              <a:t>y</a:t>
            </a:r>
            <a:r>
              <a:rPr lang="id-ID" sz="3200" b="1" dirty="0" smtClean="0">
                <a:latin typeface="Garamond" panose="02020404030301010803" pitchFamily="18" charset="0"/>
              </a:rPr>
              <a:t>an</a:t>
            </a:r>
            <a:r>
              <a:rPr lang="en-US" sz="3200" b="1" dirty="0" smtClean="0">
                <a:latin typeface="Garamond" panose="02020404030301010803" pitchFamily="18" charset="0"/>
              </a:rPr>
              <a:t>g </a:t>
            </a:r>
            <a:r>
              <a:rPr lang="en-US" sz="3200" b="1" dirty="0" err="1">
                <a:latin typeface="Garamond" panose="02020404030301010803" pitchFamily="18" charset="0"/>
              </a:rPr>
              <a:t>dibatasi</a:t>
            </a:r>
            <a:r>
              <a:rPr lang="en-US" sz="3200" b="1" dirty="0">
                <a:latin typeface="Garamond" panose="02020404030301010803" pitchFamily="18" charset="0"/>
              </a:rPr>
              <a:t> </a:t>
            </a:r>
            <a:r>
              <a:rPr lang="en-US" sz="3200" b="1" dirty="0" err="1">
                <a:latin typeface="Garamond" panose="02020404030301010803" pitchFamily="18" charset="0"/>
              </a:rPr>
              <a:t>oleh</a:t>
            </a:r>
            <a:r>
              <a:rPr lang="en-US" sz="3200" b="1" dirty="0">
                <a:latin typeface="Garamond" panose="02020404030301010803" pitchFamily="18" charset="0"/>
              </a:rPr>
              <a:t> </a:t>
            </a:r>
            <a:r>
              <a:rPr lang="en-US" sz="3200" b="1" dirty="0" err="1">
                <a:latin typeface="Garamond" panose="02020404030301010803" pitchFamily="18" charset="0"/>
              </a:rPr>
              <a:t>endokardium</a:t>
            </a:r>
            <a:r>
              <a:rPr lang="en-US" sz="3200" b="1" dirty="0">
                <a:latin typeface="Garamond" panose="02020404030301010803" pitchFamily="18" charset="0"/>
              </a:rPr>
              <a:t>  (</a:t>
            </a:r>
            <a:r>
              <a:rPr lang="en-US" sz="3200" b="1" dirty="0" err="1">
                <a:latin typeface="Garamond" panose="02020404030301010803" pitchFamily="18" charset="0"/>
              </a:rPr>
              <a:t>endocardial</a:t>
            </a:r>
            <a:r>
              <a:rPr lang="en-US" sz="3200" b="1" dirty="0">
                <a:latin typeface="Garamond" panose="02020404030301010803" pitchFamily="18" charset="0"/>
              </a:rPr>
              <a:t> tube)</a:t>
            </a:r>
          </a:p>
          <a:p>
            <a:pPr>
              <a:lnSpc>
                <a:spcPct val="90000"/>
              </a:lnSpc>
            </a:pPr>
            <a:endParaRPr lang="en-US" sz="3200" b="1" dirty="0">
              <a:latin typeface="Garamond" panose="02020404030301010803" pitchFamily="18" charset="0"/>
            </a:endParaRPr>
          </a:p>
        </p:txBody>
      </p:sp>
    </p:spTree>
    <p:extLst>
      <p:ext uri="{BB962C8B-B14F-4D97-AF65-F5344CB8AC3E}">
        <p14:creationId xmlns:p14="http://schemas.microsoft.com/office/powerpoint/2010/main" val="282632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7" descr="DSC00031"/>
          <p:cNvPicPr>
            <a:picLocks noGrp="1" noChangeAspect="1" noChangeArrowheads="1"/>
          </p:cNvPicPr>
          <p:nvPr>
            <p:ph idx="1"/>
          </p:nvPr>
        </p:nvPicPr>
        <p:blipFill rotWithShape="1">
          <a:blip r:embed="rId3">
            <a:lum bright="-20000" contrast="30000"/>
          </a:blip>
          <a:srcRect t="18333"/>
          <a:stretch/>
        </p:blipFill>
        <p:spPr>
          <a:xfrm>
            <a:off x="1524000" y="898064"/>
            <a:ext cx="9144000" cy="5600700"/>
          </a:xfrm>
          <a:ln w="190500" cap="sq">
            <a:solidFill>
              <a:srgbClr val="0066FF"/>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5715000" y="1248902"/>
            <a:ext cx="2438400" cy="461962"/>
          </a:xfrm>
          <a:prstGeom prst="rect">
            <a:avLst/>
          </a:prstGeom>
          <a:solidFill>
            <a:schemeClr val="bg1">
              <a:lumMod val="85000"/>
            </a:schemeClr>
          </a:solidFill>
        </p:spPr>
        <p:txBody>
          <a:bodyPr>
            <a:spAutoFit/>
          </a:bodyPr>
          <a:lstStyle/>
          <a:p>
            <a:pPr>
              <a:defRPr/>
            </a:pPr>
            <a:r>
              <a:rPr lang="en-US" sz="2400" b="1" dirty="0" err="1">
                <a:solidFill>
                  <a:schemeClr val="tx1">
                    <a:lumMod val="95000"/>
                    <a:lumOff val="5000"/>
                  </a:schemeClr>
                </a:solidFill>
                <a:latin typeface="+mj-lt"/>
              </a:rPr>
              <a:t>Lipatan</a:t>
            </a:r>
            <a:r>
              <a:rPr lang="en-US" sz="2400" b="1" dirty="0">
                <a:solidFill>
                  <a:schemeClr val="tx1">
                    <a:lumMod val="95000"/>
                    <a:lumOff val="5000"/>
                  </a:schemeClr>
                </a:solidFill>
                <a:latin typeface="+mj-lt"/>
              </a:rPr>
              <a:t> </a:t>
            </a:r>
            <a:r>
              <a:rPr lang="en-US" sz="2400" b="1" dirty="0">
                <a:solidFill>
                  <a:schemeClr val="tx1">
                    <a:lumMod val="95000"/>
                    <a:lumOff val="5000"/>
                  </a:schemeClr>
                </a:solidFill>
                <a:latin typeface="+mj-lt"/>
                <a:cs typeface="Arial" pitchFamily="34" charset="0"/>
              </a:rPr>
              <a:t>neural</a:t>
            </a:r>
          </a:p>
        </p:txBody>
      </p:sp>
      <p:cxnSp>
        <p:nvCxnSpPr>
          <p:cNvPr id="7" name="Straight Arrow Connector 6"/>
          <p:cNvCxnSpPr/>
          <p:nvPr/>
        </p:nvCxnSpPr>
        <p:spPr>
          <a:xfrm rot="5400000" flipH="1" flipV="1">
            <a:off x="6057900" y="2117264"/>
            <a:ext cx="1295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7620001" y="2163303"/>
            <a:ext cx="883575" cy="461665"/>
          </a:xfrm>
          <a:prstGeom prst="rect">
            <a:avLst/>
          </a:prstGeom>
          <a:solidFill>
            <a:schemeClr val="bg1">
              <a:lumMod val="85000"/>
            </a:schemeClr>
          </a:solidFill>
        </p:spPr>
        <p:txBody>
          <a:bodyPr wrap="none">
            <a:spAutoFit/>
          </a:bodyPr>
          <a:lstStyle/>
          <a:p>
            <a:pPr>
              <a:defRPr/>
            </a:pPr>
            <a:r>
              <a:rPr lang="en-US" sz="2400" b="1" dirty="0" err="1">
                <a:solidFill>
                  <a:schemeClr val="tx1">
                    <a:lumMod val="95000"/>
                    <a:lumOff val="5000"/>
                  </a:schemeClr>
                </a:solidFill>
                <a:latin typeface="+mj-lt"/>
              </a:rPr>
              <a:t>Somit</a:t>
            </a:r>
            <a:endParaRPr lang="en-US" sz="2400" b="1" dirty="0">
              <a:solidFill>
                <a:schemeClr val="tx1">
                  <a:lumMod val="95000"/>
                  <a:lumOff val="5000"/>
                </a:schemeClr>
              </a:solidFill>
              <a:latin typeface="+mj-lt"/>
            </a:endParaRPr>
          </a:p>
        </p:txBody>
      </p:sp>
      <p:sp>
        <p:nvSpPr>
          <p:cNvPr id="9" name="Rectangle 8"/>
          <p:cNvSpPr/>
          <p:nvPr/>
        </p:nvSpPr>
        <p:spPr>
          <a:xfrm>
            <a:off x="8815388" y="2307765"/>
            <a:ext cx="1852612" cy="461665"/>
          </a:xfrm>
          <a:prstGeom prst="rect">
            <a:avLst/>
          </a:prstGeom>
          <a:solidFill>
            <a:schemeClr val="bg1">
              <a:lumMod val="85000"/>
            </a:schemeClr>
          </a:solidFill>
        </p:spPr>
        <p:txBody>
          <a:bodyPr>
            <a:spAutoFit/>
          </a:bodyPr>
          <a:lstStyle/>
          <a:p>
            <a:pPr>
              <a:defRPr/>
            </a:pPr>
            <a:r>
              <a:rPr lang="en-US" sz="2400" b="1" dirty="0" err="1">
                <a:solidFill>
                  <a:schemeClr val="tx1">
                    <a:lumMod val="95000"/>
                    <a:lumOff val="5000"/>
                  </a:schemeClr>
                </a:solidFill>
                <a:latin typeface="+mj-lt"/>
              </a:rPr>
              <a:t>Sel</a:t>
            </a:r>
            <a:r>
              <a:rPr lang="en-US" sz="2400" b="1" dirty="0">
                <a:solidFill>
                  <a:schemeClr val="tx1">
                    <a:lumMod val="95000"/>
                    <a:lumOff val="5000"/>
                  </a:schemeClr>
                </a:solidFill>
                <a:latin typeface="+mj-lt"/>
              </a:rPr>
              <a:t> </a:t>
            </a:r>
            <a:r>
              <a:rPr lang="en-US" sz="2400" b="1" dirty="0" err="1">
                <a:solidFill>
                  <a:schemeClr val="tx1">
                    <a:lumMod val="95000"/>
                    <a:lumOff val="5000"/>
                  </a:schemeClr>
                </a:solidFill>
                <a:latin typeface="+mj-lt"/>
              </a:rPr>
              <a:t>mesenkim</a:t>
            </a:r>
            <a:endParaRPr lang="en-US" sz="2400" b="1" dirty="0">
              <a:solidFill>
                <a:schemeClr val="tx1">
                  <a:lumMod val="95000"/>
                  <a:lumOff val="5000"/>
                </a:schemeClr>
              </a:solidFill>
              <a:latin typeface="+mj-lt"/>
            </a:endParaRPr>
          </a:p>
        </p:txBody>
      </p:sp>
      <p:sp>
        <p:nvSpPr>
          <p:cNvPr id="10" name="Rectangle 9"/>
          <p:cNvSpPr/>
          <p:nvPr/>
        </p:nvSpPr>
        <p:spPr>
          <a:xfrm>
            <a:off x="4038600" y="5516102"/>
            <a:ext cx="1828800" cy="457200"/>
          </a:xfrm>
          <a:prstGeom prst="rect">
            <a:avLst/>
          </a:prstGeom>
          <a:solidFill>
            <a:schemeClr val="bg1">
              <a:lumMod val="85000"/>
            </a:schemeClr>
          </a:solidFill>
        </p:spPr>
        <p:txBody>
          <a:bodyPr>
            <a:spAutoFit/>
          </a:bodyPr>
          <a:lstStyle/>
          <a:p>
            <a:pPr>
              <a:defRPr/>
            </a:pPr>
            <a:r>
              <a:rPr lang="en-US" sz="2400" b="1" dirty="0">
                <a:solidFill>
                  <a:schemeClr val="tx1">
                    <a:lumMod val="95000"/>
                    <a:lumOff val="5000"/>
                  </a:schemeClr>
                </a:solidFill>
                <a:latin typeface="+mj-lt"/>
              </a:rPr>
              <a:t>Endoderm</a:t>
            </a:r>
          </a:p>
        </p:txBody>
      </p:sp>
      <p:sp>
        <p:nvSpPr>
          <p:cNvPr id="11" name="Rectangle 10"/>
          <p:cNvSpPr/>
          <p:nvPr/>
        </p:nvSpPr>
        <p:spPr>
          <a:xfrm>
            <a:off x="6172200" y="5668503"/>
            <a:ext cx="4495800" cy="461665"/>
          </a:xfrm>
          <a:prstGeom prst="rect">
            <a:avLst/>
          </a:prstGeom>
          <a:solidFill>
            <a:schemeClr val="bg1">
              <a:lumMod val="85000"/>
            </a:schemeClr>
          </a:solidFill>
        </p:spPr>
        <p:txBody>
          <a:bodyPr>
            <a:spAutoFit/>
          </a:bodyPr>
          <a:lstStyle/>
          <a:p>
            <a:pPr>
              <a:defRPr/>
            </a:pPr>
            <a:r>
              <a:rPr lang="en-US" sz="2400" b="1" dirty="0">
                <a:solidFill>
                  <a:schemeClr val="tx1">
                    <a:lumMod val="95000"/>
                    <a:lumOff val="5000"/>
                  </a:schemeClr>
                </a:solidFill>
                <a:latin typeface="+mj-lt"/>
              </a:rPr>
              <a:t>Mesoderm </a:t>
            </a:r>
            <a:r>
              <a:rPr lang="en-US" sz="2400" b="1" dirty="0" err="1">
                <a:solidFill>
                  <a:schemeClr val="tx1">
                    <a:lumMod val="95000"/>
                    <a:lumOff val="5000"/>
                  </a:schemeClr>
                </a:solidFill>
                <a:latin typeface="+mj-lt"/>
              </a:rPr>
              <a:t>splanknik</a:t>
            </a:r>
            <a:r>
              <a:rPr lang="en-US" sz="2400" b="1" dirty="0">
                <a:solidFill>
                  <a:schemeClr val="tx1">
                    <a:lumMod val="95000"/>
                    <a:lumOff val="5000"/>
                  </a:schemeClr>
                </a:solidFill>
                <a:latin typeface="+mj-lt"/>
              </a:rPr>
              <a:t> yang </a:t>
            </a:r>
            <a:r>
              <a:rPr lang="en-US" sz="2400" b="1" dirty="0" err="1">
                <a:solidFill>
                  <a:schemeClr val="tx1">
                    <a:lumMod val="95000"/>
                    <a:lumOff val="5000"/>
                  </a:schemeClr>
                </a:solidFill>
                <a:latin typeface="+mj-lt"/>
              </a:rPr>
              <a:t>menebal</a:t>
            </a:r>
            <a:endParaRPr lang="en-US" sz="2400" b="1" dirty="0">
              <a:solidFill>
                <a:schemeClr val="tx1">
                  <a:lumMod val="95000"/>
                  <a:lumOff val="5000"/>
                </a:schemeClr>
              </a:solidFill>
              <a:latin typeface="+mj-lt"/>
            </a:endParaRPr>
          </a:p>
        </p:txBody>
      </p:sp>
      <p:cxnSp>
        <p:nvCxnSpPr>
          <p:cNvPr id="13" name="Straight Arrow Connector 12"/>
          <p:cNvCxnSpPr/>
          <p:nvPr/>
        </p:nvCxnSpPr>
        <p:spPr>
          <a:xfrm rot="5400000" flipH="1" flipV="1">
            <a:off x="7086600" y="2688764"/>
            <a:ext cx="8382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7620000" y="3069764"/>
            <a:ext cx="16002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16200000" flipH="1">
            <a:off x="6896100" y="5089064"/>
            <a:ext cx="8382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endCxn id="10" idx="0"/>
          </p:cNvCxnSpPr>
          <p:nvPr/>
        </p:nvCxnSpPr>
        <p:spPr>
          <a:xfrm rot="10800000" flipV="1">
            <a:off x="4953000" y="4906502"/>
            <a:ext cx="16002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6550492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5685" y="751113"/>
            <a:ext cx="11587844" cy="5693866"/>
          </a:xfrm>
          <a:prstGeom prst="rect">
            <a:avLst/>
          </a:prstGeom>
          <a:noFill/>
        </p:spPr>
        <p:txBody>
          <a:bodyPr wrap="square" rtlCol="0">
            <a:spAutoFit/>
          </a:bodyPr>
          <a:lstStyle/>
          <a:p>
            <a:pPr marL="457200" indent="-457200">
              <a:buFontTx/>
              <a:buChar char="-"/>
            </a:pPr>
            <a:r>
              <a:rPr lang="en-US" sz="2800" dirty="0" err="1" smtClean="0">
                <a:latin typeface="Arial" panose="020B0604020202020204" pitchFamily="34" charset="0"/>
                <a:cs typeface="Arial" panose="020B0604020202020204" pitchFamily="34" charset="0"/>
              </a:rPr>
              <a:t>Jantung</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awalnya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merupakan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tabung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lurus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tidak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mempunyai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ruang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ruang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khusus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kemudian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tabung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berubah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melalui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berbagai</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cara</a:t>
            </a:r>
            <a:endParaRPr lang="id-ID" sz="2800" dirty="0" smtClean="0">
              <a:latin typeface="Arial" panose="020B0604020202020204" pitchFamily="34" charset="0"/>
              <a:cs typeface="Arial" panose="020B0604020202020204" pitchFamily="34" charset="0"/>
            </a:endParaRPr>
          </a:p>
          <a:p>
            <a:pPr marL="457200" indent="-457200">
              <a:buFontTx/>
              <a:buChar char="-"/>
            </a:pPr>
            <a:r>
              <a:rPr lang="en-US" sz="2800" dirty="0" err="1" smtClean="0">
                <a:latin typeface="Arial" panose="020B0604020202020204" pitchFamily="34" charset="0"/>
                <a:cs typeface="Arial" panose="020B0604020202020204" pitchFamily="34" charset="0"/>
              </a:rPr>
              <a:t>Dimulai</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belakang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tabung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tumbuh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kedepan</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membelok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kanan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bawah</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membelok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mengarah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keatas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depan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Jantung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sekarang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berbentuk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huruf</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a:t>
            </a:r>
            <a:endParaRPr lang="id-ID" sz="2800" dirty="0" smtClean="0">
              <a:latin typeface="Arial" panose="020B0604020202020204" pitchFamily="34" charset="0"/>
              <a:cs typeface="Arial" panose="020B0604020202020204" pitchFamily="34" charset="0"/>
            </a:endParaRPr>
          </a:p>
          <a:p>
            <a:pPr marL="457200" indent="-457200">
              <a:buFontTx/>
              <a:buChar char="-"/>
            </a:pPr>
            <a:r>
              <a:rPr lang="en-US" sz="2800" dirty="0" err="1" smtClean="0">
                <a:latin typeface="Arial" panose="020B0604020202020204" pitchFamily="34" charset="0"/>
                <a:cs typeface="Arial" panose="020B0604020202020204" pitchFamily="34" charset="0"/>
              </a:rPr>
              <a:t>Pada</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beberapa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tempat</a:t>
            </a:r>
            <a:r>
              <a:rPr lang="en-US" sz="2800" dirty="0">
                <a:latin typeface="Arial" panose="020B0604020202020204" pitchFamily="34" charset="0"/>
                <a:cs typeface="Arial" panose="020B0604020202020204" pitchFamily="34" charset="0"/>
              </a:rPr>
              <a:t> k</a:t>
            </a:r>
            <a:r>
              <a:rPr lang="id-ID" sz="2800"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m</a:t>
            </a:r>
            <a:r>
              <a:rPr lang="id-ID" sz="2800" dirty="0">
                <a:latin typeface="Arial" panose="020B0604020202020204" pitchFamily="34" charset="0"/>
                <a:cs typeface="Arial" panose="020B0604020202020204" pitchFamily="34" charset="0"/>
              </a:rPr>
              <a:t>u</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ian</a:t>
            </a:r>
            <a:r>
              <a:rPr lang="en-US" sz="2800" dirty="0">
                <a:latin typeface="Arial" panose="020B0604020202020204" pitchFamily="34" charset="0"/>
                <a:cs typeface="Arial" panose="020B0604020202020204" pitchFamily="34" charset="0"/>
              </a:rPr>
              <a:t> t</a:t>
            </a:r>
            <a:r>
              <a:rPr lang="id-ID" sz="2800" dirty="0">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j</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kontriksi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tempat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tsb</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menggelembung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sehingga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terbentuk</a:t>
            </a:r>
            <a:r>
              <a:rPr lang="en-US" sz="2800" dirty="0">
                <a:latin typeface="Arial" panose="020B0604020202020204" pitchFamily="34" charset="0"/>
                <a:cs typeface="Arial" panose="020B0604020202020204" pitchFamily="34" charset="0"/>
              </a:rPr>
              <a:t> 5 </a:t>
            </a:r>
            <a:r>
              <a:rPr lang="en-US" sz="2800" dirty="0" err="1">
                <a:latin typeface="Arial" panose="020B0604020202020204" pitchFamily="34" charset="0"/>
                <a:cs typeface="Arial" panose="020B0604020202020204" pitchFamily="34" charset="0"/>
              </a:rPr>
              <a:t>bagian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utama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yaitu</a:t>
            </a:r>
            <a:r>
              <a:rPr lang="en-US" sz="2800" dirty="0">
                <a:latin typeface="Arial" panose="020B0604020202020204" pitchFamily="34" charset="0"/>
                <a:cs typeface="Arial" panose="020B0604020202020204" pitchFamily="34" charset="0"/>
              </a:rPr>
              <a:t>:</a:t>
            </a:r>
          </a:p>
          <a:p>
            <a:pPr lvl="1"/>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trunkus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arteriosus</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bulbus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cordis</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3. </a:t>
            </a:r>
            <a:r>
              <a:rPr lang="en-US" sz="2800" dirty="0" err="1">
                <a:latin typeface="Arial" panose="020B0604020202020204" pitchFamily="34" charset="0"/>
                <a:cs typeface="Arial" panose="020B0604020202020204" pitchFamily="34" charset="0"/>
              </a:rPr>
              <a:t>ventrikel</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4. atrium</a:t>
            </a:r>
          </a:p>
          <a:p>
            <a:pPr lvl="1"/>
            <a:r>
              <a:rPr lang="en-US" sz="2800" dirty="0">
                <a:latin typeface="Arial" panose="020B0604020202020204" pitchFamily="34" charset="0"/>
                <a:cs typeface="Arial" panose="020B0604020202020204" pitchFamily="34" charset="0"/>
              </a:rPr>
              <a:t>5. sinus </a:t>
            </a:r>
            <a:r>
              <a:rPr lang="en-US" sz="2800" dirty="0" err="1" smtClean="0">
                <a:latin typeface="Arial" panose="020B0604020202020204" pitchFamily="34" charset="0"/>
                <a:cs typeface="Arial" panose="020B0604020202020204" pitchFamily="34" charset="0"/>
              </a:rPr>
              <a:t>venosus</a:t>
            </a:r>
            <a:endParaRPr lang="id-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037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1"/>
          <p:cNvSpPr>
            <a:spLocks noGrp="1" noRot="1" noChangeArrowheads="1"/>
          </p:cNvSpPr>
          <p:nvPr>
            <p:ph type="title"/>
          </p:nvPr>
        </p:nvSpPr>
        <p:spPr/>
        <p:txBody>
          <a:bodyPr/>
          <a:lstStyle/>
          <a:p>
            <a:endParaRPr lang="id-ID"/>
          </a:p>
        </p:txBody>
      </p:sp>
      <p:pic>
        <p:nvPicPr>
          <p:cNvPr id="12292" name="Picture 4" descr="heart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41600" y="3543300"/>
            <a:ext cx="5207000" cy="2705100"/>
          </a:xfrm>
          <a:noFill/>
          <a:ln>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3" name="Picture 15" descr="hear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497799"/>
            <a:ext cx="5308600" cy="27463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29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1887" y="1387929"/>
            <a:ext cx="11576956" cy="4031873"/>
          </a:xfrm>
          <a:prstGeom prst="rect">
            <a:avLst/>
          </a:prstGeom>
          <a:noFill/>
        </p:spPr>
        <p:txBody>
          <a:bodyPr wrap="square" rtlCol="0">
            <a:spAutoFit/>
          </a:bodyPr>
          <a:lstStyle/>
          <a:p>
            <a:pPr marL="457200" indent="-457200">
              <a:buFontTx/>
              <a:buChar char="-"/>
            </a:pPr>
            <a:r>
              <a:rPr lang="en-US" sz="3200" dirty="0" err="1" smtClean="0">
                <a:latin typeface="Arial" panose="020B0604020202020204" pitchFamily="34" charset="0"/>
                <a:cs typeface="Arial" panose="020B0604020202020204" pitchFamily="34" charset="0"/>
              </a:rPr>
              <a:t>Sebelum</a:t>
            </a:r>
            <a:r>
              <a:rPr lang="en-US" sz="3200" dirty="0" smtClean="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pembagian</a:t>
            </a:r>
            <a:r>
              <a:rPr lang="en-US" sz="3200" dirty="0">
                <a:latin typeface="Arial" panose="020B0604020202020204" pitchFamily="34" charset="0"/>
                <a:cs typeface="Arial" panose="020B0604020202020204" pitchFamily="34" charset="0"/>
              </a:rPr>
              <a:t> t</a:t>
            </a:r>
            <a:r>
              <a:rPr lang="id-ID" sz="3200" dirty="0">
                <a:latin typeface="Arial" panose="020B0604020202020204" pitchFamily="34" charset="0"/>
                <a:cs typeface="Arial" panose="020B0604020202020204" pitchFamily="34" charset="0"/>
              </a:rPr>
              <a:t>er</a:t>
            </a:r>
            <a:r>
              <a:rPr lang="en-US" sz="3200" dirty="0">
                <a:latin typeface="Arial" panose="020B0604020202020204" pitchFamily="34" charset="0"/>
                <a:cs typeface="Arial" panose="020B0604020202020204" pitchFamily="34" charset="0"/>
              </a:rPr>
              <a:t>s</a:t>
            </a:r>
            <a:r>
              <a:rPr lang="id-ID" sz="3200" dirty="0">
                <a:latin typeface="Arial" panose="020B0604020202020204" pitchFamily="34" charset="0"/>
                <a:cs typeface="Arial" panose="020B0604020202020204" pitchFamily="34" charset="0"/>
              </a:rPr>
              <a:t>e</a:t>
            </a:r>
            <a:r>
              <a:rPr lang="en-US" sz="3200" dirty="0">
                <a:latin typeface="Arial" panose="020B0604020202020204" pitchFamily="34" charset="0"/>
                <a:cs typeface="Arial" panose="020B0604020202020204" pitchFamily="34" charset="0"/>
              </a:rPr>
              <a:t>b</a:t>
            </a:r>
            <a:r>
              <a:rPr lang="id-ID" sz="3200" dirty="0">
                <a:latin typeface="Arial" panose="020B0604020202020204" pitchFamily="34" charset="0"/>
                <a:cs typeface="Arial" panose="020B0604020202020204" pitchFamily="34" charset="0"/>
              </a:rPr>
              <a:t>ut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selesai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jantung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sudah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berfungsi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mulai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berdenyut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dengan</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teratur</a:t>
            </a:r>
            <a:endParaRPr lang="id-ID" sz="3200" dirty="0" smtClean="0">
              <a:latin typeface="Arial" panose="020B0604020202020204" pitchFamily="34" charset="0"/>
              <a:cs typeface="Arial" panose="020B0604020202020204" pitchFamily="34" charset="0"/>
            </a:endParaRPr>
          </a:p>
          <a:p>
            <a:pPr marL="457200" indent="-457200">
              <a:buFontTx/>
              <a:buChar char="-"/>
            </a:pPr>
            <a:r>
              <a:rPr lang="en-US" sz="3200" dirty="0" err="1" smtClean="0">
                <a:latin typeface="Arial" panose="020B0604020202020204" pitchFamily="34" charset="0"/>
                <a:cs typeface="Arial" panose="020B0604020202020204" pitchFamily="34" charset="0"/>
              </a:rPr>
              <a:t>Trunkus</a:t>
            </a:r>
            <a:r>
              <a:rPr lang="en-US" sz="3200" dirty="0" smtClean="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arteriosus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akan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berkembang</a:t>
            </a:r>
            <a:r>
              <a:rPr lang="en-US" sz="3200" dirty="0">
                <a:latin typeface="Arial" panose="020B0604020202020204" pitchFamily="34" charset="0"/>
                <a:cs typeface="Arial" panose="020B0604020202020204" pitchFamily="34" charset="0"/>
              </a:rPr>
              <a:t> m</a:t>
            </a:r>
            <a:r>
              <a:rPr lang="id-ID" sz="3200" dirty="0">
                <a:latin typeface="Arial" panose="020B0604020202020204" pitchFamily="34" charset="0"/>
                <a:cs typeface="Arial" panose="020B0604020202020204" pitchFamily="34" charset="0"/>
              </a:rPr>
              <a:t>en</a:t>
            </a:r>
            <a:r>
              <a:rPr lang="en-US" sz="3200" dirty="0">
                <a:latin typeface="Arial" panose="020B0604020202020204" pitchFamily="34" charset="0"/>
                <a:cs typeface="Arial" panose="020B0604020202020204" pitchFamily="34" charset="0"/>
              </a:rPr>
              <a:t>j</a:t>
            </a:r>
            <a:r>
              <a:rPr lang="id-ID" sz="3200"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d</a:t>
            </a:r>
            <a:r>
              <a:rPr lang="id-ID" sz="3200" dirty="0">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septum </a:t>
            </a:r>
            <a:r>
              <a:rPr lang="en-US" sz="3200" dirty="0" err="1">
                <a:latin typeface="Arial" panose="020B0604020202020204" pitchFamily="34" charset="0"/>
                <a:cs typeface="Arial" panose="020B0604020202020204" pitchFamily="34" charset="0"/>
              </a:rPr>
              <a:t>aorticopulmonary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membagi</a:t>
            </a:r>
            <a:r>
              <a:rPr lang="en-US" sz="3200" dirty="0">
                <a:latin typeface="Arial" panose="020B0604020202020204" pitchFamily="34" charset="0"/>
                <a:cs typeface="Arial" panose="020B0604020202020204" pitchFamily="34" charset="0"/>
              </a:rPr>
              <a:t> aorta </a:t>
            </a:r>
            <a:r>
              <a:rPr lang="en-US" sz="3200" dirty="0" err="1">
                <a:latin typeface="Arial" panose="020B0604020202020204" pitchFamily="34" charset="0"/>
                <a:cs typeface="Arial" panose="020B0604020202020204" pitchFamily="34" charset="0"/>
              </a:rPr>
              <a:t>dan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trunkus</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pulmonaris</a:t>
            </a:r>
            <a:endParaRPr lang="id-ID" sz="3200" dirty="0" smtClean="0">
              <a:latin typeface="Arial" panose="020B0604020202020204" pitchFamily="34" charset="0"/>
              <a:cs typeface="Arial" panose="020B0604020202020204" pitchFamily="34" charset="0"/>
            </a:endParaRPr>
          </a:p>
          <a:p>
            <a:pPr marL="457200" indent="-457200">
              <a:buFontTx/>
              <a:buChar char="-"/>
            </a:pPr>
            <a:r>
              <a:rPr lang="en-US" sz="3200" dirty="0" err="1" smtClean="0">
                <a:latin typeface="Arial" panose="020B0604020202020204" pitchFamily="34" charset="0"/>
                <a:cs typeface="Arial" panose="020B0604020202020204" pitchFamily="34" charset="0"/>
              </a:rPr>
              <a:t>Bulbus</a:t>
            </a:r>
            <a:r>
              <a:rPr lang="en-US" sz="3200" dirty="0" smtClean="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cordis</a:t>
            </a:r>
            <a:r>
              <a:rPr lang="en-US"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sym typeface="Wingdings" panose="05000000000000000000" pitchFamily="2" charset="2"/>
              </a:rPr>
              <a:t> </a:t>
            </a:r>
            <a:r>
              <a:rPr lang="en-US" sz="3200" dirty="0" err="1">
                <a:latin typeface="Arial" panose="020B0604020202020204" pitchFamily="34" charset="0"/>
                <a:cs typeface="Arial" panose="020B0604020202020204" pitchFamily="34" charset="0"/>
                <a:sym typeface="Wingdings" panose="05000000000000000000" pitchFamily="2" charset="2"/>
              </a:rPr>
              <a:t>ikut</a:t>
            </a:r>
            <a:r>
              <a:rPr lang="en-US" sz="3200" dirty="0">
                <a:latin typeface="Arial" panose="020B0604020202020204" pitchFamily="34" charset="0"/>
                <a:cs typeface="Arial" panose="020B0604020202020204" pitchFamily="34" charset="0"/>
                <a:sym typeface="Wingdings" panose="05000000000000000000" pitchFamily="2" charset="2"/>
              </a:rPr>
              <a:t> d</a:t>
            </a:r>
            <a:r>
              <a:rPr lang="id-ID" sz="3200" dirty="0">
                <a:latin typeface="Arial" panose="020B0604020202020204" pitchFamily="34" charset="0"/>
                <a:cs typeface="Arial" panose="020B0604020202020204" pitchFamily="34" charset="0"/>
                <a:sym typeface="Wingdings" panose="05000000000000000000" pitchFamily="2" charset="2"/>
              </a:rPr>
              <a:t>a</a:t>
            </a:r>
            <a:r>
              <a:rPr lang="en-US" sz="3200" dirty="0">
                <a:latin typeface="Arial" panose="020B0604020202020204" pitchFamily="34" charset="0"/>
                <a:cs typeface="Arial" panose="020B0604020202020204" pitchFamily="34" charset="0"/>
                <a:sym typeface="Wingdings" panose="05000000000000000000" pitchFamily="2" charset="2"/>
              </a:rPr>
              <a:t>l</a:t>
            </a:r>
            <a:r>
              <a:rPr lang="id-ID" sz="3200" dirty="0">
                <a:latin typeface="Arial" panose="020B0604020202020204" pitchFamily="34" charset="0"/>
                <a:cs typeface="Arial" panose="020B0604020202020204" pitchFamily="34" charset="0"/>
                <a:sym typeface="Wingdings" panose="05000000000000000000" pitchFamily="2" charset="2"/>
              </a:rPr>
              <a:t>a</a:t>
            </a:r>
            <a:r>
              <a:rPr lang="en-US" sz="3200" dirty="0">
                <a:latin typeface="Arial" panose="020B0604020202020204" pitchFamily="34" charset="0"/>
                <a:cs typeface="Arial" panose="020B0604020202020204" pitchFamily="34" charset="0"/>
                <a:sym typeface="Wingdings" panose="05000000000000000000" pitchFamily="2" charset="2"/>
              </a:rPr>
              <a:t>m </a:t>
            </a:r>
            <a:r>
              <a:rPr lang="en-US" sz="3200" dirty="0" err="1">
                <a:latin typeface="Arial" panose="020B0604020202020204" pitchFamily="34" charset="0"/>
                <a:cs typeface="Arial" panose="020B0604020202020204" pitchFamily="34" charset="0"/>
                <a:sym typeface="Wingdings" panose="05000000000000000000" pitchFamily="2" charset="2"/>
              </a:rPr>
              <a:t>pembentukan</a:t>
            </a:r>
            <a:r>
              <a:rPr lang="en-US" sz="3200" dirty="0">
                <a:latin typeface="Arial" panose="020B0604020202020204" pitchFamily="34" charset="0"/>
                <a:cs typeface="Arial" panose="020B0604020202020204" pitchFamily="34" charset="0"/>
                <a:sym typeface="Wingdings" panose="05000000000000000000" pitchFamily="2" charset="2"/>
              </a:rPr>
              <a:t> </a:t>
            </a:r>
            <a:r>
              <a:rPr lang="en-US" sz="3200" dirty="0" err="1">
                <a:latin typeface="Arial" panose="020B0604020202020204" pitchFamily="34" charset="0"/>
                <a:cs typeface="Arial" panose="020B0604020202020204" pitchFamily="34" charset="0"/>
                <a:sym typeface="Wingdings" panose="05000000000000000000" pitchFamily="2" charset="2"/>
              </a:rPr>
              <a:t>dinding</a:t>
            </a:r>
            <a:r>
              <a:rPr lang="en-US" sz="3200" dirty="0">
                <a:latin typeface="Arial" panose="020B0604020202020204" pitchFamily="34" charset="0"/>
                <a:cs typeface="Arial" panose="020B0604020202020204" pitchFamily="34" charset="0"/>
                <a:sym typeface="Wingdings" panose="05000000000000000000" pitchFamily="2" charset="2"/>
              </a:rPr>
              <a:t> </a:t>
            </a:r>
            <a:r>
              <a:rPr lang="en-US" sz="3200" dirty="0" err="1" smtClean="0">
                <a:latin typeface="Arial" panose="020B0604020202020204" pitchFamily="34" charset="0"/>
                <a:cs typeface="Arial" panose="020B0604020202020204" pitchFamily="34" charset="0"/>
                <a:sym typeface="Wingdings" panose="05000000000000000000" pitchFamily="2" charset="2"/>
              </a:rPr>
              <a:t>ventrikel</a:t>
            </a:r>
            <a:endParaRPr lang="id-ID" sz="3200" dirty="0" smtClean="0">
              <a:latin typeface="Arial" panose="020B0604020202020204" pitchFamily="34" charset="0"/>
              <a:cs typeface="Arial" panose="020B0604020202020204" pitchFamily="34" charset="0"/>
              <a:sym typeface="Wingdings" panose="05000000000000000000" pitchFamily="2" charset="2"/>
            </a:endParaRPr>
          </a:p>
          <a:p>
            <a:pPr marL="457200" indent="-457200">
              <a:buFontTx/>
              <a:buChar char="-"/>
            </a:pPr>
            <a:r>
              <a:rPr lang="en-US" sz="3200" dirty="0" smtClean="0">
                <a:latin typeface="Arial" panose="020B0604020202020204" pitchFamily="34" charset="0"/>
                <a:cs typeface="Arial" panose="020B0604020202020204" pitchFamily="34" charset="0"/>
                <a:sym typeface="Wingdings" panose="05000000000000000000" pitchFamily="2" charset="2"/>
              </a:rPr>
              <a:t>Sinus </a:t>
            </a:r>
            <a:r>
              <a:rPr lang="en-US" sz="3200" dirty="0" err="1">
                <a:latin typeface="Arial" panose="020B0604020202020204" pitchFamily="34" charset="0"/>
                <a:cs typeface="Arial" panose="020B0604020202020204" pitchFamily="34" charset="0"/>
                <a:sym typeface="Wingdings" panose="05000000000000000000" pitchFamily="2" charset="2"/>
              </a:rPr>
              <a:t>venosus</a:t>
            </a:r>
            <a:r>
              <a:rPr lang="en-US" sz="3200" dirty="0">
                <a:latin typeface="Arial" panose="020B0604020202020204" pitchFamily="34" charset="0"/>
                <a:cs typeface="Arial" panose="020B0604020202020204" pitchFamily="34" charset="0"/>
                <a:sym typeface="Wingdings" panose="05000000000000000000" pitchFamily="2" charset="2"/>
              </a:rPr>
              <a:t>  m</a:t>
            </a:r>
            <a:r>
              <a:rPr lang="id-ID" sz="3200" dirty="0">
                <a:latin typeface="Arial" panose="020B0604020202020204" pitchFamily="34" charset="0"/>
                <a:cs typeface="Arial" panose="020B0604020202020204" pitchFamily="34" charset="0"/>
                <a:sym typeface="Wingdings" panose="05000000000000000000" pitchFamily="2" charset="2"/>
              </a:rPr>
              <a:t>em</a:t>
            </a:r>
            <a:r>
              <a:rPr lang="en-US" sz="3200" dirty="0">
                <a:latin typeface="Arial" panose="020B0604020202020204" pitchFamily="34" charset="0"/>
                <a:cs typeface="Arial" panose="020B0604020202020204" pitchFamily="34" charset="0"/>
                <a:sym typeface="Wingdings" panose="05000000000000000000" pitchFamily="2" charset="2"/>
              </a:rPr>
              <a:t>b</a:t>
            </a:r>
            <a:r>
              <a:rPr lang="id-ID" sz="3200" dirty="0">
                <a:latin typeface="Arial" panose="020B0604020202020204" pitchFamily="34" charset="0"/>
                <a:cs typeface="Arial" panose="020B0604020202020204" pitchFamily="34" charset="0"/>
                <a:sym typeface="Wingdings" panose="05000000000000000000" pitchFamily="2" charset="2"/>
              </a:rPr>
              <a:t>en</a:t>
            </a:r>
            <a:r>
              <a:rPr lang="en-US" sz="3200" dirty="0">
                <a:latin typeface="Arial" panose="020B0604020202020204" pitchFamily="34" charset="0"/>
                <a:cs typeface="Arial" panose="020B0604020202020204" pitchFamily="34" charset="0"/>
                <a:sym typeface="Wingdings" panose="05000000000000000000" pitchFamily="2" charset="2"/>
              </a:rPr>
              <a:t>t</a:t>
            </a:r>
            <a:r>
              <a:rPr lang="id-ID" sz="3200" dirty="0">
                <a:latin typeface="Arial" panose="020B0604020202020204" pitchFamily="34" charset="0"/>
                <a:cs typeface="Arial" panose="020B0604020202020204" pitchFamily="34" charset="0"/>
                <a:sym typeface="Wingdings" panose="05000000000000000000" pitchFamily="2" charset="2"/>
              </a:rPr>
              <a:t>u</a:t>
            </a:r>
            <a:r>
              <a:rPr lang="en-US" sz="3200" dirty="0">
                <a:latin typeface="Arial" panose="020B0604020202020204" pitchFamily="34" charset="0"/>
                <a:cs typeface="Arial" panose="020B0604020202020204" pitchFamily="34" charset="0"/>
                <a:sym typeface="Wingdings" panose="05000000000000000000" pitchFamily="2" charset="2"/>
              </a:rPr>
              <a:t>k coronary sinus </a:t>
            </a:r>
            <a:r>
              <a:rPr lang="en-US" sz="3200" dirty="0" err="1">
                <a:latin typeface="Arial" panose="020B0604020202020204" pitchFamily="34" charset="0"/>
                <a:cs typeface="Arial" panose="020B0604020202020204" pitchFamily="34" charset="0"/>
                <a:sym typeface="Wingdings" panose="05000000000000000000" pitchFamily="2" charset="2"/>
              </a:rPr>
              <a:t>dan</a:t>
            </a:r>
            <a:r>
              <a:rPr lang="en-US" sz="3200" dirty="0">
                <a:latin typeface="Arial" panose="020B0604020202020204" pitchFamily="34" charset="0"/>
                <a:cs typeface="Arial" panose="020B0604020202020204" pitchFamily="34" charset="0"/>
                <a:sym typeface="Wingdings" panose="05000000000000000000" pitchFamily="2" charset="2"/>
              </a:rPr>
              <a:t> </a:t>
            </a:r>
            <a:r>
              <a:rPr lang="en-US" sz="3200" dirty="0" err="1">
                <a:latin typeface="Arial" panose="020B0604020202020204" pitchFamily="34" charset="0"/>
                <a:cs typeface="Arial" panose="020B0604020202020204" pitchFamily="34" charset="0"/>
                <a:sym typeface="Wingdings" panose="05000000000000000000" pitchFamily="2" charset="2"/>
              </a:rPr>
              <a:t>ikut</a:t>
            </a:r>
            <a:r>
              <a:rPr lang="en-US" sz="3200" dirty="0">
                <a:latin typeface="Arial" panose="020B0604020202020204" pitchFamily="34" charset="0"/>
                <a:cs typeface="Arial" panose="020B0604020202020204" pitchFamily="34" charset="0"/>
                <a:sym typeface="Wingdings" panose="05000000000000000000" pitchFamily="2" charset="2"/>
              </a:rPr>
              <a:t> d</a:t>
            </a:r>
            <a:r>
              <a:rPr lang="id-ID" sz="3200" dirty="0">
                <a:latin typeface="Arial" panose="020B0604020202020204" pitchFamily="34" charset="0"/>
                <a:cs typeface="Arial" panose="020B0604020202020204" pitchFamily="34" charset="0"/>
                <a:sym typeface="Wingdings" panose="05000000000000000000" pitchFamily="2" charset="2"/>
              </a:rPr>
              <a:t>a</a:t>
            </a:r>
            <a:r>
              <a:rPr lang="en-US" sz="3200" dirty="0">
                <a:latin typeface="Arial" panose="020B0604020202020204" pitchFamily="34" charset="0"/>
                <a:cs typeface="Arial" panose="020B0604020202020204" pitchFamily="34" charset="0"/>
                <a:sym typeface="Wingdings" panose="05000000000000000000" pitchFamily="2" charset="2"/>
              </a:rPr>
              <a:t>l</a:t>
            </a:r>
            <a:r>
              <a:rPr lang="id-ID" sz="3200" dirty="0">
                <a:latin typeface="Arial" panose="020B0604020202020204" pitchFamily="34" charset="0"/>
                <a:cs typeface="Arial" panose="020B0604020202020204" pitchFamily="34" charset="0"/>
                <a:sym typeface="Wingdings" panose="05000000000000000000" pitchFamily="2" charset="2"/>
              </a:rPr>
              <a:t>a</a:t>
            </a:r>
            <a:r>
              <a:rPr lang="en-US" sz="3200" dirty="0">
                <a:latin typeface="Arial" panose="020B0604020202020204" pitchFamily="34" charset="0"/>
                <a:cs typeface="Arial" panose="020B0604020202020204" pitchFamily="34" charset="0"/>
                <a:sym typeface="Wingdings" panose="05000000000000000000" pitchFamily="2" charset="2"/>
              </a:rPr>
              <a:t>m </a:t>
            </a:r>
            <a:r>
              <a:rPr lang="en-US" sz="3200" dirty="0" err="1">
                <a:latin typeface="Arial" panose="020B0604020202020204" pitchFamily="34" charset="0"/>
                <a:cs typeface="Arial" panose="020B0604020202020204" pitchFamily="34" charset="0"/>
                <a:sym typeface="Wingdings" panose="05000000000000000000" pitchFamily="2" charset="2"/>
              </a:rPr>
              <a:t>pembentukan</a:t>
            </a:r>
            <a:r>
              <a:rPr lang="en-US" sz="3200" dirty="0">
                <a:latin typeface="Arial" panose="020B0604020202020204" pitchFamily="34" charset="0"/>
                <a:cs typeface="Arial" panose="020B0604020202020204" pitchFamily="34" charset="0"/>
                <a:sym typeface="Wingdings" panose="05000000000000000000" pitchFamily="2" charset="2"/>
              </a:rPr>
              <a:t> atrium </a:t>
            </a:r>
            <a:r>
              <a:rPr lang="en-US" sz="3200" dirty="0" err="1">
                <a:latin typeface="Arial" panose="020B0604020202020204" pitchFamily="34" charset="0"/>
                <a:cs typeface="Arial" panose="020B0604020202020204" pitchFamily="34" charset="0"/>
                <a:sym typeface="Wingdings" panose="05000000000000000000" pitchFamily="2" charset="2"/>
              </a:rPr>
              <a:t>kanan</a:t>
            </a:r>
            <a:endParaRPr lang="en-US" sz="3200" dirty="0">
              <a:latin typeface="Arial" panose="020B0604020202020204" pitchFamily="34" charset="0"/>
              <a:cs typeface="Arial" panose="020B0604020202020204" pitchFamily="34" charset="0"/>
            </a:endParaRPr>
          </a:p>
          <a:p>
            <a:endParaRPr lang="id-ID"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183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4156" y="1028700"/>
            <a:ext cx="11119757" cy="5262979"/>
          </a:xfrm>
          <a:prstGeom prst="rect">
            <a:avLst/>
          </a:prstGeom>
          <a:noFill/>
        </p:spPr>
        <p:txBody>
          <a:bodyPr wrap="square" rtlCol="0">
            <a:spAutoFit/>
          </a:bodyPr>
          <a:lstStyle/>
          <a:p>
            <a:pPr marL="342900" indent="-342900">
              <a:lnSpc>
                <a:spcPct val="200000"/>
              </a:lnSpc>
              <a:buFontTx/>
              <a:buChar char="-"/>
            </a:pPr>
            <a:r>
              <a:rPr lang="en-US" sz="2800" dirty="0" err="1" smtClean="0">
                <a:latin typeface="Arial" panose="020B0604020202020204" pitchFamily="34" charset="0"/>
                <a:cs typeface="Arial" panose="020B0604020202020204" pitchFamily="34" charset="0"/>
              </a:rPr>
              <a:t>Ventrikel</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terbagi</a:t>
            </a:r>
            <a:r>
              <a:rPr lang="en-US" sz="2800" dirty="0">
                <a:latin typeface="Arial" panose="020B0604020202020204" pitchFamily="34" charset="0"/>
                <a:cs typeface="Arial" panose="020B0604020202020204" pitchFamily="34" charset="0"/>
                <a:sym typeface="Wingdings" panose="05000000000000000000" pitchFamily="2" charset="2"/>
              </a:rPr>
              <a:t> m</a:t>
            </a:r>
            <a:r>
              <a:rPr lang="id-ID" sz="2800" dirty="0">
                <a:latin typeface="Arial" panose="020B0604020202020204" pitchFamily="34" charset="0"/>
                <a:cs typeface="Arial" panose="020B0604020202020204" pitchFamily="34" charset="0"/>
                <a:sym typeface="Wingdings" panose="05000000000000000000" pitchFamily="2" charset="2"/>
              </a:rPr>
              <a:t>en</a:t>
            </a:r>
            <a:r>
              <a:rPr lang="en-US" sz="2800" dirty="0">
                <a:latin typeface="Arial" panose="020B0604020202020204" pitchFamily="34" charset="0"/>
                <a:cs typeface="Arial" panose="020B0604020202020204" pitchFamily="34" charset="0"/>
                <a:sym typeface="Wingdings" panose="05000000000000000000" pitchFamily="2" charset="2"/>
              </a:rPr>
              <a:t>j</a:t>
            </a:r>
            <a:r>
              <a:rPr lang="id-ID" sz="2800" dirty="0">
                <a:latin typeface="Arial" panose="020B0604020202020204" pitchFamily="34" charset="0"/>
                <a:cs typeface="Arial" panose="020B0604020202020204" pitchFamily="34" charset="0"/>
                <a:sym typeface="Wingdings" panose="05000000000000000000" pitchFamily="2" charset="2"/>
              </a:rPr>
              <a:t>a</a:t>
            </a:r>
            <a:r>
              <a:rPr lang="en-US" sz="2800" dirty="0">
                <a:latin typeface="Arial" panose="020B0604020202020204" pitchFamily="34" charset="0"/>
                <a:cs typeface="Arial" panose="020B0604020202020204" pitchFamily="34" charset="0"/>
                <a:sym typeface="Wingdings" panose="05000000000000000000" pitchFamily="2" charset="2"/>
              </a:rPr>
              <a:t>d</a:t>
            </a:r>
            <a:r>
              <a:rPr lang="id-ID" sz="2800" dirty="0">
                <a:latin typeface="Arial" panose="020B0604020202020204" pitchFamily="34" charset="0"/>
                <a:cs typeface="Arial" panose="020B0604020202020204" pitchFamily="34" charset="0"/>
                <a:sym typeface="Wingdings" panose="05000000000000000000" pitchFamily="2" charset="2"/>
              </a:rPr>
              <a:t>i</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ruang</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kanan</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dan</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kiri</a:t>
            </a:r>
            <a:r>
              <a:rPr lang="id-ID"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oleh</a:t>
            </a:r>
            <a:r>
              <a:rPr lang="en-US" sz="2800" dirty="0">
                <a:latin typeface="Arial" panose="020B0604020202020204" pitchFamily="34" charset="0"/>
                <a:cs typeface="Arial" panose="020B0604020202020204" pitchFamily="34" charset="0"/>
                <a:sym typeface="Wingdings" panose="05000000000000000000" pitchFamily="2" charset="2"/>
              </a:rPr>
              <a:t> septum </a:t>
            </a:r>
            <a:r>
              <a:rPr lang="en-US" sz="2800" dirty="0" err="1" smtClean="0">
                <a:latin typeface="Arial" panose="020B0604020202020204" pitchFamily="34" charset="0"/>
                <a:cs typeface="Arial" panose="020B0604020202020204" pitchFamily="34" charset="0"/>
                <a:sym typeface="Wingdings" panose="05000000000000000000" pitchFamily="2" charset="2"/>
              </a:rPr>
              <a:t>interventricular</a:t>
            </a:r>
            <a:endParaRPr lang="id-ID" sz="2800" dirty="0" smtClean="0">
              <a:latin typeface="Arial" panose="020B0604020202020204" pitchFamily="34" charset="0"/>
              <a:cs typeface="Arial" panose="020B0604020202020204" pitchFamily="34" charset="0"/>
              <a:sym typeface="Wingdings" panose="05000000000000000000" pitchFamily="2" charset="2"/>
            </a:endParaRPr>
          </a:p>
          <a:p>
            <a:pPr marL="342900" indent="-342900">
              <a:lnSpc>
                <a:spcPct val="200000"/>
              </a:lnSpc>
              <a:buFontTx/>
              <a:buChar char="-"/>
            </a:pPr>
            <a:r>
              <a:rPr lang="en-US" sz="2800" dirty="0" smtClean="0">
                <a:latin typeface="Arial" panose="020B0604020202020204" pitchFamily="34" charset="0"/>
                <a:cs typeface="Arial" panose="020B0604020202020204" pitchFamily="34" charset="0"/>
                <a:sym typeface="Wingdings" panose="05000000000000000000" pitchFamily="2" charset="2"/>
              </a:rPr>
              <a:t>Atrium </a:t>
            </a:r>
            <a:r>
              <a:rPr lang="en-US" sz="2800" dirty="0" err="1">
                <a:latin typeface="Arial" panose="020B0604020202020204" pitchFamily="34" charset="0"/>
                <a:cs typeface="Arial" panose="020B0604020202020204" pitchFamily="34" charset="0"/>
                <a:sym typeface="Wingdings" panose="05000000000000000000" pitchFamily="2" charset="2"/>
              </a:rPr>
              <a:t>terbagi</a:t>
            </a:r>
            <a:r>
              <a:rPr lang="en-US" sz="2800" dirty="0">
                <a:latin typeface="Arial" panose="020B0604020202020204" pitchFamily="34" charset="0"/>
                <a:cs typeface="Arial" panose="020B0604020202020204" pitchFamily="34" charset="0"/>
                <a:sym typeface="Wingdings" panose="05000000000000000000" pitchFamily="2" charset="2"/>
              </a:rPr>
              <a:t> m</a:t>
            </a:r>
            <a:r>
              <a:rPr lang="id-ID" sz="2800" dirty="0">
                <a:latin typeface="Arial" panose="020B0604020202020204" pitchFamily="34" charset="0"/>
                <a:cs typeface="Arial" panose="020B0604020202020204" pitchFamily="34" charset="0"/>
                <a:sym typeface="Wingdings" panose="05000000000000000000" pitchFamily="2" charset="2"/>
              </a:rPr>
              <a:t>en</a:t>
            </a:r>
            <a:r>
              <a:rPr lang="en-US" sz="2800" dirty="0">
                <a:latin typeface="Arial" panose="020B0604020202020204" pitchFamily="34" charset="0"/>
                <a:cs typeface="Arial" panose="020B0604020202020204" pitchFamily="34" charset="0"/>
                <a:sym typeface="Wingdings" panose="05000000000000000000" pitchFamily="2" charset="2"/>
              </a:rPr>
              <a:t>j</a:t>
            </a:r>
            <a:r>
              <a:rPr lang="id-ID" sz="2800" dirty="0">
                <a:latin typeface="Arial" panose="020B0604020202020204" pitchFamily="34" charset="0"/>
                <a:cs typeface="Arial" panose="020B0604020202020204" pitchFamily="34" charset="0"/>
                <a:sym typeface="Wingdings" panose="05000000000000000000" pitchFamily="2" charset="2"/>
              </a:rPr>
              <a:t>a</a:t>
            </a:r>
            <a:r>
              <a:rPr lang="en-US" sz="2800" dirty="0">
                <a:latin typeface="Arial" panose="020B0604020202020204" pitchFamily="34" charset="0"/>
                <a:cs typeface="Arial" panose="020B0604020202020204" pitchFamily="34" charset="0"/>
                <a:sym typeface="Wingdings" panose="05000000000000000000" pitchFamily="2" charset="2"/>
              </a:rPr>
              <a:t>d</a:t>
            </a:r>
            <a:r>
              <a:rPr lang="id-ID" sz="2800" dirty="0">
                <a:latin typeface="Arial" panose="020B0604020202020204" pitchFamily="34" charset="0"/>
                <a:cs typeface="Arial" panose="020B0604020202020204" pitchFamily="34" charset="0"/>
                <a:sym typeface="Wingdings" panose="05000000000000000000" pitchFamily="2" charset="2"/>
              </a:rPr>
              <a:t>i</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ruang</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kanan</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dan</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kiri</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oleh</a:t>
            </a:r>
            <a:r>
              <a:rPr lang="en-US" sz="2800" dirty="0">
                <a:latin typeface="Arial" panose="020B0604020202020204" pitchFamily="34" charset="0"/>
                <a:cs typeface="Arial" panose="020B0604020202020204" pitchFamily="34" charset="0"/>
                <a:sym typeface="Wingdings" panose="05000000000000000000" pitchFamily="2" charset="2"/>
              </a:rPr>
              <a:t> septum </a:t>
            </a:r>
            <a:r>
              <a:rPr lang="en-US" sz="2800" dirty="0" err="1">
                <a:latin typeface="Arial" panose="020B0604020202020204" pitchFamily="34" charset="0"/>
                <a:cs typeface="Arial" panose="020B0604020202020204" pitchFamily="34" charset="0"/>
                <a:sym typeface="Wingdings" panose="05000000000000000000" pitchFamily="2" charset="2"/>
              </a:rPr>
              <a:t>primum</a:t>
            </a:r>
            <a:r>
              <a:rPr lang="en-US" sz="2800" dirty="0">
                <a:latin typeface="Arial" panose="020B0604020202020204" pitchFamily="34" charset="0"/>
                <a:cs typeface="Arial" panose="020B0604020202020204" pitchFamily="34" charset="0"/>
                <a:sym typeface="Wingdings" panose="05000000000000000000" pitchFamily="2" charset="2"/>
              </a:rPr>
              <a:t> (di </a:t>
            </a:r>
            <a:r>
              <a:rPr lang="en-US" sz="2800" dirty="0" err="1">
                <a:latin typeface="Arial" panose="020B0604020202020204" pitchFamily="34" charset="0"/>
                <a:cs typeface="Arial" panose="020B0604020202020204" pitchFamily="34" charset="0"/>
                <a:sym typeface="Wingdings" panose="05000000000000000000" pitchFamily="2" charset="2"/>
              </a:rPr>
              <a:t>atas</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dan</a:t>
            </a:r>
            <a:r>
              <a:rPr lang="en-US" sz="2800" dirty="0">
                <a:latin typeface="Arial" panose="020B0604020202020204" pitchFamily="34" charset="0"/>
                <a:cs typeface="Arial" panose="020B0604020202020204" pitchFamily="34" charset="0"/>
                <a:sym typeface="Wingdings" panose="05000000000000000000" pitchFamily="2" charset="2"/>
              </a:rPr>
              <a:t> septum </a:t>
            </a:r>
            <a:r>
              <a:rPr lang="en-US" sz="2800" dirty="0" err="1">
                <a:latin typeface="Arial" panose="020B0604020202020204" pitchFamily="34" charset="0"/>
                <a:cs typeface="Arial" panose="020B0604020202020204" pitchFamily="34" charset="0"/>
                <a:sym typeface="Wingdings" panose="05000000000000000000" pitchFamily="2" charset="2"/>
              </a:rPr>
              <a:t>sekundum</a:t>
            </a:r>
            <a:r>
              <a:rPr lang="en-US" sz="2800" dirty="0">
                <a:latin typeface="Arial" panose="020B0604020202020204" pitchFamily="34" charset="0"/>
                <a:cs typeface="Arial" panose="020B0604020202020204" pitchFamily="34" charset="0"/>
                <a:sym typeface="Wingdings" panose="05000000000000000000" pitchFamily="2" charset="2"/>
              </a:rPr>
              <a:t> (di </a:t>
            </a:r>
            <a:r>
              <a:rPr lang="en-US" sz="2800" dirty="0" err="1">
                <a:latin typeface="Arial" panose="020B0604020202020204" pitchFamily="34" charset="0"/>
                <a:cs typeface="Arial" panose="020B0604020202020204" pitchFamily="34" charset="0"/>
                <a:sym typeface="Wingdings" panose="05000000000000000000" pitchFamily="2" charset="2"/>
              </a:rPr>
              <a:t>bawah</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terdapat</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lubang</a:t>
            </a:r>
            <a:r>
              <a:rPr lang="en-US" sz="2800" dirty="0">
                <a:latin typeface="Arial" panose="020B0604020202020204" pitchFamily="34" charset="0"/>
                <a:cs typeface="Arial" panose="020B0604020202020204" pitchFamily="34" charset="0"/>
                <a:sym typeface="Wingdings" panose="05000000000000000000" pitchFamily="2" charset="2"/>
              </a:rPr>
              <a:t>: foramen </a:t>
            </a:r>
            <a:r>
              <a:rPr lang="en-US" sz="2800" dirty="0" err="1">
                <a:latin typeface="Arial" panose="020B0604020202020204" pitchFamily="34" charset="0"/>
                <a:cs typeface="Arial" panose="020B0604020202020204" pitchFamily="34" charset="0"/>
                <a:sym typeface="Wingdings" panose="05000000000000000000" pitchFamily="2" charset="2"/>
              </a:rPr>
              <a:t>ovale</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yg</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dilengkapi</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err="1">
                <a:latin typeface="Arial" panose="020B0604020202020204" pitchFamily="34" charset="0"/>
                <a:cs typeface="Arial" panose="020B0604020202020204" pitchFamily="34" charset="0"/>
                <a:sym typeface="Wingdings" panose="05000000000000000000" pitchFamily="2" charset="2"/>
              </a:rPr>
              <a:t>katub</a:t>
            </a:r>
            <a:endParaRPr lang="en-US" sz="2800" dirty="0">
              <a:latin typeface="Arial" panose="020B0604020202020204" pitchFamily="34" charset="0"/>
              <a:cs typeface="Arial" panose="020B0604020202020204" pitchFamily="34" charset="0"/>
            </a:endParaRPr>
          </a:p>
          <a:p>
            <a:pPr>
              <a:lnSpc>
                <a:spcPct val="200000"/>
              </a:lnSpc>
            </a:pPr>
            <a:endParaRPr lang="id-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611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endParaRPr lang="id-ID"/>
          </a:p>
        </p:txBody>
      </p:sp>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eart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95600" y="3641278"/>
            <a:ext cx="6172200" cy="3174999"/>
          </a:xfrm>
          <a:noFill/>
          <a:ln>
            <a:solidFill>
              <a:schemeClr val="accent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5" descr="hear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383728"/>
            <a:ext cx="6197600" cy="3160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957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03514" y="1123496"/>
            <a:ext cx="10515600" cy="686255"/>
          </a:xfrm>
        </p:spPr>
        <p:txBody>
          <a:bodyPr/>
          <a:lstStyle/>
          <a:p>
            <a:pPr marL="0" indent="0">
              <a:buNone/>
            </a:pPr>
            <a:r>
              <a:rPr lang="id-ID" dirty="0" smtClean="0">
                <a:hlinkClick r:id="rId3" action="ppaction://hlinkfile"/>
              </a:rPr>
              <a:t>VIDEO EMBRYONIC FOLDING</a:t>
            </a:r>
            <a:endParaRPr lang="id-ID" dirty="0"/>
          </a:p>
        </p:txBody>
      </p:sp>
      <p:pic>
        <p:nvPicPr>
          <p:cNvPr id="4" name="Picture 3"/>
          <p:cNvPicPr>
            <a:picLocks noChangeAspect="1"/>
          </p:cNvPicPr>
          <p:nvPr/>
        </p:nvPicPr>
        <p:blipFill rotWithShape="1">
          <a:blip r:embed="rId4"/>
          <a:srcRect l="6159" t="11607" r="25444" b="23660"/>
          <a:stretch/>
        </p:blipFill>
        <p:spPr>
          <a:xfrm>
            <a:off x="2501098" y="2511880"/>
            <a:ext cx="6887829" cy="3665083"/>
          </a:xfrm>
          <a:prstGeom prst="rect">
            <a:avLst/>
          </a:prstGeom>
        </p:spPr>
      </p:pic>
    </p:spTree>
    <p:extLst>
      <p:ext uri="{BB962C8B-B14F-4D97-AF65-F5344CB8AC3E}">
        <p14:creationId xmlns:p14="http://schemas.microsoft.com/office/powerpoint/2010/main" val="2051207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jant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0200"/>
            <a:ext cx="8458200" cy="3657600"/>
          </a:xfrm>
          <a:prstGeom prst="rect">
            <a:avLst/>
          </a:prstGeom>
          <a:solidFill>
            <a:srgbClr val="FF9999"/>
          </a:solidFill>
          <a:ln w="9525">
            <a:solidFill>
              <a:srgbClr val="990099"/>
            </a:solidFill>
            <a:miter lim="800000"/>
            <a:headEnd/>
            <a:tailEnd/>
          </a:ln>
        </p:spPr>
      </p:pic>
    </p:spTree>
    <p:extLst>
      <p:ext uri="{BB962C8B-B14F-4D97-AF65-F5344CB8AC3E}">
        <p14:creationId xmlns:p14="http://schemas.microsoft.com/office/powerpoint/2010/main" val="3907924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Grp="1"/>
          </p:cNvSpPr>
          <p:nvPr>
            <p:ph type="title" sz="quarter"/>
          </p:nvPr>
        </p:nvSpPr>
        <p:spPr>
          <a:xfrm>
            <a:off x="1981200" y="274638"/>
            <a:ext cx="8229600" cy="715962"/>
          </a:xfrm>
        </p:spPr>
        <p:txBody>
          <a:bodyPr/>
          <a:lstStyle/>
          <a:p>
            <a:endParaRPr lang="en-GB" sz="4000"/>
          </a:p>
        </p:txBody>
      </p:sp>
      <p:pic>
        <p:nvPicPr>
          <p:cNvPr id="49162" name="Picture 10"/>
          <p:cNvPicPr>
            <a:picLocks noGrp="1" noChangeAspect="1" noChangeArrowheads="1"/>
          </p:cNvPicPr>
          <p:nvPr>
            <p:ph sz="quarter" idx="1"/>
          </p:nvPr>
        </p:nvPicPr>
        <p:blipFill>
          <a:blip r:embed="rId3"/>
          <a:srcRect/>
          <a:stretch>
            <a:fillRect/>
          </a:stretch>
        </p:blipFill>
        <p:spPr>
          <a:xfrm>
            <a:off x="1752600" y="304800"/>
            <a:ext cx="3886200" cy="2667000"/>
          </a:xfrm>
          <a:noFill/>
          <a:ln/>
        </p:spPr>
      </p:pic>
      <p:pic>
        <p:nvPicPr>
          <p:cNvPr id="49163" name="Picture 11"/>
          <p:cNvPicPr>
            <a:picLocks noGrp="1" noChangeAspect="1" noChangeArrowheads="1"/>
          </p:cNvPicPr>
          <p:nvPr>
            <p:ph sz="quarter" idx="2"/>
          </p:nvPr>
        </p:nvPicPr>
        <p:blipFill>
          <a:blip r:embed="rId4"/>
          <a:srcRect/>
          <a:stretch>
            <a:fillRect/>
          </a:stretch>
        </p:blipFill>
        <p:spPr>
          <a:xfrm>
            <a:off x="6934201" y="304800"/>
            <a:ext cx="3400425" cy="2667000"/>
          </a:xfrm>
          <a:noFill/>
          <a:ln/>
        </p:spPr>
      </p:pic>
      <p:pic>
        <p:nvPicPr>
          <p:cNvPr id="49165" name="Picture 13"/>
          <p:cNvPicPr>
            <a:picLocks noGrp="1" noChangeAspect="1" noChangeArrowheads="1"/>
          </p:cNvPicPr>
          <p:nvPr>
            <p:ph sz="quarter" idx="3"/>
          </p:nvPr>
        </p:nvPicPr>
        <p:blipFill>
          <a:blip r:embed="rId5"/>
          <a:srcRect/>
          <a:stretch>
            <a:fillRect/>
          </a:stretch>
        </p:blipFill>
        <p:spPr>
          <a:xfrm>
            <a:off x="1828800" y="3938588"/>
            <a:ext cx="3810000" cy="2538412"/>
          </a:xfrm>
          <a:noFill/>
          <a:ln/>
        </p:spPr>
      </p:pic>
      <p:pic>
        <p:nvPicPr>
          <p:cNvPr id="49164" name="Picture 12"/>
          <p:cNvPicPr>
            <a:picLocks noGrp="1" noChangeAspect="1" noChangeArrowheads="1"/>
          </p:cNvPicPr>
          <p:nvPr>
            <p:ph sz="quarter" idx="4"/>
          </p:nvPr>
        </p:nvPicPr>
        <p:blipFill>
          <a:blip r:embed="rId6"/>
          <a:stretch>
            <a:fillRect/>
          </a:stretch>
        </p:blipFill>
        <p:spPr>
          <a:xfrm>
            <a:off x="7173604" y="3938589"/>
            <a:ext cx="3554267" cy="2664995"/>
          </a:xfrm>
          <a:noFill/>
          <a:ln/>
        </p:spPr>
      </p:pic>
      <p:sp>
        <p:nvSpPr>
          <p:cNvPr id="49166" name="AutoShape 14"/>
          <p:cNvSpPr>
            <a:spLocks noChangeArrowheads="1"/>
          </p:cNvSpPr>
          <p:nvPr/>
        </p:nvSpPr>
        <p:spPr bwMode="auto">
          <a:xfrm>
            <a:off x="5867400" y="1447800"/>
            <a:ext cx="838200" cy="685800"/>
          </a:xfrm>
          <a:prstGeom prst="rightArrow">
            <a:avLst>
              <a:gd name="adj1" fmla="val 50000"/>
              <a:gd name="adj2" fmla="val 30556"/>
            </a:avLst>
          </a:prstGeom>
          <a:solidFill>
            <a:schemeClr val="accent1"/>
          </a:solidFill>
          <a:ln w="9525">
            <a:solidFill>
              <a:schemeClr val="tx1"/>
            </a:solidFill>
            <a:miter lim="800000"/>
            <a:headEnd/>
            <a:tailEnd/>
          </a:ln>
          <a:effectLst/>
        </p:spPr>
        <p:txBody>
          <a:bodyPr wrap="none" anchor="ctr"/>
          <a:lstStyle/>
          <a:p>
            <a:endParaRPr lang="en-US"/>
          </a:p>
        </p:txBody>
      </p:sp>
      <p:sp>
        <p:nvSpPr>
          <p:cNvPr id="49167" name="AutoShape 15"/>
          <p:cNvSpPr>
            <a:spLocks noChangeArrowheads="1"/>
          </p:cNvSpPr>
          <p:nvPr/>
        </p:nvSpPr>
        <p:spPr bwMode="auto">
          <a:xfrm>
            <a:off x="8305800" y="3124200"/>
            <a:ext cx="685800" cy="762000"/>
          </a:xfrm>
          <a:prstGeom prst="downArrow">
            <a:avLst>
              <a:gd name="adj1" fmla="val 50000"/>
              <a:gd name="adj2" fmla="val 27778"/>
            </a:avLst>
          </a:prstGeom>
          <a:solidFill>
            <a:schemeClr val="accent1"/>
          </a:solidFill>
          <a:ln w="9525">
            <a:solidFill>
              <a:schemeClr val="tx1"/>
            </a:solidFill>
            <a:miter lim="800000"/>
            <a:headEnd/>
            <a:tailEnd/>
          </a:ln>
          <a:effectLst/>
        </p:spPr>
        <p:txBody>
          <a:bodyPr wrap="none" anchor="ctr"/>
          <a:lstStyle/>
          <a:p>
            <a:endParaRPr lang="en-US"/>
          </a:p>
        </p:txBody>
      </p:sp>
      <p:sp>
        <p:nvSpPr>
          <p:cNvPr id="49168" name="AutoShape 16"/>
          <p:cNvSpPr>
            <a:spLocks noChangeArrowheads="1"/>
          </p:cNvSpPr>
          <p:nvPr/>
        </p:nvSpPr>
        <p:spPr bwMode="auto">
          <a:xfrm>
            <a:off x="5715000" y="4724400"/>
            <a:ext cx="990600" cy="685800"/>
          </a:xfrm>
          <a:prstGeom prst="leftArrow">
            <a:avLst>
              <a:gd name="adj1" fmla="val 50000"/>
              <a:gd name="adj2" fmla="val 36111"/>
            </a:avLst>
          </a:prstGeom>
          <a:solidFill>
            <a:schemeClr val="accent1"/>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987032617"/>
      </p:ext>
    </p:extLst>
  </p:cSld>
  <p:clrMapOvr>
    <a:masterClrMapping/>
  </p:clrMapOvr>
  <p:transition spd="slow">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2283763"/>
            <a:ext cx="10548257" cy="4401205"/>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Pembuluh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utama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embrio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adalah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pembuluh</a:t>
            </a:r>
            <a:r>
              <a:rPr lang="en-US" sz="2800" dirty="0">
                <a:latin typeface="Arial" panose="020B0604020202020204" pitchFamily="34" charset="0"/>
                <a:cs typeface="Arial" panose="020B0604020202020204" pitchFamily="34" charset="0"/>
              </a:rPr>
              <a:t> yang </a:t>
            </a:r>
            <a:r>
              <a:rPr lang="en-US" sz="2800" dirty="0" err="1">
                <a:latin typeface="Arial" panose="020B0604020202020204" pitchFamily="34" charset="0"/>
                <a:cs typeface="Arial" panose="020B0604020202020204" pitchFamily="34" charset="0"/>
              </a:rPr>
              <a:t>membawa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nutrisi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tubuh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gas </a:t>
            </a:r>
            <a:r>
              <a:rPr lang="en-US" sz="2800" dirty="0" err="1">
                <a:latin typeface="Arial" panose="020B0604020202020204" pitchFamily="34" charset="0"/>
                <a:cs typeface="Arial" panose="020B0604020202020204" pitchFamily="34" charset="0"/>
              </a:rPr>
              <a:t>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tempat</a:t>
            </a:r>
            <a:r>
              <a:rPr lang="en-US" sz="2800" dirty="0">
                <a:latin typeface="Arial" panose="020B0604020202020204" pitchFamily="34" charset="0"/>
                <a:cs typeface="Arial" panose="020B0604020202020204" pitchFamily="34" charset="0"/>
              </a:rPr>
              <a:t> t</a:t>
            </a:r>
            <a:r>
              <a:rPr lang="id-ID" sz="2800" dirty="0">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j</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t>
            </a:r>
            <a:r>
              <a:rPr lang="en-US" sz="2800" dirty="0" err="1">
                <a:latin typeface="Arial" panose="020B0604020202020204" pitchFamily="34" charset="0"/>
                <a:cs typeface="Arial" panose="020B0604020202020204" pitchFamily="34" charset="0"/>
              </a:rPr>
              <a:t>nya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respirasi</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None/>
            </a:pPr>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hewan</a:t>
            </a:r>
            <a:r>
              <a:rPr lang="en-US" sz="2800" dirty="0">
                <a:latin typeface="Arial" panose="020B0604020202020204" pitchFamily="34" charset="0"/>
                <a:cs typeface="Arial" panose="020B0604020202020204" pitchFamily="34" charset="0"/>
              </a:rPr>
              <a:t> vertebrata y</a:t>
            </a:r>
            <a:r>
              <a:rPr lang="id-ID" sz="2800" dirty="0">
                <a:latin typeface="Arial" panose="020B0604020202020204" pitchFamily="34" charset="0"/>
                <a:cs typeface="Arial" panose="020B0604020202020204" pitchFamily="34" charset="0"/>
              </a:rPr>
              <a:t>an</a:t>
            </a:r>
            <a:r>
              <a:rPr lang="en-US" sz="2800" dirty="0">
                <a:latin typeface="Arial" panose="020B0604020202020204" pitchFamily="34" charset="0"/>
                <a:cs typeface="Arial" panose="020B0604020202020204" pitchFamily="34" charset="0"/>
              </a:rPr>
              <a:t>g kaya yolk (</a:t>
            </a:r>
            <a:r>
              <a:rPr lang="en-US" sz="2800" dirty="0" err="1">
                <a:latin typeface="Arial" panose="020B0604020202020204" pitchFamily="34" charset="0"/>
                <a:cs typeface="Arial" panose="020B0604020202020204" pitchFamily="34" charset="0"/>
              </a:rPr>
              <a:t>spt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ayam</a:t>
            </a:r>
            <a:r>
              <a:rPr lang="en-US" sz="2800" dirty="0">
                <a:latin typeface="Arial" panose="020B0604020202020204" pitchFamily="34" charset="0"/>
                <a:cs typeface="Arial" panose="020B0604020202020204" pitchFamily="34" charset="0"/>
              </a:rPr>
              <a:t>), vena </a:t>
            </a:r>
            <a:r>
              <a:rPr lang="en-US" sz="2800" dirty="0" err="1">
                <a:latin typeface="Arial" panose="020B0604020202020204" pitchFamily="34" charset="0"/>
                <a:cs typeface="Arial" panose="020B0604020202020204" pitchFamily="34" charset="0"/>
              </a:rPr>
              <a:t>vitellin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omfalomesenterika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dibentuk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kumpulan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sel-sel</a:t>
            </a:r>
            <a:r>
              <a:rPr lang="en-US" sz="2800" dirty="0">
                <a:latin typeface="Arial" panose="020B0604020202020204" pitchFamily="34" charset="0"/>
                <a:cs typeface="Arial" panose="020B0604020202020204" pitchFamily="34" charset="0"/>
              </a:rPr>
              <a:t> mesoderm </a:t>
            </a:r>
            <a:r>
              <a:rPr lang="en-US" sz="2800" dirty="0" err="1">
                <a:latin typeface="Arial" panose="020B0604020202020204" pitchFamily="34" charset="0"/>
                <a:cs typeface="Arial" panose="020B0604020202020204" pitchFamily="34" charset="0"/>
              </a:rPr>
              <a:t>splanknik</a:t>
            </a:r>
            <a:r>
              <a:rPr lang="en-US" sz="2800" dirty="0">
                <a:latin typeface="Arial" panose="020B0604020202020204" pitchFamily="34" charset="0"/>
                <a:cs typeface="Arial" panose="020B0604020202020204" pitchFamily="34" charset="0"/>
              </a:rPr>
              <a:t> m</a:t>
            </a:r>
            <a:r>
              <a:rPr lang="id-ID" sz="2800" dirty="0">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j</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pulau-pulau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p</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kantung</a:t>
            </a:r>
            <a:r>
              <a:rPr lang="en-US" sz="2800" dirty="0">
                <a:latin typeface="Arial" panose="020B0604020202020204" pitchFamily="34" charset="0"/>
                <a:cs typeface="Arial" panose="020B0604020202020204" pitchFamily="34" charset="0"/>
              </a:rPr>
              <a:t> yolk.</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id-ID" sz="2800" dirty="0">
              <a:latin typeface="Arial" panose="020B0604020202020204" pitchFamily="34" charset="0"/>
              <a:cs typeface="Arial" panose="020B0604020202020204" pitchFamily="34" charset="0"/>
            </a:endParaRPr>
          </a:p>
        </p:txBody>
      </p:sp>
      <p:sp>
        <p:nvSpPr>
          <p:cNvPr id="3" name="TextBox 2"/>
          <p:cNvSpPr txBox="1"/>
          <p:nvPr/>
        </p:nvSpPr>
        <p:spPr>
          <a:xfrm>
            <a:off x="1551214" y="881742"/>
            <a:ext cx="9437914" cy="830997"/>
          </a:xfrm>
          <a:prstGeom prst="rect">
            <a:avLst/>
          </a:prstGeom>
          <a:noFill/>
        </p:spPr>
        <p:txBody>
          <a:bodyPr wrap="square" rtlCol="0">
            <a:spAutoFit/>
          </a:bodyPr>
          <a:lstStyle/>
          <a:p>
            <a:r>
              <a:rPr lang="en-US" sz="4800" b="1" dirty="0" err="1">
                <a:latin typeface="Arial" panose="020B0604020202020204" pitchFamily="34" charset="0"/>
                <a:cs typeface="Arial" panose="020B0604020202020204" pitchFamily="34" charset="0"/>
              </a:rPr>
              <a:t>Pembentukan</a:t>
            </a:r>
            <a:r>
              <a:rPr lang="en-US" sz="4800" b="1" dirty="0">
                <a:latin typeface="Arial" panose="020B0604020202020204" pitchFamily="34" charset="0"/>
                <a:cs typeface="Arial" panose="020B0604020202020204" pitchFamily="34" charset="0"/>
              </a:rPr>
              <a:t> </a:t>
            </a:r>
            <a:r>
              <a:rPr lang="id-ID" sz="4800" b="1" dirty="0" err="1" smtClean="0">
                <a:latin typeface="Arial" panose="020B0604020202020204" pitchFamily="34" charset="0"/>
                <a:cs typeface="Arial" panose="020B0604020202020204" pitchFamily="34" charset="0"/>
              </a:rPr>
              <a:t>P</a:t>
            </a:r>
            <a:r>
              <a:rPr lang="en-US" sz="4800" b="1" dirty="0" err="1" smtClean="0">
                <a:latin typeface="Arial" panose="020B0604020202020204" pitchFamily="34" charset="0"/>
                <a:cs typeface="Arial" panose="020B0604020202020204" pitchFamily="34" charset="0"/>
              </a:rPr>
              <a:t>embuluh</a:t>
            </a:r>
            <a:r>
              <a:rPr lang="en-US" sz="4800" b="1" dirty="0" smtClean="0">
                <a:latin typeface="Arial" panose="020B0604020202020204" pitchFamily="34" charset="0"/>
                <a:cs typeface="Arial" panose="020B0604020202020204" pitchFamily="34" charset="0"/>
              </a:rPr>
              <a:t> </a:t>
            </a:r>
            <a:r>
              <a:rPr lang="id-ID" sz="4800" b="1" dirty="0" err="1" smtClean="0">
                <a:latin typeface="Arial" panose="020B0604020202020204" pitchFamily="34" charset="0"/>
                <a:cs typeface="Arial" panose="020B0604020202020204" pitchFamily="34" charset="0"/>
              </a:rPr>
              <a:t>D</a:t>
            </a:r>
            <a:r>
              <a:rPr lang="en-US" sz="4800" b="1" dirty="0" err="1" smtClean="0">
                <a:latin typeface="Arial" panose="020B0604020202020204" pitchFamily="34" charset="0"/>
                <a:cs typeface="Arial" panose="020B0604020202020204" pitchFamily="34" charset="0"/>
              </a:rPr>
              <a:t>arah</a:t>
            </a:r>
            <a:endParaRPr lang="id-ID"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231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7" descr="DSC00032"/>
          <p:cNvPicPr>
            <a:picLocks noGrp="1" noChangeAspect="1" noChangeArrowheads="1"/>
          </p:cNvPicPr>
          <p:nvPr>
            <p:ph idx="1"/>
          </p:nvPr>
        </p:nvPicPr>
        <p:blipFill>
          <a:blip r:embed="rId3">
            <a:lum bright="-20000" contrast="30000"/>
          </a:blip>
          <a:stretch>
            <a:fillRect/>
          </a:stretch>
        </p:blipFill>
        <p:spPr>
          <a:xfrm>
            <a:off x="3048000" y="1524000"/>
            <a:ext cx="6096000" cy="4572000"/>
          </a:xfrm>
        </p:spPr>
      </p:pic>
      <p:sp>
        <p:nvSpPr>
          <p:cNvPr id="5" name="Rectangle 4"/>
          <p:cNvSpPr/>
          <p:nvPr/>
        </p:nvSpPr>
        <p:spPr>
          <a:xfrm>
            <a:off x="5105400" y="1752600"/>
            <a:ext cx="2971800" cy="400050"/>
          </a:xfrm>
          <a:prstGeom prst="rect">
            <a:avLst/>
          </a:prstGeom>
          <a:solidFill>
            <a:schemeClr val="bg1">
              <a:lumMod val="85000"/>
            </a:schemeClr>
          </a:solidFill>
        </p:spPr>
        <p:txBody>
          <a:bodyPr>
            <a:spAutoFit/>
          </a:bodyPr>
          <a:lstStyle/>
          <a:p>
            <a:pPr algn="ctr">
              <a:defRPr/>
            </a:pPr>
            <a:r>
              <a:rPr lang="en-US" sz="2000" b="1" dirty="0" err="1">
                <a:solidFill>
                  <a:schemeClr val="tx1">
                    <a:lumMod val="95000"/>
                    <a:lumOff val="5000"/>
                  </a:schemeClr>
                </a:solidFill>
              </a:rPr>
              <a:t>Bakal</a:t>
            </a:r>
            <a:r>
              <a:rPr lang="en-US" sz="2000" b="1" dirty="0">
                <a:solidFill>
                  <a:schemeClr val="tx1">
                    <a:lumMod val="95000"/>
                    <a:lumOff val="5000"/>
                  </a:schemeClr>
                </a:solidFill>
              </a:rPr>
              <a:t> </a:t>
            </a:r>
            <a:r>
              <a:rPr lang="en-US" sz="2000" b="1" dirty="0" err="1">
                <a:solidFill>
                  <a:schemeClr val="tx1">
                    <a:lumMod val="95000"/>
                    <a:lumOff val="5000"/>
                  </a:schemeClr>
                </a:solidFill>
              </a:rPr>
              <a:t>saluran</a:t>
            </a:r>
            <a:r>
              <a:rPr lang="en-US" sz="2000" b="1" dirty="0">
                <a:solidFill>
                  <a:schemeClr val="tx1">
                    <a:lumMod val="95000"/>
                    <a:lumOff val="5000"/>
                  </a:schemeClr>
                </a:solidFill>
              </a:rPr>
              <a:t> neural</a:t>
            </a:r>
          </a:p>
        </p:txBody>
      </p:sp>
      <p:sp>
        <p:nvSpPr>
          <p:cNvPr id="6" name="Rectangle 5"/>
          <p:cNvSpPr/>
          <p:nvPr/>
        </p:nvSpPr>
        <p:spPr>
          <a:xfrm>
            <a:off x="7772401" y="2286000"/>
            <a:ext cx="2443489" cy="400110"/>
          </a:xfrm>
          <a:prstGeom prst="rect">
            <a:avLst/>
          </a:prstGeom>
          <a:solidFill>
            <a:schemeClr val="bg1">
              <a:lumMod val="85000"/>
            </a:schemeClr>
          </a:solidFill>
        </p:spPr>
        <p:txBody>
          <a:bodyPr wrap="none">
            <a:spAutoFit/>
          </a:bodyPr>
          <a:lstStyle/>
          <a:p>
            <a:pPr>
              <a:defRPr/>
            </a:pPr>
            <a:r>
              <a:rPr lang="en-US" sz="2000" b="1" dirty="0" err="1">
                <a:solidFill>
                  <a:schemeClr val="tx1">
                    <a:lumMod val="95000"/>
                    <a:lumOff val="5000"/>
                  </a:schemeClr>
                </a:solidFill>
              </a:rPr>
              <a:t>Bakal</a:t>
            </a:r>
            <a:r>
              <a:rPr lang="en-US" sz="2000" b="1" dirty="0">
                <a:solidFill>
                  <a:schemeClr val="tx1">
                    <a:lumMod val="95000"/>
                    <a:lumOff val="5000"/>
                  </a:schemeClr>
                </a:solidFill>
              </a:rPr>
              <a:t> </a:t>
            </a:r>
            <a:r>
              <a:rPr lang="en-US" sz="2000" b="1" dirty="0" err="1">
                <a:solidFill>
                  <a:schemeClr val="tx1">
                    <a:lumMod val="95000"/>
                    <a:lumOff val="5000"/>
                  </a:schemeClr>
                </a:solidFill>
              </a:rPr>
              <a:t>epimiokardium</a:t>
            </a:r>
            <a:endParaRPr lang="en-US" sz="2000" b="1" dirty="0">
              <a:solidFill>
                <a:schemeClr val="tx1">
                  <a:lumMod val="95000"/>
                  <a:lumOff val="5000"/>
                </a:schemeClr>
              </a:solidFill>
            </a:endParaRPr>
          </a:p>
        </p:txBody>
      </p:sp>
      <p:sp>
        <p:nvSpPr>
          <p:cNvPr id="7" name="Rectangle 6"/>
          <p:cNvSpPr/>
          <p:nvPr/>
        </p:nvSpPr>
        <p:spPr>
          <a:xfrm>
            <a:off x="1981200" y="4648200"/>
            <a:ext cx="1458220" cy="400110"/>
          </a:xfrm>
          <a:prstGeom prst="rect">
            <a:avLst/>
          </a:prstGeom>
          <a:solidFill>
            <a:schemeClr val="bg1">
              <a:lumMod val="85000"/>
            </a:schemeClr>
          </a:solidFill>
        </p:spPr>
        <p:txBody>
          <a:bodyPr wrap="none">
            <a:spAutoFit/>
          </a:bodyPr>
          <a:lstStyle/>
          <a:p>
            <a:pPr>
              <a:defRPr/>
            </a:pPr>
            <a:r>
              <a:rPr lang="en-US" sz="2000" b="1" dirty="0" err="1">
                <a:solidFill>
                  <a:schemeClr val="tx1">
                    <a:lumMod val="95000"/>
                    <a:lumOff val="5000"/>
                  </a:schemeClr>
                </a:solidFill>
              </a:rPr>
              <a:t>Pulau</a:t>
            </a:r>
            <a:r>
              <a:rPr lang="en-US" sz="2000" b="1" dirty="0">
                <a:solidFill>
                  <a:schemeClr val="tx1">
                    <a:lumMod val="95000"/>
                    <a:lumOff val="5000"/>
                  </a:schemeClr>
                </a:solidFill>
              </a:rPr>
              <a:t> </a:t>
            </a:r>
            <a:r>
              <a:rPr lang="en-US" sz="2000" b="1" dirty="0" err="1">
                <a:solidFill>
                  <a:schemeClr val="tx1">
                    <a:lumMod val="95000"/>
                    <a:lumOff val="5000"/>
                  </a:schemeClr>
                </a:solidFill>
              </a:rPr>
              <a:t>darah</a:t>
            </a:r>
            <a:endParaRPr lang="en-US" sz="2000" b="1" dirty="0">
              <a:solidFill>
                <a:schemeClr val="tx1">
                  <a:lumMod val="95000"/>
                  <a:lumOff val="5000"/>
                </a:schemeClr>
              </a:solidFill>
            </a:endParaRPr>
          </a:p>
        </p:txBody>
      </p:sp>
      <p:sp>
        <p:nvSpPr>
          <p:cNvPr id="8" name="Rectangle 7"/>
          <p:cNvSpPr/>
          <p:nvPr/>
        </p:nvSpPr>
        <p:spPr>
          <a:xfrm>
            <a:off x="3810000" y="5105400"/>
            <a:ext cx="2514600" cy="400050"/>
          </a:xfrm>
          <a:prstGeom prst="rect">
            <a:avLst/>
          </a:prstGeom>
          <a:solidFill>
            <a:schemeClr val="bg1">
              <a:lumMod val="85000"/>
            </a:schemeClr>
          </a:solidFill>
        </p:spPr>
        <p:txBody>
          <a:bodyPr>
            <a:spAutoFit/>
          </a:bodyPr>
          <a:lstStyle/>
          <a:p>
            <a:pPr>
              <a:defRPr/>
            </a:pPr>
            <a:r>
              <a:rPr lang="en-US" sz="2000" b="1" dirty="0" err="1">
                <a:solidFill>
                  <a:schemeClr val="tx1">
                    <a:lumMod val="95000"/>
                    <a:lumOff val="5000"/>
                  </a:schemeClr>
                </a:solidFill>
              </a:rPr>
              <a:t>Porta</a:t>
            </a:r>
            <a:r>
              <a:rPr lang="en-US" sz="2000" b="1" dirty="0">
                <a:solidFill>
                  <a:schemeClr val="tx1">
                    <a:lumMod val="95000"/>
                    <a:lumOff val="5000"/>
                  </a:schemeClr>
                </a:solidFill>
              </a:rPr>
              <a:t> </a:t>
            </a:r>
            <a:r>
              <a:rPr lang="en-US" sz="2000" b="1" dirty="0" err="1">
                <a:solidFill>
                  <a:schemeClr val="tx1">
                    <a:lumMod val="95000"/>
                    <a:lumOff val="5000"/>
                  </a:schemeClr>
                </a:solidFill>
              </a:rPr>
              <a:t>usus</a:t>
            </a:r>
            <a:r>
              <a:rPr lang="en-US" sz="2000" b="1" dirty="0">
                <a:solidFill>
                  <a:schemeClr val="tx1">
                    <a:lumMod val="95000"/>
                    <a:lumOff val="5000"/>
                  </a:schemeClr>
                </a:solidFill>
              </a:rPr>
              <a:t> </a:t>
            </a:r>
            <a:r>
              <a:rPr lang="en-US" sz="2000" b="1" dirty="0" err="1">
                <a:solidFill>
                  <a:schemeClr val="tx1">
                    <a:lumMod val="95000"/>
                    <a:lumOff val="5000"/>
                  </a:schemeClr>
                </a:solidFill>
              </a:rPr>
              <a:t>depan</a:t>
            </a:r>
            <a:endParaRPr lang="en-US" sz="2000" b="1" dirty="0">
              <a:solidFill>
                <a:schemeClr val="tx1">
                  <a:lumMod val="95000"/>
                  <a:lumOff val="5000"/>
                </a:schemeClr>
              </a:solidFill>
            </a:endParaRPr>
          </a:p>
        </p:txBody>
      </p:sp>
      <p:sp>
        <p:nvSpPr>
          <p:cNvPr id="9" name="Rectangle 8"/>
          <p:cNvSpPr/>
          <p:nvPr/>
        </p:nvSpPr>
        <p:spPr>
          <a:xfrm>
            <a:off x="6400800" y="4648200"/>
            <a:ext cx="1905000" cy="400050"/>
          </a:xfrm>
          <a:prstGeom prst="rect">
            <a:avLst/>
          </a:prstGeom>
          <a:solidFill>
            <a:schemeClr val="bg1">
              <a:lumMod val="85000"/>
            </a:schemeClr>
          </a:solidFill>
        </p:spPr>
        <p:txBody>
          <a:bodyPr>
            <a:spAutoFit/>
          </a:bodyPr>
          <a:lstStyle/>
          <a:p>
            <a:pPr>
              <a:defRPr/>
            </a:pPr>
            <a:r>
              <a:rPr lang="en-US" sz="2000" b="1" dirty="0" err="1">
                <a:solidFill>
                  <a:schemeClr val="tx1">
                    <a:lumMod val="95000"/>
                    <a:lumOff val="5000"/>
                  </a:schemeClr>
                </a:solidFill>
              </a:rPr>
              <a:t>endokardium</a:t>
            </a:r>
            <a:endParaRPr lang="en-US" sz="2000" b="1" dirty="0">
              <a:solidFill>
                <a:schemeClr val="tx1">
                  <a:lumMod val="95000"/>
                  <a:lumOff val="5000"/>
                </a:schemeClr>
              </a:solidFill>
            </a:endParaRPr>
          </a:p>
        </p:txBody>
      </p:sp>
      <p:cxnSp>
        <p:nvCxnSpPr>
          <p:cNvPr id="11" name="Straight Arrow Connector 10"/>
          <p:cNvCxnSpPr/>
          <p:nvPr/>
        </p:nvCxnSpPr>
        <p:spPr>
          <a:xfrm rot="5400000" flipH="1" flipV="1">
            <a:off x="6362700" y="2247900"/>
            <a:ext cx="533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7086600" y="2655888"/>
            <a:ext cx="2090738" cy="10779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16200000" flipH="1">
            <a:off x="6705600" y="3810001"/>
            <a:ext cx="609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10800000" flipV="1">
            <a:off x="4876800" y="4114800"/>
            <a:ext cx="1524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5400000">
            <a:off x="2509838" y="3957638"/>
            <a:ext cx="914400" cy="4667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57075101"/>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7" descr="DSC00033"/>
          <p:cNvPicPr>
            <a:picLocks noGrp="1" noChangeAspect="1" noChangeArrowheads="1"/>
          </p:cNvPicPr>
          <p:nvPr>
            <p:ph idx="1"/>
          </p:nvPr>
        </p:nvPicPr>
        <p:blipFill>
          <a:blip r:embed="rId3">
            <a:lum bright="-30000" contrast="20000"/>
          </a:blip>
          <a:srcRect/>
          <a:stretch>
            <a:fillRect/>
          </a:stretch>
        </p:blipFill>
        <p:spPr>
          <a:xfrm>
            <a:off x="1676400" y="457200"/>
            <a:ext cx="8686800" cy="6096000"/>
          </a:xfrm>
          <a:solidFill>
            <a:srgbClr val="FFFFFF">
              <a:shade val="85000"/>
            </a:srgbClr>
          </a:solidFill>
          <a:ln w="88900" cap="sq">
            <a:solidFill>
              <a:srgbClr val="0066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791201" y="1828800"/>
            <a:ext cx="1562735" cy="369332"/>
          </a:xfrm>
          <a:prstGeom prst="rect">
            <a:avLst/>
          </a:prstGeom>
          <a:solidFill>
            <a:schemeClr val="bg2"/>
          </a:solidFill>
        </p:spPr>
        <p:txBody>
          <a:bodyPr wrap="none">
            <a:spAutoFit/>
          </a:bodyPr>
          <a:lstStyle/>
          <a:p>
            <a:pPr>
              <a:defRPr/>
            </a:pPr>
            <a:r>
              <a:rPr lang="en-US" b="1" dirty="0" err="1">
                <a:solidFill>
                  <a:schemeClr val="tx1">
                    <a:lumMod val="95000"/>
                    <a:lumOff val="5000"/>
                  </a:schemeClr>
                </a:solidFill>
              </a:rPr>
              <a:t>Saluran</a:t>
            </a:r>
            <a:r>
              <a:rPr lang="en-US" b="1" dirty="0">
                <a:solidFill>
                  <a:schemeClr val="tx1">
                    <a:lumMod val="95000"/>
                    <a:lumOff val="5000"/>
                  </a:schemeClr>
                </a:solidFill>
              </a:rPr>
              <a:t> neural</a:t>
            </a:r>
          </a:p>
        </p:txBody>
      </p:sp>
      <p:sp>
        <p:nvSpPr>
          <p:cNvPr id="6" name="Rectangle 5"/>
          <p:cNvSpPr/>
          <p:nvPr/>
        </p:nvSpPr>
        <p:spPr>
          <a:xfrm>
            <a:off x="7848600" y="2209800"/>
            <a:ext cx="1293944" cy="369332"/>
          </a:xfrm>
          <a:prstGeom prst="rect">
            <a:avLst/>
          </a:prstGeom>
          <a:solidFill>
            <a:schemeClr val="bg2"/>
          </a:solidFill>
        </p:spPr>
        <p:txBody>
          <a:bodyPr wrap="none">
            <a:spAutoFit/>
          </a:bodyPr>
          <a:lstStyle/>
          <a:p>
            <a:pPr>
              <a:defRPr/>
            </a:pPr>
            <a:r>
              <a:rPr lang="en-US" b="1" dirty="0" err="1">
                <a:solidFill>
                  <a:schemeClr val="tx1">
                    <a:lumMod val="95000"/>
                    <a:lumOff val="5000"/>
                  </a:schemeClr>
                </a:solidFill>
              </a:rPr>
              <a:t>Usus</a:t>
            </a:r>
            <a:r>
              <a:rPr lang="en-US" b="1" dirty="0">
                <a:solidFill>
                  <a:schemeClr val="tx1">
                    <a:lumMod val="95000"/>
                    <a:lumOff val="5000"/>
                  </a:schemeClr>
                </a:solidFill>
              </a:rPr>
              <a:t> </a:t>
            </a:r>
            <a:r>
              <a:rPr lang="en-US" b="1" dirty="0" err="1">
                <a:solidFill>
                  <a:schemeClr val="tx1">
                    <a:lumMod val="95000"/>
                    <a:lumOff val="5000"/>
                  </a:schemeClr>
                </a:solidFill>
              </a:rPr>
              <a:t>depan</a:t>
            </a:r>
            <a:endParaRPr lang="en-US" b="1" dirty="0">
              <a:solidFill>
                <a:schemeClr val="tx1">
                  <a:lumMod val="95000"/>
                  <a:lumOff val="5000"/>
                </a:schemeClr>
              </a:solidFill>
            </a:endParaRPr>
          </a:p>
        </p:txBody>
      </p:sp>
      <p:sp>
        <p:nvSpPr>
          <p:cNvPr id="7" name="Rectangle 6"/>
          <p:cNvSpPr/>
          <p:nvPr/>
        </p:nvSpPr>
        <p:spPr>
          <a:xfrm>
            <a:off x="7772400" y="4495800"/>
            <a:ext cx="1634550" cy="369332"/>
          </a:xfrm>
          <a:prstGeom prst="rect">
            <a:avLst/>
          </a:prstGeom>
          <a:solidFill>
            <a:schemeClr val="bg2"/>
          </a:solidFill>
        </p:spPr>
        <p:txBody>
          <a:bodyPr wrap="none">
            <a:spAutoFit/>
          </a:bodyPr>
          <a:lstStyle/>
          <a:p>
            <a:pPr>
              <a:defRPr/>
            </a:pPr>
            <a:r>
              <a:rPr lang="en-US" b="1" dirty="0" err="1">
                <a:solidFill>
                  <a:schemeClr val="tx1">
                    <a:lumMod val="95000"/>
                    <a:lumOff val="5000"/>
                  </a:schemeClr>
                </a:solidFill>
              </a:rPr>
              <a:t>Epimiokardium</a:t>
            </a:r>
            <a:endParaRPr lang="en-US" b="1" dirty="0">
              <a:solidFill>
                <a:schemeClr val="tx1">
                  <a:lumMod val="95000"/>
                  <a:lumOff val="5000"/>
                </a:schemeClr>
              </a:solidFill>
            </a:endParaRPr>
          </a:p>
        </p:txBody>
      </p:sp>
      <p:sp>
        <p:nvSpPr>
          <p:cNvPr id="8" name="Rectangle 7"/>
          <p:cNvSpPr/>
          <p:nvPr/>
        </p:nvSpPr>
        <p:spPr>
          <a:xfrm>
            <a:off x="2133600" y="4876800"/>
            <a:ext cx="1458220" cy="369332"/>
          </a:xfrm>
          <a:prstGeom prst="rect">
            <a:avLst/>
          </a:prstGeom>
          <a:solidFill>
            <a:schemeClr val="bg2"/>
          </a:solidFill>
        </p:spPr>
        <p:txBody>
          <a:bodyPr wrap="none">
            <a:spAutoFit/>
          </a:bodyPr>
          <a:lstStyle/>
          <a:p>
            <a:pPr>
              <a:defRPr/>
            </a:pPr>
            <a:r>
              <a:rPr lang="en-US" b="1" dirty="0" err="1">
                <a:solidFill>
                  <a:schemeClr val="tx1">
                    <a:lumMod val="95000"/>
                    <a:lumOff val="5000"/>
                  </a:schemeClr>
                </a:solidFill>
              </a:rPr>
              <a:t>Endokardium</a:t>
            </a:r>
            <a:endParaRPr lang="en-US" b="1" dirty="0">
              <a:solidFill>
                <a:schemeClr val="tx1">
                  <a:lumMod val="95000"/>
                  <a:lumOff val="5000"/>
                </a:schemeClr>
              </a:solidFill>
            </a:endParaRPr>
          </a:p>
        </p:txBody>
      </p:sp>
      <p:sp>
        <p:nvSpPr>
          <p:cNvPr id="9" name="Rectangle 8"/>
          <p:cNvSpPr/>
          <p:nvPr/>
        </p:nvSpPr>
        <p:spPr>
          <a:xfrm>
            <a:off x="4648200" y="5181600"/>
            <a:ext cx="2231188" cy="369332"/>
          </a:xfrm>
          <a:prstGeom prst="rect">
            <a:avLst/>
          </a:prstGeom>
          <a:solidFill>
            <a:schemeClr val="bg2"/>
          </a:solidFill>
        </p:spPr>
        <p:txBody>
          <a:bodyPr wrap="none">
            <a:spAutoFit/>
          </a:bodyPr>
          <a:lstStyle/>
          <a:p>
            <a:pPr>
              <a:defRPr/>
            </a:pPr>
            <a:r>
              <a:rPr lang="en-US" b="1" dirty="0" err="1">
                <a:solidFill>
                  <a:schemeClr val="tx1">
                    <a:lumMod val="95000"/>
                    <a:lumOff val="5000"/>
                  </a:schemeClr>
                </a:solidFill>
              </a:rPr>
              <a:t>Mesokardium</a:t>
            </a:r>
            <a:r>
              <a:rPr lang="en-US" b="1" dirty="0">
                <a:solidFill>
                  <a:schemeClr val="tx1">
                    <a:lumMod val="95000"/>
                    <a:lumOff val="5000"/>
                  </a:schemeClr>
                </a:solidFill>
              </a:rPr>
              <a:t> ventral</a:t>
            </a:r>
          </a:p>
        </p:txBody>
      </p:sp>
      <p:cxnSp>
        <p:nvCxnSpPr>
          <p:cNvPr id="11" name="Straight Arrow Connector 10"/>
          <p:cNvCxnSpPr>
            <a:endCxn id="5" idx="2"/>
          </p:cNvCxnSpPr>
          <p:nvPr/>
        </p:nvCxnSpPr>
        <p:spPr>
          <a:xfrm flipV="1">
            <a:off x="6019800" y="2198132"/>
            <a:ext cx="552768" cy="5450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6096000" y="2590800"/>
            <a:ext cx="23622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6553200" y="3886200"/>
            <a:ext cx="18288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5400000">
            <a:off x="5486400" y="4419600"/>
            <a:ext cx="914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rot="10800000" flipV="1">
            <a:off x="3429000" y="3886200"/>
            <a:ext cx="22860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9320451"/>
      </p:ext>
    </p:extLst>
  </p:cSld>
  <p:clrMapOvr>
    <a:masterClrMapping/>
  </p:clrMapOvr>
  <p:transition spd="slow">
    <p:strip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734" y="923648"/>
            <a:ext cx="11187111" cy="5262979"/>
          </a:xfrm>
          <a:prstGeom prst="rect">
            <a:avLst/>
          </a:prstGeom>
        </p:spPr>
        <p:txBody>
          <a:bodyPr wrap="square">
            <a:spAutoFit/>
          </a:bodyPr>
          <a:lstStyle/>
          <a:p>
            <a:pPr marL="457200" indent="-45720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Pulau-pulau</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k</a:t>
            </a:r>
            <a:r>
              <a:rPr lang="id-ID" sz="2800"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m</a:t>
            </a:r>
            <a:r>
              <a:rPr lang="id-ID" sz="2800" dirty="0">
                <a:latin typeface="Arial" panose="020B0604020202020204" pitchFamily="34" charset="0"/>
                <a:cs typeface="Arial" panose="020B0604020202020204" pitchFamily="34" charset="0"/>
              </a:rPr>
              <a:t>u</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berongga</a:t>
            </a:r>
            <a:r>
              <a:rPr lang="en-US" sz="2800" dirty="0">
                <a:latin typeface="Arial" panose="020B0604020202020204" pitchFamily="34" charset="0"/>
                <a:cs typeface="Arial" panose="020B0604020202020204" pitchFamily="34" charset="0"/>
              </a:rPr>
              <a:t> m</a:t>
            </a:r>
            <a:r>
              <a:rPr lang="id-ID" sz="2800" dirty="0">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b</a:t>
            </a:r>
            <a:r>
              <a:rPr lang="id-ID" sz="2800" dirty="0">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t</a:t>
            </a:r>
            <a:r>
              <a:rPr lang="id-ID" sz="2800" dirty="0">
                <a:latin typeface="Arial" panose="020B0604020202020204" pitchFamily="34" charset="0"/>
                <a:cs typeface="Arial" panose="020B0604020202020204" pitchFamily="34" charset="0"/>
              </a:rPr>
              <a:t>u</a:t>
            </a:r>
            <a:r>
              <a:rPr lang="en-US" sz="2800" dirty="0">
                <a:latin typeface="Arial" panose="020B0604020202020204" pitchFamily="34" charset="0"/>
                <a:cs typeface="Arial" panose="020B0604020202020204" pitchFamily="34" charset="0"/>
              </a:rPr>
              <a:t>k </a:t>
            </a:r>
            <a:r>
              <a:rPr lang="en-US" sz="2800" dirty="0" err="1">
                <a:latin typeface="Arial" panose="020B0604020202020204" pitchFamily="34" charset="0"/>
                <a:cs typeface="Arial" panose="020B0604020202020204" pitchFamily="34" charset="0"/>
              </a:rPr>
              <a:t>tabung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berdinding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rangkap</a:t>
            </a:r>
            <a:r>
              <a:rPr lang="en-US" sz="2800" dirty="0">
                <a:latin typeface="Arial" panose="020B0604020202020204" pitchFamily="34" charset="0"/>
                <a:cs typeface="Arial" panose="020B0604020202020204" pitchFamily="34" charset="0"/>
              </a:rPr>
              <a:t> s</a:t>
            </a:r>
            <a:r>
              <a:rPr lang="id-ID" sz="2800"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p</a:t>
            </a:r>
            <a:r>
              <a:rPr lang="id-ID" sz="2800" dirty="0">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t</a:t>
            </a:r>
            <a:r>
              <a:rPr lang="id-ID" sz="2800"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p</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jantung</a:t>
            </a:r>
            <a:endParaRPr lang="id-ID"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Sel-sel</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lapisan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dalam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memipih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m</a:t>
            </a:r>
            <a:r>
              <a:rPr lang="id-ID" sz="2800" dirty="0">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j</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lapisan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endotelium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sedangkan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sebelah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luar</a:t>
            </a:r>
            <a:r>
              <a:rPr lang="en-US" sz="2800" dirty="0">
                <a:latin typeface="Arial" panose="020B0604020202020204" pitchFamily="34" charset="0"/>
                <a:cs typeface="Arial" panose="020B0604020202020204" pitchFamily="34" charset="0"/>
              </a:rPr>
              <a:t> m</a:t>
            </a:r>
            <a:r>
              <a:rPr lang="id-ID" sz="2800" dirty="0">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j</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otot</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polos</a:t>
            </a:r>
            <a:endParaRPr lang="id-ID"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Kelompok</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pulau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y</a:t>
            </a:r>
            <a:r>
              <a:rPr lang="id-ID" sz="2800" dirty="0">
                <a:latin typeface="Arial" panose="020B0604020202020204" pitchFamily="34" charset="0"/>
                <a:cs typeface="Arial" panose="020B0604020202020204" pitchFamily="34" charset="0"/>
              </a:rPr>
              <a:t>an</a:t>
            </a:r>
            <a:r>
              <a:rPr lang="en-US" sz="2800" dirty="0">
                <a:latin typeface="Arial" panose="020B0604020202020204" pitchFamily="34" charset="0"/>
                <a:cs typeface="Arial" panose="020B0604020202020204" pitchFamily="34" charset="0"/>
              </a:rPr>
              <a:t>g di </a:t>
            </a:r>
            <a:r>
              <a:rPr lang="en-US" sz="2800" dirty="0" err="1">
                <a:latin typeface="Arial" panose="020B0604020202020204" pitchFamily="34" charset="0"/>
                <a:cs typeface="Arial" panose="020B0604020202020204" pitchFamily="34" charset="0"/>
              </a:rPr>
              <a:t>tengah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terdiferensiasi</a:t>
            </a:r>
            <a:r>
              <a:rPr lang="en-US" sz="2800" dirty="0">
                <a:latin typeface="Arial" panose="020B0604020202020204" pitchFamily="34" charset="0"/>
                <a:cs typeface="Arial" panose="020B0604020202020204" pitchFamily="34" charset="0"/>
              </a:rPr>
              <a:t> m</a:t>
            </a:r>
            <a:r>
              <a:rPr lang="id-ID" sz="2800" dirty="0">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j</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a:t>
            </a:r>
            <a:r>
              <a:rPr lang="id-ID"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embrio</a:t>
            </a:r>
            <a:endParaRPr lang="id-ID"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Sambil</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pulau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terus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tumbuh</a:t>
            </a:r>
            <a:r>
              <a:rPr lang="en-US" sz="2800" dirty="0">
                <a:latin typeface="Arial" panose="020B0604020202020204" pitchFamily="34" charset="0"/>
                <a:cs typeface="Arial" panose="020B0604020202020204" pitchFamily="34" charset="0"/>
              </a:rPr>
              <a:t>, m</a:t>
            </a:r>
            <a:r>
              <a:rPr lang="id-ID" sz="2800"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r</a:t>
            </a:r>
            <a:r>
              <a:rPr lang="id-ID" sz="2800"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k</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bersatu</a:t>
            </a:r>
            <a:r>
              <a:rPr lang="en-US" sz="2800" dirty="0">
                <a:latin typeface="Arial" panose="020B0604020202020204" pitchFamily="34" charset="0"/>
                <a:cs typeface="Arial" panose="020B0604020202020204" pitchFamily="34" charset="0"/>
              </a:rPr>
              <a:t> m</a:t>
            </a:r>
            <a:r>
              <a:rPr lang="id-ID" sz="2800" dirty="0">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b</a:t>
            </a:r>
            <a:r>
              <a:rPr lang="id-ID" sz="2800" dirty="0">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t</a:t>
            </a:r>
            <a:r>
              <a:rPr lang="id-ID" sz="2800" dirty="0">
                <a:latin typeface="Arial" panose="020B0604020202020204" pitchFamily="34" charset="0"/>
                <a:cs typeface="Arial" panose="020B0604020202020204" pitchFamily="34" charset="0"/>
              </a:rPr>
              <a:t>u</a:t>
            </a:r>
            <a:r>
              <a:rPr lang="en-US" sz="2800" dirty="0">
                <a:latin typeface="Arial" panose="020B0604020202020204" pitchFamily="34" charset="0"/>
                <a:cs typeface="Arial" panose="020B0604020202020204" pitchFamily="34" charset="0"/>
              </a:rPr>
              <a:t>k </a:t>
            </a:r>
            <a:r>
              <a:rPr lang="en-US" sz="2800" dirty="0" err="1">
                <a:latin typeface="Arial" panose="020B0604020202020204" pitchFamily="34" charset="0"/>
                <a:cs typeface="Arial" panose="020B0604020202020204" pitchFamily="34" charset="0"/>
              </a:rPr>
              <a:t>jaringan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kapiler</a:t>
            </a:r>
            <a:r>
              <a:rPr lang="en-US" sz="2800" dirty="0">
                <a:latin typeface="Arial" panose="020B0604020202020204" pitchFamily="34" charset="0"/>
                <a:cs typeface="Arial" panose="020B0604020202020204" pitchFamily="34" charset="0"/>
              </a:rPr>
              <a:t> y</a:t>
            </a:r>
            <a:r>
              <a:rPr lang="id-ID" sz="2800" dirty="0">
                <a:latin typeface="Arial" panose="020B0604020202020204" pitchFamily="34" charset="0"/>
                <a:cs typeface="Arial" panose="020B0604020202020204" pitchFamily="34" charset="0"/>
              </a:rPr>
              <a:t>an</a:t>
            </a:r>
            <a:r>
              <a:rPr lang="en-US" sz="2800" dirty="0">
                <a:latin typeface="Arial" panose="020B0604020202020204" pitchFamily="34" charset="0"/>
                <a:cs typeface="Arial" panose="020B0604020202020204" pitchFamily="34" charset="0"/>
              </a:rPr>
              <a:t>g </a:t>
            </a:r>
            <a:r>
              <a:rPr lang="en-US" sz="2800" dirty="0" err="1">
                <a:latin typeface="Arial" panose="020B0604020202020204" pitchFamily="34" charset="0"/>
                <a:cs typeface="Arial" panose="020B0604020202020204" pitchFamily="34" charset="0"/>
              </a:rPr>
              <a:t>bermuara</a:t>
            </a:r>
            <a:r>
              <a:rPr lang="en-US" sz="2800" dirty="0">
                <a:latin typeface="Arial" panose="020B0604020202020204" pitchFamily="34" charset="0"/>
                <a:cs typeface="Arial" panose="020B0604020202020204" pitchFamily="34" charset="0"/>
              </a:rPr>
              <a:t> di </a:t>
            </a:r>
            <a:r>
              <a:rPr lang="en-US" sz="2800" dirty="0" err="1">
                <a:latin typeface="Arial" panose="020B0604020202020204" pitchFamily="34" charset="0"/>
                <a:cs typeface="Arial" panose="020B0604020202020204" pitchFamily="34" charset="0"/>
              </a:rPr>
              <a:t>kedua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pembuluh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vitellin</a:t>
            </a:r>
            <a:r>
              <a:rPr lang="en-US" sz="2800" dirty="0">
                <a:latin typeface="Arial" panose="020B0604020202020204" pitchFamily="34" charset="0"/>
                <a:cs typeface="Arial" panose="020B0604020202020204" pitchFamily="34" charset="0"/>
              </a:rPr>
              <a:t> y</a:t>
            </a:r>
            <a:r>
              <a:rPr lang="id-ID" sz="2800" dirty="0">
                <a:latin typeface="Arial" panose="020B0604020202020204" pitchFamily="34" charset="0"/>
                <a:cs typeface="Arial" panose="020B0604020202020204" pitchFamily="34" charset="0"/>
              </a:rPr>
              <a:t>an</a:t>
            </a:r>
            <a:r>
              <a:rPr lang="en-US" sz="2800" dirty="0">
                <a:latin typeface="Arial" panose="020B0604020202020204" pitchFamily="34" charset="0"/>
                <a:cs typeface="Arial" panose="020B0604020202020204" pitchFamily="34" charset="0"/>
              </a:rPr>
              <a:t>g </a:t>
            </a:r>
            <a:r>
              <a:rPr lang="en-US" sz="2800" dirty="0" err="1">
                <a:latin typeface="Arial" panose="020B0604020202020204" pitchFamily="34" charset="0"/>
                <a:cs typeface="Arial" panose="020B0604020202020204" pitchFamily="34" charset="0"/>
              </a:rPr>
              <a:t>membawa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makanan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jantung</a:t>
            </a:r>
            <a:r>
              <a:rPr lang="en-US" sz="2800" dirty="0">
                <a:latin typeface="Arial" panose="020B0604020202020204" pitchFamily="34" charset="0"/>
                <a:cs typeface="Arial" panose="020B0604020202020204" pitchFamily="34" charset="0"/>
              </a:rPr>
              <a:t> y</a:t>
            </a:r>
            <a:r>
              <a:rPr lang="id-ID" sz="2800" dirty="0">
                <a:latin typeface="Arial" panose="020B0604020202020204" pitchFamily="34" charset="0"/>
                <a:cs typeface="Arial" panose="020B0604020202020204" pitchFamily="34" charset="0"/>
              </a:rPr>
              <a:t>an</a:t>
            </a:r>
            <a:r>
              <a:rPr lang="en-US" sz="2800" dirty="0">
                <a:latin typeface="Arial" panose="020B0604020202020204" pitchFamily="34" charset="0"/>
                <a:cs typeface="Arial" panose="020B0604020202020204" pitchFamily="34" charset="0"/>
              </a:rPr>
              <a:t>g </a:t>
            </a:r>
            <a:r>
              <a:rPr lang="en-US" sz="2800" dirty="0" err="1">
                <a:latin typeface="Arial" panose="020B0604020202020204" pitchFamily="34" charset="0"/>
                <a:cs typeface="Arial" panose="020B0604020202020204" pitchFamily="34" charset="0"/>
              </a:rPr>
              <a:t>baru</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dibentuk</a:t>
            </a:r>
            <a:endParaRPr lang="id-ID"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smtClean="0">
                <a:latin typeface="Arial" panose="020B0604020202020204" pitchFamily="34" charset="0"/>
                <a:cs typeface="Arial" panose="020B0604020202020204" pitchFamily="34" charset="0"/>
              </a:rPr>
              <a:t>Pembentukan</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pembuluh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intra </a:t>
            </a:r>
            <a:r>
              <a:rPr lang="en-US" sz="2800" dirty="0" err="1">
                <a:latin typeface="Arial" panose="020B0604020202020204" pitchFamily="34" charset="0"/>
                <a:cs typeface="Arial" panose="020B0604020202020204" pitchFamily="34" charset="0"/>
              </a:rPr>
              <a:t>embrio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berlangsung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sama</a:t>
            </a:r>
            <a:r>
              <a:rPr lang="en-US" sz="2800" dirty="0">
                <a:latin typeface="Arial" panose="020B0604020202020204" pitchFamily="34" charset="0"/>
                <a:cs typeface="Arial" panose="020B0604020202020204" pitchFamily="34" charset="0"/>
              </a:rPr>
              <a:t> s</a:t>
            </a:r>
            <a:r>
              <a:rPr lang="id-ID" sz="2800"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p</a:t>
            </a:r>
            <a:r>
              <a:rPr lang="id-ID" sz="2800" dirty="0">
                <a:latin typeface="Arial" panose="020B0604020202020204" pitchFamily="34" charset="0"/>
                <a:cs typeface="Arial" panose="020B0604020202020204" pitchFamily="34" charset="0"/>
              </a:rPr>
              <a:t>er</a:t>
            </a:r>
            <a:r>
              <a:rPr lang="en-US" sz="2800" dirty="0">
                <a:latin typeface="Arial" panose="020B0604020202020204" pitchFamily="34" charset="0"/>
                <a:cs typeface="Arial" panose="020B0604020202020204" pitchFamily="34" charset="0"/>
              </a:rPr>
              <a:t>t</a:t>
            </a:r>
            <a:r>
              <a:rPr lang="id-ID" sz="2800" dirty="0">
                <a:latin typeface="Arial" panose="020B0604020202020204" pitchFamily="34" charset="0"/>
                <a:cs typeface="Arial" panose="020B0604020202020204" pitchFamily="34" charset="0"/>
              </a:rPr>
              <a:t>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pembuluh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ekstra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embrio</a:t>
            </a:r>
            <a:r>
              <a:rPr lang="en-US" sz="2800" dirty="0">
                <a:latin typeface="Arial" panose="020B0604020202020204" pitchFamily="34" charset="0"/>
                <a:cs typeface="Arial" panose="020B0604020202020204" pitchFamily="34" charset="0"/>
              </a:rPr>
              <a:t> p</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d</a:t>
            </a:r>
            <a:r>
              <a:rPr lang="id-ID"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kantung</a:t>
            </a:r>
            <a:r>
              <a:rPr lang="en-US" sz="2800" dirty="0">
                <a:latin typeface="Arial" panose="020B0604020202020204" pitchFamily="34" charset="0"/>
                <a:cs typeface="Arial" panose="020B0604020202020204" pitchFamily="34" charset="0"/>
              </a:rPr>
              <a:t> yolk, </a:t>
            </a:r>
            <a:r>
              <a:rPr lang="en-US" sz="2800" dirty="0" err="1">
                <a:latin typeface="Arial" panose="020B0604020202020204" pitchFamily="34" charset="0"/>
                <a:cs typeface="Arial" panose="020B0604020202020204" pitchFamily="34" charset="0"/>
              </a:rPr>
              <a:t>tapi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selselnya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berasal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dari</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mesenkim</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231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2286000" y="685800"/>
            <a:ext cx="7772400" cy="5181600"/>
          </a:xfrm>
        </p:spPr>
        <p:txBody>
          <a:bodyPr/>
          <a:lstStyle/>
          <a:p>
            <a:pPr eaLnBrk="1" hangingPunct="1"/>
            <a:r>
              <a:rPr lang="en-US" b="1" smtClean="0">
                <a:latin typeface="Calisto MT" panose="02040603050505030304" pitchFamily="18" charset="0"/>
              </a:rPr>
              <a:t>PEMBENTUKAN SISTEM RESPIRASI</a:t>
            </a:r>
          </a:p>
        </p:txBody>
      </p:sp>
    </p:spTree>
    <p:extLst>
      <p:ext uri="{BB962C8B-B14F-4D97-AF65-F5344CB8AC3E}">
        <p14:creationId xmlns:p14="http://schemas.microsoft.com/office/powerpoint/2010/main" val="3525202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pojok-53"/>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202542" y="1184052"/>
            <a:ext cx="7889763" cy="5608638"/>
          </a:xfrm>
          <a:noFill/>
        </p:spPr>
      </p:pic>
      <p:sp>
        <p:nvSpPr>
          <p:cNvPr id="4" name="Rectangle 2"/>
          <p:cNvSpPr txBox="1">
            <a:spLocks noChangeArrowheads="1"/>
          </p:cNvSpPr>
          <p:nvPr/>
        </p:nvSpPr>
        <p:spPr>
          <a:xfrm>
            <a:off x="228605" y="506190"/>
            <a:ext cx="11560630" cy="710519"/>
          </a:xfrm>
          <a:prstGeom prst="rect">
            <a:avLst/>
          </a:prstGeom>
          <a:noFill/>
          <a:ln w="38100">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b="1" dirty="0" smtClean="0"/>
              <a:t>Pembentukan saluran pernafasan pada manusia</a:t>
            </a:r>
            <a:endParaRPr lang="id-ID" b="1" kern="10" dirty="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394754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pojok-54"/>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133600" y="1371600"/>
            <a:ext cx="8001000" cy="4876800"/>
          </a:xfr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435420" y="522514"/>
            <a:ext cx="11462658" cy="726848"/>
          </a:xfrm>
          <a:prstGeom prst="rect">
            <a:avLst/>
          </a:prstGeom>
          <a:noFill/>
          <a:ln w="38100">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smtClean="0"/>
              <a:t>Perkembangan</a:t>
            </a:r>
            <a:r>
              <a:rPr lang="en-US" dirty="0" smtClean="0"/>
              <a:t> </a:t>
            </a:r>
            <a:r>
              <a:rPr lang="en-US" dirty="0" err="1" smtClean="0"/>
              <a:t>divertikulum</a:t>
            </a:r>
            <a:r>
              <a:rPr lang="en-US" dirty="0" smtClean="0"/>
              <a:t> </a:t>
            </a:r>
            <a:r>
              <a:rPr lang="en-US" dirty="0" err="1" smtClean="0"/>
              <a:t>pernafasan</a:t>
            </a:r>
            <a:endParaRPr lang="id-ID" b="1" kern="10" dirty="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504831592"/>
      </p:ext>
    </p:extLst>
  </p:cSld>
  <p:clrMapOvr>
    <a:masterClrMapping/>
  </p:clrMapOvr>
  <p:transition>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p:cNvSpPr>
            <a:spLocks noGrp="1" noChangeArrowheads="1"/>
          </p:cNvSpPr>
          <p:nvPr>
            <p:ph type="body" sz="half" idx="2"/>
          </p:nvPr>
        </p:nvSpPr>
        <p:spPr>
          <a:xfrm>
            <a:off x="6629399" y="1219201"/>
            <a:ext cx="5127171" cy="4525963"/>
          </a:xfrm>
        </p:spPr>
        <p:txBody>
          <a:bodyPr>
            <a:noAutofit/>
          </a:bodyPr>
          <a:lstStyle/>
          <a:p>
            <a:pPr eaLnBrk="1" hangingPunct="1"/>
            <a:r>
              <a:rPr lang="en-US" dirty="0" err="1">
                <a:latin typeface="Garamond" panose="02020404030301010803" pitchFamily="18" charset="0"/>
              </a:rPr>
              <a:t>Lapisan</a:t>
            </a:r>
            <a:r>
              <a:rPr lang="en-US" dirty="0">
                <a:latin typeface="Garamond" panose="02020404030301010803" pitchFamily="18" charset="0"/>
              </a:rPr>
              <a:t> </a:t>
            </a:r>
            <a:r>
              <a:rPr lang="en-US" dirty="0" err="1">
                <a:latin typeface="Garamond" panose="02020404030301010803" pitchFamily="18" charset="0"/>
              </a:rPr>
              <a:t>dalam</a:t>
            </a:r>
            <a:r>
              <a:rPr lang="en-US" dirty="0">
                <a:latin typeface="Garamond" panose="02020404030301010803" pitchFamily="18" charset="0"/>
              </a:rPr>
              <a:t> </a:t>
            </a:r>
            <a:r>
              <a:rPr lang="en-US" dirty="0" err="1">
                <a:latin typeface="Garamond" panose="02020404030301010803" pitchFamily="18" charset="0"/>
              </a:rPr>
              <a:t>laring</a:t>
            </a:r>
            <a:r>
              <a:rPr lang="en-US" dirty="0">
                <a:latin typeface="Garamond" panose="02020404030301010803" pitchFamily="18" charset="0"/>
              </a:rPr>
              <a:t> </a:t>
            </a:r>
            <a:r>
              <a:rPr lang="en-US" dirty="0" err="1">
                <a:latin typeface="Garamond" panose="02020404030301010803" pitchFamily="18" charset="0"/>
              </a:rPr>
              <a:t>berasal</a:t>
            </a:r>
            <a:r>
              <a:rPr lang="en-US" dirty="0">
                <a:latin typeface="Garamond" panose="02020404030301010803" pitchFamily="18" charset="0"/>
              </a:rPr>
              <a:t> </a:t>
            </a:r>
            <a:r>
              <a:rPr lang="en-US" dirty="0" err="1">
                <a:latin typeface="Garamond" panose="02020404030301010803" pitchFamily="18" charset="0"/>
              </a:rPr>
              <a:t>dari</a:t>
            </a:r>
            <a:r>
              <a:rPr lang="en-US" dirty="0">
                <a:latin typeface="Garamond" panose="02020404030301010803" pitchFamily="18" charset="0"/>
              </a:rPr>
              <a:t> endoderm, </a:t>
            </a:r>
            <a:r>
              <a:rPr lang="en-US" dirty="0" err="1">
                <a:latin typeface="Garamond" panose="02020404030301010803" pitchFamily="18" charset="0"/>
              </a:rPr>
              <a:t>tetapi</a:t>
            </a:r>
            <a:r>
              <a:rPr lang="en-US" dirty="0">
                <a:latin typeface="Garamond" panose="02020404030301010803" pitchFamily="18" charset="0"/>
              </a:rPr>
              <a:t> </a:t>
            </a:r>
            <a:r>
              <a:rPr lang="en-US" dirty="0" err="1">
                <a:latin typeface="Garamond" panose="02020404030301010803" pitchFamily="18" charset="0"/>
              </a:rPr>
              <a:t>tulang</a:t>
            </a:r>
            <a:r>
              <a:rPr lang="en-US" dirty="0">
                <a:latin typeface="Garamond" panose="02020404030301010803" pitchFamily="18" charset="0"/>
              </a:rPr>
              <a:t> </a:t>
            </a:r>
            <a:r>
              <a:rPr lang="en-US" dirty="0" err="1">
                <a:latin typeface="Garamond" panose="02020404030301010803" pitchFamily="18" charset="0"/>
              </a:rPr>
              <a:t>rawan</a:t>
            </a:r>
            <a:r>
              <a:rPr lang="en-US" dirty="0">
                <a:latin typeface="Garamond" panose="02020404030301010803" pitchFamily="18" charset="0"/>
              </a:rPr>
              <a:t> </a:t>
            </a:r>
            <a:r>
              <a:rPr lang="en-US" dirty="0" err="1">
                <a:latin typeface="Garamond" panose="02020404030301010803" pitchFamily="18" charset="0"/>
              </a:rPr>
              <a:t>dan</a:t>
            </a:r>
            <a:r>
              <a:rPr lang="en-US" dirty="0">
                <a:latin typeface="Garamond" panose="02020404030301010803" pitchFamily="18" charset="0"/>
              </a:rPr>
              <a:t> </a:t>
            </a:r>
            <a:r>
              <a:rPr lang="en-US" dirty="0" err="1">
                <a:latin typeface="Garamond" panose="02020404030301010803" pitchFamily="18" charset="0"/>
              </a:rPr>
              <a:t>otot</a:t>
            </a:r>
            <a:r>
              <a:rPr lang="en-US" dirty="0">
                <a:latin typeface="Garamond" panose="02020404030301010803" pitchFamily="18" charset="0"/>
              </a:rPr>
              <a:t> </a:t>
            </a:r>
            <a:r>
              <a:rPr lang="en-US" dirty="0" err="1">
                <a:latin typeface="Garamond" panose="02020404030301010803" pitchFamily="18" charset="0"/>
              </a:rPr>
              <a:t>berasal</a:t>
            </a:r>
            <a:r>
              <a:rPr lang="en-US" dirty="0">
                <a:latin typeface="Garamond" panose="02020404030301010803" pitchFamily="18" charset="0"/>
              </a:rPr>
              <a:t> </a:t>
            </a:r>
            <a:r>
              <a:rPr lang="en-US" dirty="0" err="1">
                <a:latin typeface="Garamond" panose="02020404030301010803" pitchFamily="18" charset="0"/>
              </a:rPr>
              <a:t>dari</a:t>
            </a:r>
            <a:r>
              <a:rPr lang="en-US" dirty="0">
                <a:latin typeface="Garamond" panose="02020404030301010803" pitchFamily="18" charset="0"/>
              </a:rPr>
              <a:t> </a:t>
            </a:r>
            <a:r>
              <a:rPr lang="en-US" dirty="0" err="1">
                <a:latin typeface="Garamond" panose="02020404030301010803" pitchFamily="18" charset="0"/>
              </a:rPr>
              <a:t>mesenkim</a:t>
            </a:r>
            <a:r>
              <a:rPr lang="en-US" dirty="0">
                <a:latin typeface="Garamond" panose="02020404030301010803" pitchFamily="18" charset="0"/>
              </a:rPr>
              <a:t> </a:t>
            </a:r>
            <a:r>
              <a:rPr lang="en-US" dirty="0" err="1">
                <a:latin typeface="Garamond" panose="02020404030301010803" pitchFamily="18" charset="0"/>
              </a:rPr>
              <a:t>lengkung</a:t>
            </a:r>
            <a:r>
              <a:rPr lang="en-US" dirty="0">
                <a:latin typeface="Garamond" panose="02020404030301010803" pitchFamily="18" charset="0"/>
              </a:rPr>
              <a:t> faring ke-4 </a:t>
            </a:r>
            <a:r>
              <a:rPr lang="en-US" dirty="0" err="1">
                <a:latin typeface="Garamond" panose="02020404030301010803" pitchFamily="18" charset="0"/>
              </a:rPr>
              <a:t>dan</a:t>
            </a:r>
            <a:r>
              <a:rPr lang="en-US" dirty="0">
                <a:latin typeface="Garamond" panose="02020404030301010803" pitchFamily="18" charset="0"/>
              </a:rPr>
              <a:t> ke-6.</a:t>
            </a:r>
          </a:p>
          <a:p>
            <a:pPr eaLnBrk="1" hangingPunct="1"/>
            <a:r>
              <a:rPr lang="en-US" dirty="0" err="1">
                <a:latin typeface="Garamond" panose="02020404030301010803" pitchFamily="18" charset="0"/>
              </a:rPr>
              <a:t>Ketika</a:t>
            </a:r>
            <a:r>
              <a:rPr lang="en-US" dirty="0">
                <a:latin typeface="Garamond" panose="02020404030301010803" pitchFamily="18" charset="0"/>
              </a:rPr>
              <a:t> </a:t>
            </a:r>
            <a:r>
              <a:rPr lang="en-US" dirty="0" err="1">
                <a:latin typeface="Garamond" panose="02020404030301010803" pitchFamily="18" charset="0"/>
              </a:rPr>
              <a:t>mesenkim</a:t>
            </a:r>
            <a:r>
              <a:rPr lang="en-US" dirty="0">
                <a:latin typeface="Garamond" panose="02020404030301010803" pitchFamily="18" charset="0"/>
              </a:rPr>
              <a:t> </a:t>
            </a:r>
            <a:r>
              <a:rPr lang="en-US" dirty="0" err="1">
                <a:latin typeface="Garamond" panose="02020404030301010803" pitchFamily="18" charset="0"/>
              </a:rPr>
              <a:t>dua</a:t>
            </a:r>
            <a:r>
              <a:rPr lang="en-US" dirty="0">
                <a:latin typeface="Garamond" panose="02020404030301010803" pitchFamily="18" charset="0"/>
              </a:rPr>
              <a:t> </a:t>
            </a:r>
            <a:r>
              <a:rPr lang="en-US" dirty="0" err="1">
                <a:latin typeface="Garamond" panose="02020404030301010803" pitchFamily="18" charset="0"/>
              </a:rPr>
              <a:t>lengkung</a:t>
            </a:r>
            <a:r>
              <a:rPr lang="en-US" dirty="0">
                <a:latin typeface="Garamond" panose="02020404030301010803" pitchFamily="18" charset="0"/>
              </a:rPr>
              <a:t> faring </a:t>
            </a:r>
            <a:r>
              <a:rPr lang="en-US" dirty="0" err="1">
                <a:latin typeface="Garamond" panose="02020404030301010803" pitchFamily="18" charset="0"/>
              </a:rPr>
              <a:t>tersebut</a:t>
            </a:r>
            <a:r>
              <a:rPr lang="en-US" dirty="0">
                <a:latin typeface="Garamond" panose="02020404030301010803" pitchFamily="18" charset="0"/>
              </a:rPr>
              <a:t> </a:t>
            </a:r>
            <a:r>
              <a:rPr lang="en-US" dirty="0" err="1">
                <a:latin typeface="Garamond" panose="02020404030301010803" pitchFamily="18" charset="0"/>
              </a:rPr>
              <a:t>berubah</a:t>
            </a:r>
            <a:r>
              <a:rPr lang="en-US" dirty="0">
                <a:latin typeface="Garamond" panose="02020404030301010803" pitchFamily="18" charset="0"/>
              </a:rPr>
              <a:t> </a:t>
            </a:r>
            <a:r>
              <a:rPr lang="en-US" dirty="0" err="1">
                <a:latin typeface="Garamond" panose="02020404030301010803" pitchFamily="18" charset="0"/>
              </a:rPr>
              <a:t>menjadi</a:t>
            </a:r>
            <a:r>
              <a:rPr lang="en-US" dirty="0">
                <a:latin typeface="Garamond" panose="02020404030301010803" pitchFamily="18" charset="0"/>
              </a:rPr>
              <a:t> </a:t>
            </a:r>
            <a:r>
              <a:rPr lang="en-US" dirty="0" err="1">
                <a:latin typeface="Garamond" panose="02020404030301010803" pitchFamily="18" charset="0"/>
              </a:rPr>
              <a:t>kartilago</a:t>
            </a:r>
            <a:r>
              <a:rPr lang="en-US" dirty="0">
                <a:latin typeface="Garamond" panose="02020404030301010803" pitchFamily="18" charset="0"/>
              </a:rPr>
              <a:t> </a:t>
            </a:r>
            <a:r>
              <a:rPr lang="en-US" dirty="0" err="1">
                <a:latin typeface="Garamond" panose="02020404030301010803" pitchFamily="18" charset="0"/>
              </a:rPr>
              <a:t>tiroidea</a:t>
            </a:r>
            <a:r>
              <a:rPr lang="en-US" dirty="0">
                <a:latin typeface="Garamond" panose="02020404030301010803" pitchFamily="18" charset="0"/>
              </a:rPr>
              <a:t>, </a:t>
            </a:r>
            <a:r>
              <a:rPr lang="en-US" dirty="0" err="1">
                <a:latin typeface="Garamond" panose="02020404030301010803" pitchFamily="18" charset="0"/>
              </a:rPr>
              <a:t>krikoidea</a:t>
            </a:r>
            <a:r>
              <a:rPr lang="en-US" dirty="0">
                <a:latin typeface="Garamond" panose="02020404030301010803" pitchFamily="18" charset="0"/>
              </a:rPr>
              <a:t> </a:t>
            </a:r>
            <a:r>
              <a:rPr lang="en-US" dirty="0" err="1">
                <a:latin typeface="Garamond" panose="02020404030301010803" pitchFamily="18" charset="0"/>
              </a:rPr>
              <a:t>dan</a:t>
            </a:r>
            <a:r>
              <a:rPr lang="en-US" dirty="0">
                <a:latin typeface="Garamond" panose="02020404030301010803" pitchFamily="18" charset="0"/>
              </a:rPr>
              <a:t> </a:t>
            </a:r>
            <a:r>
              <a:rPr lang="en-US" dirty="0" err="1" smtClean="0">
                <a:latin typeface="Garamond" panose="02020404030301010803" pitchFamily="18" charset="0"/>
              </a:rPr>
              <a:t>aritenoidea</a:t>
            </a:r>
            <a:r>
              <a:rPr lang="id-ID" dirty="0" smtClean="0">
                <a:latin typeface="Garamond" panose="02020404030301010803" pitchFamily="18" charset="0"/>
              </a:rPr>
              <a:t>.</a:t>
            </a:r>
          </a:p>
          <a:p>
            <a:r>
              <a:rPr lang="id-ID" dirty="0" smtClean="0">
                <a:latin typeface="Garamond" panose="02020404030301010803" pitchFamily="18" charset="0"/>
              </a:rPr>
              <a:t>ventrikulus </a:t>
            </a:r>
            <a:r>
              <a:rPr lang="id-ID" dirty="0">
                <a:latin typeface="Garamond" panose="02020404030301010803" pitchFamily="18" charset="0"/>
              </a:rPr>
              <a:t>laringis </a:t>
            </a:r>
            <a:r>
              <a:rPr lang="id-ID" dirty="0" smtClean="0">
                <a:latin typeface="Garamond" panose="02020404030301010803" pitchFamily="18" charset="0"/>
              </a:rPr>
              <a:t>→ pita suara</a:t>
            </a:r>
            <a:endParaRPr lang="en-US" dirty="0">
              <a:latin typeface="Garamond" panose="02020404030301010803" pitchFamily="18" charset="0"/>
            </a:endParaRPr>
          </a:p>
        </p:txBody>
      </p:sp>
      <p:pic>
        <p:nvPicPr>
          <p:cNvPr id="10244" name="Picture 4" descr="pojok-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14" y="1219201"/>
            <a:ext cx="5845629" cy="540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0" y="538845"/>
            <a:ext cx="5602514" cy="1020762"/>
          </a:xfrm>
          <a:prstGeom prst="rect">
            <a:avLst/>
          </a:prstGeom>
          <a:noFill/>
          <a:ln w="38100">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b="1" kern="10" dirty="0" smtClean="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rPr>
              <a:t>LARING</a:t>
            </a:r>
            <a:endParaRPr lang="id-ID" b="1" kern="10" dirty="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1979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body" idx="1"/>
          </p:nvPr>
        </p:nvSpPr>
        <p:spPr>
          <a:xfrm>
            <a:off x="1081316" y="549735"/>
            <a:ext cx="9347200" cy="3401786"/>
          </a:xfrm>
          <a:solidFill>
            <a:schemeClr val="bg1"/>
          </a:solidFill>
        </p:spPr>
        <p:txBody>
          <a:bodyPr>
            <a:normAutofit/>
          </a:bodyPr>
          <a:lstStyle/>
          <a:p>
            <a:pPr>
              <a:buFont typeface="Wingdings" panose="05000000000000000000" pitchFamily="2" charset="2"/>
              <a:buChar char="q"/>
            </a:pPr>
            <a:r>
              <a:rPr lang="sv-SE" dirty="0">
                <a:latin typeface="Garamond" panose="02020404030301010803" pitchFamily="18" charset="0"/>
              </a:rPr>
              <a:t>Saluran pencernaan merupakan sistem organ utama yang berasal dari lapisan embrio endoderm. Pembentukannya sangat tergantung pada pelipatan lapisan embrio ke arah sefalokaudal dan lateral. </a:t>
            </a:r>
            <a:endParaRPr lang="id-ID" dirty="0" smtClean="0">
              <a:latin typeface="Garamond" panose="02020404030301010803" pitchFamily="18" charset="0"/>
            </a:endParaRPr>
          </a:p>
          <a:p>
            <a:pPr>
              <a:buFont typeface="Wingdings" panose="05000000000000000000" pitchFamily="2" charset="2"/>
              <a:buChar char="q"/>
            </a:pPr>
            <a:r>
              <a:rPr lang="sv-SE" dirty="0" smtClean="0">
                <a:latin typeface="Garamond" panose="02020404030301010803" pitchFamily="18" charset="0"/>
              </a:rPr>
              <a:t>Pada </a:t>
            </a:r>
            <a:r>
              <a:rPr lang="sv-SE" dirty="0">
                <a:latin typeface="Garamond" panose="02020404030301010803" pitchFamily="18" charset="0"/>
              </a:rPr>
              <a:t>bagian anterior atau bagian kepala, usus primitif membentuk sebuah tabung berujung buntu yaitu usus depan, sedangkan  di daerah ekor membentuk usus belakang. Bagian di antara usus depan dan belakang disebut usus tengah</a:t>
            </a:r>
            <a:r>
              <a:rPr lang="en-US" dirty="0">
                <a:latin typeface="Garamond" panose="02020404030301010803" pitchFamily="18" charset="0"/>
              </a:rPr>
              <a:t> </a:t>
            </a:r>
          </a:p>
        </p:txBody>
      </p:sp>
      <p:pic>
        <p:nvPicPr>
          <p:cNvPr id="5" name="Picture 4" descr="hal 1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980" y="4114801"/>
            <a:ext cx="8432163" cy="270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44227"/>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2133600" y="571512"/>
            <a:ext cx="8229600" cy="792163"/>
          </a:xfrm>
        </p:spPr>
        <p:txBody>
          <a:bodyPr/>
          <a:lstStyle/>
          <a:p>
            <a:pPr marL="838200" indent="-838200" algn="ctr"/>
            <a:r>
              <a:rPr lang="id-ID" sz="3200" b="1" dirty="0">
                <a:latin typeface="Arial" panose="020B0604020202020204" pitchFamily="34" charset="0"/>
                <a:cs typeface="Arial" panose="020B0604020202020204" pitchFamily="34" charset="0"/>
              </a:rPr>
              <a:t>TRAKEA,BRONKI DAN PARU-PARU</a:t>
            </a:r>
            <a:endParaRPr lang="en-US" sz="3200" b="1" dirty="0">
              <a:latin typeface="Arial" panose="020B0604020202020204" pitchFamily="34" charset="0"/>
              <a:cs typeface="Arial" panose="020B0604020202020204" pitchFamily="34" charset="0"/>
            </a:endParaRPr>
          </a:p>
        </p:txBody>
      </p:sp>
      <p:pic>
        <p:nvPicPr>
          <p:cNvPr id="11268" name="Picture 4" descr="pojok-57"/>
          <p:cNvPicPr>
            <a:picLocks noGrp="1" noChangeAspect="1" noChangeArrowheads="1"/>
          </p:cNvPicPr>
          <p:nvPr>
            <p:ph type="body" sz="half" idx="1"/>
          </p:nvPr>
        </p:nvPicPr>
        <p:blipFill>
          <a:blip r:embed="rId4">
            <a:extLst>
              <a:ext uri="{28A0092B-C50C-407E-A947-70E740481C1C}">
                <a14:useLocalDpi xmlns:a14="http://schemas.microsoft.com/office/drawing/2010/main" val="0"/>
              </a:ext>
            </a:extLst>
          </a:blip>
          <a:srcRect/>
          <a:stretch>
            <a:fillRect/>
          </a:stretch>
        </p:blipFill>
        <p:spPr>
          <a:xfrm>
            <a:off x="2394857" y="1332317"/>
            <a:ext cx="7282543" cy="4262952"/>
          </a:xfrm>
          <a:noFill/>
        </p:spPr>
      </p:pic>
      <p:sp>
        <p:nvSpPr>
          <p:cNvPr id="10244" name="Rectangle 5"/>
          <p:cNvSpPr>
            <a:spLocks noGrp="1" noChangeArrowheads="1"/>
          </p:cNvSpPr>
          <p:nvPr>
            <p:ph type="body" sz="half" idx="2"/>
          </p:nvPr>
        </p:nvSpPr>
        <p:spPr>
          <a:xfrm>
            <a:off x="1625601" y="5421092"/>
            <a:ext cx="10000342" cy="936171"/>
          </a:xfrm>
        </p:spPr>
        <p:txBody>
          <a:bodyPr>
            <a:noAutofit/>
          </a:bodyPr>
          <a:lstStyle/>
          <a:p>
            <a:pPr marL="0" indent="0" eaLnBrk="1" hangingPunct="1">
              <a:buNone/>
            </a:pPr>
            <a:r>
              <a:rPr lang="id-ID" dirty="0">
                <a:latin typeface="Garamond" panose="02020404030301010803" pitchFamily="18" charset="0"/>
              </a:rPr>
              <a:t>Selama pemisahannya dengan usus depan, tunas paru membentuk trakea dan dua kantong keluar di sebelah lateral, yaitu tunas bronkialis</a:t>
            </a:r>
            <a:r>
              <a:rPr lang="en-US" dirty="0" smtClean="0">
                <a:latin typeface="Garamond" panose="02020404030301010803" pitchFamily="18" charset="0"/>
              </a:rPr>
              <a:t> </a:t>
            </a:r>
          </a:p>
        </p:txBody>
      </p:sp>
    </p:spTree>
    <p:extLst>
      <p:ext uri="{BB962C8B-B14F-4D97-AF65-F5344CB8AC3E}">
        <p14:creationId xmlns:p14="http://schemas.microsoft.com/office/powerpoint/2010/main" val="4252620497"/>
      </p:ext>
    </p:extLst>
  </p:cSld>
  <p:clrMapOvr>
    <a:masterClrMapping/>
  </p:clrMapOvr>
  <p:transition>
    <p:split orient="ver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pojok-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890" y="435429"/>
            <a:ext cx="9132093" cy="642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338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ojok-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829" y="562432"/>
            <a:ext cx="8129392"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590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pojok-60"/>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162633" y="1371603"/>
            <a:ext cx="7814594" cy="5327454"/>
          </a:xfrm>
          <a:noFill/>
        </p:spPr>
      </p:pic>
      <p:sp>
        <p:nvSpPr>
          <p:cNvPr id="4" name="Rectangle 2"/>
          <p:cNvSpPr txBox="1">
            <a:spLocks noChangeArrowheads="1"/>
          </p:cNvSpPr>
          <p:nvPr/>
        </p:nvSpPr>
        <p:spPr>
          <a:xfrm>
            <a:off x="3294743" y="457200"/>
            <a:ext cx="5602514" cy="1020762"/>
          </a:xfrm>
          <a:prstGeom prst="rect">
            <a:avLst/>
          </a:prstGeom>
          <a:noFill/>
          <a:ln w="38100">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b="1" kern="10" dirty="0" smtClean="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rPr>
              <a:t>Pematangan Paru-paru</a:t>
            </a:r>
            <a:endParaRPr lang="id-ID" b="1" kern="10" dirty="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34479894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84285" y="538842"/>
            <a:ext cx="6023429" cy="804769"/>
          </a:xfrm>
          <a:noFill/>
        </p:spPr>
        <p:txBody>
          <a:bodyPr>
            <a:noAutofit/>
          </a:bodyPr>
          <a:lstStyle/>
          <a:p>
            <a:pPr algn="ctr"/>
            <a:r>
              <a:rPr lang="id-ID" sz="4000" b="1" dirty="0" smtClean="0">
                <a:solidFill>
                  <a:srgbClr val="FF0000"/>
                </a:solidFill>
                <a:latin typeface="Garamond" panose="02020404030301010803" pitchFamily="18" charset="0"/>
              </a:rPr>
              <a:t>TRIMESTER PERTAMA</a:t>
            </a:r>
            <a:endParaRPr lang="id-ID" sz="4000" b="1" dirty="0">
              <a:solidFill>
                <a:srgbClr val="FF0000"/>
              </a:solidFill>
              <a:latin typeface="Garamond" panose="02020404030301010803" pitchFamily="18" charset="0"/>
            </a:endParaRPr>
          </a:p>
        </p:txBody>
      </p:sp>
      <p:graphicFrame>
        <p:nvGraphicFramePr>
          <p:cNvPr id="4" name="Table 3"/>
          <p:cNvGraphicFramePr>
            <a:graphicFrameLocks noGrp="1"/>
          </p:cNvGraphicFramePr>
          <p:nvPr>
            <p:extLst/>
          </p:nvPr>
        </p:nvGraphicFramePr>
        <p:xfrm>
          <a:off x="584199" y="1199076"/>
          <a:ext cx="11047507" cy="5452833"/>
        </p:xfrm>
        <a:graphic>
          <a:graphicData uri="http://schemas.openxmlformats.org/drawingml/2006/table">
            <a:tbl>
              <a:tblPr firstRow="1" bandRow="1">
                <a:tableStyleId>{5C22544A-7EE6-4342-B048-85BDC9FD1C3A}</a:tableStyleId>
              </a:tblPr>
              <a:tblGrid>
                <a:gridCol w="1311836"/>
                <a:gridCol w="9735671"/>
              </a:tblGrid>
              <a:tr h="0">
                <a:tc>
                  <a:txBody>
                    <a:bodyPr/>
                    <a:lstStyle/>
                    <a:p>
                      <a:pPr algn="ctr"/>
                      <a:r>
                        <a:rPr lang="id-ID" dirty="0" smtClean="0"/>
                        <a:t>Minggu Ke-</a:t>
                      </a:r>
                      <a:endParaRPr lang="id-ID" dirty="0"/>
                    </a:p>
                  </a:txBody>
                  <a:tcPr/>
                </a:tc>
                <a:tc>
                  <a:txBody>
                    <a:bodyPr/>
                    <a:lstStyle/>
                    <a:p>
                      <a:pPr algn="ctr"/>
                      <a:r>
                        <a:rPr lang="id-ID" dirty="0" smtClean="0"/>
                        <a:t>Perkembangan</a:t>
                      </a:r>
                      <a:endParaRPr lang="id-ID" dirty="0"/>
                    </a:p>
                  </a:txBody>
                  <a:tcPr/>
                </a:tc>
              </a:tr>
              <a:tr h="469353">
                <a:tc>
                  <a:txBody>
                    <a:bodyPr/>
                    <a:lstStyle/>
                    <a:p>
                      <a:pPr algn="ctr"/>
                      <a:r>
                        <a:rPr lang="id-ID" dirty="0" smtClean="0"/>
                        <a:t>1-2</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belum terjadi pembentukan janin</a:t>
                      </a:r>
                    </a:p>
                  </a:txBody>
                  <a:tcPr/>
                </a:tc>
              </a:tr>
              <a:tr h="370840">
                <a:tc>
                  <a:txBody>
                    <a:bodyPr/>
                    <a:lstStyle/>
                    <a:p>
                      <a:pPr algn="ctr"/>
                      <a:r>
                        <a:rPr lang="id-ID" dirty="0" smtClean="0"/>
                        <a:t>3</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terjadi fertilisasi, pembelahan sel</a:t>
                      </a:r>
                    </a:p>
                  </a:txBody>
                  <a:tcPr/>
                </a:tc>
              </a:tr>
              <a:tr h="370840">
                <a:tc>
                  <a:txBody>
                    <a:bodyPr/>
                    <a:lstStyle/>
                    <a:p>
                      <a:pPr algn="ctr"/>
                      <a:r>
                        <a:rPr lang="id-ID" dirty="0" smtClean="0"/>
                        <a:t>4</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blastula; mulai terbentuk plasenta</a:t>
                      </a:r>
                    </a:p>
                  </a:txBody>
                  <a:tcPr/>
                </a:tc>
              </a:tr>
              <a:tr h="370840">
                <a:tc>
                  <a:txBody>
                    <a:bodyPr/>
                    <a:lstStyle/>
                    <a:p>
                      <a:pPr algn="ctr"/>
                      <a:r>
                        <a:rPr lang="id-ID" dirty="0" smtClean="0"/>
                        <a:t>5</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awal mula periode embrio (janin); terjadi pembentukan organ-organ seperti otak, sumsum tulang belakang, jantung dan organ lain</a:t>
                      </a:r>
                    </a:p>
                  </a:txBody>
                  <a:tcPr/>
                </a:tc>
              </a:tr>
              <a:tr h="370840">
                <a:tc>
                  <a:txBody>
                    <a:bodyPr/>
                    <a:lstStyle/>
                    <a:p>
                      <a:pPr algn="ctr"/>
                      <a:r>
                        <a:rPr lang="id-ID" dirty="0" smtClean="0"/>
                        <a:t>6</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Tabung saraf janin bagian</a:t>
                      </a:r>
                      <a:r>
                        <a:rPr lang="id-ID" baseline="0" dirty="0" smtClean="0"/>
                        <a:t> punggung menutup, jantung mulai memompa darah, serta bakal tangan dan kaki mulai terbentuk</a:t>
                      </a:r>
                      <a:endParaRPr lang="id-ID" dirty="0" smtClean="0"/>
                    </a:p>
                  </a:txBody>
                  <a:tcPr/>
                </a:tc>
              </a:tr>
              <a:tr h="370840">
                <a:tc>
                  <a:txBody>
                    <a:bodyPr/>
                    <a:lstStyle/>
                    <a:p>
                      <a:pPr algn="ctr"/>
                      <a:r>
                        <a:rPr lang="id-ID" dirty="0" smtClean="0"/>
                        <a:t>7</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otak,</a:t>
                      </a:r>
                      <a:r>
                        <a:rPr lang="id-ID" baseline="0" dirty="0" smtClean="0"/>
                        <a:t> wajah hidung dan lensa mata</a:t>
                      </a:r>
                      <a:endParaRPr lang="id-ID" dirty="0" smtClean="0"/>
                    </a:p>
                  </a:txBody>
                  <a:tcPr/>
                </a:tc>
              </a:tr>
              <a:tr h="370840">
                <a:tc>
                  <a:txBody>
                    <a:bodyPr/>
                    <a:lstStyle/>
                    <a:p>
                      <a:pPr algn="ctr"/>
                      <a:r>
                        <a:rPr lang="id-ID" dirty="0" smtClean="0"/>
                        <a:t>8</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Lengan dan tungkai menjadi lebih panjang, mulai</a:t>
                      </a:r>
                      <a:r>
                        <a:rPr lang="id-ID" baseline="0" dirty="0" smtClean="0"/>
                        <a:t> terbentuk jari-jari, mata bibir, dan hidung</a:t>
                      </a:r>
                      <a:endParaRPr lang="id-ID" dirty="0" smtClean="0"/>
                    </a:p>
                  </a:txBody>
                  <a:tcPr/>
                </a:tc>
              </a:tr>
              <a:tr h="370840">
                <a:tc>
                  <a:txBody>
                    <a:bodyPr/>
                    <a:lstStyle/>
                    <a:p>
                      <a:pPr algn="ctr"/>
                      <a:r>
                        <a:rPr lang="id-ID" dirty="0" smtClean="0"/>
                        <a:t>9</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Tulang-tulang jari telah terbentuk dan telinga mengalami</a:t>
                      </a:r>
                      <a:r>
                        <a:rPr lang="id-ID" baseline="0" dirty="0" smtClean="0"/>
                        <a:t> perkembangan</a:t>
                      </a:r>
                      <a:endParaRPr lang="id-ID" dirty="0" smtClean="0"/>
                    </a:p>
                  </a:txBody>
                  <a:tcPr/>
                </a:tc>
              </a:tr>
              <a:tr h="370840">
                <a:tc>
                  <a:txBody>
                    <a:bodyPr/>
                    <a:lstStyle/>
                    <a:p>
                      <a:pPr algn="ctr"/>
                      <a:r>
                        <a:rPr lang="id-ID" dirty="0" smtClean="0"/>
                        <a:t>10</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Tulang tengkorak menjadi lebih bundar, leher mulai berkembang, dan kelompak mata menutup</a:t>
                      </a:r>
                    </a:p>
                  </a:txBody>
                  <a:tcPr/>
                </a:tc>
              </a:tr>
              <a:tr h="370840">
                <a:tc>
                  <a:txBody>
                    <a:bodyPr/>
                    <a:lstStyle/>
                    <a:p>
                      <a:pPr algn="ctr"/>
                      <a:r>
                        <a:rPr lang="id-ID" dirty="0" smtClean="0"/>
                        <a:t>11</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Mulai</a:t>
                      </a:r>
                      <a:r>
                        <a:rPr lang="id-ID" baseline="0" dirty="0" smtClean="0"/>
                        <a:t> terbentuk alat kelamin</a:t>
                      </a:r>
                      <a:endParaRPr lang="id-ID" dirty="0" smtClean="0"/>
                    </a:p>
                  </a:txBody>
                  <a:tcPr/>
                </a:tc>
              </a:tr>
              <a:tr h="370840">
                <a:tc>
                  <a:txBody>
                    <a:bodyPr/>
                    <a:lstStyle/>
                    <a:p>
                      <a:pPr algn="ctr"/>
                      <a:r>
                        <a:rPr lang="id-ID" dirty="0" smtClean="0"/>
                        <a:t>12</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Wajah bayi telah</a:t>
                      </a:r>
                      <a:r>
                        <a:rPr lang="id-ID" baseline="0" dirty="0" smtClean="0"/>
                        <a:t> menyerupai manusia dan kuku mulai tumbuh</a:t>
                      </a:r>
                      <a:endParaRPr lang="id-ID" dirty="0" smtClean="0"/>
                    </a:p>
                  </a:txBody>
                  <a:tcPr/>
                </a:tc>
              </a:tr>
              <a:tr h="370840">
                <a:tc>
                  <a:txBody>
                    <a:bodyPr/>
                    <a:lstStyle/>
                    <a:p>
                      <a:pPr algn="ctr"/>
                      <a:r>
                        <a:rPr lang="id-ID" dirty="0" smtClean="0"/>
                        <a:t>13</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Ginjal</a:t>
                      </a:r>
                      <a:r>
                        <a:rPr lang="id-ID" baseline="0" dirty="0" smtClean="0"/>
                        <a:t> dan sistem kemih sudah berfungsi. Pada kulit terbentuk rambut-rambut halus.</a:t>
                      </a:r>
                      <a:endParaRPr lang="id-ID" dirty="0" smtClean="0"/>
                    </a:p>
                  </a:txBody>
                  <a:tcPr/>
                </a:tc>
              </a:tr>
            </a:tbl>
          </a:graphicData>
        </a:graphic>
      </p:graphicFrame>
    </p:spTree>
    <p:extLst>
      <p:ext uri="{BB962C8B-B14F-4D97-AF65-F5344CB8AC3E}">
        <p14:creationId xmlns:p14="http://schemas.microsoft.com/office/powerpoint/2010/main" val="4209589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84285" y="424543"/>
            <a:ext cx="6023429" cy="804769"/>
          </a:xfrm>
          <a:noFill/>
        </p:spPr>
        <p:txBody>
          <a:bodyPr>
            <a:noAutofit/>
          </a:bodyPr>
          <a:lstStyle/>
          <a:p>
            <a:pPr algn="ctr"/>
            <a:r>
              <a:rPr lang="id-ID" sz="4000" b="1" dirty="0" smtClean="0">
                <a:solidFill>
                  <a:srgbClr val="FF0000"/>
                </a:solidFill>
                <a:latin typeface="Garamond" panose="02020404030301010803" pitchFamily="18" charset="0"/>
              </a:rPr>
              <a:t>TRIMESTER KEDUA</a:t>
            </a:r>
            <a:endParaRPr lang="id-ID" sz="4000" b="1" dirty="0">
              <a:solidFill>
                <a:srgbClr val="FF0000"/>
              </a:solidFill>
              <a:latin typeface="Garamond" panose="02020404030301010803" pitchFamily="18" charset="0"/>
            </a:endParaRPr>
          </a:p>
        </p:txBody>
      </p:sp>
      <p:graphicFrame>
        <p:nvGraphicFramePr>
          <p:cNvPr id="4" name="Table 3"/>
          <p:cNvGraphicFramePr>
            <a:graphicFrameLocks noGrp="1"/>
          </p:cNvGraphicFramePr>
          <p:nvPr>
            <p:extLst/>
          </p:nvPr>
        </p:nvGraphicFramePr>
        <p:xfrm>
          <a:off x="584199" y="1199076"/>
          <a:ext cx="11047507" cy="4724400"/>
        </p:xfrm>
        <a:graphic>
          <a:graphicData uri="http://schemas.openxmlformats.org/drawingml/2006/table">
            <a:tbl>
              <a:tblPr firstRow="1" bandRow="1">
                <a:tableStyleId>{5C22544A-7EE6-4342-B048-85BDC9FD1C3A}</a:tableStyleId>
              </a:tblPr>
              <a:tblGrid>
                <a:gridCol w="1311836"/>
                <a:gridCol w="9735671"/>
              </a:tblGrid>
              <a:tr h="0">
                <a:tc>
                  <a:txBody>
                    <a:bodyPr/>
                    <a:lstStyle/>
                    <a:p>
                      <a:pPr algn="ctr"/>
                      <a:r>
                        <a:rPr lang="id-ID" sz="2800" dirty="0" smtClean="0">
                          <a:latin typeface="Garamond" panose="02020404030301010803" pitchFamily="18" charset="0"/>
                        </a:rPr>
                        <a:t>Minggu Ke-</a:t>
                      </a:r>
                      <a:endParaRPr lang="id-ID" sz="2800" dirty="0">
                        <a:latin typeface="Garamond" panose="02020404030301010803" pitchFamily="18" charset="0"/>
                      </a:endParaRPr>
                    </a:p>
                  </a:txBody>
                  <a:tcPr/>
                </a:tc>
                <a:tc>
                  <a:txBody>
                    <a:bodyPr/>
                    <a:lstStyle/>
                    <a:p>
                      <a:pPr algn="ctr"/>
                      <a:r>
                        <a:rPr lang="id-ID" sz="2800" dirty="0" smtClean="0">
                          <a:latin typeface="Garamond" panose="02020404030301010803" pitchFamily="18" charset="0"/>
                        </a:rPr>
                        <a:t>Perkembangan</a:t>
                      </a:r>
                      <a:endParaRPr lang="id-ID" sz="2800" dirty="0">
                        <a:latin typeface="Garamond" panose="02020404030301010803" pitchFamily="18" charset="0"/>
                      </a:endParaRPr>
                    </a:p>
                  </a:txBody>
                  <a:tcPr/>
                </a:tc>
              </a:tr>
              <a:tr h="469353">
                <a:tc>
                  <a:txBody>
                    <a:bodyPr/>
                    <a:lstStyle/>
                    <a:p>
                      <a:pPr algn="ctr"/>
                      <a:r>
                        <a:rPr lang="id-ID" sz="2800" dirty="0" smtClean="0">
                          <a:latin typeface="Garamond" panose="02020404030301010803" pitchFamily="18" charset="0"/>
                        </a:rPr>
                        <a:t>14-16</a:t>
                      </a:r>
                      <a:endParaRPr lang="id-ID" sz="28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dirty="0" smtClean="0">
                          <a:latin typeface="Garamond" panose="02020404030301010803" pitchFamily="18" charset="0"/>
                        </a:rPr>
                        <a:t>Terbentuk</a:t>
                      </a:r>
                      <a:r>
                        <a:rPr lang="id-ID" sz="2800" baseline="0" dirty="0" smtClean="0">
                          <a:latin typeface="Garamond" panose="02020404030301010803" pitchFamily="18" charset="0"/>
                        </a:rPr>
                        <a:t> kelenjar keringat, hati dan pankreas telah berfungsi dan bayi dapat menghisap dan menelan sedikit cairan amnion</a:t>
                      </a:r>
                      <a:endParaRPr lang="id-ID" sz="2800" dirty="0" smtClean="0">
                        <a:latin typeface="Garamond" panose="02020404030301010803" pitchFamily="18" charset="0"/>
                      </a:endParaRPr>
                    </a:p>
                  </a:txBody>
                  <a:tcPr/>
                </a:tc>
              </a:tr>
              <a:tr h="370840">
                <a:tc>
                  <a:txBody>
                    <a:bodyPr/>
                    <a:lstStyle/>
                    <a:p>
                      <a:pPr algn="ctr"/>
                      <a:r>
                        <a:rPr lang="id-ID" sz="2800" dirty="0" smtClean="0">
                          <a:latin typeface="Garamond" panose="02020404030301010803" pitchFamily="18" charset="0"/>
                        </a:rPr>
                        <a:t>17-20</a:t>
                      </a:r>
                      <a:endParaRPr lang="id-ID" sz="28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dirty="0" smtClean="0">
                          <a:latin typeface="Garamond" panose="02020404030301010803" pitchFamily="18" charset="0"/>
                        </a:rPr>
                        <a:t>Alis dan bulu</a:t>
                      </a:r>
                      <a:r>
                        <a:rPr lang="id-ID" sz="2800" baseline="0" dirty="0" smtClean="0">
                          <a:latin typeface="Garamond" panose="02020404030301010803" pitchFamily="18" charset="0"/>
                        </a:rPr>
                        <a:t> mata telah tumbuh; denyut jantung dapat terdengar dengan alat; bayi mulai aktif bergerak</a:t>
                      </a:r>
                      <a:endParaRPr lang="id-ID" sz="2800" dirty="0" smtClean="0">
                        <a:latin typeface="Garamond" panose="02020404030301010803" pitchFamily="18" charset="0"/>
                      </a:endParaRPr>
                    </a:p>
                  </a:txBody>
                  <a:tcPr/>
                </a:tc>
              </a:tr>
              <a:tr h="370840">
                <a:tc>
                  <a:txBody>
                    <a:bodyPr/>
                    <a:lstStyle/>
                    <a:p>
                      <a:pPr algn="ctr"/>
                      <a:r>
                        <a:rPr lang="id-ID" sz="2800" dirty="0" smtClean="0">
                          <a:latin typeface="Garamond" panose="02020404030301010803" pitchFamily="18" charset="0"/>
                        </a:rPr>
                        <a:t>21-23</a:t>
                      </a:r>
                      <a:endParaRPr lang="id-ID" sz="28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dirty="0" smtClean="0">
                          <a:latin typeface="Garamond" panose="02020404030301010803" pitchFamily="18" charset="0"/>
                        </a:rPr>
                        <a:t>Kulit menjadi lebih tebal dan lemak bertambah. Seluruh komponen mata telah</a:t>
                      </a:r>
                      <a:r>
                        <a:rPr lang="id-ID" sz="2800" baseline="0" dirty="0" smtClean="0">
                          <a:latin typeface="Garamond" panose="02020404030301010803" pitchFamily="18" charset="0"/>
                        </a:rPr>
                        <a:t> terbentuk dan organ-organ telah berfungsi</a:t>
                      </a:r>
                      <a:endParaRPr lang="id-ID" sz="2800" dirty="0" smtClean="0">
                        <a:latin typeface="Garamond" panose="02020404030301010803" pitchFamily="18" charset="0"/>
                      </a:endParaRPr>
                    </a:p>
                  </a:txBody>
                  <a:tcPr/>
                </a:tc>
              </a:tr>
              <a:tr h="370840">
                <a:tc>
                  <a:txBody>
                    <a:bodyPr/>
                    <a:lstStyle/>
                    <a:p>
                      <a:pPr algn="ctr"/>
                      <a:r>
                        <a:rPr lang="id-ID" sz="2800" dirty="0" smtClean="0">
                          <a:latin typeface="Garamond" panose="02020404030301010803" pitchFamily="18" charset="0"/>
                        </a:rPr>
                        <a:t>24-26</a:t>
                      </a:r>
                      <a:endParaRPr lang="id-ID" sz="28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dirty="0" smtClean="0">
                          <a:latin typeface="Garamond" panose="02020404030301010803" pitchFamily="18" charset="0"/>
                        </a:rPr>
                        <a:t>Janin memiliki siklus bangun-tidur dan sedang mengalami pematangan</a:t>
                      </a:r>
                      <a:r>
                        <a:rPr lang="id-ID" sz="2800" baseline="0" dirty="0" smtClean="0">
                          <a:latin typeface="Garamond" panose="02020404030301010803" pitchFamily="18" charset="0"/>
                        </a:rPr>
                        <a:t> fungsi sistem saraf</a:t>
                      </a:r>
                      <a:endParaRPr lang="id-ID" sz="2800" dirty="0" smtClean="0">
                        <a:latin typeface="Garamond" panose="02020404030301010803" pitchFamily="18" charset="0"/>
                      </a:endParaRPr>
                    </a:p>
                  </a:txBody>
                  <a:tcPr/>
                </a:tc>
              </a:tr>
            </a:tbl>
          </a:graphicData>
        </a:graphic>
      </p:graphicFrame>
    </p:spTree>
    <p:extLst>
      <p:ext uri="{BB962C8B-B14F-4D97-AF65-F5344CB8AC3E}">
        <p14:creationId xmlns:p14="http://schemas.microsoft.com/office/powerpoint/2010/main" val="2559346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84285" y="571500"/>
            <a:ext cx="6023429" cy="804769"/>
          </a:xfrm>
          <a:noFill/>
        </p:spPr>
        <p:txBody>
          <a:bodyPr>
            <a:noAutofit/>
          </a:bodyPr>
          <a:lstStyle/>
          <a:p>
            <a:pPr algn="ctr"/>
            <a:r>
              <a:rPr lang="id-ID" sz="4000" b="1" dirty="0" smtClean="0">
                <a:solidFill>
                  <a:srgbClr val="FF0000"/>
                </a:solidFill>
                <a:latin typeface="Garamond" panose="02020404030301010803" pitchFamily="18" charset="0"/>
              </a:rPr>
              <a:t>TRIMESTER KETIGA</a:t>
            </a:r>
            <a:endParaRPr lang="id-ID" sz="4000" b="1" dirty="0">
              <a:solidFill>
                <a:srgbClr val="FF0000"/>
              </a:solidFill>
              <a:latin typeface="Garamond" panose="020204040303010108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3079715"/>
              </p:ext>
            </p:extLst>
          </p:nvPr>
        </p:nvGraphicFramePr>
        <p:xfrm>
          <a:off x="584199" y="1558306"/>
          <a:ext cx="11047507" cy="4632960"/>
        </p:xfrm>
        <a:graphic>
          <a:graphicData uri="http://schemas.openxmlformats.org/drawingml/2006/table">
            <a:tbl>
              <a:tblPr firstRow="1" bandRow="1">
                <a:tableStyleId>{5C22544A-7EE6-4342-B048-85BDC9FD1C3A}</a:tableStyleId>
              </a:tblPr>
              <a:tblGrid>
                <a:gridCol w="1311836"/>
                <a:gridCol w="9735671"/>
              </a:tblGrid>
              <a:tr h="0">
                <a:tc>
                  <a:txBody>
                    <a:bodyPr/>
                    <a:lstStyle/>
                    <a:p>
                      <a:pPr algn="ctr"/>
                      <a:r>
                        <a:rPr lang="id-ID" sz="2800" dirty="0" smtClean="0">
                          <a:latin typeface="Garamond" panose="02020404030301010803" pitchFamily="18" charset="0"/>
                        </a:rPr>
                        <a:t>Minggu Ke-</a:t>
                      </a:r>
                      <a:endParaRPr lang="id-ID" sz="2800" dirty="0">
                        <a:latin typeface="Garamond" panose="02020404030301010803" pitchFamily="18" charset="0"/>
                      </a:endParaRPr>
                    </a:p>
                  </a:txBody>
                  <a:tcPr/>
                </a:tc>
                <a:tc>
                  <a:txBody>
                    <a:bodyPr/>
                    <a:lstStyle/>
                    <a:p>
                      <a:pPr algn="ctr"/>
                      <a:r>
                        <a:rPr lang="id-ID" sz="2800" dirty="0" smtClean="0">
                          <a:latin typeface="Garamond" panose="02020404030301010803" pitchFamily="18" charset="0"/>
                        </a:rPr>
                        <a:t>Perkembangan</a:t>
                      </a:r>
                      <a:endParaRPr lang="id-ID" sz="2800" dirty="0">
                        <a:latin typeface="Garamond" panose="02020404030301010803" pitchFamily="18" charset="0"/>
                      </a:endParaRPr>
                    </a:p>
                  </a:txBody>
                  <a:tcPr/>
                </a:tc>
              </a:tr>
              <a:tr h="469353">
                <a:tc>
                  <a:txBody>
                    <a:bodyPr/>
                    <a:lstStyle/>
                    <a:p>
                      <a:pPr algn="ctr"/>
                      <a:r>
                        <a:rPr lang="id-ID" sz="2800" dirty="0" smtClean="0">
                          <a:latin typeface="Garamond" panose="02020404030301010803" pitchFamily="18" charset="0"/>
                        </a:rPr>
                        <a:t>27-32</a:t>
                      </a:r>
                      <a:endParaRPr lang="id-ID" sz="28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dirty="0" smtClean="0">
                          <a:latin typeface="Garamond" panose="02020404030301010803" pitchFamily="18" charset="0"/>
                        </a:rPr>
                        <a:t>Penyimpanan</a:t>
                      </a:r>
                      <a:r>
                        <a:rPr lang="id-ID" sz="2800" baseline="0" dirty="0" smtClean="0">
                          <a:latin typeface="Garamond" panose="02020404030301010803" pitchFamily="18" charset="0"/>
                        </a:rPr>
                        <a:t> lemak, kalsium, dan zat besiberlangsung serta tulang-tulang telah berkembang sempurna namun masih lunak. Kelopak mata telah dapat dibuka</a:t>
                      </a:r>
                      <a:endParaRPr lang="id-ID" sz="2800" dirty="0" smtClean="0">
                        <a:latin typeface="Garamond" panose="02020404030301010803" pitchFamily="18" charset="0"/>
                      </a:endParaRPr>
                    </a:p>
                  </a:txBody>
                  <a:tcPr/>
                </a:tc>
              </a:tr>
              <a:tr h="370840">
                <a:tc>
                  <a:txBody>
                    <a:bodyPr/>
                    <a:lstStyle/>
                    <a:p>
                      <a:pPr algn="ctr"/>
                      <a:r>
                        <a:rPr lang="id-ID" sz="2800" dirty="0" smtClean="0">
                          <a:latin typeface="Garamond" panose="02020404030301010803" pitchFamily="18" charset="0"/>
                        </a:rPr>
                        <a:t>33-36</a:t>
                      </a:r>
                      <a:endParaRPr lang="id-ID" sz="28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dirty="0" smtClean="0">
                          <a:latin typeface="Garamond" panose="02020404030301010803" pitchFamily="18" charset="0"/>
                        </a:rPr>
                        <a:t>Janin</a:t>
                      </a:r>
                      <a:r>
                        <a:rPr lang="id-ID" sz="2800" baseline="0" dirty="0" smtClean="0">
                          <a:latin typeface="Garamond" panose="02020404030301010803" pitchFamily="18" charset="0"/>
                        </a:rPr>
                        <a:t> umumnya mulai berputar sehingga kepala berada di bawah. Pada minggu ini janin mengalami penambahan berat badan dengan cepat.</a:t>
                      </a:r>
                      <a:endParaRPr lang="id-ID" sz="2800" dirty="0" smtClean="0">
                        <a:latin typeface="Garamond" panose="02020404030301010803" pitchFamily="18" charset="0"/>
                      </a:endParaRPr>
                    </a:p>
                  </a:txBody>
                  <a:tcPr/>
                </a:tc>
              </a:tr>
              <a:tr h="370840">
                <a:tc>
                  <a:txBody>
                    <a:bodyPr/>
                    <a:lstStyle/>
                    <a:p>
                      <a:pPr algn="ctr"/>
                      <a:r>
                        <a:rPr lang="id-ID" sz="2800" dirty="0" smtClean="0">
                          <a:latin typeface="Garamond" panose="02020404030301010803" pitchFamily="18" charset="0"/>
                        </a:rPr>
                        <a:t>37-40</a:t>
                      </a:r>
                      <a:endParaRPr lang="id-ID" sz="28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dirty="0" smtClean="0">
                          <a:latin typeface="Garamond" panose="02020404030301010803" pitchFamily="18" charset="0"/>
                        </a:rPr>
                        <a:t>Usia gestasi 38 minggu merupakan usia kehamilan yang dianggap tepat.</a:t>
                      </a:r>
                      <a:r>
                        <a:rPr lang="id-ID" sz="2800" baseline="0" dirty="0" smtClean="0">
                          <a:latin typeface="Garamond" panose="02020404030301010803" pitchFamily="18" charset="0"/>
                        </a:rPr>
                        <a:t> </a:t>
                      </a:r>
                      <a:endParaRPr lang="id-ID" sz="2800" dirty="0" smtClean="0">
                        <a:latin typeface="Garamond" panose="02020404030301010803" pitchFamily="18" charset="0"/>
                      </a:endParaRPr>
                    </a:p>
                  </a:txBody>
                  <a:tcPr/>
                </a:tc>
              </a:tr>
            </a:tbl>
          </a:graphicData>
        </a:graphic>
      </p:graphicFrame>
    </p:spTree>
    <p:extLst>
      <p:ext uri="{BB962C8B-B14F-4D97-AF65-F5344CB8AC3E}">
        <p14:creationId xmlns:p14="http://schemas.microsoft.com/office/powerpoint/2010/main" val="1626511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6580"/>
            <a:ext cx="8610600" cy="5029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7"/>
          <p:cNvSpPr>
            <a:spLocks noGrp="1" noChangeArrowheads="1"/>
          </p:cNvSpPr>
          <p:nvPr>
            <p:ph type="body" idx="1"/>
          </p:nvPr>
        </p:nvSpPr>
        <p:spPr>
          <a:xfrm>
            <a:off x="310243" y="5410200"/>
            <a:ext cx="11674928" cy="1447800"/>
          </a:xfrm>
        </p:spPr>
        <p:txBody>
          <a:bodyPr>
            <a:noAutofit/>
          </a:bodyPr>
          <a:lstStyle/>
          <a:p>
            <a:pPr algn="ctr">
              <a:lnSpc>
                <a:spcPct val="93000"/>
              </a:lnSpc>
              <a:spcBef>
                <a:spcPct val="0"/>
              </a:spcBef>
              <a:buClr>
                <a:srgbClr val="FFFFFF"/>
              </a:buClr>
              <a:buFont typeface="Wingdings" panose="05000000000000000000" pitchFamily="2" charset="2"/>
              <a:buNone/>
            </a:pPr>
            <a:r>
              <a:rPr lang="en-US" sz="2000" dirty="0"/>
              <a:t>	</a:t>
            </a:r>
            <a:r>
              <a:rPr lang="en-US" sz="2000" dirty="0" err="1"/>
              <a:t>Gambar</a:t>
            </a:r>
            <a:r>
              <a:rPr lang="en-US" sz="2000" dirty="0"/>
              <a:t> </a:t>
            </a:r>
            <a:r>
              <a:rPr lang="en-US" sz="2000" dirty="0" err="1"/>
              <a:t>potongan</a:t>
            </a:r>
            <a:r>
              <a:rPr lang="en-US" sz="2000" dirty="0"/>
              <a:t> </a:t>
            </a:r>
            <a:r>
              <a:rPr lang="en-US" sz="2000" dirty="0" err="1"/>
              <a:t>medio-sagital</a:t>
            </a:r>
            <a:r>
              <a:rPr lang="en-US" sz="2000" dirty="0"/>
              <a:t> </a:t>
            </a:r>
            <a:r>
              <a:rPr lang="id-ID" sz="2000" dirty="0" smtClean="0"/>
              <a:t>embrio</a:t>
            </a:r>
            <a:r>
              <a:rPr lang="en-US" sz="2000" dirty="0" smtClean="0"/>
              <a:t> </a:t>
            </a:r>
            <a:r>
              <a:rPr lang="en-US" sz="2000" dirty="0" err="1"/>
              <a:t>pada</a:t>
            </a:r>
            <a:r>
              <a:rPr lang="en-US" sz="2000" dirty="0"/>
              <a:t> </a:t>
            </a:r>
            <a:r>
              <a:rPr lang="en-US" sz="2000" dirty="0" err="1" smtClean="0"/>
              <a:t>berb</a:t>
            </a:r>
            <a:r>
              <a:rPr lang="id-ID" sz="2000" dirty="0" smtClean="0"/>
              <a:t>a</a:t>
            </a:r>
            <a:r>
              <a:rPr lang="en-US" sz="2000" dirty="0" err="1" smtClean="0"/>
              <a:t>gai</a:t>
            </a:r>
            <a:r>
              <a:rPr lang="en-US" sz="2000" dirty="0" smtClean="0"/>
              <a:t> </a:t>
            </a:r>
            <a:r>
              <a:rPr lang="en-US" sz="2000" dirty="0" err="1"/>
              <a:t>tingkat</a:t>
            </a:r>
            <a:r>
              <a:rPr lang="en-US" sz="2000" dirty="0"/>
              <a:t> </a:t>
            </a:r>
            <a:r>
              <a:rPr lang="en-US" sz="2000" dirty="0" err="1"/>
              <a:t>perkembangan</a:t>
            </a:r>
            <a:r>
              <a:rPr lang="en-US" sz="2000" dirty="0"/>
              <a:t> </a:t>
            </a:r>
            <a:r>
              <a:rPr lang="en-US" sz="2000" dirty="0" err="1"/>
              <a:t>untuk</a:t>
            </a:r>
            <a:r>
              <a:rPr lang="en-US" sz="2000" dirty="0"/>
              <a:t> </a:t>
            </a:r>
            <a:r>
              <a:rPr lang="en-US" sz="2000" dirty="0" err="1"/>
              <a:t>menunjukkan</a:t>
            </a:r>
            <a:r>
              <a:rPr lang="en-US" sz="2000" dirty="0"/>
              <a:t> </a:t>
            </a:r>
            <a:r>
              <a:rPr lang="en-US" sz="2000" dirty="0" err="1"/>
              <a:t>pelipatan</a:t>
            </a:r>
            <a:r>
              <a:rPr lang="en-US" sz="2000" dirty="0"/>
              <a:t> </a:t>
            </a:r>
            <a:r>
              <a:rPr lang="en-US" sz="2000" dirty="0" err="1"/>
              <a:t>sefalokaudal</a:t>
            </a:r>
            <a:r>
              <a:rPr lang="en-US" sz="2000" dirty="0"/>
              <a:t> </a:t>
            </a:r>
            <a:r>
              <a:rPr lang="en-US" sz="2000" dirty="0" err="1"/>
              <a:t>dan</a:t>
            </a:r>
            <a:r>
              <a:rPr lang="en-US" sz="2000" dirty="0"/>
              <a:t> </a:t>
            </a:r>
            <a:r>
              <a:rPr lang="en-US" sz="2000" dirty="0" err="1"/>
              <a:t>pengaruhnya</a:t>
            </a:r>
            <a:r>
              <a:rPr lang="en-US" sz="2000" dirty="0"/>
              <a:t> </a:t>
            </a:r>
            <a:r>
              <a:rPr lang="en-US" sz="2000" dirty="0" err="1"/>
              <a:t>pada</a:t>
            </a:r>
            <a:r>
              <a:rPr lang="en-US" sz="2000" dirty="0"/>
              <a:t> </a:t>
            </a:r>
            <a:r>
              <a:rPr lang="en-US" sz="2000" dirty="0" err="1"/>
              <a:t>kedudukan</a:t>
            </a:r>
            <a:r>
              <a:rPr lang="en-US" sz="2000" dirty="0"/>
              <a:t> </a:t>
            </a:r>
            <a:r>
              <a:rPr lang="en-US" sz="2000" dirty="0" err="1"/>
              <a:t>rongga</a:t>
            </a:r>
            <a:r>
              <a:rPr lang="en-US" sz="2000" dirty="0"/>
              <a:t> yang </a:t>
            </a:r>
            <a:r>
              <a:rPr lang="en-US" sz="2000" dirty="0" err="1"/>
              <a:t>dilapisi</a:t>
            </a:r>
            <a:r>
              <a:rPr lang="en-US" sz="2000" dirty="0"/>
              <a:t> endoderm. </a:t>
            </a:r>
            <a:r>
              <a:rPr lang="en-US" sz="2000" dirty="0" smtClean="0"/>
              <a:t>A.</a:t>
            </a:r>
            <a:r>
              <a:rPr lang="id-ID" sz="2000" dirty="0" smtClean="0"/>
              <a:t> Embrio </a:t>
            </a:r>
            <a:r>
              <a:rPr lang="en-US" sz="2000" dirty="0" err="1" smtClean="0"/>
              <a:t>presomit</a:t>
            </a:r>
            <a:r>
              <a:rPr lang="en-US" sz="2000" dirty="0"/>
              <a:t>. B. </a:t>
            </a:r>
            <a:r>
              <a:rPr lang="id-ID" sz="2000" dirty="0" smtClean="0"/>
              <a:t>Embrio</a:t>
            </a:r>
            <a:r>
              <a:rPr lang="en-US" sz="2000" dirty="0" smtClean="0"/>
              <a:t> </a:t>
            </a:r>
            <a:r>
              <a:rPr lang="en-US" sz="2000" dirty="0" err="1"/>
              <a:t>tujuh</a:t>
            </a:r>
            <a:r>
              <a:rPr lang="en-US" sz="2000" dirty="0"/>
              <a:t> </a:t>
            </a:r>
            <a:r>
              <a:rPr lang="en-US" sz="2000" dirty="0" err="1"/>
              <a:t>somit</a:t>
            </a:r>
            <a:r>
              <a:rPr lang="en-US" sz="2000" dirty="0"/>
              <a:t>. C. </a:t>
            </a:r>
            <a:r>
              <a:rPr lang="id-ID" sz="2000" dirty="0" smtClean="0"/>
              <a:t>Embrio</a:t>
            </a:r>
            <a:r>
              <a:rPr lang="en-US" sz="2000" dirty="0" smtClean="0"/>
              <a:t> </a:t>
            </a:r>
            <a:r>
              <a:rPr lang="en-US" sz="2000" dirty="0" err="1"/>
              <a:t>empat</a:t>
            </a:r>
            <a:r>
              <a:rPr lang="en-US" sz="2000" dirty="0"/>
              <a:t> </a:t>
            </a:r>
            <a:r>
              <a:rPr lang="en-US" sz="2000" dirty="0" err="1"/>
              <a:t>belas</a:t>
            </a:r>
            <a:r>
              <a:rPr lang="en-US" sz="2000" dirty="0"/>
              <a:t> </a:t>
            </a:r>
            <a:r>
              <a:rPr lang="en-US" sz="2000" dirty="0" err="1"/>
              <a:t>somit</a:t>
            </a:r>
            <a:r>
              <a:rPr lang="en-US" sz="2000" dirty="0"/>
              <a:t>. D. </a:t>
            </a:r>
            <a:r>
              <a:rPr lang="en-US" sz="2000" dirty="0" err="1"/>
              <a:t>Pada</a:t>
            </a:r>
            <a:r>
              <a:rPr lang="en-US" sz="2000" dirty="0"/>
              <a:t> </a:t>
            </a:r>
            <a:r>
              <a:rPr lang="en-US" sz="2000" dirty="0" err="1"/>
              <a:t>akhir</a:t>
            </a:r>
            <a:r>
              <a:rPr lang="en-US" sz="2000" dirty="0"/>
              <a:t> </a:t>
            </a:r>
            <a:r>
              <a:rPr lang="en-US" sz="2000" dirty="0" err="1"/>
              <a:t>bulan</a:t>
            </a:r>
            <a:r>
              <a:rPr lang="en-US" sz="2000" dirty="0"/>
              <a:t> </a:t>
            </a:r>
            <a:r>
              <a:rPr lang="en-US" sz="2000" dirty="0" err="1"/>
              <a:t>pertama</a:t>
            </a:r>
            <a:r>
              <a:rPr lang="en-US" sz="2000" dirty="0"/>
              <a:t>. </a:t>
            </a:r>
          </a:p>
        </p:txBody>
      </p:sp>
    </p:spTree>
    <p:extLst>
      <p:ext uri="{BB962C8B-B14F-4D97-AF65-F5344CB8AC3E}">
        <p14:creationId xmlns:p14="http://schemas.microsoft.com/office/powerpoint/2010/main" val="2849480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id-ID"/>
          </a:p>
        </p:txBody>
      </p:sp>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710293" y="1919296"/>
            <a:ext cx="6134099" cy="4351338"/>
          </a:xfrm>
        </p:spPr>
        <p:txBody>
          <a:bodyPr/>
          <a:lstStyle/>
          <a:p>
            <a:pPr marL="0" indent="0">
              <a:buNone/>
            </a:pPr>
            <a:r>
              <a:rPr lang="id-ID" dirty="0" smtClean="0"/>
              <a:t>Foregut gives rise to :</a:t>
            </a:r>
          </a:p>
          <a:p>
            <a:r>
              <a:rPr lang="id-ID" dirty="0" smtClean="0"/>
              <a:t>Esophagus </a:t>
            </a:r>
          </a:p>
          <a:p>
            <a:r>
              <a:rPr lang="id-ID" dirty="0" smtClean="0"/>
              <a:t>Stomach </a:t>
            </a:r>
          </a:p>
          <a:p>
            <a:r>
              <a:rPr lang="id-ID" dirty="0" smtClean="0"/>
              <a:t>Duodenum </a:t>
            </a:r>
          </a:p>
          <a:p>
            <a:r>
              <a:rPr lang="id-ID" dirty="0" smtClean="0"/>
              <a:t>Liver</a:t>
            </a:r>
          </a:p>
          <a:p>
            <a:r>
              <a:rPr lang="id-ID" dirty="0" smtClean="0"/>
              <a:t>Pancreas</a:t>
            </a:r>
          </a:p>
          <a:p>
            <a:r>
              <a:rPr lang="id-ID" dirty="0" smtClean="0"/>
              <a:t>Respiratory system (larynx to alveoli)</a:t>
            </a:r>
            <a:endParaRPr lang="id-ID" dirty="0"/>
          </a:p>
        </p:txBody>
      </p:sp>
      <p:pic>
        <p:nvPicPr>
          <p:cNvPr id="11268" name="Picture 4" descr="Img009"/>
          <p:cNvPicPr>
            <a:picLocks noChangeAspect="1" noChangeArrowheads="1"/>
          </p:cNvPicPr>
          <p:nvPr/>
        </p:nvPicPr>
        <p:blipFill rotWithShape="1">
          <a:blip r:embed="rId4">
            <a:extLst>
              <a:ext uri="{28A0092B-C50C-407E-A947-70E740481C1C}">
                <a14:useLocalDpi xmlns:a14="http://schemas.microsoft.com/office/drawing/2010/main" val="0"/>
              </a:ext>
            </a:extLst>
          </a:blip>
          <a:srcRect l="47519" t="3563" r="907"/>
          <a:stretch/>
        </p:blipFill>
        <p:spPr bwMode="auto">
          <a:xfrm>
            <a:off x="7554685" y="354580"/>
            <a:ext cx="4637315" cy="65034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 y="588290"/>
            <a:ext cx="6433457" cy="1020762"/>
          </a:xfrm>
          <a:prstGeom prst="rect">
            <a:avLst/>
          </a:prstGeom>
          <a:noFill/>
          <a:ln w="38100">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dirty="0" smtClean="0"/>
              <a:t>Development of The Foregut</a:t>
            </a:r>
            <a:endParaRPr lang="en-US" dirty="0"/>
          </a:p>
        </p:txBody>
      </p:sp>
    </p:spTree>
    <p:extLst>
      <p:ext uri="{BB962C8B-B14F-4D97-AF65-F5344CB8AC3E}">
        <p14:creationId xmlns:p14="http://schemas.microsoft.com/office/powerpoint/2010/main" val="1511069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3886203" y="582839"/>
            <a:ext cx="3886200" cy="1020762"/>
          </a:xfrm>
          <a:noFill/>
          <a:ln w="38100">
            <a:solidFill>
              <a:schemeClr val="accent1"/>
            </a:solidFill>
          </a:ln>
        </p:spPr>
        <p:txBody>
          <a:bodyPr/>
          <a:lstStyle/>
          <a:p>
            <a:pPr algn="ctr"/>
            <a:r>
              <a:rPr lang="sv-SE" b="1" dirty="0"/>
              <a:t>Stomodeum</a:t>
            </a:r>
            <a:endParaRPr lang="en-US" dirty="0"/>
          </a:p>
        </p:txBody>
      </p:sp>
      <p:sp>
        <p:nvSpPr>
          <p:cNvPr id="5123" name="Rectangle 3"/>
          <p:cNvSpPr>
            <a:spLocks noGrp="1" noChangeArrowheads="1"/>
          </p:cNvSpPr>
          <p:nvPr>
            <p:ph type="body" idx="1"/>
          </p:nvPr>
        </p:nvSpPr>
        <p:spPr>
          <a:xfrm>
            <a:off x="821870" y="2356759"/>
            <a:ext cx="10477501" cy="2478312"/>
          </a:xfrm>
          <a:solidFill>
            <a:schemeClr val="bg1"/>
          </a:solidFill>
        </p:spPr>
        <p:txBody>
          <a:bodyPr/>
          <a:lstStyle/>
          <a:p>
            <a:pPr marL="449263" indent="-449263">
              <a:buFont typeface="Wingdings" panose="05000000000000000000" pitchFamily="2" charset="2"/>
              <a:buChar char="q"/>
            </a:pPr>
            <a:r>
              <a:rPr lang="sv-SE" dirty="0" smtClean="0"/>
              <a:t>Invaginasi </a:t>
            </a:r>
            <a:r>
              <a:rPr lang="sv-SE" dirty="0"/>
              <a:t>ektoderm bertemu dengan evaginasi endoderm sehingga terbentuk mulut pada bagian anterior foregut. </a:t>
            </a:r>
            <a:endParaRPr lang="id-ID" dirty="0" smtClean="0"/>
          </a:p>
          <a:p>
            <a:pPr marL="449263" indent="-449263">
              <a:buFont typeface="Wingdings" panose="05000000000000000000" pitchFamily="2" charset="2"/>
              <a:buChar char="q"/>
            </a:pPr>
            <a:r>
              <a:rPr lang="sv-SE" dirty="0" smtClean="0"/>
              <a:t>Stomodeum </a:t>
            </a:r>
            <a:r>
              <a:rPr lang="sv-SE" dirty="0"/>
              <a:t>menumbuhkan pula peralatan mulut seperti lidah, kelenjar ludah, dan gigi.</a:t>
            </a:r>
            <a:r>
              <a:rPr lang="en-US" dirty="0"/>
              <a:t> </a:t>
            </a:r>
          </a:p>
        </p:txBody>
      </p:sp>
    </p:spTree>
    <p:extLst>
      <p:ext uri="{BB962C8B-B14F-4D97-AF65-F5344CB8AC3E}">
        <p14:creationId xmlns:p14="http://schemas.microsoft.com/office/powerpoint/2010/main" val="114314923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1"/>
          </p:nvPr>
        </p:nvSpPr>
        <p:spPr>
          <a:xfrm>
            <a:off x="636815" y="1877793"/>
            <a:ext cx="11038114" cy="4191000"/>
          </a:xfrm>
          <a:noFill/>
        </p:spPr>
        <p:txBody>
          <a:bodyPr/>
          <a:lstStyle/>
          <a:p>
            <a:pPr>
              <a:buFontTx/>
              <a:buBlip>
                <a:blip r:embed="rId4"/>
              </a:buBlip>
            </a:pPr>
            <a:r>
              <a:rPr lang="sv-SE" dirty="0">
                <a:solidFill>
                  <a:srgbClr val="003300"/>
                </a:solidFill>
              </a:rPr>
              <a:t>Mesenterium adalah suatu lapisan ganda peritoneum yang membungkus suatu organ dan menghubungkannya dengan dinding tubuh. </a:t>
            </a:r>
          </a:p>
          <a:p>
            <a:pPr>
              <a:buFontTx/>
              <a:buBlip>
                <a:blip r:embed="rId4"/>
              </a:buBlip>
            </a:pPr>
            <a:r>
              <a:rPr lang="sv-SE" dirty="0">
                <a:solidFill>
                  <a:srgbClr val="003300"/>
                </a:solidFill>
              </a:rPr>
              <a:t>Bagian- bagian tabung usus dan turunannya digantung dari dorsal dan ventral dinding tubuh oleh mesenterium.</a:t>
            </a:r>
          </a:p>
          <a:p>
            <a:pPr>
              <a:buFontTx/>
              <a:buBlip>
                <a:blip r:embed="rId4"/>
              </a:buBlip>
            </a:pPr>
            <a:r>
              <a:rPr lang="sv-SE" dirty="0">
                <a:solidFill>
                  <a:srgbClr val="003300"/>
                </a:solidFill>
              </a:rPr>
              <a:t>Mesenterium dorsal berjalan dari ujung bawah esofagus ke daerah kloaka usus belakang. </a:t>
            </a:r>
          </a:p>
          <a:p>
            <a:pPr>
              <a:buFontTx/>
              <a:buBlip>
                <a:blip r:embed="rId4"/>
              </a:buBlip>
            </a:pPr>
            <a:r>
              <a:rPr lang="sv-SE" dirty="0">
                <a:solidFill>
                  <a:srgbClr val="003300"/>
                </a:solidFill>
              </a:rPr>
              <a:t>Mesenterium ventral hanya terdapat di daerah esofagus bagian terminal, lambung, dan bagian atas duodenum </a:t>
            </a:r>
            <a:endParaRPr lang="en-US" dirty="0">
              <a:solidFill>
                <a:srgbClr val="003300"/>
              </a:solidFill>
            </a:endParaRPr>
          </a:p>
        </p:txBody>
      </p:sp>
      <p:sp>
        <p:nvSpPr>
          <p:cNvPr id="12296" name="WordArt 8"/>
          <p:cNvSpPr>
            <a:spLocks noChangeArrowheads="1" noChangeShapeType="1" noTextEdit="1"/>
          </p:cNvSpPr>
          <p:nvPr/>
        </p:nvSpPr>
        <p:spPr bwMode="auto">
          <a:xfrm>
            <a:off x="1981200" y="609601"/>
            <a:ext cx="2686050" cy="581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id-ID" sz="4000" kern="10" dirty="0">
              <a:solidFill>
                <a:srgbClr val="CCFFCC"/>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6" name="Rectangle 2"/>
          <p:cNvSpPr>
            <a:spLocks noGrp="1" noChangeArrowheads="1"/>
          </p:cNvSpPr>
          <p:nvPr>
            <p:ph type="title"/>
          </p:nvPr>
        </p:nvSpPr>
        <p:spPr>
          <a:xfrm>
            <a:off x="4016829" y="593272"/>
            <a:ext cx="3886200" cy="1020762"/>
          </a:xfrm>
          <a:noFill/>
          <a:ln w="38100">
            <a:solidFill>
              <a:schemeClr val="accent1"/>
            </a:solidFill>
          </a:ln>
        </p:spPr>
        <p:txBody>
          <a:bodyPr/>
          <a:lstStyle/>
          <a:p>
            <a:pPr algn="ctr"/>
            <a:r>
              <a:rPr lang="id-ID" b="1" kern="10" dirty="0" smtClean="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rPr>
              <a:t>Mesenterium</a:t>
            </a:r>
            <a:endParaRPr lang="id-ID" b="1" kern="10" dirty="0">
              <a:effectLst>
                <a:outerShdw dist="45791" dir="2021404" algn="ctr" rotWithShape="0">
                  <a:srgbClr val="B2B2B2">
                    <a:alpha val="80000"/>
                  </a:srgbClr>
                </a:outerShdw>
              </a:effectLst>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17979506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4152</TotalTime>
  <Words>3854</Words>
  <Application>Microsoft Office PowerPoint</Application>
  <PresentationFormat>Widescreen</PresentationFormat>
  <Paragraphs>319</Paragraphs>
  <Slides>56</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Arial Black</vt:lpstr>
      <vt:lpstr>ArialMT</vt:lpstr>
      <vt:lpstr>Calibri</vt:lpstr>
      <vt:lpstr>Calibri Light</vt:lpstr>
      <vt:lpstr>Calisto MT</vt:lpstr>
      <vt:lpstr>Comic Sans MS</vt:lpstr>
      <vt:lpstr>Garamond</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Stomodeum</vt:lpstr>
      <vt:lpstr>Mesenterium</vt:lpstr>
      <vt:lpstr>PowerPoint Presentation</vt:lpstr>
      <vt:lpstr>Usus Depan</vt:lpstr>
      <vt:lpstr>PowerPoint Presentation</vt:lpstr>
      <vt:lpstr>PowerPoint Presentation</vt:lpstr>
      <vt:lpstr>PowerPoint Presentation</vt:lpstr>
      <vt:lpstr>PowerPoint Presentation</vt:lpstr>
      <vt:lpstr>HATI DAN KANTUNG EMPEDU</vt:lpstr>
      <vt:lpstr>PowerPoint Presentation</vt:lpstr>
      <vt:lpstr>Pankreas</vt:lpstr>
      <vt:lpstr>PowerPoint Presentation</vt:lpstr>
      <vt:lpstr>Gambar A. Pankreas pada perkembangan minggu ke-6.  A.Tunas pankreas ventral berdekatan dengan tunas pankreas dorsal.  B. Gambar yang menunjukkan penyatuan duktus pankreatikus</vt:lpstr>
      <vt:lpstr>USUS TENGAH</vt:lpstr>
      <vt:lpstr>PowerPoint Presentation</vt:lpstr>
      <vt:lpstr>PowerPoint Presentation</vt:lpstr>
      <vt:lpstr>PowerPoint Presentation</vt:lpstr>
      <vt:lpstr>PowerPoint Presentation</vt:lpstr>
      <vt:lpstr>Usus Belakang</vt:lpstr>
      <vt:lpstr>PowerPoint Presentation</vt:lpstr>
      <vt:lpstr>Jantung dan Pembuluh darah</vt:lpstr>
      <vt:lpstr>PowerPoint Presentation</vt:lpstr>
      <vt:lpstr>PowerPoint Presentation</vt:lpstr>
      <vt:lpstr>PowerPoint Presentation</vt:lpstr>
      <vt:lpstr>Pembentukan Jantung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PEMBENTUKAN SISTEM RESPIRASI</vt:lpstr>
      <vt:lpstr>PowerPoint Presentation</vt:lpstr>
      <vt:lpstr>PowerPoint Presentation</vt:lpstr>
      <vt:lpstr>PowerPoint Presentation</vt:lpstr>
      <vt:lpstr>TRAKEA,BRONKI DAN PARU-PARU</vt:lpstr>
      <vt:lpstr>PowerPoint Presentation</vt:lpstr>
      <vt:lpstr>PowerPoint Presentation</vt:lpstr>
      <vt:lpstr>PowerPoint Presentation</vt:lpstr>
      <vt:lpstr>TRIMESTER PERTAMA</vt:lpstr>
      <vt:lpstr>TRIMESTER KEDUA</vt:lpstr>
      <vt:lpstr>TRIMESTER KETIGA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1</dc:creator>
  <cp:lastModifiedBy>user 1</cp:lastModifiedBy>
  <cp:revision>67</cp:revision>
  <dcterms:created xsi:type="dcterms:W3CDTF">2017-03-27T04:26:29Z</dcterms:created>
  <dcterms:modified xsi:type="dcterms:W3CDTF">2017-10-09T01:53:53Z</dcterms:modified>
</cp:coreProperties>
</file>