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65" r:id="rId3"/>
    <p:sldId id="268" r:id="rId4"/>
    <p:sldId id="266" r:id="rId5"/>
    <p:sldId id="270" r:id="rId6"/>
    <p:sldId id="330" r:id="rId7"/>
    <p:sldId id="272" r:id="rId8"/>
    <p:sldId id="273" r:id="rId9"/>
    <p:sldId id="271" r:id="rId10"/>
    <p:sldId id="260" r:id="rId11"/>
    <p:sldId id="262" r:id="rId12"/>
    <p:sldId id="331" r:id="rId13"/>
    <p:sldId id="274" r:id="rId14"/>
    <p:sldId id="275" r:id="rId15"/>
    <p:sldId id="277" r:id="rId16"/>
    <p:sldId id="278" r:id="rId17"/>
    <p:sldId id="332" r:id="rId18"/>
    <p:sldId id="320" r:id="rId19"/>
    <p:sldId id="321" r:id="rId20"/>
    <p:sldId id="280" r:id="rId21"/>
    <p:sldId id="283" r:id="rId22"/>
    <p:sldId id="282" r:id="rId23"/>
    <p:sldId id="322" r:id="rId24"/>
    <p:sldId id="323" r:id="rId25"/>
    <p:sldId id="333" r:id="rId26"/>
    <p:sldId id="291" r:id="rId27"/>
    <p:sldId id="284" r:id="rId28"/>
    <p:sldId id="334" r:id="rId29"/>
    <p:sldId id="298" r:id="rId30"/>
    <p:sldId id="324" r:id="rId31"/>
    <p:sldId id="325" r:id="rId32"/>
    <p:sldId id="299" r:id="rId33"/>
    <p:sldId id="301" r:id="rId34"/>
    <p:sldId id="302" r:id="rId35"/>
    <p:sldId id="327" r:id="rId36"/>
    <p:sldId id="328" r:id="rId37"/>
    <p:sldId id="307" r:id="rId38"/>
    <p:sldId id="308" r:id="rId39"/>
    <p:sldId id="309" r:id="rId40"/>
    <p:sldId id="310" r:id="rId41"/>
    <p:sldId id="326" r:id="rId42"/>
    <p:sldId id="313" r:id="rId43"/>
    <p:sldId id="314" r:id="rId44"/>
    <p:sldId id="317" r:id="rId45"/>
    <p:sldId id="289" r:id="rId46"/>
    <p:sldId id="338" r:id="rId47"/>
    <p:sldId id="341" r:id="rId48"/>
    <p:sldId id="339" r:id="rId49"/>
    <p:sldId id="340" r:id="rId50"/>
    <p:sldId id="335" r:id="rId51"/>
    <p:sldId id="336" r:id="rId52"/>
    <p:sldId id="33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65" autoAdjust="0"/>
  </p:normalViewPr>
  <p:slideViewPr>
    <p:cSldViewPr>
      <p:cViewPr varScale="1">
        <p:scale>
          <a:sx n="58" d="100"/>
          <a:sy n="58" d="100"/>
        </p:scale>
        <p:origin x="163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2C2FE-A695-41B0-ABD6-74F0FAF8529C}" type="datetimeFigureOut">
              <a:rPr lang="en-US" smtClean="0"/>
              <a:t>10/23/2017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729ED-F335-4EFB-8D4A-327BECD878F4}" type="slidenum">
              <a:rPr lang="en-US" smtClean="0"/>
              <a:t>‹#›</a:t>
            </a:fld>
            <a:endParaRPr lang="en-US"/>
          </a:p>
        </p:txBody>
      </p:sp>
    </p:spTree>
    <p:extLst>
      <p:ext uri="{BB962C8B-B14F-4D97-AF65-F5344CB8AC3E}">
        <p14:creationId xmlns:p14="http://schemas.microsoft.com/office/powerpoint/2010/main" val="85690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lodokter.com/batu-ginjal/penyebab"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a:t>
            </a:fld>
            <a:endParaRPr lang="en-US"/>
          </a:p>
        </p:txBody>
      </p:sp>
    </p:spTree>
    <p:extLst>
      <p:ext uri="{BB962C8B-B14F-4D97-AF65-F5344CB8AC3E}">
        <p14:creationId xmlns:p14="http://schemas.microsoft.com/office/powerpoint/2010/main" val="401218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id-ID" sz="1200" b="0" i="0" kern="1200" dirty="0" smtClean="0">
                <a:solidFill>
                  <a:schemeClr val="tx1"/>
                </a:solidFill>
                <a:effectLst/>
                <a:latin typeface="+mn-lt"/>
                <a:ea typeface="+mn-ea"/>
                <a:cs typeface="+mn-cs"/>
              </a:rPr>
              <a:t>Kelenjar hipofisis </a:t>
            </a:r>
            <a:r>
              <a:rPr lang="en-US" sz="1200" dirty="0" err="1" smtClean="0">
                <a:latin typeface="Arial" panose="020B0604020202020204" pitchFamily="34" charset="0"/>
                <a:cs typeface="Arial" panose="020B0604020202020204" pitchFamily="34" charset="0"/>
              </a:rPr>
              <a:t>menghasilkan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bermacam-macam</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hormon</a:t>
            </a:r>
            <a:r>
              <a:rPr lang="en-US" sz="1200" dirty="0" smtClean="0">
                <a:latin typeface="Arial" panose="020B0604020202020204" pitchFamily="34" charset="0"/>
                <a:cs typeface="Arial" panose="020B0604020202020204" pitchFamily="34" charset="0"/>
              </a:rPr>
              <a:t> yang </a:t>
            </a:r>
            <a:r>
              <a:rPr lang="en-US" sz="1200" dirty="0" err="1" smtClean="0">
                <a:latin typeface="Arial" panose="020B0604020202020204" pitchFamily="34" charset="0"/>
                <a:cs typeface="Arial" panose="020B0604020202020204" pitchFamily="34" charset="0"/>
              </a:rPr>
              <a:t>mengatur</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kegiatan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kelenjar</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lainnya</a:t>
            </a:r>
            <a:r>
              <a:rPr lang="en-US" sz="1200" dirty="0" smtClean="0">
                <a:latin typeface="Arial" panose="020B0604020202020204" pitchFamily="34" charset="0"/>
                <a:cs typeface="Arial" panose="020B0604020202020204" pitchFamily="34" charset="0"/>
              </a:rPr>
              <a:t>.</a:t>
            </a:r>
            <a:endParaRPr lang="id-ID" sz="120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id-ID" sz="1200" b="0" i="0" kern="1200" dirty="0" smtClean="0">
                <a:solidFill>
                  <a:schemeClr val="tx1"/>
                </a:solidFill>
                <a:effectLst/>
                <a:latin typeface="+mn-lt"/>
                <a:ea typeface="+mn-ea"/>
                <a:cs typeface="+mn-cs"/>
              </a:rPr>
              <a:t>Disebut master kelenjar karena mengontrol fungsi kelenjar endokrin lainnya, seperti suhu, aktivitas tiroid, pertumbuhan selama masa awal kelahiran, produksi urine, produksi testosteron pada laki-laki dan ovulasi dan estrogen pada wanita produksi.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id-ID" sz="1200" b="0" i="0" kern="1200" dirty="0" smtClean="0">
                <a:solidFill>
                  <a:schemeClr val="tx1"/>
                </a:solidFill>
                <a:effectLst/>
                <a:latin typeface="+mn-lt"/>
                <a:ea typeface="+mn-ea"/>
                <a:cs typeface="+mn-cs"/>
              </a:rPr>
              <a:t>Tugas kelenjar hipofisis / kelenjar pituitary ini yakni </a:t>
            </a:r>
            <a:r>
              <a:rPr lang="id-ID" sz="1200" b="1" i="0" kern="1200" dirty="0" smtClean="0">
                <a:solidFill>
                  <a:schemeClr val="tx1"/>
                </a:solidFill>
                <a:effectLst/>
                <a:latin typeface="+mn-lt"/>
                <a:ea typeface="+mn-ea"/>
                <a:cs typeface="+mn-cs"/>
              </a:rPr>
              <a:t>mengawasi kelenjar lain dan menjaga kadar hormon.</a:t>
            </a:r>
            <a:endParaRPr lang="id-ID" dirty="0" smtClean="0"/>
          </a:p>
        </p:txBody>
      </p:sp>
      <p:sp>
        <p:nvSpPr>
          <p:cNvPr id="4" name="Slide Number Placeholder 3"/>
          <p:cNvSpPr>
            <a:spLocks noGrp="1"/>
          </p:cNvSpPr>
          <p:nvPr>
            <p:ph type="sldNum" sz="quarter" idx="5"/>
          </p:nvPr>
        </p:nvSpPr>
        <p:spPr/>
        <p:txBody>
          <a:bodyPr/>
          <a:lstStyle/>
          <a:p>
            <a:pPr>
              <a:defRPr/>
            </a:pPr>
            <a:fld id="{EF2B666B-6CEF-4C36-8F62-FDF4F5AFDFA8}" type="slidenum">
              <a:rPr lang="id-ID" smtClean="0"/>
              <a:pPr>
                <a:defRPr/>
              </a:pPr>
              <a:t>11</a:t>
            </a:fld>
            <a:endParaRPr lang="id-ID"/>
          </a:p>
        </p:txBody>
      </p:sp>
    </p:spTree>
    <p:extLst>
      <p:ext uri="{BB962C8B-B14F-4D97-AF65-F5344CB8AC3E}">
        <p14:creationId xmlns:p14="http://schemas.microsoft.com/office/powerpoint/2010/main" val="2262062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Berdasarkan strukturnya, kelenjar hipoﬁsis terdiri atas tiga bagian, yaitu bagian depan (lobus anterior), bagian tengah (intermediet), dan bagian belakang (posterior). Bagian tengahnya hanya dimiliki oleh bayi, sementara pada orang dewasa telah hilang atau tinggal sisanya saja. Oleh karena itu, pada orang dewasa, kelenjar hipoﬁ sis hanya tersusun dua bagian saja yakni bagian depan dan bagian belakang.</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12</a:t>
            </a:fld>
            <a:endParaRPr lang="en-US"/>
          </a:p>
        </p:txBody>
      </p:sp>
    </p:spTree>
    <p:extLst>
      <p:ext uri="{BB962C8B-B14F-4D97-AF65-F5344CB8AC3E}">
        <p14:creationId xmlns:p14="http://schemas.microsoft.com/office/powerpoint/2010/main" val="1482427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AutoNum type="arabicPeriod"/>
            </a:pPr>
            <a:r>
              <a:rPr lang="id-ID" sz="1200" b="0" i="0" kern="1200" dirty="0" smtClean="0">
                <a:solidFill>
                  <a:schemeClr val="tx1"/>
                </a:solidFill>
                <a:effectLst/>
                <a:latin typeface="+mn-lt"/>
                <a:ea typeface="+mn-ea"/>
                <a:cs typeface="+mn-cs"/>
              </a:rPr>
              <a:t>(STH/GH) yang berfungsi mempengaruhi pertumbuhan. Kekurangan pada anak-anak menyebabkan kretinisme. Kelebihan pada saat anak-anak menyebabkan gigantisme, bila terjadi pada masa dewasa menyebabkan akromegali</a:t>
            </a:r>
            <a:r>
              <a:rPr lang="id-ID" sz="1200" b="0" i="0" kern="1200" baseline="0" dirty="0" smtClean="0">
                <a:solidFill>
                  <a:schemeClr val="tx1"/>
                </a:solidFill>
                <a:effectLst/>
                <a:latin typeface="+mn-lt"/>
                <a:ea typeface="+mn-ea"/>
                <a:cs typeface="+mn-cs"/>
              </a:rPr>
              <a:t> (</a:t>
            </a:r>
            <a:r>
              <a:rPr lang="id-ID" dirty="0" smtClean="0"/>
              <a:t>Terjadi pada saat dewasa, penderita mengalami pembesaran tulang rahang dan wajah. Kulit bertambah tebal, diikuti gangguan akibat penekanan saraf oleh massa tulang yang bertambah)</a:t>
            </a:r>
          </a:p>
          <a:p>
            <a:pPr marL="228600" indent="-228600" eaLnBrk="1" hangingPunct="1">
              <a:buAutoNum type="arabicPeriod"/>
            </a:pPr>
            <a:r>
              <a:rPr lang="id-ID" sz="1200" b="0" i="0" kern="1200" dirty="0" smtClean="0">
                <a:solidFill>
                  <a:schemeClr val="tx1"/>
                </a:solidFill>
                <a:effectLst/>
                <a:latin typeface="+mn-lt"/>
                <a:ea typeface="+mn-ea"/>
                <a:cs typeface="+mn-cs"/>
              </a:rPr>
              <a:t>Tiroksin</a:t>
            </a:r>
            <a:r>
              <a:rPr lang="id-ID" sz="1200" b="0" i="0" kern="1200" baseline="0" dirty="0" smtClean="0">
                <a:solidFill>
                  <a:schemeClr val="tx1"/>
                </a:solidFill>
                <a:effectLst/>
                <a:latin typeface="+mn-lt"/>
                <a:ea typeface="+mn-ea"/>
                <a:cs typeface="+mn-cs"/>
              </a:rPr>
              <a:t> : </a:t>
            </a:r>
            <a:r>
              <a:rPr lang="id-ID" sz="1200" b="0" i="0" kern="1200" dirty="0" smtClean="0">
                <a:solidFill>
                  <a:schemeClr val="tx1"/>
                </a:solidFill>
                <a:effectLst/>
                <a:latin typeface="+mn-lt"/>
                <a:ea typeface="+mn-ea"/>
                <a:cs typeface="+mn-cs"/>
              </a:rPr>
              <a:t>hormon utama yang dihasilkan oleh kelenjar gondok</a:t>
            </a:r>
            <a:endParaRPr lang="id-ID" dirty="0" smtClean="0"/>
          </a:p>
          <a:p>
            <a:pPr marL="228600" indent="-228600" eaLnBrk="1" hangingPunct="1">
              <a:buAutoNum type="arabicPeriod"/>
            </a:pPr>
            <a:endParaRPr lang="id-ID" dirty="0" smtClean="0"/>
          </a:p>
        </p:txBody>
      </p:sp>
      <p:sp>
        <p:nvSpPr>
          <p:cNvPr id="4" name="Slide Number Placeholder 3"/>
          <p:cNvSpPr>
            <a:spLocks noGrp="1"/>
          </p:cNvSpPr>
          <p:nvPr>
            <p:ph type="sldNum" sz="quarter" idx="10"/>
          </p:nvPr>
        </p:nvSpPr>
        <p:spPr/>
        <p:txBody>
          <a:bodyPr/>
          <a:lstStyle/>
          <a:p>
            <a:fld id="{51A729ED-F335-4EFB-8D4A-327BECD878F4}" type="slidenum">
              <a:rPr lang="en-US" smtClean="0"/>
              <a:t>13</a:t>
            </a:fld>
            <a:endParaRPr lang="en-US"/>
          </a:p>
        </p:txBody>
      </p:sp>
    </p:spTree>
    <p:extLst>
      <p:ext uri="{BB962C8B-B14F-4D97-AF65-F5344CB8AC3E}">
        <p14:creationId xmlns:p14="http://schemas.microsoft.com/office/powerpoint/2010/main" val="728542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sz="1200" b="1" i="0" kern="1200" dirty="0" smtClean="0">
                <a:solidFill>
                  <a:schemeClr val="tx1"/>
                </a:solidFill>
                <a:effectLst/>
                <a:latin typeface="+mn-lt"/>
                <a:ea typeface="+mn-ea"/>
                <a:cs typeface="+mn-cs"/>
              </a:rPr>
              <a:t>Estrogen adalah</a:t>
            </a:r>
            <a:r>
              <a:rPr lang="id-ID" sz="1200" b="0" i="0" kern="1200" dirty="0" smtClean="0">
                <a:solidFill>
                  <a:schemeClr val="tx1"/>
                </a:solidFill>
                <a:effectLst/>
                <a:latin typeface="+mn-lt"/>
                <a:ea typeface="+mn-ea"/>
                <a:cs typeface="+mn-cs"/>
              </a:rPr>
              <a:t> hormon yang menentukan ciri-ciri atau tanda seks sekunder pada wanita. Fungsi hormon Estrogen lainnya yaitu mengatur siklus menstruasi </a:t>
            </a:r>
          </a:p>
          <a:p>
            <a:pPr marL="171450" indent="-171450">
              <a:buFontTx/>
              <a:buChar char="-"/>
            </a:pPr>
            <a:r>
              <a:rPr lang="id-ID" sz="1200" b="0" i="0" kern="1200" dirty="0" smtClean="0">
                <a:solidFill>
                  <a:schemeClr val="tx1"/>
                </a:solidFill>
                <a:effectLst/>
                <a:latin typeface="+mn-lt"/>
                <a:ea typeface="+mn-ea"/>
                <a:cs typeface="+mn-cs"/>
              </a:rPr>
              <a:t>Hormon </a:t>
            </a:r>
            <a:r>
              <a:rPr lang="id-ID" sz="1200" b="1" i="0" kern="1200" dirty="0" smtClean="0">
                <a:solidFill>
                  <a:schemeClr val="tx1"/>
                </a:solidFill>
                <a:effectLst/>
                <a:latin typeface="+mn-lt"/>
                <a:ea typeface="+mn-ea"/>
                <a:cs typeface="+mn-cs"/>
              </a:rPr>
              <a:t>Progesteron adalah</a:t>
            </a:r>
            <a:r>
              <a:rPr lang="id-ID" sz="1200" b="0" i="0" kern="1200" dirty="0" smtClean="0">
                <a:solidFill>
                  <a:schemeClr val="tx1"/>
                </a:solidFill>
                <a:effectLst/>
                <a:latin typeface="+mn-lt"/>
                <a:ea typeface="+mn-ea"/>
                <a:cs typeface="+mn-cs"/>
              </a:rPr>
              <a:t> hormon yang memiliki peran penting dalam siklus menstruasi dan dalam menjaga kehamilan pada tahap - tahap awal</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14</a:t>
            </a:fld>
            <a:endParaRPr lang="en-US"/>
          </a:p>
        </p:txBody>
      </p:sp>
    </p:spTree>
    <p:extLst>
      <p:ext uri="{BB962C8B-B14F-4D97-AF65-F5344CB8AC3E}">
        <p14:creationId xmlns:p14="http://schemas.microsoft.com/office/powerpoint/2010/main" val="2453227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err="1" smtClean="0"/>
              <a:t>Sel</a:t>
            </a:r>
            <a:r>
              <a:rPr lang="en-US" dirty="0" smtClean="0"/>
              <a:t> – </a:t>
            </a:r>
            <a:r>
              <a:rPr lang="en-US" dirty="0" err="1" smtClean="0"/>
              <a:t>sel</a:t>
            </a:r>
            <a:r>
              <a:rPr lang="en-US" dirty="0" smtClean="0"/>
              <a:t> </a:t>
            </a:r>
            <a:r>
              <a:rPr lang="en-US" dirty="0" err="1" smtClean="0"/>
              <a:t>neurosekresi</a:t>
            </a:r>
            <a:r>
              <a:rPr lang="en-US" dirty="0" smtClean="0"/>
              <a:t> </a:t>
            </a:r>
            <a:r>
              <a:rPr lang="en-US" dirty="0" err="1" smtClean="0"/>
              <a:t>dalam</a:t>
            </a:r>
            <a:r>
              <a:rPr lang="en-US" dirty="0" smtClean="0"/>
              <a:t> </a:t>
            </a:r>
            <a:r>
              <a:rPr lang="en-US" dirty="0" err="1" smtClean="0"/>
              <a:t>hipotalamus</a:t>
            </a:r>
            <a:r>
              <a:rPr lang="en-US" dirty="0" smtClean="0"/>
              <a:t> </a:t>
            </a:r>
            <a:r>
              <a:rPr lang="en-US" dirty="0" err="1" smtClean="0"/>
              <a:t>mensintesis</a:t>
            </a:r>
            <a:r>
              <a:rPr lang="en-US" dirty="0" smtClean="0"/>
              <a:t> </a:t>
            </a:r>
            <a:r>
              <a:rPr lang="en-US" dirty="0" err="1" smtClean="0"/>
              <a:t>hormon</a:t>
            </a:r>
            <a:r>
              <a:rPr lang="en-US" dirty="0" smtClean="0"/>
              <a:t> ADH </a:t>
            </a:r>
            <a:r>
              <a:rPr lang="en-US" dirty="0" err="1" smtClean="0"/>
              <a:t>dan</a:t>
            </a:r>
            <a:r>
              <a:rPr lang="en-US" dirty="0" smtClean="0"/>
              <a:t> </a:t>
            </a:r>
            <a:r>
              <a:rPr lang="en-US" dirty="0" err="1" smtClean="0"/>
              <a:t>oksitosin</a:t>
            </a:r>
            <a:r>
              <a:rPr lang="en-US" dirty="0" smtClean="0"/>
              <a:t>.</a:t>
            </a:r>
          </a:p>
          <a:p>
            <a:pPr eaLnBrk="1" hangingPunct="1"/>
            <a:r>
              <a:rPr lang="en-US" dirty="0" smtClean="0"/>
              <a:t> </a:t>
            </a:r>
            <a:r>
              <a:rPr lang="en-US" dirty="0" err="1" smtClean="0"/>
              <a:t>Neurohipofisis</a:t>
            </a:r>
            <a:r>
              <a:rPr lang="en-US" dirty="0" smtClean="0"/>
              <a:t> </a:t>
            </a:r>
            <a:r>
              <a:rPr lang="en-US" dirty="0" err="1" smtClean="0"/>
              <a:t>membebaskan</a:t>
            </a:r>
            <a:r>
              <a:rPr lang="en-US" dirty="0" smtClean="0"/>
              <a:t> </a:t>
            </a:r>
            <a:r>
              <a:rPr lang="en-US" dirty="0" err="1" smtClean="0"/>
              <a:t>hormon</a:t>
            </a:r>
            <a:r>
              <a:rPr lang="en-US" dirty="0" smtClean="0"/>
              <a:t> </a:t>
            </a:r>
            <a:r>
              <a:rPr lang="en-US" dirty="0" err="1" smtClean="0"/>
              <a:t>itu</a:t>
            </a:r>
            <a:r>
              <a:rPr lang="en-US" dirty="0" smtClean="0"/>
              <a:t> </a:t>
            </a:r>
            <a:r>
              <a:rPr lang="en-US" dirty="0" err="1" smtClean="0"/>
              <a:t>ke</a:t>
            </a:r>
            <a:r>
              <a:rPr lang="en-US" dirty="0" smtClean="0"/>
              <a:t> </a:t>
            </a:r>
            <a:r>
              <a:rPr lang="en-US" dirty="0" err="1" smtClean="0"/>
              <a:t>dalam</a:t>
            </a:r>
            <a:r>
              <a:rPr lang="en-US" dirty="0" smtClean="0"/>
              <a:t> </a:t>
            </a:r>
            <a:r>
              <a:rPr lang="en-US" dirty="0" err="1" smtClean="0"/>
              <a:t>darah</a:t>
            </a:r>
            <a:r>
              <a:rPr lang="en-US" dirty="0" smtClean="0"/>
              <a:t>, </a:t>
            </a:r>
            <a:r>
              <a:rPr lang="en-US" dirty="0" err="1" smtClean="0"/>
              <a:t>dimana</a:t>
            </a:r>
            <a:r>
              <a:rPr lang="en-US" dirty="0" smtClean="0"/>
              <a:t> </a:t>
            </a:r>
            <a:r>
              <a:rPr lang="en-US" dirty="0" err="1" smtClean="0"/>
              <a:t>hormon</a:t>
            </a:r>
            <a:r>
              <a:rPr lang="en-US" dirty="0" smtClean="0"/>
              <a:t> </a:t>
            </a:r>
            <a:r>
              <a:rPr lang="en-US" dirty="0" err="1" smtClean="0"/>
              <a:t>itu</a:t>
            </a:r>
            <a:r>
              <a:rPr lang="en-US" dirty="0" smtClean="0"/>
              <a:t> </a:t>
            </a:r>
            <a:r>
              <a:rPr lang="en-US" dirty="0" err="1" smtClean="0"/>
              <a:t>bersirkulasi</a:t>
            </a:r>
            <a:r>
              <a:rPr lang="en-US" dirty="0" smtClean="0"/>
              <a:t>.</a:t>
            </a:r>
          </a:p>
          <a:p>
            <a:pPr eaLnBrk="1" hangingPunct="1"/>
            <a:r>
              <a:rPr lang="en-US" dirty="0" smtClean="0"/>
              <a:t> ADH </a:t>
            </a:r>
            <a:r>
              <a:rPr lang="en-US" dirty="0" err="1" smtClean="0"/>
              <a:t>berikatan</a:t>
            </a:r>
            <a:r>
              <a:rPr lang="en-US" dirty="0" smtClean="0"/>
              <a:t> </a:t>
            </a:r>
            <a:r>
              <a:rPr lang="en-US" dirty="0" err="1" smtClean="0"/>
              <a:t>dengan</a:t>
            </a:r>
            <a:r>
              <a:rPr lang="en-US" dirty="0" smtClean="0"/>
              <a:t> </a:t>
            </a:r>
            <a:r>
              <a:rPr lang="en-US" dirty="0" err="1" smtClean="0"/>
              <a:t>sel</a:t>
            </a:r>
            <a:r>
              <a:rPr lang="en-US" dirty="0" smtClean="0"/>
              <a:t> target di </a:t>
            </a:r>
            <a:r>
              <a:rPr lang="en-US" dirty="0" err="1" smtClean="0"/>
              <a:t>ginjal</a:t>
            </a:r>
            <a:r>
              <a:rPr lang="en-US" dirty="0" smtClean="0"/>
              <a:t>, </a:t>
            </a:r>
            <a:r>
              <a:rPr lang="en-US" dirty="0" err="1" smtClean="0"/>
              <a:t>oksitosin</a:t>
            </a:r>
            <a:r>
              <a:rPr lang="en-US" dirty="0" smtClean="0"/>
              <a:t> </a:t>
            </a:r>
            <a:r>
              <a:rPr lang="en-US" dirty="0" err="1" smtClean="0"/>
              <a:t>berikatan</a:t>
            </a:r>
            <a:r>
              <a:rPr lang="en-US" dirty="0" smtClean="0"/>
              <a:t> </a:t>
            </a:r>
            <a:r>
              <a:rPr lang="en-US" dirty="0" err="1" smtClean="0"/>
              <a:t>dengan</a:t>
            </a:r>
            <a:r>
              <a:rPr lang="en-US" dirty="0" smtClean="0"/>
              <a:t> </a:t>
            </a:r>
            <a:r>
              <a:rPr lang="en-US" dirty="0" err="1" smtClean="0"/>
              <a:t>sel</a:t>
            </a:r>
            <a:r>
              <a:rPr lang="en-US" dirty="0" smtClean="0"/>
              <a:t> target di </a:t>
            </a:r>
            <a:r>
              <a:rPr lang="en-US" dirty="0" err="1" smtClean="0"/>
              <a:t>kelenjar</a:t>
            </a:r>
            <a:r>
              <a:rPr lang="en-US" dirty="0" smtClean="0"/>
              <a:t> </a:t>
            </a:r>
            <a:r>
              <a:rPr lang="en-US" dirty="0" err="1" smtClean="0"/>
              <a:t>susu</a:t>
            </a:r>
            <a:r>
              <a:rPr lang="en-US" dirty="0" smtClean="0"/>
              <a:t> </a:t>
            </a:r>
            <a:r>
              <a:rPr lang="en-US" dirty="0" err="1" smtClean="0"/>
              <a:t>dan</a:t>
            </a:r>
            <a:r>
              <a:rPr lang="en-US" dirty="0" smtClean="0"/>
              <a:t> uterus</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16</a:t>
            </a:fld>
            <a:endParaRPr lang="en-US"/>
          </a:p>
        </p:txBody>
      </p:sp>
    </p:spTree>
    <p:extLst>
      <p:ext uri="{BB962C8B-B14F-4D97-AF65-F5344CB8AC3E}">
        <p14:creationId xmlns:p14="http://schemas.microsoft.com/office/powerpoint/2010/main" val="3776890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r>
              <a:rPr lang="id-ID" sz="1200" b="0" i="0" kern="1200" dirty="0" smtClean="0">
                <a:solidFill>
                  <a:schemeClr val="tx1"/>
                </a:solidFill>
                <a:effectLst/>
                <a:latin typeface="+mn-lt"/>
                <a:ea typeface="+mn-ea"/>
                <a:cs typeface="+mn-cs"/>
              </a:rPr>
              <a:t>Merupakan bagian tengah dari kelenjar hipofisis yang bersifat unik karena bagian ini akan mengalami kemunduran ( rudimenter ) selama masa pertumbuhan dan belum secara jelas diketahui fungsinya.  </a:t>
            </a:r>
          </a:p>
          <a:p>
            <a:pPr marL="0" indent="0" eaLnBrk="1" hangingPunct="1">
              <a:buNone/>
            </a:pPr>
            <a:r>
              <a:rPr lang="id-ID" sz="1200" b="0" i="0" kern="1200" dirty="0" smtClean="0">
                <a:solidFill>
                  <a:schemeClr val="tx1"/>
                </a:solidFill>
                <a:effectLst/>
                <a:latin typeface="+mn-lt"/>
                <a:ea typeface="+mn-ea"/>
                <a:cs typeface="+mn-cs"/>
              </a:rPr>
              <a:t>Bagian tengah (lobus intermedia), menghasilkan hormon melanotropin atau </a:t>
            </a:r>
            <a:r>
              <a:rPr lang="id-ID" sz="1200" b="0" i="1" kern="1200" dirty="0" smtClean="0">
                <a:solidFill>
                  <a:schemeClr val="tx1"/>
                </a:solidFill>
                <a:effectLst/>
                <a:latin typeface="+mn-lt"/>
                <a:ea typeface="+mn-ea"/>
                <a:cs typeface="+mn-cs"/>
              </a:rPr>
              <a:t>melanocyte stimulating hormon </a:t>
            </a:r>
            <a:r>
              <a:rPr lang="id-ID" sz="1200" b="0" i="0" kern="1200" dirty="0" smtClean="0">
                <a:solidFill>
                  <a:schemeClr val="tx1"/>
                </a:solidFill>
                <a:effectLst/>
                <a:latin typeface="+mn-lt"/>
                <a:ea typeface="+mn-ea"/>
                <a:cs typeface="+mn-cs"/>
              </a:rPr>
              <a:t>(MSH), merangsang melanosit, yaitu sel-sel yang mengandung pigmen. Hormon melanotropin berfungsi mempengaruhi warna kulit individu.</a:t>
            </a:r>
            <a:endParaRPr lang="id-ID" dirty="0" smtClean="0"/>
          </a:p>
        </p:txBody>
      </p:sp>
      <p:sp>
        <p:nvSpPr>
          <p:cNvPr id="4" name="Slide Number Placeholder 3"/>
          <p:cNvSpPr>
            <a:spLocks noGrp="1"/>
          </p:cNvSpPr>
          <p:nvPr>
            <p:ph type="sldNum" sz="quarter" idx="10"/>
          </p:nvPr>
        </p:nvSpPr>
        <p:spPr/>
        <p:txBody>
          <a:bodyPr/>
          <a:lstStyle/>
          <a:p>
            <a:fld id="{51A729ED-F335-4EFB-8D4A-327BECD878F4}" type="slidenum">
              <a:rPr lang="en-US" smtClean="0"/>
              <a:t>17</a:t>
            </a:fld>
            <a:endParaRPr lang="en-US"/>
          </a:p>
        </p:txBody>
      </p:sp>
    </p:spTree>
    <p:extLst>
      <p:ext uri="{BB962C8B-B14F-4D97-AF65-F5344CB8AC3E}">
        <p14:creationId xmlns:p14="http://schemas.microsoft.com/office/powerpoint/2010/main" val="2023700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8056" indent="-384048">
              <a:buFont typeface="Wingdings 2"/>
              <a:buChar char=""/>
              <a:defRPr/>
            </a:pPr>
            <a:r>
              <a:rPr lang="id-ID" sz="1200" b="0" i="0" kern="1200" dirty="0" smtClean="0">
                <a:solidFill>
                  <a:schemeClr val="tx1"/>
                </a:solidFill>
                <a:effectLst/>
                <a:latin typeface="+mn-lt"/>
                <a:ea typeface="+mn-ea"/>
                <a:cs typeface="+mn-cs"/>
              </a:rPr>
              <a:t>2 Utama hormon yang dibuat oleh kelenjar tiroid disebut tiroksin (T4) dan triiodotironin (T3), dengan T4 yang diproduksi dalam jumlah jauh lebih besar dari T3. </a:t>
            </a:r>
            <a:endParaRPr lang="id-ID" sz="1200" dirty="0" smtClean="0">
              <a:latin typeface="Arial" panose="020B0604020202020204" pitchFamily="34" charset="0"/>
              <a:cs typeface="Arial" panose="020B0604020202020204" pitchFamily="34" charset="0"/>
            </a:endParaRPr>
          </a:p>
          <a:p>
            <a:pPr marL="448056" indent="-384048">
              <a:buFont typeface="Wingdings 2"/>
              <a:buChar char=""/>
              <a:defRPr/>
            </a:pPr>
            <a:r>
              <a:rPr lang="en-US" sz="1200" dirty="0" err="1" smtClean="0">
                <a:latin typeface="Arial" panose="020B0604020202020204" pitchFamily="34" charset="0"/>
                <a:cs typeface="Arial" panose="020B0604020202020204" pitchFamily="34" charset="0"/>
              </a:rPr>
              <a:t>Yodium</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secara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aktif</a:t>
            </a:r>
            <a:r>
              <a:rPr lang="en-US" sz="1200" dirty="0" smtClean="0">
                <a:latin typeface="Arial" panose="020B0604020202020204" pitchFamily="34" charset="0"/>
                <a:cs typeface="Arial" panose="020B0604020202020204" pitchFamily="34" charset="0"/>
              </a:rPr>
              <a:t> di </a:t>
            </a:r>
            <a:r>
              <a:rPr lang="en-US" sz="1200" dirty="0" err="1" smtClean="0">
                <a:latin typeface="Arial" panose="020B0604020202020204" pitchFamily="34" charset="0"/>
                <a:cs typeface="Arial" panose="020B0604020202020204" pitchFamily="34" charset="0"/>
              </a:rPr>
              <a:t>akumulasi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oleh</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kelenjar</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tiroid</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dari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darah</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Oleh</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sebab</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itu</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kekurangan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yodium</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dalam</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makanan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dalam</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jangka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waktu</a:t>
            </a:r>
            <a:r>
              <a:rPr lang="en-US" sz="1200" dirty="0" smtClean="0">
                <a:latin typeface="Arial" panose="020B0604020202020204" pitchFamily="34" charset="0"/>
                <a:cs typeface="Arial" panose="020B0604020202020204" pitchFamily="34" charset="0"/>
              </a:rPr>
              <a:t> yang lama </a:t>
            </a:r>
            <a:r>
              <a:rPr lang="en-US" sz="1200" dirty="0" err="1" smtClean="0">
                <a:latin typeface="Arial" panose="020B0604020202020204" pitchFamily="34" charset="0"/>
                <a:cs typeface="Arial" panose="020B0604020202020204" pitchFamily="34" charset="0"/>
              </a:rPr>
              <a:t>mengakibatkan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pembesaran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kelenjar</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gondok</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hingga</a:t>
            </a:r>
            <a:r>
              <a:rPr lang="en-US" sz="1200" dirty="0" smtClean="0">
                <a:latin typeface="Arial" panose="020B0604020202020204" pitchFamily="34" charset="0"/>
                <a:cs typeface="Arial" panose="020B0604020202020204" pitchFamily="34" charset="0"/>
              </a:rPr>
              <a:t> 15 kali.</a:t>
            </a:r>
          </a:p>
        </p:txBody>
      </p:sp>
      <p:sp>
        <p:nvSpPr>
          <p:cNvPr id="4" name="Slide Number Placeholder 3"/>
          <p:cNvSpPr>
            <a:spLocks noGrp="1"/>
          </p:cNvSpPr>
          <p:nvPr>
            <p:ph type="sldNum" sz="quarter" idx="10"/>
          </p:nvPr>
        </p:nvSpPr>
        <p:spPr/>
        <p:txBody>
          <a:bodyPr/>
          <a:lstStyle/>
          <a:p>
            <a:fld id="{51A729ED-F335-4EFB-8D4A-327BECD878F4}" type="slidenum">
              <a:rPr lang="en-US" smtClean="0"/>
              <a:t>20</a:t>
            </a:fld>
            <a:endParaRPr lang="en-US"/>
          </a:p>
        </p:txBody>
      </p:sp>
    </p:spTree>
    <p:extLst>
      <p:ext uri="{BB962C8B-B14F-4D97-AF65-F5344CB8AC3E}">
        <p14:creationId xmlns:p14="http://schemas.microsoft.com/office/powerpoint/2010/main" val="2557556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DE" sz="1200" b="0" i="0" kern="1200" dirty="0" smtClean="0">
                <a:solidFill>
                  <a:schemeClr val="tx1"/>
                </a:solidFill>
                <a:effectLst/>
                <a:latin typeface="+mn-lt"/>
                <a:ea typeface="+mn-ea"/>
                <a:cs typeface="+mn-cs"/>
              </a:rPr>
              <a:t>Hipotalamus mensekresi TRH (hormon pembebas TRH) yang merangsang pituitari anterior untuk mensekresi TSH (hormon perangsang tiroid). Ketika TSH berikatan dengan reseptor spesifik di kelenjar tiroid terjadi pembebasan T3 dan T4. Kadar T3 dan T4 yang tinggi, dan TSH dalam darah akan menghambat sekresi TRH oleh hipotalamus. Kadar hormon tiroid yang tinggi bisa menghambat sekresi TSH oleh pituitari anterior. </a:t>
            </a:r>
            <a:endParaRPr lang="id-ID" sz="1200" b="0" i="0" kern="1200" dirty="0" smtClean="0">
              <a:solidFill>
                <a:schemeClr val="tx1"/>
              </a:solidFill>
              <a:effectLst/>
              <a:latin typeface="+mn-lt"/>
              <a:ea typeface="+mn-ea"/>
              <a:cs typeface="+mn-cs"/>
            </a:endParaRPr>
          </a:p>
          <a:p>
            <a:pPr marL="171450" indent="-171450">
              <a:buFontTx/>
              <a:buChar char="-"/>
            </a:pPr>
            <a:r>
              <a:rPr lang="de-DE" sz="1200" b="0" i="0" kern="1200" dirty="0" smtClean="0">
                <a:solidFill>
                  <a:schemeClr val="tx1"/>
                </a:solidFill>
                <a:effectLst/>
                <a:latin typeface="+mn-lt"/>
                <a:ea typeface="+mn-ea"/>
                <a:cs typeface="+mn-cs"/>
              </a:rPr>
              <a:t>Sistem umpan balik hipotalamus-pituitari anterior-kelenjar tiroid menjelaskan mengapa defisiensi iodin menyebabkan penyakit gondok. Apabila iodin tidak mencukupi, kelenjar tiroid tidak dapat mensintesis T3 atau T4 dalam jumlah mencukupi. Dengan demikian pituitari akan terus mensekresi TSH, dan menyebabkan pembesaran tiroid. (Campbell, 1952 hal 140)</a:t>
            </a:r>
          </a:p>
        </p:txBody>
      </p:sp>
      <p:sp>
        <p:nvSpPr>
          <p:cNvPr id="4" name="Slide Number Placeholder 3"/>
          <p:cNvSpPr>
            <a:spLocks noGrp="1"/>
          </p:cNvSpPr>
          <p:nvPr>
            <p:ph type="sldNum" sz="quarter" idx="10"/>
          </p:nvPr>
        </p:nvSpPr>
        <p:spPr/>
        <p:txBody>
          <a:bodyPr/>
          <a:lstStyle/>
          <a:p>
            <a:fld id="{51A729ED-F335-4EFB-8D4A-327BECD878F4}" type="slidenum">
              <a:rPr lang="en-US" smtClean="0"/>
              <a:t>22</a:t>
            </a:fld>
            <a:endParaRPr lang="en-US"/>
          </a:p>
        </p:txBody>
      </p:sp>
    </p:spTree>
    <p:extLst>
      <p:ext uri="{BB962C8B-B14F-4D97-AF65-F5344CB8AC3E}">
        <p14:creationId xmlns:p14="http://schemas.microsoft.com/office/powerpoint/2010/main" val="462982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 indent="0" eaLnBrk="1" fontAlgn="auto" hangingPunct="1">
              <a:spcAft>
                <a:spcPts val="0"/>
              </a:spcAft>
              <a:buFont typeface="Wingdings 2"/>
              <a:buNone/>
              <a:defRPr/>
            </a:pPr>
            <a:r>
              <a:rPr lang="ms-MY" i="1" dirty="0" smtClean="0"/>
              <a:t>Hyperthyroidism / thyrotoxicosis</a:t>
            </a:r>
            <a:r>
              <a:rPr lang="ms-MY" dirty="0" smtClean="0"/>
              <a:t>, hormon tiroid T3 dan T4 didapati lebih tinggi daripada orang biasa. Antara penyebab penyakit ini ialah :</a:t>
            </a:r>
          </a:p>
          <a:p>
            <a:pPr marL="448056" indent="-384048">
              <a:lnSpc>
                <a:spcPct val="160000"/>
              </a:lnSpc>
              <a:buFont typeface="Wingdings 2"/>
              <a:buChar char=""/>
              <a:defRPr/>
            </a:pPr>
            <a:r>
              <a:rPr lang="en-US" i="1" dirty="0" smtClean="0">
                <a:latin typeface="Arial" panose="020B0604020202020204" pitchFamily="34" charset="0"/>
                <a:cs typeface="Arial" panose="020B0604020202020204" pitchFamily="34" charset="0"/>
              </a:rPr>
              <a:t>Grave’s disease/ </a:t>
            </a:r>
            <a:r>
              <a:rPr lang="en-US" i="1" dirty="0" err="1" smtClean="0">
                <a:latin typeface="Arial" panose="020B0604020202020204" pitchFamily="34" charset="0"/>
                <a:cs typeface="Arial" panose="020B0604020202020204" pitchFamily="34" charset="0"/>
              </a:rPr>
              <a:t>morbus</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basedow</a:t>
            </a:r>
            <a:endParaRPr lang="en-US" dirty="0" smtClean="0">
              <a:latin typeface="Arial" panose="020B0604020202020204" pitchFamily="34" charset="0"/>
              <a:cs typeface="Arial" panose="020B0604020202020204" pitchFamily="34" charset="0"/>
            </a:endParaRPr>
          </a:p>
          <a:p>
            <a:pPr marL="441325" indent="0">
              <a:lnSpc>
                <a:spcPct val="160000"/>
              </a:lnSpc>
              <a:buNone/>
              <a:defRPr/>
            </a:pPr>
            <a:r>
              <a:rPr lang="en-US" dirty="0" err="1" smtClean="0">
                <a:latin typeface="Arial" panose="020B0604020202020204" pitchFamily="34" charset="0"/>
                <a:cs typeface="Arial" panose="020B0604020202020204" pitchFamily="34" charset="0"/>
              </a:rPr>
              <a:t>Penderita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ini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mengalami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metabolisme</a:t>
            </a:r>
            <a:r>
              <a:rPr lang="en-US" dirty="0" smtClean="0">
                <a:latin typeface="Arial" panose="020B0604020202020204" pitchFamily="34" charset="0"/>
                <a:cs typeface="Arial" panose="020B0604020202020204" pitchFamily="34" charset="0"/>
              </a:rPr>
              <a:t> yang </a:t>
            </a:r>
            <a:r>
              <a:rPr lang="en-US" dirty="0" err="1" smtClean="0">
                <a:latin typeface="Arial" panose="020B0604020202020204" pitchFamily="34" charset="0"/>
                <a:cs typeface="Arial" panose="020B0604020202020204" pitchFamily="34" charset="0"/>
              </a:rPr>
              <a:t>amat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meningkat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penderita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cenderung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bertambah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kurus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walaupun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disaat</a:t>
            </a:r>
            <a:r>
              <a:rPr lang="en-US" dirty="0" smtClean="0">
                <a:latin typeface="Arial" panose="020B0604020202020204" pitchFamily="34" charset="0"/>
                <a:cs typeface="Arial" panose="020B0604020202020204" pitchFamily="34" charset="0"/>
              </a:rPr>
              <a:t> yang </a:t>
            </a:r>
            <a:r>
              <a:rPr lang="en-US" dirty="0" err="1" smtClean="0">
                <a:latin typeface="Arial" panose="020B0604020202020204" pitchFamily="34" charset="0"/>
                <a:cs typeface="Arial" panose="020B0604020202020204" pitchFamily="34" charset="0"/>
              </a:rPr>
              <a:t>sama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penderita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memiliki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nafsu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makan</a:t>
            </a:r>
            <a:r>
              <a:rPr lang="en-US" dirty="0" smtClean="0">
                <a:latin typeface="Arial" panose="020B0604020202020204" pitchFamily="34" charset="0"/>
                <a:cs typeface="Arial" panose="020B0604020202020204" pitchFamily="34" charset="0"/>
              </a:rPr>
              <a:t> yang </a:t>
            </a:r>
            <a:r>
              <a:rPr lang="en-US" dirty="0" err="1" smtClean="0">
                <a:latin typeface="Arial" panose="020B0604020202020204" pitchFamily="34" charset="0"/>
                <a:cs typeface="Arial" panose="020B0604020202020204" pitchFamily="34" charset="0"/>
              </a:rPr>
              <a:t>meningkat</a:t>
            </a:r>
            <a:r>
              <a:rPr lang="en-US" dirty="0" smtClean="0">
                <a:latin typeface="Arial" panose="020B0604020202020204" pitchFamily="34" charset="0"/>
                <a:cs typeface="Arial" panose="020B0604020202020204" pitchFamily="34" charset="0"/>
              </a:rPr>
              <a:t> . </a:t>
            </a:r>
            <a:r>
              <a:rPr lang="en-US" dirty="0" err="1" smtClean="0">
                <a:latin typeface="Arial" panose="020B0604020202020204" pitchFamily="34" charset="0"/>
                <a:cs typeface="Arial" panose="020B0604020202020204" pitchFamily="34" charset="0"/>
              </a:rPr>
              <a:t>Keringat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berlebihan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denyut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nadi</a:t>
            </a:r>
            <a:r>
              <a:rPr lang="en-US" dirty="0" smtClean="0">
                <a:latin typeface="Arial" panose="020B0604020202020204" pitchFamily="34" charset="0"/>
                <a:cs typeface="Arial" panose="020B0604020202020204" pitchFamily="34" charset="0"/>
              </a:rPr>
              <a:t> yang </a:t>
            </a:r>
            <a:r>
              <a:rPr lang="en-US" dirty="0" err="1" smtClean="0">
                <a:latin typeface="Arial" panose="020B0604020202020204" pitchFamily="34" charset="0"/>
                <a:cs typeface="Arial" panose="020B0604020202020204" pitchFamily="34" charset="0"/>
              </a:rPr>
              <a:t>cepat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tidak</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tahan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panas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kelemahan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badan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Dapat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juga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ditemukan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penonjolan</a:t>
            </a:r>
            <a:r>
              <a:rPr lang="en-US" dirty="0" smtClean="0">
                <a:latin typeface="Arial" panose="020B0604020202020204" pitchFamily="34" charset="0"/>
                <a:cs typeface="Arial" panose="020B0604020202020204" pitchFamily="34" charset="0"/>
              </a:rPr>
              <a:t> bola </a:t>
            </a:r>
            <a:r>
              <a:rPr lang="en-US" dirty="0" err="1" smtClean="0">
                <a:latin typeface="Arial" panose="020B0604020202020204" pitchFamily="34" charset="0"/>
                <a:cs typeface="Arial" panose="020B0604020202020204" pitchFamily="34" charset="0"/>
              </a:rPr>
              <a:t>mata</a:t>
            </a:r>
            <a:r>
              <a:rPr lang="id-ID" dirty="0" smtClean="0">
                <a:latin typeface="Arial" panose="020B0604020202020204" pitchFamily="34" charset="0"/>
                <a:cs typeface="Arial" panose="020B0604020202020204" pitchFamily="34" charset="0"/>
              </a:rPr>
              <a:t>.</a:t>
            </a:r>
          </a:p>
          <a:p>
            <a:pPr marL="448056" indent="-384048" eaLnBrk="1" fontAlgn="auto" hangingPunct="1">
              <a:spcAft>
                <a:spcPts val="0"/>
              </a:spcAft>
              <a:buFont typeface="Wingdings 2"/>
              <a:buChar char=""/>
              <a:defRPr/>
            </a:pPr>
            <a:r>
              <a:rPr lang="ms-MY" i="1" dirty="0" smtClean="0"/>
              <a:t>Thyroiditis</a:t>
            </a:r>
            <a:r>
              <a:rPr lang="ms-MY" dirty="0" smtClean="0"/>
              <a:t> (tiroid bengkak). </a:t>
            </a:r>
          </a:p>
          <a:p>
            <a:pPr marL="448056" indent="-384048" eaLnBrk="1" fontAlgn="auto" hangingPunct="1">
              <a:spcAft>
                <a:spcPts val="0"/>
              </a:spcAft>
              <a:buFont typeface="Wingdings 2"/>
              <a:buChar char=""/>
              <a:defRPr/>
            </a:pPr>
            <a:r>
              <a:rPr lang="ms-MY" i="1" dirty="0" smtClean="0"/>
              <a:t>Toxic nodule goitre</a:t>
            </a:r>
            <a:r>
              <a:rPr lang="ms-MY" dirty="0" smtClean="0"/>
              <a:t>. Terlalu banyak iodin di dalam makanan </a:t>
            </a:r>
          </a:p>
        </p:txBody>
      </p:sp>
      <p:sp>
        <p:nvSpPr>
          <p:cNvPr id="4" name="Slide Number Placeholder 3"/>
          <p:cNvSpPr>
            <a:spLocks noGrp="1"/>
          </p:cNvSpPr>
          <p:nvPr>
            <p:ph type="sldNum" sz="quarter" idx="10"/>
          </p:nvPr>
        </p:nvSpPr>
        <p:spPr/>
        <p:txBody>
          <a:bodyPr/>
          <a:lstStyle/>
          <a:p>
            <a:fld id="{51A729ED-F335-4EFB-8D4A-327BECD878F4}" type="slidenum">
              <a:rPr lang="en-US" smtClean="0"/>
              <a:t>23</a:t>
            </a:fld>
            <a:endParaRPr lang="en-US"/>
          </a:p>
        </p:txBody>
      </p:sp>
    </p:spTree>
    <p:extLst>
      <p:ext uri="{BB962C8B-B14F-4D97-AF65-F5344CB8AC3E}">
        <p14:creationId xmlns:p14="http://schemas.microsoft.com/office/powerpoint/2010/main" val="2408145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Salah </a:t>
            </a:r>
            <a:r>
              <a:rPr lang="en-US" dirty="0" err="1" smtClean="0"/>
              <a:t>satu</a:t>
            </a:r>
            <a:r>
              <a:rPr lang="en-US" dirty="0" smtClean="0"/>
              <a:t> </a:t>
            </a:r>
            <a:r>
              <a:rPr lang="en-US" dirty="0" err="1" smtClean="0"/>
              <a:t>keadaan</a:t>
            </a:r>
            <a:r>
              <a:rPr lang="en-US" dirty="0" smtClean="0"/>
              <a:t> yang </a:t>
            </a:r>
            <a:r>
              <a:rPr lang="en-US" dirty="0" err="1" smtClean="0"/>
              <a:t>diakibatkan</a:t>
            </a:r>
            <a:r>
              <a:rPr lang="en-US" dirty="0" smtClean="0"/>
              <a:t> </a:t>
            </a:r>
            <a:r>
              <a:rPr lang="en-US" dirty="0" err="1" smtClean="0"/>
              <a:t>kerusakan</a:t>
            </a:r>
            <a:r>
              <a:rPr lang="en-US" dirty="0" smtClean="0"/>
              <a:t> </a:t>
            </a:r>
            <a:r>
              <a:rPr lang="en-US" dirty="0" err="1" smtClean="0"/>
              <a:t>kelenjar</a:t>
            </a:r>
            <a:r>
              <a:rPr lang="en-US" dirty="0" smtClean="0"/>
              <a:t> </a:t>
            </a:r>
            <a:r>
              <a:rPr lang="en-US" dirty="0" err="1" smtClean="0"/>
              <a:t>tiroid</a:t>
            </a:r>
            <a:r>
              <a:rPr lang="en-US" dirty="0" smtClean="0"/>
              <a:t> </a:t>
            </a:r>
            <a:r>
              <a:rPr lang="en-US" dirty="0" err="1" smtClean="0"/>
              <a:t>adalah</a:t>
            </a:r>
            <a:r>
              <a:rPr lang="en-US" dirty="0" smtClean="0"/>
              <a:t> </a:t>
            </a:r>
            <a:r>
              <a:rPr lang="en-US" dirty="0" err="1" smtClean="0"/>
              <a:t>penyakit</a:t>
            </a:r>
            <a:r>
              <a:rPr lang="en-US" dirty="0" smtClean="0"/>
              <a:t> Grave. </a:t>
            </a:r>
            <a:r>
              <a:rPr lang="en-US" dirty="0" err="1" smtClean="0"/>
              <a:t>Keadaan</a:t>
            </a:r>
            <a:r>
              <a:rPr lang="en-US" dirty="0" smtClean="0"/>
              <a:t> </a:t>
            </a:r>
            <a:r>
              <a:rPr lang="en-US" dirty="0" err="1" smtClean="0"/>
              <a:t>ini</a:t>
            </a:r>
            <a:r>
              <a:rPr lang="en-US" dirty="0" smtClean="0"/>
              <a:t> </a:t>
            </a:r>
            <a:r>
              <a:rPr lang="en-US" dirty="0" err="1" smtClean="0"/>
              <a:t>menyebabkan</a:t>
            </a:r>
            <a:r>
              <a:rPr lang="en-US" dirty="0" smtClean="0"/>
              <a:t> </a:t>
            </a:r>
            <a:r>
              <a:rPr lang="en-US" dirty="0" err="1" smtClean="0"/>
              <a:t>mata</a:t>
            </a:r>
            <a:r>
              <a:rPr lang="en-US" dirty="0" smtClean="0"/>
              <a:t> </a:t>
            </a:r>
            <a:r>
              <a:rPr lang="en-US" dirty="0" err="1" smtClean="0"/>
              <a:t>membengkak</a:t>
            </a:r>
            <a:r>
              <a:rPr lang="en-US" dirty="0" smtClean="0"/>
              <a:t> (</a:t>
            </a:r>
            <a:r>
              <a:rPr lang="en-US" dirty="0" err="1" smtClean="0"/>
              <a:t>kiri</a:t>
            </a:r>
            <a:r>
              <a:rPr lang="en-US" dirty="0" smtClean="0"/>
              <a:t>). </a:t>
            </a:r>
            <a:endParaRPr lang="id-ID"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ms-MY" i="1" dirty="0" smtClean="0"/>
              <a:t>Grave's disease</a:t>
            </a:r>
            <a:r>
              <a:rPr lang="ms-MY" dirty="0" smtClean="0"/>
              <a:t>. Antibodi di dalam badan menyebabkan tiroid membesar dan mengeluarkan lebih hormon. orang yang menghidapi penyakit ini mengeluarkan hormon berlebihan </a:t>
            </a:r>
          </a:p>
          <a:p>
            <a:pPr marL="0" marR="0" indent="0" algn="l" defTabSz="914400" rtl="0" eaLnBrk="1" fontAlgn="auto" latinLnBrk="0" hangingPunct="1">
              <a:lnSpc>
                <a:spcPct val="100000"/>
              </a:lnSpc>
              <a:spcBef>
                <a:spcPts val="0"/>
              </a:spcBef>
              <a:spcAft>
                <a:spcPts val="0"/>
              </a:spcAft>
              <a:buClrTx/>
              <a:buSzTx/>
              <a:buFontTx/>
              <a:buNone/>
              <a:tabLst/>
              <a:defRPr/>
            </a:pPr>
            <a:endParaRPr lang="id-ID"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Gondok</a:t>
            </a:r>
            <a:r>
              <a:rPr lang="en-US" dirty="0" smtClean="0"/>
              <a:t> </a:t>
            </a:r>
            <a:r>
              <a:rPr lang="en-US" dirty="0" err="1" smtClean="0"/>
              <a:t>adalah</a:t>
            </a:r>
            <a:r>
              <a:rPr lang="en-US" dirty="0" smtClean="0"/>
              <a:t> </a:t>
            </a:r>
            <a:r>
              <a:rPr lang="en-US" dirty="0" err="1" smtClean="0"/>
              <a:t>suatu</a:t>
            </a:r>
            <a:r>
              <a:rPr lang="en-US" dirty="0" smtClean="0"/>
              <a:t> </a:t>
            </a:r>
            <a:r>
              <a:rPr lang="en-US" dirty="0" err="1" smtClean="0"/>
              <a:t>keadaan</a:t>
            </a:r>
            <a:r>
              <a:rPr lang="en-US" dirty="0" smtClean="0"/>
              <a:t> yang </a:t>
            </a:r>
            <a:r>
              <a:rPr lang="en-US" dirty="0" err="1" smtClean="0"/>
              <a:t>diakibatkan</a:t>
            </a:r>
            <a:r>
              <a:rPr lang="en-US" dirty="0" smtClean="0"/>
              <a:t> </a:t>
            </a:r>
            <a:r>
              <a:rPr lang="en-US" dirty="0" err="1" smtClean="0"/>
              <a:t>oleh</a:t>
            </a:r>
            <a:r>
              <a:rPr lang="en-US" dirty="0" smtClean="0"/>
              <a:t> </a:t>
            </a:r>
            <a:r>
              <a:rPr lang="en-US" dirty="0" err="1" smtClean="0"/>
              <a:t>pembesaran</a:t>
            </a:r>
            <a:r>
              <a:rPr lang="en-US" dirty="0" smtClean="0"/>
              <a:t> </a:t>
            </a:r>
            <a:r>
              <a:rPr lang="en-US" dirty="0" err="1" smtClean="0"/>
              <a:t>kelenjar</a:t>
            </a:r>
            <a:r>
              <a:rPr lang="en-US" dirty="0" smtClean="0"/>
              <a:t> </a:t>
            </a:r>
            <a:r>
              <a:rPr lang="en-US" dirty="0" err="1" smtClean="0"/>
              <a:t>tiroid</a:t>
            </a:r>
            <a:r>
              <a:rPr lang="en-US" dirty="0" smtClean="0"/>
              <a:t> (</a:t>
            </a:r>
            <a:r>
              <a:rPr lang="en-US" dirty="0" err="1" smtClean="0"/>
              <a:t>kanan</a:t>
            </a:r>
            <a:r>
              <a:rPr lang="en-US" dirty="0" smtClean="0"/>
              <a:t>).</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24</a:t>
            </a:fld>
            <a:endParaRPr lang="en-US"/>
          </a:p>
        </p:txBody>
      </p:sp>
    </p:spTree>
    <p:extLst>
      <p:ext uri="{BB962C8B-B14F-4D97-AF65-F5344CB8AC3E}">
        <p14:creationId xmlns:p14="http://schemas.microsoft.com/office/powerpoint/2010/main" val="424725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id-ID" i="1" dirty="0" smtClean="0"/>
              <a:t>Hormon adalah </a:t>
            </a:r>
            <a:r>
              <a:rPr lang="en-US" i="1" dirty="0" err="1" smtClean="0"/>
              <a:t>Zat</a:t>
            </a:r>
            <a:r>
              <a:rPr lang="en-US" i="1" dirty="0" smtClean="0"/>
              <a:t> </a:t>
            </a:r>
            <a:r>
              <a:rPr lang="en-US" i="1" dirty="0" err="1" smtClean="0"/>
              <a:t>kimia</a:t>
            </a:r>
            <a:r>
              <a:rPr lang="en-US" i="1" dirty="0" smtClean="0"/>
              <a:t> </a:t>
            </a:r>
            <a:r>
              <a:rPr lang="en-US" i="1" dirty="0" err="1" smtClean="0"/>
              <a:t>dalam</a:t>
            </a:r>
            <a:r>
              <a:rPr lang="en-US" i="1" dirty="0" smtClean="0"/>
              <a:t> </a:t>
            </a:r>
            <a:r>
              <a:rPr lang="en-US" i="1" dirty="0" err="1" smtClean="0"/>
              <a:t>bentuk</a:t>
            </a:r>
            <a:r>
              <a:rPr lang="en-US" i="1" dirty="0" smtClean="0"/>
              <a:t> </a:t>
            </a:r>
            <a:r>
              <a:rPr lang="en-US" i="1" dirty="0" err="1" smtClean="0"/>
              <a:t>senyawa</a:t>
            </a:r>
            <a:r>
              <a:rPr lang="en-US" i="1" dirty="0" smtClean="0"/>
              <a:t> </a:t>
            </a:r>
            <a:r>
              <a:rPr lang="en-US" i="1" dirty="0" err="1" smtClean="0"/>
              <a:t>organik</a:t>
            </a:r>
            <a:r>
              <a:rPr lang="en-US" i="1" dirty="0" smtClean="0"/>
              <a:t> yang </a:t>
            </a:r>
            <a:r>
              <a:rPr lang="en-US" i="1" dirty="0" err="1" smtClean="0"/>
              <a:t>dihasilkan</a:t>
            </a:r>
            <a:r>
              <a:rPr lang="en-US" i="1" dirty="0" smtClean="0"/>
              <a:t> </a:t>
            </a:r>
            <a:r>
              <a:rPr lang="en-US" i="1" dirty="0" err="1" smtClean="0"/>
              <a:t>oleh</a:t>
            </a:r>
            <a:r>
              <a:rPr lang="en-US" i="1" dirty="0" smtClean="0"/>
              <a:t> </a:t>
            </a:r>
            <a:r>
              <a:rPr lang="en-US" i="1" dirty="0" err="1" smtClean="0"/>
              <a:t>kelenjar</a:t>
            </a:r>
            <a:r>
              <a:rPr lang="en-US" i="1" dirty="0" smtClean="0"/>
              <a:t> </a:t>
            </a:r>
            <a:r>
              <a:rPr lang="en-US" i="1" dirty="0" err="1" smtClean="0"/>
              <a:t>endokrin</a:t>
            </a:r>
            <a:r>
              <a:rPr lang="en-US" dirty="0" smtClean="0"/>
              <a:t>.</a:t>
            </a:r>
          </a:p>
          <a:p>
            <a:pPr marL="171450" indent="-171450">
              <a:buFontTx/>
              <a:buChar char="-"/>
            </a:pPr>
            <a:r>
              <a:rPr lang="id-ID" dirty="0" smtClean="0"/>
              <a:t>darah</a:t>
            </a:r>
            <a:r>
              <a:rPr lang="id-ID" baseline="0" dirty="0" smtClean="0"/>
              <a:t> akan mengangkut hormon ke organ sasaran </a:t>
            </a:r>
          </a:p>
          <a:p>
            <a:pPr marL="448056" indent="-384048" eaLnBrk="1" fontAlgn="auto" hangingPunct="1">
              <a:spcAft>
                <a:spcPts val="0"/>
              </a:spcAft>
              <a:buFont typeface="Wingdings 2"/>
              <a:buNone/>
              <a:defRPr/>
            </a:pPr>
            <a:r>
              <a:rPr lang="en-US" dirty="0" err="1" smtClean="0"/>
              <a:t>Disebut</a:t>
            </a:r>
            <a:r>
              <a:rPr lang="en-US" dirty="0" smtClean="0"/>
              <a:t> </a:t>
            </a:r>
            <a:r>
              <a:rPr lang="en-US" dirty="0" err="1" smtClean="0"/>
              <a:t>juga</a:t>
            </a:r>
            <a:r>
              <a:rPr lang="en-US" dirty="0" smtClean="0"/>
              <a:t> </a:t>
            </a:r>
            <a:r>
              <a:rPr lang="en-US" dirty="0" err="1" smtClean="0"/>
              <a:t>kelenjar</a:t>
            </a:r>
            <a:r>
              <a:rPr lang="en-US" dirty="0" smtClean="0"/>
              <a:t> </a:t>
            </a:r>
            <a:r>
              <a:rPr lang="en-US" dirty="0" err="1" smtClean="0"/>
              <a:t>buntu</a:t>
            </a:r>
            <a:r>
              <a:rPr lang="en-US" dirty="0" smtClean="0"/>
              <a:t> </a:t>
            </a:r>
            <a:r>
              <a:rPr lang="en-US" dirty="0" err="1" smtClean="0"/>
              <a:t>karena</a:t>
            </a:r>
            <a:r>
              <a:rPr lang="en-US" dirty="0" smtClean="0"/>
              <a:t> </a:t>
            </a:r>
            <a:r>
              <a:rPr lang="en-US" dirty="0" err="1" smtClean="0"/>
              <a:t>hormon</a:t>
            </a:r>
            <a:r>
              <a:rPr lang="en-US" dirty="0" smtClean="0"/>
              <a:t> yang </a:t>
            </a:r>
            <a:r>
              <a:rPr lang="en-US" dirty="0" err="1" smtClean="0"/>
              <a:t>dihasilkan</a:t>
            </a:r>
            <a:r>
              <a:rPr lang="en-US" dirty="0" smtClean="0"/>
              <a:t> </a:t>
            </a:r>
            <a:r>
              <a:rPr lang="en-US" dirty="0" err="1" smtClean="0"/>
              <a:t>tidak</a:t>
            </a:r>
            <a:r>
              <a:rPr lang="en-US" dirty="0" smtClean="0"/>
              <a:t> </a:t>
            </a:r>
            <a:r>
              <a:rPr lang="en-US" dirty="0" err="1" smtClean="0"/>
              <a:t>dialirkankan</a:t>
            </a:r>
            <a:r>
              <a:rPr lang="en-US" dirty="0" smtClean="0"/>
              <a:t> </a:t>
            </a:r>
            <a:r>
              <a:rPr lang="en-US" dirty="0" err="1" smtClean="0"/>
              <a:t>melalui</a:t>
            </a:r>
            <a:r>
              <a:rPr lang="en-US" dirty="0" smtClean="0"/>
              <a:t> </a:t>
            </a:r>
            <a:r>
              <a:rPr lang="en-US" dirty="0" err="1" smtClean="0"/>
              <a:t>suatu</a:t>
            </a:r>
            <a:r>
              <a:rPr lang="en-US" dirty="0" smtClean="0"/>
              <a:t> </a:t>
            </a:r>
            <a:r>
              <a:rPr lang="en-US" dirty="0" err="1" smtClean="0"/>
              <a:t>saluran</a:t>
            </a:r>
            <a:r>
              <a:rPr lang="en-US" dirty="0" smtClean="0"/>
              <a:t> </a:t>
            </a:r>
            <a:r>
              <a:rPr lang="en-US" dirty="0" err="1" smtClean="0"/>
              <a:t>tetapi</a:t>
            </a:r>
            <a:r>
              <a:rPr lang="en-US" dirty="0" smtClean="0"/>
              <a:t> </a:t>
            </a:r>
            <a:r>
              <a:rPr lang="en-US" dirty="0" err="1" smtClean="0"/>
              <a:t>langsung</a:t>
            </a:r>
            <a:r>
              <a:rPr lang="en-US" dirty="0" smtClean="0"/>
              <a:t> </a:t>
            </a:r>
            <a:r>
              <a:rPr lang="en-US" dirty="0" err="1" smtClean="0"/>
              <a:t>masuk</a:t>
            </a:r>
            <a:r>
              <a:rPr lang="en-US" dirty="0" smtClean="0"/>
              <a:t> </a:t>
            </a:r>
            <a:r>
              <a:rPr lang="en-US" dirty="0" err="1" smtClean="0"/>
              <a:t>kedalam</a:t>
            </a:r>
            <a:r>
              <a:rPr lang="en-US" dirty="0" smtClean="0"/>
              <a:t> </a:t>
            </a:r>
            <a:r>
              <a:rPr lang="en-US" dirty="0" err="1" smtClean="0"/>
              <a:t>pembuluh</a:t>
            </a:r>
            <a:r>
              <a:rPr lang="en-US" dirty="0" smtClean="0"/>
              <a:t> </a:t>
            </a:r>
            <a:r>
              <a:rPr lang="en-US" dirty="0" err="1" smtClean="0"/>
              <a:t>darah</a:t>
            </a:r>
            <a:r>
              <a:rPr lang="en-US" dirty="0" smtClean="0"/>
              <a:t>. </a:t>
            </a:r>
          </a:p>
          <a:p>
            <a:pPr marL="448056" indent="-384048" eaLnBrk="1" fontAlgn="auto" hangingPunct="1">
              <a:spcAft>
                <a:spcPts val="0"/>
              </a:spcAft>
              <a:buFont typeface="Wingdings 2"/>
              <a:buNone/>
              <a:defRPr/>
            </a:pPr>
            <a:r>
              <a:rPr lang="en-US" dirty="0" smtClean="0"/>
              <a:t>    </a:t>
            </a:r>
            <a:r>
              <a:rPr lang="en-US" dirty="0" err="1" smtClean="0"/>
              <a:t>Hormon</a:t>
            </a:r>
            <a:r>
              <a:rPr lang="en-US" dirty="0" smtClean="0"/>
              <a:t> </a:t>
            </a:r>
            <a:r>
              <a:rPr lang="en-US" dirty="0" err="1" smtClean="0"/>
              <a:t>dari</a:t>
            </a:r>
            <a:r>
              <a:rPr lang="en-US" dirty="0" smtClean="0"/>
              <a:t> </a:t>
            </a:r>
            <a:r>
              <a:rPr lang="en-US" dirty="0" err="1" smtClean="0"/>
              <a:t>kelenjar</a:t>
            </a:r>
            <a:r>
              <a:rPr lang="en-US" dirty="0" smtClean="0"/>
              <a:t> </a:t>
            </a:r>
            <a:r>
              <a:rPr lang="en-US" dirty="0" err="1" smtClean="0"/>
              <a:t>endokrin</a:t>
            </a:r>
            <a:r>
              <a:rPr lang="en-US" dirty="0" smtClean="0"/>
              <a:t> </a:t>
            </a:r>
            <a:r>
              <a:rPr lang="en-US" dirty="0" err="1" smtClean="0"/>
              <a:t>mengikuti</a:t>
            </a:r>
            <a:r>
              <a:rPr lang="en-US" dirty="0" smtClean="0"/>
              <a:t> </a:t>
            </a:r>
            <a:r>
              <a:rPr lang="en-US" dirty="0" err="1" smtClean="0"/>
              <a:t>peredaran</a:t>
            </a:r>
            <a:r>
              <a:rPr lang="en-US" dirty="0" smtClean="0"/>
              <a:t> </a:t>
            </a:r>
            <a:r>
              <a:rPr lang="en-US" dirty="0" err="1" smtClean="0"/>
              <a:t>darah</a:t>
            </a:r>
            <a:r>
              <a:rPr lang="en-US" dirty="0" smtClean="0"/>
              <a:t> </a:t>
            </a:r>
            <a:r>
              <a:rPr lang="en-US" dirty="0" err="1" smtClean="0"/>
              <a:t>ke</a:t>
            </a:r>
            <a:r>
              <a:rPr lang="en-US" dirty="0" smtClean="0"/>
              <a:t> </a:t>
            </a:r>
            <a:r>
              <a:rPr lang="en-US" dirty="0" err="1" smtClean="0"/>
              <a:t>seluruh</a:t>
            </a:r>
            <a:r>
              <a:rPr lang="en-US" dirty="0" smtClean="0"/>
              <a:t> </a:t>
            </a:r>
            <a:r>
              <a:rPr lang="en-US" dirty="0" err="1" smtClean="0"/>
              <a:t>tubuh</a:t>
            </a:r>
            <a:r>
              <a:rPr lang="en-US" dirty="0" smtClean="0"/>
              <a:t> </a:t>
            </a:r>
            <a:r>
              <a:rPr lang="en-US" dirty="0" err="1" smtClean="0"/>
              <a:t>hingga</a:t>
            </a:r>
            <a:r>
              <a:rPr lang="en-US" dirty="0" smtClean="0"/>
              <a:t> </a:t>
            </a:r>
            <a:r>
              <a:rPr lang="en-US" dirty="0" err="1" smtClean="0"/>
              <a:t>mencapai</a:t>
            </a:r>
            <a:r>
              <a:rPr lang="en-US" dirty="0" smtClean="0"/>
              <a:t> organ – organ </a:t>
            </a:r>
            <a:r>
              <a:rPr lang="en-US" dirty="0" err="1" smtClean="0"/>
              <a:t>tertentu</a:t>
            </a:r>
            <a:r>
              <a:rPr lang="en-US" dirty="0" smtClean="0"/>
              <a:t>. </a:t>
            </a:r>
          </a:p>
          <a:p>
            <a:pPr marL="448056" indent="-384048" eaLnBrk="1" fontAlgn="auto" hangingPunct="1">
              <a:spcAft>
                <a:spcPts val="0"/>
              </a:spcAft>
              <a:buFont typeface="Wingdings 2"/>
              <a:buNone/>
              <a:defRPr/>
            </a:pPr>
            <a:r>
              <a:rPr lang="en-US" dirty="0" smtClean="0"/>
              <a:t>    </a:t>
            </a:r>
            <a:r>
              <a:rPr lang="en-US" dirty="0" err="1" smtClean="0"/>
              <a:t>Meskipun</a:t>
            </a:r>
            <a:r>
              <a:rPr lang="en-US" dirty="0" smtClean="0"/>
              <a:t> </a:t>
            </a:r>
            <a:r>
              <a:rPr lang="en-US" dirty="0" err="1" smtClean="0"/>
              <a:t>semua</a:t>
            </a:r>
            <a:r>
              <a:rPr lang="en-US" dirty="0" smtClean="0"/>
              <a:t> </a:t>
            </a:r>
            <a:r>
              <a:rPr lang="en-US" dirty="0" err="1" smtClean="0"/>
              <a:t>hormon</a:t>
            </a:r>
            <a:r>
              <a:rPr lang="en-US" dirty="0" smtClean="0"/>
              <a:t> </a:t>
            </a:r>
            <a:r>
              <a:rPr lang="en-US" dirty="0" err="1" smtClean="0"/>
              <a:t>mengadakan</a:t>
            </a:r>
            <a:r>
              <a:rPr lang="en-US" dirty="0" smtClean="0"/>
              <a:t> </a:t>
            </a:r>
            <a:r>
              <a:rPr lang="en-US" dirty="0" err="1" smtClean="0"/>
              <a:t>kontak</a:t>
            </a:r>
            <a:r>
              <a:rPr lang="en-US" dirty="0" smtClean="0"/>
              <a:t> </a:t>
            </a:r>
            <a:r>
              <a:rPr lang="en-US" dirty="0" err="1" smtClean="0"/>
              <a:t>dengan</a:t>
            </a:r>
            <a:r>
              <a:rPr lang="en-US" dirty="0" smtClean="0"/>
              <a:t> </a:t>
            </a:r>
            <a:r>
              <a:rPr lang="en-US" dirty="0" err="1" smtClean="0"/>
              <a:t>semua</a:t>
            </a:r>
            <a:r>
              <a:rPr lang="en-US" dirty="0" smtClean="0"/>
              <a:t> </a:t>
            </a:r>
            <a:r>
              <a:rPr lang="en-US" dirty="0" err="1" smtClean="0"/>
              <a:t>jaringan</a:t>
            </a:r>
            <a:r>
              <a:rPr lang="en-US" dirty="0" smtClean="0"/>
              <a:t> </a:t>
            </a:r>
            <a:r>
              <a:rPr lang="en-US" dirty="0" err="1" smtClean="0"/>
              <a:t>dalam</a:t>
            </a:r>
            <a:r>
              <a:rPr lang="en-US" dirty="0" smtClean="0"/>
              <a:t> </a:t>
            </a:r>
            <a:r>
              <a:rPr lang="en-US" dirty="0" err="1" smtClean="0"/>
              <a:t>tubuh</a:t>
            </a:r>
            <a:r>
              <a:rPr lang="en-US" dirty="0" smtClean="0"/>
              <a:t>, </a:t>
            </a:r>
            <a:r>
              <a:rPr lang="en-US" dirty="0" err="1" smtClean="0"/>
              <a:t>namun</a:t>
            </a:r>
            <a:r>
              <a:rPr lang="en-US" dirty="0" smtClean="0"/>
              <a:t> </a:t>
            </a:r>
            <a:r>
              <a:rPr lang="en-US" dirty="0" err="1" smtClean="0"/>
              <a:t>hanya</a:t>
            </a:r>
            <a:r>
              <a:rPr lang="en-US" dirty="0" smtClean="0"/>
              <a:t> </a:t>
            </a:r>
            <a:r>
              <a:rPr lang="en-US" dirty="0" err="1" smtClean="0"/>
              <a:t>sel</a:t>
            </a:r>
            <a:r>
              <a:rPr lang="en-US" dirty="0" smtClean="0"/>
              <a:t> / </a:t>
            </a:r>
            <a:r>
              <a:rPr lang="en-US" dirty="0" err="1" smtClean="0"/>
              <a:t>jaringan</a:t>
            </a:r>
            <a:r>
              <a:rPr lang="en-US" dirty="0" smtClean="0"/>
              <a:t> yang </a:t>
            </a:r>
            <a:r>
              <a:rPr lang="en-US" dirty="0" err="1" smtClean="0"/>
              <a:t>mengandung</a:t>
            </a:r>
            <a:r>
              <a:rPr lang="en-US" dirty="0" smtClean="0"/>
              <a:t> </a:t>
            </a:r>
            <a:r>
              <a:rPr lang="en-US" dirty="0" err="1" smtClean="0"/>
              <a:t>reseptor</a:t>
            </a:r>
            <a:r>
              <a:rPr lang="en-US" dirty="0" smtClean="0"/>
              <a:t> yang </a:t>
            </a:r>
            <a:r>
              <a:rPr lang="en-US" dirty="0" err="1" smtClean="0"/>
              <a:t>spesifik</a:t>
            </a:r>
            <a:r>
              <a:rPr lang="en-US" dirty="0" smtClean="0"/>
              <a:t> </a:t>
            </a:r>
            <a:r>
              <a:rPr lang="en-US" dirty="0" err="1" smtClean="0"/>
              <a:t>terhadap</a:t>
            </a:r>
            <a:r>
              <a:rPr lang="en-US" dirty="0" smtClean="0"/>
              <a:t> </a:t>
            </a:r>
            <a:r>
              <a:rPr lang="en-US" dirty="0" err="1" smtClean="0"/>
              <a:t>hormon</a:t>
            </a:r>
            <a:r>
              <a:rPr lang="en-US" dirty="0" smtClean="0"/>
              <a:t> </a:t>
            </a:r>
            <a:r>
              <a:rPr lang="en-US" dirty="0" err="1" smtClean="0"/>
              <a:t>tertentu</a:t>
            </a:r>
            <a:r>
              <a:rPr lang="en-US" dirty="0" smtClean="0"/>
              <a:t> yang </a:t>
            </a:r>
            <a:r>
              <a:rPr lang="en-US" dirty="0" err="1" smtClean="0"/>
              <a:t>terpengaruh</a:t>
            </a:r>
            <a:r>
              <a:rPr lang="en-US" dirty="0" smtClean="0"/>
              <a:t> </a:t>
            </a:r>
            <a:r>
              <a:rPr lang="en-US" dirty="0" err="1" smtClean="0"/>
              <a:t>hormon</a:t>
            </a:r>
            <a:r>
              <a:rPr lang="en-US" dirty="0" smtClean="0"/>
              <a:t> </a:t>
            </a:r>
            <a:r>
              <a:rPr lang="en-US" dirty="0" err="1" smtClean="0"/>
              <a:t>tersebut</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a:t>
            </a:fld>
            <a:endParaRPr lang="en-US"/>
          </a:p>
        </p:txBody>
      </p:sp>
    </p:spTree>
    <p:extLst>
      <p:ext uri="{BB962C8B-B14F-4D97-AF65-F5344CB8AC3E}">
        <p14:creationId xmlns:p14="http://schemas.microsoft.com/office/powerpoint/2010/main" val="679194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2" panose="05020102010507070707" pitchFamily="18" charset="2"/>
              <a:buNone/>
            </a:pPr>
            <a:r>
              <a:rPr lang="en-US" dirty="0" smtClean="0"/>
              <a:t>Mix </a:t>
            </a:r>
            <a:r>
              <a:rPr lang="en-US" dirty="0" err="1" smtClean="0"/>
              <a:t>Oedema</a:t>
            </a:r>
            <a:r>
              <a:rPr lang="en-US" dirty="0" smtClean="0"/>
              <a:t> (</a:t>
            </a:r>
            <a:r>
              <a:rPr lang="en-US" dirty="0" err="1" smtClean="0"/>
              <a:t>Miksedema</a:t>
            </a:r>
            <a:r>
              <a:rPr lang="en-US" dirty="0" smtClean="0"/>
              <a:t>)</a:t>
            </a:r>
          </a:p>
          <a:p>
            <a:pPr eaLnBrk="1" hangingPunct="1"/>
            <a:r>
              <a:rPr lang="en-US" dirty="0" err="1" smtClean="0"/>
              <a:t>Terjadi</a:t>
            </a:r>
            <a:r>
              <a:rPr lang="en-US" dirty="0" smtClean="0"/>
              <a:t> </a:t>
            </a:r>
            <a:r>
              <a:rPr lang="en-US" dirty="0" err="1" smtClean="0"/>
              <a:t>pada</a:t>
            </a:r>
            <a:r>
              <a:rPr lang="en-US" dirty="0" smtClean="0"/>
              <a:t> orang </a:t>
            </a:r>
            <a:r>
              <a:rPr lang="en-US" dirty="0" err="1" smtClean="0"/>
              <a:t>dewasa</a:t>
            </a:r>
            <a:r>
              <a:rPr lang="en-US" dirty="0" smtClean="0"/>
              <a:t>, </a:t>
            </a:r>
            <a:r>
              <a:rPr lang="en-US" dirty="0" err="1" smtClean="0"/>
              <a:t>cirinya</a:t>
            </a:r>
            <a:r>
              <a:rPr lang="en-US" dirty="0" smtClean="0"/>
              <a:t> </a:t>
            </a:r>
            <a:r>
              <a:rPr lang="en-US" dirty="0" err="1" smtClean="0"/>
              <a:t>laju</a:t>
            </a:r>
            <a:r>
              <a:rPr lang="en-US" dirty="0" smtClean="0"/>
              <a:t> </a:t>
            </a:r>
            <a:r>
              <a:rPr lang="en-US" dirty="0" err="1" smtClean="0"/>
              <a:t>metabolisme</a:t>
            </a:r>
            <a:r>
              <a:rPr lang="en-US" dirty="0" smtClean="0"/>
              <a:t> </a:t>
            </a:r>
            <a:r>
              <a:rPr lang="en-US" dirty="0" err="1" smtClean="0"/>
              <a:t>rendah</a:t>
            </a:r>
            <a:r>
              <a:rPr lang="en-US" dirty="0" smtClean="0"/>
              <a:t>, </a:t>
            </a:r>
            <a:r>
              <a:rPr lang="en-US" dirty="0" err="1" smtClean="0"/>
              <a:t>berat</a:t>
            </a:r>
            <a:r>
              <a:rPr lang="en-US" dirty="0" smtClean="0"/>
              <a:t> </a:t>
            </a:r>
            <a:r>
              <a:rPr lang="en-US" dirty="0" err="1" smtClean="0"/>
              <a:t>badan</a:t>
            </a:r>
            <a:r>
              <a:rPr lang="en-US" dirty="0" smtClean="0"/>
              <a:t> </a:t>
            </a:r>
            <a:r>
              <a:rPr lang="en-US" dirty="0" err="1" smtClean="0"/>
              <a:t>berlebihan</a:t>
            </a:r>
            <a:r>
              <a:rPr lang="en-US" dirty="0" smtClean="0"/>
              <a:t>, </a:t>
            </a:r>
            <a:r>
              <a:rPr lang="en-US" dirty="0" err="1" smtClean="0"/>
              <a:t>bentuk</a:t>
            </a:r>
            <a:r>
              <a:rPr lang="en-US" dirty="0" smtClean="0"/>
              <a:t> </a:t>
            </a:r>
            <a:r>
              <a:rPr lang="en-US" dirty="0" err="1" smtClean="0"/>
              <a:t>badan</a:t>
            </a:r>
            <a:r>
              <a:rPr lang="en-US" dirty="0" smtClean="0"/>
              <a:t> </a:t>
            </a:r>
            <a:r>
              <a:rPr lang="en-US" dirty="0" err="1" smtClean="0"/>
              <a:t>menjadi</a:t>
            </a:r>
            <a:r>
              <a:rPr lang="en-US" dirty="0" smtClean="0"/>
              <a:t> </a:t>
            </a:r>
            <a:r>
              <a:rPr lang="en-US" dirty="0" err="1" smtClean="0"/>
              <a:t>kasar</a:t>
            </a:r>
            <a:r>
              <a:rPr lang="en-US" dirty="0" smtClean="0"/>
              <a:t>, </a:t>
            </a:r>
            <a:r>
              <a:rPr lang="en-US" dirty="0" err="1" smtClean="0"/>
              <a:t>dan</a:t>
            </a:r>
            <a:r>
              <a:rPr lang="en-US" dirty="0" smtClean="0"/>
              <a:t> </a:t>
            </a:r>
            <a:r>
              <a:rPr lang="en-US" dirty="0" err="1" smtClean="0"/>
              <a:t>rambut</a:t>
            </a:r>
            <a:r>
              <a:rPr lang="en-US" dirty="0" smtClean="0"/>
              <a:t> </a:t>
            </a:r>
            <a:r>
              <a:rPr lang="en-US" dirty="0" err="1" smtClean="0"/>
              <a:t>rontok</a:t>
            </a:r>
            <a:endParaRPr lang="en-US" dirty="0" smtClean="0"/>
          </a:p>
        </p:txBody>
      </p:sp>
      <p:sp>
        <p:nvSpPr>
          <p:cNvPr id="4" name="Slide Number Placeholder 3"/>
          <p:cNvSpPr>
            <a:spLocks noGrp="1"/>
          </p:cNvSpPr>
          <p:nvPr>
            <p:ph type="sldNum" sz="quarter" idx="10"/>
          </p:nvPr>
        </p:nvSpPr>
        <p:spPr/>
        <p:txBody>
          <a:bodyPr/>
          <a:lstStyle/>
          <a:p>
            <a:fld id="{51A729ED-F335-4EFB-8D4A-327BECD878F4}" type="slidenum">
              <a:rPr lang="en-US" smtClean="0"/>
              <a:t>26</a:t>
            </a:fld>
            <a:endParaRPr lang="en-US"/>
          </a:p>
        </p:txBody>
      </p:sp>
    </p:spTree>
    <p:extLst>
      <p:ext uri="{BB962C8B-B14F-4D97-AF65-F5344CB8AC3E}">
        <p14:creationId xmlns:p14="http://schemas.microsoft.com/office/powerpoint/2010/main" val="2630777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id-ID" sz="1200" b="0" i="0" kern="1200" dirty="0" smtClean="0">
                <a:solidFill>
                  <a:schemeClr val="tx1"/>
                </a:solidFill>
                <a:effectLst/>
                <a:latin typeface="+mn-lt"/>
                <a:ea typeface="+mn-ea"/>
                <a:cs typeface="+mn-cs"/>
              </a:rPr>
              <a:t>Penyakit batu ginjal atau nefrolitiasis adalah suatu kondisi ketika material keras yang menyerupai batu terbentuk di dalam ginjal. Material tersebut berasal dari sisa zat-zat limbah di dalam darah yang disaring oleh ginjal yang kemudian mengendap dan mengkristal seiring waktu.</a:t>
            </a:r>
          </a:p>
          <a:p>
            <a:pPr fontAlgn="base"/>
            <a:r>
              <a:rPr lang="id-ID" sz="1200" b="0" i="0" kern="1200" dirty="0" smtClean="0">
                <a:solidFill>
                  <a:schemeClr val="tx1"/>
                </a:solidFill>
                <a:effectLst/>
                <a:latin typeface="+mn-lt"/>
                <a:ea typeface="+mn-ea"/>
                <a:cs typeface="+mn-cs"/>
              </a:rPr>
              <a:t>Pada sebagian besar kasus, penyakit batu ginjal dialami oleh orang-orang yang berusia 30-60 tahun. Diperkirakan 10 persen wanita dan 15 persen pria pernah mengalami kondisi ini selama hidup mereka.</a:t>
            </a:r>
          </a:p>
          <a:p>
            <a:pPr fontAlgn="base"/>
            <a:r>
              <a:rPr lang="id-ID" sz="1200" b="0" i="0" kern="1200" dirty="0" smtClean="0">
                <a:solidFill>
                  <a:schemeClr val="tx1"/>
                </a:solidFill>
                <a:effectLst/>
                <a:latin typeface="+mn-lt"/>
                <a:ea typeface="+mn-ea"/>
                <a:cs typeface="+mn-cs"/>
              </a:rPr>
              <a:t>Endapan batu di dalam ginjal bisa </a:t>
            </a:r>
            <a:r>
              <a:rPr lang="id-ID" sz="1200" b="0" i="0" u="none" strike="noStrike" kern="1200" dirty="0" smtClean="0">
                <a:solidFill>
                  <a:schemeClr val="tx1"/>
                </a:solidFill>
                <a:effectLst/>
                <a:latin typeface="+mn-lt"/>
                <a:ea typeface="+mn-ea"/>
                <a:cs typeface="+mn-cs"/>
                <a:hlinkClick r:id="rId3"/>
              </a:rPr>
              <a:t>disebabkan </a:t>
            </a:r>
            <a:r>
              <a:rPr lang="id-ID" sz="1200" b="0" i="0" kern="1200" dirty="0" smtClean="0">
                <a:solidFill>
                  <a:schemeClr val="tx1"/>
                </a:solidFill>
                <a:effectLst/>
                <a:latin typeface="+mn-lt"/>
                <a:ea typeface="+mn-ea"/>
                <a:cs typeface="+mn-cs"/>
              </a:rPr>
              <a:t>oleh makanan atau masalah kesehatan lain yang mendasari. Berdasarkan jenisnya, batu ginjal dibagi menjadi empat, yaitu </a:t>
            </a:r>
            <a:r>
              <a:rPr lang="id-ID" sz="1200" b="1" i="0" kern="1200" dirty="0" smtClean="0">
                <a:solidFill>
                  <a:schemeClr val="tx1"/>
                </a:solidFill>
                <a:effectLst/>
                <a:latin typeface="+mn-lt"/>
                <a:ea typeface="+mn-ea"/>
                <a:cs typeface="+mn-cs"/>
              </a:rPr>
              <a:t>batu kalsium, batu asam urat, batu struvit, dan batu sistin.</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30</a:t>
            </a:fld>
            <a:endParaRPr lang="en-US"/>
          </a:p>
        </p:txBody>
      </p:sp>
    </p:spTree>
    <p:extLst>
      <p:ext uri="{BB962C8B-B14F-4D97-AF65-F5344CB8AC3E}">
        <p14:creationId xmlns:p14="http://schemas.microsoft.com/office/powerpoint/2010/main" val="88545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Tetanus adalah</a:t>
            </a:r>
            <a:r>
              <a:rPr lang="id-ID" sz="1200" b="0" i="0" kern="1200" dirty="0" smtClean="0">
                <a:solidFill>
                  <a:schemeClr val="tx1"/>
                </a:solidFill>
                <a:effectLst/>
                <a:latin typeface="+mn-lt"/>
                <a:ea typeface="+mn-ea"/>
                <a:cs typeface="+mn-cs"/>
              </a:rPr>
              <a:t> kejang bersifat spasme (kaku otot) yang dimulai pada rahang dan leher. Kondisi ini disebabkan oleh racun berbahaya bakteri Clostridium tetani, yang masuk menyerang saraf tubuh melalui luka kotor. </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31</a:t>
            </a:fld>
            <a:endParaRPr lang="en-US"/>
          </a:p>
        </p:txBody>
      </p:sp>
    </p:spTree>
    <p:extLst>
      <p:ext uri="{BB962C8B-B14F-4D97-AF65-F5344CB8AC3E}">
        <p14:creationId xmlns:p14="http://schemas.microsoft.com/office/powerpoint/2010/main" val="888283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8056" indent="-384048" eaLnBrk="1" fontAlgn="auto" hangingPunct="1">
              <a:spcAft>
                <a:spcPts val="0"/>
              </a:spcAft>
              <a:buFont typeface="Wingdings 2"/>
              <a:buChar char=""/>
              <a:defRPr/>
            </a:pPr>
            <a:r>
              <a:rPr lang="en-US" dirty="0" err="1" smtClean="0"/>
              <a:t>Peningkatan</a:t>
            </a:r>
            <a:r>
              <a:rPr lang="en-US" dirty="0" smtClean="0"/>
              <a:t> </a:t>
            </a:r>
            <a:r>
              <a:rPr lang="en-US" dirty="0" err="1" smtClean="0"/>
              <a:t>glukosa</a:t>
            </a:r>
            <a:r>
              <a:rPr lang="en-US" dirty="0" smtClean="0"/>
              <a:t> </a:t>
            </a:r>
            <a:r>
              <a:rPr lang="en-US" dirty="0" err="1" smtClean="0"/>
              <a:t>darah</a:t>
            </a:r>
            <a:r>
              <a:rPr lang="en-US" dirty="0" smtClean="0"/>
              <a:t> </a:t>
            </a:r>
            <a:r>
              <a:rPr lang="en-US" dirty="0" err="1" smtClean="0"/>
              <a:t>diatas</a:t>
            </a:r>
            <a:r>
              <a:rPr lang="en-US" dirty="0" smtClean="0"/>
              <a:t> </a:t>
            </a:r>
            <a:r>
              <a:rPr lang="en-US" dirty="0" err="1" smtClean="0"/>
              <a:t>titik</a:t>
            </a:r>
            <a:r>
              <a:rPr lang="en-US" dirty="0" smtClean="0"/>
              <a:t> </a:t>
            </a:r>
            <a:r>
              <a:rPr lang="en-US" dirty="0" err="1" smtClean="0"/>
              <a:t>pasang</a:t>
            </a:r>
            <a:r>
              <a:rPr lang="en-US" dirty="0" smtClean="0"/>
              <a:t> (</a:t>
            </a:r>
            <a:r>
              <a:rPr lang="en-US" dirty="0" err="1" smtClean="0"/>
              <a:t>sekitar</a:t>
            </a:r>
            <a:r>
              <a:rPr lang="en-US" dirty="0" smtClean="0"/>
              <a:t> 90mg/100ml </a:t>
            </a:r>
            <a:r>
              <a:rPr lang="en-US" dirty="0" err="1" smtClean="0"/>
              <a:t>pada</a:t>
            </a:r>
            <a:r>
              <a:rPr lang="en-US" dirty="0" smtClean="0"/>
              <a:t> </a:t>
            </a:r>
            <a:r>
              <a:rPr lang="en-US" dirty="0" err="1" smtClean="0"/>
              <a:t>manusia</a:t>
            </a:r>
            <a:r>
              <a:rPr lang="en-US" dirty="0" smtClean="0"/>
              <a:t>) </a:t>
            </a:r>
            <a:r>
              <a:rPr lang="en-US" dirty="0" err="1" smtClean="0"/>
              <a:t>merangsang</a:t>
            </a:r>
            <a:r>
              <a:rPr lang="en-US" dirty="0" smtClean="0"/>
              <a:t> </a:t>
            </a:r>
            <a:r>
              <a:rPr lang="en-US" dirty="0" err="1" smtClean="0"/>
              <a:t>pankreas</a:t>
            </a:r>
            <a:r>
              <a:rPr lang="en-US" dirty="0" smtClean="0"/>
              <a:t> </a:t>
            </a:r>
            <a:r>
              <a:rPr lang="en-US" dirty="0" err="1" smtClean="0"/>
              <a:t>untuk</a:t>
            </a:r>
            <a:r>
              <a:rPr lang="en-US" dirty="0" smtClean="0"/>
              <a:t> </a:t>
            </a:r>
            <a:r>
              <a:rPr lang="en-US" dirty="0" err="1" smtClean="0"/>
              <a:t>mensekresi</a:t>
            </a:r>
            <a:r>
              <a:rPr lang="en-US" dirty="0" smtClean="0"/>
              <a:t> insulin, yang </a:t>
            </a:r>
            <a:r>
              <a:rPr lang="en-US" dirty="0" err="1" smtClean="0"/>
              <a:t>memicu</a:t>
            </a:r>
            <a:r>
              <a:rPr lang="en-US" dirty="0" smtClean="0"/>
              <a:t> </a:t>
            </a:r>
            <a:r>
              <a:rPr lang="en-US" dirty="0" err="1" smtClean="0"/>
              <a:t>sel</a:t>
            </a:r>
            <a:r>
              <a:rPr lang="en-US" dirty="0" smtClean="0"/>
              <a:t> – </a:t>
            </a:r>
            <a:r>
              <a:rPr lang="en-US" dirty="0" err="1" smtClean="0"/>
              <a:t>sel</a:t>
            </a:r>
            <a:r>
              <a:rPr lang="en-US" dirty="0" smtClean="0"/>
              <a:t> </a:t>
            </a:r>
            <a:r>
              <a:rPr lang="en-US" dirty="0" err="1" smtClean="0"/>
              <a:t>targetnya</a:t>
            </a:r>
            <a:r>
              <a:rPr lang="en-US" dirty="0" smtClean="0"/>
              <a:t> </a:t>
            </a:r>
            <a:r>
              <a:rPr lang="en-US" dirty="0" err="1" smtClean="0"/>
              <a:t>untuk</a:t>
            </a:r>
            <a:r>
              <a:rPr lang="en-US" dirty="0" smtClean="0"/>
              <a:t> </a:t>
            </a:r>
            <a:r>
              <a:rPr lang="en-US" dirty="0" err="1" smtClean="0"/>
              <a:t>mengambil</a:t>
            </a:r>
            <a:r>
              <a:rPr lang="en-US" dirty="0" smtClean="0"/>
              <a:t> </a:t>
            </a:r>
            <a:r>
              <a:rPr lang="en-US" dirty="0" err="1" smtClean="0"/>
              <a:t>kelebihan</a:t>
            </a:r>
            <a:r>
              <a:rPr lang="en-US" dirty="0" smtClean="0"/>
              <a:t> </a:t>
            </a:r>
            <a:r>
              <a:rPr lang="en-US" dirty="0" err="1" smtClean="0"/>
              <a:t>glukosa</a:t>
            </a:r>
            <a:r>
              <a:rPr lang="en-US" dirty="0" smtClean="0"/>
              <a:t> </a:t>
            </a:r>
            <a:r>
              <a:rPr lang="en-US" dirty="0" err="1" smtClean="0"/>
              <a:t>dari</a:t>
            </a:r>
            <a:r>
              <a:rPr lang="en-US" dirty="0" smtClean="0"/>
              <a:t> </a:t>
            </a:r>
            <a:r>
              <a:rPr lang="en-US" dirty="0" err="1" smtClean="0"/>
              <a:t>darah</a:t>
            </a:r>
            <a:r>
              <a:rPr lang="en-US" dirty="0" smtClean="0"/>
              <a:t>.</a:t>
            </a:r>
          </a:p>
          <a:p>
            <a:pPr marL="448056" indent="-384048" eaLnBrk="1" fontAlgn="auto" hangingPunct="1">
              <a:spcAft>
                <a:spcPts val="0"/>
              </a:spcAft>
              <a:buFont typeface="Wingdings 2"/>
              <a:buChar char=""/>
              <a:defRPr/>
            </a:pPr>
            <a:r>
              <a:rPr lang="en-US" dirty="0" smtClean="0"/>
              <a:t> </a:t>
            </a:r>
            <a:r>
              <a:rPr lang="en-US" dirty="0" err="1" smtClean="0"/>
              <a:t>Ketika</a:t>
            </a:r>
            <a:r>
              <a:rPr lang="en-US" dirty="0" smtClean="0"/>
              <a:t> </a:t>
            </a:r>
            <a:r>
              <a:rPr lang="en-US" dirty="0" err="1" smtClean="0"/>
              <a:t>kelebihan</a:t>
            </a:r>
            <a:r>
              <a:rPr lang="en-US" dirty="0" smtClean="0"/>
              <a:t> </a:t>
            </a:r>
            <a:r>
              <a:rPr lang="en-US" dirty="0" err="1" smtClean="0"/>
              <a:t>itu</a:t>
            </a:r>
            <a:r>
              <a:rPr lang="en-US" dirty="0" smtClean="0"/>
              <a:t> </a:t>
            </a:r>
            <a:r>
              <a:rPr lang="en-US" dirty="0" err="1" smtClean="0"/>
              <a:t>telah</a:t>
            </a:r>
            <a:r>
              <a:rPr lang="en-US" dirty="0" smtClean="0"/>
              <a:t> </a:t>
            </a:r>
            <a:r>
              <a:rPr lang="en-US" dirty="0" err="1" smtClean="0"/>
              <a:t>dikeluarkan</a:t>
            </a:r>
            <a:r>
              <a:rPr lang="en-US" dirty="0" smtClean="0"/>
              <a:t> </a:t>
            </a:r>
            <a:r>
              <a:rPr lang="en-US" dirty="0" err="1" smtClean="0"/>
              <a:t>atau</a:t>
            </a:r>
            <a:r>
              <a:rPr lang="en-US" dirty="0" smtClean="0"/>
              <a:t> </a:t>
            </a:r>
            <a:r>
              <a:rPr lang="en-US" dirty="0" err="1" smtClean="0"/>
              <a:t>ketika</a:t>
            </a:r>
            <a:r>
              <a:rPr lang="en-US" dirty="0" smtClean="0"/>
              <a:t> </a:t>
            </a:r>
            <a:r>
              <a:rPr lang="en-US" dirty="0" err="1" smtClean="0"/>
              <a:t>konsentrasi</a:t>
            </a:r>
            <a:r>
              <a:rPr lang="en-US" dirty="0" smtClean="0"/>
              <a:t> </a:t>
            </a:r>
            <a:r>
              <a:rPr lang="en-US" dirty="0" err="1" smtClean="0"/>
              <a:t>glukosa</a:t>
            </a:r>
            <a:r>
              <a:rPr lang="en-US" dirty="0" smtClean="0"/>
              <a:t> </a:t>
            </a:r>
            <a:r>
              <a:rPr lang="en-US" dirty="0" err="1" smtClean="0"/>
              <a:t>turun</a:t>
            </a:r>
            <a:r>
              <a:rPr lang="en-US" dirty="0" smtClean="0"/>
              <a:t> </a:t>
            </a:r>
            <a:r>
              <a:rPr lang="en-US" dirty="0" err="1" smtClean="0"/>
              <a:t>dibawah</a:t>
            </a:r>
            <a:r>
              <a:rPr lang="en-US" dirty="0" smtClean="0"/>
              <a:t> </a:t>
            </a:r>
            <a:r>
              <a:rPr lang="en-US" dirty="0" err="1" smtClean="0"/>
              <a:t>titik</a:t>
            </a:r>
            <a:r>
              <a:rPr lang="en-US" dirty="0" smtClean="0"/>
              <a:t> </a:t>
            </a:r>
            <a:r>
              <a:rPr lang="en-US" dirty="0" err="1" smtClean="0"/>
              <a:t>pasang</a:t>
            </a:r>
            <a:r>
              <a:rPr lang="en-US" dirty="0" smtClean="0"/>
              <a:t>, </a:t>
            </a:r>
            <a:r>
              <a:rPr lang="en-US" dirty="0" err="1" smtClean="0"/>
              <a:t>maka</a:t>
            </a:r>
            <a:r>
              <a:rPr lang="en-US" dirty="0" smtClean="0"/>
              <a:t> pancreas </a:t>
            </a:r>
            <a:r>
              <a:rPr lang="en-US" dirty="0" err="1" smtClean="0"/>
              <a:t>akan</a:t>
            </a:r>
            <a:r>
              <a:rPr lang="en-US" dirty="0" smtClean="0"/>
              <a:t> </a:t>
            </a:r>
            <a:r>
              <a:rPr lang="en-US" dirty="0" err="1" smtClean="0"/>
              <a:t>merespons</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mensekresikan</a:t>
            </a:r>
            <a:r>
              <a:rPr lang="en-US" dirty="0" smtClean="0"/>
              <a:t> </a:t>
            </a:r>
            <a:r>
              <a:rPr lang="en-US" dirty="0" err="1" smtClean="0"/>
              <a:t>glukagon</a:t>
            </a:r>
            <a:r>
              <a:rPr lang="en-US" dirty="0" smtClean="0"/>
              <a:t>, yang </a:t>
            </a:r>
            <a:r>
              <a:rPr lang="en-US" dirty="0" err="1" smtClean="0"/>
              <a:t>mempengaruhi</a:t>
            </a:r>
            <a:r>
              <a:rPr lang="en-US" dirty="0" smtClean="0"/>
              <a:t> </a:t>
            </a:r>
            <a:r>
              <a:rPr lang="en-US" dirty="0" err="1" smtClean="0"/>
              <a:t>hati</a:t>
            </a:r>
            <a:r>
              <a:rPr lang="en-US" dirty="0" smtClean="0"/>
              <a:t> </a:t>
            </a:r>
            <a:r>
              <a:rPr lang="en-US" dirty="0" err="1" smtClean="0"/>
              <a:t>untuk</a:t>
            </a:r>
            <a:r>
              <a:rPr lang="en-US" dirty="0" smtClean="0"/>
              <a:t> </a:t>
            </a:r>
            <a:r>
              <a:rPr lang="en-US" dirty="0" err="1" smtClean="0"/>
              <a:t>menaikkan</a:t>
            </a:r>
            <a:r>
              <a:rPr lang="en-US" dirty="0" smtClean="0"/>
              <a:t> </a:t>
            </a:r>
            <a:r>
              <a:rPr lang="en-US" dirty="0" err="1" smtClean="0"/>
              <a:t>kadar</a:t>
            </a:r>
            <a:r>
              <a:rPr lang="en-US" dirty="0" smtClean="0"/>
              <a:t> </a:t>
            </a:r>
            <a:r>
              <a:rPr lang="en-US" dirty="0" err="1" smtClean="0"/>
              <a:t>glukosa</a:t>
            </a:r>
            <a:r>
              <a:rPr lang="en-US" dirty="0" smtClean="0"/>
              <a:t> </a:t>
            </a:r>
            <a:r>
              <a:rPr lang="en-US" dirty="0" err="1" smtClean="0"/>
              <a:t>darah</a:t>
            </a:r>
            <a:r>
              <a:rPr lang="en-US" dirty="0" smtClean="0"/>
              <a:t>. </a:t>
            </a:r>
          </a:p>
        </p:txBody>
      </p:sp>
      <p:sp>
        <p:nvSpPr>
          <p:cNvPr id="4" name="Slide Number Placeholder 3"/>
          <p:cNvSpPr>
            <a:spLocks noGrp="1"/>
          </p:cNvSpPr>
          <p:nvPr>
            <p:ph type="sldNum" sz="quarter" idx="10"/>
          </p:nvPr>
        </p:nvSpPr>
        <p:spPr/>
        <p:txBody>
          <a:bodyPr/>
          <a:lstStyle/>
          <a:p>
            <a:fld id="{51A729ED-F335-4EFB-8D4A-327BECD878F4}" type="slidenum">
              <a:rPr lang="en-US" smtClean="0"/>
              <a:t>47</a:t>
            </a:fld>
            <a:endParaRPr lang="en-US"/>
          </a:p>
        </p:txBody>
      </p:sp>
    </p:spTree>
    <p:extLst>
      <p:ext uri="{BB962C8B-B14F-4D97-AF65-F5344CB8AC3E}">
        <p14:creationId xmlns:p14="http://schemas.microsoft.com/office/powerpoint/2010/main" val="2010210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8056" indent="-384048" eaLnBrk="1" fontAlgn="auto" hangingPunct="1">
              <a:spcAft>
                <a:spcPts val="0"/>
              </a:spcAft>
              <a:buFont typeface="Wingdings 2"/>
              <a:buChar char=""/>
              <a:defRPr/>
            </a:pPr>
            <a:r>
              <a:rPr lang="en-US" dirty="0" smtClean="0"/>
              <a:t>Stimulus yang </a:t>
            </a:r>
            <a:r>
              <a:rPr lang="en-US" dirty="0" err="1" smtClean="0"/>
              <a:t>mencekam</a:t>
            </a:r>
            <a:r>
              <a:rPr lang="en-US" dirty="0" smtClean="0"/>
              <a:t> </a:t>
            </a:r>
            <a:r>
              <a:rPr lang="en-US" dirty="0" err="1" smtClean="0"/>
              <a:t>menyebabkan</a:t>
            </a:r>
            <a:r>
              <a:rPr lang="en-US" dirty="0" smtClean="0"/>
              <a:t> </a:t>
            </a:r>
            <a:r>
              <a:rPr lang="en-US" dirty="0" err="1" smtClean="0"/>
              <a:t>hipotalamus</a:t>
            </a:r>
            <a:r>
              <a:rPr lang="en-US" dirty="0" smtClean="0"/>
              <a:t> </a:t>
            </a:r>
            <a:r>
              <a:rPr lang="en-US" dirty="0" err="1" smtClean="0"/>
              <a:t>mengaktifkan</a:t>
            </a:r>
            <a:r>
              <a:rPr lang="en-US" dirty="0" smtClean="0"/>
              <a:t> </a:t>
            </a:r>
            <a:r>
              <a:rPr lang="en-US" dirty="0" err="1" smtClean="0"/>
              <a:t>medula</a:t>
            </a:r>
            <a:r>
              <a:rPr lang="en-US" dirty="0" smtClean="0"/>
              <a:t> adrenal </a:t>
            </a:r>
            <a:r>
              <a:rPr lang="en-US" dirty="0" err="1" smtClean="0"/>
              <a:t>melalui</a:t>
            </a:r>
            <a:r>
              <a:rPr lang="en-US" dirty="0" smtClean="0"/>
              <a:t> </a:t>
            </a:r>
            <a:r>
              <a:rPr lang="en-US" dirty="0" err="1" smtClean="0"/>
              <a:t>impuls</a:t>
            </a:r>
            <a:r>
              <a:rPr lang="en-US" dirty="0" smtClean="0"/>
              <a:t> </a:t>
            </a:r>
            <a:r>
              <a:rPr lang="en-US" dirty="0" err="1" smtClean="0"/>
              <a:t>saraf</a:t>
            </a:r>
            <a:r>
              <a:rPr lang="en-US" dirty="0" smtClean="0"/>
              <a:t> </a:t>
            </a:r>
            <a:r>
              <a:rPr lang="en-US" dirty="0" err="1" smtClean="0"/>
              <a:t>dan</a:t>
            </a:r>
            <a:r>
              <a:rPr lang="en-US" dirty="0" smtClean="0"/>
              <a:t> </a:t>
            </a:r>
            <a:r>
              <a:rPr lang="en-US" dirty="0" err="1" smtClean="0"/>
              <a:t>korteks</a:t>
            </a:r>
            <a:r>
              <a:rPr lang="en-US" dirty="0" smtClean="0"/>
              <a:t> adrenal </a:t>
            </a:r>
            <a:r>
              <a:rPr lang="en-US" dirty="0" err="1" smtClean="0"/>
              <a:t>melalui</a:t>
            </a:r>
            <a:r>
              <a:rPr lang="en-US" dirty="0" smtClean="0"/>
              <a:t> </a:t>
            </a:r>
            <a:r>
              <a:rPr lang="en-US" dirty="0" err="1" smtClean="0"/>
              <a:t>sinyal</a:t>
            </a:r>
            <a:r>
              <a:rPr lang="en-US" dirty="0" smtClean="0"/>
              <a:t> hormonal. </a:t>
            </a:r>
          </a:p>
          <a:p>
            <a:pPr marL="448056" indent="-384048" eaLnBrk="1" fontAlgn="auto" hangingPunct="1">
              <a:spcAft>
                <a:spcPts val="0"/>
              </a:spcAft>
              <a:buFont typeface="Wingdings 2"/>
              <a:buChar char=""/>
              <a:defRPr/>
            </a:pPr>
            <a:r>
              <a:rPr lang="en-US" dirty="0" smtClean="0"/>
              <a:t>Medulla adrenal </a:t>
            </a:r>
            <a:r>
              <a:rPr lang="en-US" dirty="0" err="1" smtClean="0"/>
              <a:t>memperantarai</a:t>
            </a:r>
            <a:r>
              <a:rPr lang="en-US" dirty="0" smtClean="0"/>
              <a:t> </a:t>
            </a:r>
            <a:r>
              <a:rPr lang="en-US" dirty="0" err="1" smtClean="0"/>
              <a:t>respons</a:t>
            </a:r>
            <a:r>
              <a:rPr lang="en-US" dirty="0" smtClean="0"/>
              <a:t> </a:t>
            </a:r>
            <a:r>
              <a:rPr lang="en-US" dirty="0" err="1" smtClean="0"/>
              <a:t>jangka</a:t>
            </a:r>
            <a:r>
              <a:rPr lang="en-US" dirty="0" smtClean="0"/>
              <a:t> </a:t>
            </a:r>
            <a:r>
              <a:rPr lang="en-US" dirty="0" err="1" smtClean="0"/>
              <a:t>pendek</a:t>
            </a:r>
            <a:r>
              <a:rPr lang="en-US" dirty="0" smtClean="0"/>
              <a:t> </a:t>
            </a:r>
            <a:r>
              <a:rPr lang="en-US" dirty="0" err="1" smtClean="0"/>
              <a:t>terhadap</a:t>
            </a:r>
            <a:r>
              <a:rPr lang="en-US" dirty="0" smtClean="0"/>
              <a:t> stress </a:t>
            </a:r>
            <a:r>
              <a:rPr lang="en-US" dirty="0" err="1" smtClean="0"/>
              <a:t>dengan</a:t>
            </a:r>
            <a:r>
              <a:rPr lang="en-US" dirty="0" smtClean="0"/>
              <a:t> </a:t>
            </a:r>
            <a:r>
              <a:rPr lang="en-US" dirty="0" err="1" smtClean="0"/>
              <a:t>cara</a:t>
            </a:r>
            <a:r>
              <a:rPr lang="en-US" dirty="0" smtClean="0"/>
              <a:t> </a:t>
            </a:r>
            <a:r>
              <a:rPr lang="en-US" dirty="0" err="1" smtClean="0"/>
              <a:t>mensekresikan</a:t>
            </a:r>
            <a:r>
              <a:rPr lang="en-US" dirty="0" smtClean="0"/>
              <a:t> </a:t>
            </a:r>
            <a:r>
              <a:rPr lang="en-US" dirty="0" err="1" smtClean="0"/>
              <a:t>hormon</a:t>
            </a:r>
            <a:r>
              <a:rPr lang="en-US" dirty="0" smtClean="0"/>
              <a:t> </a:t>
            </a:r>
            <a:r>
              <a:rPr lang="en-US" dirty="0" err="1" smtClean="0"/>
              <a:t>katekolamin</a:t>
            </a:r>
            <a:r>
              <a:rPr lang="en-US" dirty="0" smtClean="0"/>
              <a:t> </a:t>
            </a:r>
            <a:r>
              <a:rPr lang="en-US" dirty="0" err="1" smtClean="0"/>
              <a:t>yaitu</a:t>
            </a:r>
            <a:r>
              <a:rPr lang="en-US" dirty="0" smtClean="0"/>
              <a:t> </a:t>
            </a:r>
            <a:r>
              <a:rPr lang="en-US" dirty="0" err="1" smtClean="0"/>
              <a:t>efinefrin</a:t>
            </a:r>
            <a:r>
              <a:rPr lang="en-US" dirty="0" smtClean="0"/>
              <a:t> </a:t>
            </a:r>
            <a:r>
              <a:rPr lang="en-US" dirty="0" err="1" smtClean="0"/>
              <a:t>dan</a:t>
            </a:r>
            <a:r>
              <a:rPr lang="en-US" dirty="0" smtClean="0"/>
              <a:t> </a:t>
            </a:r>
            <a:r>
              <a:rPr lang="en-US" dirty="0" err="1" smtClean="0"/>
              <a:t>norefinefrin</a:t>
            </a:r>
            <a:r>
              <a:rPr lang="en-US" dirty="0" smtClean="0"/>
              <a:t>.</a:t>
            </a:r>
          </a:p>
          <a:p>
            <a:pPr marL="448056" indent="-384048" eaLnBrk="1" fontAlgn="auto" hangingPunct="1">
              <a:spcAft>
                <a:spcPts val="0"/>
              </a:spcAft>
              <a:buFont typeface="Wingdings 2"/>
              <a:buChar char=""/>
              <a:defRPr/>
            </a:pPr>
            <a:r>
              <a:rPr lang="en-US" dirty="0" smtClean="0"/>
              <a:t> </a:t>
            </a:r>
            <a:r>
              <a:rPr lang="en-US" dirty="0" err="1" smtClean="0"/>
              <a:t>Korteks</a:t>
            </a:r>
            <a:r>
              <a:rPr lang="en-US" dirty="0" smtClean="0"/>
              <a:t> adrenal </a:t>
            </a:r>
            <a:r>
              <a:rPr lang="en-US" dirty="0" err="1" smtClean="0"/>
              <a:t>mengontrol</a:t>
            </a:r>
            <a:r>
              <a:rPr lang="en-US" dirty="0" smtClean="0"/>
              <a:t> </a:t>
            </a:r>
            <a:r>
              <a:rPr lang="en-US" dirty="0" err="1" smtClean="0"/>
              <a:t>respon</a:t>
            </a:r>
            <a:r>
              <a:rPr lang="en-US" dirty="0" smtClean="0"/>
              <a:t> yang </a:t>
            </a:r>
            <a:r>
              <a:rPr lang="en-US" dirty="0" err="1" smtClean="0"/>
              <a:t>berlangsung</a:t>
            </a:r>
            <a:r>
              <a:rPr lang="en-US" dirty="0" smtClean="0"/>
              <a:t> </a:t>
            </a:r>
            <a:r>
              <a:rPr lang="en-US" dirty="0" err="1" smtClean="0"/>
              <a:t>lebih</a:t>
            </a:r>
            <a:r>
              <a:rPr lang="en-US" dirty="0" smtClean="0"/>
              <a:t> lama </a:t>
            </a:r>
            <a:r>
              <a:rPr lang="en-US" dirty="0" err="1" smtClean="0"/>
              <a:t>dengan</a:t>
            </a:r>
            <a:r>
              <a:rPr lang="en-US" dirty="0" smtClean="0"/>
              <a:t> </a:t>
            </a:r>
            <a:r>
              <a:rPr lang="en-US" dirty="0" err="1" smtClean="0"/>
              <a:t>cara</a:t>
            </a:r>
            <a:r>
              <a:rPr lang="en-US" dirty="0" smtClean="0"/>
              <a:t> </a:t>
            </a:r>
            <a:r>
              <a:rPr lang="en-US" dirty="0" err="1" smtClean="0"/>
              <a:t>mensekresikan</a:t>
            </a:r>
            <a:r>
              <a:rPr lang="en-US" dirty="0" smtClean="0"/>
              <a:t> hormone steroid</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49</a:t>
            </a:fld>
            <a:endParaRPr lang="en-US"/>
          </a:p>
        </p:txBody>
      </p:sp>
    </p:spTree>
    <p:extLst>
      <p:ext uri="{BB962C8B-B14F-4D97-AF65-F5344CB8AC3E}">
        <p14:creationId xmlns:p14="http://schemas.microsoft.com/office/powerpoint/2010/main" val="2617645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Sewaktu</a:t>
            </a:r>
            <a:r>
              <a:rPr lang="en-US" dirty="0" smtClean="0"/>
              <a:t> </a:t>
            </a:r>
            <a:r>
              <a:rPr lang="en-US" dirty="0" err="1" smtClean="0"/>
              <a:t>pubertas</a:t>
            </a:r>
            <a:r>
              <a:rPr lang="en-US" dirty="0" smtClean="0"/>
              <a:t>, </a:t>
            </a:r>
            <a:r>
              <a:rPr lang="en-US" dirty="0" err="1" smtClean="0"/>
              <a:t>hipofisis</a:t>
            </a:r>
            <a:r>
              <a:rPr lang="en-US" dirty="0" smtClean="0"/>
              <a:t> anterior </a:t>
            </a:r>
            <a:r>
              <a:rPr lang="en-US" dirty="0" err="1" smtClean="0"/>
              <a:t>memproduksi</a:t>
            </a:r>
            <a:r>
              <a:rPr lang="en-US" dirty="0" smtClean="0"/>
              <a:t> </a:t>
            </a:r>
            <a:r>
              <a:rPr lang="en-US" dirty="0" err="1" smtClean="0"/>
              <a:t>gonadotrofin</a:t>
            </a:r>
            <a:r>
              <a:rPr lang="en-US" dirty="0" smtClean="0"/>
              <a:t>, </a:t>
            </a:r>
            <a:r>
              <a:rPr lang="en-US" dirty="0" err="1" smtClean="0"/>
              <a:t>yaitu</a:t>
            </a:r>
            <a:r>
              <a:rPr lang="en-US" dirty="0" smtClean="0"/>
              <a:t> hormone FSH </a:t>
            </a:r>
            <a:r>
              <a:rPr lang="en-US" dirty="0" err="1" smtClean="0"/>
              <a:t>dan</a:t>
            </a:r>
            <a:r>
              <a:rPr lang="en-US" dirty="0" smtClean="0"/>
              <a:t> LH. </a:t>
            </a:r>
            <a:r>
              <a:rPr lang="en-US" dirty="0" err="1" smtClean="0"/>
              <a:t>Sekresi</a:t>
            </a:r>
            <a:r>
              <a:rPr lang="en-US" dirty="0" smtClean="0"/>
              <a:t> </a:t>
            </a:r>
            <a:r>
              <a:rPr lang="en-US" dirty="0" err="1" smtClean="0"/>
              <a:t>kedua</a:t>
            </a:r>
            <a:r>
              <a:rPr lang="en-US" dirty="0" smtClean="0"/>
              <a:t> hormone </a:t>
            </a:r>
            <a:r>
              <a:rPr lang="en-US" dirty="0" err="1" smtClean="0"/>
              <a:t>ini</a:t>
            </a:r>
            <a:r>
              <a:rPr lang="en-US" dirty="0" smtClean="0"/>
              <a:t> </a:t>
            </a:r>
            <a:r>
              <a:rPr lang="en-US" dirty="0" err="1" smtClean="0"/>
              <a:t>dipengaruhi</a:t>
            </a:r>
            <a:r>
              <a:rPr lang="en-US" dirty="0" smtClean="0"/>
              <a:t> </a:t>
            </a:r>
            <a:r>
              <a:rPr lang="en-US" dirty="0" err="1" smtClean="0"/>
              <a:t>oleh</a:t>
            </a:r>
            <a:r>
              <a:rPr lang="en-US" dirty="0" smtClean="0"/>
              <a:t> </a:t>
            </a:r>
            <a:r>
              <a:rPr lang="en-US" dirty="0" err="1" smtClean="0"/>
              <a:t>GnRF</a:t>
            </a:r>
            <a:r>
              <a:rPr lang="en-US" dirty="0" smtClean="0"/>
              <a:t> (Gonadotropin Releasing Factor) yang </a:t>
            </a:r>
            <a:r>
              <a:rPr lang="en-US" dirty="0" err="1" smtClean="0"/>
              <a:t>berasal</a:t>
            </a:r>
            <a:r>
              <a:rPr lang="en-US" dirty="0" smtClean="0"/>
              <a:t> </a:t>
            </a:r>
            <a:r>
              <a:rPr lang="en-US" dirty="0" err="1" smtClean="0"/>
              <a:t>dari</a:t>
            </a:r>
            <a:r>
              <a:rPr lang="en-US" dirty="0" smtClean="0"/>
              <a:t> </a:t>
            </a:r>
            <a:r>
              <a:rPr lang="en-US" dirty="0" err="1" smtClean="0"/>
              <a:t>hipotalamus</a:t>
            </a:r>
            <a:r>
              <a:rPr lang="en-US" dirty="0" smtClean="0"/>
              <a:t>. </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52</a:t>
            </a:fld>
            <a:endParaRPr lang="en-US"/>
          </a:p>
        </p:txBody>
      </p:sp>
    </p:spTree>
    <p:extLst>
      <p:ext uri="{BB962C8B-B14F-4D97-AF65-F5344CB8AC3E}">
        <p14:creationId xmlns:p14="http://schemas.microsoft.com/office/powerpoint/2010/main" val="13781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p>
            <a:pPr>
              <a:defRPr/>
            </a:pPr>
            <a:fld id="{EF2B666B-6CEF-4C36-8F62-FDF4F5AFDFA8}" type="slidenum">
              <a:rPr lang="id-ID" smtClean="0"/>
              <a:pPr>
                <a:defRPr/>
              </a:pPr>
              <a:t>3</a:t>
            </a:fld>
            <a:endParaRPr lang="id-ID"/>
          </a:p>
        </p:txBody>
      </p:sp>
    </p:spTree>
    <p:extLst>
      <p:ext uri="{BB962C8B-B14F-4D97-AF65-F5344CB8AC3E}">
        <p14:creationId xmlns:p14="http://schemas.microsoft.com/office/powerpoint/2010/main" val="222341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Istilah Endokrin dan eksokrin menunjukkan di mana dan bagaimana produk ini disekresikan. </a:t>
            </a:r>
          </a:p>
          <a:p>
            <a:r>
              <a:rPr lang="id-ID" sz="1200" b="0" i="0" kern="1200" dirty="0" smtClean="0">
                <a:solidFill>
                  <a:schemeClr val="tx1"/>
                </a:solidFill>
                <a:effectLst/>
                <a:latin typeface="+mn-lt"/>
                <a:ea typeface="+mn-ea"/>
                <a:cs typeface="+mn-cs"/>
              </a:rPr>
              <a:t>Kelenjar eksokrin melepaskan produk mereka ke permukaan tubuh, seperti kulit, atau ke rongga, seperti yang di dalam saluran pencernaan. Kelenjar endokrin mengeluarkan zat langsung ke dalam aliran darah.</a:t>
            </a:r>
          </a:p>
          <a:p>
            <a:r>
              <a:rPr lang="id-ID" sz="1200" b="0" i="0" kern="1200" dirty="0" smtClean="0">
                <a:solidFill>
                  <a:schemeClr val="tx1"/>
                </a:solidFill>
                <a:effectLst/>
                <a:latin typeface="+mn-lt"/>
                <a:ea typeface="+mn-ea"/>
                <a:cs typeface="+mn-cs"/>
              </a:rPr>
              <a:t>Kelenjar eksokrin cenderung relatif sederhana dan memiliki efek lokal, sedangkan yang endokrin melepaskan hormon yang melakukan perjalanan ke seluruh tubuh. </a:t>
            </a:r>
          </a:p>
          <a:p>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Berdasarkan</a:t>
            </a:r>
            <a:r>
              <a:rPr lang="id-ID" sz="1200" b="0" i="0" kern="1200" baseline="0" dirty="0" smtClean="0">
                <a:solidFill>
                  <a:schemeClr val="tx1"/>
                </a:solidFill>
                <a:effectLst/>
                <a:latin typeface="+mn-lt"/>
                <a:ea typeface="+mn-ea"/>
                <a:cs typeface="+mn-cs"/>
              </a:rPr>
              <a:t> mekanisme kerja dan letak reseptornya, hormon dikelompokkan menjadi hormon nonsteroid dan steroid</a:t>
            </a:r>
          </a:p>
          <a:p>
            <a:r>
              <a:rPr lang="id-ID" sz="1200" b="0" i="0" kern="1200" baseline="0" dirty="0" smtClean="0">
                <a:solidFill>
                  <a:schemeClr val="tx1"/>
                </a:solidFill>
                <a:effectLst/>
                <a:latin typeface="+mn-lt"/>
                <a:ea typeface="+mn-ea"/>
                <a:cs typeface="+mn-cs"/>
              </a:rPr>
              <a:t>Hormon nonsteroid memiliki reseptor yang ada di membran sel</a:t>
            </a:r>
          </a:p>
          <a:p>
            <a:r>
              <a:rPr lang="id-ID" sz="1200" b="0" i="0" kern="1200" baseline="0" dirty="0" smtClean="0">
                <a:solidFill>
                  <a:schemeClr val="tx1"/>
                </a:solidFill>
                <a:effectLst/>
                <a:latin typeface="+mn-lt"/>
                <a:ea typeface="+mn-ea"/>
                <a:cs typeface="+mn-cs"/>
              </a:rPr>
              <a:t>Hormon steroif memiliki reseptor yang ada di sitoplasma</a:t>
            </a:r>
            <a:endParaRPr lang="id-ID" sz="1200" b="0" i="0" kern="1200" dirty="0" smtClean="0">
              <a:solidFill>
                <a:schemeClr val="tx1"/>
              </a:solidFill>
              <a:effectLst/>
              <a:latin typeface="+mn-lt"/>
              <a:ea typeface="+mn-ea"/>
              <a:cs typeface="+mn-cs"/>
            </a:endParaRPr>
          </a:p>
          <a:p>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Beberapa yang sering dianggap sebagai endokrin, seperti hati dan pankreas, juga memiliki fungsi eksokrin.</a:t>
            </a:r>
          </a:p>
        </p:txBody>
      </p:sp>
      <p:sp>
        <p:nvSpPr>
          <p:cNvPr id="4" name="Slide Number Placeholder 3"/>
          <p:cNvSpPr>
            <a:spLocks noGrp="1"/>
          </p:cNvSpPr>
          <p:nvPr>
            <p:ph type="sldNum" sz="quarter" idx="10"/>
          </p:nvPr>
        </p:nvSpPr>
        <p:spPr/>
        <p:txBody>
          <a:bodyPr/>
          <a:lstStyle/>
          <a:p>
            <a:fld id="{51A729ED-F335-4EFB-8D4A-327BECD878F4}" type="slidenum">
              <a:rPr lang="en-US" smtClean="0"/>
              <a:t>4</a:t>
            </a:fld>
            <a:endParaRPr lang="en-US"/>
          </a:p>
        </p:txBody>
      </p:sp>
    </p:spTree>
    <p:extLst>
      <p:ext uri="{BB962C8B-B14F-4D97-AF65-F5344CB8AC3E}">
        <p14:creationId xmlns:p14="http://schemas.microsoft.com/office/powerpoint/2010/main" val="2520205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48056" indent="-384048" eaLnBrk="1" fontAlgn="auto" hangingPunct="1">
              <a:spcAft>
                <a:spcPts val="0"/>
              </a:spcAft>
              <a:buFont typeface="Wingdings 2"/>
              <a:buNone/>
              <a:defRPr/>
            </a:pPr>
            <a:r>
              <a:rPr lang="de-DE" sz="1200" dirty="0" smtClean="0"/>
              <a:t>1.Kelenjar hipofisis </a:t>
            </a:r>
          </a:p>
          <a:p>
            <a:pPr marL="448056" indent="-384048" eaLnBrk="1" fontAlgn="auto" hangingPunct="1">
              <a:spcAft>
                <a:spcPts val="0"/>
              </a:spcAft>
              <a:buFont typeface="Wingdings 2"/>
              <a:buNone/>
              <a:defRPr/>
            </a:pPr>
            <a:r>
              <a:rPr lang="de-DE" sz="1200" dirty="0" smtClean="0"/>
              <a:t>   Terletak pada dasar otak besar, pada lekukan tulang selatursika di bagian tulang baji</a:t>
            </a:r>
          </a:p>
          <a:p>
            <a:pPr marL="448056" indent="-384048" eaLnBrk="1" fontAlgn="auto" hangingPunct="1">
              <a:spcAft>
                <a:spcPts val="0"/>
              </a:spcAft>
              <a:buFont typeface="Wingdings 2"/>
              <a:buNone/>
              <a:defRPr/>
            </a:pPr>
            <a:endParaRPr lang="de-DE" sz="1200" dirty="0" smtClean="0"/>
          </a:p>
          <a:p>
            <a:pPr marL="448056" indent="-384048" eaLnBrk="1" fontAlgn="auto" hangingPunct="1">
              <a:spcAft>
                <a:spcPts val="0"/>
              </a:spcAft>
              <a:buFont typeface="Wingdings 2"/>
              <a:buNone/>
              <a:defRPr/>
            </a:pPr>
            <a:r>
              <a:rPr lang="de-DE" sz="1200" dirty="0" smtClean="0"/>
              <a:t>2.Kelenjar tiroid</a:t>
            </a:r>
          </a:p>
          <a:p>
            <a:pPr marL="448056" indent="-384048" eaLnBrk="1" fontAlgn="auto" hangingPunct="1">
              <a:spcAft>
                <a:spcPts val="0"/>
              </a:spcAft>
              <a:buFont typeface="Wingdings 2"/>
              <a:buNone/>
              <a:defRPr/>
            </a:pPr>
            <a:r>
              <a:rPr lang="de-DE" sz="1200" dirty="0" smtClean="0"/>
              <a:t>    Terletak di daerah leher</a:t>
            </a:r>
          </a:p>
          <a:p>
            <a:pPr marL="448056" indent="-384048" eaLnBrk="1" fontAlgn="auto" hangingPunct="1">
              <a:spcAft>
                <a:spcPts val="0"/>
              </a:spcAft>
              <a:buFont typeface="Wingdings 2"/>
              <a:buNone/>
              <a:defRPr/>
            </a:pPr>
            <a:endParaRPr lang="de-DE" sz="1200" dirty="0" smtClean="0"/>
          </a:p>
          <a:p>
            <a:pPr marL="448056" indent="-384048" eaLnBrk="1" fontAlgn="auto" hangingPunct="1">
              <a:spcAft>
                <a:spcPts val="0"/>
              </a:spcAft>
              <a:buFont typeface="Wingdings 2"/>
              <a:buNone/>
              <a:defRPr/>
            </a:pPr>
            <a:r>
              <a:rPr lang="de-DE" sz="1200" dirty="0" smtClean="0"/>
              <a:t>3.Kelenjar paratiroid</a:t>
            </a:r>
          </a:p>
          <a:p>
            <a:pPr marL="448056" indent="-384048" eaLnBrk="1" fontAlgn="auto" hangingPunct="1">
              <a:spcAft>
                <a:spcPts val="0"/>
              </a:spcAft>
              <a:buFont typeface="Wingdings 2"/>
              <a:buNone/>
              <a:defRPr/>
            </a:pPr>
            <a:r>
              <a:rPr lang="de-DE" sz="1200" dirty="0" smtClean="0"/>
              <a:t>    Terletak di dekat kelenjar tiroid</a:t>
            </a:r>
          </a:p>
          <a:p>
            <a:endParaRPr lang="id-ID" dirty="0" smtClean="0"/>
          </a:p>
        </p:txBody>
      </p:sp>
      <p:sp>
        <p:nvSpPr>
          <p:cNvPr id="4" name="Slide Number Placeholder 3"/>
          <p:cNvSpPr>
            <a:spLocks noGrp="1"/>
          </p:cNvSpPr>
          <p:nvPr>
            <p:ph type="sldNum" sz="quarter" idx="5"/>
          </p:nvPr>
        </p:nvSpPr>
        <p:spPr/>
        <p:txBody>
          <a:bodyPr/>
          <a:lstStyle/>
          <a:p>
            <a:pPr>
              <a:defRPr/>
            </a:pPr>
            <a:fld id="{EF2B666B-6CEF-4C36-8F62-FDF4F5AFDFA8}" type="slidenum">
              <a:rPr lang="id-ID" smtClean="0"/>
              <a:pPr>
                <a:defRPr/>
              </a:pPr>
              <a:t>5</a:t>
            </a:fld>
            <a:endParaRPr lang="id-ID"/>
          </a:p>
        </p:txBody>
      </p:sp>
    </p:spTree>
    <p:extLst>
      <p:ext uri="{BB962C8B-B14F-4D97-AF65-F5344CB8AC3E}">
        <p14:creationId xmlns:p14="http://schemas.microsoft.com/office/powerpoint/2010/main" val="410147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Tx/>
              <a:buChar char="-"/>
            </a:pPr>
            <a:r>
              <a:rPr lang="id-ID" sz="1200" b="0" i="0" kern="1200" baseline="0" dirty="0" smtClean="0">
                <a:solidFill>
                  <a:schemeClr val="tx1"/>
                </a:solidFill>
                <a:effectLst/>
                <a:latin typeface="+mn-lt"/>
                <a:ea typeface="+mn-ea"/>
                <a:cs typeface="+mn-cs"/>
              </a:rPr>
              <a:t>Di dalam tubuh terdapat sekitar 50 jenis hormon yang diedarkan dalam pembuluh darah</a:t>
            </a:r>
          </a:p>
          <a:p>
            <a:pPr marL="171450" indent="-171450" fontAlgn="base">
              <a:buFontTx/>
              <a:buChar char="-"/>
            </a:pPr>
            <a:r>
              <a:rPr lang="id-ID" sz="1200" b="0" i="0" kern="1200" baseline="0" dirty="0" smtClean="0">
                <a:solidFill>
                  <a:schemeClr val="tx1"/>
                </a:solidFill>
                <a:effectLst/>
                <a:latin typeface="+mn-lt"/>
                <a:ea typeface="+mn-ea"/>
                <a:cs typeface="+mn-cs"/>
              </a:rPr>
              <a:t>Mekanisme kerja hormon pada sel target organ adalah dengan cara menduduki reseptor. Satu reseptor spesifik untuk satu jenis hormon </a:t>
            </a:r>
            <a:r>
              <a:rPr lang="id-ID" sz="1200" b="0" i="0" kern="1200" baseline="0" dirty="0" smtClean="0">
                <a:solidFill>
                  <a:schemeClr val="tx1"/>
                </a:solidFill>
                <a:effectLst/>
                <a:latin typeface="+mn-lt"/>
                <a:ea typeface="+mn-ea"/>
                <a:cs typeface="+mn-cs"/>
              </a:rPr>
              <a:t>saja</a:t>
            </a:r>
          </a:p>
          <a:p>
            <a:pPr marL="171450" indent="-171450" fontAlgn="base">
              <a:buFontTx/>
              <a:buChar char="-"/>
            </a:pPr>
            <a:r>
              <a:rPr lang="id-ID" sz="1200" b="0" i="0" kern="1200" dirty="0" smtClean="0">
                <a:solidFill>
                  <a:schemeClr val="tx1"/>
                </a:solidFill>
                <a:effectLst/>
                <a:latin typeface="+mn-lt"/>
                <a:ea typeface="+mn-ea"/>
                <a:cs typeface="+mn-cs"/>
              </a:rPr>
              <a:t>Hormon </a:t>
            </a:r>
            <a:r>
              <a:rPr lang="id-ID" sz="1200" b="0" i="0" kern="1200" dirty="0" smtClean="0">
                <a:solidFill>
                  <a:schemeClr val="tx1"/>
                </a:solidFill>
                <a:effectLst/>
                <a:latin typeface="+mn-lt"/>
                <a:ea typeface="+mn-ea"/>
                <a:cs typeface="+mn-cs"/>
              </a:rPr>
              <a:t>Gastrin, Berfungsi: Memacu sekresi enzim pepsinogen</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7</a:t>
            </a:fld>
            <a:endParaRPr lang="en-US"/>
          </a:p>
        </p:txBody>
      </p:sp>
    </p:spTree>
    <p:extLst>
      <p:ext uri="{BB962C8B-B14F-4D97-AF65-F5344CB8AC3E}">
        <p14:creationId xmlns:p14="http://schemas.microsoft.com/office/powerpoint/2010/main" val="117443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d-ID" sz="1200" b="0" i="0" kern="1200" dirty="0" smtClean="0">
                <a:solidFill>
                  <a:schemeClr val="tx1"/>
                </a:solidFill>
                <a:effectLst/>
                <a:latin typeface="+mn-lt"/>
                <a:ea typeface="+mn-ea"/>
                <a:cs typeface="+mn-cs"/>
              </a:rPr>
              <a:t>Hormon berfungsi dalam mengatur homeostasis, metabolisme, reproduksi dan tingkah laku. Homeostasis adalah pengaturan secara otomatis dalam tubuh agar kelangsungan hidup dapat dipertahankan. Contohnya pengendalian tekanan darah, kadar gula dalam darah, dan kerja jantung</a:t>
            </a:r>
            <a:endParaRPr lang="id-ID" dirty="0" smtClean="0"/>
          </a:p>
        </p:txBody>
      </p:sp>
      <p:sp>
        <p:nvSpPr>
          <p:cNvPr id="4" name="Slide Number Placeholder 3"/>
          <p:cNvSpPr>
            <a:spLocks noGrp="1"/>
          </p:cNvSpPr>
          <p:nvPr>
            <p:ph type="sldNum" sz="quarter" idx="5"/>
          </p:nvPr>
        </p:nvSpPr>
        <p:spPr/>
        <p:txBody>
          <a:bodyPr/>
          <a:lstStyle/>
          <a:p>
            <a:pPr>
              <a:defRPr/>
            </a:pPr>
            <a:fld id="{EF2B666B-6CEF-4C36-8F62-FDF4F5AFDFA8}" type="slidenum">
              <a:rPr lang="id-ID" smtClean="0"/>
              <a:pPr>
                <a:defRPr/>
              </a:pPr>
              <a:t>8</a:t>
            </a:fld>
            <a:endParaRPr lang="id-ID"/>
          </a:p>
        </p:txBody>
      </p:sp>
    </p:spTree>
    <p:extLst>
      <p:ext uri="{BB962C8B-B14F-4D97-AF65-F5344CB8AC3E}">
        <p14:creationId xmlns:p14="http://schemas.microsoft.com/office/powerpoint/2010/main" val="26131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id-ID" sz="1200" b="0" i="0" kern="1200" dirty="0" smtClean="0">
                <a:solidFill>
                  <a:schemeClr val="tx1"/>
                </a:solidFill>
                <a:effectLst/>
                <a:latin typeface="+mn-lt"/>
                <a:ea typeface="+mn-ea"/>
                <a:cs typeface="+mn-cs"/>
              </a:rPr>
              <a:t>Sistem saraf  bersama sistem endokrin mengkoordinasikan seluruh sistem di dalam tubuh. </a:t>
            </a:r>
          </a:p>
          <a:p>
            <a:pPr marL="171450" indent="-171450">
              <a:buFontTx/>
              <a:buChar char="-"/>
            </a:pPr>
            <a:r>
              <a:rPr lang="id-ID" sz="1200" b="0" i="0" kern="1200" dirty="0" smtClean="0">
                <a:solidFill>
                  <a:schemeClr val="tx1"/>
                </a:solidFill>
                <a:effectLst/>
                <a:latin typeface="+mn-lt"/>
                <a:ea typeface="+mn-ea"/>
                <a:cs typeface="+mn-cs"/>
              </a:rPr>
              <a:t>Sistem saraf dan sistem endokrin ini merupakan suatu sistem yang saling berhubungan sehingga dinamakan </a:t>
            </a:r>
            <a:r>
              <a:rPr lang="id-ID" sz="1200" b="1" i="0" kern="1200" dirty="0" smtClean="0">
                <a:solidFill>
                  <a:schemeClr val="tx1"/>
                </a:solidFill>
                <a:effectLst/>
                <a:latin typeface="+mn-lt"/>
                <a:ea typeface="+mn-ea"/>
                <a:cs typeface="+mn-cs"/>
              </a:rPr>
              <a:t>sistem neuroendokrin</a:t>
            </a:r>
            <a:r>
              <a:rPr lang="id-ID" sz="1200" b="0" i="0" kern="1200" dirty="0" smtClean="0">
                <a:solidFill>
                  <a:schemeClr val="tx1"/>
                </a:solidFill>
                <a:effectLst/>
                <a:latin typeface="+mn-lt"/>
                <a:ea typeface="+mn-ea"/>
                <a:cs typeface="+mn-cs"/>
              </a:rPr>
              <a:t>. </a:t>
            </a:r>
          </a:p>
          <a:p>
            <a:pPr marL="171450" indent="-171450">
              <a:buFontTx/>
              <a:buChar char="-"/>
            </a:pPr>
            <a:r>
              <a:rPr lang="id-ID" sz="1200" b="0" i="0" kern="1200" dirty="0" smtClean="0">
                <a:solidFill>
                  <a:schemeClr val="tx1"/>
                </a:solidFill>
                <a:effectLst/>
                <a:latin typeface="+mn-lt"/>
                <a:ea typeface="+mn-ea"/>
                <a:cs typeface="+mn-cs"/>
              </a:rPr>
              <a:t>Hormon bekerja atas perintah dari sistem sara fdan sistem yang mengatur kerjasama antara saraf dan hormon terdapat pada daerah hipotalamus. Daerah hipotalamus sering disebut daerah kendali saraf endokrin (</a:t>
            </a:r>
            <a:r>
              <a:rPr lang="id-ID" sz="1200" b="0" i="1" kern="1200" dirty="0" smtClean="0">
                <a:solidFill>
                  <a:schemeClr val="tx1"/>
                </a:solidFill>
                <a:effectLst/>
                <a:latin typeface="+mn-lt"/>
                <a:ea typeface="+mn-ea"/>
                <a:cs typeface="+mn-cs"/>
              </a:rPr>
              <a:t>neuroendocrine control</a:t>
            </a:r>
            <a:r>
              <a:rPr lang="id-ID" sz="1200" b="0" i="0" kern="1200" dirty="0" smtClean="0">
                <a:solidFill>
                  <a:schemeClr val="tx1"/>
                </a:solidFill>
                <a:effectLst/>
                <a:latin typeface="+mn-lt"/>
                <a:ea typeface="+mn-ea"/>
                <a:cs typeface="+mn-cs"/>
              </a:rPr>
              <a:t>). </a:t>
            </a:r>
            <a:endParaRPr lang="id-ID" dirty="0" smtClean="0"/>
          </a:p>
        </p:txBody>
      </p:sp>
      <p:sp>
        <p:nvSpPr>
          <p:cNvPr id="4" name="Slide Number Placeholder 3"/>
          <p:cNvSpPr>
            <a:spLocks noGrp="1"/>
          </p:cNvSpPr>
          <p:nvPr>
            <p:ph type="sldNum" sz="quarter" idx="5"/>
          </p:nvPr>
        </p:nvSpPr>
        <p:spPr/>
        <p:txBody>
          <a:bodyPr/>
          <a:lstStyle/>
          <a:p>
            <a:pPr>
              <a:defRPr/>
            </a:pPr>
            <a:fld id="{EF2B666B-6CEF-4C36-8F62-FDF4F5AFDFA8}" type="slidenum">
              <a:rPr lang="id-ID" smtClean="0"/>
              <a:pPr>
                <a:defRPr/>
              </a:pPr>
              <a:t>9</a:t>
            </a:fld>
            <a:endParaRPr lang="id-ID"/>
          </a:p>
        </p:txBody>
      </p:sp>
    </p:spTree>
    <p:extLst>
      <p:ext uri="{BB962C8B-B14F-4D97-AF65-F5344CB8AC3E}">
        <p14:creationId xmlns:p14="http://schemas.microsoft.com/office/powerpoint/2010/main" val="225989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3C3988A-EC62-482E-8D2E-11894F5C5BED}" type="slidenum">
              <a:rPr lang="id-ID" smtClean="0"/>
              <a:pPr>
                <a:defRPr/>
              </a:pPr>
              <a:t>10</a:t>
            </a:fld>
            <a:endParaRPr lang="id-ID"/>
          </a:p>
        </p:txBody>
      </p:sp>
    </p:spTree>
    <p:extLst>
      <p:ext uri="{BB962C8B-B14F-4D97-AF65-F5344CB8AC3E}">
        <p14:creationId xmlns:p14="http://schemas.microsoft.com/office/powerpoint/2010/main" val="293053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173208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491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64572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558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36BFB-E419-4BEF-B019-01A1C6ABEC1D}"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7236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36BFB-E419-4BEF-B019-01A1C6ABEC1D}"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5765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36BFB-E419-4BEF-B019-01A1C6ABEC1D}"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0358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36BFB-E419-4BEF-B019-01A1C6ABEC1D}"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10776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36BFB-E419-4BEF-B019-01A1C6ABEC1D}" type="datetimeFigureOut">
              <a:rPr lang="en-US" smtClean="0"/>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80702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75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14828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36BFB-E419-4BEF-B019-01A1C6ABEC1D}" type="datetimeFigureOut">
              <a:rPr lang="en-US" smtClean="0"/>
              <a:t>10/23/2017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54944-4778-4981-BBFC-60A8017C4A25}" type="slidenum">
              <a:rPr lang="en-US" smtClean="0"/>
              <a:t>‹#›</a:t>
            </a:fld>
            <a:endParaRPr lang="en-US"/>
          </a:p>
        </p:txBody>
      </p:sp>
    </p:spTree>
    <p:extLst>
      <p:ext uri="{BB962C8B-B14F-4D97-AF65-F5344CB8AC3E}">
        <p14:creationId xmlns:p14="http://schemas.microsoft.com/office/powerpoint/2010/main" val="2342089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3">
            <a:extLst>
              <a:ext uri="{28A0092B-C50C-407E-A947-70E740481C1C}">
                <a14:useLocalDpi xmlns:a14="http://schemas.microsoft.com/office/drawing/2010/main" val="0"/>
              </a:ext>
            </a:extLst>
          </a:blip>
          <a:srcRect l="1051" r="800" b="504"/>
          <a:stretch>
            <a:fillRect/>
          </a:stretch>
        </p:blipFill>
        <p:spPr bwMode="auto">
          <a:xfrm>
            <a:off x="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33738" y="3505200"/>
            <a:ext cx="563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400" b="1" dirty="0" smtClean="0">
                <a:solidFill>
                  <a:schemeClr val="bg1"/>
                </a:solidFill>
              </a:rPr>
              <a:t>SISTEM ENDOKRIN PADA MANUSIA</a:t>
            </a:r>
            <a:endParaRPr lang="en-US" sz="2400" b="1" dirty="0">
              <a:solidFill>
                <a:schemeClr val="bg1"/>
              </a:solidFill>
            </a:endParaRPr>
          </a:p>
        </p:txBody>
      </p:sp>
      <p:sp>
        <p:nvSpPr>
          <p:cNvPr id="4" name="TextBox 1"/>
          <p:cNvSpPr txBox="1">
            <a:spLocks noChangeArrowheads="1"/>
          </p:cNvSpPr>
          <p:nvPr/>
        </p:nvSpPr>
        <p:spPr bwMode="auto">
          <a:xfrm>
            <a:off x="3200400" y="4110037"/>
            <a:ext cx="563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400" dirty="0" smtClean="0">
                <a:solidFill>
                  <a:schemeClr val="bg1"/>
                </a:solidFill>
              </a:rPr>
              <a:t>Febriana Dwi Wahyuni, M.Si</a:t>
            </a:r>
            <a:endParaRPr lang="en-US" sz="2400" dirty="0">
              <a:solidFill>
                <a:schemeClr val="bg1"/>
              </a:solidFill>
            </a:endParaRPr>
          </a:p>
        </p:txBody>
      </p:sp>
    </p:spTree>
    <p:extLst>
      <p:ext uri="{BB962C8B-B14F-4D97-AF65-F5344CB8AC3E}">
        <p14:creationId xmlns:p14="http://schemas.microsoft.com/office/powerpoint/2010/main" val="6571843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5"/>
          <p:cNvSpPr>
            <a:spLocks noGrp="1"/>
          </p:cNvSpPr>
          <p:nvPr>
            <p:ph type="title"/>
          </p:nvPr>
        </p:nvSpPr>
        <p:spPr>
          <a:xfrm>
            <a:off x="155575" y="685800"/>
            <a:ext cx="8836025" cy="685800"/>
          </a:xfrm>
        </p:spPr>
        <p:txBody>
          <a:bodyPr>
            <a:noAutofit/>
          </a:bodyPr>
          <a:lstStyle/>
          <a:p>
            <a:pPr>
              <a:spcBef>
                <a:spcPct val="50000"/>
              </a:spcBef>
            </a:pPr>
            <a:r>
              <a:rPr lang="id-ID" sz="3200" b="1" dirty="0" smtClean="0">
                <a:solidFill>
                  <a:schemeClr val="accent6">
                    <a:lumMod val="75000"/>
                  </a:schemeClr>
                </a:solidFill>
                <a:latin typeface="Arial" charset="0"/>
                <a:cs typeface="Arial" charset="0"/>
              </a:rPr>
              <a:t>Perbedaan Sistem Saraf dan Sistem Hormon</a:t>
            </a:r>
            <a:endParaRPr lang="en-US" sz="3200" b="1" dirty="0" smtClean="0">
              <a:solidFill>
                <a:schemeClr val="accent6">
                  <a:lumMod val="75000"/>
                </a:schemeClr>
              </a:solidFill>
              <a:latin typeface="Arial" charset="0"/>
              <a:cs typeface="Arial" charset="0"/>
            </a:endParaRPr>
          </a:p>
        </p:txBody>
      </p:sp>
      <p:sp>
        <p:nvSpPr>
          <p:cNvPr id="5125" name="AutoShape 6" descr="https://www.pearsonhighered.com/assets/bigcovers/0/3/2/1/032177565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49709225"/>
              </p:ext>
            </p:extLst>
          </p:nvPr>
        </p:nvGraphicFramePr>
        <p:xfrm>
          <a:off x="457200" y="1600200"/>
          <a:ext cx="8458201" cy="3810000"/>
        </p:xfrm>
        <a:graphic>
          <a:graphicData uri="http://schemas.openxmlformats.org/drawingml/2006/table">
            <a:tbl>
              <a:tblPr firstRow="1" bandRow="1">
                <a:tableStyleId>{5C22544A-7EE6-4342-B048-85BDC9FD1C3A}</a:tableStyleId>
              </a:tblPr>
              <a:tblGrid>
                <a:gridCol w="2209800"/>
                <a:gridCol w="3276601"/>
                <a:gridCol w="2971800"/>
              </a:tblGrid>
              <a:tr h="370840">
                <a:tc>
                  <a:txBody>
                    <a:bodyPr/>
                    <a:lstStyle/>
                    <a:p>
                      <a:r>
                        <a:rPr lang="id-ID" sz="2800" dirty="0" smtClean="0">
                          <a:latin typeface="Arial" panose="020B0604020202020204" pitchFamily="34" charset="0"/>
                          <a:cs typeface="Arial" panose="020B0604020202020204" pitchFamily="34" charset="0"/>
                        </a:rPr>
                        <a:t>Pembeda</a:t>
                      </a:r>
                      <a:endParaRPr lang="id-ID" sz="2800" dirty="0">
                        <a:latin typeface="Arial" panose="020B0604020202020204" pitchFamily="34" charset="0"/>
                        <a:cs typeface="Arial" panose="020B0604020202020204" pitchFamily="34" charset="0"/>
                      </a:endParaRPr>
                    </a:p>
                  </a:txBody>
                  <a:tcPr/>
                </a:tc>
                <a:tc>
                  <a:txBody>
                    <a:bodyPr/>
                    <a:lstStyle/>
                    <a:p>
                      <a:r>
                        <a:rPr lang="id-ID" sz="2800" dirty="0" smtClean="0">
                          <a:latin typeface="Arial" panose="020B0604020202020204" pitchFamily="34" charset="0"/>
                          <a:cs typeface="Arial" panose="020B0604020202020204" pitchFamily="34" charset="0"/>
                        </a:rPr>
                        <a:t>Sistem Saraf</a:t>
                      </a:r>
                      <a:endParaRPr lang="id-ID" sz="2800" dirty="0">
                        <a:latin typeface="Arial" panose="020B0604020202020204" pitchFamily="34" charset="0"/>
                        <a:cs typeface="Arial" panose="020B0604020202020204" pitchFamily="34" charset="0"/>
                      </a:endParaRPr>
                    </a:p>
                  </a:txBody>
                  <a:tcPr/>
                </a:tc>
                <a:tc>
                  <a:txBody>
                    <a:bodyPr/>
                    <a:lstStyle/>
                    <a:p>
                      <a:r>
                        <a:rPr lang="id-ID" sz="2800" dirty="0" smtClean="0">
                          <a:latin typeface="Arial" panose="020B0604020202020204" pitchFamily="34" charset="0"/>
                          <a:cs typeface="Arial" panose="020B0604020202020204" pitchFamily="34" charset="0"/>
                        </a:rPr>
                        <a:t>Sistem Hormon</a:t>
                      </a:r>
                      <a:endParaRPr lang="id-ID" sz="2800" dirty="0">
                        <a:latin typeface="Arial" panose="020B0604020202020204" pitchFamily="34" charset="0"/>
                        <a:cs typeface="Arial" panose="020B0604020202020204" pitchFamily="34" charset="0"/>
                      </a:endParaRPr>
                    </a:p>
                  </a:txBody>
                  <a:tcPr/>
                </a:tc>
              </a:tr>
              <a:tr h="370840">
                <a:tc>
                  <a:txBody>
                    <a:bodyPr/>
                    <a:lstStyle/>
                    <a:p>
                      <a:r>
                        <a:rPr lang="id-ID" sz="2400" dirty="0" smtClean="0">
                          <a:latin typeface="Arial" panose="020B0604020202020204" pitchFamily="34" charset="0"/>
                          <a:cs typeface="Arial" panose="020B0604020202020204" pitchFamily="34" charset="0"/>
                        </a:rPr>
                        <a:t>Aksi</a:t>
                      </a:r>
                      <a:endParaRPr lang="id-ID" sz="2400" dirty="0">
                        <a:latin typeface="Arial" panose="020B0604020202020204" pitchFamily="34" charset="0"/>
                        <a:cs typeface="Arial" panose="020B0604020202020204" pitchFamily="34" charset="0"/>
                      </a:endParaRPr>
                    </a:p>
                  </a:txBody>
                  <a:tcPr/>
                </a:tc>
                <a:tc>
                  <a:txBody>
                    <a:bodyPr/>
                    <a:lstStyle/>
                    <a:p>
                      <a:r>
                        <a:rPr lang="id-ID" sz="2400" dirty="0" smtClean="0">
                          <a:latin typeface="Arial" panose="020B0604020202020204" pitchFamily="34" charset="0"/>
                          <a:cs typeface="Arial" panose="020B0604020202020204" pitchFamily="34" charset="0"/>
                        </a:rPr>
                        <a:t>Bersifat </a:t>
                      </a:r>
                      <a:r>
                        <a:rPr lang="id-ID" sz="2400" baseline="0" dirty="0" smtClean="0">
                          <a:latin typeface="Arial" panose="020B0604020202020204" pitchFamily="34" charset="0"/>
                          <a:cs typeface="Arial" panose="020B0604020202020204" pitchFamily="34" charset="0"/>
                        </a:rPr>
                        <a:t>cepat/segera</a:t>
                      </a:r>
                      <a:endParaRPr lang="id-ID" sz="2400" dirty="0">
                        <a:latin typeface="Arial" panose="020B0604020202020204" pitchFamily="34" charset="0"/>
                        <a:cs typeface="Arial" panose="020B0604020202020204" pitchFamily="34" charset="0"/>
                      </a:endParaRPr>
                    </a:p>
                  </a:txBody>
                  <a:tcPr/>
                </a:tc>
                <a:tc>
                  <a:txBody>
                    <a:bodyPr/>
                    <a:lstStyle/>
                    <a:p>
                      <a:r>
                        <a:rPr lang="id-ID" sz="2400" dirty="0" smtClean="0">
                          <a:latin typeface="Arial" panose="020B0604020202020204" pitchFamily="34" charset="0"/>
                          <a:cs typeface="Arial" panose="020B0604020202020204" pitchFamily="34" charset="0"/>
                        </a:rPr>
                        <a:t>Bersifat</a:t>
                      </a:r>
                      <a:r>
                        <a:rPr lang="id-ID" sz="2400" baseline="0" dirty="0" smtClean="0">
                          <a:latin typeface="Arial" panose="020B0604020202020204" pitchFamily="34" charset="0"/>
                          <a:cs typeface="Arial" panose="020B0604020202020204" pitchFamily="34" charset="0"/>
                        </a:rPr>
                        <a:t> </a:t>
                      </a:r>
                      <a:r>
                        <a:rPr lang="id-ID" sz="2400" baseline="0" dirty="0" smtClean="0">
                          <a:latin typeface="Arial" panose="020B0604020202020204" pitchFamily="34" charset="0"/>
                          <a:cs typeface="Arial" panose="020B0604020202020204" pitchFamily="34" charset="0"/>
                        </a:rPr>
                        <a:t>lambat</a:t>
                      </a:r>
                      <a:endParaRPr lang="id-ID" sz="2400" dirty="0">
                        <a:latin typeface="Arial" panose="020B0604020202020204" pitchFamily="34" charset="0"/>
                        <a:cs typeface="Arial" panose="020B0604020202020204" pitchFamily="34" charset="0"/>
                      </a:endParaRPr>
                    </a:p>
                  </a:txBody>
                  <a:tcPr/>
                </a:tc>
              </a:tr>
              <a:tr h="370840">
                <a:tc>
                  <a:txBody>
                    <a:bodyPr/>
                    <a:lstStyle/>
                    <a:p>
                      <a:r>
                        <a:rPr lang="id-ID" sz="2400" dirty="0" smtClean="0">
                          <a:latin typeface="Arial" panose="020B0604020202020204" pitchFamily="34" charset="0"/>
                          <a:cs typeface="Arial" panose="020B0604020202020204" pitchFamily="34" charset="0"/>
                        </a:rPr>
                        <a:t>Pengaturan</a:t>
                      </a:r>
                      <a:endParaRPr lang="id-ID" sz="2400" dirty="0">
                        <a:latin typeface="Arial" panose="020B0604020202020204" pitchFamily="34" charset="0"/>
                        <a:cs typeface="Arial" panose="020B0604020202020204" pitchFamily="34" charset="0"/>
                      </a:endParaRPr>
                    </a:p>
                  </a:txBody>
                  <a:tcPr/>
                </a:tc>
                <a:tc>
                  <a:txBody>
                    <a:bodyPr/>
                    <a:lstStyle/>
                    <a:p>
                      <a:r>
                        <a:rPr lang="id-ID" sz="2400" dirty="0" smtClean="0">
                          <a:latin typeface="Arial" panose="020B0604020202020204" pitchFamily="34" charset="0"/>
                          <a:cs typeface="Arial" panose="020B0604020202020204" pitchFamily="34" charset="0"/>
                        </a:rPr>
                        <a:t>Jangka </a:t>
                      </a:r>
                      <a:r>
                        <a:rPr lang="id-ID" sz="2400" dirty="0" smtClean="0">
                          <a:latin typeface="Arial" panose="020B0604020202020204" pitchFamily="34" charset="0"/>
                          <a:cs typeface="Arial" panose="020B0604020202020204" pitchFamily="34" charset="0"/>
                        </a:rPr>
                        <a:t>pendek, misalnya denyut jantung dan kontraksi otot</a:t>
                      </a:r>
                      <a:endParaRPr lang="id-ID" sz="2400" dirty="0">
                        <a:latin typeface="Arial" panose="020B0604020202020204" pitchFamily="34" charset="0"/>
                        <a:cs typeface="Arial" panose="020B0604020202020204" pitchFamily="34" charset="0"/>
                      </a:endParaRPr>
                    </a:p>
                  </a:txBody>
                  <a:tcPr/>
                </a:tc>
                <a:tc>
                  <a:txBody>
                    <a:bodyPr/>
                    <a:lstStyle/>
                    <a:p>
                      <a:r>
                        <a:rPr lang="id-ID" sz="2400" dirty="0" smtClean="0">
                          <a:latin typeface="Arial" panose="020B0604020202020204" pitchFamily="34" charset="0"/>
                          <a:cs typeface="Arial" panose="020B0604020202020204" pitchFamily="34" charset="0"/>
                        </a:rPr>
                        <a:t>Jangka </a:t>
                      </a:r>
                      <a:r>
                        <a:rPr lang="id-ID" sz="2400" dirty="0" smtClean="0">
                          <a:latin typeface="Arial" panose="020B0604020202020204" pitchFamily="34" charset="0"/>
                          <a:cs typeface="Arial" panose="020B0604020202020204" pitchFamily="34" charset="0"/>
                        </a:rPr>
                        <a:t>panjang, misalnya pertumbuhan dan perkembangan</a:t>
                      </a:r>
                      <a:endParaRPr lang="id-ID" sz="2400" dirty="0">
                        <a:latin typeface="Arial" panose="020B0604020202020204" pitchFamily="34" charset="0"/>
                        <a:cs typeface="Arial" panose="020B0604020202020204" pitchFamily="34" charset="0"/>
                      </a:endParaRPr>
                    </a:p>
                  </a:txBody>
                  <a:tcPr/>
                </a:tc>
              </a:tr>
              <a:tr h="370840">
                <a:tc>
                  <a:txBody>
                    <a:bodyPr/>
                    <a:lstStyle/>
                    <a:p>
                      <a:r>
                        <a:rPr lang="id-ID" sz="2400" dirty="0" smtClean="0">
                          <a:latin typeface="Arial" panose="020B0604020202020204" pitchFamily="34" charset="0"/>
                          <a:cs typeface="Arial" panose="020B0604020202020204" pitchFamily="34" charset="0"/>
                        </a:rPr>
                        <a:t>Sekresi</a:t>
                      </a:r>
                      <a:endParaRPr lang="id-ID" sz="2400" dirty="0">
                        <a:latin typeface="Arial" panose="020B0604020202020204" pitchFamily="34" charset="0"/>
                        <a:cs typeface="Arial" panose="020B0604020202020204" pitchFamily="34" charset="0"/>
                      </a:endParaRPr>
                    </a:p>
                  </a:txBody>
                  <a:tcPr/>
                </a:tc>
                <a:tc>
                  <a:txBody>
                    <a:bodyPr/>
                    <a:lstStyle/>
                    <a:p>
                      <a:r>
                        <a:rPr lang="id-ID" sz="2400" dirty="0" smtClean="0">
                          <a:latin typeface="Arial" panose="020B0604020202020204" pitchFamily="34" charset="0"/>
                          <a:cs typeface="Arial" panose="020B0604020202020204" pitchFamily="34" charset="0"/>
                        </a:rPr>
                        <a:t>Neurotransmitter</a:t>
                      </a:r>
                      <a:endParaRPr lang="id-ID" sz="2400" dirty="0">
                        <a:latin typeface="Arial" panose="020B0604020202020204" pitchFamily="34" charset="0"/>
                        <a:cs typeface="Arial" panose="020B0604020202020204" pitchFamily="34" charset="0"/>
                      </a:endParaRPr>
                    </a:p>
                  </a:txBody>
                  <a:tcPr/>
                </a:tc>
                <a:tc>
                  <a:txBody>
                    <a:bodyPr/>
                    <a:lstStyle/>
                    <a:p>
                      <a:r>
                        <a:rPr lang="id-ID" sz="2400" dirty="0" smtClean="0">
                          <a:latin typeface="Arial" panose="020B0604020202020204" pitchFamily="34" charset="0"/>
                          <a:cs typeface="Arial" panose="020B0604020202020204" pitchFamily="34" charset="0"/>
                        </a:rPr>
                        <a:t>Hormon</a:t>
                      </a:r>
                      <a:r>
                        <a:rPr lang="id-ID" sz="2400" baseline="0" dirty="0" smtClean="0">
                          <a:latin typeface="Arial" panose="020B0604020202020204" pitchFamily="34" charset="0"/>
                          <a:cs typeface="Arial" panose="020B0604020202020204" pitchFamily="34" charset="0"/>
                        </a:rPr>
                        <a:t> </a:t>
                      </a:r>
                      <a:endParaRPr lang="id-ID" sz="2400" dirty="0">
                        <a:latin typeface="Arial" panose="020B0604020202020204" pitchFamily="34" charset="0"/>
                        <a:cs typeface="Arial" panose="020B0604020202020204" pitchFamily="34" charset="0"/>
                      </a:endParaRPr>
                    </a:p>
                  </a:txBody>
                  <a:tcPr/>
                </a:tc>
              </a:tr>
              <a:tr h="370840">
                <a:tc>
                  <a:txBody>
                    <a:bodyPr/>
                    <a:lstStyle/>
                    <a:p>
                      <a:r>
                        <a:rPr lang="id-ID" sz="2400" dirty="0" smtClean="0">
                          <a:latin typeface="Arial" panose="020B0604020202020204" pitchFamily="34" charset="0"/>
                          <a:cs typeface="Arial" panose="020B0604020202020204" pitchFamily="34" charset="0"/>
                        </a:rPr>
                        <a:t>Komunikasi</a:t>
                      </a:r>
                      <a:endParaRPr lang="id-ID" sz="2400" dirty="0">
                        <a:latin typeface="Arial" panose="020B0604020202020204" pitchFamily="34" charset="0"/>
                        <a:cs typeface="Arial" panose="020B0604020202020204" pitchFamily="34" charset="0"/>
                      </a:endParaRPr>
                    </a:p>
                  </a:txBody>
                  <a:tcPr/>
                </a:tc>
                <a:tc>
                  <a:txBody>
                    <a:bodyPr/>
                    <a:lstStyle/>
                    <a:p>
                      <a:r>
                        <a:rPr lang="id-ID" sz="2400" dirty="0" smtClean="0">
                          <a:latin typeface="Arial" panose="020B0604020202020204" pitchFamily="34" charset="0"/>
                          <a:cs typeface="Arial" panose="020B0604020202020204" pitchFamily="34" charset="0"/>
                        </a:rPr>
                        <a:t>Antar neuron melalui sinapsis</a:t>
                      </a:r>
                      <a:endParaRPr lang="id-ID" sz="2400" dirty="0">
                        <a:latin typeface="Arial" panose="020B0604020202020204" pitchFamily="34" charset="0"/>
                        <a:cs typeface="Arial" panose="020B0604020202020204" pitchFamily="34" charset="0"/>
                      </a:endParaRPr>
                    </a:p>
                  </a:txBody>
                  <a:tcPr/>
                </a:tc>
                <a:tc>
                  <a:txBody>
                    <a:bodyPr/>
                    <a:lstStyle/>
                    <a:p>
                      <a:r>
                        <a:rPr lang="id-ID" sz="2400" dirty="0" smtClean="0">
                          <a:latin typeface="Arial" panose="020B0604020202020204" pitchFamily="34" charset="0"/>
                          <a:cs typeface="Arial" panose="020B0604020202020204" pitchFamily="34" charset="0"/>
                        </a:rPr>
                        <a:t>Melalui sistem sirkulasi</a:t>
                      </a:r>
                      <a:endParaRPr lang="id-ID" sz="2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421442987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5"/>
          <p:cNvSpPr>
            <a:spLocks noGrp="1"/>
          </p:cNvSpPr>
          <p:nvPr>
            <p:ph type="title"/>
          </p:nvPr>
        </p:nvSpPr>
        <p:spPr>
          <a:xfrm>
            <a:off x="533400" y="685800"/>
            <a:ext cx="8229600" cy="685800"/>
          </a:xfrm>
        </p:spPr>
        <p:txBody>
          <a:bodyPr>
            <a:normAutofit/>
          </a:bodyPr>
          <a:lstStyle/>
          <a:p>
            <a:pPr>
              <a:spcBef>
                <a:spcPct val="50000"/>
              </a:spcBef>
            </a:pPr>
            <a:r>
              <a:rPr lang="id-ID" sz="3600" b="1" dirty="0" smtClean="0">
                <a:solidFill>
                  <a:schemeClr val="accent6">
                    <a:lumMod val="75000"/>
                  </a:schemeClr>
                </a:solidFill>
                <a:latin typeface="Arial" charset="0"/>
                <a:cs typeface="Arial" charset="0"/>
              </a:rPr>
              <a:t>1. Kelenjar Hipofisis</a:t>
            </a:r>
            <a:endParaRPr lang="en-US" sz="3600" b="1" dirty="0" smtClean="0">
              <a:solidFill>
                <a:schemeClr val="accent6">
                  <a:lumMod val="75000"/>
                </a:schemeClr>
              </a:solidFill>
              <a:latin typeface="Arial" charset="0"/>
              <a:cs typeface="Arial" charset="0"/>
            </a:endParaRPr>
          </a:p>
        </p:txBody>
      </p:sp>
      <p:sp>
        <p:nvSpPr>
          <p:cNvPr id="7172" name="Content Placeholder 5"/>
          <p:cNvSpPr>
            <a:spLocks noGrp="1"/>
          </p:cNvSpPr>
          <p:nvPr>
            <p:ph idx="1"/>
          </p:nvPr>
        </p:nvSpPr>
        <p:spPr>
          <a:xfrm>
            <a:off x="76200" y="1722437"/>
            <a:ext cx="5181600" cy="4602163"/>
          </a:xfrm>
        </p:spPr>
        <p:txBody>
          <a:bodyPr>
            <a:normAutofit/>
          </a:bodyPr>
          <a:lstStyle/>
          <a:p>
            <a:r>
              <a:rPr lang="id-ID" sz="2800" dirty="0" smtClean="0">
                <a:latin typeface="Arial" panose="020B0604020202020204" pitchFamily="34" charset="0"/>
                <a:cs typeface="Arial" panose="020B0604020202020204" pitchFamily="34" charset="0"/>
              </a:rPr>
              <a:t>Terletak </a:t>
            </a:r>
            <a:r>
              <a:rPr lang="en-US" sz="2800" dirty="0" smtClean="0">
                <a:latin typeface="Arial" panose="020B0604020202020204" pitchFamily="34" charset="0"/>
                <a:cs typeface="Arial" panose="020B0604020202020204" pitchFamily="34" charset="0"/>
              </a:rPr>
              <a:t>d</a:t>
            </a:r>
            <a:r>
              <a:rPr lang="id-ID" sz="2800" dirty="0" smtClean="0">
                <a:latin typeface="Arial" panose="020B0604020202020204" pitchFamily="34" charset="0"/>
                <a:cs typeface="Arial" panose="020B0604020202020204" pitchFamily="34" charset="0"/>
              </a:rPr>
              <a:t>i dasar otak di bawah hipotalamus</a:t>
            </a:r>
          </a:p>
          <a:p>
            <a:r>
              <a:rPr lang="en-US" sz="2800" dirty="0" err="1" smtClean="0">
                <a:latin typeface="Arial" panose="020B0604020202020204" pitchFamily="34" charset="0"/>
                <a:cs typeface="Arial" panose="020B0604020202020204" pitchFamily="34" charset="0"/>
              </a:rPr>
              <a:t>Disebut</a:t>
            </a:r>
            <a:r>
              <a:rPr lang="en-US" sz="2800" dirty="0" smtClean="0">
                <a:latin typeface="Arial" panose="020B0604020202020204" pitchFamily="34" charset="0"/>
                <a:cs typeface="Arial" panose="020B0604020202020204" pitchFamily="34" charset="0"/>
              </a:rPr>
              <a:t> </a:t>
            </a:r>
            <a:r>
              <a:rPr lang="en-US" sz="2800" i="1" dirty="0" smtClean="0">
                <a:latin typeface="Arial" panose="020B0604020202020204" pitchFamily="34" charset="0"/>
                <a:cs typeface="Arial" panose="020B0604020202020204" pitchFamily="34" charset="0"/>
              </a:rPr>
              <a:t>master</a:t>
            </a:r>
            <a:r>
              <a:rPr lang="id-ID" sz="2800" i="1" dirty="0" smtClean="0">
                <a:latin typeface="Arial" panose="020B0604020202020204" pitchFamily="34" charset="0"/>
                <a:cs typeface="Arial" panose="020B0604020202020204" pitchFamily="34" charset="0"/>
              </a:rPr>
              <a:t> of</a:t>
            </a:r>
            <a:r>
              <a:rPr lang="en-US" sz="2800" i="1" dirty="0" smtClean="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gland.</a:t>
            </a:r>
          </a:p>
          <a:p>
            <a:r>
              <a:rPr lang="en-US" sz="2800" dirty="0" err="1" smtClean="0">
                <a:latin typeface="Arial" panose="020B0604020202020204" pitchFamily="34" charset="0"/>
                <a:cs typeface="Arial" panose="020B0604020202020204" pitchFamily="34" charset="0"/>
              </a:rPr>
              <a:t>Kelenjar</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hipofisis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dibagi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menjadi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tiga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bagian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yaitu</a:t>
            </a:r>
            <a:r>
              <a:rPr lang="en-US" sz="2800"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bagian</a:t>
            </a:r>
            <a:r>
              <a:rPr lang="en-US" sz="2800" i="1" dirty="0">
                <a:latin typeface="Arial" panose="020B0604020202020204" pitchFamily="34" charset="0"/>
                <a:cs typeface="Arial" panose="020B0604020202020204" pitchFamily="34" charset="0"/>
              </a:rPr>
              <a:t> anterior, </a:t>
            </a:r>
            <a:r>
              <a:rPr lang="en-US" sz="2800" i="1" dirty="0" err="1">
                <a:latin typeface="Arial" panose="020B0604020202020204" pitchFamily="34" charset="0"/>
                <a:cs typeface="Arial" panose="020B0604020202020204" pitchFamily="34" charset="0"/>
              </a:rPr>
              <a:t>bagian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tengah</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dan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bagian</a:t>
            </a:r>
            <a:r>
              <a:rPr lang="en-US" sz="2800" i="1" dirty="0">
                <a:latin typeface="Arial" panose="020B0604020202020204" pitchFamily="34" charset="0"/>
                <a:cs typeface="Arial" panose="020B0604020202020204" pitchFamily="34" charset="0"/>
              </a:rPr>
              <a:t> posterior</a:t>
            </a:r>
            <a:r>
              <a:rPr lang="en-US" sz="2800" dirty="0">
                <a:latin typeface="Arial" panose="020B0604020202020204" pitchFamily="34" charset="0"/>
                <a:cs typeface="Arial" panose="020B0604020202020204" pitchFamily="34" charset="0"/>
              </a:rPr>
              <a:t>.</a:t>
            </a:r>
          </a:p>
          <a:p>
            <a:endParaRPr lang="id-ID" sz="2800" dirty="0" smtClean="0">
              <a:latin typeface="Arial" panose="020B0604020202020204" pitchFamily="34" charset="0"/>
              <a:cs typeface="Arial" panose="020B0604020202020204" pitchFamily="34" charset="0"/>
            </a:endParaRPr>
          </a:p>
        </p:txBody>
      </p:sp>
      <p:sp>
        <p:nvSpPr>
          <p:cNvPr id="6" name="AutoShape 8" descr="data:image/jpeg;base64,/9j/4AAQSkZJRgABAQAAAQABAAD/2wCEAAkGBxITEBATExMQEBUQEA8SEBEQEBAZGRUaFREWFhURFRUYHSggGBolGxUVIT0hJSorLi4uFx8zOD8sNyktOisBCgoKDg0OGxAQGy8lICUtLS0tLS4tLS0tKystLSstLS0tLS03Ky0tLS0tLS0tLS0tLS0tLS0tLS0vLS0tLS0tLf/AABEIAMwA4QMBIgACEQEDEQH/xAAbAAABBQEBAAAAAAAAAAAAAAAEAAECAwUGB//EADwQAQACAQMDAgMFBgYBBQEBAQECEQMSITEABEEFIhNRYTJxgcHwBkJSkaGxFCMzYtHh8RUkcoKSokMl/8QAGQEAAwEBAQAAAAAAAAAAAAAAAAEDAgQF/8QALREAAgICAgIBAwEIAwAAAAAAAAECEQMhEjEEQSITUfAyUmFxgaGx0eFCkcH/2gAMAwEAAhEDEQA/APbJdRrp3pV0CGD8ul0jp66AIX+t+kn6/v1JOmToAj0unem6Bi6brP7/ANZwYh1TFP3I7yboAD58dYp6vny038GKRuMd3eBN93LVVsFkit06hLPCPWysMMp9HT5s0YRZSSICspUBtyvWbL9oMSpEyZEU9sE/f0u7W1jv/teud9axZbxTlkyZIxyUwlXKlSKebklnFCVRej2vbx0gbeLiHG8PpXtitb1prcC4yzyb+JePjxSuTCu89azENUO3lIAXXOI/ZV2Fuq/L50u29dySjrMUZFX7Zt7BLhPI/wAxui0glbtHl3fMWTtvsaB87Nb1uN2+LROeka9yHFJctN34lJPlsPhvEsmS+zSxY66CIevzmuiEYgpeSTftmRdjjdPwS6Vq6Hq2ULljgm1sJ7l7O0v9w81Qn1rOw4omfKFeJV9blj+Vm2rf5j/vu3uo+yVun2ov3kouzZxEaT5j5uX1cndmnix9UHYP2kwSCQzLDnHLa4aqssunxe/3PWj23eY5lwmSNvP0ukdzZGk65T0nExgbItykq7LH4qNvuCSc+JItkkr9WxHxcTECVuxe+ls8HMslf/ZdrlW15c12Zl4sW6iztx26ceuWw4plVkyHAOqe/u0CjY2aXc5HjU1o4O+zERqOePt90dmnmVVv4eC7OL2tDzFLtEJeO10zaP8AnpB0L2XewymqDqBR33GhqR4Up+5PD0Wfr+XXUpKStEGq7IyOo1+X6/X16srbqOnn9eP/AD1oCL+fUumT8/z6lH8P1/46LAUTj8fz6lXTRfz/AD6kdMQum6lR03QAz0/TSOlfSAVdRf8Aj+3HUl6a/wBfh/30ANX6/X49M9O9D913EYQlOaBGLKW54F8+dj+nSbSVsZR6n6jDBDVN+ZGMd2TShE/C7aAFaL65bvP2gl3MtENeLGLrbNUt97/hjp92+3z2Gq5TnnyfFybbxYw/hjp1Ed2ttMhXlW6CQjY9GPuZhp0zZTjtxQaot8UKb39lG968/Jncj0MfjqK+XZL1LsI6cEtLEjk96n8Ry3verS0h9pvdQ2sMaB4WnaPmyVcD9tSjd1Jy+2Hc4NeOUOeKsXeMtN73v9F3pG3VVHp2ezTLaQhK65dVqXdXGT4u3g1PUbKt2iXq0rxxgb6skCNLuaohw/wylvs1ESrEuyWYynzjJIVsyIrZQe0i7HNIbx6G7nsdWaOVX2xlUdzfSyvcP4pG9by3oaLfUsoQ02bsYkRbamFV90q+e1cpoKF9kFReF2dmt3wSaC6qQH3oF+3oLuc5hbaYpKWPd/dqoFKfvSCrsiV9gs83r8N7fLpsquUGz6VTVZ/q8dWODb7csJjq41RU9xtz/JkJ+6L4qjMeyz0+BTOSDNvngBjEE4dANj4vcN55cWs9+xX2R+m97PmMGt6UN9hIjEArgGgTwCAD8pBx8v8AadR7lTjy6ea5SNtbuycXwVbp6TVId7Kc+eOOKqCWxON95EQL312Vv8t0by+07uOTIzlW1kIyrgWhfqSn54irsSXSx9pctU7nL27t7apXZVn2oxdngK2DXGsdlBHzSRHaBIrdqqrYo28ASKNppF+PNGQ7icN07XKMlEo9pe+w3de63n3Wn3Xpdr8c2tjVuojsl3JHdaoy58eKL4rx7d9JErd/hkFb/ZptN8gZzzMpwmxkgGmVHv0OqNobg7/wvklJXJpCULd+gjt9U808sGcBU9mr3UkjitQzlOO7vuG6sN3tPUsuKtV5oGxP98piCvnZW0Psrw1HOhnPbpElKRsxpNpPuLKLjJrY3eDWpEJEQ1VaSdw/hZp7q2pkb/NsBQ1Gbi+xZIxl2jpu17iOSJKDY3Tv/JHcfv8An1c9cvDN8CTkhbF/1oe5upAyj4sHnn2o2tw6eMhpGxNk/mP8uvQxZeZ5+XHwFf6/DpXz0/TV+v5dVJDfz6l/1/3+XUPP8+pj0wHs+T/J6XT6vu6XTAivSXpnpdIB16je3SX9fjv1n+p+oxwQGVyk2QhHmW9Hjbk3/lfWZSUVbGotukQ9b9UMMdvdOd6I/dzN+hz9a+9OT7nt8ue2cpMvDf2a0tRDaNMR28xHwfEl2+efcTlklWpaQ4iG8YHClb3e62ckoHyyBKJtuHy52b2qtpDZX2ji4352XK5P9x6OLEsffYB6Rk9rDeM4NJx/tE2aBA2GqrcNMis3peOQFEX91PpFDcviInnaKb09L1DsqrJB90X3AfaPabAbv2Sg+QH2Y9EdnnJxJjztx9xW1j+7xd0VYRrFb/t+WUcvaBe27mWN0ZdvlJ44uxXzpvn92121TI7jtSUtcHRIq687+SuR33Nktq5E7pYY5DTL6VI5jwiJ9w7O1CcRk5WTup9tP4c/cUMJHk2rYNngo2Ngr2xmVr8/yJb6C4SycIPi9/qeR/3G48oj7oxE73FOE4Tm6zcrdqxsR+YXzvy+ZRKj6gIe2R/9K8VSA07G2/2a3rS15+4choiLq2WQ7ebd2+F5eL3pkI0rT6DzuI1z8/7j5rdU32dx2u3O9R7oYMT3SZRqJztMdgOfdwA+6ilIlmD0qEd5DLYW371+QbLzXK7e9lKHYQhkUj7Jbb/u17Ub45Sk8p5kdFP3+f0MrimQ7T1KKF7NUxfu4q97Gq82BYx0ES7zG/vHB5H5N2Pm4tjvYlXFLZ4IS9s4QmU/ap2Vvdvnd3u6eW9GP3HYmCdkdWKbfut08tKvhlJtfKtXKQ2nQJRbNU7uD7bOfp848VW9yjuVvIqljYvrDFhFi+6Mo6GKfvSI1sOy0bHNALpi24+3wSL04/8AxZ9P4krZ9zem24ZfS8UhES9W0ZO+zFErf7Vcb6q8kYpDXFMo9P7EffNJrT9DYqqUdo87/ZE1BF60MNeaor+w39Ngbv5N0DPP/wDTMsPdjmTHep7rqkVvatob73s7qOOnB3kozY5DTqvTLf6P2rN+GxOR2uMnJp76Yd6gsc0MmwVpv5V5V4rf7voWTIy445IgJFjelo2RTcp2oSn5IjUjqUtMo6Hh8x5jVUxqqSzgK2CriSx8mHJjy6GYR0jGUfJZHSc7lROPAFhGK7Mrei3u+4nAYSCUkQlHSjY2+54oeXci3ZGUutb0zuc+LGMn4sYRCUdriHkk1wUXLajdKVzju8UIqDdHj7m7t/hN7fsiWRih3YdwpquqP1vexQPKcN1UpuEuLtfn9TM0mto6Tts0ckScWx+j4dxEsROEESnjq6usD03NozxhH7GWxjXEoxUQ8bRSvoG2kvoK69LFk5xs8/JDi6I6fx6Y/X9+pPSrqpMbb6dP0tL9P69LoAi9L8q6ivSX9fd0mNFPedzDHHXOREj5/IPLvVHmuuAzd65c7PNGUNe0CVbRLqItjsPOy2tl6b/WfVJdxm9u8ItYY7+7+Kbs7vJtxTuc24vTCUf81ltwCBHyyvdHYbtCr4CTwZcvN16PRwYfprlIv/wae/G+7e4t1Kne7btvld6F3WRd2qZItxYpsjyIp9Gxfo2o6VkIj6fPHBnjnJ0WuOT4G2nkRt+Zvwjrv9PmZLkctP8AI0/L6JufMTaUWHX+Sr2XdnnkSYZDhOdyQlBQF3bsm9tcsYC9pDRnyQN4tyjw7SLf56h+uq2xNBPqeJY6o0zh+7zqiiSjve+zzs03YOnP7fuyWaCPEJXd/O97b4b3fm8spD6MrezUzzNUeTXGXl8Iq7jzI3s3kcKPQ+SZPPGy9GKNV/uk38vobA+7alIrd/cpYYCCa5rT9Y8bb3JPH2q2uQvHsiEjJbJ1VO97sYxrbgtNi90oFjEbElX8Qtxkarzq0/y8UPgODgKsIkXZcXV71f0pdxfkPPy59r0J6t3NY1s2SR+B43psvzuPNIwDyd1kzaTFGSxmOrcjFsk27buzV3v4WKqTQJMP7rUDKKbV7Ha99qfmPjk2Tj3jR9Wgn8G9cfIdq3raMtqSovJGUUrD6W1/mzk7R9sLDa/3qFN/AfIooCsHpeCBUcUA+sST4eW7fbHz+6G4FT5pCcorTBD1KHzCr/Cyx+hRd2lRVUFJY+7jSKJTdh+N27U+V2rfhZaRjjt7Y7f7Y+EkePCX9KHwXTPs8b+5DY8RIu1VUo0iV448V5XNdWY5oz49rik3G4VW0bOLK0tVvqKTakadZJ3BvWp8/aPmPzvwJSO1jZqC7N6PDnGzx8ARlqicCaU8AFWgRqkGKNkx5sWyGQOZ43j74tobfUA3sHralfRRSTLnJONWWbqm9/O7+nzap3UZShLLjjI0yNRKtn+4qI3LmxtvZb6H7fv4pzfN3e26t3xVLu7brwySBjKMrqPFNfZRS96eZSK2d0adVtNBtMx80cvbzjEl8SGR/wAtbs2+w0cjJLA81S10Vh7Rmxlklro9sR2Br+Yng5KqzSQo73uDJiYyB0yNt+RY7bedzjizf3hdh7EQqUmxv3XyXy87U878tiyir2U9X7DZsE0+2pRkMdvNLSNjvFseUfMUCj2MoLGE2lixJXtuVSU8pxSKVSwtZ/SEizxTdQLple5ztub2ryfatpZLH0/LkyXaQp0ppbsargv7SbBbKqFYjvQvTpheL0/JcX4lSijDS0XwWhQcHFbcURidH6V3nxI70Th7ZnH3NW7NXym2ylLiY8UipM2VUaUu/G1bb38t72K06J9n3VdzCQ0ZPZkKG1jcWx5tjuXtLeyUEvinwZz5Y80dOdOHUT/n+3TnXoHAKvv/AJvS6lfS6diKnrF/avuNPbSC7yyjiPx3kPncjIotWQG71tS65X9tZM/g4YISFySu9iQwBAebkfWkRGVSzOoMvgjymjM7DBGMR9u5Hz80kcc3s2XeybadBb6hj2tAuNP8kltsBcWx22T9ySP23pi/bkysNj63y3bfzvfdbVYG5vhxhKgdXg+rY3Y8o3Z9q9mRLrzT0ZPZdhyUlUgbO/yqtqquKKraq9usOGMx5ZxNiQSjsVuVVA0mlKp+zRYEV/TsLjjS83UflvsbBxZsBWoAjcY9U+p5CEsKLdyK+knbgfoUG+wDUYj9CS3Rqk634bN9tuHnf+Hm028kVM/PjDutVB7LlQHKt/M3JN3Ru7VJkTiyEglxwn2fNN2L8hsUaEsIoHhzk8822giD+K2fLfyJwJVRlMvVCimFGH3M9zbh8aduHg2+RW4h7iTd53sSLe2xfB8+dVjwlPyRsJhV3maRRA5vngDytWeDYeQPEZiek9pLJmnkye74SEDatdFyTc2CJvZYBeg6xJtBXtl+D06WVJZbIXtj3tvcZq39a53t3vrbw4oxAjEK+zGIHngDjdf/ANN7r08Wudt3z+Nu/wBLvevw6zvV86RIQsZqylZ7ICnnhWzwGlu7qUG3L8/0ScnNpD9z6zGCxLySLKg7DxTIu26KBboBdjPn6h3Mx06IfZqjU8WU7jYjdPBViMaMRijsyiIVQHyY6aR8CUnim6lGJuHIbEZwbfN+Vd3zdLat77u8oZdFVCK2CRyd0/8A+z/+Yf7VeD6PjaXO8JNL3HdwT/Nv6SjB4230xF3Q2r7QALEd+ETzR5vw+dpNXurvXK7LfU3thC9+Th8X8w+dfim1p0LfoXKH7Ji4P2hyR2y4xNvfjeBf4VbdvDvwXsdbnY9/izGrHMlTvWyXu2cnjfzsnjrN7vtTe63rxfPtoOX8+N7qHMeoHwpE8UmMralF+tvDUotinCN+RNRSb0DxqX6Tte+9PhkuT7JlvxYFO1Vq3pD+Z4rZcbJlnimY8mkWtCG0w2NJW3grxsF0xnv+m9w5MWOaUzxQnQP7wSa+Za7/AHO1l1er9nHLilB8RZY5U+2QXGmIoPFAjYVwO4yvsxCbTqQIYsGT7UY+794Nyy7Lsfs8bjpTfS0Jkyy7aVS90JXpn+CpuocSefCt1OfTeiYIpGSy8VuXvRZyO0R83pPtaY0d6iXjjYtZNnf77u+Shu/F+CTVL4lnp0yPZd0zdQNA7pX4mqmj3btVvdb66CoZ5G4ZEmX894sePpVP1PMo9H4zTQbAfKqrxXh3Pu2+msXv5fFqEAdNGr5b0hs/JKRNk3pjJq6/sZtXQXmwRn5nHjjje+Ru/PI3aN06Qp9hODDJGUshinGc4unUhLUmpPqtvLJVLZEsXYZyP+pCTvs7S4XdVF2Tdd402DZcYsYSZbeyWq/Gy76k43bXbdX7UpaV2J60jpoSHc8gj9+49SroT0z/AEcXP+lDwn7psiXf3hx46M/X9uvTjtHmPTG/XnpdL+fS62IgvHXGepZdXdZn5SI7V4jpfDtcZXs8I2DF7J68/wAuCUu67i+DPk4Xe5KeF4I+ODbVpiHJ5T+KOvxF8n/A0D1ECgZ7eD578t808r9lu6nID7buhySZxlF1OiMxPmqaqvmW6lbrVzlLRxaYx3CBpP8Am7NjYG7eL3IivkhGR7q0tfOLHTvrHmKO+9UnhHXwHZpeiU/eHI73/ZAa+abhyjVyEXL6dCb/AJhJ9rTau+3Dv4rjfhu0hn5fUfhzlC7IqWX4UCqa4kVTVI1UoyLxepRnQ1uN/wBRab8Eje+EbCel8hqMltD9vBjJhZI20vzEu/r8+fN+RhPMhMeLCLvzSItV/EfLeRxcVh3MitkfNl/vbvL+Lac28ymZ/c96B4vd3L+trsm8t7reW9MpDm1+UaSsL7zvNMb2+zL5+PacB862B9wFLGI37I92TxTNrjlky+uqpRlt9GirKiVtpDme67iWQpt38Rd9Vxje242lV+8ge6RAXtM88UyUFjL5m9juxkX7h1Lzvd3vqxqUOSCWP46PUSVpdfM/vs/eeOKPpfN+p5HLnyOqTCMpYccTbU4xjKSngyMt+LoN6jPNx/tV3SRIYoM91lGM5bAe8hZwyi7pyLVj0v2dXGf5kZfEkSCCbxqQxnVWK5JlUOwAaoRVHFKMLaOfGqls2O37KVVGOOBpAN7Da+RLdNbiGkNw09HY/TW99LdbU/MRtXdTyt7rdL0uyKB5WJ8vkHj7jg4iVYRo+HcUCoUx3vYqLJ332oPn4eKWcJW9mpzkugQ7Vjd/N/oyVutnnz813ZMlLvXSx8ih7d7WiivO5VfMTZEzuMj9dr8Pz+m97cnGz8rysXbtmWNez4umL5SDE4E2QKBqkLoE/wCWjC2rZT3PcxVguTJI2mY9IRS7gyltJsSvojYS0j/4bCJKWHLOnic4S33lvaXWpbdqkrVzkV+i4xgXtx55vdV329t8ptdyIsutqGOMSUpJR5Xit27dqq7XareGUqxiXdQ0WY/VcNu8oO/24MfLW6Ve/F7MgaV6o9Q9SGEoY7nKRpsLiattW5UqWqLta3VCUccZe4Haym/C7U1VblPCo0siUWF7aDj5HnUBSfebm4o2agzwVk1CN2Q7HttAfSv678l28Nlrty6dAfqfdOSUI44SyaVlJgfIJBty7xRHyJVwmaUsS7KMb3iXvf1eb53d97u1gzMDTAtu9vq6rVTdZLuj7raWyn56NXuwP/Gzax6JQkib2cIWaaX7QUVuladUbng9Mljjqhk1SoNLH7gYoLxpNjwAIQiWZO0nkdUpRhKtJQrtsXdWDKRWxumzKR08O1zj7ZwnxtIq7rYdxaU+Tfyf8tpL1/4F6F8fJGpziIJqYt6eHVKrQ2uyygdwi9U5O9Z+yJbJ0xON2VRL4Nwb8Vfg+Jd2/czmpKEoSign1aVKd+Rsd7HzFLvQ+xh/ipy0vsjqN9iUq4ONxfHm9jTeoRUpJGZNRTbOn7fAQjGMdiESMeOAA4r5HVh4/wC+lf6/Dpzr1ktHmMVff0unv9U9N0CK5dea4+4n8TLkAkZMmSYR3rVLUG1qO25a0Vft+H6SvHXnGLIY55Mbfsnkxzu990VHkQXfk5s1Shx+Z0ju8OrYf2s5ZUlKoxA0x+f7xKzjmLy3sj/py6Xfdw2YoNfZtj4+ycFcXHiksqlhrpzd+Eahay3rzzqfIv2huy9QqMtY2J0QdTcn7/wKKr7VeH3V7WZE887K9hMZGMIw3k7G3zCI7FcAbDVAXUYI3qFSja1LTeojH5XTSie2uXY/eIj1h5PVf8ycvc/uxdt7a42u9TWwJsUMYwA7n1SeSQQ1SXn3bHG6j+JvxSbEE3xY+tmlLuMrLRFcklqJGNu3nd+nl+bfMpt2PpuXKxlJqEibpjtIYy0sZKVH94suqRLZxdr0b0eOGIMictRPWFcxKjJ8gigKbxSlLv8ASrjly4bJacrONy3YS9xqAKRGO38O3gmuX7JNzox/UfQYQxylDJJYRyzfiaakG5FZBTQxVEXZK1hhySV2078/it6t+dS28iv78zsc+L4+UjUtOOXxJ3GOmWQ0yjAd9XtkqbntDfSVzv7UYGOZmb/Exkt994jwtlVGMrV3F3pk0jLkOE37B+27nJ8HJohZhlDPly6k0xxTMiK1dkZbKKSbplNejlJx4zFknGeRyznIK/yyUdPwhQ8vFF2iFoN6z28MPYZMOMF7jFPBABuTlxSjKSKN0y22pQa31aXoHpsNEM0qyTzR16mkNUbCN2bEqvfh4tGWTLcSTUFJyB8UptMYzlw3pXyS883Y35+mzAnF3FtOqCPErvgfmN+43s5HZYrr3wc/d9fO7vdfX6+awu/9cHucXbmMnGcmM5sgIyB3ibXS1yNyrZd+eCUn0Jzs04Gxbq3rx5KDavmbAfSrBw+69bO2y4orGWOUzUJemK+5E8brVPFFiEdD1Ptc3w9OKZu7E6HyBGVU3sU1S+fs9cL33p3cSnHGkjKy2xzr32Nx1PFkVEauO9g6OzBghLbZOTk9I1sGRwzcKowlojL+KvdHIeSyMZfTbdqEjoXCZIMNTFoYSuqY1I3OG9LZxsle1nznaYM2fBF0zjm7OLGMpDWWEVvtslbxyQV2UdrFUkaPp3qhoLsaPG8eNkK3NRxQ2JpZwtzjxZ0xm5r96D4Z8mOouN9vGk222NNcbFbG1UGxGZce4klEUs81423N/A+Hh+0CdDx7ujbfd8/gGxvzEKOKAthHqJOSXGvcG7I+gfZsWg4s9pVhCsUFWFaJH25VvxGvv3V42XdeFbpk23DHvekObT7k3qq35+q0stQMGUt5ZA4rjyCN2/R8nDbUZMZ9rDUMpSkfWSccbR4OP6fI1nQqHPUoylQvtsOd+Rqzakkbm1I/vxZS9VdzROq5T77q9m6ebum7CemUe4x44nw9Md/FXuBtsvAGw0RosCLR3HqwjHVb43v+d2cC7rRG9wvpVaHSvolk9TiXWzf7z+PKl1d7p9pVLZHQfs12kowlkkVLNId+dJ9kbB3uTuD7rQVAH9nPR1XLmhvt8OMzcpvUxdxv57lvKsp9RHr0PHwuPyl2cnkZV+iIwdPXS89P/wB9dRxi6XS6XQBSnHXF/tz6LJvucV2H+dHbcAqYI8UX4QL2HrtpH5dRY/r7usyipKmVxZHCVo8dw+oEDbfbl+jK3f8AF3TmSpeSUhvUvV2XttVsef8AdHTTW6KbhtKQhc4nZftV+yOOMc3cYkxaITyTx17faanQm8V08cCiVTfKdh6amNyMf4vH8LtCOyFaUpNqbNkyedkxrG9/yPThkWRfED7T0+WWcIykQMspRN/9spOp5WiW3l2VdTHqcX7KYnGxoJThAll1TdE3VqnFU1DY0m+nxaxZ/ZvHkg76csnEmSWM/wAtjIuLDhFjIpGyPlJdH+g+q6okJRlHJCNZYyghGj3UqqWO63s3uSkRlkenEzOX2LPTe9ZXDJAxzxGPVE9pIeJwGmMULBqmQbNdFHa6crK+cbB25BXGlG7/AJkigPBt7Qj3/YbxywYxljvTLQOySvFK0QWUt12VfM9R+GNxfKLE2/iBpELq3n+JGrQmkm+KJN0gDNlx4o65sYapUUeZb3URVdK7Wum96NPOftLHLkxwySiY9GQhjxDcpOWPxFuO0f8ASjsW2WNkZPS5owJa5osLCS8KSFLfJKRsb+bqoZeaQsciSlolkl27kYrOTYZSIFYwlKXhWUGyiRqDUWNNN2T7Ht77rt8cqTse3xDSV8SUYgmxsRIv0YjRRr1/QMWjte2xrbiw4sMv/ligY5O/+6Mj8HrI/Y217mUlZSyQL+6MpXYG95F2raQgCXtei42OOcea7rvX7vid1lyx/wD5yRa2/t1Obu9mMndBE3aQXbCWm/nIU3+Q1/JfD15j6u/56aWLhSMNW37nuZRlQCSSmtt9m9fqTG6v5P8AzW33fPx52rn/ANr/AE6M8RkAJ4WOmV8xZadLxsMhGyra531hklo1icbp+zjcufLKUdTKVeJMnyxftXV7jtvSI+6Bb2/fzQx5VyY9USM1ueKUl05oSlfCCm4kXmpVfj7WXFHk8/8AxQIjXFbDWmqQINeTtZMowojF1X9fs1jN2rIrst6Nr0iXTRfNjhCDYd33rec7jLPt9EJURldVk06WMpamtREalZsorE1xy3PkyQjsGkYCQqUdPtYtoiKiNUyR0smz4EZVki7yhFJeEQlHVHh5i8jW4lkw7uPR5RXLCro+Nh1RDKRjQjKiOSJYSaEuMqPcqkc/izhJXTMfH3OU8Rnsnkv93wb3dUguqtr0Q1/Rcs8+eGJSGskjbK6jqrdLELu9zfzH4bGKEy40jd7PhYyJRkDFEkImySihWSHWj+yfZX3ZPn4UZyWpXbcAVWluTa3Ym7r0axxUp8WdeRxUHJfyNzF+zEK9+XJPc40x4RDbe+d7u2ykKtf2Zw1zk4/iPBSgG3Hg2uigK2IG38v/AD1ZHjr0VigvR5X15/cxcf7Lduckpm20pPgDgr5cfccRgRN7b0rDjbhjhF392m3dH7TbyDz4Pl0e9K/1v1uMUukZeWb7ZC/1/wBdTOoSOnH8v79MmSJXxXn+jX9+pHUPP6/D8/6dTvpjFXS6VHTdAiEnjpjp1/X8+mv8usjMb9rsersu4q9owntz7ckZKVvftUqm+Ka64zsw/wANQI1HRL4nzsNMY+TaqL2ALIxfRe7wRyQyQlbHJCUJV8pRRB8bPPXnnYSljcuLI6KnljOtVSSV7gXKyUdgFJCbzqPB5sHpnZ4z+LRpYfVsUMeKcpRiz/dXU7RWQ6TaiMRQoQCwgK9O9TjmkSh20pAo5ZRxxYtRtNTZsHDdROSpIPZ544Ms4ZSMYynHIOQL1mWJSgg/5kXnZbNpFaeTNky5WEJyhDFJjklH4aSWIRxx2QkK3fDJGzS9cUfsyz0+zWxtX5NnbxSja7WaXztTw/anLRUol8in0HhPl7XZ+SU0iB3HeHxMeM3ckZyjo/2QxspKFh7on1JbbhdXq3fuKeOQDGWbTOa/ZJGqL86ZOMaGi3kL2srrSJVZmz+DilKWTtGPtcs8schlljFByTJKINtl7RUupUu4waITnKfxWcdUco7TK5JXQgjV0LbyzdrIQkaZREuNxkbNNbx45Q2s45KesHuPtd5hFlq7d7yPtYkJapQzSi3vqBl8rV3b6Tl9TRRNp2G/sVgrt5TrfJlyS/8Aysa3DzGT4+0uyp1q+nQkZu8sff3MJw/+L2eCH4e6Evv/AJ1R+zmGJ2mDhvFCRv8Ax+7be63aOa2bRu7t8b/jMy/Ye37TS+Ljl7tny/Jh91n16lTbZLI1yDk2Px/v/Xz/AE+/rK/aTKGHTteScCt+IyJMqEedBslsgN0vUAL3oBtXjehbvYrn59cb+1LnnlZfCyxxxixx6sTxRJlLardK08EkabOnhxyk7o1hVzRb29cVf00/OjYDfYDY4oP3YBeHs4ySW1Mj63el8XslcLZVWaNHPnd1LVxyzun9/wCL5N/tO6UleVDTwd+bLtxzzs5I1b5ucjd5N1GWm3FnbK6Lf2d7Qj23bwQ1Y+3wxX6xjEk2Vve9m/CVcZOp3M6AiUbF/wBB2rhriqaqnSTwvS+5fhIqP+I7+rF2n3WcjKPCml2vdFNmRR8ZZM22OM5al3Ps+7TK2SAGzvYotUsTre7pKyVe2ZneDCcp4hWVGbABU/bUZ4ykMgRrhJECKOgj12P7K9oRwEyUZObTK4rVBQXbab+VFpWrb/SPSIYvfL35HUs99tUmTEPHLvVv0KCvucEsOSWfFGU4ZG+6wwLZIRj/AIjGG7MIgwN5BZcgJd2HDx2zjz5+Xxia/T/9/m/l1T2+eM4RnCUZxnGM8cou0iUbjIfIiN/8b23x10nITv8AX6/W/Tj+PHUNW3z4/wCekP5/9dAEskgF+7f76p/t0L23cslKSttz6Hz+V1949FG9jvd/+Oo5MJ452/tVfyOg1oe+fwr+X9urOh4ypOer4v6/DoEP0ul0ukIhI6avz6T+vz6XQBFOuG/bTsWGaOYFjl9s/pMIxLvkYHANMZlOtTuZfr8f09Deo9nHNinjlemYjVbeR3EsQdxNqbLueXHzjRbFPhKzzb1CcckQ21Nup3W2M2Tq8FGy76ndJylDZ/ZV09viiyiyfjZInyDLqdUlNSSnu0bSBqxcXve2l2+fLDJT9ljOmpQplZqvl1Lantb1Bkn0FL1HLh1ZMUgUlrjKK3RqWpUjep3TyrtOT5MoST4s9Bq4/E6D0V1dx3WZ0yTJDt8dwYyi4RjIWhP9SMFq1DhYxdD1dxyxyjmvRldEiB7m47AArKo2UNsdt2PXEen9xnI/6k9OtnKudUpXJRprVKSmwMkQWUXa7OWNlqnKTJ+0zFvU6WLFp4iHFbAleyCmmp2Z+m0tlnZZO6yxITYg44wnIiLLyzjK3d23L2iVsD0BgyMM/cFsv/Yd2ORlK0ccpElRq5RWuOEsDXq9x6ukWOKLG7GlYTv7KEh3aeLu36sBvT/T2UJzk+7N/iccea0/4aUmkp06p0t0sdt0kagrYP8AS9Udb6JD/wBt28Uqu3wRpDasYJ+FV/31X3bOPd4ZRiJ/he+ZRaLTJ2jEvcGviV42prfor0//AEcVcfCxVt/tK2jEKqtgPpVHQvrc5j2um7n3GTG//bsu4Y7m5/mRxbm9hXjqWNXI5Zdmr2vbMtMppW0owibcWSV3XzxRsHCug/8AP6/p1GIFFUFB/Sv7dO+Px/8AP9Dr2sWNQjSIOVsoydlikurHjV5uMW7Kbs32a6Gy+hdvJtxQFKdNxu5am6q9/Lu2nlvSrphvqj32CySXTOc9D9LwGXvY/CgmLuoY4axls9ngyNar3ZZsjZzb1tRy4oTjhGMZShKccYB7YsSUgCqGUT75HQ/a5Q7rucYb/C7XuJPzcjlxc/8Ax7aJ0D6r6Rky97gmTy4oQ7XuYSy4pwHVLNgYwSQqJGbdV7TjaxL0gcpS9/8AZsdn3MMkY5McicJXpkXTUka/E/p1f/468/7T0zPiOx7VZRe5wOLu4fEiyhDt+5+NrCL7Yzxzz4ZTHnLh3E3n6X2meeQnhhlx5I+pes/E7ucyWNx/E7vFjx6HJcomVxf5dAOJltZZsxs6p7YwTyZScMeGZkydxCe0YyDVLuISWoiEmQ7L7ynXrLO6g5Z4ruePHiyTjTtHJLIQldVu4ZlDZpL5L4bJ6D3GTtcuKOHNjZel9xhzmbuIy+N3Uo43Dl163VTHLc2rMsRukiT3/okske9y4sGbHL/0vDDsoyySjKOeGTvZghN9xKeJtaqaGzI6Y9nbp+X9+qOy7uGXFiy41ljzY4ZIS0pcZxJRaQSxNks+nXK4+27qXqeLI454oR7nMZGCaJYf8LljilKXxXXczE6DGaZG/BKebi9L72MfTIfCnB7ftvRosoSkt48sDuoTkZCMCMCq0yZkktD2lBTPQ4/r8v7vVkXricHoU2eGUzuP83v/AFP/ABX/ALjLTgcvcz7cTXUY3Ht0IhV15lYeaHew7OcXH3eTL3HofaYYaJapR7mGLuPjM5MjTO8uN1XcmCFoHRTCpfY7/LDz+tjjqMXrn/RMWWPfd37c0sU9UvjZviDGWujDAZMMmOrSUSLEAbW+ujlD8ugN+x9X06XVWnpdAiacdP8ALpl/LpV0DHf1+L1H/g/r07/Lpl/vX9L/ALD/AC6QAHq3pGLuIacg7XpnH7UbpUa23Br5xHkK4r1L9i+4jtjY5jfeyEi/otJYOz8uEWfo3Uf1/P6dYnjjPsrjzyh0eP4vRe57eL8XDkIlBMBOCrp2AkFv1KrXGR2PuzhGq33l8tncWgj5XYbsJB6lX5/1/R1XLt4XeiC3d6S+Ru65uMX/AOp8jrnn4kZO0zoXlKto4Ltewn3CRxw0Q1OrKwQCLHUKqyb8La83vLre7ntYQyY8cCjtu0zy3rnLIIz4bkmLLbTbJvnfog/LrE9QT43d+a7PDZR8+68Inh8P4+c5MaxY9E3lc2T7D/SxLv8A5eJ5+cTdaN93gPw8D+t5JR+CxB0d32LJ32+N3WPAAGz7MmV342atsOxQKjH/AGwP5gF3u8eef59DeqZNHY93nPcxw5u4gu/+jFnh/A0D96u6t8nhw5TszNm6fr9fj03/AH1Kt/x68z9DO4j2nadwmQxZO39LjkO47vLl+Plzd32tdzGOpcVRcjVgs4jFI7+wQo9L+f6/t0r65LF6p3GKfd/EyY8pH1Tse2ifClEhDNj7XVXvaH4xV/vW7kiI+P1WefuoRg4jT3HqWDHk05ZB8LHjplGOQJuqUhv5bU3YBuQwae7nP3Xm7bFC6aPgZciC/N/xLs8kX5PWidefH7T9xi9O7bKZMefN/wCmx77PFwu+MxxkapOWJBVTUEldyFCOz3frPcwn38/8j4HY9x2+OY48mv4bi7XN3GZkTA0Y8uVAG6DxuWLs6Mwx1a9JrYkdVGrSKkL5q1aur6nCBEoCNsmgOVZSaPKq35X69YR63OPY9z3koxmY4d5mwwgprxYdbhlr3H4kYExAAyBTVuX3/qfcLkw5Z4JOLN+z+QydtHJC/wDEeqaJwRnLbTiDnclvzXTBs7T87/t0yH6v7+uL7/8AbDLCXcoY5whg9UnhfhZI+/stpRks7yRslFSMQShkNhfdet9zic2PIdu5InpjjYkyEHve7n2+mdq5CDDVqNGu6qHPSC39jqemY9YX7LZcjk9R+JKM5Q76MLx6tFHY9r9mKrHe1jbSpby7/wCv69AbGr9fr7/6dMf8f36f9fl/fpv1+v146YFn/X9+pdVnVh0ANpOl1LpdICl6hf6/X3HTp0v1/ToGPXjpV051F8frw89MRKv1/P8ALpjph6dN/u6QC/66av1t0q/v0x/x+v19OgBVx1ger2z7wPPY46/E7o+T93D+O3W+H4/r/vrK7vDeTudl1YMcPPyyv41r8D+Lsc/k/oK4+yzuppGabJH27nMjTHd2u06NzdrGWOWJPbLHLGn+2UarfnazoXNivSfPJi//AJl8Tzf8H656r9V9VliyYMcMMs88/wAXTGM8caMURVlJD946l4cajYTZd6H3vxu17bM7Obt8OVPlrxRlX9erztoaYw0w0RIaYaY6TSxYaY8FIJXFFcHWP6V6725hxyPh9v28e07HLi15AYxzk444Sj+7WiINoqhxuZk9e7WOKOZzYjHOUoQmy2ZRZEoHnUaZWVZpb467ifJLpl+X07DP4jPFil8YiZdWOL8Qj9knZ7g+TdeOrMHZYo6dGPHDRenTCBpuMYtUbe0ifcB4OqJ+r4CeODlxEsxFxR1nuJKRYvCKNfOmr6XpfqPxcc5po0Z+7xPuHbB3OXDrWir+Fqrxqrer6QcmNL0LtUjF7bt2MGUoxcGJIs/tIVQvlOfPUvUOwjkxZ8Y/C/xAmWcIw1SGMYybkIrCJG0aA5o6DyftLgcevDkx9xWbssU448h7f8V3MMMZtDt7pP107Vd9FS9a7Yllh8fCSwxyZMsfiRuEcaa5y+RGwXxYNdMOTYTHtQxfDh/kxMfw4OMh/lhHTFiSGOwGyJsWJ1l+j/s1iwSyNQm5fgagw4YQPgznPExxwiAkpylbbdO1AF4/We2Y5ZGfCmAvM/Eh/l8hrb2FJA8OlDh6j6P6zj7h7hx6ZQw5jCZIyJE77fFlZFcI5WNboxfnsgUn6Lj0btryP+HwXmJfFl8HHeTUJIm1crJSG+bfn1b3HYYp6yePHMyxjDIThGRKMVYwlY2DKTTsMnyvRBL9f16lq46A5MG7TsseIY4sePEMtSY4RiLRFkkQFqIXzQHy6JrpnqV9AXY1fn0zHqV9RTn9eDpiFfU76rvqXQMWr9bdLqV9LpCK5dK/H6/X/HTS8fh/fpl/X4HQBK/y6jX59NJ5+4/Pqacfh/fpjInSf1+XSH+/59O+f18ukAv/AD/46jXH0v8APx0h/L8+nvoEMn5/046rlh3ldbgb3/Cn59Xn6/l0/wAvx6TimNOij4W8fFNvP8Ejfc/i83x/LN9Y9Dh3Gbtp5Y48kMPx9WLJAkT+JCMYtO22l5+fWucv3/Tp5f8AH9zpRSjodnP95+z+rLKcWEIf/wDJI4yNaTsu7yZkA2BJgBsMfl0D6h+y03PPPCZqc+acYfE7jEMM2DtYzi5MUiRIn2sZeRFEtGPW3z+vn071tNC5bONzfsrnZYAyQMWB9MceIn3BHEdrPFKWHHiJaZEvhqTnciw8CaWb0b/2HedvOTWf/wBUWWOMpSDus2fIaY8ykRzBXlNvHXQf9dRODp0a7OL7Pte47rJnyZAx3/6LUnDnxRk9n3+XucsYxyhNsY7oFzAulV6j+ync5pdxKWWK5MfqWLHKWTuH29zCUcUdC6MRjiwikRZ6baTftv8Ag/v09dK0ZuK6RzfqX7PSnPJLE44HwvS44YaXSS7HvMncEEOIOqMRLQtposz0PscuN7qeX4erue5M1YtSRDt8GEhcgVvFd0Dd7eNc4/l0j/joC0Qr9fht1IPx6R+f5dI/X8ugRIb6c/X49Qgfo+/qX/P5dAD9J8c9Mfn+fSvpAL8unDpL+XSf1/PpgLfpdT6XQ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 name="AutoShape 10" descr="data:image/jpeg;base64,/9j/4AAQSkZJRgABAQAAAQABAAD/2wCEAAkGBxITEBATExMQEBUQEA8SEBEQEBAZGRUaFREWFhURFRUYHSggGBolGxUVIT0hJSorLi4uFx8zOD8sNyktOisBCgoKDg0OGxAQGy8lICUtLS0tLS4tLS0tKystLSstLS0tLS03Ky0tLS0tLS0tLS0tLS0tLS0tLS0vLS0tLS0tLf/AABEIAMwA4QMBIgACEQEDEQH/xAAbAAABBQEBAAAAAAAAAAAAAAAEAAECAwUGB//EADwQAQACAQMDAgMFBgYBBQEBAQECEQMSITEABEEFIhNRYTJxgcHwBkJSkaGxFCMzYtHh8RUkcoKSokMl/8QAGQEAAwEBAQAAAAAAAAAAAAAAAAEDAgQF/8QALREAAgICAgIBAwEIAwAAAAAAAAECEQMhEjEEQSITUfAyUmFxgaGx0eFCkcH/2gAMAwEAAhEDEQA/APbJdRrp3pV0CGD8ul0jp66AIX+t+kn6/v1JOmToAj0unem6Bi6brP7/ANZwYh1TFP3I7yboAD58dYp6vny038GKRuMd3eBN93LVVsFkit06hLPCPWysMMp9HT5s0YRZSSICspUBtyvWbL9oMSpEyZEU9sE/f0u7W1jv/teud9axZbxTlkyZIxyUwlXKlSKebklnFCVRej2vbx0gbeLiHG8PpXtitb1prcC4yzyb+JePjxSuTCu89azENUO3lIAXXOI/ZV2Fuq/L50u29dySjrMUZFX7Zt7BLhPI/wAxui0glbtHl3fMWTtvsaB87Nb1uN2+LROeka9yHFJctN34lJPlsPhvEsmS+zSxY66CIevzmuiEYgpeSTftmRdjjdPwS6Vq6Hq2ULljgm1sJ7l7O0v9w81Qn1rOw4omfKFeJV9blj+Vm2rf5j/vu3uo+yVun2ov3kouzZxEaT5j5uX1cndmnix9UHYP2kwSCQzLDnHLa4aqssunxe/3PWj23eY5lwmSNvP0ukdzZGk65T0nExgbItykq7LH4qNvuCSc+JItkkr9WxHxcTECVuxe+ls8HMslf/ZdrlW15c12Zl4sW6iztx26ceuWw4plVkyHAOqe/u0CjY2aXc5HjU1o4O+zERqOePt90dmnmVVv4eC7OL2tDzFLtEJeO10zaP8AnpB0L2XewymqDqBR33GhqR4Up+5PD0Wfr+XXUpKStEGq7IyOo1+X6/X16srbqOnn9eP/AD1oCL+fUumT8/z6lH8P1/46LAUTj8fz6lXTRfz/AD6kdMQum6lR03QAz0/TSOlfSAVdRf8Aj+3HUl6a/wBfh/30ANX6/X49M9O9D913EYQlOaBGLKW54F8+dj+nSbSVsZR6n6jDBDVN+ZGMd2TShE/C7aAFaL65bvP2gl3MtENeLGLrbNUt97/hjp92+3z2Gq5TnnyfFybbxYw/hjp1Ed2ttMhXlW6CQjY9GPuZhp0zZTjtxQaot8UKb39lG968/Jncj0MfjqK+XZL1LsI6cEtLEjk96n8Ry3verS0h9pvdQ2sMaB4WnaPmyVcD9tSjd1Jy+2Hc4NeOUOeKsXeMtN73v9F3pG3VVHp2ezTLaQhK65dVqXdXGT4u3g1PUbKt2iXq0rxxgb6skCNLuaohw/wylvs1ESrEuyWYynzjJIVsyIrZQe0i7HNIbx6G7nsdWaOVX2xlUdzfSyvcP4pG9by3oaLfUsoQ02bsYkRbamFV90q+e1cpoKF9kFReF2dmt3wSaC6qQH3oF+3oLuc5hbaYpKWPd/dqoFKfvSCrsiV9gs83r8N7fLpsquUGz6VTVZ/q8dWODb7csJjq41RU9xtz/JkJ+6L4qjMeyz0+BTOSDNvngBjEE4dANj4vcN55cWs9+xX2R+m97PmMGt6UN9hIjEArgGgTwCAD8pBx8v8AadR7lTjy6ea5SNtbuycXwVbp6TVId7Kc+eOOKqCWxON95EQL312Vv8t0by+07uOTIzlW1kIyrgWhfqSn54irsSXSx9pctU7nL27t7apXZVn2oxdngK2DXGsdlBHzSRHaBIrdqqrYo28ASKNppF+PNGQ7icN07XKMlEo9pe+w3de63n3Wn3Xpdr8c2tjVuojsl3JHdaoy58eKL4rx7d9JErd/hkFb/ZptN8gZzzMpwmxkgGmVHv0OqNobg7/wvklJXJpCULd+gjt9U808sGcBU9mr3UkjitQzlOO7vuG6sN3tPUsuKtV5oGxP98piCvnZW0Psrw1HOhnPbpElKRsxpNpPuLKLjJrY3eDWpEJEQ1VaSdw/hZp7q2pkb/NsBQ1Gbi+xZIxl2jpu17iOSJKDY3Tv/JHcfv8An1c9cvDN8CTkhbF/1oe5upAyj4sHnn2o2tw6eMhpGxNk/mP8uvQxZeZ5+XHwFf6/DpXz0/TV+v5dVJDfz6l/1/3+XUPP8+pj0wHs+T/J6XT6vu6XTAivSXpnpdIB16je3SX9fjv1n+p+oxwQGVyk2QhHmW9Hjbk3/lfWZSUVbGotukQ9b9UMMdvdOd6I/dzN+hz9a+9OT7nt8ue2cpMvDf2a0tRDaNMR28xHwfEl2+efcTlklWpaQ4iG8YHClb3e62ckoHyyBKJtuHy52b2qtpDZX2ji4352XK5P9x6OLEsffYB6Rk9rDeM4NJx/tE2aBA2GqrcNMis3peOQFEX91PpFDcviInnaKb09L1DsqrJB90X3AfaPabAbv2Sg+QH2Y9EdnnJxJjztx9xW1j+7xd0VYRrFb/t+WUcvaBe27mWN0ZdvlJ44uxXzpvn92121TI7jtSUtcHRIq687+SuR33Nktq5E7pYY5DTL6VI5jwiJ9w7O1CcRk5WTup9tP4c/cUMJHk2rYNngo2Ngr2xmVr8/yJb6C4SycIPi9/qeR/3G48oj7oxE73FOE4Tm6zcrdqxsR+YXzvy+ZRKj6gIe2R/9K8VSA07G2/2a3rS15+4choiLq2WQ7ebd2+F5eL3pkI0rT6DzuI1z8/7j5rdU32dx2u3O9R7oYMT3SZRqJztMdgOfdwA+6ilIlmD0qEd5DLYW371+QbLzXK7e9lKHYQhkUj7Jbb/u17Ub45Sk8p5kdFP3+f0MrimQ7T1KKF7NUxfu4q97Gq82BYx0ES7zG/vHB5H5N2Pm4tjvYlXFLZ4IS9s4QmU/ap2Vvdvnd3u6eW9GP3HYmCdkdWKbfut08tKvhlJtfKtXKQ2nQJRbNU7uD7bOfp848VW9yjuVvIqljYvrDFhFi+6Mo6GKfvSI1sOy0bHNALpi24+3wSL04/8AxZ9P4krZ9zem24ZfS8UhES9W0ZO+zFErf7Vcb6q8kYpDXFMo9P7EffNJrT9DYqqUdo87/ZE1BF60MNeaor+w39Ngbv5N0DPP/wDTMsPdjmTHep7rqkVvatob73s7qOOnB3kozY5DTqvTLf6P2rN+GxOR2uMnJp76Yd6gsc0MmwVpv5V5V4rf7voWTIy445IgJFjelo2RTcp2oSn5IjUjqUtMo6Hh8x5jVUxqqSzgK2CriSx8mHJjy6GYR0jGUfJZHSc7lROPAFhGK7Mrei3u+4nAYSCUkQlHSjY2+54oeXci3ZGUutb0zuc+LGMn4sYRCUdriHkk1wUXLajdKVzju8UIqDdHj7m7t/hN7fsiWRih3YdwpquqP1vexQPKcN1UpuEuLtfn9TM0mto6Tts0ckScWx+j4dxEsROEESnjq6usD03NozxhH7GWxjXEoxUQ8bRSvoG2kvoK69LFk5xs8/JDi6I6fx6Y/X9+pPSrqpMbb6dP0tL9P69LoAi9L8q6ivSX9fd0mNFPedzDHHXOREj5/IPLvVHmuuAzd65c7PNGUNe0CVbRLqItjsPOy2tl6b/WfVJdxm9u8ItYY7+7+Kbs7vJtxTuc24vTCUf81ltwCBHyyvdHYbtCr4CTwZcvN16PRwYfprlIv/wae/G+7e4t1Kne7btvld6F3WRd2qZItxYpsjyIp9Gxfo2o6VkIj6fPHBnjnJ0WuOT4G2nkRt+Zvwjrv9PmZLkctP8AI0/L6JufMTaUWHX+Sr2XdnnkSYZDhOdyQlBQF3bsm9tcsYC9pDRnyQN4tyjw7SLf56h+uq2xNBPqeJY6o0zh+7zqiiSjve+zzs03YOnP7fuyWaCPEJXd/O97b4b3fm8spD6MrezUzzNUeTXGXl8Iq7jzI3s3kcKPQ+SZPPGy9GKNV/uk38vobA+7alIrd/cpYYCCa5rT9Y8bb3JPH2q2uQvHsiEjJbJ1VO97sYxrbgtNi90oFjEbElX8Qtxkarzq0/y8UPgODgKsIkXZcXV71f0pdxfkPPy59r0J6t3NY1s2SR+B43psvzuPNIwDyd1kzaTFGSxmOrcjFsk27buzV3v4WKqTQJMP7rUDKKbV7Ha99qfmPjk2Tj3jR9Wgn8G9cfIdq3raMtqSovJGUUrD6W1/mzk7R9sLDa/3qFN/AfIooCsHpeCBUcUA+sST4eW7fbHz+6G4FT5pCcorTBD1KHzCr/Cyx+hRd2lRVUFJY+7jSKJTdh+N27U+V2rfhZaRjjt7Y7f7Y+EkePCX9KHwXTPs8b+5DY8RIu1VUo0iV448V5XNdWY5oz49rik3G4VW0bOLK0tVvqKTakadZJ3BvWp8/aPmPzvwJSO1jZqC7N6PDnGzx8ARlqicCaU8AFWgRqkGKNkx5sWyGQOZ43j74tobfUA3sHralfRRSTLnJONWWbqm9/O7+nzap3UZShLLjjI0yNRKtn+4qI3LmxtvZb6H7fv4pzfN3e26t3xVLu7brwySBjKMrqPFNfZRS96eZSK2d0adVtNBtMx80cvbzjEl8SGR/wAtbs2+w0cjJLA81S10Vh7Rmxlklro9sR2Br+Yng5KqzSQo73uDJiYyB0yNt+RY7bedzjizf3hdh7EQqUmxv3XyXy87U878tiyir2U9X7DZsE0+2pRkMdvNLSNjvFseUfMUCj2MoLGE2lixJXtuVSU8pxSKVSwtZ/SEizxTdQLple5ztub2ryfatpZLH0/LkyXaQp0ppbsargv7SbBbKqFYjvQvTpheL0/JcX4lSijDS0XwWhQcHFbcURidH6V3nxI70Th7ZnH3NW7NXym2ylLiY8UipM2VUaUu/G1bb38t72K06J9n3VdzCQ0ZPZkKG1jcWx5tjuXtLeyUEvinwZz5Y80dOdOHUT/n+3TnXoHAKvv/AJvS6lfS6diKnrF/avuNPbSC7yyjiPx3kPncjIotWQG71tS65X9tZM/g4YISFySu9iQwBAebkfWkRGVSzOoMvgjymjM7DBGMR9u5Hz80kcc3s2XeybadBb6hj2tAuNP8kltsBcWx22T9ySP23pi/bkysNj63y3bfzvfdbVYG5vhxhKgdXg+rY3Y8o3Z9q9mRLrzT0ZPZdhyUlUgbO/yqtqquKKraq9usOGMx5ZxNiQSjsVuVVA0mlKp+zRYEV/TsLjjS83UflvsbBxZsBWoAjcY9U+p5CEsKLdyK+knbgfoUG+wDUYj9CS3Rqk634bN9tuHnf+Hm028kVM/PjDutVB7LlQHKt/M3JN3Ru7VJkTiyEglxwn2fNN2L8hsUaEsIoHhzk8822giD+K2fLfyJwJVRlMvVCimFGH3M9zbh8aduHg2+RW4h7iTd53sSLe2xfB8+dVjwlPyRsJhV3maRRA5vngDytWeDYeQPEZiek9pLJmnkye74SEDatdFyTc2CJvZYBeg6xJtBXtl+D06WVJZbIXtj3tvcZq39a53t3vrbw4oxAjEK+zGIHngDjdf/ANN7r08Wudt3z+Nu/wBLvevw6zvV86RIQsZqylZ7ICnnhWzwGlu7qUG3L8/0ScnNpD9z6zGCxLySLKg7DxTIu26KBboBdjPn6h3Mx06IfZqjU8WU7jYjdPBViMaMRijsyiIVQHyY6aR8CUnim6lGJuHIbEZwbfN+Vd3zdLat77u8oZdFVCK2CRyd0/8A+z/+Yf7VeD6PjaXO8JNL3HdwT/Nv6SjB4230xF3Q2r7QALEd+ETzR5vw+dpNXurvXK7LfU3thC9+Th8X8w+dfim1p0LfoXKH7Ji4P2hyR2y4xNvfjeBf4VbdvDvwXsdbnY9/izGrHMlTvWyXu2cnjfzsnjrN7vtTe63rxfPtoOX8+N7qHMeoHwpE8UmMralF+tvDUotinCN+RNRSb0DxqX6Tte+9PhkuT7JlvxYFO1Vq3pD+Z4rZcbJlnimY8mkWtCG0w2NJW3grxsF0xnv+m9w5MWOaUzxQnQP7wSa+Za7/AHO1l1er9nHLilB8RZY5U+2QXGmIoPFAjYVwO4yvsxCbTqQIYsGT7UY+794Nyy7Lsfs8bjpTfS0Jkyy7aVS90JXpn+CpuocSefCt1OfTeiYIpGSy8VuXvRZyO0R83pPtaY0d6iXjjYtZNnf77u+Shu/F+CTVL4lnp0yPZd0zdQNA7pX4mqmj3btVvdb66CoZ5G4ZEmX894sePpVP1PMo9H4zTQbAfKqrxXh3Pu2+msXv5fFqEAdNGr5b0hs/JKRNk3pjJq6/sZtXQXmwRn5nHjjje+Ru/PI3aN06Qp9hODDJGUshinGc4unUhLUmpPqtvLJVLZEsXYZyP+pCTvs7S4XdVF2Tdd402DZcYsYSZbeyWq/Gy76k43bXbdX7UpaV2J60jpoSHc8gj9+49SroT0z/AEcXP+lDwn7psiXf3hx46M/X9uvTjtHmPTG/XnpdL+fS62IgvHXGepZdXdZn5SI7V4jpfDtcZXs8I2DF7J68/wAuCUu67i+DPk4Xe5KeF4I+ODbVpiHJ5T+KOvxF8n/A0D1ECgZ7eD578t808r9lu6nID7buhySZxlF1OiMxPmqaqvmW6lbrVzlLRxaYx3CBpP8Am7NjYG7eL3IivkhGR7q0tfOLHTvrHmKO+9UnhHXwHZpeiU/eHI73/ZAa+abhyjVyEXL6dCb/AJhJ9rTau+3Dv4rjfhu0hn5fUfhzlC7IqWX4UCqa4kVTVI1UoyLxepRnQ1uN/wBRab8Eje+EbCel8hqMltD9vBjJhZI20vzEu/r8+fN+RhPMhMeLCLvzSItV/EfLeRxcVh3MitkfNl/vbvL+Lac28ymZ/c96B4vd3L+trsm8t7reW9MpDm1+UaSsL7zvNMb2+zL5+PacB862B9wFLGI37I92TxTNrjlky+uqpRlt9GirKiVtpDme67iWQpt38Rd9Vxje242lV+8ge6RAXtM88UyUFjL5m9juxkX7h1Lzvd3vqxqUOSCWP46PUSVpdfM/vs/eeOKPpfN+p5HLnyOqTCMpYccTbU4xjKSngyMt+LoN6jPNx/tV3SRIYoM91lGM5bAe8hZwyi7pyLVj0v2dXGf5kZfEkSCCbxqQxnVWK5JlUOwAaoRVHFKMLaOfGqls2O37KVVGOOBpAN7Da+RLdNbiGkNw09HY/TW99LdbU/MRtXdTyt7rdL0uyKB5WJ8vkHj7jg4iVYRo+HcUCoUx3vYqLJ332oPn4eKWcJW9mpzkugQ7Vjd/N/oyVutnnz813ZMlLvXSx8ih7d7WiivO5VfMTZEzuMj9dr8Pz+m97cnGz8rysXbtmWNez4umL5SDE4E2QKBqkLoE/wCWjC2rZT3PcxVguTJI2mY9IRS7gyltJsSvojYS0j/4bCJKWHLOnic4S33lvaXWpbdqkrVzkV+i4xgXtx55vdV329t8ptdyIsutqGOMSUpJR5Xit27dqq7XareGUqxiXdQ0WY/VcNu8oO/24MfLW6Ve/F7MgaV6o9Q9SGEoY7nKRpsLiattW5UqWqLta3VCUccZe4Haym/C7U1VblPCo0siUWF7aDj5HnUBSfebm4o2agzwVk1CN2Q7HttAfSv678l28Nlrty6dAfqfdOSUI44SyaVlJgfIJBty7xRHyJVwmaUsS7KMb3iXvf1eb53d97u1gzMDTAtu9vq6rVTdZLuj7raWyn56NXuwP/Gzax6JQkib2cIWaaX7QUVuladUbng9Mljjqhk1SoNLH7gYoLxpNjwAIQiWZO0nkdUpRhKtJQrtsXdWDKRWxumzKR08O1zj7ZwnxtIq7rYdxaU+Tfyf8tpL1/4F6F8fJGpziIJqYt6eHVKrQ2uyygdwi9U5O9Z+yJbJ0xON2VRL4Nwb8Vfg+Jd2/czmpKEoSign1aVKd+Rsd7HzFLvQ+xh/ipy0vsjqN9iUq4ONxfHm9jTeoRUpJGZNRTbOn7fAQjGMdiESMeOAA4r5HVh4/wC+lf6/Dpzr1ktHmMVff0unv9U9N0CK5dea4+4n8TLkAkZMmSYR3rVLUG1qO25a0Vft+H6SvHXnGLIY55Mbfsnkxzu990VHkQXfk5s1Shx+Z0ju8OrYf2s5ZUlKoxA0x+f7xKzjmLy3sj/py6Xfdw2YoNfZtj4+ycFcXHiksqlhrpzd+Eahay3rzzqfIv2huy9QqMtY2J0QdTcn7/wKKr7VeH3V7WZE887K9hMZGMIw3k7G3zCI7FcAbDVAXUYI3qFSja1LTeojH5XTSie2uXY/eIj1h5PVf8ycvc/uxdt7a42u9TWwJsUMYwA7n1SeSQQ1SXn3bHG6j+JvxSbEE3xY+tmlLuMrLRFcklqJGNu3nd+nl+bfMpt2PpuXKxlJqEibpjtIYy0sZKVH94suqRLZxdr0b0eOGIMictRPWFcxKjJ8gigKbxSlLv8ASrjly4bJacrONy3YS9xqAKRGO38O3gmuX7JNzox/UfQYQxylDJJYRyzfiaakG5FZBTQxVEXZK1hhySV2078/it6t+dS28iv78zsc+L4+UjUtOOXxJ3GOmWQ0yjAd9XtkqbntDfSVzv7UYGOZmb/Exkt994jwtlVGMrV3F3pk0jLkOE37B+27nJ8HJohZhlDPly6k0xxTMiK1dkZbKKSbplNejlJx4zFknGeRyznIK/yyUdPwhQ8vFF2iFoN6z28MPYZMOMF7jFPBABuTlxSjKSKN0y22pQa31aXoHpsNEM0qyTzR16mkNUbCN2bEqvfh4tGWTLcSTUFJyB8UptMYzlw3pXyS883Y35+mzAnF3FtOqCPErvgfmN+43s5HZYrr3wc/d9fO7vdfX6+awu/9cHucXbmMnGcmM5sgIyB3ibXS1yNyrZd+eCUn0Jzs04Gxbq3rx5KDavmbAfSrBw+69bO2y4orGWOUzUJemK+5E8brVPFFiEdD1Ptc3w9OKZu7E6HyBGVU3sU1S+fs9cL33p3cSnHGkjKy2xzr32Nx1PFkVEauO9g6OzBghLbZOTk9I1sGRwzcKowlojL+KvdHIeSyMZfTbdqEjoXCZIMNTFoYSuqY1I3OG9LZxsle1nznaYM2fBF0zjm7OLGMpDWWEVvtslbxyQV2UdrFUkaPp3qhoLsaPG8eNkK3NRxQ2JpZwtzjxZ0xm5r96D4Z8mOouN9vGk222NNcbFbG1UGxGZce4klEUs81423N/A+Hh+0CdDx7ujbfd8/gGxvzEKOKAthHqJOSXGvcG7I+gfZsWg4s9pVhCsUFWFaJH25VvxGvv3V42XdeFbpk23DHvekObT7k3qq35+q0stQMGUt5ZA4rjyCN2/R8nDbUZMZ9rDUMpSkfWSccbR4OP6fI1nQqHPUoylQvtsOd+Rqzakkbm1I/vxZS9VdzROq5T77q9m6ebum7CemUe4x44nw9Md/FXuBtsvAGw0RosCLR3HqwjHVb43v+d2cC7rRG9wvpVaHSvolk9TiXWzf7z+PKl1d7p9pVLZHQfs12kowlkkVLNId+dJ9kbB3uTuD7rQVAH9nPR1XLmhvt8OMzcpvUxdxv57lvKsp9RHr0PHwuPyl2cnkZV+iIwdPXS89P/wB9dRxi6XS6XQBSnHXF/tz6LJvucV2H+dHbcAqYI8UX4QL2HrtpH5dRY/r7usyipKmVxZHCVo8dw+oEDbfbl+jK3f8AF3TmSpeSUhvUvV2XttVsef8AdHTTW6KbhtKQhc4nZftV+yOOMc3cYkxaITyTx17faanQm8V08cCiVTfKdh6amNyMf4vH8LtCOyFaUpNqbNkyedkxrG9/yPThkWRfED7T0+WWcIykQMspRN/9spOp5WiW3l2VdTHqcX7KYnGxoJThAll1TdE3VqnFU1DY0m+nxaxZ/ZvHkg76csnEmSWM/wAtjIuLDhFjIpGyPlJdH+g+q6okJRlHJCNZYyghGj3UqqWO63s3uSkRlkenEzOX2LPTe9ZXDJAxzxGPVE9pIeJwGmMULBqmQbNdFHa6crK+cbB25BXGlG7/AJkigPBt7Qj3/YbxywYxljvTLQOySvFK0QWUt12VfM9R+GNxfKLE2/iBpELq3n+JGrQmkm+KJN0gDNlx4o65sYapUUeZb3URVdK7Wum96NPOftLHLkxwySiY9GQhjxDcpOWPxFuO0f8ASjsW2WNkZPS5owJa5osLCS8KSFLfJKRsb+bqoZeaQsciSlolkl27kYrOTYZSIFYwlKXhWUGyiRqDUWNNN2T7Ht77rt8cqTse3xDSV8SUYgmxsRIv0YjRRr1/QMWjte2xrbiw4sMv/ligY5O/+6Mj8HrI/Y217mUlZSyQL+6MpXYG95F2raQgCXtei42OOcea7rvX7vid1lyx/wD5yRa2/t1Obu9mMndBE3aQXbCWm/nIU3+Q1/JfD15j6u/56aWLhSMNW37nuZRlQCSSmtt9m9fqTG6v5P8AzW33fPx52rn/ANr/AE6M8RkAJ4WOmV8xZadLxsMhGyra531hklo1icbp+zjcufLKUdTKVeJMnyxftXV7jtvSI+6Bb2/fzQx5VyY9USM1ueKUl05oSlfCCm4kXmpVfj7WXFHk8/8AxQIjXFbDWmqQINeTtZMowojF1X9fs1jN2rIrst6Nr0iXTRfNjhCDYd33rec7jLPt9EJURldVk06WMpamtREalZsorE1xy3PkyQjsGkYCQqUdPtYtoiKiNUyR0smz4EZVki7yhFJeEQlHVHh5i8jW4lkw7uPR5RXLCro+Nh1RDKRjQjKiOSJYSaEuMqPcqkc/izhJXTMfH3OU8Rnsnkv93wb3dUguqtr0Q1/Rcs8+eGJSGskjbK6jqrdLELu9zfzH4bGKEy40jd7PhYyJRkDFEkImySihWSHWj+yfZX3ZPn4UZyWpXbcAVWluTa3Ym7r0axxUp8WdeRxUHJfyNzF+zEK9+XJPc40x4RDbe+d7u2ykKtf2Zw1zk4/iPBSgG3Hg2uigK2IG38v/AD1ZHjr0VigvR5X15/cxcf7Lduckpm20pPgDgr5cfccRgRN7b0rDjbhjhF392m3dH7TbyDz4Pl0e9K/1v1uMUukZeWb7ZC/1/wBdTOoSOnH8v79MmSJXxXn+jX9+pHUPP6/D8/6dTvpjFXS6VHTdAiEnjpjp1/X8+mv8usjMb9rsersu4q9owntz7ckZKVvftUqm+Ka64zsw/wANQI1HRL4nzsNMY+TaqL2ALIxfRe7wRyQyQlbHJCUJV8pRRB8bPPXnnYSljcuLI6KnljOtVSSV7gXKyUdgFJCbzqPB5sHpnZ4z+LRpYfVsUMeKcpRiz/dXU7RWQ6TaiMRQoQCwgK9O9TjmkSh20pAo5ZRxxYtRtNTZsHDdROSpIPZ544Ms4ZSMYynHIOQL1mWJSgg/5kXnZbNpFaeTNky5WEJyhDFJjklH4aSWIRxx2QkK3fDJGzS9cUfsyz0+zWxtX5NnbxSja7WaXztTw/anLRUol8in0HhPl7XZ+SU0iB3HeHxMeM3ckZyjo/2QxspKFh7on1JbbhdXq3fuKeOQDGWbTOa/ZJGqL86ZOMaGi3kL2srrSJVZmz+DilKWTtGPtcs8schlljFByTJKINtl7RUupUu4waITnKfxWcdUco7TK5JXQgjV0LbyzdrIQkaZREuNxkbNNbx45Q2s45KesHuPtd5hFlq7d7yPtYkJapQzSi3vqBl8rV3b6Tl9TRRNp2G/sVgrt5TrfJlyS/8Aysa3DzGT4+0uyp1q+nQkZu8sff3MJw/+L2eCH4e6Evv/AJ1R+zmGJ2mDhvFCRv8Ax+7be63aOa2bRu7t8b/jMy/Ye37TS+Ljl7tny/Jh91n16lTbZLI1yDk2Px/v/Xz/AE+/rK/aTKGHTteScCt+IyJMqEedBslsgN0vUAL3oBtXjehbvYrn59cb+1LnnlZfCyxxxixx6sTxRJlLardK08EkabOnhxyk7o1hVzRb29cVf00/OjYDfYDY4oP3YBeHs4ySW1Mj63el8XslcLZVWaNHPnd1LVxyzun9/wCL5N/tO6UleVDTwd+bLtxzzs5I1b5ucjd5N1GWm3FnbK6Lf2d7Qj23bwQ1Y+3wxX6xjEk2Vve9m/CVcZOp3M6AiUbF/wBB2rhriqaqnSTwvS+5fhIqP+I7+rF2n3WcjKPCml2vdFNmRR8ZZM22OM5al3Ps+7TK2SAGzvYotUsTre7pKyVe2ZneDCcp4hWVGbABU/bUZ4ykMgRrhJECKOgj12P7K9oRwEyUZObTK4rVBQXbab+VFpWrb/SPSIYvfL35HUs99tUmTEPHLvVv0KCvucEsOSWfFGU4ZG+6wwLZIRj/AIjGG7MIgwN5BZcgJd2HDx2zjz5+Xxia/T/9/m/l1T2+eM4RnCUZxnGM8cou0iUbjIfIiN/8b23x10nITv8AX6/W/Tj+PHUNW3z4/wCekP5/9dAEskgF+7f76p/t0L23cslKSttz6Hz+V1949FG9jvd/+Oo5MJ452/tVfyOg1oe+fwr+X9urOh4ypOer4v6/DoEP0ul0ukIhI6avz6T+vz6XQBFOuG/bTsWGaOYFjl9s/pMIxLvkYHANMZlOtTuZfr8f09Deo9nHNinjlemYjVbeR3EsQdxNqbLueXHzjRbFPhKzzb1CcckQ21Nup3W2M2Tq8FGy76ndJylDZ/ZV09viiyiyfjZInyDLqdUlNSSnu0bSBqxcXve2l2+fLDJT9ljOmpQplZqvl1Lantb1Bkn0FL1HLh1ZMUgUlrjKK3RqWpUjep3TyrtOT5MoST4s9Bq4/E6D0V1dx3WZ0yTJDt8dwYyi4RjIWhP9SMFq1DhYxdD1dxyxyjmvRldEiB7m47AArKo2UNsdt2PXEen9xnI/6k9OtnKudUpXJRprVKSmwMkQWUXa7OWNlqnKTJ+0zFvU6WLFp4iHFbAleyCmmp2Z+m0tlnZZO6yxITYg44wnIiLLyzjK3d23L2iVsD0BgyMM/cFsv/Yd2ORlK0ccpElRq5RWuOEsDXq9x6ukWOKLG7GlYTv7KEh3aeLu36sBvT/T2UJzk+7N/iccea0/4aUmkp06p0t0sdt0kagrYP8AS9Udb6JD/wBt28Uqu3wRpDasYJ+FV/31X3bOPd4ZRiJ/he+ZRaLTJ2jEvcGviV42prfor0//AEcVcfCxVt/tK2jEKqtgPpVHQvrc5j2um7n3GTG//bsu4Y7m5/mRxbm9hXjqWNXI5Zdmr2vbMtMppW0owibcWSV3XzxRsHCug/8AP6/p1GIFFUFB/Sv7dO+Px/8AP9Dr2sWNQjSIOVsoydlikurHjV5uMW7Kbs32a6Gy+hdvJtxQFKdNxu5am6q9/Lu2nlvSrphvqj32CySXTOc9D9LwGXvY/CgmLuoY4axls9ngyNar3ZZsjZzb1tRy4oTjhGMZShKccYB7YsSUgCqGUT75HQ/a5Q7rucYb/C7XuJPzcjlxc/8Ax7aJ0D6r6Rky97gmTy4oQ7XuYSy4pwHVLNgYwSQqJGbdV7TjaxL0gcpS9/8AZsdn3MMkY5McicJXpkXTUka/E/p1f/468/7T0zPiOx7VZRe5wOLu4fEiyhDt+5+NrCL7Yzxzz4ZTHnLh3E3n6X2meeQnhhlx5I+pes/E7ucyWNx/E7vFjx6HJcomVxf5dAOJltZZsxs6p7YwTyZScMeGZkydxCe0YyDVLuISWoiEmQ7L7ynXrLO6g5Z4ruePHiyTjTtHJLIQldVu4ZlDZpL5L4bJ6D3GTtcuKOHNjZel9xhzmbuIy+N3Uo43Dl163VTHLc2rMsRukiT3/okske9y4sGbHL/0vDDsoyySjKOeGTvZghN9xKeJtaqaGzI6Y9nbp+X9+qOy7uGXFiy41ljzY4ZIS0pcZxJRaQSxNks+nXK4+27qXqeLI454oR7nMZGCaJYf8LljilKXxXXczE6DGaZG/BKebi9L72MfTIfCnB7ftvRosoSkt48sDuoTkZCMCMCq0yZkktD2lBTPQ4/r8v7vVkXricHoU2eGUzuP83v/AFP/ABX/ALjLTgcvcz7cTXUY3Ht0IhV15lYeaHew7OcXH3eTL3HofaYYaJapR7mGLuPjM5MjTO8uN1XcmCFoHRTCpfY7/LDz+tjjqMXrn/RMWWPfd37c0sU9UvjZviDGWujDAZMMmOrSUSLEAbW+ujlD8ugN+x9X06XVWnpdAiacdP8ALpl/LpV0DHf1+L1H/g/r07/Lpl/vX9L/ALD/AC6QAHq3pGLuIacg7XpnH7UbpUa23Br5xHkK4r1L9i+4jtjY5jfeyEi/otJYOz8uEWfo3Uf1/P6dYnjjPsrjzyh0eP4vRe57eL8XDkIlBMBOCrp2AkFv1KrXGR2PuzhGq33l8tncWgj5XYbsJB6lX5/1/R1XLt4XeiC3d6S+Ru65uMX/AOp8jrnn4kZO0zoXlKto4Ltewn3CRxw0Q1OrKwQCLHUKqyb8La83vLre7ntYQyY8cCjtu0zy3rnLIIz4bkmLLbTbJvnfog/LrE9QT43d+a7PDZR8+68Inh8P4+c5MaxY9E3lc2T7D/SxLv8A5eJ5+cTdaN93gPw8D+t5JR+CxB0d32LJ32+N3WPAAGz7MmV342atsOxQKjH/AGwP5gF3u8eef59DeqZNHY93nPcxw5u4gu/+jFnh/A0D96u6t8nhw5TszNm6fr9fj03/AH1Kt/x68z9DO4j2nadwmQxZO39LjkO47vLl+Plzd32tdzGOpcVRcjVgs4jFI7+wQo9L+f6/t0r65LF6p3GKfd/EyY8pH1Tse2ifClEhDNj7XVXvaH4xV/vW7kiI+P1WefuoRg4jT3HqWDHk05ZB8LHjplGOQJuqUhv5bU3YBuQwae7nP3Xm7bFC6aPgZciC/N/xLs8kX5PWidefH7T9xi9O7bKZMefN/wCmx77PFwu+MxxkapOWJBVTUEldyFCOz3frPcwn38/8j4HY9x2+OY48mv4bi7XN3GZkTA0Y8uVAG6DxuWLs6Mwx1a9JrYkdVGrSKkL5q1aur6nCBEoCNsmgOVZSaPKq35X69YR63OPY9z3koxmY4d5mwwgprxYdbhlr3H4kYExAAyBTVuX3/qfcLkw5Z4JOLN+z+QydtHJC/wDEeqaJwRnLbTiDnclvzXTBs7T87/t0yH6v7+uL7/8AbDLCXcoY5whg9UnhfhZI+/stpRks7yRslFSMQShkNhfdet9zic2PIdu5InpjjYkyEHve7n2+mdq5CDDVqNGu6qHPSC39jqemY9YX7LZcjk9R+JKM5Q76MLx6tFHY9r9mKrHe1jbSpby7/wCv69AbGr9fr7/6dMf8f36f9fl/fpv1+v146YFn/X9+pdVnVh0ANpOl1LpdICl6hf6/X3HTp0v1/ToGPXjpV051F8frw89MRKv1/P8ALpjph6dN/u6QC/66av1t0q/v0x/x+v19OgBVx1ger2z7wPPY46/E7o+T93D+O3W+H4/r/vrK7vDeTudl1YMcPPyyv41r8D+Lsc/k/oK4+yzuppGabJH27nMjTHd2u06NzdrGWOWJPbLHLGn+2UarfnazoXNivSfPJi//AJl8Tzf8H656r9V9VliyYMcMMs88/wAXTGM8caMURVlJD946l4cajYTZd6H3vxu17bM7Obt8OVPlrxRlX9erztoaYw0w0RIaYaY6TSxYaY8FIJXFFcHWP6V6725hxyPh9v28e07HLi15AYxzk444Sj+7WiINoqhxuZk9e7WOKOZzYjHOUoQmy2ZRZEoHnUaZWVZpb467ifJLpl+X07DP4jPFil8YiZdWOL8Qj9knZ7g+TdeOrMHZYo6dGPHDRenTCBpuMYtUbe0ifcB4OqJ+r4CeODlxEsxFxR1nuJKRYvCKNfOmr6XpfqPxcc5po0Z+7xPuHbB3OXDrWir+Fqrxqrer6QcmNL0LtUjF7bt2MGUoxcGJIs/tIVQvlOfPUvUOwjkxZ8Y/C/xAmWcIw1SGMYybkIrCJG0aA5o6DyftLgcevDkx9xWbssU448h7f8V3MMMZtDt7pP107Vd9FS9a7Yllh8fCSwxyZMsfiRuEcaa5y+RGwXxYNdMOTYTHtQxfDh/kxMfw4OMh/lhHTFiSGOwGyJsWJ1l+j/s1iwSyNQm5fgagw4YQPgznPExxwiAkpylbbdO1AF4/We2Y5ZGfCmAvM/Eh/l8hrb2FJA8OlDh6j6P6zj7h7hx6ZQw5jCZIyJE77fFlZFcI5WNboxfnsgUn6Lj0btryP+HwXmJfFl8HHeTUJIm1crJSG+bfn1b3HYYp6yePHMyxjDIThGRKMVYwlY2DKTTsMnyvRBL9f16lq46A5MG7TsseIY4sePEMtSY4RiLRFkkQFqIXzQHy6JrpnqV9AXY1fn0zHqV9RTn9eDpiFfU76rvqXQMWr9bdLqV9LpCK5dK/H6/X/HTS8fh/fpl/X4HQBK/y6jX59NJ5+4/Pqacfh/fpjInSf1+XSH+/59O+f18ukAv/AD/46jXH0v8APx0h/L8+nvoEMn5/046rlh3ldbgb3/Cn59Xn6/l0/wAvx6TimNOij4W8fFNvP8Ejfc/i83x/LN9Y9Dh3Gbtp5Y48kMPx9WLJAkT+JCMYtO22l5+fWucv3/Tp5f8AH9zpRSjodnP95+z+rLKcWEIf/wDJI4yNaTsu7yZkA2BJgBsMfl0D6h+y03PPPCZqc+acYfE7jEMM2DtYzi5MUiRIn2sZeRFEtGPW3z+vn071tNC5bONzfsrnZYAyQMWB9MceIn3BHEdrPFKWHHiJaZEvhqTnciw8CaWb0b/2HedvOTWf/wBUWWOMpSDus2fIaY8ykRzBXlNvHXQf9dRODp0a7OL7Pte47rJnyZAx3/6LUnDnxRk9n3+XucsYxyhNsY7oFzAulV6j+ync5pdxKWWK5MfqWLHKWTuH29zCUcUdC6MRjiwikRZ6baTftv8Ag/v09dK0ZuK6RzfqX7PSnPJLE44HwvS44YaXSS7HvMncEEOIOqMRLQtposz0PscuN7qeX4erue5M1YtSRDt8GEhcgVvFd0Dd7eNc4/l0j/joC0Qr9fht1IPx6R+f5dI/X8ugRIb6c/X49Qgfo+/qX/P5dAD9J8c9Mfn+fSvpAL8unDpL+XSf1/PpgLfpdT6XQ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0" name="Picture 9"/>
          <p:cNvPicPr>
            <a:picLocks noChangeAspect="1"/>
          </p:cNvPicPr>
          <p:nvPr/>
        </p:nvPicPr>
        <p:blipFill>
          <a:blip r:embed="rId4"/>
          <a:stretch>
            <a:fillRect/>
          </a:stretch>
        </p:blipFill>
        <p:spPr>
          <a:xfrm>
            <a:off x="5298405" y="1847326"/>
            <a:ext cx="3845595" cy="3486674"/>
          </a:xfrm>
          <a:prstGeom prst="rect">
            <a:avLst/>
          </a:prstGeom>
        </p:spPr>
      </p:pic>
    </p:spTree>
    <p:extLst>
      <p:ext uri="{BB962C8B-B14F-4D97-AF65-F5344CB8AC3E}">
        <p14:creationId xmlns:p14="http://schemas.microsoft.com/office/powerpoint/2010/main" val="4293888329"/>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4"/>
          <a:stretch>
            <a:fillRect/>
          </a:stretch>
        </p:blipFill>
        <p:spPr>
          <a:xfrm>
            <a:off x="106360" y="1600200"/>
            <a:ext cx="8991600" cy="4495800"/>
          </a:xfrm>
          <a:prstGeom prst="rect">
            <a:avLst/>
          </a:prstGeom>
        </p:spPr>
      </p:pic>
    </p:spTree>
    <p:extLst>
      <p:ext uri="{BB962C8B-B14F-4D97-AF65-F5344CB8AC3E}">
        <p14:creationId xmlns:p14="http://schemas.microsoft.com/office/powerpoint/2010/main" val="40949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609600"/>
            <a:ext cx="8943975" cy="1143000"/>
          </a:xfrm>
        </p:spPr>
        <p:txBody>
          <a:bodyPr>
            <a:normAutofit/>
          </a:bodyPr>
          <a:lstStyle/>
          <a:p>
            <a:pPr algn="l"/>
            <a:r>
              <a:rPr lang="id-ID" sz="3200" b="1" dirty="0" smtClean="0">
                <a:solidFill>
                  <a:schemeClr val="accent6">
                    <a:lumMod val="75000"/>
                  </a:schemeClr>
                </a:solidFill>
                <a:latin typeface="Arial" panose="020B0604020202020204" pitchFamily="34" charset="0"/>
                <a:cs typeface="Arial" panose="020B0604020202020204" pitchFamily="34" charset="0"/>
              </a:rPr>
              <a:t>a. Hormon yang dihasilkan anterior Hipofisis</a:t>
            </a:r>
            <a:endParaRPr lang="id-ID" sz="32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724400"/>
          </a:xfrm>
        </p:spPr>
        <p:txBody>
          <a:bodyPr>
            <a:normAutofit/>
          </a:bodyPr>
          <a:lstStyle/>
          <a:p>
            <a:pPr marL="448056" indent="-384048">
              <a:buNone/>
              <a:defRPr/>
            </a:pPr>
            <a:r>
              <a:rPr lang="id-ID" sz="2800" dirty="0" smtClean="0">
                <a:latin typeface="Arial" panose="020B0604020202020204" pitchFamily="34" charset="0"/>
                <a:cs typeface="Arial" panose="020B0604020202020204" pitchFamily="34" charset="0"/>
              </a:rPr>
              <a:t>1. </a:t>
            </a:r>
            <a:r>
              <a:rPr lang="en-US" sz="2800" dirty="0" err="1" smtClean="0">
                <a:solidFill>
                  <a:srgbClr val="FF0000"/>
                </a:solidFill>
                <a:latin typeface="Arial" panose="020B0604020202020204" pitchFamily="34" charset="0"/>
                <a:cs typeface="Arial" panose="020B0604020202020204" pitchFamily="34" charset="0"/>
              </a:rPr>
              <a:t>Hormon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Somatot</a:t>
            </a:r>
            <a:r>
              <a:rPr lang="id-ID" sz="2800" dirty="0" smtClean="0">
                <a:solidFill>
                  <a:srgbClr val="FF0000"/>
                </a:solidFill>
                <a:latin typeface="Arial" panose="020B0604020202020204" pitchFamily="34" charset="0"/>
                <a:cs typeface="Arial" panose="020B0604020202020204" pitchFamily="34" charset="0"/>
              </a:rPr>
              <a:t>r</a:t>
            </a:r>
            <a:r>
              <a:rPr lang="en-US" sz="2800" dirty="0" smtClean="0">
                <a:solidFill>
                  <a:srgbClr val="FF0000"/>
                </a:solidFill>
                <a:latin typeface="Arial" panose="020B0604020202020204" pitchFamily="34" charset="0"/>
                <a:cs typeface="Arial" panose="020B0604020202020204" pitchFamily="34" charset="0"/>
              </a:rPr>
              <a:t>of</a:t>
            </a:r>
            <a:r>
              <a:rPr lang="id-ID" sz="2800" dirty="0" smtClean="0">
                <a:solidFill>
                  <a:srgbClr val="FF0000"/>
                </a:solidFill>
                <a:latin typeface="Arial" panose="020B0604020202020204" pitchFamily="34" charset="0"/>
                <a:cs typeface="Arial" panose="020B0604020202020204" pitchFamily="34" charset="0"/>
              </a:rPr>
              <a:t>in (</a:t>
            </a:r>
            <a:r>
              <a:rPr lang="id-ID" sz="2800" i="1" dirty="0" smtClean="0">
                <a:solidFill>
                  <a:srgbClr val="FF0000"/>
                </a:solidFill>
                <a:latin typeface="Arial" panose="020B0604020202020204" pitchFamily="34" charset="0"/>
                <a:cs typeface="Arial" panose="020B0604020202020204" pitchFamily="34" charset="0"/>
              </a:rPr>
              <a:t>growth hormone</a:t>
            </a:r>
            <a:r>
              <a:rPr lang="id-ID" sz="2800" dirty="0" smtClean="0">
                <a:solidFill>
                  <a:srgbClr val="FF0000"/>
                </a:solidFill>
                <a:latin typeface="Arial" panose="020B0604020202020204" pitchFamily="34" charset="0"/>
                <a:cs typeface="Arial" panose="020B0604020202020204" pitchFamily="34" charset="0"/>
              </a:rPr>
              <a:t>)</a:t>
            </a:r>
            <a:endParaRPr lang="en-US" sz="2800" dirty="0">
              <a:solidFill>
                <a:srgbClr val="FF0000"/>
              </a:solidFill>
              <a:latin typeface="Arial" panose="020B0604020202020204" pitchFamily="34" charset="0"/>
              <a:cs typeface="Arial" panose="020B0604020202020204" pitchFamily="34" charset="0"/>
            </a:endParaRPr>
          </a:p>
          <a:p>
            <a:pPr marL="448056" indent="-384048">
              <a:buNone/>
              <a:defRPr/>
            </a:pPr>
            <a:r>
              <a:rPr lang="id-ID"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Pertumbuhan</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anabolisme</a:t>
            </a:r>
            <a:r>
              <a:rPr lang="en-US" sz="2800" dirty="0">
                <a:latin typeface="Arial" panose="020B0604020202020204" pitchFamily="34" charset="0"/>
                <a:cs typeface="Arial" panose="020B0604020202020204" pitchFamily="34" charset="0"/>
              </a:rPr>
              <a:t> protein</a:t>
            </a:r>
          </a:p>
          <a:p>
            <a:pPr marL="448056" indent="-384048">
              <a:buNone/>
              <a:defRPr/>
            </a:pPr>
            <a:r>
              <a:rPr lang="id-ID" sz="2800" dirty="0" smtClean="0">
                <a:latin typeface="Arial" panose="020B0604020202020204" pitchFamily="34" charset="0"/>
                <a:cs typeface="Arial" panose="020B0604020202020204" pitchFamily="34" charset="0"/>
              </a:rPr>
              <a:t>2. </a:t>
            </a:r>
            <a:r>
              <a:rPr lang="id-ID" sz="2800" i="1" dirty="0" smtClean="0">
                <a:solidFill>
                  <a:srgbClr val="FF0000"/>
                </a:solidFill>
                <a:latin typeface="Arial" panose="020B0604020202020204" pitchFamily="34" charset="0"/>
                <a:cs typeface="Arial" panose="020B0604020202020204" pitchFamily="34" charset="0"/>
              </a:rPr>
              <a:t>Tiroid Stimulating Hormone </a:t>
            </a:r>
            <a:r>
              <a:rPr lang="en-US" sz="2800" dirty="0" smtClean="0">
                <a:solidFill>
                  <a:srgbClr val="FF0000"/>
                </a:solidFill>
                <a:latin typeface="Arial" panose="020B0604020202020204" pitchFamily="34" charset="0"/>
                <a:cs typeface="Arial" panose="020B0604020202020204" pitchFamily="34" charset="0"/>
              </a:rPr>
              <a:t>(TSH</a:t>
            </a:r>
            <a:r>
              <a:rPr lang="en-US" sz="2800" dirty="0">
                <a:solidFill>
                  <a:srgbClr val="FF0000"/>
                </a:solidFill>
                <a:latin typeface="Arial" panose="020B0604020202020204" pitchFamily="34" charset="0"/>
                <a:cs typeface="Arial" panose="020B0604020202020204" pitchFamily="34" charset="0"/>
              </a:rPr>
              <a:t>)</a:t>
            </a:r>
          </a:p>
          <a:p>
            <a:pPr marL="448056" indent="-384048">
              <a:buNone/>
              <a:defRPr/>
            </a:pPr>
            <a:r>
              <a:rPr lang="id-ID"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Me</a:t>
            </a:r>
            <a:r>
              <a:rPr lang="id-ID" sz="2800" dirty="0" smtClean="0">
                <a:latin typeface="Arial" panose="020B0604020202020204" pitchFamily="34" charset="0"/>
                <a:cs typeface="Arial" panose="020B0604020202020204" pitchFamily="34" charset="0"/>
              </a:rPr>
              <a:t>rangsang tiroid </a:t>
            </a:r>
            <a:r>
              <a:rPr lang="id-ID" sz="2800" dirty="0" smtClean="0">
                <a:latin typeface="Arial" panose="020B0604020202020204" pitchFamily="34" charset="0"/>
                <a:cs typeface="Arial" panose="020B0604020202020204" pitchFamily="34" charset="0"/>
              </a:rPr>
              <a:t>menseksresikan </a:t>
            </a:r>
            <a:r>
              <a:rPr lang="id-ID" sz="2800" dirty="0" smtClean="0">
                <a:latin typeface="Arial" panose="020B0604020202020204" pitchFamily="34" charset="0"/>
                <a:cs typeface="Arial" panose="020B0604020202020204" pitchFamily="34" charset="0"/>
              </a:rPr>
              <a:t>tiroksin</a:t>
            </a:r>
          </a:p>
          <a:p>
            <a:pPr marL="448056" indent="-384048">
              <a:buNone/>
              <a:defRPr/>
            </a:pPr>
            <a:r>
              <a:rPr lang="id-ID" sz="2800" dirty="0" smtClean="0">
                <a:latin typeface="Arial" panose="020B0604020202020204" pitchFamily="34" charset="0"/>
                <a:cs typeface="Arial" panose="020B0604020202020204" pitchFamily="34" charset="0"/>
              </a:rPr>
              <a:t>3. </a:t>
            </a:r>
            <a:r>
              <a:rPr lang="en-US" sz="2800" dirty="0" err="1" smtClean="0">
                <a:solidFill>
                  <a:srgbClr val="FF0000"/>
                </a:solidFill>
                <a:latin typeface="Arial" panose="020B0604020202020204" pitchFamily="34" charset="0"/>
                <a:cs typeface="Arial" panose="020B0604020202020204" pitchFamily="34" charset="0"/>
              </a:rPr>
              <a:t>Hormon</a:t>
            </a:r>
            <a:r>
              <a:rPr lang="en-US" sz="2800" dirty="0" smtClean="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Adrenokortikotropik</a:t>
            </a:r>
            <a:r>
              <a:rPr lang="en-US" sz="2800" dirty="0">
                <a:solidFill>
                  <a:srgbClr val="FF0000"/>
                </a:solidFill>
                <a:latin typeface="Arial" panose="020B0604020202020204" pitchFamily="34" charset="0"/>
                <a:cs typeface="Arial" panose="020B0604020202020204" pitchFamily="34" charset="0"/>
              </a:rPr>
              <a:t> (ACTH)</a:t>
            </a:r>
          </a:p>
          <a:p>
            <a:pPr marL="448056" indent="-384048">
              <a:buNone/>
              <a:defRPr/>
            </a:pPr>
            <a:r>
              <a:rPr lang="id-ID" sz="2800" dirty="0" smtClean="0">
                <a:latin typeface="Arial" panose="020B0604020202020204" pitchFamily="34" charset="0"/>
                <a:cs typeface="Arial" panose="020B0604020202020204" pitchFamily="34" charset="0"/>
              </a:rPr>
              <a:t>	</a:t>
            </a:r>
            <a:r>
              <a:rPr lang="id-ID" sz="2800" dirty="0">
                <a:latin typeface="Arial" panose="020B0604020202020204" pitchFamily="34" charset="0"/>
                <a:cs typeface="Arial" panose="020B0604020202020204" pitchFamily="34" charset="0"/>
              </a:rPr>
              <a:t>M</a:t>
            </a:r>
            <a:r>
              <a:rPr lang="id-ID" sz="2800" dirty="0" smtClean="0">
                <a:latin typeface="Arial" panose="020B0604020202020204" pitchFamily="34" charset="0"/>
                <a:cs typeface="Arial" panose="020B0604020202020204" pitchFamily="34" charset="0"/>
              </a:rPr>
              <a:t>erangsang </a:t>
            </a:r>
            <a:r>
              <a:rPr lang="id-ID" sz="2800" dirty="0">
                <a:latin typeface="Arial" panose="020B0604020202020204" pitchFamily="34" charset="0"/>
                <a:cs typeface="Arial" panose="020B0604020202020204" pitchFamily="34" charset="0"/>
              </a:rPr>
              <a:t>korteks ginjal untuk berproduksi</a:t>
            </a:r>
            <a:r>
              <a:rPr lang="id-ID" sz="2800" dirty="0" smtClean="0">
                <a:latin typeface="Arial" panose="020B0604020202020204" pitchFamily="34" charset="0"/>
                <a:cs typeface="Arial" panose="020B0604020202020204" pitchFamily="34" charset="0"/>
              </a:rPr>
              <a:t>.</a:t>
            </a:r>
          </a:p>
          <a:p>
            <a:pPr marL="448056" indent="-384048">
              <a:buNone/>
              <a:defRPr/>
            </a:pPr>
            <a:r>
              <a:rPr lang="id-ID" sz="2800" dirty="0" smtClean="0">
                <a:latin typeface="Arial" panose="020B0604020202020204" pitchFamily="34" charset="0"/>
                <a:cs typeface="Arial" panose="020B0604020202020204" pitchFamily="34" charset="0"/>
              </a:rPr>
              <a:t>4. </a:t>
            </a:r>
            <a:r>
              <a:rPr lang="en-US" sz="2800" dirty="0" err="1" smtClean="0">
                <a:solidFill>
                  <a:srgbClr val="FF0000"/>
                </a:solidFill>
                <a:latin typeface="Arial" panose="020B0604020202020204" pitchFamily="34" charset="0"/>
                <a:cs typeface="Arial" panose="020B0604020202020204" pitchFamily="34" charset="0"/>
              </a:rPr>
              <a:t>Prolaktin</a:t>
            </a:r>
            <a:r>
              <a:rPr lang="en-US" sz="2800" dirty="0" smtClean="0">
                <a:solidFill>
                  <a:srgbClr val="FF0000"/>
                </a:solidFill>
                <a:latin typeface="Arial" panose="020B0604020202020204" pitchFamily="34" charset="0"/>
                <a:cs typeface="Arial" panose="020B0604020202020204" pitchFamily="34" charset="0"/>
              </a:rPr>
              <a:t> </a:t>
            </a:r>
            <a:endParaRPr lang="en-US" sz="2800" dirty="0">
              <a:solidFill>
                <a:srgbClr val="FF0000"/>
              </a:solidFill>
              <a:latin typeface="Arial" panose="020B0604020202020204" pitchFamily="34" charset="0"/>
              <a:cs typeface="Arial" panose="020B0604020202020204" pitchFamily="34" charset="0"/>
            </a:endParaRPr>
          </a:p>
          <a:p>
            <a:pPr marL="441325" indent="0">
              <a:buNone/>
              <a:defRPr/>
            </a:pPr>
            <a:r>
              <a:rPr lang="id-ID" sz="2800" dirty="0">
                <a:latin typeface="Arial" panose="020B0604020202020204" pitchFamily="34" charset="0"/>
                <a:cs typeface="Arial" panose="020B0604020202020204" pitchFamily="34" charset="0"/>
              </a:rPr>
              <a:t>merangsang glandula mamae untuk berproduksi</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364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0" y="655637"/>
            <a:ext cx="9144000" cy="5287963"/>
          </a:xfrm>
        </p:spPr>
        <p:txBody>
          <a:bodyPr>
            <a:noAutofit/>
          </a:bodyPr>
          <a:lstStyle/>
          <a:p>
            <a:pPr marL="448056" indent="-384048">
              <a:buNone/>
              <a:defRPr/>
            </a:pPr>
            <a:r>
              <a:rPr lang="id-ID" sz="2800" b="1" u="sng" dirty="0" smtClean="0">
                <a:solidFill>
                  <a:srgbClr val="002060"/>
                </a:solidFill>
                <a:latin typeface="Arial" panose="020B0604020202020204" pitchFamily="34" charset="0"/>
                <a:cs typeface="Arial" panose="020B0604020202020204" pitchFamily="34" charset="0"/>
              </a:rPr>
              <a:t>Pada wanita</a:t>
            </a:r>
          </a:p>
          <a:p>
            <a:pPr marL="448056" indent="-384048">
              <a:buNone/>
              <a:defRPr/>
            </a:pPr>
            <a:r>
              <a:rPr lang="id-ID" sz="2800" dirty="0" smtClean="0">
                <a:solidFill>
                  <a:srgbClr val="FF0000"/>
                </a:solidFill>
                <a:latin typeface="Arial" panose="020B0604020202020204" pitchFamily="34" charset="0"/>
                <a:cs typeface="Arial" panose="020B0604020202020204" pitchFamily="34" charset="0"/>
              </a:rPr>
              <a:t>1. </a:t>
            </a:r>
            <a:r>
              <a:rPr lang="en-US" sz="2800" i="1" dirty="0" smtClean="0">
                <a:solidFill>
                  <a:srgbClr val="FF0000"/>
                </a:solidFill>
                <a:latin typeface="Arial" panose="020B0604020202020204" pitchFamily="34" charset="0"/>
                <a:cs typeface="Arial" panose="020B0604020202020204" pitchFamily="34" charset="0"/>
              </a:rPr>
              <a:t>Follicle </a:t>
            </a:r>
            <a:r>
              <a:rPr lang="en-US" sz="2800" i="1" dirty="0">
                <a:solidFill>
                  <a:srgbClr val="FF0000"/>
                </a:solidFill>
                <a:latin typeface="Arial" panose="020B0604020202020204" pitchFamily="34" charset="0"/>
                <a:cs typeface="Arial" panose="020B0604020202020204" pitchFamily="34" charset="0"/>
              </a:rPr>
              <a:t>Stimulating </a:t>
            </a:r>
            <a:r>
              <a:rPr lang="en-US" sz="2800" i="1" dirty="0" err="1" smtClean="0">
                <a:solidFill>
                  <a:srgbClr val="FF0000"/>
                </a:solidFill>
                <a:latin typeface="Arial" panose="020B0604020202020204" pitchFamily="34" charset="0"/>
                <a:cs typeface="Arial" panose="020B0604020202020204" pitchFamily="34" charset="0"/>
              </a:rPr>
              <a:t>Hormon</a:t>
            </a:r>
            <a:r>
              <a:rPr lang="id-ID" sz="2800" i="1" dirty="0" smtClean="0">
                <a:solidFill>
                  <a:srgbClr val="FF0000"/>
                </a:solidFill>
                <a:latin typeface="Arial" panose="020B0604020202020204" pitchFamily="34" charset="0"/>
                <a:cs typeface="Arial" panose="020B0604020202020204" pitchFamily="34" charset="0"/>
              </a:rPr>
              <a:t>e</a:t>
            </a:r>
            <a:r>
              <a:rPr lang="en-US" sz="2800" i="1" dirty="0" smtClean="0">
                <a:solidFill>
                  <a:srgbClr val="FF0000"/>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(FSH</a:t>
            </a:r>
            <a:r>
              <a:rPr lang="en-US" sz="2800" dirty="0" smtClean="0">
                <a:solidFill>
                  <a:srgbClr val="FF0000"/>
                </a:solidFill>
                <a:latin typeface="Arial" panose="020B0604020202020204" pitchFamily="34" charset="0"/>
                <a:cs typeface="Arial" panose="020B0604020202020204" pitchFamily="34" charset="0"/>
              </a:rPr>
              <a:t>)</a:t>
            </a:r>
            <a:r>
              <a:rPr lang="id-ID" sz="2800" dirty="0" smtClean="0">
                <a:solidFill>
                  <a:srgbClr val="FF0000"/>
                </a:solidFill>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merangsang</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perkembangan</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folikel</a:t>
            </a:r>
            <a:r>
              <a:rPr lang="id-ID"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pada</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ovarium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sekresi</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estrogen</a:t>
            </a:r>
            <a:endParaRPr lang="id-ID" sz="2600" dirty="0" smtClean="0">
              <a:latin typeface="Arial" panose="020B0604020202020204" pitchFamily="34" charset="0"/>
              <a:cs typeface="Arial" panose="020B0604020202020204" pitchFamily="34" charset="0"/>
            </a:endParaRPr>
          </a:p>
          <a:p>
            <a:pPr marL="538163" indent="-457200">
              <a:buNone/>
            </a:pPr>
            <a:r>
              <a:rPr lang="id-ID" sz="2800" dirty="0" smtClean="0">
                <a:solidFill>
                  <a:srgbClr val="FF0000"/>
                </a:solidFill>
                <a:latin typeface="Arial" panose="020B0604020202020204" pitchFamily="34" charset="0"/>
                <a:cs typeface="Arial" panose="020B0604020202020204" pitchFamily="34" charset="0"/>
              </a:rPr>
              <a:t>2. </a:t>
            </a:r>
            <a:r>
              <a:rPr lang="id-ID" sz="2800" i="1" dirty="0">
                <a:solidFill>
                  <a:srgbClr val="FF0000"/>
                </a:solidFill>
                <a:latin typeface="Arial" panose="020B0604020202020204" pitchFamily="34" charset="0"/>
                <a:cs typeface="Arial" panose="020B0604020202020204" pitchFamily="34" charset="0"/>
              </a:rPr>
              <a:t>Luteinizing </a:t>
            </a:r>
            <a:r>
              <a:rPr lang="id-ID" sz="2800" i="1" dirty="0" smtClean="0">
                <a:solidFill>
                  <a:srgbClr val="FF0000"/>
                </a:solidFill>
                <a:latin typeface="Arial" panose="020B0604020202020204" pitchFamily="34" charset="0"/>
                <a:cs typeface="Arial" panose="020B0604020202020204" pitchFamily="34" charset="0"/>
              </a:rPr>
              <a:t>Hormone</a:t>
            </a:r>
            <a:r>
              <a:rPr lang="id-ID" sz="2800" i="1" dirty="0">
                <a:solidFill>
                  <a:srgbClr val="FF0000"/>
                </a:solidFill>
                <a:latin typeface="Arial" panose="020B0604020202020204" pitchFamily="34" charset="0"/>
                <a:cs typeface="Arial" panose="020B0604020202020204" pitchFamily="34" charset="0"/>
              </a:rPr>
              <a:t> </a:t>
            </a:r>
            <a:r>
              <a:rPr lang="id-ID" sz="2800" dirty="0">
                <a:solidFill>
                  <a:srgbClr val="FF0000"/>
                </a:solidFill>
                <a:latin typeface="Arial" panose="020B0604020202020204" pitchFamily="34" charset="0"/>
                <a:cs typeface="Arial" panose="020B0604020202020204" pitchFamily="34" charset="0"/>
              </a:rPr>
              <a:t>(</a:t>
            </a:r>
            <a:r>
              <a:rPr lang="id-ID" sz="2800" dirty="0" smtClean="0">
                <a:solidFill>
                  <a:srgbClr val="FF0000"/>
                </a:solidFill>
                <a:latin typeface="Arial" panose="020B0604020202020204" pitchFamily="34" charset="0"/>
                <a:cs typeface="Arial" panose="020B0604020202020204" pitchFamily="34" charset="0"/>
              </a:rPr>
              <a:t>LH), </a:t>
            </a:r>
            <a:r>
              <a:rPr lang="id-ID" sz="2600" dirty="0" smtClean="0">
                <a:latin typeface="Arial" panose="020B0604020202020204" pitchFamily="34" charset="0"/>
                <a:cs typeface="Arial" panose="020B0604020202020204" pitchFamily="34" charset="0"/>
              </a:rPr>
              <a:t>merangsang </a:t>
            </a:r>
            <a:r>
              <a:rPr lang="id-ID" sz="2600" dirty="0">
                <a:latin typeface="Arial" panose="020B0604020202020204" pitchFamily="34" charset="0"/>
                <a:cs typeface="Arial" panose="020B0604020202020204" pitchFamily="34" charset="0"/>
              </a:rPr>
              <a:t>ovulasi dan merangsang korpus luteum menghasilkan progesteron</a:t>
            </a:r>
            <a:r>
              <a:rPr lang="id-ID" sz="2600" dirty="0" smtClean="0">
                <a:latin typeface="Arial" panose="020B0604020202020204" pitchFamily="34" charset="0"/>
                <a:cs typeface="Arial" panose="020B0604020202020204" pitchFamily="34" charset="0"/>
              </a:rPr>
              <a:t>.</a:t>
            </a:r>
          </a:p>
          <a:p>
            <a:pPr marL="538163" indent="-457200">
              <a:buNone/>
            </a:pPr>
            <a:endParaRPr lang="id-ID" sz="2600" dirty="0" smtClean="0">
              <a:latin typeface="Arial" panose="020B0604020202020204" pitchFamily="34" charset="0"/>
              <a:cs typeface="Arial" panose="020B0604020202020204" pitchFamily="34" charset="0"/>
            </a:endParaRPr>
          </a:p>
          <a:p>
            <a:pPr marL="441325" indent="-360363">
              <a:buNone/>
            </a:pPr>
            <a:r>
              <a:rPr lang="id-ID" sz="2800" b="1" u="sng" dirty="0" smtClean="0">
                <a:solidFill>
                  <a:srgbClr val="002060"/>
                </a:solidFill>
                <a:latin typeface="Arial" panose="020B0604020202020204" pitchFamily="34" charset="0"/>
                <a:cs typeface="Arial" panose="020B0604020202020204" pitchFamily="34" charset="0"/>
              </a:rPr>
              <a:t>Pada pria</a:t>
            </a:r>
          </a:p>
          <a:p>
            <a:pPr marL="514350" indent="-514350">
              <a:buAutoNum type="arabicPeriod"/>
            </a:pPr>
            <a:r>
              <a:rPr lang="id-ID" sz="2800" i="1" dirty="0" smtClean="0">
                <a:solidFill>
                  <a:srgbClr val="FF0000"/>
                </a:solidFill>
                <a:latin typeface="Arial" panose="020B0604020202020204" pitchFamily="34" charset="0"/>
                <a:cs typeface="Arial" panose="020B0604020202020204" pitchFamily="34" charset="0"/>
              </a:rPr>
              <a:t>Follice </a:t>
            </a:r>
            <a:r>
              <a:rPr lang="id-ID" sz="2800" i="1" dirty="0">
                <a:solidFill>
                  <a:srgbClr val="FF0000"/>
                </a:solidFill>
                <a:latin typeface="Arial" panose="020B0604020202020204" pitchFamily="34" charset="0"/>
                <a:cs typeface="Arial" panose="020B0604020202020204" pitchFamily="34" charset="0"/>
              </a:rPr>
              <a:t>Stimulating </a:t>
            </a:r>
            <a:r>
              <a:rPr lang="id-ID" sz="2800" i="1" dirty="0" smtClean="0">
                <a:solidFill>
                  <a:srgbClr val="FF0000"/>
                </a:solidFill>
                <a:latin typeface="Arial" panose="020B0604020202020204" pitchFamily="34" charset="0"/>
                <a:cs typeface="Arial" panose="020B0604020202020204" pitchFamily="34" charset="0"/>
              </a:rPr>
              <a:t>Hormone</a:t>
            </a:r>
            <a:r>
              <a:rPr lang="id-ID" sz="2800" dirty="0">
                <a:solidFill>
                  <a:srgbClr val="FF0000"/>
                </a:solidFill>
                <a:latin typeface="Arial" panose="020B0604020202020204" pitchFamily="34" charset="0"/>
                <a:cs typeface="Arial" panose="020B0604020202020204" pitchFamily="34" charset="0"/>
              </a:rPr>
              <a:t> (FSH), </a:t>
            </a:r>
            <a:r>
              <a:rPr lang="id-ID" sz="2600" dirty="0">
                <a:latin typeface="Arial" panose="020B0604020202020204" pitchFamily="34" charset="0"/>
                <a:cs typeface="Arial" panose="020B0604020202020204" pitchFamily="34" charset="0"/>
              </a:rPr>
              <a:t>merangsang terjadi </a:t>
            </a:r>
            <a:r>
              <a:rPr lang="id-ID" sz="2600" dirty="0" smtClean="0">
                <a:latin typeface="Arial" panose="020B0604020202020204" pitchFamily="34" charset="0"/>
                <a:cs typeface="Arial" panose="020B0604020202020204" pitchFamily="34" charset="0"/>
              </a:rPr>
              <a:t>spermatogenesis.</a:t>
            </a:r>
          </a:p>
          <a:p>
            <a:pPr marL="514350" indent="-514350">
              <a:buAutoNum type="arabicPeriod"/>
            </a:pPr>
            <a:r>
              <a:rPr lang="id-ID" sz="2800" i="1" dirty="0" smtClean="0">
                <a:solidFill>
                  <a:srgbClr val="FF0000"/>
                </a:solidFill>
                <a:latin typeface="Arial" panose="020B0604020202020204" pitchFamily="34" charset="0"/>
                <a:cs typeface="Arial" panose="020B0604020202020204" pitchFamily="34" charset="0"/>
              </a:rPr>
              <a:t>Interstitial </a:t>
            </a:r>
            <a:r>
              <a:rPr lang="id-ID" sz="2800" i="1" dirty="0">
                <a:solidFill>
                  <a:srgbClr val="FF0000"/>
                </a:solidFill>
                <a:latin typeface="Arial" panose="020B0604020202020204" pitchFamily="34" charset="0"/>
                <a:cs typeface="Arial" panose="020B0604020202020204" pitchFamily="34" charset="0"/>
              </a:rPr>
              <a:t>Cell Stimulating </a:t>
            </a:r>
            <a:r>
              <a:rPr lang="id-ID" sz="2800" i="1" dirty="0" smtClean="0">
                <a:solidFill>
                  <a:srgbClr val="FF0000"/>
                </a:solidFill>
                <a:latin typeface="Arial" panose="020B0604020202020204" pitchFamily="34" charset="0"/>
                <a:cs typeface="Arial" panose="020B0604020202020204" pitchFamily="34" charset="0"/>
              </a:rPr>
              <a:t>Hormone</a:t>
            </a:r>
            <a:r>
              <a:rPr lang="id-ID" sz="2800" dirty="0">
                <a:solidFill>
                  <a:srgbClr val="FF0000"/>
                </a:solidFill>
                <a:latin typeface="Arial" panose="020B0604020202020204" pitchFamily="34" charset="0"/>
                <a:cs typeface="Arial" panose="020B0604020202020204" pitchFamily="34" charset="0"/>
              </a:rPr>
              <a:t> (ICTH), </a:t>
            </a:r>
            <a:r>
              <a:rPr lang="id-ID" sz="2600" dirty="0">
                <a:latin typeface="Arial" panose="020B0604020202020204" pitchFamily="34" charset="0"/>
                <a:cs typeface="Arial" panose="020B0604020202020204" pitchFamily="34" charset="0"/>
              </a:rPr>
              <a:t>merangsang sel-sel interstitial testis untuk berkembang dan memproduksi testosteron.</a:t>
            </a:r>
          </a:p>
          <a:p>
            <a:pPr marL="0" indent="0">
              <a:buNone/>
            </a:pPr>
            <a:endParaRPr lang="id-ID"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907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600200"/>
            <a:ext cx="8715374" cy="4525963"/>
          </a:xfrm>
        </p:spPr>
        <p:txBody>
          <a:bodyPr>
            <a:normAutofit lnSpcReduction="10000"/>
          </a:bodyPr>
          <a:lstStyle/>
          <a:p>
            <a:pPr marL="448056" indent="-384048">
              <a:buNone/>
              <a:defRPr/>
            </a:pPr>
            <a:r>
              <a:rPr lang="en-US" sz="3000" dirty="0">
                <a:solidFill>
                  <a:srgbClr val="FF0000"/>
                </a:solidFill>
                <a:latin typeface="Arial" panose="020B0604020202020204" pitchFamily="34" charset="0"/>
                <a:cs typeface="Arial" panose="020B0604020202020204" pitchFamily="34" charset="0"/>
              </a:rPr>
              <a:t>1.Oksitosin</a:t>
            </a:r>
          </a:p>
          <a:p>
            <a:pPr marL="448056" indent="-384048">
              <a:buNone/>
              <a:defRPr/>
            </a:pP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Menstimulasi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kontraksi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otot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polos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pada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rahim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wanita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selama</a:t>
            </a:r>
            <a:r>
              <a:rPr lang="en-US" sz="3000" dirty="0">
                <a:latin typeface="Arial" panose="020B0604020202020204" pitchFamily="34" charset="0"/>
                <a:cs typeface="Arial" panose="020B0604020202020204" pitchFamily="34" charset="0"/>
              </a:rPr>
              <a:t> proses </a:t>
            </a:r>
            <a:r>
              <a:rPr lang="en-US" sz="3000" dirty="0" err="1">
                <a:latin typeface="Arial" panose="020B0604020202020204" pitchFamily="34" charset="0"/>
                <a:cs typeface="Arial" panose="020B0604020202020204" pitchFamily="34" charset="0"/>
              </a:rPr>
              <a:t>melahirkan</a:t>
            </a:r>
            <a:endParaRPr lang="en-US" sz="3000" dirty="0">
              <a:latin typeface="Arial" panose="020B0604020202020204" pitchFamily="34" charset="0"/>
              <a:cs typeface="Arial" panose="020B0604020202020204" pitchFamily="34" charset="0"/>
            </a:endParaRPr>
          </a:p>
          <a:p>
            <a:pPr marL="448056" indent="-384048">
              <a:buNone/>
              <a:defRPr/>
            </a:pPr>
            <a:r>
              <a:rPr lang="en-US" sz="3000" dirty="0" smtClean="0">
                <a:solidFill>
                  <a:srgbClr val="FF0000"/>
                </a:solidFill>
                <a:latin typeface="Arial" panose="020B0604020202020204" pitchFamily="34" charset="0"/>
                <a:cs typeface="Arial" panose="020B0604020202020204" pitchFamily="34" charset="0"/>
              </a:rPr>
              <a:t>2.Hormon </a:t>
            </a:r>
            <a:r>
              <a:rPr lang="en-US" sz="3000" dirty="0" smtClean="0">
                <a:solidFill>
                  <a:srgbClr val="FF0000"/>
                </a:solidFill>
                <a:latin typeface="Arial" panose="020B0604020202020204" pitchFamily="34" charset="0"/>
                <a:cs typeface="Arial" panose="020B0604020202020204" pitchFamily="34" charset="0"/>
              </a:rPr>
              <a:t>ADH</a:t>
            </a:r>
            <a:r>
              <a:rPr lang="id-ID" sz="3000" dirty="0" smtClean="0">
                <a:solidFill>
                  <a:srgbClr val="FF0000"/>
                </a:solidFill>
                <a:latin typeface="Arial" panose="020B0604020202020204" pitchFamily="34" charset="0"/>
                <a:cs typeface="Arial" panose="020B0604020202020204" pitchFamily="34" charset="0"/>
              </a:rPr>
              <a:t> (Antidiuretik hormon)</a:t>
            </a:r>
            <a:endParaRPr lang="en-US" sz="3000" dirty="0">
              <a:solidFill>
                <a:srgbClr val="FF0000"/>
              </a:solidFill>
              <a:latin typeface="Arial" panose="020B0604020202020204" pitchFamily="34" charset="0"/>
              <a:cs typeface="Arial" panose="020B0604020202020204" pitchFamily="34" charset="0"/>
            </a:endParaRPr>
          </a:p>
          <a:p>
            <a:pPr marL="448056" indent="-384048">
              <a:buNone/>
              <a:defRPr/>
            </a:pP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Menurunkan</a:t>
            </a:r>
            <a:r>
              <a:rPr lang="en-US" sz="3000" dirty="0">
                <a:latin typeface="Arial" panose="020B0604020202020204" pitchFamily="34" charset="0"/>
                <a:cs typeface="Arial" panose="020B0604020202020204" pitchFamily="34" charset="0"/>
              </a:rPr>
              <a:t> volume urine </a:t>
            </a:r>
            <a:r>
              <a:rPr lang="en-US" sz="3000" dirty="0" err="1">
                <a:latin typeface="Arial" panose="020B0604020202020204" pitchFamily="34" charset="0"/>
                <a:cs typeface="Arial" panose="020B0604020202020204" pitchFamily="34" charset="0"/>
              </a:rPr>
              <a:t>dan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meningkatkan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tekanan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darah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dengan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cara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menyempitkan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pembuluh</a:t>
            </a:r>
            <a:r>
              <a:rPr lang="en-US" sz="3000" dirty="0">
                <a:latin typeface="Arial" panose="020B0604020202020204" pitchFamily="34" charset="0"/>
                <a:cs typeface="Arial" panose="020B0604020202020204" pitchFamily="34" charset="0"/>
              </a:rPr>
              <a:t> </a:t>
            </a:r>
            <a:r>
              <a:rPr lang="en-US" sz="3000" dirty="0" err="1" smtClean="0">
                <a:latin typeface="Arial" panose="020B0604020202020204" pitchFamily="34" charset="0"/>
                <a:cs typeface="Arial" panose="020B0604020202020204" pitchFamily="34" charset="0"/>
              </a:rPr>
              <a:t>darah</a:t>
            </a:r>
            <a:endParaRPr lang="id-ID" sz="3000" dirty="0" smtClean="0">
              <a:latin typeface="Arial" panose="020B0604020202020204" pitchFamily="34" charset="0"/>
              <a:cs typeface="Arial" panose="020B0604020202020204" pitchFamily="34" charset="0"/>
            </a:endParaRPr>
          </a:p>
          <a:p>
            <a:pPr marL="448056" indent="-384048">
              <a:buNone/>
              <a:defRPr/>
            </a:pPr>
            <a:r>
              <a:rPr lang="id-ID" sz="3000" dirty="0" smtClean="0">
                <a:solidFill>
                  <a:srgbClr val="FF0000"/>
                </a:solidFill>
                <a:latin typeface="Arial" panose="020B0604020202020204" pitchFamily="34" charset="0"/>
                <a:cs typeface="Arial" panose="020B0604020202020204" pitchFamily="34" charset="0"/>
              </a:rPr>
              <a:t>3. Pitresin </a:t>
            </a:r>
            <a:r>
              <a:rPr lang="id-ID" sz="3000" dirty="0">
                <a:solidFill>
                  <a:srgbClr val="FF0000"/>
                </a:solidFill>
                <a:latin typeface="Arial" panose="020B0604020202020204" pitchFamily="34" charset="0"/>
                <a:cs typeface="Arial" panose="020B0604020202020204" pitchFamily="34" charset="0"/>
              </a:rPr>
              <a:t>atau Vasopresin </a:t>
            </a:r>
            <a:endParaRPr lang="id-ID" sz="3000" dirty="0" smtClean="0">
              <a:solidFill>
                <a:srgbClr val="FF0000"/>
              </a:solidFill>
              <a:latin typeface="Arial" panose="020B0604020202020204" pitchFamily="34" charset="0"/>
              <a:cs typeface="Arial" panose="020B0604020202020204" pitchFamily="34" charset="0"/>
            </a:endParaRPr>
          </a:p>
          <a:p>
            <a:pPr marL="447675" indent="-6350">
              <a:buNone/>
              <a:defRPr/>
            </a:pPr>
            <a:r>
              <a:rPr lang="id-ID" sz="3000" dirty="0" smtClean="0">
                <a:latin typeface="Arial" panose="020B0604020202020204" pitchFamily="34" charset="0"/>
                <a:cs typeface="Arial" panose="020B0604020202020204" pitchFamily="34" charset="0"/>
              </a:rPr>
              <a:t>mempertinggi </a:t>
            </a:r>
            <a:r>
              <a:rPr lang="id-ID" sz="3000" dirty="0">
                <a:latin typeface="Arial" panose="020B0604020202020204" pitchFamily="34" charset="0"/>
                <a:cs typeface="Arial" panose="020B0604020202020204" pitchFamily="34" charset="0"/>
              </a:rPr>
              <a:t>tekanan darah</a:t>
            </a:r>
            <a:r>
              <a:rPr lang="id-ID"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p>
            <a:pPr marL="448056" indent="-384048">
              <a:buNone/>
              <a:defRPr/>
            </a:pPr>
            <a:endParaRPr lang="en-US" dirty="0"/>
          </a:p>
          <a:p>
            <a:endParaRPr lang="id-ID" dirty="0"/>
          </a:p>
        </p:txBody>
      </p:sp>
      <p:sp>
        <p:nvSpPr>
          <p:cNvPr id="5" name="Title 1"/>
          <p:cNvSpPr>
            <a:spLocks noGrp="1"/>
          </p:cNvSpPr>
          <p:nvPr>
            <p:ph type="title"/>
          </p:nvPr>
        </p:nvSpPr>
        <p:spPr>
          <a:xfrm>
            <a:off x="-1" y="457200"/>
            <a:ext cx="9172575" cy="1143000"/>
          </a:xfrm>
        </p:spPr>
        <p:txBody>
          <a:bodyPr>
            <a:normAutofit/>
          </a:bodyPr>
          <a:lstStyle/>
          <a:p>
            <a:pPr algn="l"/>
            <a:r>
              <a:rPr lang="id-ID" sz="3200" b="1" dirty="0">
                <a:solidFill>
                  <a:schemeClr val="accent6">
                    <a:lumMod val="75000"/>
                  </a:schemeClr>
                </a:solidFill>
                <a:latin typeface="Arial" panose="020B0604020202020204" pitchFamily="34" charset="0"/>
                <a:cs typeface="Arial" panose="020B0604020202020204" pitchFamily="34" charset="0"/>
              </a:rPr>
              <a:t>b</a:t>
            </a:r>
            <a:r>
              <a:rPr lang="id-ID" sz="3200" b="1" dirty="0" smtClean="0">
                <a:solidFill>
                  <a:schemeClr val="accent6">
                    <a:lumMod val="75000"/>
                  </a:schemeClr>
                </a:solidFill>
                <a:latin typeface="Arial" panose="020B0604020202020204" pitchFamily="34" charset="0"/>
                <a:cs typeface="Arial" panose="020B0604020202020204" pitchFamily="34" charset="0"/>
              </a:rPr>
              <a:t>. Hormon yang dihasilkan Posterior Hipofisis</a:t>
            </a:r>
            <a:endParaRPr lang="id-ID" sz="3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470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idx="1"/>
          </p:nvPr>
        </p:nvPicPr>
        <p:blipFill>
          <a:blip r:embed="rId4"/>
          <a:stretch>
            <a:fillRect/>
          </a:stretch>
        </p:blipFill>
        <p:spPr>
          <a:xfrm>
            <a:off x="1219199" y="1206088"/>
            <a:ext cx="7131749" cy="5651912"/>
          </a:xfrm>
          <a:prstGeom prst="rect">
            <a:avLst/>
          </a:prstGeom>
        </p:spPr>
      </p:pic>
      <p:sp>
        <p:nvSpPr>
          <p:cNvPr id="5" name="Title 1"/>
          <p:cNvSpPr txBox="1">
            <a:spLocks/>
          </p:cNvSpPr>
          <p:nvPr/>
        </p:nvSpPr>
        <p:spPr>
          <a:xfrm>
            <a:off x="609600" y="457200"/>
            <a:ext cx="8229600" cy="898431"/>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dirty="0" smtClean="0">
                <a:solidFill>
                  <a:schemeClr val="accent6">
                    <a:lumMod val="75000"/>
                  </a:schemeClr>
                </a:solidFill>
              </a:rPr>
              <a:t>Regulasi Hormon Posterior Hipofisis</a:t>
            </a:r>
            <a:endParaRPr lang="id-ID" b="1" dirty="0">
              <a:solidFill>
                <a:schemeClr val="accent6">
                  <a:lumMod val="75000"/>
                </a:schemeClr>
              </a:solidFill>
            </a:endParaRPr>
          </a:p>
        </p:txBody>
      </p:sp>
    </p:spTree>
    <p:extLst>
      <p:ext uri="{BB962C8B-B14F-4D97-AF65-F5344CB8AC3E}">
        <p14:creationId xmlns:p14="http://schemas.microsoft.com/office/powerpoint/2010/main" val="3169953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609600"/>
            <a:ext cx="8943975" cy="1143000"/>
          </a:xfrm>
        </p:spPr>
        <p:txBody>
          <a:bodyPr>
            <a:normAutofit/>
          </a:bodyPr>
          <a:lstStyle/>
          <a:p>
            <a:pPr algn="l"/>
            <a:r>
              <a:rPr lang="id-ID" sz="3000" b="1" dirty="0" smtClean="0">
                <a:solidFill>
                  <a:schemeClr val="accent6">
                    <a:lumMod val="75000"/>
                  </a:schemeClr>
                </a:solidFill>
                <a:latin typeface="Arial" panose="020B0604020202020204" pitchFamily="34" charset="0"/>
                <a:cs typeface="Arial" panose="020B0604020202020204" pitchFamily="34" charset="0"/>
              </a:rPr>
              <a:t>c. Hormon yang dihasilkan intermediet Hipofisis</a:t>
            </a:r>
            <a:endParaRPr lang="id-ID" sz="30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800" i="1" dirty="0"/>
              <a:t>Melanocyte stimulating </a:t>
            </a:r>
            <a:r>
              <a:rPr lang="en-US" sz="2800" i="1" dirty="0" err="1"/>
              <a:t>hormon</a:t>
            </a:r>
            <a:r>
              <a:rPr lang="en-US" sz="2800" i="1" dirty="0"/>
              <a:t> (MSH)</a:t>
            </a:r>
          </a:p>
          <a:p>
            <a:pPr indent="98425">
              <a:buNone/>
            </a:pPr>
            <a:r>
              <a:rPr lang="en-US" sz="2800" dirty="0" err="1"/>
              <a:t>Mempengaruhi</a:t>
            </a:r>
            <a:r>
              <a:rPr lang="en-US" sz="2800" dirty="0"/>
              <a:t> </a:t>
            </a:r>
            <a:r>
              <a:rPr lang="en-US" sz="2800" dirty="0" err="1"/>
              <a:t>warna</a:t>
            </a:r>
            <a:r>
              <a:rPr lang="en-US" sz="2800" dirty="0"/>
              <a:t> </a:t>
            </a:r>
            <a:r>
              <a:rPr lang="en-US" sz="2800" dirty="0" err="1"/>
              <a:t>kulit</a:t>
            </a:r>
            <a:r>
              <a:rPr lang="en-US" sz="2800" dirty="0"/>
              <a:t> </a:t>
            </a:r>
            <a:r>
              <a:rPr lang="en-US" sz="2800" dirty="0" err="1"/>
              <a:t>individu</a:t>
            </a:r>
            <a:endParaRPr lang="en-US" sz="2800" dirty="0"/>
          </a:p>
        </p:txBody>
      </p:sp>
    </p:spTree>
    <p:extLst>
      <p:ext uri="{BB962C8B-B14F-4D97-AF65-F5344CB8AC3E}">
        <p14:creationId xmlns:p14="http://schemas.microsoft.com/office/powerpoint/2010/main" val="270783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en-US" dirty="0" err="1" smtClean="0"/>
              <a:t>Kekurangan</a:t>
            </a:r>
            <a:r>
              <a:rPr lang="en-US" dirty="0" smtClean="0"/>
              <a:t> </a:t>
            </a:r>
            <a:r>
              <a:rPr lang="en-US" dirty="0" err="1"/>
              <a:t>hormon</a:t>
            </a:r>
            <a:r>
              <a:rPr lang="en-US" dirty="0"/>
              <a:t> (</a:t>
            </a:r>
            <a:r>
              <a:rPr lang="en-US" dirty="0" err="1"/>
              <a:t>hiposekresi</a:t>
            </a:r>
            <a:r>
              <a:rPr lang="en-US" dirty="0"/>
              <a:t>) </a:t>
            </a:r>
            <a:r>
              <a:rPr lang="en-US" dirty="0" err="1" smtClean="0"/>
              <a:t>pertumbuhan</a:t>
            </a:r>
            <a:r>
              <a:rPr lang="en-US" dirty="0" smtClean="0"/>
              <a:t> </a:t>
            </a:r>
            <a:r>
              <a:rPr lang="en-US" dirty="0"/>
              <a:t>(</a:t>
            </a:r>
            <a:r>
              <a:rPr lang="en-US" i="1" dirty="0"/>
              <a:t>growth hormone</a:t>
            </a:r>
            <a:r>
              <a:rPr lang="en-US" dirty="0"/>
              <a:t>)</a:t>
            </a:r>
          </a:p>
          <a:p>
            <a:r>
              <a:rPr lang="en-US" i="1" dirty="0" err="1"/>
              <a:t>Dwarfisme</a:t>
            </a:r>
            <a:r>
              <a:rPr lang="en-US" i="1" dirty="0"/>
              <a:t> </a:t>
            </a:r>
            <a:endParaRPr lang="en-US" dirty="0"/>
          </a:p>
          <a:p>
            <a:pPr marL="358775" indent="0">
              <a:buNone/>
            </a:pPr>
            <a:r>
              <a:rPr lang="en-US" dirty="0" err="1"/>
              <a:t>Penderita</a:t>
            </a:r>
            <a:r>
              <a:rPr lang="en-US" dirty="0"/>
              <a:t> </a:t>
            </a:r>
            <a:r>
              <a:rPr lang="en-US" dirty="0" err="1"/>
              <a:t>tampak</a:t>
            </a:r>
            <a:r>
              <a:rPr lang="en-US" dirty="0"/>
              <a:t> </a:t>
            </a:r>
            <a:r>
              <a:rPr lang="en-US" dirty="0" err="1"/>
              <a:t>bertubuh</a:t>
            </a:r>
            <a:r>
              <a:rPr lang="en-US" dirty="0"/>
              <a:t> </a:t>
            </a:r>
            <a:r>
              <a:rPr lang="en-US" dirty="0" err="1"/>
              <a:t>pendek</a:t>
            </a:r>
            <a:r>
              <a:rPr lang="en-US" dirty="0"/>
              <a:t> (</a:t>
            </a:r>
            <a:r>
              <a:rPr lang="en-US" dirty="0" err="1"/>
              <a:t>hanya</a:t>
            </a:r>
            <a:r>
              <a:rPr lang="en-US" dirty="0"/>
              <a:t> </a:t>
            </a:r>
            <a:r>
              <a:rPr lang="en-US" dirty="0" err="1"/>
              <a:t>sekitar</a:t>
            </a:r>
            <a:r>
              <a:rPr lang="en-US" dirty="0"/>
              <a:t> </a:t>
            </a:r>
            <a:r>
              <a:rPr lang="en-US" dirty="0" err="1"/>
              <a:t>satu</a:t>
            </a:r>
            <a:r>
              <a:rPr lang="en-US" dirty="0"/>
              <a:t> meter </a:t>
            </a:r>
            <a:r>
              <a:rPr lang="en-US" dirty="0" err="1"/>
              <a:t>atau</a:t>
            </a:r>
            <a:r>
              <a:rPr lang="en-US" dirty="0"/>
              <a:t> </a:t>
            </a:r>
            <a:r>
              <a:rPr lang="en-US" dirty="0" err="1"/>
              <a:t>bahkan</a:t>
            </a:r>
            <a:r>
              <a:rPr lang="en-US" dirty="0"/>
              <a:t> </a:t>
            </a:r>
            <a:r>
              <a:rPr lang="en-US" dirty="0" err="1"/>
              <a:t>kurang</a:t>
            </a:r>
            <a:r>
              <a:rPr lang="en-US" dirty="0"/>
              <a:t>) </a:t>
            </a:r>
            <a:r>
              <a:rPr lang="en-US" dirty="0" err="1"/>
              <a:t>tapi</a:t>
            </a:r>
            <a:r>
              <a:rPr lang="en-US" dirty="0"/>
              <a:t> </a:t>
            </a:r>
            <a:r>
              <a:rPr lang="en-US" dirty="0" err="1"/>
              <a:t>tetap</a:t>
            </a:r>
            <a:r>
              <a:rPr lang="en-US" dirty="0"/>
              <a:t> </a:t>
            </a:r>
            <a:r>
              <a:rPr lang="en-US" dirty="0" err="1"/>
              <a:t>memiliki</a:t>
            </a:r>
            <a:r>
              <a:rPr lang="en-US" dirty="0"/>
              <a:t> </a:t>
            </a:r>
            <a:r>
              <a:rPr lang="en-US" dirty="0" err="1"/>
              <a:t>proporsi</a:t>
            </a:r>
            <a:r>
              <a:rPr lang="en-US" dirty="0"/>
              <a:t> </a:t>
            </a:r>
            <a:r>
              <a:rPr lang="en-US" dirty="0" err="1"/>
              <a:t>tubuh</a:t>
            </a:r>
            <a:r>
              <a:rPr lang="en-US" dirty="0"/>
              <a:t> yang </a:t>
            </a:r>
            <a:r>
              <a:rPr lang="en-US" dirty="0" smtClean="0"/>
              <a:t>norm</a:t>
            </a:r>
            <a:r>
              <a:rPr lang="id-ID" dirty="0" smtClean="0"/>
              <a:t>al</a:t>
            </a:r>
            <a:endParaRPr lang="en-US" dirty="0"/>
          </a:p>
          <a:p>
            <a:endParaRPr lang="id-ID" dirty="0"/>
          </a:p>
        </p:txBody>
      </p:sp>
    </p:spTree>
    <p:extLst>
      <p:ext uri="{BB962C8B-B14F-4D97-AF65-F5344CB8AC3E}">
        <p14:creationId xmlns:p14="http://schemas.microsoft.com/office/powerpoint/2010/main" val="3479666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en-US" dirty="0" err="1"/>
              <a:t>Kelebihan</a:t>
            </a:r>
            <a:r>
              <a:rPr lang="en-US" dirty="0"/>
              <a:t> </a:t>
            </a:r>
            <a:r>
              <a:rPr lang="en-US" dirty="0" err="1"/>
              <a:t>hormon</a:t>
            </a:r>
            <a:r>
              <a:rPr lang="en-US" dirty="0"/>
              <a:t> (</a:t>
            </a:r>
            <a:r>
              <a:rPr lang="en-US" dirty="0" err="1"/>
              <a:t>hipersekresi</a:t>
            </a:r>
            <a:r>
              <a:rPr lang="en-US" dirty="0" smtClean="0"/>
              <a:t>) </a:t>
            </a:r>
            <a:r>
              <a:rPr lang="en-US" dirty="0" err="1" smtClean="0"/>
              <a:t>pertumbuhan</a:t>
            </a:r>
            <a:r>
              <a:rPr lang="en-US" dirty="0" smtClean="0"/>
              <a:t> </a:t>
            </a:r>
            <a:r>
              <a:rPr lang="en-US" dirty="0"/>
              <a:t>(</a:t>
            </a:r>
            <a:r>
              <a:rPr lang="en-US" i="1" dirty="0"/>
              <a:t>growth hormone</a:t>
            </a:r>
            <a:r>
              <a:rPr lang="en-US" dirty="0"/>
              <a:t>)</a:t>
            </a:r>
          </a:p>
          <a:p>
            <a:r>
              <a:rPr lang="en-US" i="1" dirty="0" err="1"/>
              <a:t>Gigantisme</a:t>
            </a:r>
            <a:r>
              <a:rPr lang="en-US" i="1" dirty="0"/>
              <a:t> (</a:t>
            </a:r>
            <a:r>
              <a:rPr lang="en-US" i="1" dirty="0" err="1"/>
              <a:t>giantism</a:t>
            </a:r>
            <a:r>
              <a:rPr lang="en-US" i="1" dirty="0"/>
              <a:t>)</a:t>
            </a:r>
            <a:endParaRPr lang="en-US" dirty="0"/>
          </a:p>
          <a:p>
            <a:pPr marL="358775" indent="0">
              <a:buNone/>
            </a:pPr>
            <a:r>
              <a:rPr lang="en-US" dirty="0" err="1"/>
              <a:t>Terjadi</a:t>
            </a:r>
            <a:r>
              <a:rPr lang="en-US" dirty="0"/>
              <a:t> </a:t>
            </a:r>
            <a:r>
              <a:rPr lang="en-US" dirty="0" err="1"/>
              <a:t>pada</a:t>
            </a:r>
            <a:r>
              <a:rPr lang="en-US" dirty="0"/>
              <a:t> </a:t>
            </a:r>
            <a:r>
              <a:rPr lang="en-US" dirty="0" err="1"/>
              <a:t>masa</a:t>
            </a:r>
            <a:r>
              <a:rPr lang="en-US" dirty="0"/>
              <a:t> </a:t>
            </a:r>
            <a:r>
              <a:rPr lang="en-US" dirty="0" err="1"/>
              <a:t>kanak</a:t>
            </a:r>
            <a:r>
              <a:rPr lang="en-US" dirty="0"/>
              <a:t> – </a:t>
            </a:r>
            <a:r>
              <a:rPr lang="en-US" dirty="0" err="1"/>
              <a:t>kanak</a:t>
            </a:r>
            <a:r>
              <a:rPr lang="en-US" dirty="0"/>
              <a:t>, </a:t>
            </a:r>
            <a:r>
              <a:rPr lang="en-US" dirty="0" err="1"/>
              <a:t>dimana</a:t>
            </a:r>
            <a:r>
              <a:rPr lang="en-US" dirty="0"/>
              <a:t> </a:t>
            </a:r>
            <a:r>
              <a:rPr lang="en-US" dirty="0" err="1"/>
              <a:t>terjadi</a:t>
            </a:r>
            <a:r>
              <a:rPr lang="en-US" dirty="0"/>
              <a:t> </a:t>
            </a:r>
            <a:r>
              <a:rPr lang="en-US" dirty="0" err="1"/>
              <a:t>pertumbuhan</a:t>
            </a:r>
            <a:r>
              <a:rPr lang="en-US" dirty="0"/>
              <a:t> </a:t>
            </a:r>
            <a:r>
              <a:rPr lang="en-US" dirty="0" err="1" smtClean="0"/>
              <a:t>berlebihan</a:t>
            </a:r>
            <a:endParaRPr lang="id-ID" dirty="0"/>
          </a:p>
        </p:txBody>
      </p:sp>
    </p:spTree>
    <p:extLst>
      <p:ext uri="{BB962C8B-B14F-4D97-AF65-F5344CB8AC3E}">
        <p14:creationId xmlns:p14="http://schemas.microsoft.com/office/powerpoint/2010/main" val="1654816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p:spPr>
        <p:txBody>
          <a:bodyPr>
            <a:normAutofit/>
          </a:bodyPr>
          <a:lstStyle/>
          <a:p>
            <a:r>
              <a:rPr lang="id-ID" sz="4800" b="1" dirty="0" smtClean="0">
                <a:solidFill>
                  <a:schemeClr val="accent6">
                    <a:lumMod val="75000"/>
                  </a:schemeClr>
                </a:solidFill>
              </a:rPr>
              <a:t>Kelenjar Endokrin</a:t>
            </a:r>
            <a:endParaRPr lang="id-ID" sz="4800" b="1" dirty="0">
              <a:solidFill>
                <a:schemeClr val="accent6">
                  <a:lumMod val="75000"/>
                </a:schemeClr>
              </a:solidFill>
            </a:endParaRPr>
          </a:p>
        </p:txBody>
      </p:sp>
      <p:sp>
        <p:nvSpPr>
          <p:cNvPr id="3" name="Content Placeholder 2"/>
          <p:cNvSpPr>
            <a:spLocks noGrp="1"/>
          </p:cNvSpPr>
          <p:nvPr>
            <p:ph idx="1"/>
          </p:nvPr>
        </p:nvSpPr>
        <p:spPr>
          <a:xfrm>
            <a:off x="457200" y="1828800"/>
            <a:ext cx="8229600" cy="4297363"/>
          </a:xfrm>
        </p:spPr>
        <p:txBody>
          <a:bodyPr/>
          <a:lstStyle/>
          <a:p>
            <a:r>
              <a:rPr lang="id-ID" dirty="0" smtClean="0"/>
              <a:t>Kelenjar endokrin manusia menghasilkan sejenis bahan kimia yang dinamakan </a:t>
            </a:r>
            <a:r>
              <a:rPr lang="id-ID" b="1" dirty="0" smtClean="0">
                <a:solidFill>
                  <a:srgbClr val="FF0000"/>
                </a:solidFill>
              </a:rPr>
              <a:t>hormon</a:t>
            </a:r>
          </a:p>
          <a:p>
            <a:r>
              <a:rPr lang="id-ID" dirty="0" smtClean="0"/>
              <a:t>Kelenjar endokrin tidak memiliki saluran, sehingga </a:t>
            </a:r>
            <a:r>
              <a:rPr lang="id-ID" dirty="0" smtClean="0">
                <a:solidFill>
                  <a:srgbClr val="FF0000"/>
                </a:solidFill>
              </a:rPr>
              <a:t>hormon </a:t>
            </a:r>
            <a:r>
              <a:rPr lang="id-ID" dirty="0" smtClean="0"/>
              <a:t>yang dihasilkan </a:t>
            </a:r>
            <a:r>
              <a:rPr lang="id-ID" dirty="0" smtClean="0">
                <a:solidFill>
                  <a:srgbClr val="FF0000"/>
                </a:solidFill>
              </a:rPr>
              <a:t>didistribusikan </a:t>
            </a:r>
            <a:r>
              <a:rPr lang="id-ID" dirty="0" smtClean="0"/>
              <a:t>ke seluruh tubuh </a:t>
            </a:r>
            <a:r>
              <a:rPr lang="id-ID" dirty="0" smtClean="0">
                <a:solidFill>
                  <a:srgbClr val="FF0000"/>
                </a:solidFill>
              </a:rPr>
              <a:t>melalui pembuluh darah</a:t>
            </a:r>
          </a:p>
          <a:p>
            <a:r>
              <a:rPr lang="id-ID" dirty="0" smtClean="0"/>
              <a:t>Contoh : kelenjar tiroid, kelenjar adrenal, pankreas, dll</a:t>
            </a:r>
            <a:endParaRPr lang="id-ID" dirty="0"/>
          </a:p>
        </p:txBody>
      </p:sp>
    </p:spTree>
    <p:extLst>
      <p:ext uri="{BB962C8B-B14F-4D97-AF65-F5344CB8AC3E}">
        <p14:creationId xmlns:p14="http://schemas.microsoft.com/office/powerpoint/2010/main" val="3039138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normAutofit fontScale="90000"/>
          </a:bodyPr>
          <a:lstStyle/>
          <a:p>
            <a:r>
              <a:rPr lang="id-ID" b="1" dirty="0" smtClean="0">
                <a:solidFill>
                  <a:schemeClr val="accent6">
                    <a:lumMod val="75000"/>
                  </a:schemeClr>
                </a:solidFill>
              </a:rPr>
              <a:t>2. Kelenjar Tiroid (kelenjar gondok)</a:t>
            </a:r>
            <a:endParaRPr lang="id-ID" b="1" dirty="0">
              <a:solidFill>
                <a:schemeClr val="accent6">
                  <a:lumMod val="75000"/>
                </a:schemeClr>
              </a:solidFill>
            </a:endParaRPr>
          </a:p>
        </p:txBody>
      </p:sp>
      <p:sp>
        <p:nvSpPr>
          <p:cNvPr id="3" name="Content Placeholder 2"/>
          <p:cNvSpPr>
            <a:spLocks noGrp="1"/>
          </p:cNvSpPr>
          <p:nvPr>
            <p:ph idx="1"/>
          </p:nvPr>
        </p:nvSpPr>
        <p:spPr>
          <a:xfrm>
            <a:off x="-1" y="1616529"/>
            <a:ext cx="5338552" cy="4525963"/>
          </a:xfrm>
        </p:spPr>
        <p:txBody>
          <a:bodyPr>
            <a:noAutofit/>
          </a:bodyPr>
          <a:lstStyle/>
          <a:p>
            <a:pPr marL="448056" indent="-384048">
              <a:buFont typeface="Wingdings 2"/>
              <a:buChar char=""/>
              <a:defRPr/>
            </a:pPr>
            <a:r>
              <a:rPr lang="id-ID" sz="2400" dirty="0" smtClean="0">
                <a:latin typeface="Arial" panose="020B0604020202020204" pitchFamily="34" charset="0"/>
                <a:cs typeface="Arial" panose="020B0604020202020204" pitchFamily="34" charset="0"/>
              </a:rPr>
              <a:t>Terletak </a:t>
            </a:r>
            <a:r>
              <a:rPr lang="en-US" sz="2400" dirty="0" smtClean="0">
                <a:latin typeface="Arial" panose="020B0604020202020204" pitchFamily="34" charset="0"/>
                <a:cs typeface="Arial" panose="020B0604020202020204" pitchFamily="34" charset="0"/>
              </a:rPr>
              <a:t>di </a:t>
            </a:r>
            <a:r>
              <a:rPr lang="en-US" sz="2400" dirty="0" err="1">
                <a:latin typeface="Arial" panose="020B0604020202020204" pitchFamily="34" charset="0"/>
                <a:cs typeface="Arial" panose="020B0604020202020204" pitchFamily="34" charset="0"/>
              </a:rPr>
              <a:t>leher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bagian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depan</a:t>
            </a:r>
            <a:r>
              <a:rPr lang="en-US" sz="2400" dirty="0">
                <a:latin typeface="Arial" panose="020B0604020202020204" pitchFamily="34" charset="0"/>
                <a:cs typeface="Arial" panose="020B0604020202020204" pitchFamily="34" charset="0"/>
              </a:rPr>
              <a:t> di </a:t>
            </a:r>
            <a:r>
              <a:rPr lang="en-US" sz="2400" dirty="0" err="1">
                <a:latin typeface="Arial" panose="020B0604020202020204" pitchFamily="34" charset="0"/>
                <a:cs typeface="Arial" panose="020B0604020202020204" pitchFamily="34" charset="0"/>
              </a:rPr>
              <a:t>sebelah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bawah</a:t>
            </a:r>
            <a:r>
              <a:rPr lang="en-US" sz="2400" dirty="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laring</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terdiri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lobus</a:t>
            </a:r>
            <a:r>
              <a:rPr lang="en-US" sz="2400" dirty="0">
                <a:latin typeface="Arial" panose="020B0604020202020204" pitchFamily="34" charset="0"/>
                <a:cs typeface="Arial" panose="020B0604020202020204" pitchFamily="34" charset="0"/>
              </a:rPr>
              <a:t>.</a:t>
            </a:r>
          </a:p>
          <a:p>
            <a:pPr marL="448056" indent="-384048">
              <a:buFont typeface="Wingdings 2"/>
              <a:buChar char=""/>
              <a:defRPr/>
            </a:pPr>
            <a:r>
              <a:rPr lang="en-US" sz="2400" dirty="0" err="1" smtClean="0">
                <a:latin typeface="Arial" panose="020B0604020202020204" pitchFamily="34" charset="0"/>
                <a:cs typeface="Arial" panose="020B0604020202020204" pitchFamily="34" charset="0"/>
              </a:rPr>
              <a:t>Kelenjar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tiroid</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menghasilkan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dua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macam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hormon</a:t>
            </a:r>
            <a:r>
              <a:rPr lang="id-ID" sz="2400" dirty="0" smtClean="0">
                <a:latin typeface="Arial" panose="020B0604020202020204" pitchFamily="34" charset="0"/>
                <a:cs typeface="Arial" panose="020B0604020202020204" pitchFamily="34" charset="0"/>
              </a:rPr>
              <a:t> utama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yaitu</a:t>
            </a:r>
            <a:r>
              <a:rPr lang="en-US" sz="2400" dirty="0" smtClean="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tiroksin</a:t>
            </a:r>
            <a:r>
              <a:rPr lang="en-US" sz="2400" dirty="0">
                <a:solidFill>
                  <a:srgbClr val="FF0000"/>
                </a:solidFill>
                <a:latin typeface="Arial" panose="020B0604020202020204" pitchFamily="34" charset="0"/>
                <a:cs typeface="Arial" panose="020B0604020202020204" pitchFamily="34" charset="0"/>
              </a:rPr>
              <a:t> (T4)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Triiodontironin</a:t>
            </a:r>
            <a:r>
              <a:rPr lang="en-US" sz="2400" dirty="0">
                <a:solidFill>
                  <a:srgbClr val="FF0000"/>
                </a:solidFill>
                <a:latin typeface="Arial" panose="020B0604020202020204" pitchFamily="34" charset="0"/>
                <a:cs typeface="Arial" panose="020B0604020202020204" pitchFamily="34" charset="0"/>
              </a:rPr>
              <a:t> (T3</a:t>
            </a:r>
            <a:r>
              <a:rPr lang="en-US" sz="2400" dirty="0" smtClean="0">
                <a:solidFill>
                  <a:srgbClr val="FF0000"/>
                </a:solidFill>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a:t>
            </a:r>
            <a:endParaRPr lang="id-ID" sz="2400" dirty="0" smtClean="0">
              <a:latin typeface="Arial" panose="020B0604020202020204" pitchFamily="34" charset="0"/>
              <a:cs typeface="Arial" panose="020B0604020202020204" pitchFamily="34" charset="0"/>
            </a:endParaRPr>
          </a:p>
          <a:p>
            <a:pPr marL="448056" indent="-384048">
              <a:buFont typeface="Wingdings 2"/>
              <a:buChar char=""/>
              <a:defRPr/>
            </a:pPr>
            <a:r>
              <a:rPr lang="en-US" sz="2400" dirty="0" err="1" smtClean="0">
                <a:latin typeface="Arial" panose="020B0604020202020204" pitchFamily="34" charset="0"/>
                <a:cs typeface="Arial" panose="020B0604020202020204" pitchFamily="34" charset="0"/>
              </a:rPr>
              <a:t>Hormon</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dibuat</a:t>
            </a:r>
            <a:r>
              <a:rPr lang="en-US" sz="2400" dirty="0">
                <a:latin typeface="Arial" panose="020B0604020202020204" pitchFamily="34" charset="0"/>
                <a:cs typeface="Arial" panose="020B0604020202020204" pitchFamily="34" charset="0"/>
              </a:rPr>
              <a:t> di </a:t>
            </a:r>
            <a:r>
              <a:rPr lang="en-US" sz="2400" dirty="0" err="1">
                <a:latin typeface="Arial" panose="020B0604020202020204" pitchFamily="34" charset="0"/>
                <a:cs typeface="Arial" panose="020B0604020202020204" pitchFamily="34" charset="0"/>
              </a:rPr>
              <a:t>folikel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jaringan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tiroid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asam</a:t>
            </a:r>
            <a:r>
              <a:rPr lang="en-US" sz="2400" dirty="0">
                <a:latin typeface="Arial" panose="020B0604020202020204" pitchFamily="34" charset="0"/>
                <a:cs typeface="Arial" panose="020B0604020202020204" pitchFamily="34" charset="0"/>
              </a:rPr>
              <a:t> amino (</a:t>
            </a:r>
            <a:r>
              <a:rPr lang="en-US" sz="2400" dirty="0" err="1">
                <a:latin typeface="Arial" panose="020B0604020202020204" pitchFamily="34" charset="0"/>
                <a:cs typeface="Arial" panose="020B0604020202020204" pitchFamily="34" charset="0"/>
              </a:rPr>
              <a:t>tiroksin</a:t>
            </a:r>
            <a:r>
              <a:rPr lang="en-US" sz="2400" dirty="0">
                <a:latin typeface="Arial" panose="020B0604020202020204" pitchFamily="34" charset="0"/>
                <a:cs typeface="Arial" panose="020B0604020202020204" pitchFamily="34" charset="0"/>
              </a:rPr>
              <a:t>) yang </a:t>
            </a:r>
            <a:r>
              <a:rPr lang="en-US" sz="2400" dirty="0" err="1">
                <a:latin typeface="Arial" panose="020B0604020202020204" pitchFamily="34" charset="0"/>
                <a:cs typeface="Arial" panose="020B0604020202020204" pitchFamily="34" charset="0"/>
              </a:rPr>
              <a:t>mengandung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yodium</a:t>
            </a:r>
            <a:r>
              <a:rPr lang="en-US" sz="2400" dirty="0">
                <a:latin typeface="Arial" panose="020B0604020202020204" pitchFamily="34" charset="0"/>
                <a:cs typeface="Arial" panose="020B0604020202020204" pitchFamily="34" charset="0"/>
              </a:rPr>
              <a:t>. </a:t>
            </a:r>
            <a:endParaRPr lang="id-ID"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5410200" y="1828800"/>
            <a:ext cx="3690726" cy="3878263"/>
          </a:xfrm>
          <a:prstGeom prst="rect">
            <a:avLst/>
          </a:prstGeom>
        </p:spPr>
      </p:pic>
    </p:spTree>
    <p:extLst>
      <p:ext uri="{BB962C8B-B14F-4D97-AF65-F5344CB8AC3E}">
        <p14:creationId xmlns:p14="http://schemas.microsoft.com/office/powerpoint/2010/main" val="3954177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214" y="609600"/>
            <a:ext cx="8811986" cy="715962"/>
          </a:xfrm>
        </p:spPr>
        <p:txBody>
          <a:bodyPr>
            <a:normAutofit/>
          </a:bodyPr>
          <a:lstStyle/>
          <a:p>
            <a:r>
              <a:rPr lang="id-ID" sz="3200" b="1" dirty="0" smtClean="0">
                <a:solidFill>
                  <a:schemeClr val="accent6">
                    <a:lumMod val="75000"/>
                  </a:schemeClr>
                </a:solidFill>
                <a:latin typeface="Arial" panose="020B0604020202020204" pitchFamily="34" charset="0"/>
                <a:cs typeface="Arial" panose="020B0604020202020204" pitchFamily="34" charset="0"/>
              </a:rPr>
              <a:t>Hormon yang dihasilkan Kelenjar Tiroid</a:t>
            </a:r>
            <a:endParaRPr lang="id-ID" sz="32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600200"/>
            <a:ext cx="9144000" cy="4525963"/>
          </a:xfrm>
        </p:spPr>
        <p:txBody>
          <a:bodyPr>
            <a:normAutofit fontScale="85000" lnSpcReduction="20000"/>
          </a:bodyPr>
          <a:lstStyle/>
          <a:p>
            <a:pPr marL="448056" indent="-384048">
              <a:buNone/>
              <a:defRPr/>
            </a:pPr>
            <a:r>
              <a:rPr lang="id-ID" sz="3100" b="1" dirty="0" smtClean="0">
                <a:solidFill>
                  <a:srgbClr val="FF0000"/>
                </a:solidFill>
                <a:latin typeface="Arial" panose="020B0604020202020204" pitchFamily="34" charset="0"/>
                <a:cs typeface="Arial" panose="020B0604020202020204" pitchFamily="34" charset="0"/>
              </a:rPr>
              <a:t>1. </a:t>
            </a:r>
            <a:r>
              <a:rPr lang="en-US" sz="3100" b="1" dirty="0" err="1" smtClean="0">
                <a:solidFill>
                  <a:srgbClr val="FF0000"/>
                </a:solidFill>
                <a:latin typeface="Arial" panose="020B0604020202020204" pitchFamily="34" charset="0"/>
                <a:cs typeface="Arial" panose="020B0604020202020204" pitchFamily="34" charset="0"/>
              </a:rPr>
              <a:t>Tiroksin</a:t>
            </a:r>
            <a:r>
              <a:rPr lang="en-US" sz="3100" b="1" dirty="0" smtClean="0">
                <a:solidFill>
                  <a:srgbClr val="FF0000"/>
                </a:solidFill>
                <a:latin typeface="Arial" panose="020B0604020202020204" pitchFamily="34" charset="0"/>
                <a:cs typeface="Arial" panose="020B0604020202020204" pitchFamily="34" charset="0"/>
              </a:rPr>
              <a:t> </a:t>
            </a:r>
            <a:endParaRPr lang="id-ID" sz="3100" b="1" dirty="0" smtClean="0">
              <a:solidFill>
                <a:srgbClr val="FF0000"/>
              </a:solidFill>
              <a:latin typeface="Arial" panose="020B0604020202020204" pitchFamily="34" charset="0"/>
              <a:cs typeface="Arial" panose="020B0604020202020204" pitchFamily="34" charset="0"/>
            </a:endParaRPr>
          </a:p>
          <a:p>
            <a:pPr marL="447675" indent="-6350">
              <a:buNone/>
              <a:defRPr/>
            </a:pPr>
            <a:r>
              <a:rPr lang="id-ID" sz="3100" dirty="0">
                <a:latin typeface="Arial" panose="020B0604020202020204" pitchFamily="34" charset="0"/>
                <a:cs typeface="Arial" panose="020B0604020202020204" pitchFamily="34" charset="0"/>
              </a:rPr>
              <a:t>mengatur metabolisme dalam tubuh serta </a:t>
            </a:r>
            <a:r>
              <a:rPr lang="id-ID" sz="3100" dirty="0" smtClean="0">
                <a:latin typeface="Arial" panose="020B0604020202020204" pitchFamily="34" charset="0"/>
                <a:cs typeface="Arial" panose="020B0604020202020204" pitchFamily="34" charset="0"/>
              </a:rPr>
              <a:t>mempengaruhi </a:t>
            </a:r>
            <a:r>
              <a:rPr lang="id-ID" sz="3100" dirty="0">
                <a:latin typeface="Arial" panose="020B0604020202020204" pitchFamily="34" charset="0"/>
                <a:cs typeface="Arial" panose="020B0604020202020204" pitchFamily="34" charset="0"/>
              </a:rPr>
              <a:t>pertumbuhan dan perkembangan tubuh</a:t>
            </a:r>
            <a:r>
              <a:rPr lang="id-ID" sz="3100" dirty="0" smtClean="0">
                <a:latin typeface="Arial" panose="020B0604020202020204" pitchFamily="34" charset="0"/>
                <a:cs typeface="Arial" panose="020B0604020202020204" pitchFamily="34" charset="0"/>
              </a:rPr>
              <a:t>.</a:t>
            </a:r>
          </a:p>
          <a:p>
            <a:pPr marL="447675" indent="-6350">
              <a:buNone/>
              <a:defRPr/>
            </a:pPr>
            <a:endParaRPr lang="en-US" sz="3100" dirty="0">
              <a:latin typeface="Arial" panose="020B0604020202020204" pitchFamily="34" charset="0"/>
              <a:cs typeface="Arial" panose="020B0604020202020204" pitchFamily="34" charset="0"/>
            </a:endParaRPr>
          </a:p>
          <a:p>
            <a:pPr marL="448056" indent="-384048">
              <a:buNone/>
              <a:defRPr/>
            </a:pPr>
            <a:r>
              <a:rPr lang="en-US" sz="3100" b="1" dirty="0">
                <a:solidFill>
                  <a:srgbClr val="FF0000"/>
                </a:solidFill>
                <a:latin typeface="Arial" panose="020B0604020202020204" pitchFamily="34" charset="0"/>
                <a:cs typeface="Arial" panose="020B0604020202020204" pitchFamily="34" charset="0"/>
              </a:rPr>
              <a:t>2</a:t>
            </a:r>
            <a:r>
              <a:rPr lang="en-US" sz="3100" b="1" dirty="0" smtClean="0">
                <a:solidFill>
                  <a:srgbClr val="FF0000"/>
                </a:solidFill>
                <a:latin typeface="Arial" panose="020B0604020202020204" pitchFamily="34" charset="0"/>
                <a:cs typeface="Arial" panose="020B0604020202020204" pitchFamily="34" charset="0"/>
              </a:rPr>
              <a:t>.</a:t>
            </a:r>
            <a:r>
              <a:rPr lang="id-ID" sz="3100" b="1" dirty="0" smtClean="0">
                <a:solidFill>
                  <a:srgbClr val="FF0000"/>
                </a:solidFill>
                <a:latin typeface="Arial" panose="020B0604020202020204" pitchFamily="34" charset="0"/>
                <a:cs typeface="Arial" panose="020B0604020202020204" pitchFamily="34" charset="0"/>
              </a:rPr>
              <a:t> </a:t>
            </a:r>
            <a:r>
              <a:rPr lang="en-US" sz="3100" b="1" dirty="0" err="1" smtClean="0">
                <a:solidFill>
                  <a:srgbClr val="FF0000"/>
                </a:solidFill>
                <a:latin typeface="Arial" panose="020B0604020202020204" pitchFamily="34" charset="0"/>
                <a:cs typeface="Arial" panose="020B0604020202020204" pitchFamily="34" charset="0"/>
              </a:rPr>
              <a:t>Triiodontironin</a:t>
            </a:r>
            <a:endParaRPr lang="en-US" sz="3100" b="1" dirty="0">
              <a:solidFill>
                <a:srgbClr val="FF0000"/>
              </a:solidFill>
              <a:latin typeface="Arial" panose="020B0604020202020204" pitchFamily="34" charset="0"/>
              <a:cs typeface="Arial" panose="020B0604020202020204" pitchFamily="34" charset="0"/>
            </a:endParaRPr>
          </a:p>
          <a:p>
            <a:pPr marL="448056" indent="-384048">
              <a:buNone/>
              <a:defRPr/>
            </a:pPr>
            <a:r>
              <a:rPr lang="en-US" sz="3100" dirty="0">
                <a:latin typeface="Arial" panose="020B0604020202020204" pitchFamily="34" charset="0"/>
                <a:cs typeface="Arial" panose="020B0604020202020204" pitchFamily="34" charset="0"/>
              </a:rPr>
              <a:t>    </a:t>
            </a:r>
            <a:r>
              <a:rPr lang="en-US" sz="3100" dirty="0" err="1" smtClean="0">
                <a:latin typeface="Arial" panose="020B0604020202020204" pitchFamily="34" charset="0"/>
                <a:cs typeface="Arial" panose="020B0604020202020204" pitchFamily="34" charset="0"/>
              </a:rPr>
              <a:t>Mengatur</a:t>
            </a:r>
            <a:r>
              <a:rPr lang="en-US" sz="3100" dirty="0" smtClean="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metabolisme</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pertumbuhan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perkembangan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dan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kegiatan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sistem</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saraf</a:t>
            </a:r>
            <a:endParaRPr lang="en-US" sz="3100" dirty="0">
              <a:latin typeface="Arial" panose="020B0604020202020204" pitchFamily="34" charset="0"/>
              <a:cs typeface="Arial" panose="020B0604020202020204" pitchFamily="34" charset="0"/>
            </a:endParaRPr>
          </a:p>
          <a:p>
            <a:pPr marL="448056" indent="-384048">
              <a:buNone/>
              <a:defRPr/>
            </a:pPr>
            <a:endParaRPr lang="en-US" sz="3100" dirty="0">
              <a:latin typeface="Arial" panose="020B0604020202020204" pitchFamily="34" charset="0"/>
              <a:cs typeface="Arial" panose="020B0604020202020204" pitchFamily="34" charset="0"/>
            </a:endParaRPr>
          </a:p>
          <a:p>
            <a:pPr marL="448056" indent="-384048">
              <a:buNone/>
              <a:defRPr/>
            </a:pPr>
            <a:r>
              <a:rPr lang="en-US" sz="3100" b="1" dirty="0">
                <a:solidFill>
                  <a:srgbClr val="FF0000"/>
                </a:solidFill>
                <a:latin typeface="Arial" panose="020B0604020202020204" pitchFamily="34" charset="0"/>
                <a:cs typeface="Arial" panose="020B0604020202020204" pitchFamily="34" charset="0"/>
              </a:rPr>
              <a:t>3</a:t>
            </a:r>
            <a:r>
              <a:rPr lang="en-US" sz="3100" b="1" dirty="0" smtClean="0">
                <a:solidFill>
                  <a:srgbClr val="FF0000"/>
                </a:solidFill>
                <a:latin typeface="Arial" panose="020B0604020202020204" pitchFamily="34" charset="0"/>
                <a:cs typeface="Arial" panose="020B0604020202020204" pitchFamily="34" charset="0"/>
              </a:rPr>
              <a:t>.</a:t>
            </a:r>
            <a:r>
              <a:rPr lang="id-ID" sz="3100" b="1" dirty="0" smtClean="0">
                <a:solidFill>
                  <a:srgbClr val="FF0000"/>
                </a:solidFill>
                <a:latin typeface="Arial" panose="020B0604020202020204" pitchFamily="34" charset="0"/>
                <a:cs typeface="Arial" panose="020B0604020202020204" pitchFamily="34" charset="0"/>
              </a:rPr>
              <a:t> </a:t>
            </a:r>
            <a:r>
              <a:rPr lang="en-US" sz="3100" b="1" dirty="0" err="1" smtClean="0">
                <a:solidFill>
                  <a:srgbClr val="FF0000"/>
                </a:solidFill>
                <a:latin typeface="Arial" panose="020B0604020202020204" pitchFamily="34" charset="0"/>
                <a:cs typeface="Arial" panose="020B0604020202020204" pitchFamily="34" charset="0"/>
              </a:rPr>
              <a:t>Kalsitonin</a:t>
            </a:r>
            <a:r>
              <a:rPr lang="en-US" sz="3100" b="1" dirty="0" smtClean="0">
                <a:solidFill>
                  <a:srgbClr val="FF0000"/>
                </a:solidFill>
                <a:latin typeface="Arial" panose="020B0604020202020204" pitchFamily="34" charset="0"/>
                <a:cs typeface="Arial" panose="020B0604020202020204" pitchFamily="34" charset="0"/>
              </a:rPr>
              <a:t> </a:t>
            </a:r>
            <a:endParaRPr lang="en-US" sz="3100" b="1" dirty="0">
              <a:solidFill>
                <a:srgbClr val="FF0000"/>
              </a:solidFill>
              <a:latin typeface="Arial" panose="020B0604020202020204" pitchFamily="34" charset="0"/>
              <a:cs typeface="Arial" panose="020B0604020202020204" pitchFamily="34" charset="0"/>
            </a:endParaRPr>
          </a:p>
          <a:p>
            <a:pPr marL="448056" indent="-384048">
              <a:buNone/>
              <a:defRPr/>
            </a:pPr>
            <a:r>
              <a:rPr lang="en-US" sz="3100" dirty="0">
                <a:latin typeface="Arial" panose="020B0604020202020204" pitchFamily="34" charset="0"/>
                <a:cs typeface="Arial" panose="020B0604020202020204" pitchFamily="34" charset="0"/>
              </a:rPr>
              <a:t>    </a:t>
            </a:r>
            <a:r>
              <a:rPr lang="en-US" sz="3100" dirty="0" err="1" smtClean="0">
                <a:latin typeface="Arial" panose="020B0604020202020204" pitchFamily="34" charset="0"/>
                <a:cs typeface="Arial" panose="020B0604020202020204" pitchFamily="34" charset="0"/>
              </a:rPr>
              <a:t>Menurunkan</a:t>
            </a:r>
            <a:r>
              <a:rPr lang="en-US" sz="3100" dirty="0" smtClean="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kadar</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kalsium</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dalam</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darah</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dengan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cara</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mempercepat</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absorpsi</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kalsium</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oleh</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tulang</a:t>
            </a:r>
            <a:r>
              <a:rPr lang="en-US" sz="3100" dirty="0">
                <a:latin typeface="Arial" panose="020B0604020202020204" pitchFamily="34" charset="0"/>
                <a:cs typeface="Arial" panose="020B0604020202020204" pitchFamily="34" charset="0"/>
              </a:rPr>
              <a:t>.</a:t>
            </a:r>
          </a:p>
          <a:p>
            <a:pPr marL="448056" indent="-384048">
              <a:buFont typeface="Wingdings 2"/>
              <a:buChar char=""/>
              <a:defRPr/>
            </a:pPr>
            <a:endParaRPr lang="en-US" dirty="0">
              <a:latin typeface="Arial" panose="020B0604020202020204" pitchFamily="34" charset="0"/>
              <a:cs typeface="Arial" panose="020B0604020202020204" pitchFamily="34" charset="0"/>
            </a:endParaRPr>
          </a:p>
          <a:p>
            <a:endParaRPr lang="id-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355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id-ID" b="1" dirty="0" smtClean="0">
                <a:solidFill>
                  <a:schemeClr val="accent6">
                    <a:lumMod val="75000"/>
                  </a:schemeClr>
                </a:solidFill>
              </a:rPr>
              <a:t>Regulasi Hormon Tiroid</a:t>
            </a:r>
            <a:endParaRPr lang="id-ID" b="1"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marL="0" indent="0">
              <a:buNone/>
            </a:pPr>
            <a:endParaRPr lang="id-ID" dirty="0"/>
          </a:p>
        </p:txBody>
      </p:sp>
      <p:pic>
        <p:nvPicPr>
          <p:cNvPr id="5"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842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838200"/>
            <a:ext cx="8382000" cy="5287963"/>
          </a:xfrm>
        </p:spPr>
        <p:txBody>
          <a:bodyPr>
            <a:normAutofit fontScale="85000" lnSpcReduction="20000"/>
          </a:bodyPr>
          <a:lstStyle/>
          <a:p>
            <a:pPr marL="64008" indent="0">
              <a:lnSpc>
                <a:spcPct val="160000"/>
              </a:lnSpc>
              <a:spcBef>
                <a:spcPts val="0"/>
              </a:spcBef>
              <a:buNone/>
              <a:defRPr/>
            </a:pPr>
            <a:r>
              <a:rPr lang="en-US" b="1" dirty="0" err="1">
                <a:solidFill>
                  <a:srgbClr val="FF0000"/>
                </a:solidFill>
                <a:latin typeface="Arial" panose="020B0604020202020204" pitchFamily="34" charset="0"/>
                <a:cs typeface="Arial" panose="020B0604020202020204" pitchFamily="34" charset="0"/>
              </a:rPr>
              <a:t>Hipersekresi</a:t>
            </a:r>
            <a:r>
              <a:rPr lang="en-US" b="1" dirty="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hormon</a:t>
            </a:r>
            <a:r>
              <a:rPr lang="en-US" b="1" dirty="0" smtClean="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tiroksin</a:t>
            </a:r>
            <a:r>
              <a:rPr lang="en-US" b="1" dirty="0">
                <a:solidFill>
                  <a:srgbClr val="FF0000"/>
                </a:solidFill>
                <a:latin typeface="Arial" panose="020B0604020202020204" pitchFamily="34" charset="0"/>
                <a:cs typeface="Arial" panose="020B0604020202020204" pitchFamily="34" charset="0"/>
              </a:rPr>
              <a:t> </a:t>
            </a:r>
            <a:r>
              <a:rPr lang="en-US" b="1" dirty="0" smtClean="0">
                <a:solidFill>
                  <a:srgbClr val="FF0000"/>
                </a:solidFill>
                <a:latin typeface="Arial" panose="020B0604020202020204" pitchFamily="34" charset="0"/>
                <a:cs typeface="Arial" panose="020B0604020202020204" pitchFamily="34" charset="0"/>
              </a:rPr>
              <a:t>(</a:t>
            </a:r>
            <a:r>
              <a:rPr lang="en-US" b="1" dirty="0" err="1">
                <a:solidFill>
                  <a:srgbClr val="FF0000"/>
                </a:solidFill>
                <a:latin typeface="Arial" panose="020B0604020202020204" pitchFamily="34" charset="0"/>
                <a:cs typeface="Arial" panose="020B0604020202020204" pitchFamily="34" charset="0"/>
              </a:rPr>
              <a:t>Hipertiroidisme</a:t>
            </a:r>
            <a:r>
              <a:rPr lang="en-US" b="1" dirty="0">
                <a:solidFill>
                  <a:srgbClr val="FF0000"/>
                </a:solidFill>
                <a:latin typeface="Arial" panose="020B0604020202020204" pitchFamily="34" charset="0"/>
                <a:cs typeface="Arial" panose="020B0604020202020204" pitchFamily="34" charset="0"/>
              </a:rPr>
              <a:t>)</a:t>
            </a:r>
          </a:p>
          <a:p>
            <a:pPr marL="448056" indent="-384048">
              <a:lnSpc>
                <a:spcPct val="160000"/>
              </a:lnSpc>
              <a:spcBef>
                <a:spcPts val="0"/>
              </a:spcBef>
              <a:buFont typeface="Wingdings 2"/>
              <a:buChar char=""/>
              <a:defRPr/>
            </a:pPr>
            <a:r>
              <a:rPr lang="en-US" i="1" dirty="0">
                <a:latin typeface="Arial" panose="020B0604020202020204" pitchFamily="34" charset="0"/>
                <a:cs typeface="Arial" panose="020B0604020202020204" pitchFamily="34" charset="0"/>
              </a:rPr>
              <a:t>Grave’s disease/ </a:t>
            </a:r>
            <a:r>
              <a:rPr lang="en-US" i="1" dirty="0" err="1">
                <a:latin typeface="Arial" panose="020B0604020202020204" pitchFamily="34" charset="0"/>
                <a:cs typeface="Arial" panose="020B0604020202020204" pitchFamily="34" charset="0"/>
              </a:rPr>
              <a:t>morbus</a:t>
            </a:r>
            <a:r>
              <a:rPr lang="en-US" i="1" dirty="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basedow</a:t>
            </a:r>
            <a:endParaRPr lang="id-ID" i="1" dirty="0" smtClean="0">
              <a:latin typeface="Arial" panose="020B0604020202020204" pitchFamily="34" charset="0"/>
              <a:cs typeface="Arial" panose="020B0604020202020204" pitchFamily="34" charset="0"/>
            </a:endParaRPr>
          </a:p>
          <a:p>
            <a:pPr marL="538163" indent="0">
              <a:lnSpc>
                <a:spcPct val="160000"/>
              </a:lnSpc>
              <a:spcBef>
                <a:spcPts val="0"/>
              </a:spcBef>
              <a:buNone/>
              <a:defRPr/>
            </a:pPr>
            <a:r>
              <a:rPr lang="id-ID" dirty="0">
                <a:latin typeface="Arial" panose="020B0604020202020204" pitchFamily="34" charset="0"/>
                <a:cs typeface="Arial" panose="020B0604020202020204" pitchFamily="34" charset="0"/>
              </a:rPr>
              <a:t>Antibodi di dalam badan menyebabkan tiroid membesar dan mengeluarkan lebih hormon. orang yang </a:t>
            </a:r>
            <a:r>
              <a:rPr lang="id-ID" dirty="0" smtClean="0">
                <a:latin typeface="Arial" panose="020B0604020202020204" pitchFamily="34" charset="0"/>
                <a:cs typeface="Arial" panose="020B0604020202020204" pitchFamily="34" charset="0"/>
              </a:rPr>
              <a:t>mengidap </a:t>
            </a:r>
            <a:r>
              <a:rPr lang="id-ID" dirty="0">
                <a:latin typeface="Arial" panose="020B0604020202020204" pitchFamily="34" charset="0"/>
                <a:cs typeface="Arial" panose="020B0604020202020204" pitchFamily="34" charset="0"/>
              </a:rPr>
              <a:t>penyakit ini mengeluarkan hormon </a:t>
            </a:r>
            <a:r>
              <a:rPr lang="id-ID" dirty="0" smtClean="0">
                <a:latin typeface="Arial" panose="020B0604020202020204" pitchFamily="34" charset="0"/>
                <a:cs typeface="Arial" panose="020B0604020202020204" pitchFamily="34" charset="0"/>
              </a:rPr>
              <a:t>berlebihan</a:t>
            </a:r>
          </a:p>
          <a:p>
            <a:pPr marL="448056" indent="-384048">
              <a:lnSpc>
                <a:spcPct val="160000"/>
              </a:lnSpc>
              <a:spcBef>
                <a:spcPts val="0"/>
              </a:spcBef>
              <a:buFont typeface="Wingdings 2"/>
              <a:buChar char=""/>
              <a:defRPr/>
            </a:pPr>
            <a:r>
              <a:rPr lang="ms-MY" i="1" dirty="0">
                <a:latin typeface="Arial" panose="020B0604020202020204" pitchFamily="34" charset="0"/>
                <a:cs typeface="Arial" panose="020B0604020202020204" pitchFamily="34" charset="0"/>
              </a:rPr>
              <a:t>Thyroiditis</a:t>
            </a:r>
            <a:r>
              <a:rPr lang="ms-MY" dirty="0">
                <a:latin typeface="Arial" panose="020B0604020202020204" pitchFamily="34" charset="0"/>
                <a:cs typeface="Arial" panose="020B0604020202020204" pitchFamily="34" charset="0"/>
              </a:rPr>
              <a:t> (tiroid bengkak). </a:t>
            </a:r>
          </a:p>
          <a:p>
            <a:pPr marL="448056" indent="-384048">
              <a:lnSpc>
                <a:spcPct val="160000"/>
              </a:lnSpc>
              <a:spcBef>
                <a:spcPts val="0"/>
              </a:spcBef>
              <a:buFont typeface="Wingdings 2"/>
              <a:buChar char=""/>
              <a:defRPr/>
            </a:pPr>
            <a:r>
              <a:rPr lang="ms-MY" i="1" dirty="0">
                <a:latin typeface="Arial" panose="020B0604020202020204" pitchFamily="34" charset="0"/>
                <a:cs typeface="Arial" panose="020B0604020202020204" pitchFamily="34" charset="0"/>
              </a:rPr>
              <a:t>Toxic nodule goitre</a:t>
            </a:r>
            <a:r>
              <a:rPr lang="ms-MY" dirty="0">
                <a:latin typeface="Arial" panose="020B0604020202020204" pitchFamily="34" charset="0"/>
                <a:cs typeface="Arial" panose="020B0604020202020204" pitchFamily="34" charset="0"/>
              </a:rPr>
              <a:t>. Terlalu banyak iodin di dalam makanan </a:t>
            </a:r>
          </a:p>
          <a:p>
            <a:pPr marL="64008" indent="0">
              <a:lnSpc>
                <a:spcPct val="160000"/>
              </a:lnSpc>
              <a:buNone/>
              <a:defRPr/>
            </a:pPr>
            <a:endParaRPr lang="id-ID" dirty="0" smtClean="0"/>
          </a:p>
          <a:p>
            <a:pPr marL="64008" indent="0">
              <a:lnSpc>
                <a:spcPct val="160000"/>
              </a:lnSpc>
              <a:buNone/>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6951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en-US">
              <a:solidFill>
                <a:schemeClr val="accent1">
                  <a:tint val="83000"/>
                  <a:satMod val="150000"/>
                </a:schemeClr>
              </a:solidFill>
            </a:endParaRPr>
          </a:p>
        </p:txBody>
      </p:sp>
      <p:pic>
        <p:nvPicPr>
          <p:cNvPr id="4505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448800" cy="6858000"/>
          </a:xfrm>
        </p:spPr>
      </p:pic>
    </p:spTree>
    <p:extLst>
      <p:ext uri="{BB962C8B-B14F-4D97-AF65-F5344CB8AC3E}">
        <p14:creationId xmlns:p14="http://schemas.microsoft.com/office/powerpoint/2010/main" val="835063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3"/>
          <a:stretch>
            <a:fillRect/>
          </a:stretch>
        </p:blipFill>
        <p:spPr>
          <a:xfrm>
            <a:off x="457200" y="730771"/>
            <a:ext cx="8227973" cy="5395392"/>
          </a:xfrm>
          <a:prstGeom prst="rect">
            <a:avLst/>
          </a:prstGeom>
        </p:spPr>
      </p:pic>
    </p:spTree>
    <p:extLst>
      <p:ext uri="{BB962C8B-B14F-4D97-AF65-F5344CB8AC3E}">
        <p14:creationId xmlns:p14="http://schemas.microsoft.com/office/powerpoint/2010/main" val="1952777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en-US">
              <a:solidFill>
                <a:schemeClr val="accent1">
                  <a:tint val="83000"/>
                  <a:satMod val="150000"/>
                </a:schemeClr>
              </a:solidFill>
            </a:endParaRPr>
          </a:p>
        </p:txBody>
      </p:sp>
      <p:sp>
        <p:nvSpPr>
          <p:cNvPr id="46083" name="Content Placeholder 2"/>
          <p:cNvSpPr>
            <a:spLocks noGrp="1"/>
          </p:cNvSpPr>
          <p:nvPr>
            <p:ph idx="1"/>
          </p:nvPr>
        </p:nvSpPr>
        <p:spPr>
          <a:xfrm>
            <a:off x="457200" y="1882775"/>
            <a:ext cx="8229600" cy="4572000"/>
          </a:xfrm>
        </p:spPr>
        <p:txBody>
          <a:bodyPr>
            <a:normAutofit/>
          </a:bodyPr>
          <a:lstStyle/>
          <a:p>
            <a:pPr>
              <a:buNone/>
            </a:pPr>
            <a:r>
              <a:rPr lang="en-US" dirty="0" err="1"/>
              <a:t>Hiposekresi</a:t>
            </a:r>
            <a:r>
              <a:rPr lang="en-US" dirty="0"/>
              <a:t> </a:t>
            </a:r>
            <a:r>
              <a:rPr lang="en-US" dirty="0" err="1"/>
              <a:t>hormon</a:t>
            </a:r>
            <a:r>
              <a:rPr lang="en-US" dirty="0"/>
              <a:t> </a:t>
            </a:r>
            <a:r>
              <a:rPr lang="en-US" dirty="0" err="1"/>
              <a:t>tiroid</a:t>
            </a:r>
            <a:r>
              <a:rPr lang="en-US" dirty="0"/>
              <a:t> (</a:t>
            </a:r>
            <a:r>
              <a:rPr lang="en-US" dirty="0" err="1"/>
              <a:t>Hipotiroidisme</a:t>
            </a:r>
            <a:r>
              <a:rPr lang="en-US" dirty="0"/>
              <a:t>)</a:t>
            </a:r>
          </a:p>
          <a:p>
            <a:r>
              <a:rPr lang="en-US" dirty="0" err="1"/>
              <a:t>Kretinisme</a:t>
            </a:r>
            <a:r>
              <a:rPr lang="en-US" dirty="0"/>
              <a:t> (</a:t>
            </a:r>
            <a:r>
              <a:rPr lang="en-US" dirty="0" err="1"/>
              <a:t>Kerdil</a:t>
            </a:r>
            <a:r>
              <a:rPr lang="en-US" dirty="0"/>
              <a:t>)</a:t>
            </a:r>
          </a:p>
          <a:p>
            <a:pPr marL="358775" indent="0">
              <a:buNone/>
            </a:pPr>
            <a:r>
              <a:rPr lang="en-US" dirty="0" err="1"/>
              <a:t>Terjadi</a:t>
            </a:r>
            <a:r>
              <a:rPr lang="en-US" dirty="0"/>
              <a:t> </a:t>
            </a:r>
            <a:r>
              <a:rPr lang="en-US" dirty="0" err="1"/>
              <a:t>pada</a:t>
            </a:r>
            <a:r>
              <a:rPr lang="en-US" dirty="0"/>
              <a:t> </a:t>
            </a:r>
            <a:r>
              <a:rPr lang="en-US" dirty="0" err="1"/>
              <a:t>masa</a:t>
            </a:r>
            <a:r>
              <a:rPr lang="en-US" dirty="0"/>
              <a:t> </a:t>
            </a:r>
            <a:r>
              <a:rPr lang="en-US" dirty="0" err="1"/>
              <a:t>kanak</a:t>
            </a:r>
            <a:r>
              <a:rPr lang="en-US" dirty="0"/>
              <a:t> – </a:t>
            </a:r>
            <a:r>
              <a:rPr lang="en-US" dirty="0" err="1"/>
              <a:t>kanak</a:t>
            </a:r>
            <a:r>
              <a:rPr lang="en-US" dirty="0"/>
              <a:t>, </a:t>
            </a:r>
            <a:r>
              <a:rPr lang="en-US" dirty="0" err="1"/>
              <a:t>cirinya</a:t>
            </a:r>
            <a:r>
              <a:rPr lang="en-US" dirty="0"/>
              <a:t> </a:t>
            </a:r>
            <a:r>
              <a:rPr lang="en-US" dirty="0" err="1"/>
              <a:t>penderita</a:t>
            </a:r>
            <a:r>
              <a:rPr lang="en-US" dirty="0"/>
              <a:t> </a:t>
            </a:r>
            <a:r>
              <a:rPr lang="en-US" dirty="0" err="1"/>
              <a:t>tidak</a:t>
            </a:r>
            <a:r>
              <a:rPr lang="en-US" dirty="0"/>
              <a:t> </a:t>
            </a:r>
            <a:r>
              <a:rPr lang="en-US" dirty="0" err="1"/>
              <a:t>dapat</a:t>
            </a:r>
            <a:r>
              <a:rPr lang="en-US" dirty="0"/>
              <a:t> </a:t>
            </a:r>
            <a:r>
              <a:rPr lang="en-US" dirty="0" err="1"/>
              <a:t>mencapai</a:t>
            </a:r>
            <a:r>
              <a:rPr lang="en-US" dirty="0"/>
              <a:t> </a:t>
            </a:r>
            <a:r>
              <a:rPr lang="en-US" dirty="0" err="1"/>
              <a:t>pertumbuhan</a:t>
            </a:r>
            <a:r>
              <a:rPr lang="en-US" dirty="0"/>
              <a:t> </a:t>
            </a:r>
            <a:r>
              <a:rPr lang="en-US" dirty="0" err="1"/>
              <a:t>fisik</a:t>
            </a:r>
            <a:r>
              <a:rPr lang="en-US" dirty="0"/>
              <a:t> </a:t>
            </a:r>
            <a:r>
              <a:rPr lang="en-US" dirty="0" err="1"/>
              <a:t>dan</a:t>
            </a:r>
            <a:r>
              <a:rPr lang="en-US" dirty="0"/>
              <a:t> mental yang normal</a:t>
            </a:r>
          </a:p>
          <a:p>
            <a:pPr eaLnBrk="1" hangingPunct="1">
              <a:buFont typeface="Wingdings 2" panose="05020102010507070707" pitchFamily="18" charset="2"/>
              <a:buNone/>
            </a:pPr>
            <a:endParaRPr lang="en-US" dirty="0" smtClean="0"/>
          </a:p>
        </p:txBody>
      </p:sp>
    </p:spTree>
    <p:extLst>
      <p:ext uri="{BB962C8B-B14F-4D97-AF65-F5344CB8AC3E}">
        <p14:creationId xmlns:p14="http://schemas.microsoft.com/office/powerpoint/2010/main" val="67064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3. Kelenjar Paratiroid</a:t>
            </a:r>
            <a:endParaRPr lang="id-ID" b="1" dirty="0">
              <a:solidFill>
                <a:schemeClr val="accent6">
                  <a:lumMod val="75000"/>
                </a:schemeClr>
              </a:solidFill>
            </a:endParaRPr>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2732" y="1828800"/>
            <a:ext cx="8516468" cy="434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649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Grp="1" noChangeAspect="1"/>
          </p:cNvPicPr>
          <p:nvPr>
            <p:ph idx="1"/>
          </p:nvPr>
        </p:nvPicPr>
        <p:blipFill>
          <a:blip r:embed="rId3"/>
          <a:stretch>
            <a:fillRect/>
          </a:stretch>
        </p:blipFill>
        <p:spPr>
          <a:xfrm>
            <a:off x="4572000" y="1582169"/>
            <a:ext cx="4554026" cy="4004697"/>
          </a:xfrm>
          <a:prstGeom prst="rect">
            <a:avLst/>
          </a:prstGeom>
        </p:spPr>
      </p:pic>
      <p:sp>
        <p:nvSpPr>
          <p:cNvPr id="6" name="Content Placeholder 2"/>
          <p:cNvSpPr txBox="1">
            <a:spLocks/>
          </p:cNvSpPr>
          <p:nvPr/>
        </p:nvSpPr>
        <p:spPr>
          <a:xfrm>
            <a:off x="0" y="873352"/>
            <a:ext cx="4572000" cy="542233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smtClean="0"/>
              <a:t>Berjumlah empat buah terletak di belakang kelenjar tiroid</a:t>
            </a:r>
          </a:p>
          <a:p>
            <a:r>
              <a:rPr lang="de-DE" dirty="0" smtClean="0"/>
              <a:t>Kelenjar ini menghasilkan </a:t>
            </a:r>
            <a:r>
              <a:rPr lang="de-DE" b="1" dirty="0" smtClean="0"/>
              <a:t>parathormon (PTH)</a:t>
            </a:r>
            <a:r>
              <a:rPr lang="de-DE" dirty="0" smtClean="0"/>
              <a:t> yang berfungsi untuk mengatur konsentrasi ion kalsium dalam cairan ekstraseluler</a:t>
            </a:r>
            <a:endParaRPr lang="id-ID" dirty="0" smtClean="0"/>
          </a:p>
          <a:p>
            <a:r>
              <a:rPr lang="de-DE" dirty="0"/>
              <a:t>Hormon paratiroid meningkatkan kalsium darah dengan cara merangsang reabsorpsi kalsium di ginjal</a:t>
            </a:r>
            <a:endParaRPr lang="id-ID" dirty="0"/>
          </a:p>
          <a:p>
            <a:endParaRPr lang="id-ID" dirty="0" smtClean="0"/>
          </a:p>
          <a:p>
            <a:endParaRPr lang="en-US" dirty="0" smtClean="0"/>
          </a:p>
        </p:txBody>
      </p:sp>
    </p:spTree>
    <p:extLst>
      <p:ext uri="{BB962C8B-B14F-4D97-AF65-F5344CB8AC3E}">
        <p14:creationId xmlns:p14="http://schemas.microsoft.com/office/powerpoint/2010/main" val="3803410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en-US">
              <a:solidFill>
                <a:schemeClr val="accent1">
                  <a:tint val="83000"/>
                  <a:satMod val="150000"/>
                </a:schemeClr>
              </a:solidFill>
            </a:endParaRPr>
          </a:p>
        </p:txBody>
      </p:sp>
      <p:sp>
        <p:nvSpPr>
          <p:cNvPr id="54275" name="Content Placeholder 2"/>
          <p:cNvSpPr>
            <a:spLocks noGrp="1"/>
          </p:cNvSpPr>
          <p:nvPr>
            <p:ph idx="1"/>
          </p:nvPr>
        </p:nvSpPr>
        <p:spPr>
          <a:xfrm>
            <a:off x="457200" y="1882775"/>
            <a:ext cx="8229600" cy="4572000"/>
          </a:xfrm>
        </p:spPr>
        <p:txBody>
          <a:bodyPr/>
          <a:lstStyle/>
          <a:p>
            <a:pPr eaLnBrk="1" hangingPunct="1">
              <a:buFont typeface="Wingdings 2" panose="05020102010507070707" pitchFamily="18" charset="2"/>
              <a:buNone/>
            </a:pPr>
            <a:r>
              <a:rPr lang="en-US" smtClean="0"/>
              <a:t>Fungsi umum kelenjar paratiroid adalah:</a:t>
            </a:r>
          </a:p>
          <a:p>
            <a:pPr eaLnBrk="1" hangingPunct="1"/>
            <a:r>
              <a:rPr lang="en-US" smtClean="0"/>
              <a:t>mengatur metabolisme fosfor</a:t>
            </a:r>
          </a:p>
          <a:p>
            <a:pPr eaLnBrk="1" hangingPunct="1"/>
            <a:r>
              <a:rPr lang="en-US" smtClean="0"/>
              <a:t>mengatur kadar kalsium darah</a:t>
            </a:r>
          </a:p>
          <a:p>
            <a:pPr eaLnBrk="1" hangingPunct="1"/>
            <a:endParaRPr lang="en-US" smtClean="0"/>
          </a:p>
        </p:txBody>
      </p:sp>
    </p:spTree>
    <p:extLst>
      <p:ext uri="{BB962C8B-B14F-4D97-AF65-F5344CB8AC3E}">
        <p14:creationId xmlns:p14="http://schemas.microsoft.com/office/powerpoint/2010/main" val="1591946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Content Placeholder 5"/>
          <p:cNvSpPr>
            <a:spLocks noGrp="1"/>
          </p:cNvSpPr>
          <p:nvPr>
            <p:ph idx="1"/>
          </p:nvPr>
        </p:nvSpPr>
        <p:spPr>
          <a:xfrm>
            <a:off x="228600" y="1752600"/>
            <a:ext cx="8534400" cy="4221163"/>
          </a:xfrm>
        </p:spPr>
        <p:txBody>
          <a:bodyPr>
            <a:normAutofit/>
          </a:bodyPr>
          <a:lstStyle/>
          <a:p>
            <a:r>
              <a:rPr lang="id-ID" sz="2800" dirty="0" smtClean="0">
                <a:latin typeface="Arial" charset="0"/>
                <a:cs typeface="Arial" charset="0"/>
              </a:rPr>
              <a:t>Organ yang tersusun dari sel epitel</a:t>
            </a:r>
          </a:p>
          <a:p>
            <a:r>
              <a:rPr lang="id-ID" sz="2800" dirty="0" smtClean="0">
                <a:latin typeface="Arial" charset="0"/>
                <a:cs typeface="Arial" charset="0"/>
              </a:rPr>
              <a:t>Mampu mensekresikan senyawa kimia keluar membran sel (lumen / permukaan tubuh / rongga tubuh) melalui saluran</a:t>
            </a:r>
          </a:p>
          <a:p>
            <a:r>
              <a:rPr lang="id-ID" sz="2800" dirty="0" smtClean="0">
                <a:latin typeface="Arial" charset="0"/>
                <a:cs typeface="Arial" charset="0"/>
              </a:rPr>
              <a:t>Contoh :</a:t>
            </a:r>
          </a:p>
          <a:p>
            <a:pPr marL="898525" indent="0">
              <a:buNone/>
            </a:pPr>
            <a:r>
              <a:rPr lang="id-ID" sz="2800" dirty="0">
                <a:latin typeface="Arial" charset="0"/>
                <a:cs typeface="Arial" charset="0"/>
              </a:rPr>
              <a:t>	</a:t>
            </a:r>
            <a:r>
              <a:rPr lang="id-ID" sz="2800" dirty="0" smtClean="0">
                <a:latin typeface="Arial" charset="0"/>
                <a:cs typeface="Arial" charset="0"/>
              </a:rPr>
              <a:t>kelenjar keringat, kelenjar mamae, dan seluruh organ yang bermuara ke saluran pencernaan (hati, pankreas, kelenjar saliva, kelenjar lambung dan usus)</a:t>
            </a:r>
          </a:p>
        </p:txBody>
      </p:sp>
      <p:sp>
        <p:nvSpPr>
          <p:cNvPr id="5" name="Title 1"/>
          <p:cNvSpPr txBox="1">
            <a:spLocks/>
          </p:cNvSpPr>
          <p:nvPr/>
        </p:nvSpPr>
        <p:spPr>
          <a:xfrm>
            <a:off x="457200" y="53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4800" b="1" dirty="0" smtClean="0">
                <a:solidFill>
                  <a:schemeClr val="accent6">
                    <a:lumMod val="75000"/>
                  </a:schemeClr>
                </a:solidFill>
              </a:rPr>
              <a:t>Kelenjar Eksokrin</a:t>
            </a:r>
            <a:endParaRPr lang="id-ID" sz="4800" b="1" dirty="0">
              <a:solidFill>
                <a:schemeClr val="accent6">
                  <a:lumMod val="75000"/>
                </a:schemeClr>
              </a:solidFill>
            </a:endParaRPr>
          </a:p>
        </p:txBody>
      </p:sp>
    </p:spTree>
    <p:extLst>
      <p:ext uri="{BB962C8B-B14F-4D97-AF65-F5344CB8AC3E}">
        <p14:creationId xmlns:p14="http://schemas.microsoft.com/office/powerpoint/2010/main" val="3520482014"/>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en-US" dirty="0" err="1" smtClean="0"/>
              <a:t>Hipersekresi</a:t>
            </a:r>
            <a:r>
              <a:rPr lang="en-US" dirty="0" smtClean="0"/>
              <a:t> </a:t>
            </a:r>
            <a:r>
              <a:rPr lang="en-US" dirty="0" err="1"/>
              <a:t>hormon</a:t>
            </a:r>
            <a:r>
              <a:rPr lang="en-US" dirty="0"/>
              <a:t> </a:t>
            </a:r>
            <a:r>
              <a:rPr lang="en-US" dirty="0" err="1"/>
              <a:t>paratiroid</a:t>
            </a:r>
            <a:endParaRPr lang="en-US" dirty="0"/>
          </a:p>
          <a:p>
            <a:r>
              <a:rPr lang="en-US" dirty="0" err="1"/>
              <a:t>Hiperparathormon</a:t>
            </a:r>
            <a:r>
              <a:rPr lang="en-US" dirty="0"/>
              <a:t> </a:t>
            </a:r>
          </a:p>
          <a:p>
            <a:pPr marL="358775" indent="0">
              <a:buNone/>
            </a:pPr>
            <a:r>
              <a:rPr lang="en-US" dirty="0" err="1"/>
              <a:t>Kelainan</a:t>
            </a:r>
            <a:r>
              <a:rPr lang="en-US" dirty="0"/>
              <a:t> </a:t>
            </a:r>
            <a:r>
              <a:rPr lang="en-US" dirty="0" err="1"/>
              <a:t>pada</a:t>
            </a:r>
            <a:r>
              <a:rPr lang="en-US" dirty="0"/>
              <a:t> </a:t>
            </a:r>
            <a:r>
              <a:rPr lang="en-US" dirty="0" err="1"/>
              <a:t>tulang</a:t>
            </a:r>
            <a:r>
              <a:rPr lang="en-US" dirty="0"/>
              <a:t> </a:t>
            </a:r>
            <a:r>
              <a:rPr lang="en-US" dirty="0" err="1"/>
              <a:t>seperti</a:t>
            </a:r>
            <a:r>
              <a:rPr lang="en-US" dirty="0"/>
              <a:t> </a:t>
            </a:r>
            <a:r>
              <a:rPr lang="en-US" dirty="0" err="1"/>
              <a:t>tulang</a:t>
            </a:r>
            <a:r>
              <a:rPr lang="en-US" dirty="0"/>
              <a:t> </a:t>
            </a:r>
            <a:r>
              <a:rPr lang="en-US" dirty="0" err="1"/>
              <a:t>rapuh</a:t>
            </a:r>
            <a:r>
              <a:rPr lang="en-US" dirty="0"/>
              <a:t>, </a:t>
            </a:r>
            <a:r>
              <a:rPr lang="en-US" dirty="0" err="1"/>
              <a:t>bentuk</a:t>
            </a:r>
            <a:r>
              <a:rPr lang="en-US" dirty="0"/>
              <a:t> abnormal </a:t>
            </a:r>
            <a:r>
              <a:rPr lang="en-US" dirty="0" err="1"/>
              <a:t>dan</a:t>
            </a:r>
            <a:r>
              <a:rPr lang="en-US" dirty="0"/>
              <a:t> </a:t>
            </a:r>
            <a:r>
              <a:rPr lang="en-US" dirty="0" err="1"/>
              <a:t>mudah</a:t>
            </a:r>
            <a:r>
              <a:rPr lang="en-US" dirty="0"/>
              <a:t> </a:t>
            </a:r>
            <a:r>
              <a:rPr lang="en-US" dirty="0" err="1"/>
              <a:t>patah</a:t>
            </a:r>
            <a:r>
              <a:rPr lang="en-US" dirty="0"/>
              <a:t>. </a:t>
            </a:r>
            <a:r>
              <a:rPr lang="en-US" dirty="0" err="1"/>
              <a:t>Kelebihan</a:t>
            </a:r>
            <a:r>
              <a:rPr lang="en-US" dirty="0"/>
              <a:t> </a:t>
            </a:r>
            <a:r>
              <a:rPr lang="en-US" dirty="0" err="1"/>
              <a:t>kalsium</a:t>
            </a:r>
            <a:r>
              <a:rPr lang="en-US" dirty="0"/>
              <a:t> yang </a:t>
            </a:r>
            <a:r>
              <a:rPr lang="en-US" dirty="0" err="1"/>
              <a:t>diekskresikan</a:t>
            </a:r>
            <a:r>
              <a:rPr lang="en-US" dirty="0"/>
              <a:t> </a:t>
            </a:r>
            <a:r>
              <a:rPr lang="en-US" dirty="0" err="1"/>
              <a:t>dalam</a:t>
            </a:r>
            <a:r>
              <a:rPr lang="en-US" dirty="0"/>
              <a:t> air </a:t>
            </a:r>
            <a:r>
              <a:rPr lang="en-US" dirty="0" err="1"/>
              <a:t>seni</a:t>
            </a:r>
            <a:r>
              <a:rPr lang="en-US" dirty="0"/>
              <a:t> </a:t>
            </a:r>
            <a:r>
              <a:rPr lang="en-US" dirty="0" err="1"/>
              <a:t>bersama</a:t>
            </a:r>
            <a:r>
              <a:rPr lang="en-US" dirty="0"/>
              <a:t> ion </a:t>
            </a:r>
            <a:r>
              <a:rPr lang="en-US" dirty="0" err="1"/>
              <a:t>fosfat</a:t>
            </a:r>
            <a:r>
              <a:rPr lang="en-US" dirty="0"/>
              <a:t> </a:t>
            </a:r>
            <a:r>
              <a:rPr lang="en-US" dirty="0" err="1"/>
              <a:t>dapat</a:t>
            </a:r>
            <a:r>
              <a:rPr lang="en-US" dirty="0"/>
              <a:t> </a:t>
            </a:r>
            <a:r>
              <a:rPr lang="en-US" dirty="0" err="1"/>
              <a:t>menyebabkan</a:t>
            </a:r>
            <a:r>
              <a:rPr lang="en-US" dirty="0"/>
              <a:t> </a:t>
            </a:r>
            <a:r>
              <a:rPr lang="en-US" dirty="0" err="1"/>
              <a:t>batu</a:t>
            </a:r>
            <a:r>
              <a:rPr lang="en-US" dirty="0"/>
              <a:t> </a:t>
            </a:r>
            <a:r>
              <a:rPr lang="en-US" dirty="0" err="1"/>
              <a:t>ginjal</a:t>
            </a:r>
            <a:endParaRPr lang="en-US" dirty="0"/>
          </a:p>
          <a:p>
            <a:endParaRPr lang="id-ID" dirty="0"/>
          </a:p>
        </p:txBody>
      </p:sp>
    </p:spTree>
    <p:extLst>
      <p:ext uri="{BB962C8B-B14F-4D97-AF65-F5344CB8AC3E}">
        <p14:creationId xmlns:p14="http://schemas.microsoft.com/office/powerpoint/2010/main" val="820465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a:buNone/>
            </a:pPr>
            <a:r>
              <a:rPr lang="en-US" dirty="0" err="1"/>
              <a:t>Hiposekresi</a:t>
            </a:r>
            <a:r>
              <a:rPr lang="en-US" dirty="0"/>
              <a:t> </a:t>
            </a:r>
            <a:r>
              <a:rPr lang="en-US" dirty="0" err="1"/>
              <a:t>hormon</a:t>
            </a:r>
            <a:r>
              <a:rPr lang="en-US" dirty="0"/>
              <a:t> </a:t>
            </a:r>
            <a:r>
              <a:rPr lang="en-US" dirty="0" err="1"/>
              <a:t>paratiroid</a:t>
            </a:r>
            <a:r>
              <a:rPr lang="en-US" dirty="0"/>
              <a:t> </a:t>
            </a:r>
          </a:p>
          <a:p>
            <a:r>
              <a:rPr lang="en-US" dirty="0" err="1"/>
              <a:t>Hipoparathormon</a:t>
            </a:r>
            <a:r>
              <a:rPr lang="en-US" dirty="0"/>
              <a:t> </a:t>
            </a:r>
          </a:p>
          <a:p>
            <a:pPr marL="0" indent="358775">
              <a:buNone/>
            </a:pPr>
            <a:r>
              <a:rPr lang="en-US" dirty="0" err="1"/>
              <a:t>Terjadi</a:t>
            </a:r>
            <a:r>
              <a:rPr lang="en-US" dirty="0"/>
              <a:t> </a:t>
            </a:r>
            <a:r>
              <a:rPr lang="en-US" dirty="0" err="1"/>
              <a:t>gejala</a:t>
            </a:r>
            <a:r>
              <a:rPr lang="en-US" dirty="0"/>
              <a:t> </a:t>
            </a:r>
            <a:r>
              <a:rPr lang="en-US" dirty="0" err="1"/>
              <a:t>kekejangan</a:t>
            </a:r>
            <a:r>
              <a:rPr lang="en-US" dirty="0"/>
              <a:t> </a:t>
            </a:r>
            <a:r>
              <a:rPr lang="en-US" dirty="0" err="1"/>
              <a:t>otot</a:t>
            </a:r>
            <a:r>
              <a:rPr lang="en-US" dirty="0"/>
              <a:t> (</a:t>
            </a:r>
            <a:r>
              <a:rPr lang="en-US" dirty="0" err="1"/>
              <a:t>tetani</a:t>
            </a:r>
            <a:r>
              <a:rPr lang="en-US" dirty="0"/>
              <a:t>)</a:t>
            </a:r>
          </a:p>
          <a:p>
            <a:endParaRPr lang="id-ID" dirty="0"/>
          </a:p>
        </p:txBody>
      </p:sp>
    </p:spTree>
    <p:extLst>
      <p:ext uri="{BB962C8B-B14F-4D97-AF65-F5344CB8AC3E}">
        <p14:creationId xmlns:p14="http://schemas.microsoft.com/office/powerpoint/2010/main" val="2424944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pPr marL="484632" indent="0" eaLnBrk="1" fontAlgn="auto" hangingPunct="1">
              <a:spcAft>
                <a:spcPts val="0"/>
              </a:spcAft>
              <a:defRPr/>
            </a:pPr>
            <a:r>
              <a:rPr lang="de-DE" b="1" dirty="0" smtClean="0">
                <a:solidFill>
                  <a:schemeClr val="accent6">
                    <a:lumMod val="75000"/>
                  </a:schemeClr>
                </a:solidFill>
              </a:rPr>
              <a:t>5. Kelenjar Anak Ginjal (Adrenal)</a:t>
            </a:r>
            <a:endParaRPr lang="en-US" b="1" dirty="0">
              <a:solidFill>
                <a:schemeClr val="accent6">
                  <a:lumMod val="75000"/>
                </a:schemeClr>
              </a:solidFill>
            </a:endParaRPr>
          </a:p>
        </p:txBody>
      </p:sp>
      <p:pic>
        <p:nvPicPr>
          <p:cNvPr id="5632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676400"/>
            <a:ext cx="9144000" cy="5181600"/>
          </a:xfrm>
        </p:spPr>
      </p:pic>
    </p:spTree>
    <p:extLst>
      <p:ext uri="{BB962C8B-B14F-4D97-AF65-F5344CB8AC3E}">
        <p14:creationId xmlns:p14="http://schemas.microsoft.com/office/powerpoint/2010/main" val="1789741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Content Placeholder 2"/>
          <p:cNvSpPr>
            <a:spLocks noGrp="1"/>
          </p:cNvSpPr>
          <p:nvPr>
            <p:ph idx="1"/>
          </p:nvPr>
        </p:nvSpPr>
        <p:spPr>
          <a:xfrm>
            <a:off x="76200" y="1438275"/>
            <a:ext cx="4894488" cy="4572000"/>
          </a:xfrm>
        </p:spPr>
        <p:txBody>
          <a:bodyPr>
            <a:normAutofit lnSpcReduction="10000"/>
          </a:bodyPr>
          <a:lstStyle/>
          <a:p>
            <a:pPr eaLnBrk="1" hangingPunct="1"/>
            <a:r>
              <a:rPr lang="en-US" dirty="0" err="1" smtClean="0"/>
              <a:t>Berbentuk</a:t>
            </a:r>
            <a:r>
              <a:rPr lang="en-US" dirty="0" smtClean="0"/>
              <a:t> </a:t>
            </a:r>
            <a:r>
              <a:rPr lang="en-US" dirty="0" err="1" smtClean="0"/>
              <a:t>seperti</a:t>
            </a:r>
            <a:r>
              <a:rPr lang="en-US" dirty="0" smtClean="0"/>
              <a:t> bola </a:t>
            </a:r>
            <a:r>
              <a:rPr lang="en-US" dirty="0" err="1" smtClean="0"/>
              <a:t>atau</a:t>
            </a:r>
            <a:r>
              <a:rPr lang="en-US" dirty="0" smtClean="0"/>
              <a:t> </a:t>
            </a:r>
            <a:r>
              <a:rPr lang="en-US" dirty="0" err="1" smtClean="0"/>
              <a:t>topi</a:t>
            </a:r>
            <a:r>
              <a:rPr lang="en-US" dirty="0" smtClean="0"/>
              <a:t> </a:t>
            </a:r>
            <a:r>
              <a:rPr lang="en-US" dirty="0" err="1" smtClean="0"/>
              <a:t>terletak</a:t>
            </a:r>
            <a:r>
              <a:rPr lang="en-US" dirty="0" smtClean="0"/>
              <a:t> di </a:t>
            </a:r>
            <a:r>
              <a:rPr lang="en-US" dirty="0" err="1" smtClean="0"/>
              <a:t>atas</a:t>
            </a:r>
            <a:r>
              <a:rPr lang="en-US" dirty="0" smtClean="0"/>
              <a:t> </a:t>
            </a:r>
            <a:r>
              <a:rPr lang="en-US" dirty="0" err="1" smtClean="0"/>
              <a:t>ginjal</a:t>
            </a:r>
            <a:r>
              <a:rPr lang="en-US" dirty="0" smtClean="0"/>
              <a:t>.</a:t>
            </a:r>
          </a:p>
          <a:p>
            <a:pPr eaLnBrk="1" hangingPunct="1"/>
            <a:r>
              <a:rPr lang="en-US" dirty="0" err="1" smtClean="0"/>
              <a:t>Pada</a:t>
            </a:r>
            <a:r>
              <a:rPr lang="en-US" dirty="0" smtClean="0"/>
              <a:t> </a:t>
            </a:r>
            <a:r>
              <a:rPr lang="en-US" dirty="0" err="1" smtClean="0"/>
              <a:t>setiap</a:t>
            </a:r>
            <a:r>
              <a:rPr lang="en-US" dirty="0" smtClean="0"/>
              <a:t> </a:t>
            </a:r>
            <a:r>
              <a:rPr lang="en-US" dirty="0" err="1" smtClean="0"/>
              <a:t>ginjal</a:t>
            </a:r>
            <a:r>
              <a:rPr lang="en-US" dirty="0" smtClean="0"/>
              <a:t> </a:t>
            </a:r>
            <a:r>
              <a:rPr lang="en-US" dirty="0" err="1" smtClean="0"/>
              <a:t>terdapat</a:t>
            </a:r>
            <a:r>
              <a:rPr lang="en-US" dirty="0" smtClean="0"/>
              <a:t> </a:t>
            </a:r>
            <a:r>
              <a:rPr lang="en-US" dirty="0" err="1" smtClean="0"/>
              <a:t>satu</a:t>
            </a:r>
            <a:r>
              <a:rPr lang="en-US" dirty="0" smtClean="0"/>
              <a:t> </a:t>
            </a:r>
            <a:r>
              <a:rPr lang="en-US" dirty="0" err="1" smtClean="0"/>
              <a:t>kelenjar</a:t>
            </a:r>
            <a:r>
              <a:rPr lang="en-US" dirty="0" smtClean="0"/>
              <a:t> </a:t>
            </a:r>
            <a:r>
              <a:rPr lang="en-US" dirty="0" err="1" smtClean="0"/>
              <a:t>suprarenalis</a:t>
            </a:r>
            <a:r>
              <a:rPr lang="en-US" dirty="0" smtClean="0"/>
              <a:t> yang </a:t>
            </a:r>
            <a:r>
              <a:rPr lang="en-US" dirty="0" err="1" smtClean="0"/>
              <a:t>terbagi</a:t>
            </a:r>
            <a:r>
              <a:rPr lang="en-US" dirty="0" smtClean="0"/>
              <a:t> </a:t>
            </a:r>
            <a:r>
              <a:rPr lang="en-US" dirty="0" err="1" smtClean="0"/>
              <a:t>menjadi</a:t>
            </a:r>
            <a:r>
              <a:rPr lang="en-US" dirty="0" smtClean="0"/>
              <a:t> </a:t>
            </a:r>
            <a:r>
              <a:rPr lang="en-US" dirty="0" err="1" smtClean="0"/>
              <a:t>dua</a:t>
            </a:r>
            <a:r>
              <a:rPr lang="en-US" dirty="0" smtClean="0"/>
              <a:t> </a:t>
            </a:r>
            <a:r>
              <a:rPr lang="en-US" dirty="0" err="1" smtClean="0"/>
              <a:t>bagian</a:t>
            </a:r>
            <a:r>
              <a:rPr lang="en-US" dirty="0" smtClean="0"/>
              <a:t> </a:t>
            </a:r>
            <a:r>
              <a:rPr lang="en-US" dirty="0" err="1" smtClean="0"/>
              <a:t>yaitu</a:t>
            </a:r>
            <a:r>
              <a:rPr lang="en-US" dirty="0" smtClean="0"/>
              <a:t> </a:t>
            </a:r>
            <a:r>
              <a:rPr lang="en-US" dirty="0" err="1" smtClean="0"/>
              <a:t>bagian</a:t>
            </a:r>
            <a:r>
              <a:rPr lang="en-US" dirty="0" smtClean="0"/>
              <a:t> </a:t>
            </a:r>
            <a:r>
              <a:rPr lang="en-US" dirty="0" err="1" smtClean="0"/>
              <a:t>luar</a:t>
            </a:r>
            <a:r>
              <a:rPr lang="en-US" dirty="0" smtClean="0"/>
              <a:t> (</a:t>
            </a:r>
            <a:r>
              <a:rPr lang="en-US" dirty="0" err="1" smtClean="0"/>
              <a:t>korteks</a:t>
            </a:r>
            <a:r>
              <a:rPr lang="en-US" dirty="0" smtClean="0"/>
              <a:t>) </a:t>
            </a:r>
            <a:r>
              <a:rPr lang="en-US" dirty="0" err="1" smtClean="0"/>
              <a:t>dan</a:t>
            </a:r>
            <a:r>
              <a:rPr lang="en-US" dirty="0" smtClean="0"/>
              <a:t> </a:t>
            </a:r>
            <a:r>
              <a:rPr lang="en-US" dirty="0" err="1" smtClean="0"/>
              <a:t>bagian</a:t>
            </a:r>
            <a:r>
              <a:rPr lang="en-US" dirty="0" smtClean="0"/>
              <a:t> </a:t>
            </a:r>
            <a:r>
              <a:rPr lang="en-US" dirty="0" err="1" smtClean="0"/>
              <a:t>tengah</a:t>
            </a:r>
            <a:r>
              <a:rPr lang="en-US" dirty="0" smtClean="0"/>
              <a:t> (</a:t>
            </a:r>
            <a:r>
              <a:rPr lang="en-US" dirty="0" err="1" smtClean="0"/>
              <a:t>medula</a:t>
            </a:r>
            <a:r>
              <a:rPr lang="en-US" dirty="0" smtClean="0"/>
              <a:t>).</a:t>
            </a:r>
          </a:p>
        </p:txBody>
      </p:sp>
      <p:pic>
        <p:nvPicPr>
          <p:cNvPr id="3" name="Picture 2"/>
          <p:cNvPicPr>
            <a:picLocks noChangeAspect="1"/>
          </p:cNvPicPr>
          <p:nvPr/>
        </p:nvPicPr>
        <p:blipFill>
          <a:blip r:embed="rId3"/>
          <a:stretch>
            <a:fillRect/>
          </a:stretch>
        </p:blipFill>
        <p:spPr>
          <a:xfrm>
            <a:off x="5129210" y="1581150"/>
            <a:ext cx="4014789" cy="4107438"/>
          </a:xfrm>
          <a:prstGeom prst="rect">
            <a:avLst/>
          </a:prstGeom>
        </p:spPr>
      </p:pic>
    </p:spTree>
    <p:extLst>
      <p:ext uri="{BB962C8B-B14F-4D97-AF65-F5344CB8AC3E}">
        <p14:creationId xmlns:p14="http://schemas.microsoft.com/office/powerpoint/2010/main" val="1399232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792162"/>
            <a:ext cx="9144000" cy="808038"/>
          </a:xfrm>
        </p:spPr>
        <p:txBody>
          <a:bodyPr>
            <a:noAutofit/>
          </a:bodyPr>
          <a:lstStyle/>
          <a:p>
            <a:pPr marL="484632" indent="0" eaLnBrk="1" fontAlgn="auto" hangingPunct="1">
              <a:spcAft>
                <a:spcPts val="0"/>
              </a:spcAft>
              <a:defRPr/>
            </a:pPr>
            <a:r>
              <a:rPr lang="en-US" sz="3200" b="1" dirty="0" err="1" smtClean="0">
                <a:solidFill>
                  <a:schemeClr val="accent6">
                    <a:lumMod val="75000"/>
                  </a:schemeClr>
                </a:solidFill>
                <a:latin typeface="Arial" panose="020B0604020202020204" pitchFamily="34" charset="0"/>
                <a:cs typeface="Arial" panose="020B0604020202020204" pitchFamily="34" charset="0"/>
              </a:rPr>
              <a:t>Hormon</a:t>
            </a:r>
            <a:r>
              <a:rPr lang="en-US" sz="3200" b="1" dirty="0" smtClean="0">
                <a:solidFill>
                  <a:schemeClr val="accent6">
                    <a:lumMod val="75000"/>
                  </a:schemeClr>
                </a:solidFill>
                <a:latin typeface="Arial" panose="020B0604020202020204" pitchFamily="34" charset="0"/>
                <a:cs typeface="Arial" panose="020B0604020202020204" pitchFamily="34" charset="0"/>
              </a:rPr>
              <a:t> </a:t>
            </a:r>
            <a:r>
              <a:rPr lang="en-US" sz="3200" b="1" dirty="0" err="1" smtClean="0">
                <a:solidFill>
                  <a:schemeClr val="accent6">
                    <a:lumMod val="75000"/>
                  </a:schemeClr>
                </a:solidFill>
                <a:latin typeface="Arial" panose="020B0604020202020204" pitchFamily="34" charset="0"/>
                <a:cs typeface="Arial" panose="020B0604020202020204" pitchFamily="34" charset="0"/>
              </a:rPr>
              <a:t>dari</a:t>
            </a:r>
            <a:r>
              <a:rPr lang="en-US" sz="3200" b="1" dirty="0" smtClean="0">
                <a:solidFill>
                  <a:schemeClr val="accent6">
                    <a:lumMod val="75000"/>
                  </a:schemeClr>
                </a:solidFill>
                <a:latin typeface="Arial" panose="020B0604020202020204" pitchFamily="34" charset="0"/>
                <a:cs typeface="Arial" panose="020B0604020202020204" pitchFamily="34" charset="0"/>
              </a:rPr>
              <a:t> </a:t>
            </a:r>
            <a:r>
              <a:rPr lang="en-US" sz="3200" b="1" dirty="0" err="1" smtClean="0">
                <a:solidFill>
                  <a:schemeClr val="accent6">
                    <a:lumMod val="75000"/>
                  </a:schemeClr>
                </a:solidFill>
                <a:latin typeface="Arial" panose="020B0604020202020204" pitchFamily="34" charset="0"/>
                <a:cs typeface="Arial" panose="020B0604020202020204" pitchFamily="34" charset="0"/>
              </a:rPr>
              <a:t>kelenjar</a:t>
            </a:r>
            <a:r>
              <a:rPr lang="en-US" sz="3200" b="1" dirty="0" smtClean="0">
                <a:solidFill>
                  <a:schemeClr val="accent6">
                    <a:lumMod val="75000"/>
                  </a:schemeClr>
                </a:solidFill>
                <a:latin typeface="Arial" panose="020B0604020202020204" pitchFamily="34" charset="0"/>
                <a:cs typeface="Arial" panose="020B0604020202020204" pitchFamily="34" charset="0"/>
              </a:rPr>
              <a:t> </a:t>
            </a:r>
            <a:r>
              <a:rPr lang="en-US" sz="3200" b="1" dirty="0" err="1" smtClean="0">
                <a:solidFill>
                  <a:schemeClr val="accent6">
                    <a:lumMod val="75000"/>
                  </a:schemeClr>
                </a:solidFill>
                <a:latin typeface="Arial" panose="020B0604020202020204" pitchFamily="34" charset="0"/>
                <a:cs typeface="Arial" panose="020B0604020202020204" pitchFamily="34" charset="0"/>
              </a:rPr>
              <a:t>anak</a:t>
            </a:r>
            <a:r>
              <a:rPr lang="en-US" sz="3200" b="1" dirty="0" smtClean="0">
                <a:solidFill>
                  <a:schemeClr val="accent6">
                    <a:lumMod val="75000"/>
                  </a:schemeClr>
                </a:solidFill>
                <a:latin typeface="Arial" panose="020B0604020202020204" pitchFamily="34" charset="0"/>
                <a:cs typeface="Arial" panose="020B0604020202020204" pitchFamily="34" charset="0"/>
              </a:rPr>
              <a:t> </a:t>
            </a:r>
            <a:r>
              <a:rPr lang="en-US" sz="3200" b="1" dirty="0" err="1" smtClean="0">
                <a:solidFill>
                  <a:schemeClr val="accent6">
                    <a:lumMod val="75000"/>
                  </a:schemeClr>
                </a:solidFill>
                <a:latin typeface="Arial" panose="020B0604020202020204" pitchFamily="34" charset="0"/>
                <a:cs typeface="Arial" panose="020B0604020202020204" pitchFamily="34" charset="0"/>
              </a:rPr>
              <a:t>ginjal</a:t>
            </a:r>
            <a:r>
              <a:rPr lang="en-US" sz="3200" b="1" dirty="0" smtClean="0">
                <a:solidFill>
                  <a:schemeClr val="accent6">
                    <a:lumMod val="75000"/>
                  </a:schemeClr>
                </a:solidFill>
                <a:latin typeface="Arial" panose="020B0604020202020204" pitchFamily="34" charset="0"/>
                <a:cs typeface="Arial" panose="020B0604020202020204" pitchFamily="34" charset="0"/>
              </a:rPr>
              <a:t> </a:t>
            </a:r>
            <a:endParaRPr lang="en-US" sz="3200" b="1" dirty="0">
              <a:solidFill>
                <a:schemeClr val="accent6">
                  <a:lumMod val="75000"/>
                </a:schemeClr>
              </a:solidFill>
              <a:latin typeface="Arial" panose="020B0604020202020204" pitchFamily="34" charset="0"/>
              <a:cs typeface="Arial" panose="020B0604020202020204" pitchFamily="34" charset="0"/>
            </a:endParaRPr>
          </a:p>
        </p:txBody>
      </p:sp>
      <p:sp>
        <p:nvSpPr>
          <p:cNvPr id="59395" name="Content Placeholder 2"/>
          <p:cNvSpPr>
            <a:spLocks noGrp="1"/>
          </p:cNvSpPr>
          <p:nvPr>
            <p:ph idx="1"/>
          </p:nvPr>
        </p:nvSpPr>
        <p:spPr>
          <a:xfrm>
            <a:off x="457200" y="1752600"/>
            <a:ext cx="8229600" cy="4092575"/>
          </a:xfrm>
        </p:spPr>
        <p:txBody>
          <a:bodyPr/>
          <a:lstStyle/>
          <a:p>
            <a:pPr marL="0" indent="0" eaLnBrk="1" hangingPunct="1">
              <a:buNone/>
            </a:pPr>
            <a:r>
              <a:rPr lang="id-ID" b="1" dirty="0" smtClean="0">
                <a:solidFill>
                  <a:srgbClr val="002060"/>
                </a:solidFill>
              </a:rPr>
              <a:t>1. </a:t>
            </a:r>
            <a:r>
              <a:rPr lang="en-US" b="1" dirty="0" err="1" smtClean="0">
                <a:solidFill>
                  <a:srgbClr val="002060"/>
                </a:solidFill>
              </a:rPr>
              <a:t>Bagian</a:t>
            </a:r>
            <a:r>
              <a:rPr lang="en-US" b="1" dirty="0" smtClean="0">
                <a:solidFill>
                  <a:srgbClr val="002060"/>
                </a:solidFill>
              </a:rPr>
              <a:t> </a:t>
            </a:r>
            <a:r>
              <a:rPr lang="en-US" b="1" dirty="0" err="1" smtClean="0">
                <a:solidFill>
                  <a:srgbClr val="002060"/>
                </a:solidFill>
              </a:rPr>
              <a:t>korteks</a:t>
            </a:r>
            <a:r>
              <a:rPr lang="en-US" b="1" dirty="0" smtClean="0">
                <a:solidFill>
                  <a:srgbClr val="002060"/>
                </a:solidFill>
              </a:rPr>
              <a:t> adrenal </a:t>
            </a:r>
          </a:p>
          <a:p>
            <a:pPr marL="719138" indent="-277813"/>
            <a:r>
              <a:rPr lang="en-US" dirty="0" err="1" smtClean="0">
                <a:solidFill>
                  <a:srgbClr val="FF0000"/>
                </a:solidFill>
              </a:rPr>
              <a:t>Mineralokortikoid</a:t>
            </a:r>
            <a:r>
              <a:rPr lang="en-US" dirty="0" smtClean="0">
                <a:solidFill>
                  <a:srgbClr val="FF0000"/>
                </a:solidFill>
              </a:rPr>
              <a:t> </a:t>
            </a:r>
          </a:p>
          <a:p>
            <a:pPr marL="800100" indent="-80963" eaLnBrk="1" hangingPunct="1">
              <a:buFont typeface="Wingdings 2" panose="05020102010507070707" pitchFamily="18" charset="2"/>
              <a:buNone/>
            </a:pPr>
            <a:r>
              <a:rPr lang="en-US" dirty="0" err="1" smtClean="0"/>
              <a:t>Mengontol</a:t>
            </a:r>
            <a:r>
              <a:rPr lang="en-US" dirty="0" smtClean="0"/>
              <a:t> </a:t>
            </a:r>
            <a:r>
              <a:rPr lang="en-US" dirty="0" err="1" smtClean="0"/>
              <a:t>metabolisme</a:t>
            </a:r>
            <a:r>
              <a:rPr lang="en-US" dirty="0" smtClean="0"/>
              <a:t> ion </a:t>
            </a:r>
            <a:r>
              <a:rPr lang="en-US" dirty="0" err="1" smtClean="0"/>
              <a:t>anorganik</a:t>
            </a:r>
            <a:endParaRPr lang="en-US" dirty="0" smtClean="0"/>
          </a:p>
          <a:p>
            <a:pPr marL="719138" indent="-277813"/>
            <a:r>
              <a:rPr lang="en-US" dirty="0" err="1" smtClean="0">
                <a:solidFill>
                  <a:srgbClr val="FF0000"/>
                </a:solidFill>
              </a:rPr>
              <a:t>Glukokortikoid</a:t>
            </a:r>
            <a:endParaRPr lang="en-US" dirty="0" smtClean="0">
              <a:solidFill>
                <a:srgbClr val="FF0000"/>
              </a:solidFill>
            </a:endParaRPr>
          </a:p>
          <a:p>
            <a:pPr indent="376238" eaLnBrk="1" hangingPunct="1">
              <a:buFont typeface="Wingdings 2" panose="05020102010507070707" pitchFamily="18" charset="2"/>
              <a:buNone/>
            </a:pPr>
            <a:r>
              <a:rPr lang="en-US" dirty="0" err="1" smtClean="0"/>
              <a:t>Mengontrol</a:t>
            </a:r>
            <a:r>
              <a:rPr lang="en-US" dirty="0" smtClean="0"/>
              <a:t> </a:t>
            </a:r>
            <a:r>
              <a:rPr lang="en-US" dirty="0" err="1" smtClean="0"/>
              <a:t>metabolisme</a:t>
            </a:r>
            <a:r>
              <a:rPr lang="en-US" dirty="0" smtClean="0"/>
              <a:t> </a:t>
            </a:r>
            <a:r>
              <a:rPr lang="en-US" dirty="0" err="1" smtClean="0"/>
              <a:t>glukosa</a:t>
            </a:r>
            <a:endParaRPr lang="id-ID" dirty="0" smtClean="0"/>
          </a:p>
          <a:p>
            <a:pPr marL="63500" indent="-63500">
              <a:buNone/>
              <a:defRPr/>
            </a:pPr>
            <a:r>
              <a:rPr lang="id-ID" b="1" dirty="0">
                <a:solidFill>
                  <a:srgbClr val="002060"/>
                </a:solidFill>
              </a:rPr>
              <a:t>2. </a:t>
            </a:r>
            <a:r>
              <a:rPr lang="en-US" b="1" dirty="0" err="1">
                <a:solidFill>
                  <a:srgbClr val="002060"/>
                </a:solidFill>
              </a:rPr>
              <a:t>Bagian</a:t>
            </a:r>
            <a:r>
              <a:rPr lang="en-US" b="1" dirty="0">
                <a:solidFill>
                  <a:srgbClr val="002060"/>
                </a:solidFill>
              </a:rPr>
              <a:t> </a:t>
            </a:r>
            <a:r>
              <a:rPr lang="en-US" b="1" dirty="0" err="1">
                <a:solidFill>
                  <a:srgbClr val="002060"/>
                </a:solidFill>
              </a:rPr>
              <a:t>Medula</a:t>
            </a:r>
            <a:r>
              <a:rPr lang="en-US" b="1" dirty="0">
                <a:solidFill>
                  <a:srgbClr val="002060"/>
                </a:solidFill>
              </a:rPr>
              <a:t> Adrenal</a:t>
            </a:r>
          </a:p>
          <a:p>
            <a:pPr marL="719138" indent="-360363">
              <a:defRPr/>
            </a:pPr>
            <a:r>
              <a:rPr lang="en-US" i="1" dirty="0"/>
              <a:t>Adrenalin (</a:t>
            </a:r>
            <a:r>
              <a:rPr lang="en-US" i="1" dirty="0" err="1"/>
              <a:t>epinefrin</a:t>
            </a:r>
            <a:r>
              <a:rPr lang="en-US" i="1" dirty="0"/>
              <a:t>) </a:t>
            </a:r>
            <a:r>
              <a:rPr lang="en-US" i="1" dirty="0" err="1"/>
              <a:t>dan</a:t>
            </a:r>
            <a:r>
              <a:rPr lang="en-US" i="1" dirty="0"/>
              <a:t> noradrenalin</a:t>
            </a:r>
          </a:p>
          <a:p>
            <a:pPr indent="376238" eaLnBrk="1" hangingPunct="1">
              <a:buFont typeface="Wingdings 2" panose="05020102010507070707" pitchFamily="18" charset="2"/>
              <a:buNone/>
            </a:pPr>
            <a:endParaRPr lang="en-US" dirty="0" smtClean="0"/>
          </a:p>
          <a:p>
            <a:pPr eaLnBrk="1" hangingPunct="1"/>
            <a:endParaRPr lang="en-US" dirty="0" smtClean="0"/>
          </a:p>
        </p:txBody>
      </p:sp>
    </p:spTree>
    <p:extLst>
      <p:ext uri="{BB962C8B-B14F-4D97-AF65-F5344CB8AC3E}">
        <p14:creationId xmlns:p14="http://schemas.microsoft.com/office/powerpoint/2010/main" val="2607282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en-US" dirty="0" err="1" smtClean="0"/>
              <a:t>Hipersekresi</a:t>
            </a:r>
            <a:r>
              <a:rPr lang="en-US" dirty="0" smtClean="0"/>
              <a:t> </a:t>
            </a:r>
            <a:r>
              <a:rPr lang="en-US" dirty="0" err="1"/>
              <a:t>hormon</a:t>
            </a:r>
            <a:r>
              <a:rPr lang="en-US" dirty="0"/>
              <a:t> </a:t>
            </a:r>
            <a:r>
              <a:rPr lang="en-US" dirty="0" err="1"/>
              <a:t>kelenjar</a:t>
            </a:r>
            <a:r>
              <a:rPr lang="en-US" dirty="0"/>
              <a:t> adrenal</a:t>
            </a:r>
          </a:p>
          <a:p>
            <a:r>
              <a:rPr lang="en-US" i="1" dirty="0"/>
              <a:t>Cushing’s syndrome</a:t>
            </a:r>
            <a:endParaRPr lang="en-US" dirty="0"/>
          </a:p>
          <a:p>
            <a:pPr marL="358775" indent="0">
              <a:buNone/>
            </a:pPr>
            <a:r>
              <a:rPr lang="en-US" dirty="0" err="1"/>
              <a:t>penderita</a:t>
            </a:r>
            <a:r>
              <a:rPr lang="en-US" dirty="0"/>
              <a:t> </a:t>
            </a:r>
            <a:r>
              <a:rPr lang="en-US" dirty="0" err="1"/>
              <a:t>mengalami</a:t>
            </a:r>
            <a:r>
              <a:rPr lang="en-US" dirty="0"/>
              <a:t> </a:t>
            </a:r>
            <a:r>
              <a:rPr lang="en-US" dirty="0" err="1"/>
              <a:t>peningkatan</a:t>
            </a:r>
            <a:r>
              <a:rPr lang="en-US" dirty="0"/>
              <a:t> </a:t>
            </a:r>
            <a:r>
              <a:rPr lang="en-US" dirty="0" err="1"/>
              <a:t>tekanan</a:t>
            </a:r>
            <a:r>
              <a:rPr lang="en-US" dirty="0"/>
              <a:t> </a:t>
            </a:r>
            <a:r>
              <a:rPr lang="en-US" dirty="0" err="1"/>
              <a:t>darah</a:t>
            </a:r>
            <a:r>
              <a:rPr lang="en-US" dirty="0"/>
              <a:t>, </a:t>
            </a:r>
            <a:r>
              <a:rPr lang="en-US" dirty="0" err="1"/>
              <a:t>gula</a:t>
            </a:r>
            <a:r>
              <a:rPr lang="en-US" dirty="0"/>
              <a:t> </a:t>
            </a:r>
            <a:r>
              <a:rPr lang="en-US" dirty="0" err="1"/>
              <a:t>darah</a:t>
            </a:r>
            <a:r>
              <a:rPr lang="en-US" dirty="0"/>
              <a:t> </a:t>
            </a:r>
            <a:r>
              <a:rPr lang="en-US" dirty="0" err="1"/>
              <a:t>akibat</a:t>
            </a:r>
            <a:r>
              <a:rPr lang="en-US" dirty="0"/>
              <a:t> </a:t>
            </a:r>
            <a:r>
              <a:rPr lang="en-US" dirty="0" err="1"/>
              <a:t>pengeluaran</a:t>
            </a:r>
            <a:r>
              <a:rPr lang="en-US" dirty="0"/>
              <a:t> </a:t>
            </a:r>
            <a:r>
              <a:rPr lang="en-US" dirty="0" err="1"/>
              <a:t>hormon</a:t>
            </a:r>
            <a:r>
              <a:rPr lang="en-US" dirty="0"/>
              <a:t> </a:t>
            </a:r>
            <a:r>
              <a:rPr lang="en-US" dirty="0" err="1"/>
              <a:t>kortisol</a:t>
            </a:r>
            <a:r>
              <a:rPr lang="en-US" dirty="0"/>
              <a:t> yang </a:t>
            </a:r>
            <a:r>
              <a:rPr lang="en-US" dirty="0" err="1"/>
              <a:t>berlebihan</a:t>
            </a:r>
            <a:r>
              <a:rPr lang="en-US" dirty="0"/>
              <a:t>. </a:t>
            </a:r>
          </a:p>
          <a:p>
            <a:endParaRPr lang="id-ID" dirty="0"/>
          </a:p>
        </p:txBody>
      </p:sp>
    </p:spTree>
    <p:extLst>
      <p:ext uri="{BB962C8B-B14F-4D97-AF65-F5344CB8AC3E}">
        <p14:creationId xmlns:p14="http://schemas.microsoft.com/office/powerpoint/2010/main" val="1727635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1219200"/>
            <a:ext cx="8229600" cy="4906963"/>
          </a:xfrm>
        </p:spPr>
        <p:txBody>
          <a:bodyPr>
            <a:normAutofit lnSpcReduction="10000"/>
          </a:bodyPr>
          <a:lstStyle/>
          <a:p>
            <a:pPr marL="448056" indent="-384048">
              <a:buNone/>
              <a:defRPr/>
            </a:pPr>
            <a:r>
              <a:rPr lang="en-US" dirty="0" err="1"/>
              <a:t>Hiposekresi</a:t>
            </a:r>
            <a:r>
              <a:rPr lang="en-US" dirty="0"/>
              <a:t> </a:t>
            </a:r>
            <a:r>
              <a:rPr lang="en-US" dirty="0" err="1"/>
              <a:t>hormon</a:t>
            </a:r>
            <a:r>
              <a:rPr lang="en-US" dirty="0"/>
              <a:t> </a:t>
            </a:r>
            <a:r>
              <a:rPr lang="en-US" dirty="0" err="1"/>
              <a:t>kelenjar</a:t>
            </a:r>
            <a:r>
              <a:rPr lang="en-US" dirty="0"/>
              <a:t> adrenal</a:t>
            </a:r>
          </a:p>
          <a:p>
            <a:pPr marL="64008" indent="0">
              <a:buNone/>
              <a:defRPr/>
            </a:pPr>
            <a:r>
              <a:rPr lang="en-US" i="1" dirty="0">
                <a:solidFill>
                  <a:srgbClr val="FF0000"/>
                </a:solidFill>
              </a:rPr>
              <a:t>Addison’s disease</a:t>
            </a:r>
            <a:endParaRPr lang="en-US" dirty="0">
              <a:solidFill>
                <a:srgbClr val="FF0000"/>
              </a:solidFill>
            </a:endParaRPr>
          </a:p>
          <a:p>
            <a:pPr marL="448056" indent="-384048">
              <a:buNone/>
              <a:defRPr/>
            </a:pPr>
            <a:r>
              <a:rPr lang="en-US" dirty="0" err="1"/>
              <a:t>Gejala</a:t>
            </a:r>
            <a:r>
              <a:rPr lang="en-US" dirty="0"/>
              <a:t> </a:t>
            </a:r>
            <a:r>
              <a:rPr lang="en-US" dirty="0" err="1"/>
              <a:t>berupa</a:t>
            </a:r>
            <a:r>
              <a:rPr lang="en-US" dirty="0"/>
              <a:t> :</a:t>
            </a:r>
          </a:p>
          <a:p>
            <a:pPr marL="448056" indent="-384048">
              <a:buFont typeface="Wingdings 2"/>
              <a:buChar char=""/>
              <a:defRPr/>
            </a:pPr>
            <a:r>
              <a:rPr lang="id-ID" dirty="0"/>
              <a:t>Hipoglikemia (kadar gula dalam darah menurun), </a:t>
            </a:r>
          </a:p>
          <a:p>
            <a:pPr marL="448056" indent="-384048">
              <a:buFont typeface="Wingdings 2"/>
              <a:buChar char=""/>
              <a:defRPr/>
            </a:pPr>
            <a:r>
              <a:rPr lang="id-ID" dirty="0"/>
              <a:t> Gangguan pembentukan glukosa oleh </a:t>
            </a:r>
            <a:r>
              <a:rPr lang="id-ID" dirty="0" smtClean="0"/>
              <a:t>jaringan </a:t>
            </a:r>
            <a:r>
              <a:rPr lang="id-ID" dirty="0"/>
              <a:t>(glukoneogenesis)</a:t>
            </a:r>
          </a:p>
          <a:p>
            <a:pPr marL="448056" indent="-384048">
              <a:buFont typeface="Wingdings 2"/>
              <a:buChar char=""/>
              <a:defRPr/>
            </a:pPr>
            <a:r>
              <a:rPr lang="id-ID" dirty="0"/>
              <a:t>Penurunan kadar glikogen di liver yang menjadi cadangan glukosa dalam tubuh </a:t>
            </a:r>
          </a:p>
          <a:p>
            <a:endParaRPr lang="id-ID" dirty="0"/>
          </a:p>
        </p:txBody>
      </p:sp>
    </p:spTree>
    <p:extLst>
      <p:ext uri="{BB962C8B-B14F-4D97-AF65-F5344CB8AC3E}">
        <p14:creationId xmlns:p14="http://schemas.microsoft.com/office/powerpoint/2010/main" val="1665859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normAutofit fontScale="90000"/>
          </a:bodyPr>
          <a:lstStyle/>
          <a:p>
            <a:pPr marL="484632" indent="0" eaLnBrk="1" fontAlgn="auto" hangingPunct="1">
              <a:spcAft>
                <a:spcPts val="0"/>
              </a:spcAft>
              <a:defRPr/>
            </a:pPr>
            <a:r>
              <a:rPr lang="de-DE" b="1" dirty="0" smtClean="0">
                <a:solidFill>
                  <a:schemeClr val="accent6">
                    <a:lumMod val="75000"/>
                  </a:schemeClr>
                </a:solidFill>
              </a:rPr>
              <a:t>6. Kelenjar Pankreas (Langerhans)</a:t>
            </a:r>
            <a:endParaRPr lang="de-DE" b="1" dirty="0">
              <a:solidFill>
                <a:schemeClr val="accent6">
                  <a:lumMod val="75000"/>
                </a:schemeClr>
              </a:solidFill>
            </a:endParaRPr>
          </a:p>
        </p:txBody>
      </p:sp>
      <p:pic>
        <p:nvPicPr>
          <p:cNvPr id="6451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600200"/>
            <a:ext cx="9144000" cy="5257800"/>
          </a:xfrm>
        </p:spPr>
      </p:pic>
    </p:spTree>
    <p:extLst>
      <p:ext uri="{BB962C8B-B14F-4D97-AF65-F5344CB8AC3E}">
        <p14:creationId xmlns:p14="http://schemas.microsoft.com/office/powerpoint/2010/main" val="1815338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en-US">
              <a:solidFill>
                <a:schemeClr val="accent1">
                  <a:tint val="83000"/>
                  <a:satMod val="150000"/>
                </a:schemeClr>
              </a:solidFill>
            </a:endParaRPr>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07571" y="609600"/>
            <a:ext cx="8001000" cy="6000750"/>
          </a:xfrm>
        </p:spPr>
      </p:pic>
    </p:spTree>
    <p:extLst>
      <p:ext uri="{BB962C8B-B14F-4D97-AF65-F5344CB8AC3E}">
        <p14:creationId xmlns:p14="http://schemas.microsoft.com/office/powerpoint/2010/main" val="2403908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1757" y="1143000"/>
            <a:ext cx="8229600" cy="4572000"/>
          </a:xfrm>
        </p:spPr>
        <p:txBody>
          <a:bodyPr>
            <a:normAutofit/>
          </a:bodyPr>
          <a:lstStyle/>
          <a:p>
            <a:pPr marL="448056" indent="-384048" eaLnBrk="1" fontAlgn="auto" hangingPunct="1">
              <a:spcAft>
                <a:spcPts val="0"/>
              </a:spcAft>
              <a:buFont typeface="Wingdings 2"/>
              <a:buChar char=""/>
              <a:defRPr/>
            </a:pPr>
            <a:r>
              <a:rPr lang="en-US" dirty="0" err="1" smtClean="0"/>
              <a:t>Kelenjar</a:t>
            </a:r>
            <a:r>
              <a:rPr lang="en-US" dirty="0" smtClean="0"/>
              <a:t> </a:t>
            </a:r>
            <a:r>
              <a:rPr lang="en-US" dirty="0" err="1" smtClean="0"/>
              <a:t>pankreas</a:t>
            </a:r>
            <a:r>
              <a:rPr lang="en-US" dirty="0" smtClean="0"/>
              <a:t> </a:t>
            </a:r>
            <a:r>
              <a:rPr lang="en-US" dirty="0" err="1" smtClean="0"/>
              <a:t>merupakan</a:t>
            </a:r>
            <a:r>
              <a:rPr lang="en-US" dirty="0" smtClean="0"/>
              <a:t> </a:t>
            </a:r>
            <a:r>
              <a:rPr lang="en-US" dirty="0" err="1" smtClean="0"/>
              <a:t>sekelompok</a:t>
            </a:r>
            <a:r>
              <a:rPr lang="en-US" dirty="0" smtClean="0"/>
              <a:t> </a:t>
            </a:r>
            <a:r>
              <a:rPr lang="en-US" dirty="0" err="1" smtClean="0"/>
              <a:t>sel</a:t>
            </a:r>
            <a:r>
              <a:rPr lang="en-US" dirty="0" smtClean="0"/>
              <a:t> yang </a:t>
            </a:r>
            <a:r>
              <a:rPr lang="en-US" dirty="0" err="1" smtClean="0"/>
              <a:t>terletak</a:t>
            </a:r>
            <a:r>
              <a:rPr lang="en-US" dirty="0" smtClean="0"/>
              <a:t> </a:t>
            </a:r>
            <a:r>
              <a:rPr lang="en-US" dirty="0" err="1" smtClean="0"/>
              <a:t>pada</a:t>
            </a:r>
            <a:r>
              <a:rPr lang="en-US" dirty="0" smtClean="0"/>
              <a:t> </a:t>
            </a:r>
            <a:r>
              <a:rPr lang="en-US" dirty="0" err="1" smtClean="0"/>
              <a:t>pankreas</a:t>
            </a:r>
            <a:r>
              <a:rPr lang="en-US" dirty="0" smtClean="0"/>
              <a:t>, </a:t>
            </a:r>
            <a:r>
              <a:rPr lang="en-US" dirty="0" err="1" smtClean="0"/>
              <a:t>sehingga</a:t>
            </a:r>
            <a:r>
              <a:rPr lang="en-US" dirty="0" smtClean="0"/>
              <a:t> </a:t>
            </a:r>
            <a:r>
              <a:rPr lang="en-US" dirty="0" err="1" smtClean="0"/>
              <a:t>dikenal</a:t>
            </a:r>
            <a:r>
              <a:rPr lang="en-US" dirty="0" smtClean="0"/>
              <a:t> </a:t>
            </a:r>
            <a:r>
              <a:rPr lang="en-US" dirty="0" err="1" smtClean="0"/>
              <a:t>dengan</a:t>
            </a:r>
            <a:r>
              <a:rPr lang="en-US" dirty="0" smtClean="0"/>
              <a:t> </a:t>
            </a:r>
            <a:r>
              <a:rPr lang="en-US" dirty="0" err="1" smtClean="0"/>
              <a:t>pulau</a:t>
            </a:r>
            <a:r>
              <a:rPr lang="en-US" dirty="0" smtClean="0"/>
              <a:t> – </a:t>
            </a:r>
            <a:r>
              <a:rPr lang="en-US" dirty="0" err="1" smtClean="0"/>
              <a:t>pulau</a:t>
            </a:r>
            <a:r>
              <a:rPr lang="en-US" dirty="0" smtClean="0"/>
              <a:t> </a:t>
            </a:r>
            <a:r>
              <a:rPr lang="en-US" dirty="0" err="1" smtClean="0"/>
              <a:t>langerhans</a:t>
            </a:r>
            <a:r>
              <a:rPr lang="en-US" dirty="0" smtClean="0"/>
              <a:t>.</a:t>
            </a:r>
            <a:br>
              <a:rPr lang="en-US" dirty="0" smtClean="0"/>
            </a:br>
            <a:endParaRPr lang="en-US" dirty="0" smtClean="0"/>
          </a:p>
          <a:p>
            <a:pPr marL="448056" indent="-384048" eaLnBrk="1" fontAlgn="auto" hangingPunct="1">
              <a:spcAft>
                <a:spcPts val="0"/>
              </a:spcAft>
              <a:buFont typeface="Wingdings 2"/>
              <a:buChar char=""/>
              <a:defRPr/>
            </a:pPr>
            <a:r>
              <a:rPr lang="en-US" dirty="0" err="1" smtClean="0"/>
              <a:t>Kelenjar</a:t>
            </a:r>
            <a:r>
              <a:rPr lang="en-US" dirty="0" smtClean="0"/>
              <a:t> </a:t>
            </a:r>
            <a:r>
              <a:rPr lang="en-US" dirty="0" err="1" smtClean="0"/>
              <a:t>pankreas</a:t>
            </a:r>
            <a:r>
              <a:rPr lang="en-US" dirty="0" smtClean="0"/>
              <a:t> </a:t>
            </a:r>
            <a:r>
              <a:rPr lang="en-US" dirty="0" err="1" smtClean="0"/>
              <a:t>menghasilkan</a:t>
            </a:r>
            <a:r>
              <a:rPr lang="en-US" dirty="0" smtClean="0"/>
              <a:t> </a:t>
            </a:r>
            <a:r>
              <a:rPr lang="en-US" dirty="0" err="1" smtClean="0"/>
              <a:t>hormon</a:t>
            </a:r>
            <a:r>
              <a:rPr lang="en-US" dirty="0" smtClean="0"/>
              <a:t> insulin </a:t>
            </a:r>
            <a:r>
              <a:rPr lang="en-US" dirty="0" err="1" smtClean="0"/>
              <a:t>dan</a:t>
            </a:r>
            <a:r>
              <a:rPr lang="en-US" dirty="0" smtClean="0"/>
              <a:t> </a:t>
            </a:r>
            <a:r>
              <a:rPr lang="en-US" dirty="0" err="1" smtClean="0"/>
              <a:t>glukagon</a:t>
            </a:r>
            <a:r>
              <a:rPr lang="en-US" dirty="0" smtClean="0"/>
              <a:t>. Insulin </a:t>
            </a:r>
            <a:r>
              <a:rPr lang="en-US" dirty="0" err="1" smtClean="0"/>
              <a:t>mempermudah</a:t>
            </a:r>
            <a:r>
              <a:rPr lang="en-US" dirty="0" smtClean="0"/>
              <a:t> </a:t>
            </a:r>
            <a:r>
              <a:rPr lang="en-US" dirty="0" err="1" smtClean="0"/>
              <a:t>gerakan</a:t>
            </a:r>
            <a:r>
              <a:rPr lang="en-US" dirty="0" smtClean="0"/>
              <a:t> </a:t>
            </a:r>
            <a:r>
              <a:rPr lang="en-US" dirty="0" err="1" smtClean="0"/>
              <a:t>glukosa</a:t>
            </a:r>
            <a:r>
              <a:rPr lang="en-US" dirty="0" smtClean="0"/>
              <a:t> </a:t>
            </a:r>
            <a:r>
              <a:rPr lang="en-US" dirty="0" err="1" smtClean="0"/>
              <a:t>dari</a:t>
            </a:r>
            <a:r>
              <a:rPr lang="en-US" dirty="0" smtClean="0"/>
              <a:t> </a:t>
            </a:r>
            <a:r>
              <a:rPr lang="en-US" dirty="0" err="1" smtClean="0"/>
              <a:t>darah</a:t>
            </a:r>
            <a:r>
              <a:rPr lang="en-US" dirty="0" smtClean="0"/>
              <a:t> </a:t>
            </a:r>
            <a:r>
              <a:rPr lang="en-US" dirty="0" err="1" smtClean="0"/>
              <a:t>menuju</a:t>
            </a:r>
            <a:r>
              <a:rPr lang="en-US" dirty="0" smtClean="0"/>
              <a:t> </a:t>
            </a:r>
            <a:r>
              <a:rPr lang="en-US" dirty="0" err="1" smtClean="0"/>
              <a:t>ke</a:t>
            </a:r>
            <a:r>
              <a:rPr lang="en-US" dirty="0" smtClean="0"/>
              <a:t> </a:t>
            </a:r>
            <a:r>
              <a:rPr lang="en-US" dirty="0" err="1" smtClean="0"/>
              <a:t>sel</a:t>
            </a:r>
            <a:r>
              <a:rPr lang="en-US" dirty="0" smtClean="0"/>
              <a:t> – </a:t>
            </a:r>
            <a:r>
              <a:rPr lang="en-US" dirty="0" err="1" smtClean="0"/>
              <a:t>sel</a:t>
            </a:r>
            <a:r>
              <a:rPr lang="en-US" dirty="0" smtClean="0"/>
              <a:t> </a:t>
            </a:r>
            <a:r>
              <a:rPr lang="en-US" dirty="0" err="1" smtClean="0"/>
              <a:t>tubuh</a:t>
            </a:r>
            <a:r>
              <a:rPr lang="en-US" dirty="0" smtClean="0"/>
              <a:t> </a:t>
            </a:r>
            <a:r>
              <a:rPr lang="en-US" dirty="0" err="1" smtClean="0"/>
              <a:t>menembus</a:t>
            </a:r>
            <a:r>
              <a:rPr lang="en-US" dirty="0" smtClean="0"/>
              <a:t> </a:t>
            </a:r>
            <a:r>
              <a:rPr lang="en-US" dirty="0" err="1" smtClean="0"/>
              <a:t>membran</a:t>
            </a:r>
            <a:r>
              <a:rPr lang="en-US" dirty="0" smtClean="0"/>
              <a:t> sel.</a:t>
            </a:r>
          </a:p>
          <a:p>
            <a:pPr marL="448056" indent="-384048"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745495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62499" y="948268"/>
            <a:ext cx="3592863" cy="1096963"/>
          </a:xfrm>
        </p:spPr>
        <p:txBody>
          <a:bodyPr/>
          <a:lstStyle/>
          <a:p>
            <a:pPr marL="0" indent="0" algn="ctr">
              <a:buNone/>
            </a:pPr>
            <a:r>
              <a:rPr lang="id-ID" dirty="0" smtClean="0"/>
              <a:t>Kelenjar Endokrin dan Hormon</a:t>
            </a:r>
            <a:endParaRPr lang="id-ID" dirty="0"/>
          </a:p>
        </p:txBody>
      </p:sp>
      <p:pic>
        <p:nvPicPr>
          <p:cNvPr id="6" name="Picture 5"/>
          <p:cNvPicPr>
            <a:picLocks noChangeAspect="1"/>
          </p:cNvPicPr>
          <p:nvPr/>
        </p:nvPicPr>
        <p:blipFill>
          <a:blip r:embed="rId4"/>
          <a:stretch>
            <a:fillRect/>
          </a:stretch>
        </p:blipFill>
        <p:spPr>
          <a:xfrm>
            <a:off x="76200" y="2045231"/>
            <a:ext cx="3469038" cy="1993369"/>
          </a:xfrm>
          <a:prstGeom prst="rect">
            <a:avLst/>
          </a:prstGeom>
        </p:spPr>
      </p:pic>
      <p:pic>
        <p:nvPicPr>
          <p:cNvPr id="7" name="Picture 6"/>
          <p:cNvPicPr>
            <a:picLocks noChangeAspect="1"/>
          </p:cNvPicPr>
          <p:nvPr/>
        </p:nvPicPr>
        <p:blipFill>
          <a:blip r:embed="rId5"/>
          <a:stretch>
            <a:fillRect/>
          </a:stretch>
        </p:blipFill>
        <p:spPr>
          <a:xfrm>
            <a:off x="0" y="4128030"/>
            <a:ext cx="3736312" cy="1998133"/>
          </a:xfrm>
          <a:prstGeom prst="rect">
            <a:avLst/>
          </a:prstGeom>
        </p:spPr>
      </p:pic>
      <p:pic>
        <p:nvPicPr>
          <p:cNvPr id="8" name="Picture 7"/>
          <p:cNvPicPr>
            <a:picLocks noChangeAspect="1"/>
          </p:cNvPicPr>
          <p:nvPr/>
        </p:nvPicPr>
        <p:blipFill>
          <a:blip r:embed="rId6"/>
          <a:stretch>
            <a:fillRect/>
          </a:stretch>
        </p:blipFill>
        <p:spPr>
          <a:xfrm>
            <a:off x="3814659" y="2227009"/>
            <a:ext cx="5405541" cy="4036341"/>
          </a:xfrm>
          <a:prstGeom prst="rect">
            <a:avLst/>
          </a:prstGeom>
        </p:spPr>
      </p:pic>
      <p:sp>
        <p:nvSpPr>
          <p:cNvPr id="9" name="Content Placeholder 2"/>
          <p:cNvSpPr txBox="1">
            <a:spLocks/>
          </p:cNvSpPr>
          <p:nvPr/>
        </p:nvSpPr>
        <p:spPr>
          <a:xfrm>
            <a:off x="4876800" y="1487754"/>
            <a:ext cx="3592863" cy="6684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t>Kelenjar Eksokrin</a:t>
            </a:r>
            <a:endParaRPr lang="id-ID" dirty="0"/>
          </a:p>
        </p:txBody>
      </p:sp>
    </p:spTree>
    <p:extLst>
      <p:ext uri="{BB962C8B-B14F-4D97-AF65-F5344CB8AC3E}">
        <p14:creationId xmlns:p14="http://schemas.microsoft.com/office/powerpoint/2010/main" val="1190507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en-US">
              <a:solidFill>
                <a:schemeClr val="accent1">
                  <a:tint val="83000"/>
                  <a:satMod val="150000"/>
                </a:schemeClr>
              </a:solidFill>
            </a:endParaRPr>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52400" y="967581"/>
            <a:ext cx="8991600" cy="4572000"/>
          </a:xfrm>
        </p:spPr>
        <p:txBody>
          <a:bodyPr>
            <a:noAutofit/>
          </a:bodyPr>
          <a:lstStyle/>
          <a:p>
            <a:pPr marL="448056" indent="-384048" eaLnBrk="1" fontAlgn="auto" hangingPunct="1">
              <a:spcAft>
                <a:spcPts val="0"/>
              </a:spcAft>
              <a:buFont typeface="Wingdings 2"/>
              <a:buChar char=""/>
              <a:defRPr/>
            </a:pPr>
            <a:r>
              <a:rPr lang="en-US" sz="2800" dirty="0" smtClean="0">
                <a:latin typeface="Arial" panose="020B0604020202020204" pitchFamily="34" charset="0"/>
                <a:cs typeface="Arial" panose="020B0604020202020204" pitchFamily="34" charset="0"/>
              </a:rPr>
              <a:t>Di </a:t>
            </a:r>
            <a:r>
              <a:rPr lang="en-US" sz="2800" dirty="0" err="1" smtClean="0">
                <a:latin typeface="Arial" panose="020B0604020202020204" pitchFamily="34" charset="0"/>
                <a:cs typeface="Arial" panose="020B0604020202020204" pitchFamily="34" charset="0"/>
              </a:rPr>
              <a:t>dalam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otot</a:t>
            </a:r>
            <a:r>
              <a:rPr lang="id-ID" sz="28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glukosa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dimetabolisasi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disimpan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dalam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bentuk</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cadangan</a:t>
            </a:r>
            <a:r>
              <a:rPr lang="en-US" sz="2800" dirty="0" smtClean="0">
                <a:latin typeface="Arial" panose="020B0604020202020204" pitchFamily="34" charset="0"/>
                <a:cs typeface="Arial" panose="020B0604020202020204" pitchFamily="34" charset="0"/>
              </a:rPr>
              <a:t>.</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448056" indent="-384048" eaLnBrk="1" fontAlgn="auto" hangingPunct="1">
              <a:spcAft>
                <a:spcPts val="0"/>
              </a:spcAft>
              <a:buFont typeface="Wingdings 2"/>
              <a:buChar char=""/>
              <a:defRPr/>
            </a:pPr>
            <a:r>
              <a:rPr lang="en-US" sz="2800" dirty="0" smtClean="0">
                <a:latin typeface="Arial" panose="020B0604020202020204" pitchFamily="34" charset="0"/>
                <a:cs typeface="Arial" panose="020B0604020202020204" pitchFamily="34" charset="0"/>
              </a:rPr>
              <a:t>Di </a:t>
            </a:r>
            <a:r>
              <a:rPr lang="en-US" sz="2800" dirty="0" err="1" smtClean="0">
                <a:latin typeface="Arial" panose="020B0604020202020204" pitchFamily="34" charset="0"/>
                <a:cs typeface="Arial" panose="020B0604020202020204" pitchFamily="34" charset="0"/>
              </a:rPr>
              <a:t>sel</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hati</a:t>
            </a:r>
            <a:r>
              <a:rPr lang="en-US" sz="2800" dirty="0" smtClean="0">
                <a:latin typeface="Arial" panose="020B0604020202020204" pitchFamily="34" charset="0"/>
                <a:cs typeface="Arial" panose="020B0604020202020204" pitchFamily="34" charset="0"/>
              </a:rPr>
              <a:t>, insulin </a:t>
            </a:r>
            <a:r>
              <a:rPr lang="en-US" sz="2800" dirty="0" err="1" smtClean="0">
                <a:latin typeface="Arial" panose="020B0604020202020204" pitchFamily="34" charset="0"/>
                <a:cs typeface="Arial" panose="020B0604020202020204" pitchFamily="34" charset="0"/>
              </a:rPr>
              <a:t>mempercepat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proses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pembentukan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glikogen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glikogenesis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pembentukan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lemak</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lipogenesis</a:t>
            </a:r>
            <a:r>
              <a:rPr lang="en-US" sz="2800" dirty="0" smtClean="0">
                <a:latin typeface="Arial" panose="020B0604020202020204" pitchFamily="34" charset="0"/>
                <a:cs typeface="Arial" panose="020B0604020202020204" pitchFamily="34" charset="0"/>
              </a:rPr>
              <a:t>).</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448056" indent="-384048" eaLnBrk="1" fontAlgn="auto" hangingPunct="1">
              <a:spcAft>
                <a:spcPts val="0"/>
              </a:spcAft>
              <a:buFont typeface="Wingdings 2"/>
              <a:buChar char=""/>
              <a:defRPr/>
            </a:pPr>
            <a:r>
              <a:rPr lang="en-US" sz="2800" dirty="0" smtClean="0">
                <a:latin typeface="Arial" panose="020B0604020202020204" pitchFamily="34" charset="0"/>
                <a:cs typeface="Arial" panose="020B0604020202020204" pitchFamily="34" charset="0"/>
              </a:rPr>
              <a:t>Kadar </a:t>
            </a:r>
            <a:r>
              <a:rPr lang="en-US" sz="2800" dirty="0" err="1" smtClean="0">
                <a:latin typeface="Arial" panose="020B0604020202020204" pitchFamily="34" charset="0"/>
                <a:cs typeface="Arial" panose="020B0604020202020204" pitchFamily="34" charset="0"/>
              </a:rPr>
              <a:t>glukosa</a:t>
            </a:r>
            <a:r>
              <a:rPr lang="en-US" sz="2800" dirty="0" smtClean="0">
                <a:latin typeface="Arial" panose="020B0604020202020204" pitchFamily="34" charset="0"/>
                <a:cs typeface="Arial" panose="020B0604020202020204" pitchFamily="34" charset="0"/>
              </a:rPr>
              <a:t> yang </a:t>
            </a:r>
            <a:r>
              <a:rPr lang="en-US" sz="2800" dirty="0" err="1" smtClean="0">
                <a:latin typeface="Arial" panose="020B0604020202020204" pitchFamily="34" charset="0"/>
                <a:cs typeface="Arial" panose="020B0604020202020204" pitchFamily="34" charset="0"/>
              </a:rPr>
              <a:t>tinggi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dalam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darah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merupakan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rangsangan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untuk</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mensekresikan</a:t>
            </a:r>
            <a:r>
              <a:rPr lang="en-US" sz="2800" dirty="0" smtClean="0">
                <a:latin typeface="Arial" panose="020B0604020202020204" pitchFamily="34" charset="0"/>
                <a:cs typeface="Arial" panose="020B0604020202020204" pitchFamily="34" charset="0"/>
              </a:rPr>
              <a:t> insulin. </a:t>
            </a:r>
            <a:r>
              <a:rPr lang="en-US" sz="2800" dirty="0" err="1" smtClean="0">
                <a:latin typeface="Arial" panose="020B0604020202020204" pitchFamily="34" charset="0"/>
                <a:cs typeface="Arial" panose="020B0604020202020204" pitchFamily="34" charset="0"/>
              </a:rPr>
              <a:t>Sebaliknya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gluk</a:t>
            </a:r>
            <a:r>
              <a:rPr lang="id-ID" sz="2800" dirty="0" smtClean="0">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g</a:t>
            </a:r>
            <a:r>
              <a:rPr lang="id-ID" sz="2800" dirty="0" smtClean="0">
                <a:latin typeface="Arial" panose="020B0604020202020204" pitchFamily="34" charset="0"/>
                <a:cs typeface="Arial" panose="020B0604020202020204" pitchFamily="34" charset="0"/>
              </a:rPr>
              <a:t>o</a:t>
            </a:r>
            <a:r>
              <a:rPr lang="en-US" sz="2800" dirty="0" smtClean="0">
                <a:latin typeface="Arial" panose="020B0604020202020204" pitchFamily="34" charset="0"/>
                <a:cs typeface="Arial" panose="020B0604020202020204" pitchFamily="34" charset="0"/>
              </a:rPr>
              <a:t>n </a:t>
            </a:r>
            <a:r>
              <a:rPr lang="en-US" sz="2800" dirty="0" err="1" smtClean="0">
                <a:latin typeface="Arial" panose="020B0604020202020204" pitchFamily="34" charset="0"/>
                <a:cs typeface="Arial" panose="020B0604020202020204" pitchFamily="34" charset="0"/>
              </a:rPr>
              <a:t>bekerja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secara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berlawanan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terhadap</a:t>
            </a:r>
            <a:r>
              <a:rPr lang="en-US" sz="2800" dirty="0" smtClean="0">
                <a:latin typeface="Arial" panose="020B0604020202020204" pitchFamily="34" charset="0"/>
                <a:cs typeface="Arial" panose="020B0604020202020204" pitchFamily="34" charset="0"/>
              </a:rPr>
              <a:t> insulin. </a:t>
            </a:r>
          </a:p>
          <a:p>
            <a:pPr marL="448056" indent="-384048" eaLnBrk="1" fontAlgn="auto" hangingPunct="1">
              <a:spcAft>
                <a:spcPts val="0"/>
              </a:spcAft>
              <a:buFont typeface="Wingdings 2"/>
              <a:buNone/>
              <a:defRPr/>
            </a:pP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448056" indent="-384048" eaLnBrk="1" fontAlgn="auto" hangingPunct="1">
              <a:spcAft>
                <a:spcPts val="0"/>
              </a:spcAft>
              <a:buFont typeface="Wingdings 2"/>
              <a:buChar char=""/>
              <a:defRP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087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914400"/>
            <a:ext cx="8229600" cy="5486400"/>
          </a:xfrm>
        </p:spPr>
        <p:txBody>
          <a:bodyPr>
            <a:normAutofit fontScale="85000" lnSpcReduction="20000"/>
          </a:bodyPr>
          <a:lstStyle/>
          <a:p>
            <a:pPr marL="0" indent="0">
              <a:spcBef>
                <a:spcPts val="0"/>
              </a:spcBef>
              <a:buNone/>
            </a:pPr>
            <a:r>
              <a:rPr lang="en-US" b="1" dirty="0" err="1" smtClean="0">
                <a:latin typeface="Arial" panose="020B0604020202020204" pitchFamily="34" charset="0"/>
                <a:cs typeface="Arial" panose="020B0604020202020204" pitchFamily="34" charset="0"/>
              </a:rPr>
              <a:t>Hiposekresi</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hormon</a:t>
            </a:r>
            <a:r>
              <a:rPr lang="en-US" b="1" dirty="0">
                <a:latin typeface="Arial" panose="020B0604020202020204" pitchFamily="34" charset="0"/>
                <a:cs typeface="Arial" panose="020B0604020202020204" pitchFamily="34" charset="0"/>
              </a:rPr>
              <a:t> insulin </a:t>
            </a:r>
            <a:endParaRPr lang="id-ID" b="1" dirty="0" smtClean="0">
              <a:latin typeface="Arial" panose="020B0604020202020204" pitchFamily="34" charset="0"/>
              <a:cs typeface="Arial" panose="020B0604020202020204" pitchFamily="34" charset="0"/>
            </a:endParaRPr>
          </a:p>
          <a:p>
            <a:pPr marL="0" indent="0">
              <a:spcBef>
                <a:spcPts val="0"/>
              </a:spcBef>
              <a:buNone/>
            </a:pPr>
            <a:endParaRPr lang="en-US" b="1" dirty="0">
              <a:latin typeface="Arial" panose="020B0604020202020204" pitchFamily="34" charset="0"/>
              <a:cs typeface="Arial" panose="020B0604020202020204" pitchFamily="34" charset="0"/>
            </a:endParaRPr>
          </a:p>
          <a:p>
            <a:pPr>
              <a:spcBef>
                <a:spcPts val="0"/>
              </a:spcBef>
            </a:pPr>
            <a:r>
              <a:rPr lang="en-US" dirty="0">
                <a:solidFill>
                  <a:srgbClr val="FF0000"/>
                </a:solidFill>
                <a:latin typeface="Arial" panose="020B0604020202020204" pitchFamily="34" charset="0"/>
                <a:cs typeface="Arial" panose="020B0604020202020204" pitchFamily="34" charset="0"/>
              </a:rPr>
              <a:t>Diabetes </a:t>
            </a:r>
            <a:r>
              <a:rPr lang="en-US" dirty="0" err="1">
                <a:solidFill>
                  <a:srgbClr val="FF0000"/>
                </a:solidFill>
                <a:latin typeface="Arial" panose="020B0604020202020204" pitchFamily="34" charset="0"/>
                <a:cs typeface="Arial" panose="020B0604020202020204" pitchFamily="34" charset="0"/>
              </a:rPr>
              <a:t>tipe</a:t>
            </a:r>
            <a:r>
              <a:rPr lang="en-US" dirty="0">
                <a:solidFill>
                  <a:srgbClr val="FF0000"/>
                </a:solidFill>
                <a:latin typeface="Arial" panose="020B0604020202020204" pitchFamily="34" charset="0"/>
                <a:cs typeface="Arial" panose="020B0604020202020204" pitchFamily="34" charset="0"/>
              </a:rPr>
              <a:t> I</a:t>
            </a:r>
          </a:p>
          <a:p>
            <a:pPr marL="358775" indent="0">
              <a:spcBef>
                <a:spcPts val="0"/>
              </a:spcBef>
              <a:buNone/>
            </a:pPr>
            <a:r>
              <a:rPr lang="en-US" dirty="0" err="1">
                <a:latin typeface="Arial" panose="020B0604020202020204" pitchFamily="34" charset="0"/>
                <a:cs typeface="Arial" panose="020B0604020202020204" pitchFamily="34" charset="0"/>
              </a:rPr>
              <a:t>Penyakit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sepenuhnya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bergantung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dengan</a:t>
            </a:r>
            <a:r>
              <a:rPr lang="en-US" dirty="0">
                <a:latin typeface="Arial" panose="020B0604020202020204" pitchFamily="34" charset="0"/>
                <a:cs typeface="Arial" panose="020B0604020202020204" pitchFamily="34" charset="0"/>
              </a:rPr>
              <a:t> insulin, </a:t>
            </a:r>
            <a:r>
              <a:rPr lang="en-US" dirty="0" err="1">
                <a:latin typeface="Arial" panose="020B0604020202020204" pitchFamily="34" charset="0"/>
                <a:cs typeface="Arial" panose="020B0604020202020204" pitchFamily="34" charset="0"/>
              </a:rPr>
              <a:t>penyakit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sering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didapatkan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anak-anak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dewasa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Pengobatan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dengan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mengganti</a:t>
            </a:r>
            <a:r>
              <a:rPr lang="en-US" dirty="0">
                <a:latin typeface="Arial" panose="020B0604020202020204" pitchFamily="34" charset="0"/>
                <a:cs typeface="Arial" panose="020B0604020202020204" pitchFamily="34" charset="0"/>
              </a:rPr>
              <a:t> insulin </a:t>
            </a:r>
            <a:r>
              <a:rPr lang="en-US" dirty="0" err="1">
                <a:latin typeface="Arial" panose="020B0604020202020204" pitchFamily="34" charset="0"/>
                <a:cs typeface="Arial" panose="020B0604020202020204" pitchFamily="34" charset="0"/>
              </a:rPr>
              <a:t>sesuai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dengan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jumlah</a:t>
            </a:r>
            <a:r>
              <a:rPr lang="en-US" dirty="0">
                <a:latin typeface="Arial" panose="020B0604020202020204" pitchFamily="34" charset="0"/>
                <a:cs typeface="Arial" panose="020B0604020202020204" pitchFamily="34" charset="0"/>
              </a:rPr>
              <a:t> yang </a:t>
            </a:r>
            <a:r>
              <a:rPr lang="en-US" dirty="0" err="1" smtClean="0">
                <a:latin typeface="Arial" panose="020B0604020202020204" pitchFamily="34" charset="0"/>
                <a:cs typeface="Arial" panose="020B0604020202020204" pitchFamily="34" charset="0"/>
              </a:rPr>
              <a:t>diperlukan</a:t>
            </a:r>
            <a:endParaRPr lang="id-ID" dirty="0" smtClean="0">
              <a:latin typeface="Arial" panose="020B0604020202020204" pitchFamily="34" charset="0"/>
              <a:cs typeface="Arial" panose="020B0604020202020204" pitchFamily="34" charset="0"/>
            </a:endParaRPr>
          </a:p>
          <a:p>
            <a:pPr marL="358775" indent="0">
              <a:spcBef>
                <a:spcPts val="0"/>
              </a:spcBef>
              <a:buNone/>
            </a:pPr>
            <a:endParaRPr lang="en-US" dirty="0">
              <a:latin typeface="Arial" panose="020B0604020202020204" pitchFamily="34" charset="0"/>
              <a:cs typeface="Arial" panose="020B0604020202020204" pitchFamily="34" charset="0"/>
            </a:endParaRPr>
          </a:p>
          <a:p>
            <a:pPr>
              <a:spcBef>
                <a:spcPts val="0"/>
              </a:spcBef>
            </a:pPr>
            <a:r>
              <a:rPr lang="id-ID" dirty="0">
                <a:solidFill>
                  <a:srgbClr val="FF0000"/>
                </a:solidFill>
                <a:latin typeface="Arial" panose="020B0604020202020204" pitchFamily="34" charset="0"/>
                <a:cs typeface="Arial" panose="020B0604020202020204" pitchFamily="34" charset="0"/>
              </a:rPr>
              <a:t>Diabetes tipe 2</a:t>
            </a:r>
          </a:p>
          <a:p>
            <a:pPr marL="358775" indent="0">
              <a:spcBef>
                <a:spcPts val="0"/>
              </a:spcBef>
              <a:buNone/>
            </a:pPr>
            <a:r>
              <a:rPr lang="id-ID" dirty="0">
                <a:latin typeface="Arial" panose="020B0604020202020204" pitchFamily="34" charset="0"/>
                <a:cs typeface="Arial" panose="020B0604020202020204" pitchFamily="34" charset="0"/>
              </a:rPr>
              <a:t>pada penyakit ini insulin diproduksi dalam jumlah memadai tetapi terdapat gangguan dalam kualitas dan mekanisme kerjanya. Faktor resiko penyakit ini seperti riwayat keluarga dengan Diabetes Mellitus dan </a:t>
            </a:r>
            <a:r>
              <a:rPr lang="id-ID" dirty="0" smtClean="0">
                <a:latin typeface="Arial" panose="020B0604020202020204" pitchFamily="34" charset="0"/>
                <a:cs typeface="Arial" panose="020B0604020202020204" pitchFamily="34" charset="0"/>
              </a:rPr>
              <a:t>obesitas</a:t>
            </a:r>
            <a:endParaRPr lang="id-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515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pPr marL="484632" indent="0" eaLnBrk="1" fontAlgn="auto" hangingPunct="1">
              <a:spcAft>
                <a:spcPts val="0"/>
              </a:spcAft>
              <a:defRPr/>
            </a:pPr>
            <a:r>
              <a:rPr lang="de-DE" b="1" dirty="0" smtClean="0">
                <a:solidFill>
                  <a:schemeClr val="accent6">
                    <a:lumMod val="75000"/>
                  </a:schemeClr>
                </a:solidFill>
              </a:rPr>
              <a:t>7. Kelenjar Kelamin</a:t>
            </a:r>
            <a:endParaRPr lang="de-DE" b="1" dirty="0">
              <a:solidFill>
                <a:schemeClr val="accent6">
                  <a:lumMod val="75000"/>
                </a:schemeClr>
              </a:solidFill>
            </a:endParaRPr>
          </a:p>
        </p:txBody>
      </p:sp>
      <p:pic>
        <p:nvPicPr>
          <p:cNvPr id="7065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447800"/>
            <a:ext cx="9144000" cy="5410200"/>
          </a:xfrm>
        </p:spPr>
      </p:pic>
    </p:spTree>
    <p:extLst>
      <p:ext uri="{BB962C8B-B14F-4D97-AF65-F5344CB8AC3E}">
        <p14:creationId xmlns:p14="http://schemas.microsoft.com/office/powerpoint/2010/main" val="3094193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marL="484632" indent="0" eaLnBrk="1" fontAlgn="auto" hangingPunct="1">
              <a:spcAft>
                <a:spcPts val="0"/>
              </a:spcAft>
              <a:defRPr/>
            </a:pPr>
            <a:r>
              <a:rPr lang="en-US" b="1" dirty="0" smtClean="0">
                <a:solidFill>
                  <a:schemeClr val="accent6">
                    <a:lumMod val="75000"/>
                  </a:schemeClr>
                </a:solidFill>
                <a:latin typeface="Arial" panose="020B0604020202020204" pitchFamily="34" charset="0"/>
                <a:cs typeface="Arial" panose="020B0604020202020204" pitchFamily="34" charset="0"/>
              </a:rPr>
              <a:t>a. </a:t>
            </a:r>
            <a:r>
              <a:rPr lang="en-US" b="1" dirty="0" err="1" smtClean="0">
                <a:solidFill>
                  <a:schemeClr val="accent6">
                    <a:lumMod val="75000"/>
                  </a:schemeClr>
                </a:solidFill>
                <a:latin typeface="Arial" panose="020B0604020202020204" pitchFamily="34" charset="0"/>
                <a:cs typeface="Arial" panose="020B0604020202020204" pitchFamily="34" charset="0"/>
              </a:rPr>
              <a:t>Ovarium</a:t>
            </a:r>
            <a:endParaRPr lang="en-US"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524000"/>
            <a:ext cx="8610600" cy="4876800"/>
          </a:xfrm>
        </p:spPr>
        <p:txBody>
          <a:bodyPr>
            <a:normAutofit fontScale="85000" lnSpcReduction="20000"/>
          </a:bodyPr>
          <a:lstStyle/>
          <a:p>
            <a:pPr marL="448056" indent="-384048" eaLnBrk="1" fontAlgn="auto" hangingPunct="1">
              <a:spcAft>
                <a:spcPts val="0"/>
              </a:spcAft>
              <a:buFont typeface="Wingdings 2"/>
              <a:buChar char=""/>
              <a:defRPr/>
            </a:pPr>
            <a:r>
              <a:rPr lang="en-US" dirty="0" err="1" smtClean="0"/>
              <a:t>Merupakan</a:t>
            </a:r>
            <a:r>
              <a:rPr lang="en-US" dirty="0" smtClean="0"/>
              <a:t> </a:t>
            </a:r>
            <a:r>
              <a:rPr lang="en-US" dirty="0" err="1" smtClean="0"/>
              <a:t>kelenjar</a:t>
            </a:r>
            <a:r>
              <a:rPr lang="en-US" dirty="0" smtClean="0"/>
              <a:t> </a:t>
            </a:r>
            <a:r>
              <a:rPr lang="en-US" dirty="0" err="1" smtClean="0"/>
              <a:t>kelamin</a:t>
            </a:r>
            <a:r>
              <a:rPr lang="en-US" dirty="0" smtClean="0"/>
              <a:t> </a:t>
            </a:r>
            <a:r>
              <a:rPr lang="en-US" dirty="0" err="1" smtClean="0"/>
              <a:t>wanita</a:t>
            </a:r>
            <a:r>
              <a:rPr lang="en-US" dirty="0" smtClean="0"/>
              <a:t> yang </a:t>
            </a:r>
            <a:r>
              <a:rPr lang="en-US" dirty="0" err="1" smtClean="0"/>
              <a:t>berfungsi</a:t>
            </a:r>
            <a:r>
              <a:rPr lang="en-US" dirty="0" smtClean="0"/>
              <a:t> </a:t>
            </a:r>
            <a:r>
              <a:rPr lang="en-US" dirty="0" err="1" smtClean="0"/>
              <a:t>menghasilkan</a:t>
            </a:r>
            <a:r>
              <a:rPr lang="en-US" dirty="0" smtClean="0"/>
              <a:t> </a:t>
            </a:r>
            <a:r>
              <a:rPr lang="en-US" dirty="0" err="1" smtClean="0"/>
              <a:t>sel</a:t>
            </a:r>
            <a:r>
              <a:rPr lang="en-US" dirty="0" smtClean="0"/>
              <a:t> </a:t>
            </a:r>
            <a:r>
              <a:rPr lang="en-US" dirty="0" err="1" smtClean="0"/>
              <a:t>telur</a:t>
            </a:r>
            <a:r>
              <a:rPr lang="en-US" dirty="0" smtClean="0"/>
              <a:t>, </a:t>
            </a:r>
            <a:r>
              <a:rPr lang="en-US" dirty="0" err="1" smtClean="0"/>
              <a:t>hormon</a:t>
            </a:r>
            <a:r>
              <a:rPr lang="en-US" dirty="0" smtClean="0"/>
              <a:t> estrogen </a:t>
            </a:r>
            <a:r>
              <a:rPr lang="en-US" dirty="0" err="1" smtClean="0"/>
              <a:t>dan</a:t>
            </a:r>
            <a:r>
              <a:rPr lang="en-US" dirty="0" smtClean="0"/>
              <a:t> </a:t>
            </a:r>
            <a:r>
              <a:rPr lang="en-US" dirty="0" err="1" smtClean="0"/>
              <a:t>hormon</a:t>
            </a:r>
            <a:r>
              <a:rPr lang="en-US" dirty="0" smtClean="0"/>
              <a:t> </a:t>
            </a:r>
            <a:r>
              <a:rPr lang="en-US" dirty="0" err="1" smtClean="0"/>
              <a:t>progesteron</a:t>
            </a:r>
            <a:endParaRPr lang="en-US" dirty="0" smtClean="0"/>
          </a:p>
          <a:p>
            <a:pPr marL="448056" indent="-384048" eaLnBrk="1" fontAlgn="auto" hangingPunct="1">
              <a:spcAft>
                <a:spcPts val="0"/>
              </a:spcAft>
              <a:buFont typeface="Wingdings 2"/>
              <a:buChar char=""/>
              <a:defRPr/>
            </a:pPr>
            <a:r>
              <a:rPr lang="en-US" dirty="0" err="1" smtClean="0"/>
              <a:t>Sekresi</a:t>
            </a:r>
            <a:r>
              <a:rPr lang="en-US" dirty="0" smtClean="0"/>
              <a:t> estrogen </a:t>
            </a:r>
            <a:r>
              <a:rPr lang="en-US" dirty="0" err="1" smtClean="0"/>
              <a:t>dihasilkan</a:t>
            </a:r>
            <a:r>
              <a:rPr lang="en-US" dirty="0" smtClean="0"/>
              <a:t> </a:t>
            </a:r>
            <a:r>
              <a:rPr lang="en-US" dirty="0" err="1" smtClean="0"/>
              <a:t>oleh</a:t>
            </a:r>
            <a:r>
              <a:rPr lang="en-US" dirty="0" smtClean="0"/>
              <a:t> </a:t>
            </a:r>
            <a:r>
              <a:rPr lang="en-US" i="1" dirty="0" err="1" smtClean="0"/>
              <a:t>folikel</a:t>
            </a:r>
            <a:r>
              <a:rPr lang="en-US" i="1" dirty="0" smtClean="0"/>
              <a:t> de </a:t>
            </a:r>
            <a:r>
              <a:rPr lang="en-US" i="1" dirty="0" err="1" smtClean="0"/>
              <a:t>Graaf</a:t>
            </a:r>
            <a:r>
              <a:rPr lang="en-US" dirty="0" smtClean="0"/>
              <a:t> </a:t>
            </a:r>
            <a:r>
              <a:rPr lang="en-US" dirty="0" err="1" smtClean="0"/>
              <a:t>dan</a:t>
            </a:r>
            <a:r>
              <a:rPr lang="en-US" dirty="0" smtClean="0"/>
              <a:t> </a:t>
            </a:r>
            <a:r>
              <a:rPr lang="en-US" dirty="0" err="1" smtClean="0"/>
              <a:t>dirangsang</a:t>
            </a:r>
            <a:r>
              <a:rPr lang="en-US" dirty="0" smtClean="0"/>
              <a:t> </a:t>
            </a:r>
            <a:r>
              <a:rPr lang="en-US" dirty="0" err="1" smtClean="0"/>
              <a:t>oleh</a:t>
            </a:r>
            <a:r>
              <a:rPr lang="en-US" dirty="0" smtClean="0"/>
              <a:t> FSH</a:t>
            </a:r>
          </a:p>
          <a:p>
            <a:pPr marL="448056" indent="-384048" eaLnBrk="1" fontAlgn="auto" hangingPunct="1">
              <a:spcAft>
                <a:spcPts val="0"/>
              </a:spcAft>
              <a:buFont typeface="Wingdings 2"/>
              <a:buChar char=""/>
              <a:defRPr/>
            </a:pPr>
            <a:r>
              <a:rPr lang="en-US" dirty="0" smtClean="0"/>
              <a:t>Estrogen </a:t>
            </a:r>
            <a:r>
              <a:rPr lang="en-US" dirty="0" err="1" smtClean="0"/>
              <a:t>berfungsi</a:t>
            </a:r>
            <a:r>
              <a:rPr lang="en-US" dirty="0" smtClean="0"/>
              <a:t> </a:t>
            </a:r>
            <a:r>
              <a:rPr lang="en-US" dirty="0" err="1" smtClean="0"/>
              <a:t>menimbulkan</a:t>
            </a:r>
            <a:r>
              <a:rPr lang="en-US" dirty="0" smtClean="0"/>
              <a:t> </a:t>
            </a:r>
            <a:r>
              <a:rPr lang="en-US" dirty="0" err="1" smtClean="0"/>
              <a:t>dan</a:t>
            </a:r>
            <a:r>
              <a:rPr lang="en-US" dirty="0" smtClean="0"/>
              <a:t> </a:t>
            </a:r>
            <a:r>
              <a:rPr lang="en-US" dirty="0" err="1" smtClean="0"/>
              <a:t>mempertahankan</a:t>
            </a:r>
            <a:r>
              <a:rPr lang="en-US" dirty="0" smtClean="0"/>
              <a:t> </a:t>
            </a:r>
            <a:r>
              <a:rPr lang="en-US" dirty="0" err="1" smtClean="0"/>
              <a:t>tanda</a:t>
            </a:r>
            <a:r>
              <a:rPr lang="en-US" dirty="0" smtClean="0"/>
              <a:t> – </a:t>
            </a:r>
            <a:r>
              <a:rPr lang="en-US" dirty="0" err="1" smtClean="0"/>
              <a:t>tanda</a:t>
            </a:r>
            <a:r>
              <a:rPr lang="en-US" dirty="0" smtClean="0"/>
              <a:t> </a:t>
            </a:r>
            <a:r>
              <a:rPr lang="en-US" dirty="0" err="1" smtClean="0"/>
              <a:t>kelamin</a:t>
            </a:r>
            <a:r>
              <a:rPr lang="en-US" dirty="0" smtClean="0"/>
              <a:t> </a:t>
            </a:r>
            <a:r>
              <a:rPr lang="en-US" dirty="0" err="1" smtClean="0"/>
              <a:t>sekunder</a:t>
            </a:r>
            <a:r>
              <a:rPr lang="en-US" dirty="0" smtClean="0"/>
              <a:t> </a:t>
            </a:r>
            <a:r>
              <a:rPr lang="en-US" dirty="0" err="1" smtClean="0"/>
              <a:t>pada</a:t>
            </a:r>
            <a:r>
              <a:rPr lang="en-US" dirty="0" smtClean="0"/>
              <a:t> </a:t>
            </a:r>
            <a:r>
              <a:rPr lang="en-US" dirty="0" err="1" smtClean="0"/>
              <a:t>wanita</a:t>
            </a:r>
            <a:r>
              <a:rPr lang="en-US" dirty="0" smtClean="0"/>
              <a:t>, </a:t>
            </a:r>
            <a:r>
              <a:rPr lang="en-US" dirty="0" err="1" smtClean="0"/>
              <a:t>misalnya</a:t>
            </a:r>
            <a:r>
              <a:rPr lang="en-US" dirty="0" smtClean="0"/>
              <a:t> </a:t>
            </a:r>
            <a:r>
              <a:rPr lang="en-US" dirty="0" err="1" smtClean="0"/>
              <a:t>perkembangan</a:t>
            </a:r>
            <a:r>
              <a:rPr lang="en-US" dirty="0" smtClean="0"/>
              <a:t> </a:t>
            </a:r>
            <a:r>
              <a:rPr lang="en-US" dirty="0" err="1" smtClean="0"/>
              <a:t>pinggul</a:t>
            </a:r>
            <a:r>
              <a:rPr lang="en-US" dirty="0" smtClean="0"/>
              <a:t>, </a:t>
            </a:r>
            <a:r>
              <a:rPr lang="en-US" dirty="0" err="1" smtClean="0"/>
              <a:t>payudara</a:t>
            </a:r>
            <a:r>
              <a:rPr lang="en-US" dirty="0" smtClean="0"/>
              <a:t>, </a:t>
            </a:r>
            <a:r>
              <a:rPr lang="en-US" dirty="0" err="1" smtClean="0"/>
              <a:t>serta</a:t>
            </a:r>
            <a:r>
              <a:rPr lang="en-US" dirty="0" smtClean="0"/>
              <a:t> </a:t>
            </a:r>
            <a:r>
              <a:rPr lang="en-US" dirty="0" err="1" smtClean="0"/>
              <a:t>kulit</a:t>
            </a:r>
            <a:r>
              <a:rPr lang="en-US" dirty="0" smtClean="0"/>
              <a:t> </a:t>
            </a:r>
            <a:r>
              <a:rPr lang="en-US" dirty="0" err="1" smtClean="0"/>
              <a:t>menjadi</a:t>
            </a:r>
            <a:r>
              <a:rPr lang="en-US" dirty="0" smtClean="0"/>
              <a:t> </a:t>
            </a:r>
            <a:r>
              <a:rPr lang="en-US" dirty="0" err="1" smtClean="0"/>
              <a:t>halus</a:t>
            </a:r>
            <a:r>
              <a:rPr lang="en-US" dirty="0" smtClean="0"/>
              <a:t>.</a:t>
            </a:r>
          </a:p>
          <a:p>
            <a:pPr marL="448056" indent="-384048" eaLnBrk="1" fontAlgn="auto" hangingPunct="1">
              <a:spcAft>
                <a:spcPts val="0"/>
              </a:spcAft>
              <a:buFont typeface="Wingdings 2"/>
              <a:buChar char=""/>
              <a:defRPr/>
            </a:pPr>
            <a:r>
              <a:rPr lang="en-US" dirty="0" err="1" smtClean="0"/>
              <a:t>Progesteron</a:t>
            </a:r>
            <a:r>
              <a:rPr lang="en-US" dirty="0" smtClean="0"/>
              <a:t> </a:t>
            </a:r>
            <a:r>
              <a:rPr lang="en-US" dirty="0" err="1" smtClean="0"/>
              <a:t>dihasilkan</a:t>
            </a:r>
            <a:r>
              <a:rPr lang="en-US" dirty="0" smtClean="0"/>
              <a:t> </a:t>
            </a:r>
            <a:r>
              <a:rPr lang="en-US" dirty="0" err="1" smtClean="0"/>
              <a:t>oleh</a:t>
            </a:r>
            <a:r>
              <a:rPr lang="en-US" dirty="0" smtClean="0"/>
              <a:t> </a:t>
            </a:r>
            <a:r>
              <a:rPr lang="en-US" dirty="0" err="1" smtClean="0"/>
              <a:t>korpus</a:t>
            </a:r>
            <a:r>
              <a:rPr lang="en-US" dirty="0" smtClean="0"/>
              <a:t> </a:t>
            </a:r>
            <a:r>
              <a:rPr lang="en-US" dirty="0" err="1" smtClean="0"/>
              <a:t>luteum</a:t>
            </a:r>
            <a:r>
              <a:rPr lang="en-US" dirty="0" smtClean="0"/>
              <a:t> </a:t>
            </a:r>
            <a:r>
              <a:rPr lang="en-US" dirty="0" err="1" smtClean="0"/>
              <a:t>dan</a:t>
            </a:r>
            <a:r>
              <a:rPr lang="en-US" dirty="0" smtClean="0"/>
              <a:t> </a:t>
            </a:r>
            <a:r>
              <a:rPr lang="en-US" dirty="0" err="1" smtClean="0"/>
              <a:t>dirangsang</a:t>
            </a:r>
            <a:r>
              <a:rPr lang="en-US" dirty="0" smtClean="0"/>
              <a:t> </a:t>
            </a:r>
            <a:r>
              <a:rPr lang="en-US" dirty="0" err="1" smtClean="0"/>
              <a:t>oleh</a:t>
            </a:r>
            <a:r>
              <a:rPr lang="en-US" dirty="0" smtClean="0"/>
              <a:t> </a:t>
            </a:r>
            <a:r>
              <a:rPr lang="en-US" dirty="0" smtClean="0"/>
              <a:t>LH</a:t>
            </a:r>
            <a:r>
              <a:rPr lang="id-ID" dirty="0" smtClean="0"/>
              <a:t>, fungsinya untuk </a:t>
            </a:r>
            <a:r>
              <a:rPr lang="en-US" dirty="0" err="1" smtClean="0"/>
              <a:t>mempersiapkan</a:t>
            </a:r>
            <a:r>
              <a:rPr lang="en-US" dirty="0" smtClean="0"/>
              <a:t> </a:t>
            </a:r>
            <a:r>
              <a:rPr lang="en-US" dirty="0" err="1" smtClean="0"/>
              <a:t>dinding</a:t>
            </a:r>
            <a:r>
              <a:rPr lang="en-US" dirty="0" smtClean="0"/>
              <a:t> uterus agar </a:t>
            </a:r>
            <a:r>
              <a:rPr lang="en-US" dirty="0" err="1" smtClean="0"/>
              <a:t>dapat</a:t>
            </a:r>
            <a:r>
              <a:rPr lang="en-US" dirty="0" smtClean="0"/>
              <a:t> </a:t>
            </a:r>
            <a:r>
              <a:rPr lang="en-US" dirty="0" err="1" smtClean="0"/>
              <a:t>menerima</a:t>
            </a:r>
            <a:r>
              <a:rPr lang="en-US" dirty="0" smtClean="0"/>
              <a:t> </a:t>
            </a:r>
            <a:r>
              <a:rPr lang="en-US" dirty="0" err="1" smtClean="0"/>
              <a:t>sel</a:t>
            </a:r>
            <a:r>
              <a:rPr lang="en-US" dirty="0" smtClean="0"/>
              <a:t> </a:t>
            </a:r>
            <a:r>
              <a:rPr lang="en-US" dirty="0" err="1" smtClean="0"/>
              <a:t>telur</a:t>
            </a:r>
            <a:r>
              <a:rPr lang="en-US" dirty="0" smtClean="0"/>
              <a:t> yang </a:t>
            </a:r>
            <a:r>
              <a:rPr lang="en-US" dirty="0" err="1" smtClean="0"/>
              <a:t>sudah</a:t>
            </a:r>
            <a:r>
              <a:rPr lang="en-US" dirty="0" smtClean="0"/>
              <a:t> </a:t>
            </a:r>
            <a:r>
              <a:rPr lang="en-US" dirty="0" err="1" smtClean="0"/>
              <a:t>dibuahi</a:t>
            </a:r>
            <a:r>
              <a:rPr lang="en-US" dirty="0" smtClean="0"/>
              <a:t>. </a:t>
            </a:r>
            <a:endParaRPr lang="en-US" dirty="0"/>
          </a:p>
        </p:txBody>
      </p:sp>
    </p:spTree>
    <p:extLst>
      <p:ext uri="{BB962C8B-B14F-4D97-AF65-F5344CB8AC3E}">
        <p14:creationId xmlns:p14="http://schemas.microsoft.com/office/powerpoint/2010/main" val="1948265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533400"/>
            <a:ext cx="8229600" cy="1143000"/>
          </a:xfrm>
        </p:spPr>
        <p:txBody>
          <a:bodyPr/>
          <a:lstStyle/>
          <a:p>
            <a:pPr marL="484632" indent="0" eaLnBrk="1" fontAlgn="auto" hangingPunct="1">
              <a:spcAft>
                <a:spcPts val="0"/>
              </a:spcAft>
              <a:defRPr/>
            </a:pPr>
            <a:r>
              <a:rPr lang="en-US" b="1" dirty="0" smtClean="0">
                <a:solidFill>
                  <a:schemeClr val="accent6">
                    <a:lumMod val="75000"/>
                  </a:schemeClr>
                </a:solidFill>
              </a:rPr>
              <a:t>b. Testis</a:t>
            </a:r>
            <a:endParaRPr lang="en-US" b="1" dirty="0">
              <a:solidFill>
                <a:schemeClr val="accent6">
                  <a:lumMod val="75000"/>
                </a:schemeClr>
              </a:solidFill>
            </a:endParaRPr>
          </a:p>
        </p:txBody>
      </p:sp>
      <p:sp>
        <p:nvSpPr>
          <p:cNvPr id="3" name="Content Placeholder 2"/>
          <p:cNvSpPr>
            <a:spLocks noGrp="1"/>
          </p:cNvSpPr>
          <p:nvPr>
            <p:ph idx="1"/>
          </p:nvPr>
        </p:nvSpPr>
        <p:spPr>
          <a:xfrm>
            <a:off x="457200" y="1882775"/>
            <a:ext cx="8229600" cy="4572000"/>
          </a:xfrm>
        </p:spPr>
        <p:txBody>
          <a:bodyPr>
            <a:normAutofit fontScale="85000" lnSpcReduction="20000"/>
          </a:bodyPr>
          <a:lstStyle/>
          <a:p>
            <a:pPr marL="448056" indent="-384048" eaLnBrk="1" fontAlgn="auto" hangingPunct="1">
              <a:spcAft>
                <a:spcPts val="0"/>
              </a:spcAft>
              <a:buFont typeface="Wingdings 2"/>
              <a:buChar char=""/>
              <a:defRPr/>
            </a:pPr>
            <a:r>
              <a:rPr lang="en-US" dirty="0" smtClean="0"/>
              <a:t>Testis </a:t>
            </a:r>
            <a:r>
              <a:rPr lang="en-US" dirty="0" err="1" smtClean="0"/>
              <a:t>pada</a:t>
            </a:r>
            <a:r>
              <a:rPr lang="en-US" dirty="0" smtClean="0"/>
              <a:t> </a:t>
            </a:r>
            <a:r>
              <a:rPr lang="en-US" dirty="0" smtClean="0"/>
              <a:t>m</a:t>
            </a:r>
            <a:r>
              <a:rPr lang="id-ID" dirty="0" smtClean="0"/>
              <a:t>amalia </a:t>
            </a:r>
            <a:r>
              <a:rPr lang="en-US" dirty="0" err="1" smtClean="0"/>
              <a:t>terdiri</a:t>
            </a:r>
            <a:r>
              <a:rPr lang="en-US" dirty="0" smtClean="0"/>
              <a:t> </a:t>
            </a:r>
            <a:r>
              <a:rPr lang="en-US" dirty="0" err="1" smtClean="0"/>
              <a:t>dari</a:t>
            </a:r>
            <a:r>
              <a:rPr lang="en-US" dirty="0" smtClean="0"/>
              <a:t> </a:t>
            </a:r>
            <a:r>
              <a:rPr lang="en-US" dirty="0" err="1" smtClean="0"/>
              <a:t>tubulus</a:t>
            </a:r>
            <a:r>
              <a:rPr lang="en-US" dirty="0" smtClean="0"/>
              <a:t> yang </a:t>
            </a:r>
            <a:r>
              <a:rPr lang="en-US" dirty="0" err="1" smtClean="0"/>
              <a:t>dilapisi</a:t>
            </a:r>
            <a:r>
              <a:rPr lang="en-US" dirty="0" smtClean="0"/>
              <a:t> </a:t>
            </a:r>
            <a:r>
              <a:rPr lang="en-US" dirty="0" err="1" smtClean="0"/>
              <a:t>oleh</a:t>
            </a:r>
            <a:r>
              <a:rPr lang="en-US" dirty="0" smtClean="0"/>
              <a:t> </a:t>
            </a:r>
            <a:r>
              <a:rPr lang="en-US" dirty="0" err="1" smtClean="0"/>
              <a:t>sel</a:t>
            </a:r>
            <a:r>
              <a:rPr lang="en-US" dirty="0" smtClean="0"/>
              <a:t> – </a:t>
            </a:r>
            <a:r>
              <a:rPr lang="en-US" dirty="0" err="1" smtClean="0"/>
              <a:t>sel</a:t>
            </a:r>
            <a:r>
              <a:rPr lang="en-US" dirty="0" smtClean="0"/>
              <a:t> </a:t>
            </a:r>
            <a:r>
              <a:rPr lang="en-US" dirty="0" err="1" smtClean="0"/>
              <a:t>benih</a:t>
            </a:r>
            <a:r>
              <a:rPr lang="en-US" dirty="0" smtClean="0"/>
              <a:t> (</a:t>
            </a:r>
            <a:r>
              <a:rPr lang="en-US" dirty="0" err="1" smtClean="0"/>
              <a:t>sel</a:t>
            </a:r>
            <a:r>
              <a:rPr lang="en-US" dirty="0" smtClean="0"/>
              <a:t> germinal), </a:t>
            </a:r>
            <a:r>
              <a:rPr lang="en-US" dirty="0" err="1" smtClean="0"/>
              <a:t>tubulus</a:t>
            </a:r>
            <a:r>
              <a:rPr lang="en-US" dirty="0" smtClean="0"/>
              <a:t> </a:t>
            </a:r>
            <a:r>
              <a:rPr lang="en-US" dirty="0" err="1" smtClean="0"/>
              <a:t>ini</a:t>
            </a:r>
            <a:r>
              <a:rPr lang="en-US" dirty="0" smtClean="0"/>
              <a:t> </a:t>
            </a:r>
            <a:r>
              <a:rPr lang="en-US" dirty="0" err="1" smtClean="0"/>
              <a:t>dikenal</a:t>
            </a:r>
            <a:r>
              <a:rPr lang="en-US" dirty="0" smtClean="0"/>
              <a:t> </a:t>
            </a:r>
            <a:r>
              <a:rPr lang="en-US" dirty="0" err="1" smtClean="0"/>
              <a:t>dengan</a:t>
            </a:r>
            <a:r>
              <a:rPr lang="en-US" dirty="0" smtClean="0"/>
              <a:t> </a:t>
            </a:r>
            <a:r>
              <a:rPr lang="en-US" dirty="0" err="1" smtClean="0"/>
              <a:t>tubulus</a:t>
            </a:r>
            <a:r>
              <a:rPr lang="en-US" dirty="0" smtClean="0"/>
              <a:t> </a:t>
            </a:r>
            <a:r>
              <a:rPr lang="en-US" dirty="0" err="1" smtClean="0"/>
              <a:t>seminiferus</a:t>
            </a:r>
            <a:r>
              <a:rPr lang="en-US" dirty="0" smtClean="0"/>
              <a:t>.</a:t>
            </a:r>
            <a:br>
              <a:rPr lang="en-US" dirty="0" smtClean="0"/>
            </a:br>
            <a:endParaRPr lang="en-US" dirty="0" smtClean="0"/>
          </a:p>
          <a:p>
            <a:pPr marL="448056" indent="-384048" eaLnBrk="1" fontAlgn="auto" hangingPunct="1">
              <a:spcAft>
                <a:spcPts val="0"/>
              </a:spcAft>
              <a:buFont typeface="Wingdings 2"/>
              <a:buChar char=""/>
              <a:defRPr/>
            </a:pPr>
            <a:r>
              <a:rPr lang="en-US" dirty="0" smtClean="0"/>
              <a:t>Testis </a:t>
            </a:r>
            <a:r>
              <a:rPr lang="en-US" dirty="0" err="1" smtClean="0"/>
              <a:t>mensekresikan</a:t>
            </a:r>
            <a:r>
              <a:rPr lang="en-US" dirty="0" smtClean="0"/>
              <a:t> </a:t>
            </a:r>
            <a:r>
              <a:rPr lang="en-US" dirty="0" err="1" smtClean="0"/>
              <a:t>hormon</a:t>
            </a:r>
            <a:r>
              <a:rPr lang="en-US" dirty="0" smtClean="0"/>
              <a:t> </a:t>
            </a:r>
            <a:r>
              <a:rPr lang="en-US" dirty="0" err="1" smtClean="0"/>
              <a:t>testosteron</a:t>
            </a:r>
            <a:r>
              <a:rPr lang="en-US" dirty="0" smtClean="0"/>
              <a:t> yang </a:t>
            </a:r>
            <a:r>
              <a:rPr lang="en-US" dirty="0" err="1" smtClean="0"/>
              <a:t>berfungsi</a:t>
            </a:r>
            <a:r>
              <a:rPr lang="en-US" dirty="0" smtClean="0"/>
              <a:t> </a:t>
            </a:r>
            <a:r>
              <a:rPr lang="en-US" dirty="0" err="1" smtClean="0"/>
              <a:t>merangsang</a:t>
            </a:r>
            <a:r>
              <a:rPr lang="en-US" dirty="0" smtClean="0"/>
              <a:t> </a:t>
            </a:r>
            <a:r>
              <a:rPr lang="en-US" dirty="0" err="1" smtClean="0"/>
              <a:t>pematangan</a:t>
            </a:r>
            <a:r>
              <a:rPr lang="en-US" dirty="0" smtClean="0"/>
              <a:t> </a:t>
            </a:r>
            <a:r>
              <a:rPr lang="en-US" dirty="0" err="1" smtClean="0"/>
              <a:t>sperma</a:t>
            </a:r>
            <a:r>
              <a:rPr lang="en-US" dirty="0" smtClean="0"/>
              <a:t> (spermatogenesis) </a:t>
            </a:r>
            <a:r>
              <a:rPr lang="en-US" dirty="0" err="1" smtClean="0"/>
              <a:t>dan</a:t>
            </a:r>
            <a:r>
              <a:rPr lang="en-US" dirty="0" smtClean="0"/>
              <a:t> </a:t>
            </a:r>
            <a:r>
              <a:rPr lang="en-US" dirty="0" err="1" smtClean="0"/>
              <a:t>pembentukan</a:t>
            </a:r>
            <a:r>
              <a:rPr lang="en-US" dirty="0" smtClean="0"/>
              <a:t> </a:t>
            </a:r>
            <a:r>
              <a:rPr lang="en-US" dirty="0" err="1" smtClean="0"/>
              <a:t>tanda</a:t>
            </a:r>
            <a:r>
              <a:rPr lang="en-US" dirty="0" smtClean="0"/>
              <a:t>–</a:t>
            </a:r>
            <a:r>
              <a:rPr lang="en-US" dirty="0" err="1" smtClean="0"/>
              <a:t>tanda</a:t>
            </a:r>
            <a:r>
              <a:rPr lang="en-US" dirty="0" smtClean="0"/>
              <a:t> </a:t>
            </a:r>
            <a:r>
              <a:rPr lang="en-US" dirty="0" err="1" smtClean="0"/>
              <a:t>kelamin</a:t>
            </a:r>
            <a:r>
              <a:rPr lang="en-US" dirty="0" smtClean="0"/>
              <a:t> </a:t>
            </a:r>
            <a:r>
              <a:rPr lang="en-US" dirty="0" err="1" smtClean="0"/>
              <a:t>pria</a:t>
            </a:r>
            <a:r>
              <a:rPr lang="en-US" dirty="0" smtClean="0"/>
              <a:t>, </a:t>
            </a:r>
            <a:r>
              <a:rPr lang="en-US" dirty="0" err="1" smtClean="0"/>
              <a:t>misalnya</a:t>
            </a:r>
            <a:r>
              <a:rPr lang="en-US" dirty="0" smtClean="0"/>
              <a:t> </a:t>
            </a:r>
            <a:r>
              <a:rPr lang="en-US" dirty="0" err="1" smtClean="0"/>
              <a:t>pertumbuhan</a:t>
            </a:r>
            <a:r>
              <a:rPr lang="en-US" dirty="0" smtClean="0"/>
              <a:t> kumis, </a:t>
            </a:r>
            <a:r>
              <a:rPr lang="en-US" dirty="0" err="1" smtClean="0"/>
              <a:t>janggut</a:t>
            </a:r>
            <a:r>
              <a:rPr lang="en-US" dirty="0" smtClean="0"/>
              <a:t>, </a:t>
            </a:r>
            <a:r>
              <a:rPr lang="en-US" dirty="0" err="1" smtClean="0"/>
              <a:t>bulu</a:t>
            </a:r>
            <a:r>
              <a:rPr lang="en-US" dirty="0" smtClean="0"/>
              <a:t> dada, </a:t>
            </a:r>
            <a:r>
              <a:rPr lang="en-US" dirty="0" err="1" smtClean="0"/>
              <a:t>jakun</a:t>
            </a:r>
            <a:r>
              <a:rPr lang="en-US" dirty="0" smtClean="0"/>
              <a:t>, </a:t>
            </a:r>
            <a:r>
              <a:rPr lang="en-US" dirty="0" err="1" smtClean="0"/>
              <a:t>dan</a:t>
            </a:r>
            <a:r>
              <a:rPr lang="en-US" dirty="0" smtClean="0"/>
              <a:t> </a:t>
            </a:r>
            <a:r>
              <a:rPr lang="en-US" dirty="0" err="1" smtClean="0"/>
              <a:t>membesarnya</a:t>
            </a:r>
            <a:r>
              <a:rPr lang="en-US" dirty="0" smtClean="0"/>
              <a:t> </a:t>
            </a:r>
            <a:r>
              <a:rPr lang="en-US" dirty="0" err="1" smtClean="0"/>
              <a:t>suara</a:t>
            </a:r>
            <a:r>
              <a:rPr lang="en-US" dirty="0" smtClean="0"/>
              <a:t>.</a:t>
            </a:r>
            <a:br>
              <a:rPr lang="en-US" dirty="0" smtClean="0"/>
            </a:br>
            <a:endParaRPr lang="en-US" dirty="0" smtClean="0"/>
          </a:p>
          <a:p>
            <a:pPr marL="448056" indent="-384048" eaLnBrk="1" fontAlgn="auto" hangingPunct="1">
              <a:spcAft>
                <a:spcPts val="0"/>
              </a:spcAft>
              <a:buFont typeface="Wingdings 2"/>
              <a:buChar char=""/>
              <a:defRPr/>
            </a:pPr>
            <a:r>
              <a:rPr lang="en-US" dirty="0" err="1" smtClean="0"/>
              <a:t>Sekresi</a:t>
            </a:r>
            <a:r>
              <a:rPr lang="en-US" dirty="0" smtClean="0"/>
              <a:t> </a:t>
            </a:r>
            <a:r>
              <a:rPr lang="en-US" dirty="0" err="1" smtClean="0"/>
              <a:t>hormon</a:t>
            </a:r>
            <a:r>
              <a:rPr lang="en-US" dirty="0" smtClean="0"/>
              <a:t> </a:t>
            </a:r>
            <a:r>
              <a:rPr lang="en-US" dirty="0" err="1" smtClean="0"/>
              <a:t>tersebut</a:t>
            </a:r>
            <a:r>
              <a:rPr lang="en-US" dirty="0" smtClean="0"/>
              <a:t> </a:t>
            </a:r>
            <a:r>
              <a:rPr lang="en-US" dirty="0" err="1" smtClean="0"/>
              <a:t>dirangsang</a:t>
            </a:r>
            <a:r>
              <a:rPr lang="en-US" dirty="0" smtClean="0"/>
              <a:t> </a:t>
            </a:r>
            <a:r>
              <a:rPr lang="en-US" dirty="0" err="1" smtClean="0"/>
              <a:t>oleh</a:t>
            </a:r>
            <a:r>
              <a:rPr lang="en-US" dirty="0" smtClean="0"/>
              <a:t> ICTH yang </a:t>
            </a:r>
            <a:r>
              <a:rPr lang="en-US" dirty="0" err="1" smtClean="0"/>
              <a:t>dihasilkan</a:t>
            </a:r>
            <a:r>
              <a:rPr lang="en-US" dirty="0" smtClean="0"/>
              <a:t> </a:t>
            </a:r>
            <a:r>
              <a:rPr lang="en-US" dirty="0" err="1" smtClean="0"/>
              <a:t>oleh</a:t>
            </a:r>
            <a:r>
              <a:rPr lang="en-US" dirty="0" smtClean="0"/>
              <a:t> </a:t>
            </a:r>
            <a:r>
              <a:rPr lang="en-US" dirty="0" err="1" smtClean="0"/>
              <a:t>hipofisis</a:t>
            </a:r>
            <a:r>
              <a:rPr lang="en-US" dirty="0" smtClean="0"/>
              <a:t> </a:t>
            </a:r>
            <a:r>
              <a:rPr lang="en-US" dirty="0" err="1" smtClean="0"/>
              <a:t>bagian</a:t>
            </a:r>
            <a:r>
              <a:rPr lang="en-US" dirty="0" smtClean="0"/>
              <a:t> anterior.</a:t>
            </a:r>
          </a:p>
          <a:p>
            <a:pPr marL="448056" indent="-384048"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220443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a:buNone/>
            </a:pPr>
            <a:endParaRPr lang="en-US" dirty="0"/>
          </a:p>
          <a:p>
            <a:pPr marL="0" indent="0">
              <a:buNone/>
            </a:pPr>
            <a:r>
              <a:rPr lang="en-US" dirty="0" err="1"/>
              <a:t>Hiposekresi</a:t>
            </a:r>
            <a:r>
              <a:rPr lang="en-US" dirty="0"/>
              <a:t> </a:t>
            </a:r>
            <a:r>
              <a:rPr lang="en-US" dirty="0" err="1"/>
              <a:t>hormon</a:t>
            </a:r>
            <a:r>
              <a:rPr lang="en-US" dirty="0"/>
              <a:t> </a:t>
            </a:r>
            <a:r>
              <a:rPr lang="en-US" dirty="0" err="1"/>
              <a:t>kelenjar</a:t>
            </a:r>
            <a:r>
              <a:rPr lang="en-US" dirty="0"/>
              <a:t> gonad </a:t>
            </a:r>
          </a:p>
          <a:p>
            <a:r>
              <a:rPr lang="en-US" dirty="0" err="1"/>
              <a:t>Dapat</a:t>
            </a:r>
            <a:r>
              <a:rPr lang="en-US" dirty="0"/>
              <a:t> </a:t>
            </a:r>
            <a:r>
              <a:rPr lang="en-US" dirty="0" err="1"/>
              <a:t>mengakibatkan</a:t>
            </a:r>
            <a:r>
              <a:rPr lang="en-US" dirty="0"/>
              <a:t> </a:t>
            </a:r>
            <a:r>
              <a:rPr lang="en-US" dirty="0" err="1"/>
              <a:t>gangguan</a:t>
            </a:r>
            <a:r>
              <a:rPr lang="en-US" dirty="0"/>
              <a:t> </a:t>
            </a:r>
            <a:r>
              <a:rPr lang="en-US" dirty="0" err="1"/>
              <a:t>terutama</a:t>
            </a:r>
            <a:r>
              <a:rPr lang="en-US" dirty="0"/>
              <a:t> </a:t>
            </a:r>
            <a:r>
              <a:rPr lang="en-US" dirty="0" err="1"/>
              <a:t>dalam</a:t>
            </a:r>
            <a:r>
              <a:rPr lang="en-US" dirty="0"/>
              <a:t> proses </a:t>
            </a:r>
            <a:r>
              <a:rPr lang="en-US" dirty="0" err="1"/>
              <a:t>reproduksi</a:t>
            </a:r>
            <a:r>
              <a:rPr lang="en-US" dirty="0"/>
              <a:t> </a:t>
            </a:r>
            <a:r>
              <a:rPr lang="en-US" dirty="0" err="1"/>
              <a:t>manusia</a:t>
            </a:r>
            <a:r>
              <a:rPr lang="en-US" dirty="0"/>
              <a:t>. </a:t>
            </a:r>
          </a:p>
          <a:p>
            <a:endParaRPr lang="id-ID" dirty="0"/>
          </a:p>
        </p:txBody>
      </p:sp>
    </p:spTree>
    <p:extLst>
      <p:ext uri="{BB962C8B-B14F-4D97-AF65-F5344CB8AC3E}">
        <p14:creationId xmlns:p14="http://schemas.microsoft.com/office/powerpoint/2010/main" val="634971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7" y="2857500"/>
            <a:ext cx="8229600" cy="1143000"/>
          </a:xfrm>
        </p:spPr>
        <p:txBody>
          <a:bodyPr>
            <a:noAutofit/>
          </a:bodyPr>
          <a:lstStyle/>
          <a:p>
            <a:r>
              <a:rPr lang="id-ID" sz="9600" dirty="0" smtClean="0"/>
              <a:t>TERIMA KASIH</a:t>
            </a:r>
            <a:endParaRPr lang="id-ID" sz="9600" dirty="0"/>
          </a:p>
        </p:txBody>
      </p:sp>
    </p:spTree>
    <p:extLst>
      <p:ext uri="{BB962C8B-B14F-4D97-AF65-F5344CB8AC3E}">
        <p14:creationId xmlns:p14="http://schemas.microsoft.com/office/powerpoint/2010/main" val="31848476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marL="484632" indent="0" eaLnBrk="1" fontAlgn="auto" hangingPunct="1">
              <a:spcAft>
                <a:spcPts val="0"/>
              </a:spcAft>
              <a:defRPr/>
            </a:pPr>
            <a:r>
              <a:rPr lang="en-US" b="1" dirty="0" err="1" smtClean="0">
                <a:solidFill>
                  <a:schemeClr val="accent6">
                    <a:lumMod val="75000"/>
                  </a:schemeClr>
                </a:solidFill>
              </a:rPr>
              <a:t>Pengaturan</a:t>
            </a:r>
            <a:r>
              <a:rPr lang="en-US" b="1" dirty="0" smtClean="0">
                <a:solidFill>
                  <a:schemeClr val="accent6">
                    <a:lumMod val="75000"/>
                  </a:schemeClr>
                </a:solidFill>
              </a:rPr>
              <a:t> </a:t>
            </a:r>
            <a:r>
              <a:rPr lang="en-US" b="1" dirty="0" err="1" smtClean="0">
                <a:solidFill>
                  <a:schemeClr val="accent6">
                    <a:lumMod val="75000"/>
                  </a:schemeClr>
                </a:solidFill>
              </a:rPr>
              <a:t>kadar</a:t>
            </a:r>
            <a:r>
              <a:rPr lang="en-US" b="1" dirty="0" smtClean="0">
                <a:solidFill>
                  <a:schemeClr val="accent6">
                    <a:lumMod val="75000"/>
                  </a:schemeClr>
                </a:solidFill>
              </a:rPr>
              <a:t> </a:t>
            </a:r>
            <a:r>
              <a:rPr lang="en-US" b="1" dirty="0" err="1" smtClean="0">
                <a:solidFill>
                  <a:schemeClr val="accent6">
                    <a:lumMod val="75000"/>
                  </a:schemeClr>
                </a:solidFill>
              </a:rPr>
              <a:t>gula</a:t>
            </a:r>
            <a:r>
              <a:rPr lang="en-US" b="1" dirty="0" smtClean="0">
                <a:solidFill>
                  <a:schemeClr val="accent6">
                    <a:lumMod val="75000"/>
                  </a:schemeClr>
                </a:solidFill>
              </a:rPr>
              <a:t> </a:t>
            </a:r>
            <a:r>
              <a:rPr lang="en-US" b="1" dirty="0" err="1" smtClean="0">
                <a:solidFill>
                  <a:schemeClr val="accent6">
                    <a:lumMod val="75000"/>
                  </a:schemeClr>
                </a:solidFill>
              </a:rPr>
              <a:t>darah</a:t>
            </a:r>
            <a:endParaRPr lang="en-US" b="1" dirty="0">
              <a:solidFill>
                <a:schemeClr val="accent6">
                  <a:lumMod val="75000"/>
                </a:schemeClr>
              </a:solidFill>
            </a:endParaRPr>
          </a:p>
        </p:txBody>
      </p:sp>
      <p:pic>
        <p:nvPicPr>
          <p:cNvPr id="68611"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1524000"/>
            <a:ext cx="9144000" cy="5334000"/>
          </a:xfrm>
        </p:spPr>
      </p:pic>
    </p:spTree>
    <p:extLst>
      <p:ext uri="{BB962C8B-B14F-4D97-AF65-F5344CB8AC3E}">
        <p14:creationId xmlns:p14="http://schemas.microsoft.com/office/powerpoint/2010/main" val="225293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pPr marL="484632" indent="0" eaLnBrk="1" fontAlgn="auto" hangingPunct="1">
              <a:spcAft>
                <a:spcPts val="0"/>
              </a:spcAft>
              <a:defRPr/>
            </a:pPr>
            <a:r>
              <a:rPr lang="en-US" b="1" dirty="0" err="1" smtClean="0">
                <a:solidFill>
                  <a:schemeClr val="accent6">
                    <a:lumMod val="75000"/>
                  </a:schemeClr>
                </a:solidFill>
              </a:rPr>
              <a:t>Regulasi</a:t>
            </a:r>
            <a:r>
              <a:rPr lang="en-US" b="1" dirty="0" smtClean="0">
                <a:solidFill>
                  <a:schemeClr val="accent6">
                    <a:lumMod val="75000"/>
                  </a:schemeClr>
                </a:solidFill>
              </a:rPr>
              <a:t> </a:t>
            </a:r>
            <a:r>
              <a:rPr lang="en-US" b="1" dirty="0" err="1" smtClean="0">
                <a:solidFill>
                  <a:schemeClr val="accent6">
                    <a:lumMod val="75000"/>
                  </a:schemeClr>
                </a:solidFill>
              </a:rPr>
              <a:t>hormon</a:t>
            </a:r>
            <a:r>
              <a:rPr lang="en-US" b="1" dirty="0" smtClean="0">
                <a:solidFill>
                  <a:schemeClr val="accent6">
                    <a:lumMod val="75000"/>
                  </a:schemeClr>
                </a:solidFill>
              </a:rPr>
              <a:t> </a:t>
            </a:r>
            <a:r>
              <a:rPr lang="en-US" b="1" dirty="0" err="1" smtClean="0">
                <a:solidFill>
                  <a:schemeClr val="accent6">
                    <a:lumMod val="75000"/>
                  </a:schemeClr>
                </a:solidFill>
              </a:rPr>
              <a:t>korteks</a:t>
            </a:r>
            <a:r>
              <a:rPr lang="en-US" b="1" dirty="0" smtClean="0">
                <a:solidFill>
                  <a:schemeClr val="accent6">
                    <a:lumMod val="75000"/>
                  </a:schemeClr>
                </a:solidFill>
              </a:rPr>
              <a:t> adrenal</a:t>
            </a:r>
            <a:endParaRPr lang="en-US" b="1" dirty="0">
              <a:solidFill>
                <a:schemeClr val="accent6">
                  <a:lumMod val="75000"/>
                </a:schemeClr>
              </a:solidFill>
            </a:endParaRPr>
          </a:p>
        </p:txBody>
      </p:sp>
      <p:pic>
        <p:nvPicPr>
          <p:cNvPr id="6144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600200"/>
            <a:ext cx="9144000" cy="5257800"/>
          </a:xfrm>
        </p:spPr>
      </p:pic>
    </p:spTree>
    <p:extLst>
      <p:ext uri="{BB962C8B-B14F-4D97-AF65-F5344CB8AC3E}">
        <p14:creationId xmlns:p14="http://schemas.microsoft.com/office/powerpoint/2010/main" val="18157436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normAutofit fontScale="90000"/>
          </a:bodyPr>
          <a:lstStyle/>
          <a:p>
            <a:pPr marL="484632" indent="0" eaLnBrk="1" fontAlgn="auto" hangingPunct="1">
              <a:spcAft>
                <a:spcPts val="0"/>
              </a:spcAft>
              <a:defRPr/>
            </a:pPr>
            <a:r>
              <a:rPr lang="en-US" b="1" dirty="0" err="1" smtClean="0">
                <a:solidFill>
                  <a:schemeClr val="accent6">
                    <a:lumMod val="75000"/>
                  </a:schemeClr>
                </a:solidFill>
              </a:rPr>
              <a:t>Regulasi</a:t>
            </a:r>
            <a:r>
              <a:rPr lang="en-US" b="1" dirty="0" smtClean="0">
                <a:solidFill>
                  <a:schemeClr val="accent6">
                    <a:lumMod val="75000"/>
                  </a:schemeClr>
                </a:solidFill>
              </a:rPr>
              <a:t> </a:t>
            </a:r>
            <a:r>
              <a:rPr lang="en-US" b="1" dirty="0" err="1" smtClean="0">
                <a:solidFill>
                  <a:schemeClr val="accent6">
                    <a:lumMod val="75000"/>
                  </a:schemeClr>
                </a:solidFill>
              </a:rPr>
              <a:t>hormon</a:t>
            </a:r>
            <a:r>
              <a:rPr lang="en-US" b="1" dirty="0" smtClean="0">
                <a:solidFill>
                  <a:schemeClr val="accent6">
                    <a:lumMod val="75000"/>
                  </a:schemeClr>
                </a:solidFill>
              </a:rPr>
              <a:t> medulla adrenal</a:t>
            </a:r>
            <a:endParaRPr lang="en-US" b="1" dirty="0">
              <a:solidFill>
                <a:schemeClr val="accent6">
                  <a:lumMod val="75000"/>
                </a:schemeClr>
              </a:solidFill>
            </a:endParaRPr>
          </a:p>
        </p:txBody>
      </p:sp>
      <p:pic>
        <p:nvPicPr>
          <p:cNvPr id="6246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1524000"/>
            <a:ext cx="9144000" cy="5334000"/>
          </a:xfrm>
        </p:spPr>
      </p:pic>
    </p:spTree>
    <p:extLst>
      <p:ext uri="{BB962C8B-B14F-4D97-AF65-F5344CB8AC3E}">
        <p14:creationId xmlns:p14="http://schemas.microsoft.com/office/powerpoint/2010/main" val="89840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cs typeface="Arial" charset="0"/>
            </a:endParaRPr>
          </a:p>
        </p:txBody>
      </p:sp>
      <p:sp>
        <p:nvSpPr>
          <p:cNvPr id="7172" name="Content Placeholder 5"/>
          <p:cNvSpPr>
            <a:spLocks noGrp="1"/>
          </p:cNvSpPr>
          <p:nvPr>
            <p:ph idx="1"/>
          </p:nvPr>
        </p:nvSpPr>
        <p:spPr>
          <a:xfrm>
            <a:off x="152400" y="1524000"/>
            <a:ext cx="8991600" cy="4602163"/>
          </a:xfrm>
        </p:spPr>
        <p:txBody>
          <a:bodyPr>
            <a:normAutofit/>
          </a:bodyPr>
          <a:lstStyle/>
          <a:p>
            <a:pPr marL="0" indent="0">
              <a:buNone/>
            </a:pPr>
            <a:r>
              <a:rPr lang="id-ID" sz="2400" b="1" dirty="0" smtClean="0">
                <a:solidFill>
                  <a:schemeClr val="accent6">
                    <a:lumMod val="75000"/>
                  </a:schemeClr>
                </a:solidFill>
                <a:latin typeface="Arial" panose="020B0604020202020204" pitchFamily="34" charset="0"/>
                <a:cs typeface="Arial" panose="020B0604020202020204" pitchFamily="34" charset="0"/>
              </a:rPr>
              <a:t>Kelenjar Endokrin dibedakan menjadi</a:t>
            </a:r>
          </a:p>
          <a:p>
            <a:pPr marL="457200" indent="-457200">
              <a:buAutoNum type="arabicPeriod"/>
            </a:pPr>
            <a:r>
              <a:rPr lang="de-DE" sz="2400" dirty="0" smtClean="0">
                <a:latin typeface="Arial" panose="020B0604020202020204" pitchFamily="34" charset="0"/>
                <a:cs typeface="Arial" panose="020B0604020202020204" pitchFamily="34" charset="0"/>
              </a:rPr>
              <a:t>Kelenjar </a:t>
            </a:r>
            <a:r>
              <a:rPr lang="de-DE" sz="2400" dirty="0">
                <a:latin typeface="Arial" panose="020B0604020202020204" pitchFamily="34" charset="0"/>
                <a:cs typeface="Arial" panose="020B0604020202020204" pitchFamily="34" charset="0"/>
              </a:rPr>
              <a:t>hipofisis </a:t>
            </a:r>
            <a:r>
              <a:rPr lang="id-ID" sz="2400" dirty="0" smtClean="0">
                <a:latin typeface="Arial" panose="020B0604020202020204" pitchFamily="34" charset="0"/>
                <a:cs typeface="Arial" panose="020B0604020202020204" pitchFamily="34" charset="0"/>
              </a:rPr>
              <a:t>- t</a:t>
            </a:r>
            <a:r>
              <a:rPr lang="de-DE" sz="2400" dirty="0" smtClean="0">
                <a:latin typeface="Arial" panose="020B0604020202020204" pitchFamily="34" charset="0"/>
                <a:cs typeface="Arial" panose="020B0604020202020204" pitchFamily="34" charset="0"/>
              </a:rPr>
              <a:t>erletak </a:t>
            </a:r>
            <a:r>
              <a:rPr lang="de-DE" sz="2400" dirty="0">
                <a:latin typeface="Arial" panose="020B0604020202020204" pitchFamily="34" charset="0"/>
                <a:cs typeface="Arial" panose="020B0604020202020204" pitchFamily="34" charset="0"/>
              </a:rPr>
              <a:t>pada dasar otak </a:t>
            </a:r>
            <a:r>
              <a:rPr lang="de-DE" sz="2400" dirty="0" smtClean="0">
                <a:latin typeface="Arial" panose="020B0604020202020204" pitchFamily="34" charset="0"/>
                <a:cs typeface="Arial" panose="020B0604020202020204" pitchFamily="34" charset="0"/>
              </a:rPr>
              <a:t>besar</a:t>
            </a:r>
            <a:endParaRPr lang="id-ID" sz="2400" dirty="0" smtClean="0">
              <a:latin typeface="Arial" panose="020B0604020202020204" pitchFamily="34" charset="0"/>
              <a:cs typeface="Arial" panose="020B0604020202020204" pitchFamily="34" charset="0"/>
            </a:endParaRPr>
          </a:p>
          <a:p>
            <a:pPr marL="457200" indent="-457200">
              <a:buAutoNum type="arabicPeriod"/>
            </a:pPr>
            <a:r>
              <a:rPr lang="de-DE" sz="2400" dirty="0" smtClean="0">
                <a:latin typeface="Arial" panose="020B0604020202020204" pitchFamily="34" charset="0"/>
                <a:cs typeface="Arial" panose="020B0604020202020204" pitchFamily="34" charset="0"/>
              </a:rPr>
              <a:t>Kelenjar tiroid</a:t>
            </a:r>
            <a:r>
              <a:rPr lang="id-ID" sz="2400" dirty="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 t</a:t>
            </a:r>
            <a:r>
              <a:rPr lang="de-DE" sz="2400" dirty="0" smtClean="0">
                <a:latin typeface="Arial" panose="020B0604020202020204" pitchFamily="34" charset="0"/>
                <a:cs typeface="Arial" panose="020B0604020202020204" pitchFamily="34" charset="0"/>
              </a:rPr>
              <a:t>erletak </a:t>
            </a:r>
            <a:r>
              <a:rPr lang="de-DE" sz="2400" dirty="0">
                <a:latin typeface="Arial" panose="020B0604020202020204" pitchFamily="34" charset="0"/>
                <a:cs typeface="Arial" panose="020B0604020202020204" pitchFamily="34" charset="0"/>
              </a:rPr>
              <a:t>di daerah </a:t>
            </a:r>
            <a:r>
              <a:rPr lang="de-DE" sz="2400" dirty="0" smtClean="0">
                <a:latin typeface="Arial" panose="020B0604020202020204" pitchFamily="34" charset="0"/>
                <a:cs typeface="Arial" panose="020B0604020202020204" pitchFamily="34" charset="0"/>
              </a:rPr>
              <a:t>leher</a:t>
            </a:r>
            <a:endParaRPr lang="id-ID" sz="2400" dirty="0" smtClean="0">
              <a:latin typeface="Arial" panose="020B0604020202020204" pitchFamily="34" charset="0"/>
              <a:cs typeface="Arial" panose="020B0604020202020204" pitchFamily="34" charset="0"/>
            </a:endParaRPr>
          </a:p>
          <a:p>
            <a:pPr marL="457200" indent="-457200">
              <a:buAutoNum type="arabicPeriod"/>
            </a:pPr>
            <a:r>
              <a:rPr lang="de-DE" sz="2400" dirty="0" smtClean="0">
                <a:latin typeface="Arial" panose="020B0604020202020204" pitchFamily="34" charset="0"/>
                <a:cs typeface="Arial" panose="020B0604020202020204" pitchFamily="34" charset="0"/>
              </a:rPr>
              <a:t>Kelenjar paratiroid</a:t>
            </a:r>
            <a:r>
              <a:rPr lang="id-ID" sz="2400" dirty="0" smtClean="0">
                <a:latin typeface="Arial" panose="020B0604020202020204" pitchFamily="34" charset="0"/>
                <a:cs typeface="Arial" panose="020B0604020202020204" pitchFamily="34" charset="0"/>
              </a:rPr>
              <a:t> - t</a:t>
            </a:r>
            <a:r>
              <a:rPr lang="de-DE" sz="2400" dirty="0" smtClean="0">
                <a:latin typeface="Arial" panose="020B0604020202020204" pitchFamily="34" charset="0"/>
                <a:cs typeface="Arial" panose="020B0604020202020204" pitchFamily="34" charset="0"/>
              </a:rPr>
              <a:t>erletak </a:t>
            </a:r>
            <a:r>
              <a:rPr lang="de-DE" sz="2400" dirty="0">
                <a:latin typeface="Arial" panose="020B0604020202020204" pitchFamily="34" charset="0"/>
                <a:cs typeface="Arial" panose="020B0604020202020204" pitchFamily="34" charset="0"/>
              </a:rPr>
              <a:t>di dekat kelenjar </a:t>
            </a:r>
            <a:r>
              <a:rPr lang="de-DE" sz="2400" dirty="0" smtClean="0">
                <a:latin typeface="Arial" panose="020B0604020202020204" pitchFamily="34" charset="0"/>
                <a:cs typeface="Arial" panose="020B0604020202020204" pitchFamily="34" charset="0"/>
              </a:rPr>
              <a:t>tiroid</a:t>
            </a:r>
            <a:endParaRPr lang="id-ID" sz="2400" dirty="0">
              <a:latin typeface="Arial" panose="020B0604020202020204" pitchFamily="34" charset="0"/>
              <a:cs typeface="Arial" panose="020B0604020202020204" pitchFamily="34" charset="0"/>
            </a:endParaRPr>
          </a:p>
          <a:p>
            <a:pPr marL="457200" indent="-457200">
              <a:buAutoNum type="arabicPeriod"/>
            </a:pPr>
            <a:r>
              <a:rPr lang="de-DE" sz="2400" dirty="0" smtClean="0">
                <a:latin typeface="Arial" panose="020B0604020202020204" pitchFamily="34" charset="0"/>
                <a:cs typeface="Arial" panose="020B0604020202020204" pitchFamily="34" charset="0"/>
              </a:rPr>
              <a:t>Kelenjar pankreas</a:t>
            </a:r>
            <a:r>
              <a:rPr lang="id-ID" sz="2400" dirty="0" smtClean="0">
                <a:latin typeface="Arial" panose="020B0604020202020204" pitchFamily="34" charset="0"/>
                <a:cs typeface="Arial" panose="020B0604020202020204" pitchFamily="34" charset="0"/>
              </a:rPr>
              <a:t> - t</a:t>
            </a:r>
            <a:r>
              <a:rPr lang="de-DE" sz="2400" dirty="0" smtClean="0">
                <a:latin typeface="Arial" panose="020B0604020202020204" pitchFamily="34" charset="0"/>
                <a:cs typeface="Arial" panose="020B0604020202020204" pitchFamily="34" charset="0"/>
              </a:rPr>
              <a:t>erletak </a:t>
            </a:r>
            <a:r>
              <a:rPr lang="de-DE" sz="2400" dirty="0">
                <a:latin typeface="Arial" panose="020B0604020202020204" pitchFamily="34" charset="0"/>
                <a:cs typeface="Arial" panose="020B0604020202020204" pitchFamily="34" charset="0"/>
              </a:rPr>
              <a:t>di dekat ventrikulus (perut </a:t>
            </a:r>
            <a:r>
              <a:rPr lang="de-DE" sz="2400" dirty="0" smtClean="0">
                <a:latin typeface="Arial" panose="020B0604020202020204" pitchFamily="34" charset="0"/>
                <a:cs typeface="Arial" panose="020B0604020202020204" pitchFamily="34" charset="0"/>
              </a:rPr>
              <a:t>besar)</a:t>
            </a:r>
            <a:endParaRPr lang="id-ID" sz="2400" dirty="0" smtClean="0">
              <a:latin typeface="Arial" panose="020B0604020202020204" pitchFamily="34" charset="0"/>
              <a:cs typeface="Arial" panose="020B0604020202020204" pitchFamily="34" charset="0"/>
            </a:endParaRPr>
          </a:p>
          <a:p>
            <a:pPr marL="457200" indent="-457200">
              <a:buAutoNum type="arabicPeriod"/>
            </a:pPr>
            <a:r>
              <a:rPr lang="de-DE" sz="2400" dirty="0" smtClean="0">
                <a:latin typeface="Arial" panose="020B0604020202020204" pitchFamily="34" charset="0"/>
                <a:cs typeface="Arial" panose="020B0604020202020204" pitchFamily="34" charset="0"/>
              </a:rPr>
              <a:t>Kelenjar adrenal</a:t>
            </a:r>
            <a:r>
              <a:rPr lang="id-ID" sz="2400" dirty="0" smtClean="0">
                <a:latin typeface="Arial" panose="020B0604020202020204" pitchFamily="34" charset="0"/>
                <a:cs typeface="Arial" panose="020B0604020202020204" pitchFamily="34" charset="0"/>
              </a:rPr>
              <a:t> - t</a:t>
            </a:r>
            <a:r>
              <a:rPr lang="de-DE" sz="2400" dirty="0" smtClean="0">
                <a:latin typeface="Arial" panose="020B0604020202020204" pitchFamily="34" charset="0"/>
                <a:cs typeface="Arial" panose="020B0604020202020204" pitchFamily="34" charset="0"/>
              </a:rPr>
              <a:t>erletak </a:t>
            </a:r>
            <a:r>
              <a:rPr lang="de-DE" sz="2400" dirty="0">
                <a:latin typeface="Arial" panose="020B0604020202020204" pitchFamily="34" charset="0"/>
                <a:cs typeface="Arial" panose="020B0604020202020204" pitchFamily="34" charset="0"/>
              </a:rPr>
              <a:t>di bagian atas </a:t>
            </a:r>
            <a:r>
              <a:rPr lang="de-DE" sz="2400" dirty="0" smtClean="0">
                <a:latin typeface="Arial" panose="020B0604020202020204" pitchFamily="34" charset="0"/>
                <a:cs typeface="Arial" panose="020B0604020202020204" pitchFamily="34" charset="0"/>
              </a:rPr>
              <a:t>ginjal</a:t>
            </a:r>
            <a:endParaRPr lang="id-ID" sz="2400" dirty="0" smtClean="0">
              <a:latin typeface="Arial" panose="020B0604020202020204" pitchFamily="34" charset="0"/>
              <a:cs typeface="Arial" panose="020B0604020202020204" pitchFamily="34" charset="0"/>
            </a:endParaRPr>
          </a:p>
          <a:p>
            <a:pPr marL="457200" indent="-457200">
              <a:buAutoNum type="arabicPeriod"/>
            </a:pPr>
            <a:r>
              <a:rPr lang="de-DE" sz="2400" dirty="0" smtClean="0">
                <a:latin typeface="Arial" panose="020B0604020202020204" pitchFamily="34" charset="0"/>
                <a:cs typeface="Arial" panose="020B0604020202020204" pitchFamily="34" charset="0"/>
              </a:rPr>
              <a:t>Ovarium </a:t>
            </a:r>
            <a:r>
              <a:rPr lang="id-ID" sz="2400" dirty="0" smtClean="0">
                <a:latin typeface="Arial" panose="020B0604020202020204" pitchFamily="34" charset="0"/>
                <a:cs typeface="Arial" panose="020B0604020202020204" pitchFamily="34" charset="0"/>
              </a:rPr>
              <a:t>-</a:t>
            </a:r>
            <a:r>
              <a:rPr lang="de-DE" sz="2400" dirty="0" smtClean="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t</a:t>
            </a:r>
            <a:r>
              <a:rPr lang="de-DE" sz="2400" dirty="0" smtClean="0">
                <a:latin typeface="Arial" panose="020B0604020202020204" pitchFamily="34" charset="0"/>
                <a:cs typeface="Arial" panose="020B0604020202020204" pitchFamily="34" charset="0"/>
              </a:rPr>
              <a:t>erletak </a:t>
            </a:r>
            <a:r>
              <a:rPr lang="de-DE" sz="2400" dirty="0">
                <a:latin typeface="Arial" panose="020B0604020202020204" pitchFamily="34" charset="0"/>
                <a:cs typeface="Arial" panose="020B0604020202020204" pitchFamily="34" charset="0"/>
              </a:rPr>
              <a:t>di daerah abdomen (</a:t>
            </a:r>
            <a:r>
              <a:rPr lang="de-DE" sz="2400" dirty="0" smtClean="0">
                <a:latin typeface="Arial" panose="020B0604020202020204" pitchFamily="34" charset="0"/>
                <a:cs typeface="Arial" panose="020B0604020202020204" pitchFamily="34" charset="0"/>
              </a:rPr>
              <a:t>perut)</a:t>
            </a:r>
            <a:endParaRPr lang="id-ID" sz="2400" dirty="0" smtClean="0">
              <a:latin typeface="Arial" panose="020B0604020202020204" pitchFamily="34" charset="0"/>
              <a:cs typeface="Arial" panose="020B0604020202020204" pitchFamily="34" charset="0"/>
            </a:endParaRPr>
          </a:p>
          <a:p>
            <a:pPr marL="457200" indent="-457200">
              <a:buAutoNum type="arabicPeriod"/>
            </a:pPr>
            <a:r>
              <a:rPr lang="de-DE" sz="2400" dirty="0" smtClean="0">
                <a:latin typeface="Arial" panose="020B0604020202020204" pitchFamily="34" charset="0"/>
                <a:cs typeface="Arial" panose="020B0604020202020204" pitchFamily="34" charset="0"/>
              </a:rPr>
              <a:t>Testis </a:t>
            </a:r>
            <a:r>
              <a:rPr lang="id-ID" sz="2400" dirty="0" smtClean="0">
                <a:latin typeface="Arial" panose="020B0604020202020204" pitchFamily="34" charset="0"/>
                <a:cs typeface="Arial" panose="020B0604020202020204" pitchFamily="34" charset="0"/>
              </a:rPr>
              <a:t>-</a:t>
            </a:r>
            <a:r>
              <a:rPr lang="de-DE" sz="2400" dirty="0" smtClean="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t</a:t>
            </a:r>
            <a:r>
              <a:rPr lang="de-DE" sz="2400" dirty="0" smtClean="0">
                <a:latin typeface="Arial" panose="020B0604020202020204" pitchFamily="34" charset="0"/>
                <a:cs typeface="Arial" panose="020B0604020202020204" pitchFamily="34" charset="0"/>
              </a:rPr>
              <a:t>erletak </a:t>
            </a:r>
            <a:r>
              <a:rPr lang="de-DE" sz="2400" dirty="0">
                <a:latin typeface="Arial" panose="020B0604020202020204" pitchFamily="34" charset="0"/>
                <a:cs typeface="Arial" panose="020B0604020202020204" pitchFamily="34" charset="0"/>
              </a:rPr>
              <a:t>di buah zakar dalam skrotum </a:t>
            </a:r>
          </a:p>
          <a:p>
            <a:pPr marL="457200" indent="-457200">
              <a:buAutoNum type="arabicPeriod"/>
            </a:pPr>
            <a:endParaRPr lang="de-DE" sz="2400" dirty="0">
              <a:latin typeface="Arial" panose="020B0604020202020204" pitchFamily="34" charset="0"/>
              <a:cs typeface="Arial" panose="020B0604020202020204" pitchFamily="34" charset="0"/>
            </a:endParaRPr>
          </a:p>
          <a:p>
            <a:endParaRPr lang="id-ID"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385192"/>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marL="484632" indent="0" eaLnBrk="1" fontAlgn="auto" hangingPunct="1">
              <a:spcAft>
                <a:spcPts val="0"/>
              </a:spcAft>
              <a:defRPr/>
            </a:pPr>
            <a:r>
              <a:rPr lang="en-US" b="1" dirty="0" err="1" smtClean="0">
                <a:solidFill>
                  <a:schemeClr val="accent6">
                    <a:lumMod val="75000"/>
                  </a:schemeClr>
                </a:solidFill>
              </a:rPr>
              <a:t>Siklus</a:t>
            </a:r>
            <a:r>
              <a:rPr lang="en-US" b="1" dirty="0" smtClean="0">
                <a:solidFill>
                  <a:schemeClr val="accent6">
                    <a:lumMod val="75000"/>
                  </a:schemeClr>
                </a:solidFill>
              </a:rPr>
              <a:t> Hormonal</a:t>
            </a:r>
            <a:endParaRPr lang="en-US" b="1" dirty="0">
              <a:solidFill>
                <a:schemeClr val="accent6">
                  <a:lumMod val="75000"/>
                </a:schemeClr>
              </a:solidFill>
            </a:endParaRPr>
          </a:p>
        </p:txBody>
      </p:sp>
      <p:pic>
        <p:nvPicPr>
          <p:cNvPr id="727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295400"/>
            <a:ext cx="9144000" cy="5562600"/>
          </a:xfrm>
        </p:spPr>
      </p:pic>
    </p:spTree>
    <p:extLst>
      <p:ext uri="{BB962C8B-B14F-4D97-AF65-F5344CB8AC3E}">
        <p14:creationId xmlns:p14="http://schemas.microsoft.com/office/powerpoint/2010/main" val="37462684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en-US">
              <a:solidFill>
                <a:schemeClr val="accent1">
                  <a:tint val="83000"/>
                  <a:satMod val="150000"/>
                </a:schemeClr>
              </a:solidFill>
            </a:endParaRPr>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1987" y="623888"/>
            <a:ext cx="7848600" cy="5886450"/>
          </a:xfrm>
        </p:spPr>
      </p:pic>
    </p:spTree>
    <p:extLst>
      <p:ext uri="{BB962C8B-B14F-4D97-AF65-F5344CB8AC3E}">
        <p14:creationId xmlns:p14="http://schemas.microsoft.com/office/powerpoint/2010/main" val="399708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en-US">
              <a:solidFill>
                <a:schemeClr val="accent1">
                  <a:tint val="83000"/>
                  <a:satMod val="150000"/>
                </a:schemeClr>
              </a:solidFill>
            </a:endParaRPr>
          </a:p>
        </p:txBody>
      </p:sp>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49729" y="609600"/>
            <a:ext cx="8153400" cy="6115050"/>
          </a:xfrm>
        </p:spPr>
      </p:pic>
    </p:spTree>
    <p:extLst>
      <p:ext uri="{BB962C8B-B14F-4D97-AF65-F5344CB8AC3E}">
        <p14:creationId xmlns:p14="http://schemas.microsoft.com/office/powerpoint/2010/main" val="248604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cstate="print"/>
          <a:srcRect/>
          <a:stretch>
            <a:fillRect/>
          </a:stretch>
        </p:blipFill>
        <p:spPr bwMode="auto">
          <a:xfrm>
            <a:off x="928662" y="557170"/>
            <a:ext cx="7715304" cy="6072230"/>
          </a:xfrm>
          <a:prstGeom prst="rect">
            <a:avLst/>
          </a:prstGeom>
          <a:noFill/>
          <a:ln w="9525">
            <a:noFill/>
            <a:miter lim="800000"/>
            <a:headEnd/>
            <a:tailEnd/>
          </a:ln>
          <a:effectLst/>
        </p:spPr>
      </p:pic>
    </p:spTree>
    <p:extLst>
      <p:ext uri="{BB962C8B-B14F-4D97-AF65-F5344CB8AC3E}">
        <p14:creationId xmlns:p14="http://schemas.microsoft.com/office/powerpoint/2010/main" val="523429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p:spPr>
        <p:txBody>
          <a:bodyPr/>
          <a:lstStyle/>
          <a:p>
            <a:r>
              <a:rPr lang="id-ID" b="1" dirty="0" smtClean="0">
                <a:solidFill>
                  <a:schemeClr val="accent6">
                    <a:lumMod val="75000"/>
                  </a:schemeClr>
                </a:solidFill>
              </a:rPr>
              <a:t>KARAKTERISTIK HORMON</a:t>
            </a:r>
            <a:endParaRPr lang="id-ID" b="1" dirty="0">
              <a:solidFill>
                <a:schemeClr val="accent6">
                  <a:lumMod val="75000"/>
                </a:schemeClr>
              </a:solidFill>
            </a:endParaRPr>
          </a:p>
        </p:txBody>
      </p:sp>
      <p:sp>
        <p:nvSpPr>
          <p:cNvPr id="3" name="Content Placeholder 2"/>
          <p:cNvSpPr>
            <a:spLocks noGrp="1"/>
          </p:cNvSpPr>
          <p:nvPr>
            <p:ph idx="1"/>
          </p:nvPr>
        </p:nvSpPr>
        <p:spPr>
          <a:xfrm>
            <a:off x="457200" y="1600200"/>
            <a:ext cx="8534400" cy="4525963"/>
          </a:xfrm>
        </p:spPr>
        <p:txBody>
          <a:bodyPr>
            <a:normAutofit fontScale="85000" lnSpcReduction="10000"/>
          </a:bodyPr>
          <a:lstStyle/>
          <a:p>
            <a:pPr marL="448056" indent="-384048">
              <a:buFont typeface="Wingdings 2"/>
              <a:buChar char=""/>
              <a:defRPr/>
            </a:pPr>
            <a:r>
              <a:rPr lang="de-DE" dirty="0">
                <a:latin typeface="Arial" panose="020B0604020202020204" pitchFamily="34" charset="0"/>
                <a:cs typeface="Arial" panose="020B0604020202020204" pitchFamily="34" charset="0"/>
              </a:rPr>
              <a:t>Diproduksi dan disekresikan ke dalam darah oleh sel kelenjar endokrin </a:t>
            </a:r>
            <a:endParaRPr lang="id-ID" dirty="0" smtClean="0">
              <a:latin typeface="Arial" panose="020B0604020202020204" pitchFamily="34" charset="0"/>
              <a:cs typeface="Arial" panose="020B0604020202020204" pitchFamily="34" charset="0"/>
            </a:endParaRPr>
          </a:p>
          <a:p>
            <a:pPr marL="448056" indent="-384048">
              <a:buFont typeface="Wingdings 2"/>
              <a:buChar char=""/>
              <a:defRPr/>
            </a:pPr>
            <a:r>
              <a:rPr lang="de-DE" dirty="0" smtClean="0">
                <a:latin typeface="Arial" panose="020B0604020202020204" pitchFamily="34" charset="0"/>
                <a:cs typeface="Arial" panose="020B0604020202020204" pitchFamily="34" charset="0"/>
              </a:rPr>
              <a:t>Diangkut </a:t>
            </a:r>
            <a:r>
              <a:rPr lang="de-DE" dirty="0">
                <a:latin typeface="Arial" panose="020B0604020202020204" pitchFamily="34" charset="0"/>
                <a:cs typeface="Arial" panose="020B0604020202020204" pitchFamily="34" charset="0"/>
              </a:rPr>
              <a:t>oleh darah menuju ke sel/jaringan target</a:t>
            </a:r>
          </a:p>
          <a:p>
            <a:pPr marL="448056" indent="-384048">
              <a:buFont typeface="Wingdings 2"/>
              <a:buChar char=""/>
              <a:defRPr/>
            </a:pPr>
            <a:r>
              <a:rPr lang="de-DE" dirty="0">
                <a:latin typeface="Arial" panose="020B0604020202020204" pitchFamily="34" charset="0"/>
                <a:cs typeface="Arial" panose="020B0604020202020204" pitchFamily="34" charset="0"/>
              </a:rPr>
              <a:t>Mengadakan interaksi dengan reseptor khusus yang terdapat dalam sel target</a:t>
            </a:r>
          </a:p>
          <a:p>
            <a:pPr marL="448056" indent="-384048">
              <a:buFont typeface="Wingdings 2"/>
              <a:buChar char=""/>
              <a:defRPr/>
            </a:pPr>
            <a:r>
              <a:rPr lang="de-DE" dirty="0">
                <a:latin typeface="Arial" panose="020B0604020202020204" pitchFamily="34" charset="0"/>
                <a:cs typeface="Arial" panose="020B0604020202020204" pitchFamily="34" charset="0"/>
              </a:rPr>
              <a:t>Mempunyai pengaruh mengaktifkan enzim khusus</a:t>
            </a:r>
          </a:p>
          <a:p>
            <a:pPr marL="448056" indent="-384048">
              <a:buFont typeface="Wingdings 2"/>
              <a:buChar char=""/>
              <a:defRPr/>
            </a:pPr>
            <a:r>
              <a:rPr lang="de-DE" dirty="0">
                <a:latin typeface="Arial" panose="020B0604020202020204" pitchFamily="34" charset="0"/>
                <a:cs typeface="Arial" panose="020B0604020202020204" pitchFamily="34" charset="0"/>
              </a:rPr>
              <a:t>Mempunyai pengaruh tidak hanya terhadap satu sel target, tetapi dapat juga mempengaruhi beberapa sel target yang berlainan.</a:t>
            </a:r>
            <a:endParaRPr lang="en-US" dirty="0">
              <a:latin typeface="Arial" panose="020B0604020202020204" pitchFamily="34" charset="0"/>
              <a:cs typeface="Arial" panose="020B0604020202020204" pitchFamily="34" charset="0"/>
            </a:endParaRPr>
          </a:p>
          <a:p>
            <a:endParaRPr lang="id-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486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5"/>
          <p:cNvSpPr>
            <a:spLocks noGrp="1"/>
          </p:cNvSpPr>
          <p:nvPr>
            <p:ph type="title"/>
          </p:nvPr>
        </p:nvSpPr>
        <p:spPr>
          <a:xfrm>
            <a:off x="533400" y="685800"/>
            <a:ext cx="8229600" cy="685800"/>
          </a:xfrm>
        </p:spPr>
        <p:txBody>
          <a:bodyPr>
            <a:noAutofit/>
          </a:bodyPr>
          <a:lstStyle/>
          <a:p>
            <a:pPr>
              <a:spcBef>
                <a:spcPct val="50000"/>
              </a:spcBef>
            </a:pPr>
            <a:r>
              <a:rPr lang="id-ID" sz="4000" b="1" dirty="0" smtClean="0">
                <a:solidFill>
                  <a:schemeClr val="accent6">
                    <a:lumMod val="75000"/>
                  </a:schemeClr>
                </a:solidFill>
                <a:latin typeface="Arial" charset="0"/>
                <a:cs typeface="Arial" charset="0"/>
              </a:rPr>
              <a:t>Peranan Hormon</a:t>
            </a:r>
            <a:endParaRPr lang="en-US" sz="4000" b="1" dirty="0" smtClean="0">
              <a:solidFill>
                <a:schemeClr val="accent6">
                  <a:lumMod val="75000"/>
                </a:schemeClr>
              </a:solidFill>
              <a:latin typeface="Arial" charset="0"/>
              <a:cs typeface="Arial" charset="0"/>
            </a:endParaRPr>
          </a:p>
        </p:txBody>
      </p:sp>
      <p:sp>
        <p:nvSpPr>
          <p:cNvPr id="7172" name="Content Placeholder 5"/>
          <p:cNvSpPr>
            <a:spLocks noGrp="1"/>
          </p:cNvSpPr>
          <p:nvPr>
            <p:ph idx="1"/>
          </p:nvPr>
        </p:nvSpPr>
        <p:spPr>
          <a:xfrm>
            <a:off x="457200" y="1905000"/>
            <a:ext cx="8229600" cy="4221163"/>
          </a:xfrm>
        </p:spPr>
        <p:txBody>
          <a:bodyPr>
            <a:normAutofit/>
          </a:bodyPr>
          <a:lstStyle/>
          <a:p>
            <a:pPr marL="0" indent="0">
              <a:buNone/>
            </a:pPr>
            <a:r>
              <a:rPr lang="id-ID" sz="2800" dirty="0" smtClean="0">
                <a:latin typeface="Arial" charset="0"/>
                <a:cs typeface="Arial" charset="0"/>
              </a:rPr>
              <a:t>Hormon berperan dalam regulasi tubuh :</a:t>
            </a:r>
          </a:p>
          <a:p>
            <a:r>
              <a:rPr lang="id-ID" sz="2800" dirty="0" smtClean="0">
                <a:latin typeface="Arial" charset="0"/>
                <a:cs typeface="Arial" charset="0"/>
              </a:rPr>
              <a:t>Perubahan metabolisme tubuh</a:t>
            </a:r>
          </a:p>
          <a:p>
            <a:r>
              <a:rPr lang="id-ID" sz="2800" dirty="0" smtClean="0">
                <a:latin typeface="Arial" charset="0"/>
                <a:cs typeface="Arial" charset="0"/>
              </a:rPr>
              <a:t>Siklus reproduksi</a:t>
            </a:r>
          </a:p>
          <a:p>
            <a:r>
              <a:rPr lang="id-ID" sz="2800" dirty="0" smtClean="0">
                <a:latin typeface="Arial" charset="0"/>
                <a:cs typeface="Arial" charset="0"/>
              </a:rPr>
              <a:t>Proses pertumbuhan dan perkembangan</a:t>
            </a:r>
          </a:p>
        </p:txBody>
      </p:sp>
    </p:spTree>
    <p:extLst>
      <p:ext uri="{BB962C8B-B14F-4D97-AF65-F5344CB8AC3E}">
        <p14:creationId xmlns:p14="http://schemas.microsoft.com/office/powerpoint/2010/main" val="424714609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5"/>
          <p:cNvSpPr>
            <a:spLocks noGrp="1"/>
          </p:cNvSpPr>
          <p:nvPr>
            <p:ph type="title"/>
          </p:nvPr>
        </p:nvSpPr>
        <p:spPr>
          <a:xfrm>
            <a:off x="533400" y="838200"/>
            <a:ext cx="8229600" cy="685800"/>
          </a:xfrm>
        </p:spPr>
        <p:txBody>
          <a:bodyPr>
            <a:normAutofit/>
          </a:bodyPr>
          <a:lstStyle/>
          <a:p>
            <a:pPr>
              <a:spcBef>
                <a:spcPct val="50000"/>
              </a:spcBef>
            </a:pPr>
            <a:r>
              <a:rPr lang="id-ID" sz="3600" b="1" dirty="0" smtClean="0">
                <a:solidFill>
                  <a:schemeClr val="accent6">
                    <a:lumMod val="75000"/>
                  </a:schemeClr>
                </a:solidFill>
                <a:latin typeface="Arial" charset="0"/>
                <a:cs typeface="Arial" charset="0"/>
              </a:rPr>
              <a:t>Hubungan Saraf dan Hormon</a:t>
            </a:r>
            <a:endParaRPr lang="en-US" sz="3600" b="1" dirty="0" smtClean="0">
              <a:solidFill>
                <a:schemeClr val="accent6">
                  <a:lumMod val="75000"/>
                </a:schemeClr>
              </a:solidFill>
              <a:latin typeface="Arial" charset="0"/>
              <a:cs typeface="Arial" charset="0"/>
            </a:endParaRPr>
          </a:p>
        </p:txBody>
      </p:sp>
      <p:sp>
        <p:nvSpPr>
          <p:cNvPr id="7172" name="Content Placeholder 5"/>
          <p:cNvSpPr>
            <a:spLocks noGrp="1"/>
          </p:cNvSpPr>
          <p:nvPr>
            <p:ph idx="1"/>
          </p:nvPr>
        </p:nvSpPr>
        <p:spPr>
          <a:xfrm>
            <a:off x="457200" y="1828800"/>
            <a:ext cx="8229600" cy="4297363"/>
          </a:xfrm>
        </p:spPr>
        <p:txBody>
          <a:bodyPr>
            <a:normAutofit/>
          </a:bodyPr>
          <a:lstStyle/>
          <a:p>
            <a:r>
              <a:rPr lang="de-DE" sz="2800" dirty="0">
                <a:latin typeface="Arial" panose="020B0604020202020204" pitchFamily="34" charset="0"/>
                <a:cs typeface="Arial" panose="020B0604020202020204" pitchFamily="34" charset="0"/>
              </a:rPr>
              <a:t>Hormon bekerja atas perintah dari sistem saraf.</a:t>
            </a:r>
          </a:p>
          <a:p>
            <a:r>
              <a:rPr lang="de-DE" sz="2800" dirty="0" smtClean="0">
                <a:latin typeface="Arial" panose="020B0604020202020204" pitchFamily="34" charset="0"/>
                <a:cs typeface="Arial" panose="020B0604020202020204" pitchFamily="34" charset="0"/>
              </a:rPr>
              <a:t>Sistem </a:t>
            </a:r>
            <a:r>
              <a:rPr lang="de-DE" sz="2800" dirty="0">
                <a:latin typeface="Arial" panose="020B0604020202020204" pitchFamily="34" charset="0"/>
                <a:cs typeface="Arial" panose="020B0604020202020204" pitchFamily="34" charset="0"/>
              </a:rPr>
              <a:t>yang mengatur kerjasama antara saraf dan hormon terdapat pada daerah </a:t>
            </a:r>
            <a:r>
              <a:rPr lang="de-DE" sz="2800" b="1" dirty="0">
                <a:latin typeface="Arial" panose="020B0604020202020204" pitchFamily="34" charset="0"/>
                <a:cs typeface="Arial" panose="020B0604020202020204" pitchFamily="34" charset="0"/>
              </a:rPr>
              <a:t>hipotalamus</a:t>
            </a:r>
            <a:r>
              <a:rPr lang="de-DE" sz="2800" dirty="0">
                <a:latin typeface="Arial" panose="020B0604020202020204" pitchFamily="34" charset="0"/>
                <a:cs typeface="Arial" panose="020B0604020202020204" pitchFamily="34" charset="0"/>
              </a:rPr>
              <a:t>.</a:t>
            </a:r>
          </a:p>
          <a:p>
            <a:r>
              <a:rPr lang="de-DE" sz="2800" dirty="0" smtClean="0">
                <a:latin typeface="Arial" panose="020B0604020202020204" pitchFamily="34" charset="0"/>
                <a:cs typeface="Arial" panose="020B0604020202020204" pitchFamily="34" charset="0"/>
              </a:rPr>
              <a:t>Daerah </a:t>
            </a:r>
            <a:r>
              <a:rPr lang="de-DE" sz="2800" dirty="0">
                <a:latin typeface="Arial" panose="020B0604020202020204" pitchFamily="34" charset="0"/>
                <a:cs typeface="Arial" panose="020B0604020202020204" pitchFamily="34" charset="0"/>
              </a:rPr>
              <a:t>hipotalamus sering disebut daerah kendali saraf endokrin (neuroendocrine control).</a:t>
            </a:r>
            <a:endParaRPr lang="en-US" sz="2800" dirty="0">
              <a:latin typeface="Arial" panose="020B0604020202020204" pitchFamily="34" charset="0"/>
              <a:cs typeface="Arial" panose="020B0604020202020204" pitchFamily="34" charset="0"/>
            </a:endParaRPr>
          </a:p>
          <a:p>
            <a:endParaRPr lang="id-ID"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810111"/>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2302</Words>
  <Application>Microsoft Office PowerPoint</Application>
  <PresentationFormat>On-screen Show (4:3)</PresentationFormat>
  <Paragraphs>268</Paragraphs>
  <Slides>52</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Wingdings 2</vt:lpstr>
      <vt:lpstr>Office Theme</vt:lpstr>
      <vt:lpstr>PowerPoint Presentation</vt:lpstr>
      <vt:lpstr>Kelenjar Endokrin</vt:lpstr>
      <vt:lpstr>PowerPoint Presentation</vt:lpstr>
      <vt:lpstr>PowerPoint Presentation</vt:lpstr>
      <vt:lpstr>PowerPoint Presentation</vt:lpstr>
      <vt:lpstr>PowerPoint Presentation</vt:lpstr>
      <vt:lpstr>KARAKTERISTIK HORMON</vt:lpstr>
      <vt:lpstr>Peranan Hormon</vt:lpstr>
      <vt:lpstr>Hubungan Saraf dan Hormon</vt:lpstr>
      <vt:lpstr>Perbedaan Sistem Saraf dan Sistem Hormon</vt:lpstr>
      <vt:lpstr>1. Kelenjar Hipofisis</vt:lpstr>
      <vt:lpstr>PowerPoint Presentation</vt:lpstr>
      <vt:lpstr>a. Hormon yang dihasilkan anterior Hipofisis</vt:lpstr>
      <vt:lpstr>PowerPoint Presentation</vt:lpstr>
      <vt:lpstr>b. Hormon yang dihasilkan Posterior Hipofisis</vt:lpstr>
      <vt:lpstr>PowerPoint Presentation</vt:lpstr>
      <vt:lpstr>c. Hormon yang dihasilkan intermediet Hipofisis</vt:lpstr>
      <vt:lpstr>PowerPoint Presentation</vt:lpstr>
      <vt:lpstr>PowerPoint Presentation</vt:lpstr>
      <vt:lpstr>2. Kelenjar Tiroid (kelenjar gondok)</vt:lpstr>
      <vt:lpstr>Hormon yang dihasilkan Kelenjar Tiroid</vt:lpstr>
      <vt:lpstr>Regulasi Hormon Tiroid</vt:lpstr>
      <vt:lpstr>PowerPoint Presentation</vt:lpstr>
      <vt:lpstr>PowerPoint Presentation</vt:lpstr>
      <vt:lpstr>PowerPoint Presentation</vt:lpstr>
      <vt:lpstr>PowerPoint Presentation</vt:lpstr>
      <vt:lpstr>3. Kelenjar Paratiroid</vt:lpstr>
      <vt:lpstr>PowerPoint Presentation</vt:lpstr>
      <vt:lpstr>PowerPoint Presentation</vt:lpstr>
      <vt:lpstr>PowerPoint Presentation</vt:lpstr>
      <vt:lpstr>PowerPoint Presentation</vt:lpstr>
      <vt:lpstr>5. Kelenjar Anak Ginjal (Adrenal)</vt:lpstr>
      <vt:lpstr>PowerPoint Presentation</vt:lpstr>
      <vt:lpstr>Hormon dari kelenjar anak ginjal </vt:lpstr>
      <vt:lpstr>PowerPoint Presentation</vt:lpstr>
      <vt:lpstr>PowerPoint Presentation</vt:lpstr>
      <vt:lpstr>6. Kelenjar Pankreas (Langerhans)</vt:lpstr>
      <vt:lpstr>PowerPoint Presentation</vt:lpstr>
      <vt:lpstr>PowerPoint Presentation</vt:lpstr>
      <vt:lpstr>PowerPoint Presentation</vt:lpstr>
      <vt:lpstr>PowerPoint Presentation</vt:lpstr>
      <vt:lpstr>7. Kelenjar Kelamin</vt:lpstr>
      <vt:lpstr>a. Ovarium</vt:lpstr>
      <vt:lpstr>b. Testis</vt:lpstr>
      <vt:lpstr>PowerPoint Presentation</vt:lpstr>
      <vt:lpstr>TERIMA KASIH</vt:lpstr>
      <vt:lpstr>Pengaturan kadar gula darah</vt:lpstr>
      <vt:lpstr>Regulasi hormon korteks adrenal</vt:lpstr>
      <vt:lpstr>Regulasi hormon medulla adrenal</vt:lpstr>
      <vt:lpstr>Siklus Hormonal</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user 1</cp:lastModifiedBy>
  <cp:revision>57</cp:revision>
  <dcterms:created xsi:type="dcterms:W3CDTF">2017-03-06T01:48:25Z</dcterms:created>
  <dcterms:modified xsi:type="dcterms:W3CDTF">2017-10-23T02:50:24Z</dcterms:modified>
</cp:coreProperties>
</file>