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3" r:id="rId3"/>
    <p:sldId id="264" r:id="rId4"/>
    <p:sldId id="272" r:id="rId5"/>
    <p:sldId id="273" r:id="rId6"/>
    <p:sldId id="265" r:id="rId7"/>
    <p:sldId id="266" r:id="rId8"/>
    <p:sldId id="269" r:id="rId9"/>
    <p:sldId id="270" r:id="rId10"/>
    <p:sldId id="271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9" r:id="rId26"/>
    <p:sldId id="290" r:id="rId27"/>
    <p:sldId id="29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2C2FE-A695-41B0-ABD6-74F0FAF8529C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A729ED-F335-4EFB-8D4A-327BECD878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81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2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88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1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0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6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2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2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80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36BFB-E419-4BEF-B019-01A1C6ABEC1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54944-4778-4981-BBFC-60A8017C4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8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33738" y="4262437"/>
            <a:ext cx="563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chemeClr val="bg1"/>
                </a:solidFill>
              </a:rPr>
              <a:t>A</a:t>
            </a:r>
            <a:r>
              <a:rPr lang="id-ID" sz="2400" b="1" dirty="0" smtClean="0">
                <a:solidFill>
                  <a:schemeClr val="bg1"/>
                </a:solidFill>
              </a:rPr>
              <a:t>LIRAN ELEKTRON DALAM TUBUH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843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faal_cairan-asam-basa/ikun/2006</a:t>
            </a:r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E10F0-6F98-4CA4-AB6E-CAF5C354266E}" type="slidenum">
              <a:rPr lang="en-US"/>
              <a:pPr/>
              <a:t>10</a:t>
            </a:fld>
            <a:endParaRPr lang="en-US"/>
          </a:p>
        </p:txBody>
      </p:sp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Pengaturan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Keseimbangan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Cairan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Elektrolit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951037"/>
            <a:ext cx="8229600" cy="437356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dirty="0" err="1"/>
              <a:t>Pengaturan</a:t>
            </a:r>
            <a:r>
              <a:rPr lang="en-US" dirty="0"/>
              <a:t> volume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ekstrasel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* </a:t>
            </a:r>
            <a:r>
              <a:rPr lang="en-US" dirty="0" err="1"/>
              <a:t>Asupan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* </a:t>
            </a:r>
            <a:r>
              <a:rPr lang="en-US" sz="2800" dirty="0" err="1"/>
              <a:t>Peranan</a:t>
            </a:r>
            <a:r>
              <a:rPr lang="en-US" sz="2800" dirty="0"/>
              <a:t> </a:t>
            </a:r>
            <a:r>
              <a:rPr lang="en-US" sz="2800" dirty="0" err="1"/>
              <a:t>Ginjal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* </a:t>
            </a:r>
            <a:r>
              <a:rPr lang="en-US" sz="2800" dirty="0" err="1"/>
              <a:t>Pengontrolan</a:t>
            </a:r>
            <a:r>
              <a:rPr lang="en-US" sz="2800" dirty="0"/>
              <a:t> </a:t>
            </a:r>
            <a:r>
              <a:rPr lang="en-US" sz="2800" dirty="0" err="1"/>
              <a:t>tekanan</a:t>
            </a:r>
            <a:r>
              <a:rPr lang="en-US" sz="2800" dirty="0"/>
              <a:t> </a:t>
            </a:r>
            <a:r>
              <a:rPr lang="en-US" sz="2800" dirty="0" err="1"/>
              <a:t>darah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   - </a:t>
            </a:r>
            <a:r>
              <a:rPr lang="en-US" sz="2800" dirty="0" err="1"/>
              <a:t>Hormon</a:t>
            </a:r>
            <a:r>
              <a:rPr lang="en-US" sz="2800" dirty="0"/>
              <a:t> </a:t>
            </a:r>
            <a:r>
              <a:rPr lang="en-US" sz="2800" dirty="0" err="1"/>
              <a:t>Atriopeptin</a:t>
            </a:r>
            <a:r>
              <a:rPr lang="en-US" sz="2800" dirty="0"/>
              <a:t> (</a:t>
            </a:r>
            <a:r>
              <a:rPr lang="en-US" sz="2800" i="1" dirty="0"/>
              <a:t>Atrial Natriuretic peptide</a:t>
            </a:r>
            <a:r>
              <a:rPr lang="en-US" sz="2800" dirty="0"/>
              <a:t>) </a:t>
            </a:r>
            <a:br>
              <a:rPr lang="en-US" sz="2800" dirty="0"/>
            </a:br>
            <a:r>
              <a:rPr lang="en-US" sz="2800" dirty="0"/>
              <a:t>* </a:t>
            </a:r>
            <a:r>
              <a:rPr lang="en-US" sz="2800" dirty="0" err="1"/>
              <a:t>Pengontrolan</a:t>
            </a:r>
            <a:r>
              <a:rPr lang="en-US" sz="2800" dirty="0"/>
              <a:t> </a:t>
            </a:r>
            <a:r>
              <a:rPr lang="en-US" sz="2800" dirty="0" err="1"/>
              <a:t>keseimbangan</a:t>
            </a:r>
            <a:r>
              <a:rPr lang="en-US" sz="2800" dirty="0"/>
              <a:t> </a:t>
            </a:r>
            <a:r>
              <a:rPr lang="en-US" sz="2800" dirty="0" err="1"/>
              <a:t>garam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   - </a:t>
            </a:r>
            <a:r>
              <a:rPr lang="en-US" sz="2800" dirty="0" err="1"/>
              <a:t>Sistem</a:t>
            </a:r>
            <a:r>
              <a:rPr lang="en-US" sz="2800" dirty="0"/>
              <a:t> Renin-Angiotensin-</a:t>
            </a:r>
            <a:r>
              <a:rPr lang="en-US" sz="2800" dirty="0" err="1"/>
              <a:t>Aldosteron</a:t>
            </a:r>
            <a:r>
              <a:rPr lang="en-US" dirty="0"/>
              <a:t> 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dirty="0" err="1"/>
              <a:t>Pengaturan</a:t>
            </a:r>
            <a:r>
              <a:rPr lang="en-US" dirty="0"/>
              <a:t> </a:t>
            </a:r>
            <a:r>
              <a:rPr lang="en-US" dirty="0" err="1"/>
              <a:t>osmolaritas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ekstrasel</a:t>
            </a: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*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osmolaritas</a:t>
            </a:r>
            <a:r>
              <a:rPr lang="en-US" sz="2800" dirty="0"/>
              <a:t> di </a:t>
            </a:r>
            <a:r>
              <a:rPr lang="en-US" sz="2800" dirty="0" err="1"/>
              <a:t>nefron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* </a:t>
            </a:r>
            <a:r>
              <a:rPr lang="en-US" sz="2800" dirty="0" err="1"/>
              <a:t>Peranan</a:t>
            </a:r>
            <a:r>
              <a:rPr lang="en-US" sz="2800" dirty="0"/>
              <a:t> </a:t>
            </a:r>
            <a:r>
              <a:rPr lang="en-US" sz="2800" dirty="0" err="1"/>
              <a:t>Vasopresin</a:t>
            </a:r>
            <a:endParaRPr lang="en-US" sz="2800" dirty="0"/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410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447800"/>
            <a:ext cx="8510588" cy="2819400"/>
          </a:xfrm>
        </p:spPr>
        <p:txBody>
          <a:bodyPr/>
          <a:lstStyle/>
          <a:p>
            <a:r>
              <a:rPr lang="en-US"/>
              <a:t>PENGATURAN VOLUME CAIRAN EKSTRASEL</a:t>
            </a:r>
          </a:p>
        </p:txBody>
      </p:sp>
    </p:spTree>
    <p:extLst>
      <p:ext uri="{BB962C8B-B14F-4D97-AF65-F5344CB8AC3E}">
        <p14:creationId xmlns:p14="http://schemas.microsoft.com/office/powerpoint/2010/main" val="170709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2" name="Object 2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3633451571"/>
              </p:ext>
            </p:extLst>
          </p:nvPr>
        </p:nvGraphicFramePr>
        <p:xfrm>
          <a:off x="470648" y="533400"/>
          <a:ext cx="8283388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Bitmap Image" r:id="rId4" imgW="7621064" imgH="5714286" progId="Paint.Picture">
                  <p:embed/>
                </p:oleObj>
              </mc:Choice>
              <mc:Fallback>
                <p:oleObj name="Bitmap Image" r:id="rId4" imgW="7621064" imgH="57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648" y="533400"/>
                        <a:ext cx="8283388" cy="586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797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faal_cairan-asam-basa/ikun/2006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D0461-D131-4051-AE64-5D50DDC7DD3E}" type="slidenum">
              <a:rPr lang="en-US"/>
              <a:pPr/>
              <a:t>13</a:t>
            </a:fld>
            <a:endParaRPr lang="en-US"/>
          </a:p>
        </p:txBody>
      </p:sp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Peranan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ginjal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2532" name="Picture 4" descr="peran ginjal dlm keseimbangan caira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r="16000"/>
          <a:stretch>
            <a:fillRect/>
          </a:stretch>
        </p:blipFill>
        <p:spPr>
          <a:xfrm>
            <a:off x="0" y="1371600"/>
            <a:ext cx="8534400" cy="5181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16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Filtrasi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Reabsorpsi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Sekresi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Ekskresi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d-ID" sz="4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id-ID" sz="4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</a:rPr>
              <a:t>di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Nefron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6628" name="Picture 4" descr="Proses di nefr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828800"/>
            <a:ext cx="91440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510588" cy="838200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Respons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terhadap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Peningkatan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Tekanan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Darah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6564" name="Picture 4" descr="respons TD naik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8" r="25893"/>
          <a:stretch>
            <a:fillRect/>
          </a:stretch>
        </p:blipFill>
        <p:spPr>
          <a:xfrm>
            <a:off x="685800" y="1219200"/>
            <a:ext cx="75438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5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10588" cy="685800"/>
          </a:xfrm>
        </p:spPr>
        <p:txBody>
          <a:bodyPr/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Respons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id-ID" sz="3200" b="1" dirty="0" smtClean="0">
                <a:solidFill>
                  <a:schemeClr val="accent6">
                    <a:lumMod val="75000"/>
                  </a:schemeClr>
                </a:solidFill>
              </a:rPr>
              <a:t>terhadap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Penurunan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Tekanan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Darah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8612" name="Picture 4" descr="respons TD turu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5" r="21101"/>
          <a:stretch>
            <a:fillRect/>
          </a:stretch>
        </p:blipFill>
        <p:spPr>
          <a:xfrm>
            <a:off x="0" y="1143000"/>
            <a:ext cx="9144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93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10588" cy="838200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Peranan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Atriopeptin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9155" name="Picture 3" descr="atrial natriouretic peptid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9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533400"/>
            <a:ext cx="8510588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Peranan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Renin-Angiotensin-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Aldosteron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3251" name="Picture 3" descr="renin-angiotensin-aldosteron pathwa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r="10834"/>
          <a:stretch>
            <a:fillRect/>
          </a:stretch>
        </p:blipFill>
        <p:spPr>
          <a:xfrm>
            <a:off x="0" y="1219200"/>
            <a:ext cx="9144000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0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510588" cy="914400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Respons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erhadap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Asupan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Garam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5779" name="Picture 3" descr="respons thd intake gar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Fungsi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Air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dalam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Fisiologi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Manusia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sz="2800"/>
              <a:t>Media semua reaksi kimia tubuh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sz="2800"/>
              <a:t>Berperan dalam pengaturan distribusi kimia &amp; biolistrik dalam sel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sz="2800"/>
              <a:t>Alat transport hormon &amp; nutrien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sz="2800"/>
              <a:t>Membawa O</a:t>
            </a:r>
            <a:r>
              <a:rPr lang="en-US" sz="2800" baseline="-25000"/>
              <a:t>2 </a:t>
            </a:r>
            <a:r>
              <a:rPr lang="en-US" sz="2800"/>
              <a:t>dari paru-paru ke sel tubuh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sz="2800"/>
              <a:t>Membawa CO</a:t>
            </a:r>
            <a:r>
              <a:rPr lang="en-US" sz="2800" baseline="-25000"/>
              <a:t>2</a:t>
            </a:r>
            <a:r>
              <a:rPr lang="en-US" sz="2800"/>
              <a:t> dari sel ke paru-paru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sz="2800"/>
              <a:t>Mengencerkan zat toksik dan </a:t>
            </a:r>
            <a:r>
              <a:rPr lang="en-US" sz="2800" i="1"/>
              <a:t>waste product</a:t>
            </a:r>
            <a:r>
              <a:rPr lang="en-US" sz="2800"/>
              <a:t> serta membawanya ke ginjal dan hati</a:t>
            </a:r>
          </a:p>
          <a:p>
            <a:pPr marL="533400" indent="-5334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sz="2800"/>
              <a:t>Distribusi panas ke seluruh tubuh </a:t>
            </a:r>
          </a:p>
        </p:txBody>
      </p:sp>
    </p:spTree>
    <p:extLst>
      <p:ext uri="{BB962C8B-B14F-4D97-AF65-F5344CB8AC3E}">
        <p14:creationId xmlns:p14="http://schemas.microsoft.com/office/powerpoint/2010/main" val="16523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371600"/>
            <a:ext cx="8510588" cy="2590800"/>
          </a:xfrm>
        </p:spPr>
        <p:txBody>
          <a:bodyPr/>
          <a:lstStyle/>
          <a:p>
            <a:r>
              <a:rPr lang="en-US"/>
              <a:t>PENGATURAN OSMOLARITAS CAIRAN EKSTRASEL</a:t>
            </a:r>
          </a:p>
        </p:txBody>
      </p:sp>
    </p:spTree>
    <p:extLst>
      <p:ext uri="{BB962C8B-B14F-4D97-AF65-F5344CB8AC3E}">
        <p14:creationId xmlns:p14="http://schemas.microsoft.com/office/powerpoint/2010/main" val="156424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faal_cairan-asam-basa/ikun/2006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90856-1835-48CE-A032-F59710ACD0A4}" type="slidenum">
              <a:rPr lang="en-US"/>
              <a:pPr/>
              <a:t>21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381000"/>
            <a:ext cx="8510588" cy="914400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Perubahan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osmolaritas</a:t>
            </a:r>
            <a:r>
              <a:rPr lang="en-US" b="1" dirty="0">
                <a:solidFill>
                  <a:srgbClr val="002060"/>
                </a:solidFill>
              </a:rPr>
              <a:t> di </a:t>
            </a:r>
            <a:r>
              <a:rPr lang="en-US" b="1" dirty="0" err="1">
                <a:solidFill>
                  <a:srgbClr val="002060"/>
                </a:solidFill>
              </a:rPr>
              <a:t>Nefron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8676" name="Picture 4" descr="perubahan osmolaritas di nefr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16"/>
          <a:stretch>
            <a:fillRect/>
          </a:stretch>
        </p:blipFill>
        <p:spPr>
          <a:xfrm>
            <a:off x="0" y="12954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760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10588" cy="762000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Peranan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Vasopresin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24" name="Picture 4" descr="penglepasan vasopresi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73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faal_cairan-asam-basa/ikun/2006</a:t>
            </a:r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ED0F7-ADFC-461A-ABC9-31B0B7901FA4}" type="slidenum">
              <a:rPr lang="en-US"/>
              <a:pPr/>
              <a:t>23</a:t>
            </a:fld>
            <a:endParaRPr lang="en-US"/>
          </a:p>
        </p:txBody>
      </p:sp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10588" cy="838200"/>
          </a:xfrm>
        </p:spPr>
        <p:txBody>
          <a:bodyPr/>
          <a:lstStyle/>
          <a:p>
            <a:r>
              <a:rPr lang="en-US" sz="4000" b="1" dirty="0" err="1">
                <a:solidFill>
                  <a:srgbClr val="002060"/>
                </a:solidFill>
              </a:rPr>
              <a:t>Mekanisme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Kerja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Vasopresin</a:t>
            </a:r>
            <a:r>
              <a:rPr lang="en-US" sz="4000" b="1" dirty="0">
                <a:solidFill>
                  <a:srgbClr val="002060"/>
                </a:solidFill>
              </a:rPr>
              <a:t>/ADH</a:t>
            </a:r>
          </a:p>
        </p:txBody>
      </p:sp>
      <p:pic>
        <p:nvPicPr>
          <p:cNvPr id="32772" name="Picture 4" descr="mekanisme kerja vasopresi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 b="8450"/>
          <a:stretch>
            <a:fillRect/>
          </a:stretch>
        </p:blipFill>
        <p:spPr>
          <a:xfrm>
            <a:off x="0" y="13716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1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faal_cairan-asam-basa/ikun/2006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9CB2D-9FC0-4FFE-9777-D9B8C09C7E91}" type="slidenum">
              <a:rPr lang="en-US"/>
              <a:pPr/>
              <a:t>24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10588" cy="1524000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Pengaturan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Neuroendokrin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dalam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Keseimbangan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Cairan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 marL="609600" indent="-338138">
              <a:buFont typeface="Wingdings" panose="05000000000000000000" pitchFamily="2" charset="2"/>
              <a:buAutoNum type="arabicPeriod"/>
            </a:pP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saraf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err="1"/>
              <a:t>Reseptor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dirty="0"/>
              <a:t>- </a:t>
            </a:r>
            <a:r>
              <a:rPr lang="en-US" sz="2400" dirty="0" err="1"/>
              <a:t>Baroreseptor</a:t>
            </a:r>
            <a:r>
              <a:rPr lang="en-US" sz="2400" dirty="0"/>
              <a:t> di </a:t>
            </a:r>
            <a:r>
              <a:rPr lang="en-US" sz="2400" dirty="0" err="1"/>
              <a:t>arkus</a:t>
            </a:r>
            <a:r>
              <a:rPr lang="en-US" sz="2400" dirty="0"/>
              <a:t> aorta &amp; sinus </a:t>
            </a:r>
            <a:r>
              <a:rPr lang="en-US" sz="2400" dirty="0" err="1"/>
              <a:t>karotis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- </a:t>
            </a:r>
            <a:r>
              <a:rPr lang="en-US" sz="2400" dirty="0" err="1"/>
              <a:t>Reseptor</a:t>
            </a:r>
            <a:r>
              <a:rPr lang="en-US" sz="2400" dirty="0"/>
              <a:t> </a:t>
            </a:r>
            <a:r>
              <a:rPr lang="en-US" sz="2400" dirty="0" err="1"/>
              <a:t>regang</a:t>
            </a:r>
            <a:r>
              <a:rPr lang="en-US" sz="2400" dirty="0"/>
              <a:t> </a:t>
            </a:r>
            <a:r>
              <a:rPr lang="en-US" sz="2400" dirty="0" err="1"/>
              <a:t>tekanan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di </a:t>
            </a:r>
            <a:r>
              <a:rPr lang="en-US" sz="2400" dirty="0" err="1"/>
              <a:t>thorak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saraf</a:t>
            </a:r>
            <a:r>
              <a:rPr lang="en-US" sz="2800" dirty="0"/>
              <a:t> </a:t>
            </a:r>
            <a:r>
              <a:rPr lang="en-US" sz="2800" dirty="0" err="1"/>
              <a:t>simpatis</a:t>
            </a:r>
            <a:endParaRPr lang="en-US" sz="2800" dirty="0"/>
          </a:p>
          <a:p>
            <a:pPr marL="609600" indent="-338138">
              <a:buFont typeface="Wingdings" panose="05000000000000000000" pitchFamily="2" charset="2"/>
              <a:buAutoNum type="arabicPeriod"/>
            </a:pP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endokrin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400" dirty="0"/>
              <a:t>- Angiotensin II </a:t>
            </a:r>
            <a:r>
              <a:rPr lang="en-US" sz="2400" dirty="0">
                <a:sym typeface="Symbol" panose="05050102010706020507" pitchFamily="18" charset="2"/>
              </a:rPr>
              <a:t>  </a:t>
            </a:r>
            <a:r>
              <a:rPr lang="en-US" sz="2400" dirty="0" err="1">
                <a:sym typeface="Symbol" panose="05050102010706020507" pitchFamily="18" charset="2"/>
              </a:rPr>
              <a:t>reabsorpsi</a:t>
            </a:r>
            <a:r>
              <a:rPr lang="en-US" sz="2400" dirty="0">
                <a:sym typeface="Symbol" panose="05050102010706020507" pitchFamily="18" charset="2"/>
              </a:rPr>
              <a:t> Na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en-US" sz="2400" dirty="0">
                <a:sym typeface="Symbol" panose="05050102010706020507" pitchFamily="18" charset="2"/>
              </a:rPr>
              <a:t>- </a:t>
            </a:r>
            <a:r>
              <a:rPr lang="en-US" sz="2400" dirty="0" err="1">
                <a:sym typeface="Symbol" panose="05050102010706020507" pitchFamily="18" charset="2"/>
              </a:rPr>
              <a:t>Aldosteron</a:t>
            </a:r>
            <a:r>
              <a:rPr lang="en-US" sz="2400" dirty="0">
                <a:sym typeface="Symbol" panose="05050102010706020507" pitchFamily="18" charset="2"/>
              </a:rPr>
              <a:t>   </a:t>
            </a:r>
            <a:r>
              <a:rPr lang="en-US" sz="2400" dirty="0" err="1">
                <a:sym typeface="Symbol" panose="05050102010706020507" pitchFamily="18" charset="2"/>
              </a:rPr>
              <a:t>reabsorpsi</a:t>
            </a:r>
            <a:r>
              <a:rPr lang="en-US" sz="2400" dirty="0">
                <a:sym typeface="Symbol" panose="05050102010706020507" pitchFamily="18" charset="2"/>
              </a:rPr>
              <a:t> Na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en-US" sz="2400" dirty="0">
                <a:sym typeface="Symbol" panose="05050102010706020507" pitchFamily="18" charset="2"/>
              </a:rPr>
              <a:t>- </a:t>
            </a:r>
            <a:r>
              <a:rPr lang="en-US" sz="2400" i="1" dirty="0">
                <a:sym typeface="Symbol" panose="05050102010706020507" pitchFamily="18" charset="2"/>
              </a:rPr>
              <a:t>Antidiuretic hormone</a:t>
            </a:r>
            <a:r>
              <a:rPr lang="en-US" sz="2400" dirty="0">
                <a:sym typeface="Symbol" panose="05050102010706020507" pitchFamily="18" charset="2"/>
              </a:rPr>
              <a:t> (ADH)   </a:t>
            </a:r>
            <a:r>
              <a:rPr lang="en-US" sz="2400" dirty="0" err="1">
                <a:sym typeface="Symbol" panose="05050102010706020507" pitchFamily="18" charset="2"/>
              </a:rPr>
              <a:t>reabsorpsi</a:t>
            </a:r>
            <a:r>
              <a:rPr lang="en-US" sz="2400" dirty="0">
                <a:sym typeface="Symbol" panose="05050102010706020507" pitchFamily="18" charset="2"/>
              </a:rPr>
              <a:t> air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en-US" sz="2400" dirty="0">
                <a:sym typeface="Symbol" panose="05050102010706020507" pitchFamily="18" charset="2"/>
              </a:rPr>
              <a:t>- </a:t>
            </a:r>
            <a:r>
              <a:rPr lang="en-US" sz="2400" i="1" dirty="0">
                <a:sym typeface="Symbol" panose="05050102010706020507" pitchFamily="18" charset="2"/>
              </a:rPr>
              <a:t>Atrial natriuretic peptide </a:t>
            </a:r>
            <a:r>
              <a:rPr lang="en-US" sz="2400" dirty="0">
                <a:sym typeface="Symbol" panose="05050102010706020507" pitchFamily="18" charset="2"/>
              </a:rPr>
              <a:t>(ANP/</a:t>
            </a:r>
            <a:r>
              <a:rPr lang="en-US" sz="2400" dirty="0" err="1">
                <a:sym typeface="Symbol" panose="05050102010706020507" pitchFamily="18" charset="2"/>
              </a:rPr>
              <a:t>atriopeptin</a:t>
            </a:r>
            <a:r>
              <a:rPr lang="en-US" sz="2400" dirty="0">
                <a:sym typeface="Symbol" panose="05050102010706020507" pitchFamily="18" charset="2"/>
              </a:rPr>
              <a:t>)   </a:t>
            </a:r>
            <a:r>
              <a:rPr lang="en-US" sz="2400" dirty="0" err="1" smtClean="0">
                <a:sym typeface="Symbol" panose="05050102010706020507" pitchFamily="18" charset="2"/>
              </a:rPr>
              <a:t>ekskresi</a:t>
            </a:r>
            <a:r>
              <a:rPr lang="id-ID" sz="2400" dirty="0">
                <a:sym typeface="Symbol" panose="05050102010706020507" pitchFamily="18" charset="2"/>
              </a:rPr>
              <a:t> </a:t>
            </a:r>
            <a:r>
              <a:rPr lang="en-US" sz="2400" dirty="0" smtClean="0">
                <a:sym typeface="Symbol" panose="05050102010706020507" pitchFamily="18" charset="2"/>
              </a:rPr>
              <a:t>Na </a:t>
            </a:r>
            <a:r>
              <a:rPr lang="en-US" sz="2400" dirty="0">
                <a:sym typeface="Symbol" panose="05050102010706020507" pitchFamily="18" charset="2"/>
              </a:rPr>
              <a:t>&amp; air</a:t>
            </a:r>
          </a:p>
        </p:txBody>
      </p:sp>
    </p:spTree>
    <p:extLst>
      <p:ext uri="{BB962C8B-B14F-4D97-AF65-F5344CB8AC3E}">
        <p14:creationId xmlns:p14="http://schemas.microsoft.com/office/powerpoint/2010/main" val="24961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faal_cairan-asam-basa/ikun/2006</a:t>
            </a:r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04E23-4FC0-4E2B-8C10-26CE0F4025BC}" type="slidenum">
              <a:rPr lang="en-US"/>
              <a:pPr/>
              <a:t>25</a:t>
            </a:fld>
            <a:endParaRPr lang="en-US"/>
          </a:p>
        </p:txBody>
      </p:sp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err="1">
                <a:solidFill>
                  <a:srgbClr val="002060"/>
                </a:solidFill>
              </a:rPr>
              <a:t>Faktor-faktor</a:t>
            </a:r>
            <a:r>
              <a:rPr lang="en-US" sz="4000" b="1" dirty="0">
                <a:solidFill>
                  <a:srgbClr val="002060"/>
                </a:solidFill>
              </a:rPr>
              <a:t> yang </a:t>
            </a:r>
            <a:r>
              <a:rPr lang="en-US" sz="4000" b="1" dirty="0" err="1">
                <a:solidFill>
                  <a:srgbClr val="002060"/>
                </a:solidFill>
              </a:rPr>
              <a:t>mempengaruhi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Keseimbangan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Cairan</a:t>
            </a:r>
            <a:r>
              <a:rPr lang="en-US" sz="4000" b="1" dirty="0">
                <a:solidFill>
                  <a:srgbClr val="002060"/>
                </a:solidFill>
              </a:rPr>
              <a:t> &amp; </a:t>
            </a:r>
            <a:r>
              <a:rPr lang="en-US" sz="4000" b="1" dirty="0" err="1">
                <a:solidFill>
                  <a:srgbClr val="002060"/>
                </a:solidFill>
              </a:rPr>
              <a:t>Elektrolit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2209800"/>
            <a:ext cx="8540750" cy="3889375"/>
          </a:xfrm>
        </p:spPr>
        <p:txBody>
          <a:bodyPr/>
          <a:lstStyle/>
          <a:p>
            <a:r>
              <a:rPr lang="en-US"/>
              <a:t>Umur</a:t>
            </a:r>
          </a:p>
          <a:p>
            <a:r>
              <a:rPr lang="en-US"/>
              <a:t>Suhu lingkungan</a:t>
            </a:r>
          </a:p>
          <a:p>
            <a:r>
              <a:rPr lang="en-US"/>
              <a:t>Diet</a:t>
            </a:r>
          </a:p>
          <a:p>
            <a:r>
              <a:rPr lang="en-US"/>
              <a:t>Stres</a:t>
            </a:r>
          </a:p>
          <a:p>
            <a:r>
              <a:rPr lang="en-US"/>
              <a:t>Penyakit</a:t>
            </a:r>
          </a:p>
        </p:txBody>
      </p:sp>
    </p:spTree>
    <p:extLst>
      <p:ext uri="{BB962C8B-B14F-4D97-AF65-F5344CB8AC3E}">
        <p14:creationId xmlns:p14="http://schemas.microsoft.com/office/powerpoint/2010/main" val="12664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faal_cairan-asam-basa/ikun/2006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CF329-CDB9-47D1-8478-4DBA34451F4E}" type="slidenum">
              <a:rPr lang="en-US"/>
              <a:pPr/>
              <a:t>26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Keseimbangan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Asam</a:t>
            </a:r>
            <a:r>
              <a:rPr lang="en-US" b="1" dirty="0">
                <a:solidFill>
                  <a:srgbClr val="002060"/>
                </a:solidFill>
              </a:rPr>
              <a:t> &amp; </a:t>
            </a:r>
            <a:r>
              <a:rPr lang="en-US" b="1" dirty="0" err="1">
                <a:solidFill>
                  <a:srgbClr val="002060"/>
                </a:solidFill>
              </a:rPr>
              <a:t>Basa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Keseimbangan asam-basa </a:t>
            </a:r>
            <a:r>
              <a:rPr lang="en-US">
                <a:sym typeface="Symbol" panose="05050102010706020507" pitchFamily="18" charset="2"/>
              </a:rPr>
              <a:t> pengaturan konsentrasi ion H</a:t>
            </a:r>
            <a:r>
              <a:rPr lang="en-US" baseline="30000">
                <a:sym typeface="Symbol" panose="05050102010706020507" pitchFamily="18" charset="2"/>
              </a:rPr>
              <a:t>+</a:t>
            </a:r>
            <a:r>
              <a:rPr lang="en-US">
                <a:sym typeface="Symbol" panose="05050102010706020507" pitchFamily="18" charset="2"/>
              </a:rPr>
              <a:t> dalam cairan tubuh</a:t>
            </a:r>
          </a:p>
          <a:p>
            <a:r>
              <a:rPr lang="en-US">
                <a:sym typeface="Symbol" panose="05050102010706020507" pitchFamily="18" charset="2"/>
              </a:rPr>
              <a:t>Ion H</a:t>
            </a:r>
            <a:r>
              <a:rPr lang="en-US" baseline="30000">
                <a:sym typeface="Symbol" panose="05050102010706020507" pitchFamily="18" charset="2"/>
              </a:rPr>
              <a:t>+</a:t>
            </a:r>
            <a:r>
              <a:rPr lang="en-US">
                <a:sym typeface="Symbol" panose="05050102010706020507" pitchFamily="18" charset="2"/>
              </a:rPr>
              <a:t> sbg hasil dari metabolisme:</a:t>
            </a:r>
            <a:br>
              <a:rPr lang="en-US">
                <a:sym typeface="Symbol" panose="05050102010706020507" pitchFamily="18" charset="2"/>
              </a:rPr>
            </a:br>
            <a:r>
              <a:rPr lang="en-US">
                <a:sym typeface="Symbol" panose="05050102010706020507" pitchFamily="18" charset="2"/>
              </a:rPr>
              <a:t>      </a:t>
            </a:r>
            <a:r>
              <a:rPr lang="en-US" sz="2000">
                <a:sym typeface="Symbol" panose="05050102010706020507" pitchFamily="18" charset="2"/>
              </a:rPr>
              <a:t>C</a:t>
            </a:r>
            <a:r>
              <a:rPr lang="en-US" sz="2000" baseline="-25000">
                <a:sym typeface="Symbol" panose="05050102010706020507" pitchFamily="18" charset="2"/>
              </a:rPr>
              <a:t>6</a:t>
            </a:r>
            <a:r>
              <a:rPr lang="en-US" sz="2000">
                <a:sym typeface="Symbol" panose="05050102010706020507" pitchFamily="18" charset="2"/>
              </a:rPr>
              <a:t>H</a:t>
            </a:r>
            <a:r>
              <a:rPr lang="en-US" sz="2000" baseline="-25000">
                <a:sym typeface="Symbol" panose="05050102010706020507" pitchFamily="18" charset="2"/>
              </a:rPr>
              <a:t>12</a:t>
            </a:r>
            <a:r>
              <a:rPr lang="en-US" sz="2000">
                <a:sym typeface="Symbol" panose="05050102010706020507" pitchFamily="18" charset="2"/>
              </a:rPr>
              <a:t>O</a:t>
            </a:r>
            <a:r>
              <a:rPr lang="en-US" sz="2000" baseline="-25000">
                <a:sym typeface="Symbol" panose="05050102010706020507" pitchFamily="18" charset="2"/>
              </a:rPr>
              <a:t>6</a:t>
            </a:r>
            <a:r>
              <a:rPr lang="en-US" sz="2000">
                <a:sym typeface="Symbol" panose="05050102010706020507" pitchFamily="18" charset="2"/>
              </a:rPr>
              <a:t> + O</a:t>
            </a:r>
            <a:r>
              <a:rPr lang="en-US" sz="2000" baseline="-25000">
                <a:sym typeface="Symbol" panose="05050102010706020507" pitchFamily="18" charset="2"/>
              </a:rPr>
              <a:t>2</a:t>
            </a:r>
            <a:r>
              <a:rPr lang="en-US" sz="2000">
                <a:sym typeface="Symbol" panose="05050102010706020507" pitchFamily="18" charset="2"/>
              </a:rPr>
              <a:t>  CO</a:t>
            </a:r>
            <a:r>
              <a:rPr lang="en-US" sz="2000" baseline="-25000">
                <a:sym typeface="Symbol" panose="05050102010706020507" pitchFamily="18" charset="2"/>
              </a:rPr>
              <a:t>2</a:t>
            </a:r>
            <a:r>
              <a:rPr lang="en-US" sz="2000">
                <a:sym typeface="Symbol" panose="05050102010706020507" pitchFamily="18" charset="2"/>
              </a:rPr>
              <a:t> + H</a:t>
            </a:r>
            <a:r>
              <a:rPr lang="en-US" sz="2000" baseline="-25000">
                <a:sym typeface="Symbol" panose="05050102010706020507" pitchFamily="18" charset="2"/>
              </a:rPr>
              <a:t>2</a:t>
            </a:r>
            <a:r>
              <a:rPr lang="en-US" sz="2000">
                <a:sym typeface="Symbol" panose="05050102010706020507" pitchFamily="18" charset="2"/>
              </a:rPr>
              <a:t>O  H</a:t>
            </a:r>
            <a:r>
              <a:rPr lang="en-US" sz="2000" baseline="-25000">
                <a:sym typeface="Symbol" panose="05050102010706020507" pitchFamily="18" charset="2"/>
              </a:rPr>
              <a:t>2</a:t>
            </a:r>
            <a:r>
              <a:rPr lang="en-US" sz="2000">
                <a:sym typeface="Symbol" panose="05050102010706020507" pitchFamily="18" charset="2"/>
              </a:rPr>
              <a:t>CO</a:t>
            </a:r>
            <a:r>
              <a:rPr lang="en-US" sz="2000" baseline="-25000">
                <a:sym typeface="Symbol" panose="05050102010706020507" pitchFamily="18" charset="2"/>
              </a:rPr>
              <a:t>3</a:t>
            </a:r>
            <a:r>
              <a:rPr lang="en-US" sz="2000">
                <a:sym typeface="Symbol" panose="05050102010706020507" pitchFamily="18" charset="2"/>
              </a:rPr>
              <a:t>  H</a:t>
            </a:r>
            <a:r>
              <a:rPr lang="en-US" sz="2000" baseline="30000">
                <a:sym typeface="Symbol" panose="05050102010706020507" pitchFamily="18" charset="2"/>
              </a:rPr>
              <a:t>+</a:t>
            </a:r>
            <a:r>
              <a:rPr lang="en-US" sz="2000">
                <a:sym typeface="Symbol" panose="05050102010706020507" pitchFamily="18" charset="2"/>
              </a:rPr>
              <a:t> + HCO</a:t>
            </a:r>
            <a:r>
              <a:rPr lang="en-US" sz="2000" baseline="-25000">
                <a:sym typeface="Symbol" panose="05050102010706020507" pitchFamily="18" charset="2"/>
              </a:rPr>
              <a:t>3</a:t>
            </a:r>
            <a:r>
              <a:rPr lang="en-US" sz="2000" baseline="30000">
                <a:sym typeface="Symbol" panose="05050102010706020507" pitchFamily="18" charset="2"/>
              </a:rPr>
              <a:t>-</a:t>
            </a:r>
            <a:endParaRPr lang="en-US" sz="2000">
              <a:sym typeface="Symbol" panose="05050102010706020507" pitchFamily="18" charset="2"/>
            </a:endParaRPr>
          </a:p>
          <a:p>
            <a:r>
              <a:rPr lang="en-US">
                <a:sym typeface="Symbol" panose="05050102010706020507" pitchFamily="18" charset="2"/>
              </a:rPr>
              <a:t>[H</a:t>
            </a:r>
            <a:r>
              <a:rPr lang="en-US" baseline="30000">
                <a:sym typeface="Symbol" panose="05050102010706020507" pitchFamily="18" charset="2"/>
              </a:rPr>
              <a:t>+</a:t>
            </a:r>
            <a:r>
              <a:rPr lang="en-US">
                <a:sym typeface="Symbol" panose="05050102010706020507" pitchFamily="18" charset="2"/>
              </a:rPr>
              <a:t>] dlm plasma  pH plasma darah = 7,4</a:t>
            </a:r>
          </a:p>
          <a:p>
            <a:r>
              <a:rPr lang="en-US">
                <a:sym typeface="Symbol" panose="05050102010706020507" pitchFamily="18" charset="2"/>
              </a:rPr>
              <a:t>Sistem dapar (</a:t>
            </a:r>
            <a:r>
              <a:rPr lang="en-US" i="1">
                <a:sym typeface="Symbol" panose="05050102010706020507" pitchFamily="18" charset="2"/>
              </a:rPr>
              <a:t>buffer</a:t>
            </a:r>
            <a:r>
              <a:rPr lang="en-US">
                <a:sym typeface="Symbol" panose="05050102010706020507" pitchFamily="18" charset="2"/>
              </a:rPr>
              <a:t>) menghambat perubahan pH yang besar jika ada penambahan asam atau basa</a:t>
            </a:r>
          </a:p>
        </p:txBody>
      </p:sp>
    </p:spTree>
    <p:extLst>
      <p:ext uri="{BB962C8B-B14F-4D97-AF65-F5344CB8AC3E}">
        <p14:creationId xmlns:p14="http://schemas.microsoft.com/office/powerpoint/2010/main" val="126621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faal_cairan-asam-basa/ikun/2006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B1C2F-6038-4E52-B81D-545395178AB8}" type="slidenum">
              <a:rPr lang="en-US"/>
              <a:pPr/>
              <a:t>27</a:t>
            </a:fld>
            <a:endParaRPr lang="en-US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301625" y="457200"/>
            <a:ext cx="8510588" cy="762000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Keseimbangan</a:t>
            </a:r>
            <a:r>
              <a:rPr lang="en-US" b="1" dirty="0">
                <a:solidFill>
                  <a:srgbClr val="002060"/>
                </a:solidFill>
              </a:rPr>
              <a:t> ion H</a:t>
            </a:r>
            <a:r>
              <a:rPr lang="en-US" b="1" baseline="30000" dirty="0">
                <a:solidFill>
                  <a:srgbClr val="002060"/>
                </a:solidFill>
              </a:rPr>
              <a:t>+</a:t>
            </a:r>
          </a:p>
        </p:txBody>
      </p:sp>
      <p:pic>
        <p:nvPicPr>
          <p:cNvPr id="57348" name="Picture 4" descr="hydrogen balance in the bod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5" r="16216"/>
          <a:stretch>
            <a:fillRect/>
          </a:stretch>
        </p:blipFill>
        <p:spPr>
          <a:xfrm>
            <a:off x="0" y="1295400"/>
            <a:ext cx="9144000" cy="5334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3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Distribusi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Cairan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Tubuh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54075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Volume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wanita</a:t>
            </a:r>
            <a:r>
              <a:rPr lang="en-US" dirty="0"/>
              <a:t> (17-39 </a:t>
            </a:r>
            <a:r>
              <a:rPr lang="en-US" dirty="0" err="1"/>
              <a:t>th</a:t>
            </a:r>
            <a:r>
              <a:rPr lang="en-US" dirty="0"/>
              <a:t>) : 50% BB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pria</a:t>
            </a:r>
            <a:r>
              <a:rPr lang="en-US" dirty="0"/>
              <a:t> (17-39 </a:t>
            </a:r>
            <a:r>
              <a:rPr lang="en-US" dirty="0" err="1"/>
              <a:t>th</a:t>
            </a:r>
            <a:r>
              <a:rPr lang="en-US" dirty="0"/>
              <a:t>): 60% BB</a:t>
            </a:r>
            <a:br>
              <a:rPr lang="en-US" dirty="0"/>
            </a:br>
            <a:endParaRPr lang="en-US" dirty="0"/>
          </a:p>
          <a:p>
            <a:pPr>
              <a:lnSpc>
                <a:spcPct val="90000"/>
              </a:lnSpc>
            </a:pP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intrasel</a:t>
            </a:r>
            <a:r>
              <a:rPr lang="en-US" dirty="0"/>
              <a:t> (CIS) = 2/3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-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ekstrasel</a:t>
            </a:r>
            <a:r>
              <a:rPr lang="en-US" dirty="0"/>
              <a:t> (CES) = 1/3 </a:t>
            </a:r>
            <a:r>
              <a:rPr lang="en-US" dirty="0" err="1"/>
              <a:t>cairan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* </a:t>
            </a:r>
            <a:r>
              <a:rPr lang="en-US" dirty="0" err="1"/>
              <a:t>intravaskular</a:t>
            </a:r>
            <a:r>
              <a:rPr lang="en-US" dirty="0"/>
              <a:t> (plasma) = 25% CES</a:t>
            </a:r>
            <a:br>
              <a:rPr lang="en-US" dirty="0"/>
            </a:br>
            <a:r>
              <a:rPr lang="en-US" dirty="0"/>
              <a:t>  * </a:t>
            </a:r>
            <a:r>
              <a:rPr lang="en-US" dirty="0" err="1"/>
              <a:t>intersisial</a:t>
            </a:r>
            <a:r>
              <a:rPr lang="en-US" dirty="0"/>
              <a:t> = 75% CES</a:t>
            </a:r>
          </a:p>
        </p:txBody>
      </p:sp>
    </p:spTree>
    <p:extLst>
      <p:ext uri="{BB962C8B-B14F-4D97-AF65-F5344CB8AC3E}">
        <p14:creationId xmlns:p14="http://schemas.microsoft.com/office/powerpoint/2010/main" val="74485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295400" y="6096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Sumber-sumber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cairan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(input &amp; output)</a:t>
            </a:r>
          </a:p>
        </p:txBody>
      </p:sp>
      <p:sp>
        <p:nvSpPr>
          <p:cNvPr id="5123" name="Line 5"/>
          <p:cNvSpPr>
            <a:spLocks noChangeShapeType="1"/>
          </p:cNvSpPr>
          <p:nvPr/>
        </p:nvSpPr>
        <p:spPr bwMode="auto">
          <a:xfrm>
            <a:off x="1447800" y="1304925"/>
            <a:ext cx="0" cy="419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24" name="Line 6"/>
          <p:cNvSpPr>
            <a:spLocks noChangeShapeType="1"/>
          </p:cNvSpPr>
          <p:nvPr/>
        </p:nvSpPr>
        <p:spPr bwMode="auto">
          <a:xfrm>
            <a:off x="1447800" y="46577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25" name="Line 7"/>
          <p:cNvSpPr>
            <a:spLocks noChangeShapeType="1"/>
          </p:cNvSpPr>
          <p:nvPr/>
        </p:nvSpPr>
        <p:spPr bwMode="auto">
          <a:xfrm flipV="1">
            <a:off x="1447800" y="38195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1447800" y="29813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1447800" y="21431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1447800" y="54959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1447800" y="130492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30" name="Text Box 12"/>
          <p:cNvSpPr txBox="1">
            <a:spLocks noChangeArrowheads="1"/>
          </p:cNvSpPr>
          <p:nvPr/>
        </p:nvSpPr>
        <p:spPr bwMode="auto">
          <a:xfrm>
            <a:off x="533400" y="1152525"/>
            <a:ext cx="6921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2500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2000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1500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1000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500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0</a:t>
            </a:r>
          </a:p>
        </p:txBody>
      </p:sp>
      <p:sp>
        <p:nvSpPr>
          <p:cNvPr id="5131" name="Rectangle 13"/>
          <p:cNvSpPr>
            <a:spLocks noChangeArrowheads="1"/>
          </p:cNvSpPr>
          <p:nvPr/>
        </p:nvSpPr>
        <p:spPr bwMode="auto">
          <a:xfrm>
            <a:off x="2286000" y="1304925"/>
            <a:ext cx="1905000" cy="4191000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002F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>
              <a:solidFill>
                <a:schemeClr val="bg1"/>
              </a:solidFill>
            </a:endParaRPr>
          </a:p>
          <a:p>
            <a:pPr algn="ctr" eaLnBrk="1" hangingPunct="1"/>
            <a:endParaRPr lang="en-US">
              <a:solidFill>
                <a:schemeClr val="bg1"/>
              </a:solidFill>
            </a:endParaRPr>
          </a:p>
          <a:p>
            <a:pPr algn="ctr" eaLnBrk="1" hangingPunct="1"/>
            <a:endParaRPr lang="en-US">
              <a:solidFill>
                <a:schemeClr val="bg1"/>
              </a:solidFill>
            </a:endParaRPr>
          </a:p>
          <a:p>
            <a:pPr algn="ctr" eaLnBrk="1" hangingPunct="1"/>
            <a:endParaRPr lang="en-US">
              <a:solidFill>
                <a:schemeClr val="bg1"/>
              </a:solidFill>
            </a:endParaRPr>
          </a:p>
          <a:p>
            <a:pPr algn="ctr" eaLnBrk="1" hangingPunct="1"/>
            <a:endParaRPr lang="en-US">
              <a:solidFill>
                <a:schemeClr val="bg1"/>
              </a:solidFill>
            </a:endParaRPr>
          </a:p>
          <a:p>
            <a:pPr algn="ctr" eaLnBrk="1" hangingPunct="1"/>
            <a:r>
              <a:rPr lang="en-US">
                <a:solidFill>
                  <a:schemeClr val="bg1"/>
                </a:solidFill>
              </a:rPr>
              <a:t>Minum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</a:rPr>
              <a:t>1600 ml</a:t>
            </a:r>
          </a:p>
        </p:txBody>
      </p:sp>
      <p:sp>
        <p:nvSpPr>
          <p:cNvPr id="5132" name="Rectangle 14"/>
          <p:cNvSpPr>
            <a:spLocks noChangeArrowheads="1"/>
          </p:cNvSpPr>
          <p:nvPr/>
        </p:nvSpPr>
        <p:spPr bwMode="auto">
          <a:xfrm>
            <a:off x="4648200" y="1304925"/>
            <a:ext cx="1905000" cy="419100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  <a:p>
            <a:pPr algn="ctr" eaLnBrk="1" hangingPunct="1"/>
            <a:endParaRPr lang="en-US"/>
          </a:p>
          <a:p>
            <a:pPr algn="ctr" eaLnBrk="1" hangingPunct="1"/>
            <a:r>
              <a:rPr lang="en-US">
                <a:solidFill>
                  <a:schemeClr val="bg1"/>
                </a:solidFill>
              </a:rPr>
              <a:t>Ginjal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</a:rPr>
              <a:t>1500 ml</a:t>
            </a:r>
          </a:p>
        </p:txBody>
      </p:sp>
      <p:sp>
        <p:nvSpPr>
          <p:cNvPr id="5133" name="Line 15"/>
          <p:cNvSpPr>
            <a:spLocks noChangeShapeType="1"/>
          </p:cNvSpPr>
          <p:nvPr/>
        </p:nvSpPr>
        <p:spPr bwMode="auto">
          <a:xfrm>
            <a:off x="2286000" y="2828925"/>
            <a:ext cx="1905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34" name="Line 16"/>
          <p:cNvSpPr>
            <a:spLocks noChangeShapeType="1"/>
          </p:cNvSpPr>
          <p:nvPr/>
        </p:nvSpPr>
        <p:spPr bwMode="auto">
          <a:xfrm>
            <a:off x="2286000" y="1685925"/>
            <a:ext cx="1905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35" name="Text Box 19"/>
          <p:cNvSpPr txBox="1">
            <a:spLocks noChangeArrowheads="1"/>
          </p:cNvSpPr>
          <p:nvPr/>
        </p:nvSpPr>
        <p:spPr bwMode="auto">
          <a:xfrm>
            <a:off x="2286000" y="1304925"/>
            <a:ext cx="191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Metabolik 200 ml</a:t>
            </a:r>
          </a:p>
        </p:txBody>
      </p:sp>
      <p:sp>
        <p:nvSpPr>
          <p:cNvPr id="5136" name="Text Box 20"/>
          <p:cNvSpPr txBox="1">
            <a:spLocks noChangeArrowheads="1"/>
          </p:cNvSpPr>
          <p:nvPr/>
        </p:nvSpPr>
        <p:spPr bwMode="auto">
          <a:xfrm>
            <a:off x="2667000" y="1914525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>
                <a:solidFill>
                  <a:schemeClr val="bg1"/>
                </a:solidFill>
              </a:rPr>
              <a:t>Makanan</a:t>
            </a:r>
          </a:p>
          <a:p>
            <a:pPr algn="ctr" eaLnBrk="1" hangingPunct="1"/>
            <a:r>
              <a:rPr lang="en-US">
                <a:solidFill>
                  <a:schemeClr val="bg1"/>
                </a:solidFill>
              </a:rPr>
              <a:t>700 ml</a:t>
            </a:r>
          </a:p>
        </p:txBody>
      </p:sp>
      <p:sp>
        <p:nvSpPr>
          <p:cNvPr id="5137" name="Line 21"/>
          <p:cNvSpPr>
            <a:spLocks noChangeShapeType="1"/>
          </p:cNvSpPr>
          <p:nvPr/>
        </p:nvSpPr>
        <p:spPr bwMode="auto">
          <a:xfrm>
            <a:off x="4648200" y="2981325"/>
            <a:ext cx="1905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38" name="Line 22"/>
          <p:cNvSpPr>
            <a:spLocks noChangeShapeType="1"/>
          </p:cNvSpPr>
          <p:nvPr/>
        </p:nvSpPr>
        <p:spPr bwMode="auto">
          <a:xfrm>
            <a:off x="4648200" y="1990725"/>
            <a:ext cx="1905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39" name="Line 23"/>
          <p:cNvSpPr>
            <a:spLocks noChangeShapeType="1"/>
          </p:cNvSpPr>
          <p:nvPr/>
        </p:nvSpPr>
        <p:spPr bwMode="auto">
          <a:xfrm>
            <a:off x="4648200" y="1533525"/>
            <a:ext cx="1905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5140" name="Text Box 24"/>
          <p:cNvSpPr txBox="1">
            <a:spLocks noChangeArrowheads="1"/>
          </p:cNvSpPr>
          <p:nvPr/>
        </p:nvSpPr>
        <p:spPr bwMode="auto">
          <a:xfrm>
            <a:off x="4953000" y="2219325"/>
            <a:ext cx="1377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Kulit 600 ml</a:t>
            </a:r>
          </a:p>
        </p:txBody>
      </p:sp>
      <p:sp>
        <p:nvSpPr>
          <p:cNvPr id="5141" name="Text Box 25"/>
          <p:cNvSpPr txBox="1">
            <a:spLocks noChangeArrowheads="1"/>
          </p:cNvSpPr>
          <p:nvPr/>
        </p:nvSpPr>
        <p:spPr bwMode="auto">
          <a:xfrm>
            <a:off x="4876800" y="1609725"/>
            <a:ext cx="1416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Paru 300 ml</a:t>
            </a:r>
          </a:p>
        </p:txBody>
      </p:sp>
      <p:sp>
        <p:nvSpPr>
          <p:cNvPr id="5142" name="Text Box 26"/>
          <p:cNvSpPr txBox="1">
            <a:spLocks noChangeArrowheads="1"/>
          </p:cNvSpPr>
          <p:nvPr/>
        </p:nvSpPr>
        <p:spPr bwMode="auto">
          <a:xfrm>
            <a:off x="4953000" y="12287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>
                <a:solidFill>
                  <a:schemeClr val="bg1"/>
                </a:solidFill>
              </a:rPr>
              <a:t>GIT 100 ml</a:t>
            </a:r>
          </a:p>
        </p:txBody>
      </p:sp>
      <p:sp>
        <p:nvSpPr>
          <p:cNvPr id="5143" name="Text Box 27"/>
          <p:cNvSpPr txBox="1">
            <a:spLocks noChangeArrowheads="1"/>
          </p:cNvSpPr>
          <p:nvPr/>
        </p:nvSpPr>
        <p:spPr bwMode="auto">
          <a:xfrm>
            <a:off x="228600" y="5562600"/>
            <a:ext cx="891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Metabolik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respirasi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seluler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aerobik</a:t>
            </a:r>
            <a:r>
              <a:rPr lang="en-US" sz="2000" dirty="0">
                <a:sym typeface="Wingdings" panose="05000000000000000000" pitchFamily="2" charset="2"/>
              </a:rPr>
              <a:t> (</a:t>
            </a:r>
            <a:r>
              <a:rPr lang="en-US" sz="2000" dirty="0" err="1">
                <a:sym typeface="Wingdings" panose="05000000000000000000" pitchFamily="2" charset="2"/>
              </a:rPr>
              <a:t>produksi</a:t>
            </a:r>
            <a:r>
              <a:rPr lang="en-US" sz="2000" dirty="0">
                <a:sym typeface="Wingdings" panose="05000000000000000000" pitchFamily="2" charset="2"/>
              </a:rPr>
              <a:t> ATP)</a:t>
            </a:r>
          </a:p>
          <a:p>
            <a:pPr eaLnBrk="1" hangingPunct="1"/>
            <a:r>
              <a:rPr lang="en-US" sz="2000" dirty="0"/>
              <a:t>                  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sintesis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dehidrasi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(</a:t>
            </a:r>
            <a:r>
              <a:rPr lang="en-US" sz="2000" dirty="0" err="1">
                <a:sym typeface="Wingdings" panose="05000000000000000000" pitchFamily="2" charset="2"/>
              </a:rPr>
              <a:t>glukosa</a:t>
            </a:r>
            <a:r>
              <a:rPr lang="en-US" sz="2000" dirty="0">
                <a:sym typeface="Wingdings" panose="05000000000000000000" pitchFamily="2" charset="2"/>
              </a:rPr>
              <a:t> + </a:t>
            </a:r>
            <a:r>
              <a:rPr lang="en-US" sz="2000" dirty="0" err="1">
                <a:sym typeface="Wingdings" panose="05000000000000000000" pitchFamily="2" charset="2"/>
              </a:rPr>
              <a:t>fruktosa</a:t>
            </a:r>
            <a:r>
              <a:rPr lang="en-US" sz="2000" dirty="0">
                <a:sym typeface="Wingdings" panose="05000000000000000000" pitchFamily="2" charset="2"/>
              </a:rPr>
              <a:t>  </a:t>
            </a:r>
            <a:r>
              <a:rPr lang="en-US" sz="2000" dirty="0" err="1">
                <a:sym typeface="Wingdings" panose="05000000000000000000" pitchFamily="2" charset="2"/>
              </a:rPr>
              <a:t>sukrosa</a:t>
            </a:r>
            <a:r>
              <a:rPr lang="en-US" sz="2000" dirty="0">
                <a:sym typeface="Wingdings" panose="05000000000000000000" pitchFamily="2" charset="2"/>
              </a:rPr>
              <a:t> + H</a:t>
            </a:r>
            <a:r>
              <a:rPr lang="en-US" sz="2000" baseline="-25000" dirty="0">
                <a:sym typeface="Wingdings" panose="05000000000000000000" pitchFamily="2" charset="2"/>
              </a:rPr>
              <a:t>2</a:t>
            </a:r>
            <a:r>
              <a:rPr lang="en-US" sz="2000" dirty="0">
                <a:sym typeface="Wingdings" panose="05000000000000000000" pitchFamily="2" charset="2"/>
              </a:rPr>
              <a:t>O)</a:t>
            </a:r>
            <a:endParaRPr lang="en-US" sz="2000" dirty="0"/>
          </a:p>
        </p:txBody>
      </p:sp>
      <p:sp>
        <p:nvSpPr>
          <p:cNvPr id="5144" name="Rectangle 28"/>
          <p:cNvSpPr>
            <a:spLocks noChangeArrowheads="1"/>
          </p:cNvSpPr>
          <p:nvPr/>
        </p:nvSpPr>
        <p:spPr bwMode="auto">
          <a:xfrm>
            <a:off x="6934200" y="4267200"/>
            <a:ext cx="533400" cy="304800"/>
          </a:xfrm>
          <a:prstGeom prst="rect">
            <a:avLst/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5145" name="Rectangle 29"/>
          <p:cNvSpPr>
            <a:spLocks noChangeArrowheads="1"/>
          </p:cNvSpPr>
          <p:nvPr/>
        </p:nvSpPr>
        <p:spPr bwMode="auto">
          <a:xfrm>
            <a:off x="6934200" y="4800600"/>
            <a:ext cx="5334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d-ID"/>
          </a:p>
        </p:txBody>
      </p:sp>
      <p:sp>
        <p:nvSpPr>
          <p:cNvPr id="5146" name="Text Box 30"/>
          <p:cNvSpPr txBox="1">
            <a:spLocks noChangeArrowheads="1"/>
          </p:cNvSpPr>
          <p:nvPr/>
        </p:nvSpPr>
        <p:spPr bwMode="auto">
          <a:xfrm>
            <a:off x="7543800" y="4191000"/>
            <a:ext cx="747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Input</a:t>
            </a:r>
          </a:p>
        </p:txBody>
      </p:sp>
      <p:sp>
        <p:nvSpPr>
          <p:cNvPr id="5147" name="Text Box 31"/>
          <p:cNvSpPr txBox="1">
            <a:spLocks noChangeArrowheads="1"/>
          </p:cNvSpPr>
          <p:nvPr/>
        </p:nvSpPr>
        <p:spPr bwMode="auto">
          <a:xfrm>
            <a:off x="7543800" y="4724400"/>
            <a:ext cx="944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000"/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387725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57200" y="739775"/>
            <a:ext cx="8305800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Pertukaran</a:t>
            </a:r>
            <a:r>
              <a:rPr lang="en-US" sz="2400" dirty="0"/>
              <a:t> air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400" dirty="0"/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/>
              <a:t> </a:t>
            </a:r>
            <a:r>
              <a:rPr lang="en-US" sz="2400" dirty="0" err="1"/>
              <a:t>Konsumsi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air </a:t>
            </a: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 err="1">
                <a:sym typeface="Wingdings" panose="05000000000000000000" pitchFamily="2" charset="2"/>
              </a:rPr>
              <a:t>keracunan</a:t>
            </a:r>
            <a:r>
              <a:rPr lang="en-US" sz="2400" dirty="0">
                <a:sym typeface="Wingdings" panose="05000000000000000000" pitchFamily="2" charset="2"/>
              </a:rPr>
              <a:t> air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Kehilangan</a:t>
            </a:r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err="1">
                <a:sym typeface="Wingdings" panose="05000000000000000000" pitchFamily="2" charset="2"/>
              </a:rPr>
              <a:t>cairan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ym typeface="Wingdings" panose="05000000000000000000" pitchFamily="2" charset="2"/>
              </a:rPr>
              <a:t>ganti</a:t>
            </a:r>
            <a:r>
              <a:rPr lang="en-US" sz="2400" dirty="0">
                <a:sym typeface="Wingdings" panose="05000000000000000000" pitchFamily="2" charset="2"/>
              </a:rPr>
              <a:t> air </a:t>
            </a:r>
            <a:r>
              <a:rPr lang="en-US" sz="2400" dirty="0" err="1">
                <a:sym typeface="Wingdings" panose="05000000000000000000" pitchFamily="2" charset="2"/>
              </a:rPr>
              <a:t>tawar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400" dirty="0" err="1">
                <a:sym typeface="Wingdings" panose="05000000000000000000" pitchFamily="2" charset="2"/>
              </a:rPr>
              <a:t>osmolaritas</a:t>
            </a:r>
            <a:r>
              <a:rPr lang="en-US" sz="2400" dirty="0">
                <a:sym typeface="Wingdings" panose="05000000000000000000" pitchFamily="2" charset="2"/>
              </a:rPr>
              <a:t> CES   osmosis CES  CIS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 Enema</a:t>
            </a:r>
            <a:endParaRPr lang="en-US" sz="2400" dirty="0"/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8458200" y="4419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pic>
        <p:nvPicPr>
          <p:cNvPr id="92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43025"/>
            <a:ext cx="411480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5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038593"/>
              </p:ext>
            </p:extLst>
          </p:nvPr>
        </p:nvGraphicFramePr>
        <p:xfrm>
          <a:off x="304800" y="457200"/>
          <a:ext cx="8752114" cy="6126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Bitmap Image" r:id="rId4" imgW="7628571" imgH="5723810" progId="Paint.Picture">
                  <p:embed/>
                </p:oleObj>
              </mc:Choice>
              <mc:Fallback>
                <p:oleObj name="Bitmap Image" r:id="rId4" imgW="7628571" imgH="57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2222" b="12222"/>
                      <a:stretch>
                        <a:fillRect/>
                      </a:stretch>
                    </p:blipFill>
                    <p:spPr bwMode="auto">
                      <a:xfrm>
                        <a:off x="304800" y="457200"/>
                        <a:ext cx="8752114" cy="6126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86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 smtClean="0">
                <a:solidFill>
                  <a:schemeClr val="accent6">
                    <a:lumMod val="75000"/>
                  </a:schemeClr>
                </a:solidFill>
              </a:rPr>
              <a:t>Komposisi Ion Pada Cairan Tubuh</a:t>
            </a:r>
            <a:endParaRPr lang="id-ID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5" descr="komposisi 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8229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9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faal_cairan-asam-basa/ikun/2006</a:t>
            </a:r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4A036-C89F-4F9F-811E-7AB1EC7AD1D1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Perpindahan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Cairan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&amp;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Elektrolit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524000"/>
            <a:ext cx="8540750" cy="5029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/>
              <a:t>Difusi</a:t>
            </a:r>
            <a:br>
              <a:rPr lang="en-US"/>
            </a:br>
            <a:r>
              <a:rPr lang="en-US" sz="2800"/>
              <a:t>perpindahan molekul dari tekanan/konsentrasi tinggi ke tekanan/konsentrasi rendah 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sz="2800"/>
              <a:t>Osmosis</a:t>
            </a:r>
            <a:br>
              <a:rPr lang="en-US" sz="2800"/>
            </a:br>
            <a:r>
              <a:rPr lang="en-US" sz="2800"/>
              <a:t>perpindahan air dari konsentrasi zat terlarut rendah ke konsentrasi zat terlarut tinggi</a:t>
            </a:r>
            <a:br>
              <a:rPr lang="en-US" sz="2800"/>
            </a:br>
            <a:r>
              <a:rPr lang="en-US" sz="2800"/>
              <a:t>osmolaritas: ukuran konsentrasi suatu larutan</a:t>
            </a:r>
            <a:br>
              <a:rPr lang="en-US" sz="2800"/>
            </a:br>
            <a:r>
              <a:rPr lang="en-US" sz="2800"/>
              <a:t>- isotonus </a:t>
            </a:r>
            <a:r>
              <a:rPr lang="en-US" sz="2800">
                <a:sym typeface="Symbol" panose="05050102010706020507" pitchFamily="18" charset="2"/>
              </a:rPr>
              <a:t> konsentrasi larutan = plasma darah</a:t>
            </a:r>
          </a:p>
          <a:p>
            <a:pPr marL="609600" indent="-609600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sz="2800">
                <a:sym typeface="Symbol" panose="05050102010706020507" pitchFamily="18" charset="2"/>
              </a:rPr>
              <a:t>Transport aktif</a:t>
            </a:r>
            <a:br>
              <a:rPr lang="en-US" sz="2800">
                <a:sym typeface="Symbol" panose="05050102010706020507" pitchFamily="18" charset="2"/>
              </a:rPr>
            </a:br>
            <a:r>
              <a:rPr lang="en-US" sz="2800">
                <a:sym typeface="Symbol" panose="05050102010706020507" pitchFamily="18" charset="2"/>
              </a:rPr>
              <a:t>perpindahan molekul dari tekanan/konsentrasi rendah ke konsntrasi tinggi dgn menggunakan energi</a:t>
            </a:r>
          </a:p>
        </p:txBody>
      </p:sp>
    </p:spTree>
    <p:extLst>
      <p:ext uri="{BB962C8B-B14F-4D97-AF65-F5344CB8AC3E}">
        <p14:creationId xmlns:p14="http://schemas.microsoft.com/office/powerpoint/2010/main" val="399726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faal_cairan-asam-basa/ikun/2006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0F3C-1ECC-4B42-A0CE-C6B4845AC700}" type="slidenum">
              <a:rPr lang="en-US"/>
              <a:pPr/>
              <a:t>9</a:t>
            </a:fld>
            <a:endParaRPr lang="en-US"/>
          </a:p>
        </p:txBody>
      </p:sp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Tekanan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Cairan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/>
              <a:t>Tekanan osmotik &amp; onkotik</a:t>
            </a:r>
            <a:br>
              <a:rPr lang="en-US"/>
            </a:br>
            <a:r>
              <a:rPr lang="en-US" sz="2800"/>
              <a:t>Tekanan osmotik: tekanan untuk mencegah aliran osmotik cairan</a:t>
            </a:r>
            <a:br>
              <a:rPr lang="en-US" sz="2800"/>
            </a:br>
            <a:r>
              <a:rPr lang="en-US" sz="2800"/>
              <a:t>Tekanan onkotik: gaya tarik s/ koloid agar air tetap berada dalam plasma darah di intravaskular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/>
              <a:t>Tekanan hidrostatik (</a:t>
            </a:r>
            <a:r>
              <a:rPr lang="en-US" i="1">
                <a:sym typeface="Symbol" panose="05050102010706020507" pitchFamily="18" charset="2"/>
              </a:rPr>
              <a:t> filtration force</a:t>
            </a:r>
            <a:r>
              <a:rPr lang="en-US">
                <a:sym typeface="Symbol" panose="05050102010706020507" pitchFamily="18" charset="2"/>
              </a:rPr>
              <a:t>)</a:t>
            </a:r>
            <a:r>
              <a:rPr lang="en-US" sz="2800"/>
              <a:t/>
            </a:r>
            <a:br>
              <a:rPr lang="en-US" sz="2800"/>
            </a:br>
            <a:r>
              <a:rPr lang="en-US" sz="2800"/>
              <a:t>tekanan yang digunakan oleh air dalam sistem tertutup</a:t>
            </a:r>
          </a:p>
        </p:txBody>
      </p:sp>
    </p:spTree>
    <p:extLst>
      <p:ext uri="{BB962C8B-B14F-4D97-AF65-F5344CB8AC3E}">
        <p14:creationId xmlns:p14="http://schemas.microsoft.com/office/powerpoint/2010/main" val="6873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285</Words>
  <Application>Microsoft Office PowerPoint</Application>
  <PresentationFormat>On-screen Show (4:3)</PresentationFormat>
  <Paragraphs>120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Symbol</vt:lpstr>
      <vt:lpstr>Wingdings</vt:lpstr>
      <vt:lpstr>Office Theme</vt:lpstr>
      <vt:lpstr>Bitmap Image</vt:lpstr>
      <vt:lpstr>PowerPoint Presentation</vt:lpstr>
      <vt:lpstr>Fungsi Air dalam Fisiologi Manusia</vt:lpstr>
      <vt:lpstr>Distribusi Cairan Tubuh</vt:lpstr>
      <vt:lpstr>PowerPoint Presentation</vt:lpstr>
      <vt:lpstr>PowerPoint Presentation</vt:lpstr>
      <vt:lpstr>PowerPoint Presentation</vt:lpstr>
      <vt:lpstr>Komposisi Ion Pada Cairan Tubuh</vt:lpstr>
      <vt:lpstr>Perpindahan Cairan &amp; Elektrolit</vt:lpstr>
      <vt:lpstr>Tekanan Cairan</vt:lpstr>
      <vt:lpstr>Pengaturan Keseimbangan  Cairan &amp; Elektrolit</vt:lpstr>
      <vt:lpstr>PENGATURAN VOLUME CAIRAN EKSTRASEL</vt:lpstr>
      <vt:lpstr>PowerPoint Presentation</vt:lpstr>
      <vt:lpstr>Peranan ginjal</vt:lpstr>
      <vt:lpstr>Filtrasi, Reabsorpsi, Sekresi &amp; Ekskresi  di Nefron</vt:lpstr>
      <vt:lpstr>Respons terhadap Peningkatan Tekanan Darah</vt:lpstr>
      <vt:lpstr>Respons terhadap Penurunan Tekanan Darah</vt:lpstr>
      <vt:lpstr>Peranan Atriopeptin</vt:lpstr>
      <vt:lpstr>Peranan Renin-Angiotensin-Aldosteron</vt:lpstr>
      <vt:lpstr>Respons terhadap Asupan Garam</vt:lpstr>
      <vt:lpstr>PENGATURAN OSMOLARITAS CAIRAN EKSTRASEL</vt:lpstr>
      <vt:lpstr>Perubahan osmolaritas di Nefron</vt:lpstr>
      <vt:lpstr>Peranan Vasopresin</vt:lpstr>
      <vt:lpstr>Mekanisme Kerja Vasopresin/ADH</vt:lpstr>
      <vt:lpstr>Pengaturan Neuroendokrin dalam Keseimbangan Cairan</vt:lpstr>
      <vt:lpstr>Faktor-faktor yang mempengaruhi Keseimbangan Cairan &amp; Elektrolit</vt:lpstr>
      <vt:lpstr>Keseimbangan Asam &amp; Basa</vt:lpstr>
      <vt:lpstr>Keseimbangan ion H+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user 1</cp:lastModifiedBy>
  <cp:revision>19</cp:revision>
  <dcterms:created xsi:type="dcterms:W3CDTF">2017-03-06T01:48:25Z</dcterms:created>
  <dcterms:modified xsi:type="dcterms:W3CDTF">2018-01-11T22:05:04Z</dcterms:modified>
</cp:coreProperties>
</file>