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461F92-B99F-4A7C-B618-B7355AEC1E31}" type="datetimeFigureOut">
              <a:rPr lang="id-ID" smtClean="0"/>
              <a:t>14/09/2017</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12AFBC-CF10-4918-B342-62DBF1D294E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12AFBC-CF10-4918-B342-62DBF1D294E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12AFBC-CF10-4918-B342-62DBF1D294E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12AFBC-CF10-4918-B342-62DBF1D294E7}"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912AFBC-CF10-4918-B342-62DBF1D294E7}"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912AFBC-CF10-4918-B342-62DBF1D294E7}"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5912AFBC-CF10-4918-B342-62DBF1D294E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5912AFBC-CF10-4918-B342-62DBF1D294E7}"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E461F92-B99F-4A7C-B618-B7355AEC1E31}" type="datetimeFigureOut">
              <a:rPr lang="id-ID" smtClean="0"/>
              <a:t>14/09/2017</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5912AFBC-CF10-4918-B342-62DBF1D294E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E461F92-B99F-4A7C-B618-B7355AEC1E31}" type="datetimeFigureOut">
              <a:rPr lang="id-ID" smtClean="0"/>
              <a:t>14/09/2017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912AFBC-CF10-4918-B342-62DBF1D294E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E461F92-B99F-4A7C-B618-B7355AEC1E31}" type="datetimeFigureOut">
              <a:rPr lang="id-ID" smtClean="0"/>
              <a:t>14/09/2017</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12AFBC-CF10-4918-B342-62DBF1D294E7}"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461F92-B99F-4A7C-B618-B7355AEC1E31}" type="datetimeFigureOut">
              <a:rPr lang="id-ID" smtClean="0"/>
              <a:t>14/09/2017</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12AFBC-CF10-4918-B342-62DBF1D294E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Konsep Dasar Keperawatan 1</a:t>
            </a:r>
            <a:br>
              <a:rPr lang="id-ID" b="1" dirty="0" smtClean="0"/>
            </a:br>
            <a:r>
              <a:rPr lang="id-ID" b="1" dirty="0" smtClean="0"/>
              <a:t>NSA 104</a:t>
            </a:r>
            <a:endParaRPr lang="id-ID" b="1" dirty="0"/>
          </a:p>
        </p:txBody>
      </p:sp>
      <p:sp>
        <p:nvSpPr>
          <p:cNvPr id="3" name="Subtitle 2"/>
          <p:cNvSpPr>
            <a:spLocks noGrp="1"/>
          </p:cNvSpPr>
          <p:nvPr>
            <p:ph type="subTitle" idx="1"/>
          </p:nvPr>
        </p:nvSpPr>
        <p:spPr/>
        <p:txBody>
          <a:bodyPr>
            <a:normAutofit/>
          </a:bodyPr>
          <a:lstStyle/>
          <a:p>
            <a:r>
              <a:rPr lang="id-ID" sz="3600" dirty="0" smtClean="0">
                <a:solidFill>
                  <a:srgbClr val="FF0000"/>
                </a:solidFill>
              </a:rPr>
              <a:t>Yayah Karyanah B.Sc, S.Sos, MM</a:t>
            </a:r>
            <a:endParaRPr lang="id-ID" sz="3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6. </a:t>
            </a:r>
            <a:r>
              <a:rPr lang="id-ID" b="1" dirty="0" smtClean="0"/>
              <a:t>Leinginger</a:t>
            </a:r>
            <a:r>
              <a:rPr lang="id-ID" dirty="0" smtClean="0"/>
              <a:t> (1981), </a:t>
            </a:r>
            <a:r>
              <a:rPr lang="id-ID" i="1" dirty="0" smtClean="0"/>
              <a:t>caring </a:t>
            </a:r>
            <a:r>
              <a:rPr lang="id-ID" dirty="0" smtClean="0"/>
              <a:t>merupakan aktifitas, proses dan pengambilan keputusan yang bersifat memelihara baik secara langsung maupun tidak langsung untuk meningkatkan status kesehatan</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7. </a:t>
            </a:r>
            <a:r>
              <a:rPr lang="id-ID" b="1" dirty="0" smtClean="0"/>
              <a:t>Barnum </a:t>
            </a:r>
            <a:r>
              <a:rPr lang="id-ID" dirty="0" smtClean="0"/>
              <a:t>(1994), </a:t>
            </a:r>
            <a:r>
              <a:rPr lang="id-ID" i="1" dirty="0" smtClean="0"/>
              <a:t>caring </a:t>
            </a:r>
            <a:r>
              <a:rPr lang="id-ID" dirty="0" smtClean="0"/>
              <a:t>memiliki mana yang bersifat aktivitas, sikap (emosional) dan kehati-hatian. Secara garis besar, dapat dikatakan </a:t>
            </a:r>
            <a:r>
              <a:rPr lang="id-ID" i="1" dirty="0" smtClean="0"/>
              <a:t>caring </a:t>
            </a:r>
            <a:r>
              <a:rPr lang="id-ID" dirty="0" smtClean="0"/>
              <a:t>adalah sentral praktik keperawatan berupa tindakan yang memperhatikan kesehatan klien dengan menunjukkan perhatian, empati maupun rasa menyayangi yang berupaya untuk meningkatkan kesehatan klien.</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Penilaian terhadap seorang perawat dapat terlihat dari perilaku </a:t>
            </a:r>
            <a:r>
              <a:rPr lang="id-ID" i="1" dirty="0" smtClean="0"/>
              <a:t>Caring </a:t>
            </a:r>
            <a:r>
              <a:rPr lang="id-ID" dirty="0" smtClean="0"/>
              <a:t>yang dimiliki </a:t>
            </a:r>
            <a:r>
              <a:rPr lang="id-ID" dirty="0" smtClean="0"/>
              <a:t>perawat</a:t>
            </a:r>
          </a:p>
          <a:p>
            <a:r>
              <a:rPr lang="id-ID" dirty="0" smtClean="0"/>
              <a:t>Teori </a:t>
            </a:r>
            <a:r>
              <a:rPr lang="id-ID" i="1" dirty="0" smtClean="0"/>
              <a:t>Caring </a:t>
            </a:r>
            <a:r>
              <a:rPr lang="id-ID" dirty="0" smtClean="0"/>
              <a:t>Swanson menyajikan permulaan yang baik untuk memahami kebiasaan dan proses karakteristik </a:t>
            </a:r>
            <a:r>
              <a:rPr lang="id-ID" dirty="0" smtClean="0"/>
              <a:t>pelayanan</a:t>
            </a:r>
          </a:p>
          <a:p>
            <a:endParaRPr lang="id-ID" dirty="0"/>
          </a:p>
        </p:txBody>
      </p:sp>
      <p:sp>
        <p:nvSpPr>
          <p:cNvPr id="3" name="Title 2"/>
          <p:cNvSpPr>
            <a:spLocks noGrp="1"/>
          </p:cNvSpPr>
          <p:nvPr>
            <p:ph type="title"/>
          </p:nvPr>
        </p:nvSpPr>
        <p:spPr/>
        <p:txBody>
          <a:bodyPr>
            <a:normAutofit fontScale="90000"/>
          </a:bodyPr>
          <a:lstStyle/>
          <a:p>
            <a:r>
              <a:rPr lang="id-ID" dirty="0" smtClean="0"/>
              <a:t>2. Persepsi Klien Tentang </a:t>
            </a:r>
            <a:r>
              <a:rPr lang="id-ID" i="1" dirty="0" smtClean="0"/>
              <a:t>Caring</a:t>
            </a:r>
            <a:r>
              <a:rPr lang="id-ID" dirty="0" smtClean="0"/>
              <a:t/>
            </a:r>
            <a:br>
              <a:rPr lang="id-ID" dirty="0" smtClean="0"/>
            </a:b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Teori </a:t>
            </a:r>
            <a:r>
              <a:rPr lang="id-ID" i="1" dirty="0" smtClean="0"/>
              <a:t>Caring </a:t>
            </a:r>
            <a:r>
              <a:rPr lang="id-ID" dirty="0" smtClean="0"/>
              <a:t>Swanson (1991) menjelaskan tentang proses </a:t>
            </a:r>
            <a:r>
              <a:rPr lang="id-ID" i="1" dirty="0" smtClean="0"/>
              <a:t>Caring </a:t>
            </a:r>
            <a:r>
              <a:rPr lang="id-ID" dirty="0" smtClean="0"/>
              <a:t>yang terdiri dari bagaimana perawat mengerti kejadian yang berarti di dalam hidup seseorang, hadir secara emosional, melakukan suatu hal kepada orang lain sama seperti melakukan terhadap diri sendiri, memberi informasi dan memudahkan jalan seseorang dalam menjalani transisi kehidupan serta menaruh kepercayaan seseorang dalam menjalani hidup. (Potter &amp; Perry, 2005 : 110).</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Mengenali kebiasaan perawat yang dirasakan klien sebagai </a:t>
            </a:r>
            <a:r>
              <a:rPr lang="id-ID" i="1" dirty="0" smtClean="0"/>
              <a:t>Caring </a:t>
            </a:r>
            <a:r>
              <a:rPr lang="id-ID" dirty="0" smtClean="0"/>
              <a:t>menegaskan apa yang klien harapkan dari pemberi pelayanan. Kemudian, klien menilai efektivitas perawat dalam menjalankan tugasnya. Klien juga menilai pengaruh dari pelayanan keperawatan. Sikap pelayanan yang dinilai klien terdiri dari bagaimana perawat menjadikan pertemuan yang bermakna bagi klien, menjaga kebersamaan, dan bagaimana memberikan perhatian penuh.</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572164"/>
          </a:xfrm>
        </p:spPr>
        <p:txBody>
          <a:bodyPr>
            <a:normAutofit fontScale="92500" lnSpcReduction="10000"/>
          </a:bodyPr>
          <a:lstStyle/>
          <a:p>
            <a:r>
              <a:rPr lang="id-ID" dirty="0" smtClean="0"/>
              <a:t>Perbedaan persepsi klien dapat terlihat dari contoh berikut. Contoh pertama, perawat masuk ke kamar klien dengan memberi salam dan senyuman, lalu melakukan kontak mata, kemudian duduk, menyentuh klien dan bertanya tentang apa yang ada dipikiran klien lalu mendengarkannya, kemudian memeriksa cairan intravena, mengkaji, dan memeriksa rangkuman tanda vital klien sebelum meninggalkan ruangan. </a:t>
            </a:r>
            <a:endParaRPr lang="id-ID" dirty="0" smtClean="0"/>
          </a:p>
          <a:p>
            <a:r>
              <a:rPr lang="id-ID" dirty="0" smtClean="0"/>
              <a:t>Contoh </a:t>
            </a:r>
            <a:r>
              <a:rPr lang="id-ID" dirty="0" smtClean="0"/>
              <a:t>kedua, perawat masuk ke kamar klien kemudian memeriksa cairan intravena, memeriksa rangkuman tanda vital, melakukan salam tanpa duduk dan menyentuh klien, perawat bertanya tentang keadaan klien kemudian pergi.</a:t>
            </a:r>
          </a:p>
          <a:p>
            <a:endParaRPr lang="id-ID" dirty="0"/>
          </a:p>
        </p:txBody>
      </p:sp>
      <p:sp>
        <p:nvSpPr>
          <p:cNvPr id="3" name="Title 2"/>
          <p:cNvSpPr>
            <a:spLocks noGrp="1"/>
          </p:cNvSpPr>
          <p:nvPr>
            <p:ph type="title"/>
          </p:nvPr>
        </p:nvSpPr>
        <p:spPr>
          <a:xfrm>
            <a:off x="457200" y="274638"/>
            <a:ext cx="8229600" cy="368280"/>
          </a:xfrm>
        </p:spPr>
        <p:txBody>
          <a:bodyPr>
            <a:normAutofit fontScale="90000"/>
          </a:bodyPr>
          <a:lstStyle/>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Pada contoh pertama terlihat kepedulian dan keramahan perawat sehingga klien merasa nyaman. Contoh kedua mengekspresikan ketidakpedulian terhadap masalah klien sehingga klien merasa kurang nyaman. Persepsi klien dapat berbeda-beda karena semua klien memiliki ciri khas. Persepsi klien menjadi hal yang penting bagi perawat dalam meningkatkan kemampuan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Penelitian terhadap persepi klien penting karena pelayanan merupakan fokus terbesar dari tingkat kepuasan klien. Tingkat kepuasan klien dapat dinilai dari bagaimana klien menggunakan sistem pelayanan kesehatan. Apa keuntungan yang klien dapat juga sebagai indikator tingkat kepuasan klien.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Jika perawat memili sikap sensitif, simpatik, melindungi klien, memberi kenyamanan, menunjukkan kemampuan, maka klien merasa lebih dekat serta mudah berbagi perasaan yang dimilikinya</a:t>
            </a:r>
            <a:r>
              <a:rPr lang="id-ID" dirty="0" smtClean="0"/>
              <a:t>.</a:t>
            </a:r>
          </a:p>
          <a:p>
            <a:r>
              <a:rPr lang="id-ID" dirty="0" smtClean="0"/>
              <a:t> </a:t>
            </a:r>
            <a:r>
              <a:rPr lang="id-ID" dirty="0" smtClean="0"/>
              <a:t>Klien merasa semakin puas saat perawat melakukan tindakan </a:t>
            </a:r>
            <a:r>
              <a:rPr lang="id-ID" i="1" dirty="0" smtClean="0"/>
              <a:t>Caring. </a:t>
            </a:r>
            <a:endParaRPr lang="id-ID" i="1" dirty="0" smtClean="0"/>
          </a:p>
          <a:p>
            <a:r>
              <a:rPr lang="id-ID" dirty="0" smtClean="0"/>
              <a:t>Pelayanan </a:t>
            </a:r>
            <a:r>
              <a:rPr lang="id-ID" dirty="0" smtClean="0"/>
              <a:t>keperawatan yang baik terdiri dari perhatian yang penuh, hubungan kerja yang baik, serta perilaku </a:t>
            </a:r>
            <a:r>
              <a:rPr lang="id-ID" i="1" dirty="0" smtClean="0"/>
              <a:t>Caring. </a:t>
            </a:r>
            <a:endParaRPr lang="id-ID" i="1" dirty="0" smtClean="0"/>
          </a:p>
          <a:p>
            <a:r>
              <a:rPr lang="id-ID" dirty="0" smtClean="0"/>
              <a:t>Kepuasan </a:t>
            </a:r>
            <a:r>
              <a:rPr lang="id-ID" dirty="0" smtClean="0"/>
              <a:t>klien tidak hanya terlihat dari kepuasan pelayanan kesehatan tetapi juga kepuasan terhadap tindakan keperawatan yang dilakukan.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Kepuasan klien juga merupakan faktor penting dalam memutuskan kembali untuk berobat atau menjalani tindakan keperawatan. Tindakan </a:t>
            </a:r>
            <a:r>
              <a:rPr lang="id-ID" i="1" dirty="0" smtClean="0"/>
              <a:t>Caring </a:t>
            </a:r>
            <a:r>
              <a:rPr lang="id-ID" dirty="0" smtClean="0"/>
              <a:t>membangun kepercayaan klien terhadap kemampuan perawat dalam memberikan pelayanan. Kepercayaan pada tindakan keperawatan juga memunculkan kepercayaan terhadap institusi kesehatan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1. Pengertian </a:t>
            </a:r>
            <a:r>
              <a:rPr lang="id-ID" i="1" dirty="0" smtClean="0"/>
              <a:t>Caring </a:t>
            </a:r>
            <a:r>
              <a:rPr lang="id-ID" dirty="0" smtClean="0"/>
              <a:t>Secara Umum</a:t>
            </a:r>
            <a:r>
              <a:rPr lang="id-ID" i="1" dirty="0" smtClean="0"/>
              <a:t>Caring </a:t>
            </a:r>
            <a:r>
              <a:rPr lang="id-ID" dirty="0" smtClean="0"/>
              <a:t>secara umum dapat diartikan sebagai suatu kemampuan untuk berdedikasi bagi orang lain, pengawasan dengan waspada, menunjukkan perhatian, perasaan empati pada orang lain dan perasaan cinta atau menyayangi yang merupakan kehendak keperawatan</a:t>
            </a:r>
            <a:r>
              <a:rPr lang="id-ID" dirty="0" smtClean="0"/>
              <a:t>.</a:t>
            </a:r>
            <a:r>
              <a:rPr lang="id-ID" dirty="0" smtClean="0"/>
              <a:t> (Potter, P. A. &amp; Perry A. G. (2005</a:t>
            </a:r>
            <a:endParaRPr lang="id-ID" dirty="0"/>
          </a:p>
        </p:txBody>
      </p:sp>
      <p:sp>
        <p:nvSpPr>
          <p:cNvPr id="2" name="Title 1"/>
          <p:cNvSpPr>
            <a:spLocks noGrp="1"/>
          </p:cNvSpPr>
          <p:nvPr>
            <p:ph type="title"/>
          </p:nvPr>
        </p:nvSpPr>
        <p:spPr/>
        <p:txBody>
          <a:bodyPr>
            <a:normAutofit fontScale="90000"/>
          </a:bodyPr>
          <a:lstStyle/>
          <a:p>
            <a:r>
              <a:rPr lang="id-ID" dirty="0" smtClean="0"/>
              <a:t>A. Konsep Caring</a:t>
            </a:r>
            <a:r>
              <a:rPr lang="id-ID" dirty="0" smtClean="0"/>
              <a:t/>
            </a:r>
            <a:br>
              <a:rPr lang="id-ID" dirty="0" smtClean="0"/>
            </a:b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smtClean="0"/>
              <a:t>Hal yang penting adalah mengetahui bagaimana klien menerima </a:t>
            </a:r>
            <a:r>
              <a:rPr lang="id-ID" i="1" dirty="0" smtClean="0"/>
              <a:t>Caring </a:t>
            </a:r>
            <a:r>
              <a:rPr lang="id-ID" dirty="0" smtClean="0"/>
              <a:t>dan pendekatan apa yang paling baik dalam menyelenggarakan pelayanan. </a:t>
            </a:r>
            <a:endParaRPr lang="id-ID" dirty="0" smtClean="0"/>
          </a:p>
          <a:p>
            <a:r>
              <a:rPr lang="id-ID" dirty="0" smtClean="0"/>
              <a:t>Sikap </a:t>
            </a:r>
            <a:r>
              <a:rPr lang="id-ID" i="1" dirty="0" smtClean="0"/>
              <a:t>Caring </a:t>
            </a:r>
            <a:r>
              <a:rPr lang="id-ID" dirty="0" smtClean="0"/>
              <a:t>merupakan permulaan yang baik. Hal ini juga penting untuk menjelaskan persepsi dan harapan khusus klien. </a:t>
            </a:r>
            <a:endParaRPr lang="id-ID" dirty="0" smtClean="0"/>
          </a:p>
          <a:p>
            <a:r>
              <a:rPr lang="id-ID" dirty="0" smtClean="0"/>
              <a:t>Membangun </a:t>
            </a:r>
            <a:r>
              <a:rPr lang="id-ID" dirty="0" smtClean="0"/>
              <a:t>suatu hubungan yang baik terhadap klien dapat membantu perawat mengetahui apa yang penting bagi klien</a:t>
            </a:r>
            <a:r>
              <a:rPr lang="id-ID" dirty="0" smtClean="0"/>
              <a:t>.</a:t>
            </a:r>
          </a:p>
          <a:p>
            <a:r>
              <a:rPr lang="id-ID" dirty="0" smtClean="0"/>
              <a:t> </a:t>
            </a:r>
            <a:r>
              <a:rPr lang="id-ID" dirty="0" smtClean="0"/>
              <a:t>Sikap ini juga membantu perawat mengatasi perbedaan antara persepsi perawat dan klien tentang </a:t>
            </a:r>
            <a:r>
              <a:rPr lang="id-ID" i="1" dirty="0" smtClean="0"/>
              <a:t>Caring. </a:t>
            </a:r>
            <a:endParaRPr lang="id-ID" i="1" dirty="0" smtClean="0"/>
          </a:p>
          <a:p>
            <a:r>
              <a:rPr lang="id-ID" dirty="0" smtClean="0"/>
              <a:t>Perawat </a:t>
            </a:r>
            <a:r>
              <a:rPr lang="id-ID" dirty="0" smtClean="0"/>
              <a:t>harus mengetahui siapa klien dan mengenali klien agar suatu hubungan yang baik terwujud dan perawat mampu memilih pendekatan yang sesuai dengan kebutuhan klien.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 Sikap ini juga membantu perawat mengatasi perbedaan antara persepsi perawat dan klien tentang </a:t>
            </a:r>
            <a:r>
              <a:rPr lang="id-ID" i="1" dirty="0" smtClean="0"/>
              <a:t>Caring. </a:t>
            </a:r>
          </a:p>
          <a:p>
            <a:r>
              <a:rPr lang="id-ID" dirty="0" smtClean="0"/>
              <a:t>Perawat harus mengetahui siapa klien dan mengenali klien agar suatu hubungan yang baik terwujud dan perawat mampu memilih pendekatan yang sesuai dengan kebutuhan klien.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Watson menjelaskan bahwa konsep dia didefinisikan untuk membawa arti baru untuk paradigma keperawatan adalah “berasal dari pengalaman empiris klinis dilantik dikombinasikan dengan latar belakang filsafat saya, intelektual dan experiental : dengan demikian pekerjaan awal saya muncul dari nila sendiri-sendiri, keyakinan, dan persepsi tentang kepribadian, kehidupan, kesehatan, dan persepsi tentang kepribadian, kehidupan, kesehatan, dan penyembuhan. ( Watson, 1997, P.49). (Tomey, AM, Alligood, MR.2006).</a:t>
            </a:r>
          </a:p>
          <a:p>
            <a:endParaRPr lang="id-ID" dirty="0"/>
          </a:p>
        </p:txBody>
      </p:sp>
      <p:sp>
        <p:nvSpPr>
          <p:cNvPr id="3" name="Title 2"/>
          <p:cNvSpPr>
            <a:spLocks noGrp="1"/>
          </p:cNvSpPr>
          <p:nvPr>
            <p:ph type="title"/>
          </p:nvPr>
        </p:nvSpPr>
        <p:spPr/>
        <p:txBody>
          <a:bodyPr>
            <a:normAutofit fontScale="90000"/>
          </a:bodyPr>
          <a:lstStyle/>
          <a:p>
            <a:r>
              <a:rPr lang="id-ID" dirty="0" smtClean="0"/>
              <a:t>3. Teori Caring Menurut Watson</a:t>
            </a:r>
            <a:br>
              <a:rPr lang="id-ID" dirty="0" smtClean="0"/>
            </a:b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Jean Watson mendefinisikan sehat sebagai kondisi yang utuh dan selaras antara badan, pikiran, dan jiwa, ini berkaitan dengan tingkat kesesuaian antara diri yang dipersepsikan dan diri yang diwujudkan. </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dirty="0"/>
          </a:p>
        </p:txBody>
      </p:sp>
      <p:sp>
        <p:nvSpPr>
          <p:cNvPr id="3" name="Title 2"/>
          <p:cNvSpPr>
            <a:spLocks noGrp="1"/>
          </p:cNvSpPr>
          <p:nvPr>
            <p:ph type="title"/>
          </p:nvPr>
        </p:nvSpPr>
        <p:spPr/>
        <p:txBody>
          <a:bodyPr>
            <a:normAutofit fontScale="90000"/>
          </a:bodyPr>
          <a:lstStyle/>
          <a:p>
            <a:r>
              <a:rPr lang="id-ID" dirty="0" smtClean="0"/>
              <a:t>. </a:t>
            </a:r>
            <a:r>
              <a:rPr lang="id-ID" sz="2700" dirty="0" smtClean="0"/>
              <a:t>Dari beberapa konsep sehat sakit di atas dapat dikemukakan beberapa hal prinsip, antara lain</a:t>
            </a:r>
            <a:r>
              <a:rPr lang="id-ID" dirty="0" smtClean="0"/>
              <a:t>:</a:t>
            </a:r>
            <a:br>
              <a:rPr lang="id-ID" dirty="0" smtClean="0"/>
            </a:b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AutoNum type="arabicPeriod"/>
            </a:pPr>
            <a:r>
              <a:rPr lang="id-ID" dirty="0" smtClean="0"/>
              <a:t>Sehat </a:t>
            </a:r>
            <a:r>
              <a:rPr lang="id-ID" dirty="0" smtClean="0"/>
              <a:t>menggambarkan suatu keutuhan kondisi seseorang yang sifatnya   multidimensional, yang dapat berfluktuasi tergantung dari interrelasi antara faktor-faktor yang mempengaruhi</a:t>
            </a:r>
            <a:r>
              <a:rPr lang="id-ID" dirty="0" smtClean="0"/>
              <a:t>.</a:t>
            </a:r>
          </a:p>
          <a:p>
            <a:pPr marL="624078" indent="-514350">
              <a:buAutoNum type="arabicPeriod"/>
            </a:pPr>
            <a:endParaRPr lang="id-ID" dirty="0" smtClean="0"/>
          </a:p>
          <a:p>
            <a:pPr marL="624078" indent="-514350">
              <a:buFont typeface="Wingdings 3"/>
              <a:buAutoNum type="arabicPeriod"/>
            </a:pPr>
            <a:r>
              <a:rPr lang="id-ID" dirty="0" smtClean="0"/>
              <a:t>Kondisi </a:t>
            </a:r>
            <a:r>
              <a:rPr lang="id-ID" dirty="0" smtClean="0"/>
              <a:t>sehat dapat dicapai, karena adanya kemampuan seseorang untuk beradaptasi terhadap lingkungan baik internal maupun eksternal.</a:t>
            </a:r>
          </a:p>
          <a:p>
            <a:pPr marL="624078" indent="-514350">
              <a:buAutoNum type="arabicPeriod"/>
            </a:pPr>
            <a:endParaRPr lang="id-ID" dirty="0" smtClean="0"/>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3. Sehat </a:t>
            </a:r>
            <a:r>
              <a:rPr lang="id-ID" dirty="0" smtClean="0"/>
              <a:t>tidak dapat dinyatakan sebagai suatu kondisi yang terhenti pada titik tertentu, tetapi berubah-ubah tergantung pada kapasitasnya untuk berfungsi pada lingkungan yang dinamis.</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a</a:t>
            </a:r>
            <a:r>
              <a:rPr lang="id-ID" b="1" i="1" dirty="0" smtClean="0"/>
              <a:t>. </a:t>
            </a:r>
            <a:r>
              <a:rPr lang="id-ID" b="1" dirty="0" smtClean="0"/>
              <a:t>Pembentukan sistem </a:t>
            </a:r>
            <a:r>
              <a:rPr lang="id-ID" b="1" i="1" dirty="0" smtClean="0"/>
              <a:t>humanistic </a:t>
            </a:r>
            <a:r>
              <a:rPr lang="id-ID" b="1" dirty="0" smtClean="0"/>
              <a:t>dan </a:t>
            </a:r>
            <a:r>
              <a:rPr lang="id-ID" b="1" i="1" dirty="0" smtClean="0"/>
              <a:t>altruistic</a:t>
            </a:r>
            <a:endParaRPr lang="id-ID" dirty="0" smtClean="0"/>
          </a:p>
          <a:p>
            <a:pPr>
              <a:buNone/>
            </a:pPr>
            <a:r>
              <a:rPr lang="id-ID" dirty="0" smtClean="0"/>
              <a:t>   Nilai-niai </a:t>
            </a:r>
            <a:r>
              <a:rPr lang="id-ID" i="1" dirty="0" smtClean="0"/>
              <a:t>humanistic </a:t>
            </a:r>
            <a:r>
              <a:rPr lang="id-ID" dirty="0" smtClean="0"/>
              <a:t>dan </a:t>
            </a:r>
            <a:r>
              <a:rPr lang="id-ID" i="1" dirty="0" smtClean="0"/>
              <a:t>altruistic </a:t>
            </a:r>
            <a:r>
              <a:rPr lang="id-ID" dirty="0" smtClean="0"/>
              <a:t>dipelajari sejak awal kehidupan tetapi dapat dipengaruhi dengan sangat oleh para pendidik perawat. Faktor ini dapat didefinisikan sebagai kepuasan melalui pemberian dan perpanjangan dari kesadaran diri</a:t>
            </a:r>
            <a:endParaRPr lang="id-ID" dirty="0"/>
          </a:p>
        </p:txBody>
      </p:sp>
      <p:sp>
        <p:nvSpPr>
          <p:cNvPr id="3" name="Title 2"/>
          <p:cNvSpPr>
            <a:spLocks noGrp="1"/>
          </p:cNvSpPr>
          <p:nvPr>
            <p:ph type="title"/>
          </p:nvPr>
        </p:nvSpPr>
        <p:spPr/>
        <p:txBody>
          <a:bodyPr>
            <a:normAutofit fontScale="90000"/>
          </a:bodyPr>
          <a:lstStyle/>
          <a:p>
            <a:r>
              <a:rPr lang="id-ID" dirty="0" smtClean="0"/>
              <a:t>sepuluh faktor carativ, yang meliputi </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b. </a:t>
            </a:r>
            <a:r>
              <a:rPr lang="id-ID" b="1" dirty="0" smtClean="0"/>
              <a:t>Penanaman (melalui pendidikan) </a:t>
            </a:r>
            <a:r>
              <a:rPr lang="id-ID" b="1" i="1" dirty="0" smtClean="0"/>
              <a:t>Faith-Hope</a:t>
            </a:r>
            <a:endParaRPr lang="id-ID" dirty="0" smtClean="0"/>
          </a:p>
          <a:p>
            <a:pPr>
              <a:buNone/>
            </a:pPr>
            <a:r>
              <a:rPr lang="id-ID" dirty="0" smtClean="0"/>
              <a:t>    Merupakan </a:t>
            </a:r>
            <a:r>
              <a:rPr lang="id-ID" dirty="0" smtClean="0"/>
              <a:t>hal yang sangat penting dalam </a:t>
            </a:r>
            <a:r>
              <a:rPr lang="id-ID" dirty="0" smtClean="0"/>
              <a:t> caratif </a:t>
            </a:r>
            <a:r>
              <a:rPr lang="id-ID" dirty="0" smtClean="0"/>
              <a:t>dan curatif. Perawat perlu selalu memiliki positif thingking sehingga dapat menularkan kepada klien yang akan membantu meningkatkan kesembuhan dan kesejahteraan klien</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id-ID" dirty="0" smtClean="0"/>
              <a:t>c. </a:t>
            </a:r>
            <a:r>
              <a:rPr lang="id-ID" b="1" dirty="0" smtClean="0"/>
              <a:t>Pengembangan sensisitifitas atau kepekaan </a:t>
            </a:r>
            <a:r>
              <a:rPr lang="id-ID" b="1" dirty="0" smtClean="0"/>
              <a:t>  diri </a:t>
            </a:r>
            <a:r>
              <a:rPr lang="id-ID" b="1" dirty="0" smtClean="0"/>
              <a:t>kepada orang lain</a:t>
            </a:r>
            <a:endParaRPr lang="id-ID" dirty="0" smtClean="0"/>
          </a:p>
          <a:p>
            <a:pPr>
              <a:buNone/>
            </a:pPr>
            <a:r>
              <a:rPr lang="id-ID" dirty="0" smtClean="0"/>
              <a:t>  Karena </a:t>
            </a:r>
            <a:r>
              <a:rPr lang="id-ID" dirty="0" smtClean="0"/>
              <a:t>pikiran dan emosi seseorang adalah jendela jiwa</a:t>
            </a:r>
            <a:r>
              <a:rPr lang="id-ID" dirty="0" smtClean="0"/>
              <a:t>.</a:t>
            </a:r>
          </a:p>
          <a:p>
            <a:pPr>
              <a:buNone/>
            </a:pPr>
            <a:r>
              <a:rPr lang="id-ID" b="1" dirty="0" smtClean="0"/>
              <a:t>d. Pengembangan hubungan yang bersifat membantu dan saling percaya</a:t>
            </a:r>
            <a:endParaRPr lang="id-ID" dirty="0" smtClean="0"/>
          </a:p>
          <a:p>
            <a:pPr>
              <a:buNone/>
            </a:pPr>
            <a:r>
              <a:rPr lang="id-ID" dirty="0" smtClean="0"/>
              <a:t>   Sebuah </a:t>
            </a:r>
            <a:r>
              <a:rPr lang="id-ID" dirty="0" smtClean="0"/>
              <a:t>hubungan saling percaya digambarkan sebagai hubungan yang memfasilitasi untuk penerimaan perasaan positif dan negatif yang termasuk dalam hal ini, kejujuran, empati, kehangatan dan komunikasi efektif</a:t>
            </a:r>
          </a:p>
          <a:p>
            <a:pPr>
              <a:buNone/>
            </a:pPr>
            <a:endParaRPr lang="id-ID" dirty="0" smtClean="0"/>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i="1" dirty="0" smtClean="0"/>
              <a:t>Caring </a:t>
            </a:r>
            <a:r>
              <a:rPr lang="id-ID" dirty="0" smtClean="0"/>
              <a:t>adalah sentral untuk praktik keperawatan karena </a:t>
            </a:r>
            <a:r>
              <a:rPr lang="id-ID" i="1" dirty="0" smtClean="0"/>
              <a:t>caring </a:t>
            </a:r>
            <a:r>
              <a:rPr lang="id-ID" dirty="0" smtClean="0"/>
              <a:t>merupakan suatu cara pendekatan yang dinamis, dimana perawat bekerja untuk lebih meningkatkan kepeduliannya kepada klien. </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id-ID" dirty="0" smtClean="0"/>
              <a:t>e. </a:t>
            </a:r>
            <a:r>
              <a:rPr lang="id-ID" b="1" dirty="0" smtClean="0"/>
              <a:t>Meningkatkan dan saling menerima pengungkapan ekspresi perasaan baik ekpresi perasaan positif maupun negatif</a:t>
            </a:r>
            <a:endParaRPr lang="id-ID" dirty="0" smtClean="0"/>
          </a:p>
          <a:p>
            <a:pPr>
              <a:buNone/>
            </a:pPr>
            <a:r>
              <a:rPr lang="id-ID" dirty="0" smtClean="0"/>
              <a:t>f.</a:t>
            </a:r>
            <a:r>
              <a:rPr lang="id-ID" b="1" dirty="0" smtClean="0"/>
              <a:t>Menggunakan metode ilmiah dan menyelesaikan masalah dan    pengambilan </a:t>
            </a:r>
            <a:r>
              <a:rPr lang="id-ID" b="1" dirty="0" smtClean="0"/>
              <a:t>keputusan</a:t>
            </a:r>
          </a:p>
          <a:p>
            <a:pPr>
              <a:buNone/>
            </a:pPr>
            <a:r>
              <a:rPr lang="id-ID" dirty="0" smtClean="0"/>
              <a:t>g. </a:t>
            </a:r>
            <a:r>
              <a:rPr lang="id-ID" b="1" dirty="0" smtClean="0"/>
              <a:t>Meningkatkan dan memfasilitasi proses belajar mengajar yang bersifat interpersonal</a:t>
            </a:r>
            <a:endParaRPr lang="id-ID" dirty="0" smtClean="0"/>
          </a:p>
          <a:p>
            <a:pPr>
              <a:buNone/>
            </a:pPr>
            <a:r>
              <a:rPr lang="id-ID" dirty="0" smtClean="0"/>
              <a:t>h. </a:t>
            </a:r>
            <a:r>
              <a:rPr lang="id-ID" b="1" dirty="0" smtClean="0"/>
              <a:t>Menciptakan lingkungan yang mendukung, melindungi dan meningkatkan atau memperbaiki keadaan mental, sosial, kultural dan lingkungan spiritual</a:t>
            </a:r>
            <a:endParaRPr lang="id-ID" dirty="0" smtClean="0"/>
          </a:p>
          <a:p>
            <a:pPr>
              <a:buNone/>
            </a:pPr>
            <a:endParaRPr lang="id-ID" dirty="0" smtClean="0"/>
          </a:p>
          <a:p>
            <a:pPr>
              <a:buNone/>
            </a:pP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i. </a:t>
            </a:r>
            <a:r>
              <a:rPr lang="id-ID" b="1" dirty="0" smtClean="0"/>
              <a:t>Membantu pemenuhan kebutuhan dasar manusia dengan antusias </a:t>
            </a:r>
            <a:r>
              <a:rPr lang="id-ID" dirty="0" smtClean="0"/>
              <a:t>(kebutuhan-kebutuhan survival, fungsional, integratif dan grup)</a:t>
            </a:r>
          </a:p>
          <a:p>
            <a:pPr>
              <a:buNone/>
            </a:pPr>
            <a:r>
              <a:rPr lang="id-ID" dirty="0" smtClean="0"/>
              <a:t>j. </a:t>
            </a:r>
            <a:r>
              <a:rPr lang="id-ID" b="1" dirty="0" smtClean="0"/>
              <a:t>Mengembangkan kekuatan faktor excistensial phenomenologic</a:t>
            </a:r>
            <a:endParaRPr lang="id-ID" dirty="0" smtClean="0"/>
          </a:p>
          <a:p>
            <a:pPr>
              <a:buNone/>
            </a:pPr>
            <a:r>
              <a:rPr lang="id-ID" dirty="0" smtClean="0"/>
              <a:t>Dalam praktek keperawatan “caring” </a:t>
            </a:r>
            <a:r>
              <a:rPr lang="id-ID" dirty="0" smtClean="0"/>
              <a:t>ditujukan</a:t>
            </a:r>
          </a:p>
          <a:p>
            <a:pPr>
              <a:buNone/>
            </a:pPr>
            <a:r>
              <a:rPr lang="id-ID" dirty="0" smtClean="0"/>
              <a:t>untuk </a:t>
            </a:r>
            <a:r>
              <a:rPr lang="id-ID" dirty="0" smtClean="0"/>
              <a:t>perawatan kesehatan yang </a:t>
            </a:r>
            <a:r>
              <a:rPr lang="id-ID" dirty="0" smtClean="0"/>
              <a:t>holistik</a:t>
            </a:r>
          </a:p>
          <a:p>
            <a:pPr>
              <a:buNone/>
            </a:pPr>
            <a:r>
              <a:rPr lang="id-ID" dirty="0" smtClean="0"/>
              <a:t>dalam </a:t>
            </a:r>
            <a:r>
              <a:rPr lang="id-ID" dirty="0" smtClean="0"/>
              <a:t>meningkatkan kontrol, pengetahuan </a:t>
            </a:r>
            <a:r>
              <a:rPr lang="id-ID" dirty="0" smtClean="0"/>
              <a:t>dan</a:t>
            </a:r>
          </a:p>
          <a:p>
            <a:pPr>
              <a:buNone/>
            </a:pPr>
            <a:r>
              <a:rPr lang="id-ID" dirty="0" smtClean="0"/>
              <a:t>promosi </a:t>
            </a:r>
            <a:r>
              <a:rPr lang="id-ID" dirty="0" smtClean="0"/>
              <a:t>kesehatan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sp>
        <p:nvSpPr>
          <p:cNvPr id="3" name="Title 2"/>
          <p:cNvSpPr>
            <a:spLocks noGrp="1"/>
          </p:cNvSpPr>
          <p:nvPr>
            <p:ph type="title"/>
          </p:nvPr>
        </p:nvSpPr>
        <p:spPr/>
        <p:txBody>
          <a:bodyPr/>
          <a:lstStyle/>
          <a:p>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sp>
        <p:nvSpPr>
          <p:cNvPr id="3" name="Title 2"/>
          <p:cNvSpPr>
            <a:spLocks noGrp="1"/>
          </p:cNvSpPr>
          <p:nvPr>
            <p:ph type="title"/>
          </p:nvPr>
        </p:nvSpPr>
        <p:spPr/>
        <p:txBody>
          <a:bodyPr/>
          <a:lstStyle/>
          <a:p>
            <a:endParaRPr lang="id-ID"/>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sp>
        <p:nvSpPr>
          <p:cNvPr id="3" name="Title 2"/>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1. </a:t>
            </a:r>
            <a:r>
              <a:rPr lang="id-ID" b="1" dirty="0" smtClean="0"/>
              <a:t>Watson </a:t>
            </a:r>
            <a:r>
              <a:rPr lang="id-ID" dirty="0" smtClean="0"/>
              <a:t>(1979), yang terkenal dengan </a:t>
            </a:r>
            <a:r>
              <a:rPr lang="id-ID" i="1" dirty="0" smtClean="0"/>
              <a:t>Theory of Human Caring</a:t>
            </a:r>
            <a:r>
              <a:rPr lang="id-ID" dirty="0" smtClean="0"/>
              <a:t>, mempertegas bahwa </a:t>
            </a:r>
            <a:r>
              <a:rPr lang="id-ID" i="1" dirty="0" smtClean="0"/>
              <a:t>caring </a:t>
            </a:r>
            <a:r>
              <a:rPr lang="id-ID" dirty="0" smtClean="0"/>
              <a:t>sebagai jenis hubungan dan transaksi yang diperlukan antara pemberi dan penerima asuhan untuk meningkatkan dan melindungi pasien sebagai manusia, dengan demikian mempengaruhi kesanggupan pasien untuk sembuh.</a:t>
            </a:r>
          </a:p>
          <a:p>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Konsep Caring menurut Pakar </a:t>
            </a:r>
            <a:r>
              <a:rPr lang="id-ID" dirty="0" smtClean="0"/>
              <a:t/>
            </a:r>
            <a:br>
              <a:rPr lang="id-ID" dirty="0" smtClean="0"/>
            </a:b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id-ID" dirty="0" smtClean="0"/>
              <a:t>2. </a:t>
            </a:r>
            <a:r>
              <a:rPr lang="id-ID" b="1" dirty="0" smtClean="0"/>
              <a:t>Marriner dan Tomey </a:t>
            </a:r>
            <a:r>
              <a:rPr lang="id-ID" dirty="0" smtClean="0"/>
              <a:t>(1994), menyatakan bahwa </a:t>
            </a:r>
            <a:r>
              <a:rPr lang="id-ID" i="1" dirty="0" smtClean="0"/>
              <a:t>caring </a:t>
            </a:r>
            <a:r>
              <a:rPr lang="id-ID" dirty="0" smtClean="0"/>
              <a:t>merupakan pengetahuan kemanusiaan, inti dari praktik keperawatan yang bersifat etik dan filosofikal.</a:t>
            </a:r>
            <a:r>
              <a:rPr lang="id-ID" i="1" dirty="0" smtClean="0"/>
              <a:t>Caring </a:t>
            </a:r>
            <a:r>
              <a:rPr lang="id-ID" dirty="0" smtClean="0"/>
              <a:t>bukan semata-mata perilaku. </a:t>
            </a:r>
            <a:r>
              <a:rPr lang="id-ID" i="1" dirty="0" smtClean="0"/>
              <a:t>Caring </a:t>
            </a:r>
            <a:r>
              <a:rPr lang="id-ID" dirty="0" smtClean="0"/>
              <a:t>adalah cara yang memiliki makna dan memotivasi tindakan. </a:t>
            </a:r>
            <a:r>
              <a:rPr lang="id-ID" i="1" dirty="0" smtClean="0"/>
              <a:t>Caring </a:t>
            </a:r>
            <a:r>
              <a:rPr lang="id-ID" dirty="0" smtClean="0"/>
              <a:t>juga didefinisikan sebagai tindakan yang bertujuan memberikan asuhan fisik dan memperhatikan emosi sambil meningkatkan rasa aman dan keselamatan klien (Carruth et all, 1999).</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id-ID" dirty="0" smtClean="0"/>
              <a:t>3. </a:t>
            </a:r>
            <a:r>
              <a:rPr lang="id-ID" b="1" dirty="0" smtClean="0"/>
              <a:t>Griffin </a:t>
            </a:r>
            <a:r>
              <a:rPr lang="id-ID" dirty="0" smtClean="0"/>
              <a:t>(1983), membagi konsep </a:t>
            </a:r>
            <a:r>
              <a:rPr lang="id-ID" i="1" dirty="0" smtClean="0"/>
              <a:t>caring </a:t>
            </a:r>
            <a:r>
              <a:rPr lang="id-ID" dirty="0" smtClean="0"/>
              <a:t>kedalam dua domain utama. Salah satu konsep caring ini berkenaan dengan sikap dan emosi perawat, sementara konsep caring yang lain terfokus pada aktivitas yang dilakukan perawat saat melaksanakan fungsi keperawatannya. Griffin menggambarkan caring dalam keperawatan sebagai sebuah proses interpersonal esensial yang mengharuskan perawat melakukan aktivitas peran yang spesifik dalam sebuah cara dengan menyampaikan ekspresi emosi-emosi tertentu kepada resepien. Aktivitas tersebut menurut Griffin meliputi membantu, menolong, dan melayani orang yang mempunyai kebutuhan khusus. Proses ini dipengaruhi oleh hubungan antara perawat dengan pasien.</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id-ID" dirty="0" smtClean="0"/>
              <a:t>3. </a:t>
            </a:r>
            <a:r>
              <a:rPr lang="id-ID" b="1" dirty="0" smtClean="0"/>
              <a:t>Griffin </a:t>
            </a:r>
            <a:r>
              <a:rPr lang="id-ID" dirty="0" smtClean="0"/>
              <a:t>(1983), membagi konsep </a:t>
            </a:r>
            <a:r>
              <a:rPr lang="id-ID" i="1" dirty="0" smtClean="0"/>
              <a:t>caring </a:t>
            </a:r>
            <a:r>
              <a:rPr lang="id-ID" dirty="0" smtClean="0"/>
              <a:t>kedalam dua domain utama. Salah satu konsep caring ini berkenaan dengan sikap dan emosi perawat, sementara konsep caring yang lain terfokus pada aktivitas yang dilakukan perawat saat melaksanakan fungsi keperawatannya. Griffin menggambarkan caring dalam keperawatan sebagai sebuah proses interpersonal esensial yang mengharuskan perawat melakukan aktivitas peran yang spesifik dalam sebuah cara dengan menyampaikan ekspresi emosi-emosi tertentu kepada resepien. Aktivitas tersebut menurut Griffin meliputi membantu, menolong, dan melayani orang yang mempunyai kebutuhan khusus. Proses ini dipengaruhi oleh hubungan antara perawat dengan pasien.</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id-ID" dirty="0" smtClean="0"/>
              <a:t>4. </a:t>
            </a:r>
            <a:r>
              <a:rPr lang="id-ID" b="1" dirty="0" smtClean="0"/>
              <a:t>Lydia Hall </a:t>
            </a:r>
            <a:r>
              <a:rPr lang="id-ID" dirty="0" smtClean="0"/>
              <a:t>(1969) , mengemukakan perpaduan tiga aspek dalam teorinya. Sebagai seorang perawat, kemampuan </a:t>
            </a:r>
            <a:r>
              <a:rPr lang="id-ID" i="1" dirty="0" smtClean="0"/>
              <a:t>care, core</a:t>
            </a:r>
            <a:r>
              <a:rPr lang="id-ID" dirty="0" smtClean="0"/>
              <a:t>, dan </a:t>
            </a:r>
            <a:r>
              <a:rPr lang="id-ID" i="1" dirty="0" smtClean="0"/>
              <a:t>cure </a:t>
            </a:r>
            <a:r>
              <a:rPr lang="id-ID" dirty="0" smtClean="0"/>
              <a:t>harus dipadukan secara seimbang sehingga menghasilkan asuhan keperawatan yang optimal untuk klien. </a:t>
            </a:r>
            <a:r>
              <a:rPr lang="id-ID" i="1" dirty="0" smtClean="0"/>
              <a:t>Care </a:t>
            </a:r>
            <a:r>
              <a:rPr lang="id-ID" dirty="0" smtClean="0"/>
              <a:t>merupakan komponen penting yang berasal dari naluri seorang ibu. </a:t>
            </a:r>
            <a:r>
              <a:rPr lang="id-ID" i="1" dirty="0" smtClean="0"/>
              <a:t>Core </a:t>
            </a:r>
            <a:r>
              <a:rPr lang="id-ID" dirty="0" smtClean="0"/>
              <a:t>merupakan dasar dari ilmu sosial yang terdiri dari kemampuan terapeutik, dan kemampuan bekerja sama dengan tenaga kesehatan lain. Sedangkan </a:t>
            </a:r>
            <a:r>
              <a:rPr lang="id-ID" i="1" dirty="0" smtClean="0"/>
              <a:t>cure </a:t>
            </a:r>
            <a:r>
              <a:rPr lang="id-ID" dirty="0" smtClean="0"/>
              <a:t>merupakan dasar dari ilmu patologi dan terapeutik. Dalam memberikan asuhan keperawatan secara total kepada klien, maka ketiga unsur ini harus dipadukan (</a:t>
            </a:r>
            <a:r>
              <a:rPr lang="id-ID" b="1" dirty="0" smtClean="0"/>
              <a:t>Julia, </a:t>
            </a:r>
            <a:r>
              <a:rPr lang="id-ID" dirty="0" smtClean="0"/>
              <a:t>1995).</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5. </a:t>
            </a:r>
            <a:r>
              <a:rPr lang="id-ID" b="1" dirty="0" smtClean="0"/>
              <a:t>Florence Nightingale</a:t>
            </a:r>
            <a:r>
              <a:rPr lang="id-ID" dirty="0" smtClean="0"/>
              <a:t> (1860), </a:t>
            </a:r>
            <a:r>
              <a:rPr lang="id-ID" i="1" dirty="0" smtClean="0"/>
              <a:t>caring </a:t>
            </a:r>
            <a:r>
              <a:rPr lang="id-ID" dirty="0" smtClean="0"/>
              <a:t>adalah tindakan yang menunjukkan pemanfaatan lingkungan pasien dalam membantu penyembuhan, memberikan lingkungan bersih, verifikasi yang baik dan tenang kepada klien.</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TotalTime>
  <Words>1655</Words>
  <Application>Microsoft Office PowerPoint</Application>
  <PresentationFormat>On-screen Show (4:3)</PresentationFormat>
  <Paragraphs>62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Konsep Dasar Keperawatan 1 NSA 104</vt:lpstr>
      <vt:lpstr>A. Konsep Caring </vt:lpstr>
      <vt:lpstr>Slide 3</vt:lpstr>
      <vt:lpstr> Konsep Caring menurut Pakar  </vt:lpstr>
      <vt:lpstr>Slide 5</vt:lpstr>
      <vt:lpstr>Slide 6</vt:lpstr>
      <vt:lpstr>Slide 7</vt:lpstr>
      <vt:lpstr>Slide 8</vt:lpstr>
      <vt:lpstr>Slide 9</vt:lpstr>
      <vt:lpstr>Slide 10</vt:lpstr>
      <vt:lpstr>Slide 11</vt:lpstr>
      <vt:lpstr>2. Persepsi Klien Tentang Caring </vt:lpstr>
      <vt:lpstr>Slide 13</vt:lpstr>
      <vt:lpstr>Slide 14</vt:lpstr>
      <vt:lpstr>Slide 15</vt:lpstr>
      <vt:lpstr>Slide 16</vt:lpstr>
      <vt:lpstr>Slide 17</vt:lpstr>
      <vt:lpstr>Slide 18</vt:lpstr>
      <vt:lpstr>Slide 19</vt:lpstr>
      <vt:lpstr>Slide 20</vt:lpstr>
      <vt:lpstr>Slide 21</vt:lpstr>
      <vt:lpstr>3. Teori Caring Menurut Watson </vt:lpstr>
      <vt:lpstr>Slide 23</vt:lpstr>
      <vt:lpstr>. Dari beberapa konsep sehat sakit di atas dapat dikemukakan beberapa hal prinsip, antara lain: </vt:lpstr>
      <vt:lpstr>Slide 25</vt:lpstr>
      <vt:lpstr>Slide 26</vt:lpstr>
      <vt:lpstr>sepuluh faktor carativ, yang meliputi </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Dasar Keperawatan 1 NSA 104</dc:title>
  <dc:creator>Yayah Karyanah</dc:creator>
  <cp:lastModifiedBy>Yayah Karyanah</cp:lastModifiedBy>
  <cp:revision>7</cp:revision>
  <dcterms:created xsi:type="dcterms:W3CDTF">2017-09-14T08:14:50Z</dcterms:created>
  <dcterms:modified xsi:type="dcterms:W3CDTF">2017-09-14T09:17:17Z</dcterms:modified>
</cp:coreProperties>
</file>