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8" r:id="rId4"/>
    <p:sldId id="259" r:id="rId5"/>
    <p:sldId id="261" r:id="rId6"/>
    <p:sldId id="262" r:id="rId7"/>
    <p:sldId id="264" r:id="rId8"/>
    <p:sldId id="265" r:id="rId9"/>
    <p:sldId id="266" r:id="rId10"/>
    <p:sldId id="267" r:id="rId11"/>
    <p:sldId id="268" r:id="rId12"/>
    <p:sldId id="269" r:id="rId13"/>
    <p:sldId id="272" r:id="rId14"/>
    <p:sldId id="273" r:id="rId15"/>
    <p:sldId id="274" r:id="rId16"/>
    <p:sldId id="275" r:id="rId17"/>
    <p:sldId id="276" r:id="rId18"/>
    <p:sldId id="277" r:id="rId19"/>
    <p:sldId id="278"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4BBA5FB-5851-4891-9C50-1C4421F5812E}" type="datetimeFigureOut">
              <a:rPr lang="id-ID" smtClean="0"/>
              <a:pPr/>
              <a:t>24/11/2017</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E5C1358-F011-4255-9625-B7FB51E615F1}"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4BBA5FB-5851-4891-9C50-1C4421F5812E}" type="datetimeFigureOut">
              <a:rPr lang="id-ID" smtClean="0"/>
              <a:pPr/>
              <a:t>24/11/2017</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E5C1358-F011-4255-9625-B7FB51E615F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4BBA5FB-5851-4891-9C50-1C4421F5812E}" type="datetimeFigureOut">
              <a:rPr lang="id-ID" smtClean="0"/>
              <a:pPr/>
              <a:t>24/11/2017</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E5C1358-F011-4255-9625-B7FB51E615F1}"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4BBA5FB-5851-4891-9C50-1C4421F5812E}" type="datetimeFigureOut">
              <a:rPr lang="id-ID" smtClean="0"/>
              <a:pPr/>
              <a:t>24/11/2017</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E5C1358-F011-4255-9625-B7FB51E615F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4BBA5FB-5851-4891-9C50-1C4421F5812E}" type="datetimeFigureOut">
              <a:rPr lang="id-ID" smtClean="0"/>
              <a:pPr/>
              <a:t>24/11/2017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E5C1358-F011-4255-9625-B7FB51E615F1}"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4BBA5FB-5851-4891-9C50-1C4421F5812E}" type="datetimeFigureOut">
              <a:rPr lang="id-ID" smtClean="0"/>
              <a:pPr/>
              <a:t>24/11/2017</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E5C1358-F011-4255-9625-B7FB51E615F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
            </a:r>
            <a:br>
              <a:rPr lang="id-ID" dirty="0" smtClean="0"/>
            </a:br>
            <a:r>
              <a:rPr lang="id-ID" dirty="0" smtClean="0">
                <a:latin typeface="Algerian" pitchFamily="82" charset="0"/>
              </a:rPr>
              <a:t>ASPEK </a:t>
            </a:r>
            <a:r>
              <a:rPr lang="id-ID" dirty="0">
                <a:latin typeface="Algerian" pitchFamily="82" charset="0"/>
              </a:rPr>
              <a:t>HUKUM PRAKTIK KEPERAWATAN</a:t>
            </a:r>
            <a:r>
              <a:rPr lang="id-ID" dirty="0"/>
              <a:t/>
            </a:r>
            <a:br>
              <a:rPr lang="id-ID" dirty="0"/>
            </a:br>
            <a:endParaRPr lang="id-ID" dirty="0"/>
          </a:p>
        </p:txBody>
      </p:sp>
      <p:sp>
        <p:nvSpPr>
          <p:cNvPr id="3" name="Subtitle 2"/>
          <p:cNvSpPr>
            <a:spLocks noGrp="1"/>
          </p:cNvSpPr>
          <p:nvPr>
            <p:ph type="subTitle" idx="1"/>
          </p:nvPr>
        </p:nvSpPr>
        <p:spPr/>
        <p:txBody>
          <a:bodyPr>
            <a:normAutofit/>
          </a:bodyPr>
          <a:lstStyle/>
          <a:p>
            <a:r>
              <a:rPr lang="id-ID" sz="2800" dirty="0" smtClean="0"/>
              <a:t>Yayah Karyanah, S.Sos, MM</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700" dirty="0" smtClean="0"/>
              <a:t/>
            </a:r>
            <a:br>
              <a:rPr lang="id-ID" sz="2700" dirty="0" smtClean="0"/>
            </a:br>
            <a:r>
              <a:rPr lang="id-ID" sz="2700" dirty="0" smtClean="0"/>
              <a:t/>
            </a:r>
            <a:br>
              <a:rPr lang="id-ID" sz="2700" dirty="0" smtClean="0"/>
            </a:br>
            <a:r>
              <a:rPr lang="id-ID" sz="2700" dirty="0" smtClean="0"/>
              <a:t/>
            </a:r>
            <a:br>
              <a:rPr lang="id-ID" sz="2700" dirty="0" smtClean="0"/>
            </a:br>
            <a:r>
              <a:rPr lang="id-ID" sz="2700" dirty="0" smtClean="0"/>
              <a:t/>
            </a:r>
            <a:br>
              <a:rPr lang="id-ID" sz="2700" dirty="0" smtClean="0"/>
            </a:br>
            <a:r>
              <a:rPr lang="id-ID" sz="2700" dirty="0" smtClean="0"/>
              <a:t/>
            </a:r>
            <a:br>
              <a:rPr lang="id-ID" sz="2700" dirty="0" smtClean="0"/>
            </a:br>
            <a:r>
              <a:rPr lang="id-ID" sz="2700" dirty="0" smtClean="0"/>
              <a:t/>
            </a:r>
            <a:br>
              <a:rPr lang="id-ID" sz="2700" dirty="0" smtClean="0"/>
            </a:br>
            <a:r>
              <a:rPr lang="id-ID" sz="2700" dirty="0" smtClean="0"/>
              <a:t/>
            </a:r>
            <a:br>
              <a:rPr lang="id-ID" sz="2700" dirty="0" smtClean="0"/>
            </a:br>
            <a:endParaRPr lang="id-ID" dirty="0"/>
          </a:p>
        </p:txBody>
      </p:sp>
      <p:sp>
        <p:nvSpPr>
          <p:cNvPr id="3" name="Content Placeholder 2"/>
          <p:cNvSpPr>
            <a:spLocks noGrp="1"/>
          </p:cNvSpPr>
          <p:nvPr>
            <p:ph idx="1"/>
          </p:nvPr>
        </p:nvSpPr>
        <p:spPr>
          <a:xfrm>
            <a:off x="457200" y="1142984"/>
            <a:ext cx="7239000" cy="5312752"/>
          </a:xfrm>
        </p:spPr>
        <p:txBody>
          <a:bodyPr>
            <a:normAutofit fontScale="92500"/>
          </a:bodyPr>
          <a:lstStyle/>
          <a:p>
            <a:pPr>
              <a:buNone/>
            </a:pPr>
            <a:r>
              <a:rPr lang="id-ID" dirty="0" smtClean="0"/>
              <a:t>Bagi </a:t>
            </a:r>
            <a:r>
              <a:rPr lang="id-ID" dirty="0" smtClean="0"/>
              <a:t>tenaga kesehatan jenis tertentu, yaitu yang berhubungan langsung dengan pasien</a:t>
            </a:r>
            <a:r>
              <a:rPr lang="id-ID" dirty="0" smtClean="0"/>
              <a:t>, seperti </a:t>
            </a:r>
            <a:r>
              <a:rPr lang="id-ID" dirty="0" smtClean="0"/>
              <a:t>dokter dan perawat berdasarkan ketentuan </a:t>
            </a:r>
            <a:r>
              <a:rPr lang="id-ID" b="1" dirty="0" smtClean="0">
                <a:solidFill>
                  <a:srgbClr val="FF0000"/>
                </a:solidFill>
              </a:rPr>
              <a:t>Pasal 22 ayat (1) PP No. 32 tahun </a:t>
            </a:r>
            <a:r>
              <a:rPr lang="id-ID" b="1" dirty="0" smtClean="0">
                <a:solidFill>
                  <a:srgbClr val="FF0000"/>
                </a:solidFill>
              </a:rPr>
              <a:t>1996,</a:t>
            </a:r>
            <a:r>
              <a:rPr lang="id-ID" b="1" dirty="0" smtClean="0"/>
              <a:t> dal</a:t>
            </a:r>
            <a:r>
              <a:rPr lang="id-ID" dirty="0" smtClean="0"/>
              <a:t>am </a:t>
            </a:r>
            <a:r>
              <a:rPr lang="id-ID" dirty="0" smtClean="0"/>
              <a:t>menjalankan tugas profesinya wajib untuk </a:t>
            </a:r>
            <a:endParaRPr lang="id-ID" dirty="0" smtClean="0"/>
          </a:p>
          <a:p>
            <a:pPr marL="514350" indent="-514350">
              <a:buNone/>
            </a:pPr>
            <a:r>
              <a:rPr lang="id-ID" dirty="0" smtClean="0"/>
              <a:t>a. menghormati </a:t>
            </a:r>
            <a:r>
              <a:rPr lang="id-ID" dirty="0" smtClean="0"/>
              <a:t>hak pasien, </a:t>
            </a:r>
            <a:endParaRPr lang="id-ID" dirty="0" smtClean="0"/>
          </a:p>
          <a:p>
            <a:pPr marL="514350" indent="-514350">
              <a:buNone/>
            </a:pPr>
            <a:r>
              <a:rPr lang="id-ID" dirty="0" smtClean="0"/>
              <a:t>b. menjaga kerahasiaan identitas </a:t>
            </a:r>
            <a:r>
              <a:rPr lang="id-ID" dirty="0" smtClean="0"/>
              <a:t>dan data kesehatan pribadi pasien</a:t>
            </a:r>
            <a:r>
              <a:rPr lang="id-ID" dirty="0" smtClean="0"/>
              <a:t>,</a:t>
            </a:r>
          </a:p>
          <a:p>
            <a:pPr marL="514350" indent="-514350">
              <a:buNone/>
            </a:pPr>
            <a:r>
              <a:rPr lang="id-ID" dirty="0" smtClean="0"/>
              <a:t>c. Memberikan </a:t>
            </a:r>
            <a:r>
              <a:rPr lang="id-ID" dirty="0" smtClean="0"/>
              <a:t>informasi yang berkaitan </a:t>
            </a:r>
            <a:r>
              <a:rPr lang="id-ID" dirty="0" smtClean="0"/>
              <a:t>dengan</a:t>
            </a:r>
            <a:endParaRPr lang="id-ID" dirty="0" smtClean="0"/>
          </a:p>
          <a:p>
            <a:pPr>
              <a:buNone/>
            </a:pPr>
            <a:r>
              <a:rPr lang="id-ID" dirty="0" smtClean="0"/>
              <a:t>      kondisi </a:t>
            </a:r>
            <a:r>
              <a:rPr lang="id-ID" dirty="0" smtClean="0"/>
              <a:t>dan tindakan yang akan dilakukan</a:t>
            </a:r>
            <a:r>
              <a:rPr lang="id-ID" dirty="0" smtClean="0"/>
              <a:t>,</a:t>
            </a:r>
          </a:p>
          <a:p>
            <a:pPr>
              <a:buNone/>
            </a:pPr>
            <a:r>
              <a:rPr lang="id-ID" dirty="0" smtClean="0"/>
              <a:t>d. meminta </a:t>
            </a:r>
            <a:r>
              <a:rPr lang="id-ID" dirty="0" smtClean="0"/>
              <a:t>persetujuan terhadap tindakan yang </a:t>
            </a:r>
            <a:r>
              <a:rPr lang="id-ID" dirty="0" smtClean="0"/>
              <a:t>akan dilakukan</a:t>
            </a:r>
            <a:r>
              <a:rPr lang="id-ID" dirty="0" smtClean="0"/>
              <a:t>, </a:t>
            </a:r>
            <a:endParaRPr lang="id-ID" dirty="0" smtClean="0"/>
          </a:p>
          <a:p>
            <a:pPr>
              <a:buNone/>
            </a:pPr>
            <a:r>
              <a:rPr lang="id-ID" dirty="0" smtClean="0"/>
              <a:t>e.membuat </a:t>
            </a:r>
            <a:r>
              <a:rPr lang="id-ID" dirty="0" smtClean="0"/>
              <a:t>dan memelihara rekam medis</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Pelaksanaan </a:t>
            </a:r>
            <a:r>
              <a:rPr lang="id-ID" dirty="0" smtClean="0"/>
              <a:t>tugas tenaga </a:t>
            </a:r>
            <a:r>
              <a:rPr lang="id-ID" dirty="0" smtClean="0"/>
              <a:t>kesehatan sesuai </a:t>
            </a:r>
            <a:r>
              <a:rPr lang="id-ID" dirty="0" smtClean="0"/>
              <a:t>dengan standar profesi sekaligus memberikan perlindungan hukum bagi </a:t>
            </a:r>
            <a:r>
              <a:rPr lang="id-ID" dirty="0" smtClean="0"/>
              <a:t>tenaga kesehatan </a:t>
            </a:r>
            <a:r>
              <a:rPr lang="id-ID" dirty="0" smtClean="0"/>
              <a:t>maupun pasien, sebagaimana ketentuan pada pasal 53 ayat (1) UU No. 23 </a:t>
            </a:r>
            <a:r>
              <a:rPr lang="id-ID" dirty="0" smtClean="0"/>
              <a:t>tahun 1992 </a:t>
            </a:r>
            <a:r>
              <a:rPr lang="id-ID" dirty="0" smtClean="0"/>
              <a:t>jo. Pasal 24 ayat (1) PP No. 32 tahun 1996.</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solidFill>
                  <a:srgbClr val="FF0000"/>
                </a:solidFill>
              </a:rPr>
              <a:t>Perlindungan hukum bagi pasien </a:t>
            </a:r>
            <a:r>
              <a:rPr lang="id-ID" dirty="0" smtClean="0"/>
              <a:t>diatur dalam Pasal 55 ayat (1) UU No. 23 tahun 1992</a:t>
            </a:r>
            <a:r>
              <a:rPr lang="id-ID" dirty="0" smtClean="0"/>
              <a:t>, yaitu </a:t>
            </a:r>
            <a:r>
              <a:rPr lang="id-ID" dirty="0" smtClean="0"/>
              <a:t>”Setiap orang berhak atas ganti rugi akibat kesalahan atau kelalaian yang dilakukan oleh</a:t>
            </a:r>
          </a:p>
          <a:p>
            <a:pPr>
              <a:buNone/>
            </a:pPr>
            <a:r>
              <a:rPr lang="id-ID" dirty="0" smtClean="0"/>
              <a:t>   tenaga </a:t>
            </a:r>
            <a:r>
              <a:rPr lang="id-ID" dirty="0" smtClean="0"/>
              <a:t>kesehatan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08630"/>
          </a:xfrm>
        </p:spPr>
        <p:txBody>
          <a:bodyPr/>
          <a:lstStyle/>
          <a:p>
            <a:r>
              <a:rPr lang="id-ID" dirty="0" smtClean="0"/>
              <a:t>Kecerobohan/tort</a:t>
            </a:r>
            <a:endParaRPr lang="id-ID" dirty="0"/>
          </a:p>
        </p:txBody>
      </p:sp>
      <p:sp>
        <p:nvSpPr>
          <p:cNvPr id="3" name="Content Placeholder 2"/>
          <p:cNvSpPr>
            <a:spLocks noGrp="1"/>
          </p:cNvSpPr>
          <p:nvPr>
            <p:ph idx="1"/>
          </p:nvPr>
        </p:nvSpPr>
        <p:spPr>
          <a:xfrm>
            <a:off x="457200" y="1142984"/>
            <a:ext cx="7239000" cy="5312752"/>
          </a:xfrm>
        </p:spPr>
        <p:txBody>
          <a:bodyPr>
            <a:normAutofit/>
          </a:bodyPr>
          <a:lstStyle/>
          <a:p>
            <a:r>
              <a:rPr lang="id-ID" dirty="0" smtClean="0"/>
              <a:t>Menurut Priharjo (1995), beberapa masalah hukum yang sering terjadi di keperawatan</a:t>
            </a:r>
          </a:p>
          <a:p>
            <a:pPr>
              <a:buNone/>
            </a:pPr>
            <a:r>
              <a:rPr lang="id-ID" dirty="0" smtClean="0"/>
              <a:t>   adalah </a:t>
            </a:r>
            <a:r>
              <a:rPr lang="id-ID" dirty="0" smtClean="0"/>
              <a:t>: kecerobohan/Tort : yaitu kesalahan yang melangar seseorang atau </a:t>
            </a:r>
            <a:r>
              <a:rPr lang="id-ID" dirty="0" smtClean="0"/>
              <a:t>kepunyaan /harta benda </a:t>
            </a:r>
            <a:r>
              <a:rPr lang="id-ID" dirty="0" smtClean="0"/>
              <a:t>seseorang. Tort dapat disengaja atau tidak disengaja</a:t>
            </a:r>
          </a:p>
          <a:p>
            <a:pPr>
              <a:buNone/>
            </a:pPr>
            <a:r>
              <a:rPr lang="id-ID" dirty="0" smtClean="0"/>
              <a:t>a. Tort yang disengaja : menipu, melanggar privacy pasien, membuat dokumentasi </a:t>
            </a:r>
            <a:r>
              <a:rPr lang="id-ID" dirty="0" smtClean="0"/>
              <a:t>yang salah</a:t>
            </a:r>
            <a:r>
              <a:rPr lang="id-ID" dirty="0" smtClean="0"/>
              <a:t>, tidak menerapkan informed consent, menyentuh pasien tanpa </a:t>
            </a:r>
            <a:r>
              <a:rPr lang="id-ID" dirty="0" smtClean="0"/>
              <a:t>ijin </a:t>
            </a:r>
          </a:p>
          <a:p>
            <a:pPr>
              <a:buNone/>
            </a:pPr>
            <a:r>
              <a:rPr lang="id-ID" dirty="0" smtClean="0"/>
              <a:t>b</a:t>
            </a:r>
            <a:r>
              <a:rPr lang="id-ID" dirty="0" smtClean="0"/>
              <a:t>. Tort tidak disengaja</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65754"/>
          </a:xfrm>
        </p:spPr>
        <p:txBody>
          <a:bodyPr>
            <a:normAutofit fontScale="90000"/>
          </a:bodyPr>
          <a:lstStyle/>
          <a:p>
            <a:endParaRPr lang="id-ID" dirty="0"/>
          </a:p>
        </p:txBody>
      </p:sp>
      <p:sp>
        <p:nvSpPr>
          <p:cNvPr id="3" name="Content Placeholder 2"/>
          <p:cNvSpPr>
            <a:spLocks noGrp="1"/>
          </p:cNvSpPr>
          <p:nvPr>
            <p:ph idx="1"/>
          </p:nvPr>
        </p:nvSpPr>
        <p:spPr>
          <a:xfrm>
            <a:off x="457200" y="1071546"/>
            <a:ext cx="7239000" cy="5384190"/>
          </a:xfrm>
        </p:spPr>
        <p:txBody>
          <a:bodyPr>
            <a:normAutofit lnSpcReduction="10000"/>
          </a:bodyPr>
          <a:lstStyle/>
          <a:p>
            <a:pPr>
              <a:buNone/>
            </a:pPr>
            <a:r>
              <a:rPr lang="id-ID" dirty="0" smtClean="0"/>
              <a:t>1) Kelalaian/Negligence adalah melakukan sesuatu yang oleh orang dengan klasifikasi</a:t>
            </a:r>
          </a:p>
          <a:p>
            <a:pPr>
              <a:buNone/>
            </a:pPr>
            <a:r>
              <a:rPr lang="id-ID" dirty="0" smtClean="0"/>
              <a:t>   yang </a:t>
            </a:r>
            <a:r>
              <a:rPr lang="id-ID" dirty="0" smtClean="0"/>
              <a:t>sama dapat dilakukan dalam situasi yang sama. Kelalaian sering terjadi karena</a:t>
            </a:r>
          </a:p>
          <a:p>
            <a:pPr>
              <a:buNone/>
            </a:pPr>
            <a:r>
              <a:rPr lang="id-ID" dirty="0" smtClean="0"/>
              <a:t>   kegagalan </a:t>
            </a:r>
            <a:r>
              <a:rPr lang="id-ID" dirty="0" smtClean="0"/>
              <a:t>dalam menerapkan </a:t>
            </a:r>
            <a:r>
              <a:rPr lang="id-ID" dirty="0" smtClean="0"/>
              <a:t>pengetahuan dalam </a:t>
            </a:r>
            <a:r>
              <a:rPr lang="id-ID" dirty="0" smtClean="0"/>
              <a:t>praktik yang lain disebabkan </a:t>
            </a:r>
            <a:r>
              <a:rPr lang="id-ID" dirty="0" smtClean="0"/>
              <a:t>karena kurang pengetahuan</a:t>
            </a:r>
          </a:p>
          <a:p>
            <a:pPr>
              <a:buNone/>
            </a:pPr>
            <a:r>
              <a:rPr lang="id-ID" dirty="0" smtClean="0"/>
              <a:t>2) Mal praktik yaitu kelalaian yang dilakukan oleh tenaga profesional yang menyebabkan</a:t>
            </a:r>
          </a:p>
          <a:p>
            <a:pPr>
              <a:buNone/>
            </a:pPr>
            <a:r>
              <a:rPr lang="id-ID" dirty="0" smtClean="0"/>
              <a:t>   kerusakan</a:t>
            </a:r>
            <a:r>
              <a:rPr lang="id-ID" dirty="0" smtClean="0"/>
              <a:t>, cidera atau kematian. Kegagalan ini dalam melaksanakan suatu </a:t>
            </a:r>
            <a:r>
              <a:rPr lang="id-ID" dirty="0" smtClean="0"/>
              <a:t>fungsi    tertentu </a:t>
            </a:r>
            <a:r>
              <a:rPr lang="id-ID" dirty="0" smtClean="0"/>
              <a:t>yang berkaitan dengan peran dalam memberikan asuhan keperawatan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Tujuan </a:t>
            </a:r>
            <a:r>
              <a:rPr lang="id-ID" dirty="0" smtClean="0"/>
              <a:t>legislasi keperawatan adalah mengembangkan peraturan atas dasar hukum yang berfungsi melindungi masyarakat dan profesi keperawatan dari pihak yang melakukan praktik yang tidak bermutu</a:t>
            </a:r>
            <a:r>
              <a:rPr lang="id-ID" dirty="0" smtClean="0"/>
              <a:t>.</a:t>
            </a:r>
          </a:p>
          <a:p>
            <a:pPr>
              <a:buNone/>
            </a:pPr>
            <a:r>
              <a:rPr lang="id-ID" dirty="0" smtClean="0"/>
              <a:t> </a:t>
            </a:r>
            <a:r>
              <a:rPr lang="id-ID" dirty="0" smtClean="0"/>
              <a:t>Legislasi </a:t>
            </a:r>
            <a:r>
              <a:rPr lang="id-ID" dirty="0" smtClean="0"/>
              <a:t>keperawatan </a:t>
            </a:r>
            <a:r>
              <a:rPr lang="id-ID" dirty="0" smtClean="0"/>
              <a:t>juga diharapkan menjadi dasar bagi keperawatan untuk terlibat dalam penyusunan perundangundangan yang mempunyai kaitan dengan keperawatan, seperti bidang pendidikan,kesejahteraan, ketenagakerjaan. Pada akhirnya nanti, perawat yang tidak mempunyai legislasi tidak diperkenakan untuk menjalankan praktik keperawatan</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Legislasi Keperawatan</a:t>
            </a:r>
            <a:endParaRPr lang="id-ID" dirty="0"/>
          </a:p>
        </p:txBody>
      </p:sp>
      <p:sp>
        <p:nvSpPr>
          <p:cNvPr id="3" name="Content Placeholder 2"/>
          <p:cNvSpPr>
            <a:spLocks noGrp="1"/>
          </p:cNvSpPr>
          <p:nvPr>
            <p:ph idx="1"/>
          </p:nvPr>
        </p:nvSpPr>
        <p:spPr/>
        <p:txBody>
          <a:bodyPr>
            <a:normAutofit lnSpcReduction="10000"/>
          </a:bodyPr>
          <a:lstStyle/>
          <a:p>
            <a:r>
              <a:rPr lang="id-ID" dirty="0" smtClean="0"/>
              <a:t>. Instrumen Normatif Bagi Perawat Dalam Upaya Menjalankan Pelayanan </a:t>
            </a:r>
            <a:r>
              <a:rPr lang="id-ID" dirty="0" smtClean="0"/>
              <a:t>Keperawatan</a:t>
            </a:r>
          </a:p>
          <a:p>
            <a:pPr marL="514350" indent="-514350">
              <a:buAutoNum type="alphaLcPeriod"/>
            </a:pPr>
            <a:r>
              <a:rPr lang="id-ID" dirty="0" smtClean="0"/>
              <a:t>Lafal </a:t>
            </a:r>
            <a:r>
              <a:rPr lang="id-ID" dirty="0" smtClean="0"/>
              <a:t>Sumpah </a:t>
            </a:r>
            <a:r>
              <a:rPr lang="id-ID" dirty="0" smtClean="0"/>
              <a:t>Perawat</a:t>
            </a:r>
          </a:p>
          <a:p>
            <a:pPr marL="514350" indent="-514350">
              <a:buFont typeface="Wingdings 2"/>
              <a:buAutoNum type="alphaLcPeriod"/>
            </a:pPr>
            <a:r>
              <a:rPr lang="id-ID" dirty="0" smtClean="0"/>
              <a:t>Standar </a:t>
            </a:r>
            <a:r>
              <a:rPr lang="id-ID" dirty="0" smtClean="0"/>
              <a:t>Profesi </a:t>
            </a:r>
            <a:r>
              <a:rPr lang="id-ID" dirty="0" smtClean="0"/>
              <a:t>Perawat</a:t>
            </a:r>
          </a:p>
          <a:p>
            <a:pPr marL="514350" indent="-514350">
              <a:buFont typeface="Wingdings 2"/>
              <a:buAutoNum type="alphaLcPeriod"/>
            </a:pPr>
            <a:r>
              <a:rPr lang="id-ID" dirty="0" smtClean="0"/>
              <a:t>Standar </a:t>
            </a:r>
            <a:r>
              <a:rPr lang="id-ID" dirty="0" smtClean="0"/>
              <a:t>Asuhan </a:t>
            </a:r>
            <a:r>
              <a:rPr lang="id-ID" dirty="0" smtClean="0"/>
              <a:t>Keperawatan</a:t>
            </a:r>
          </a:p>
          <a:p>
            <a:pPr marL="514350" indent="-514350">
              <a:buFont typeface="Wingdings 2"/>
              <a:buAutoNum type="alphaLcPeriod"/>
            </a:pPr>
            <a:r>
              <a:rPr lang="id-ID" dirty="0" smtClean="0"/>
              <a:t>Kode </a:t>
            </a:r>
            <a:r>
              <a:rPr lang="id-ID" dirty="0" smtClean="0"/>
              <a:t>Etik </a:t>
            </a:r>
            <a:r>
              <a:rPr lang="id-ID" dirty="0" smtClean="0"/>
              <a:t>Keperawatan</a:t>
            </a:r>
          </a:p>
          <a:p>
            <a:pPr marL="514350" indent="-514350">
              <a:buFont typeface="Wingdings 2"/>
              <a:buAutoNum type="alphaLcPeriod"/>
            </a:pPr>
            <a:r>
              <a:rPr lang="id-ID" dirty="0" smtClean="0"/>
              <a:t>Lulus Uji Kompetensi</a:t>
            </a:r>
          </a:p>
          <a:p>
            <a:pPr>
              <a:buNone/>
            </a:pPr>
            <a:r>
              <a:rPr lang="id-ID" dirty="0" smtClean="0"/>
              <a:t>f. Keputusan </a:t>
            </a:r>
            <a:r>
              <a:rPr lang="id-ID" dirty="0" smtClean="0"/>
              <a:t>Menteri Pendayagunaan Aparatur Negara No. </a:t>
            </a:r>
            <a:r>
              <a:rPr lang="id-ID" dirty="0" smtClean="0"/>
              <a:t>94/KEP/M.PAN/11/2001 tentang </a:t>
            </a:r>
            <a:r>
              <a:rPr lang="id-ID" dirty="0" smtClean="0"/>
              <a:t>Jabatan Fungsional Perawat dan Angka Kreditnya.</a:t>
            </a:r>
          </a:p>
          <a:p>
            <a:pPr marL="514350" indent="-514350">
              <a:buFont typeface="Wingdings 2"/>
              <a:buAutoNum type="alphaLcPeriod"/>
            </a:pPr>
            <a:endParaRPr lang="id-ID" dirty="0" smtClean="0"/>
          </a:p>
          <a:p>
            <a:pPr marL="514350" indent="-514350">
              <a:buFont typeface="Wingdings 2"/>
              <a:buAutoNum type="alphaLcPeriod"/>
            </a:pPr>
            <a:endParaRPr lang="id-ID" dirty="0" smtClean="0"/>
          </a:p>
          <a:p>
            <a:pPr marL="514350" indent="-514350">
              <a:buAutoNum type="alphaLcPeriod"/>
            </a:pPr>
            <a:endParaRPr lang="id-ID" dirty="0" smtClean="0"/>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g. Keputusan </a:t>
            </a:r>
            <a:r>
              <a:rPr lang="id-ID" dirty="0" smtClean="0"/>
              <a:t>Menteri Kesehatan No. 1239/Menkes/SK/X1/2001 tentang Registrasi </a:t>
            </a:r>
            <a:r>
              <a:rPr lang="id-ID" dirty="0" smtClean="0"/>
              <a:t>dan Praktik Perawat</a:t>
            </a:r>
          </a:p>
          <a:p>
            <a:pPr>
              <a:buNone/>
            </a:pPr>
            <a:r>
              <a:rPr lang="id-ID" dirty="0" smtClean="0"/>
              <a:t> </a:t>
            </a:r>
            <a:r>
              <a:rPr lang="id-ID" dirty="0" smtClean="0"/>
              <a:t>h. Surat </a:t>
            </a:r>
            <a:r>
              <a:rPr lang="id-ID" dirty="0" smtClean="0"/>
              <a:t>Ijin Praktik Keperawatan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2878"/>
          </a:xfrm>
        </p:spPr>
        <p:txBody>
          <a:bodyPr>
            <a:normAutofit fontScale="90000"/>
          </a:bodyPr>
          <a:lstStyle/>
          <a:p>
            <a:endParaRPr lang="id-ID" dirty="0"/>
          </a:p>
        </p:txBody>
      </p:sp>
      <p:sp>
        <p:nvSpPr>
          <p:cNvPr id="3" name="Content Placeholder 2"/>
          <p:cNvSpPr>
            <a:spLocks noGrp="1"/>
          </p:cNvSpPr>
          <p:nvPr>
            <p:ph idx="1"/>
          </p:nvPr>
        </p:nvSpPr>
        <p:spPr>
          <a:xfrm>
            <a:off x="457200" y="785794"/>
            <a:ext cx="7239000" cy="5669942"/>
          </a:xfrm>
        </p:spPr>
        <p:txBody>
          <a:bodyPr>
            <a:normAutofit fontScale="85000" lnSpcReduction="10000"/>
          </a:bodyPr>
          <a:lstStyle/>
          <a:p>
            <a:r>
              <a:rPr lang="id-ID" dirty="0" smtClean="0"/>
              <a:t>Kepala Dinas Kesehatan Kabupaten/Kota</a:t>
            </a:r>
            <a:r>
              <a:rPr lang="id-ID" dirty="0" smtClean="0"/>
              <a:t>, dan </a:t>
            </a:r>
            <a:r>
              <a:rPr lang="id-ID" dirty="0" smtClean="0"/>
              <a:t>Majelis Disiplin atau Majelis Pembinaan dan Pengawasan Etika Pelayanan </a:t>
            </a:r>
            <a:r>
              <a:rPr lang="id-ID" dirty="0" smtClean="0"/>
              <a:t>Medis.Pedoman </a:t>
            </a:r>
            <a:r>
              <a:rPr lang="id-ID" dirty="0" smtClean="0"/>
              <a:t>lebih lanjut bagi perawat untuk menerapkan kompetensi </a:t>
            </a:r>
            <a:r>
              <a:rPr lang="id-ID" dirty="0" smtClean="0"/>
              <a:t>keperawatannya berdasarkan </a:t>
            </a:r>
            <a:r>
              <a:rPr lang="id-ID" dirty="0" smtClean="0"/>
              <a:t>Kepmenkes 1239/2001</a:t>
            </a:r>
            <a:r>
              <a:rPr lang="id-ID" dirty="0" smtClean="0"/>
              <a:t>,</a:t>
            </a:r>
          </a:p>
          <a:p>
            <a:endParaRPr lang="id-ID" dirty="0" smtClean="0"/>
          </a:p>
          <a:p>
            <a:r>
              <a:rPr lang="id-ID" dirty="0" smtClean="0"/>
              <a:t>Direktorat Jenderal Pelayanan Medik, </a:t>
            </a:r>
            <a:r>
              <a:rPr lang="id-ID" dirty="0" smtClean="0"/>
              <a:t>Direktorat Pelayanan </a:t>
            </a:r>
            <a:r>
              <a:rPr lang="id-ID" dirty="0" smtClean="0"/>
              <a:t>Keperawatan, Departemen Kesehatan mengeluarkan Petunjuk </a:t>
            </a:r>
            <a:r>
              <a:rPr lang="id-ID" dirty="0" smtClean="0"/>
              <a:t>Pelaksanaan Keputusan </a:t>
            </a:r>
            <a:r>
              <a:rPr lang="id-ID" dirty="0" smtClean="0"/>
              <a:t>Menteri Kesehatan Nomor 1239/Menkes/SK/XI/2001 tentang Registrasi </a:t>
            </a:r>
            <a:r>
              <a:rPr lang="id-ID" dirty="0" smtClean="0"/>
              <a:t>dan Praktik </a:t>
            </a:r>
            <a:r>
              <a:rPr lang="id-ID" dirty="0" smtClean="0"/>
              <a:t>Perawat. Dalam juklak tersebut ditentukan tindakan-tindakan yang harus dan </a:t>
            </a:r>
            <a:r>
              <a:rPr lang="id-ID" dirty="0" smtClean="0"/>
              <a:t>boleh dilakukan </a:t>
            </a:r>
            <a:r>
              <a:rPr lang="id-ID" dirty="0" smtClean="0"/>
              <a:t>oleh perawat dalam memberikan pelayanan keperawatan dan </a:t>
            </a:r>
            <a:r>
              <a:rPr lang="id-ID" dirty="0" smtClean="0"/>
              <a:t>pelayanan </a:t>
            </a:r>
            <a:r>
              <a:rPr lang="id-ID" dirty="0" smtClean="0"/>
              <a:t>kesehatan, baik perawat yang menjalankan tugasnya pada sarana pelayanan </a:t>
            </a:r>
            <a:r>
              <a:rPr lang="id-ID" dirty="0" smtClean="0"/>
              <a:t>kesehatan maupun </a:t>
            </a:r>
            <a:r>
              <a:rPr lang="id-ID" dirty="0" smtClean="0"/>
              <a:t>perawat yang melakukan praktik keperawatan.</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PENDAHULUAN</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a:t>Tugas tenaga kesehatan berdasarkan ketentuan Pasal 50 UU 23/1992 adalah</a:t>
            </a:r>
          </a:p>
          <a:p>
            <a:r>
              <a:rPr lang="id-ID" dirty="0"/>
              <a:t>menyelenggarakan atau melakukan kegiatan kesehatan sesuai dengan bidang keahliannya dan atau kewenangannya masing-masing. Agar tugas terlaksana dengan baik, Pasal 3 PP 32/1996</a:t>
            </a:r>
          </a:p>
          <a:p>
            <a:r>
              <a:rPr lang="id-ID" dirty="0"/>
              <a:t>menentukan ”setiap tenaga kesehatan wajib memiliki keahlian dan keterampilan sesuai dengan jenis dan jenjang pendidikannya yang dibuktikan dengan ijazah.” Ketentuan Pasal 53 ayat (2) UU 23/1992.</a:t>
            </a:r>
          </a:p>
          <a:p>
            <a:r>
              <a:rPr lang="id-ID" dirty="0"/>
              <a:t>Pasal 21 ayat (1) PP 32/1996 tenaga kesehatan dalam melaksanakan tugas diwajibkan untuk</a:t>
            </a:r>
          </a:p>
          <a:p>
            <a:pPr>
              <a:buNone/>
            </a:pPr>
            <a:r>
              <a:rPr lang="id-ID" dirty="0" smtClean="0"/>
              <a:t>     memenuhi </a:t>
            </a:r>
            <a:r>
              <a:rPr lang="id-ID" dirty="0"/>
              <a:t>stadar profesi dan menghormati hak pasien.</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Perawat merupakan tenaga profesional yang memiliki body </a:t>
            </a:r>
            <a:r>
              <a:rPr lang="id-ID" dirty="0" smtClean="0"/>
              <a:t>of knowledge </a:t>
            </a:r>
            <a:r>
              <a:rPr lang="id-ID" dirty="0"/>
              <a:t>yang khusus dan spesifik dan dalam menjalankan praktik profesinya memiliki tanggung jawab dan tanggung gugat, sehingga perawat juga sangat terikat oleh atauran-aturan hukum yang mengatur praktik tenaga kesehatan.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82594"/>
          </a:xfrm>
        </p:spPr>
        <p:txBody>
          <a:bodyPr>
            <a:normAutofit/>
          </a:bodyPr>
          <a:lstStyle/>
          <a:p>
            <a:r>
              <a:rPr lang="id-ID" sz="3200" dirty="0" smtClean="0"/>
              <a:t>ASPEK HUKUM</a:t>
            </a:r>
            <a:endParaRPr lang="id-ID" sz="3200" dirty="0"/>
          </a:p>
        </p:txBody>
      </p:sp>
      <p:sp>
        <p:nvSpPr>
          <p:cNvPr id="3" name="Content Placeholder 2"/>
          <p:cNvSpPr>
            <a:spLocks noGrp="1"/>
          </p:cNvSpPr>
          <p:nvPr>
            <p:ph idx="1"/>
          </p:nvPr>
        </p:nvSpPr>
        <p:spPr>
          <a:xfrm>
            <a:off x="285720" y="1071546"/>
            <a:ext cx="8643998" cy="5054617"/>
          </a:xfrm>
        </p:spPr>
        <p:txBody>
          <a:bodyPr>
            <a:normAutofit fontScale="85000" lnSpcReduction="20000"/>
          </a:bodyPr>
          <a:lstStyle/>
          <a:p>
            <a:pPr marL="0" indent="0">
              <a:buNone/>
            </a:pPr>
            <a:r>
              <a:rPr lang="id-ID" dirty="0"/>
              <a:t>Aspek hukum praktik keperawatan merupakan perangkat </a:t>
            </a:r>
            <a:r>
              <a:rPr lang="id-ID" dirty="0" smtClean="0"/>
              <a:t>hukum atau </a:t>
            </a:r>
            <a:r>
              <a:rPr lang="id-ID" dirty="0"/>
              <a:t>aturan-aturan </a:t>
            </a:r>
            <a:r>
              <a:rPr lang="id-ID" dirty="0" smtClean="0"/>
              <a:t>hukum yang </a:t>
            </a:r>
            <a:r>
              <a:rPr lang="id-ID" dirty="0"/>
              <a:t>secara khusus menentukan hal-hal yang seharusnya dilakukan atau larangan </a:t>
            </a:r>
            <a:r>
              <a:rPr lang="id-ID" dirty="0" smtClean="0"/>
              <a:t>perbuatan sesuatu </a:t>
            </a:r>
            <a:r>
              <a:rPr lang="id-ID" dirty="0"/>
              <a:t>bagi profesi perawat dalam menjalankan profesinya</a:t>
            </a:r>
            <a:r>
              <a:rPr lang="id-ID" dirty="0" smtClean="0"/>
              <a:t>.</a:t>
            </a:r>
          </a:p>
          <a:p>
            <a:pPr>
              <a:buNone/>
            </a:pPr>
            <a:r>
              <a:rPr lang="id-ID" dirty="0" smtClean="0"/>
              <a:t> </a:t>
            </a:r>
          </a:p>
          <a:p>
            <a:pPr>
              <a:buNone/>
            </a:pPr>
            <a:r>
              <a:rPr lang="id-ID" dirty="0" smtClean="0"/>
              <a:t>Aspek </a:t>
            </a:r>
            <a:r>
              <a:rPr lang="id-ID" dirty="0"/>
              <a:t>hukum yang terkait langsung dengan praktik </a:t>
            </a:r>
            <a:endParaRPr lang="id-ID" dirty="0" smtClean="0"/>
          </a:p>
          <a:p>
            <a:pPr>
              <a:buNone/>
            </a:pPr>
            <a:r>
              <a:rPr lang="id-ID" dirty="0" smtClean="0"/>
              <a:t>keperawatan diantaranya </a:t>
            </a:r>
            <a:r>
              <a:rPr lang="id-ID" dirty="0"/>
              <a:t>adalah </a:t>
            </a:r>
            <a:endParaRPr lang="id-ID" dirty="0" smtClean="0"/>
          </a:p>
          <a:p>
            <a:pPr marL="901700" indent="-457200"/>
            <a:r>
              <a:rPr lang="id-ID" dirty="0" smtClean="0"/>
              <a:t>UU </a:t>
            </a:r>
            <a:r>
              <a:rPr lang="id-ID" dirty="0"/>
              <a:t>23/1992 tentang kesehatan; </a:t>
            </a:r>
            <a:endParaRPr lang="id-ID" dirty="0" smtClean="0"/>
          </a:p>
          <a:p>
            <a:pPr marL="901700" indent="-457200"/>
            <a:r>
              <a:rPr lang="id-ID" dirty="0" smtClean="0"/>
              <a:t>PP </a:t>
            </a:r>
            <a:r>
              <a:rPr lang="id-ID" dirty="0"/>
              <a:t>32/1996 tentang tenaga kesehatan; </a:t>
            </a:r>
            <a:endParaRPr lang="id-ID" dirty="0" smtClean="0"/>
          </a:p>
          <a:p>
            <a:pPr marL="901700" indent="-457200"/>
            <a:r>
              <a:rPr lang="id-ID" dirty="0" smtClean="0"/>
              <a:t>Kep.Men.Pan/II/2001 </a:t>
            </a:r>
            <a:r>
              <a:rPr lang="id-ID" dirty="0"/>
              <a:t>tentang jabatan fungsional perawat dan angka kreditnya</a:t>
            </a:r>
            <a:r>
              <a:rPr lang="id-ID" dirty="0" smtClean="0"/>
              <a:t>;</a:t>
            </a:r>
          </a:p>
          <a:p>
            <a:pPr marL="901700" indent="-457200"/>
            <a:r>
              <a:rPr lang="id-ID" dirty="0" smtClean="0"/>
              <a:t> </a:t>
            </a:r>
            <a:r>
              <a:rPr lang="id-ID" dirty="0"/>
              <a:t>Kep.Men.Kes 1239/XI/2001 tentang registrasi dan praktik perawat; Keputusan </a:t>
            </a:r>
            <a:endParaRPr lang="id-ID" dirty="0" smtClean="0"/>
          </a:p>
          <a:p>
            <a:pPr marL="901700" indent="-457200"/>
            <a:r>
              <a:rPr lang="id-ID" dirty="0" smtClean="0"/>
              <a:t>Direktur </a:t>
            </a:r>
            <a:r>
              <a:rPr lang="id-ID" dirty="0"/>
              <a:t>Jendral Pelayanan Medik No. Y.M.00.03.2.6.956 tentang hak dan kewajiban perawat</a:t>
            </a:r>
            <a:r>
              <a:rPr lang="id-ID"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a:bodyPr>
          <a:lstStyle/>
          <a:p>
            <a:r>
              <a:rPr lang="id-ID" dirty="0" smtClean="0"/>
              <a:t>Menurut </a:t>
            </a:r>
            <a:r>
              <a:rPr lang="id-ID" dirty="0"/>
              <a:t>Green, (1980) yaitu perilaku seseorang dipengaruhi dan ditentukan oleh pengetahuan, sikap, dan </a:t>
            </a:r>
            <a:r>
              <a:rPr lang="id-ID" dirty="0" smtClean="0"/>
              <a:t>kepercayaannya</a:t>
            </a:r>
          </a:p>
          <a:p>
            <a:r>
              <a:rPr lang="id-ID" dirty="0" smtClean="0"/>
              <a:t>Faktor  </a:t>
            </a:r>
            <a:r>
              <a:rPr lang="id-ID" dirty="0"/>
              <a:t>pengetahuan akan sangat mempengaruhi perawat dalam pemenuhan hak-hak pasien</a:t>
            </a:r>
            <a:r>
              <a:rPr lang="id-ID" dirty="0" smtClean="0"/>
              <a:t>.</a:t>
            </a:r>
          </a:p>
          <a:p>
            <a:r>
              <a:rPr lang="id-ID" dirty="0" smtClean="0"/>
              <a:t>Pemahaman perawat tentang aspek hukum tersebut akan menuntun perawat untuk</a:t>
            </a:r>
          </a:p>
          <a:p>
            <a:pPr>
              <a:buNone/>
            </a:pPr>
            <a:r>
              <a:rPr lang="id-ID" dirty="0" smtClean="0"/>
              <a:t>    melaksanakan praktiknya secara profesional, bertangung jawab dan tanggung gugat</a:t>
            </a:r>
          </a:p>
          <a:p>
            <a:endParaRPr lang="id-ID" dirty="0"/>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a:bodyPr>
          <a:lstStyle/>
          <a:p>
            <a:r>
              <a:rPr lang="id-ID" dirty="0"/>
              <a:t>Pada perkembangannya dalam melayani pasien di rumah sakit, perawat nampaknya </a:t>
            </a:r>
            <a:r>
              <a:rPr lang="id-ID" dirty="0" smtClean="0"/>
              <a:t>belum begitu </a:t>
            </a:r>
            <a:r>
              <a:rPr lang="id-ID" dirty="0"/>
              <a:t>terpapar dengan pemahaman tentang aspek hukum kesehatan khususnya yang menyangkut aturan-aturan hukum yang mengatur praktik keperawatan. </a:t>
            </a:r>
            <a:endParaRPr lang="id-ID" dirty="0" smtClean="0"/>
          </a:p>
          <a:p>
            <a:r>
              <a:rPr lang="id-ID" dirty="0" smtClean="0"/>
              <a:t>Kondisi </a:t>
            </a:r>
            <a:r>
              <a:rPr lang="id-ID" dirty="0"/>
              <a:t>tersebut bisa dilihat dari hasil penelitian Hariyati (1999) di rumah sakit Bhakti Yudha Depok, menyatakan bahwa 64,29 % perawat yang disurvei memiliki tingkat pengetahuan yang rendah tentang aspek hukum praktik perawat.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B</a:t>
            </a:r>
            <a:r>
              <a:rPr lang="id-ID" dirty="0"/>
              <a:t>. ASPEK HUKUM PRAKTIK KEPERAWATAN</a:t>
            </a:r>
            <a:br>
              <a:rPr lang="id-ID" dirty="0"/>
            </a:b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Hubungan </a:t>
            </a:r>
            <a:r>
              <a:rPr lang="id-ID" dirty="0"/>
              <a:t>Hukum Dengan Profesi </a:t>
            </a:r>
            <a:r>
              <a:rPr lang="id-ID" dirty="0" smtClean="0"/>
              <a:t>Keperawatan</a:t>
            </a:r>
          </a:p>
          <a:p>
            <a:pPr marL="803275" indent="-803275">
              <a:buNone/>
            </a:pPr>
            <a:r>
              <a:rPr lang="id-ID" dirty="0" smtClean="0"/>
              <a:t>    a.  Perawat mempunyai kewajiban </a:t>
            </a:r>
            <a:r>
              <a:rPr lang="id-ID" dirty="0"/>
              <a:t>memberikan </a:t>
            </a:r>
            <a:r>
              <a:rPr lang="id-ID" dirty="0" smtClean="0"/>
              <a:t> jaminan </a:t>
            </a:r>
            <a:r>
              <a:rPr lang="id-ID" dirty="0"/>
              <a:t>profesional yang kompeten dan</a:t>
            </a:r>
          </a:p>
          <a:p>
            <a:pPr marL="803275" indent="-803275">
              <a:buNone/>
            </a:pPr>
            <a:r>
              <a:rPr lang="id-ID" dirty="0" smtClean="0"/>
              <a:t>          melaksanakan </a:t>
            </a:r>
            <a:r>
              <a:rPr lang="id-ID" dirty="0"/>
              <a:t>praktik sesuai etika dan </a:t>
            </a:r>
            <a:r>
              <a:rPr lang="id-ID" dirty="0" smtClean="0"/>
              <a:t>  standar </a:t>
            </a:r>
            <a:r>
              <a:rPr lang="id-ID" dirty="0"/>
              <a:t>profesinya</a:t>
            </a:r>
            <a:endParaRPr lang="id-ID" dirty="0" smtClean="0"/>
          </a:p>
          <a:p>
            <a:pPr marL="803275" indent="-803275">
              <a:buNone/>
            </a:pPr>
            <a:r>
              <a:rPr lang="id-ID" dirty="0" smtClean="0"/>
              <a:t>   b.  Secara langsung </a:t>
            </a:r>
            <a:r>
              <a:rPr lang="id-ID" dirty="0"/>
              <a:t>akan menimbulkan adanya konsekuensi hukum dalam praktik keperawatan</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Perawat merupakan tenaga profesional yang memiliki body </a:t>
            </a:r>
            <a:r>
              <a:rPr lang="id-ID" dirty="0" smtClean="0"/>
              <a:t>of knowledge </a:t>
            </a:r>
            <a:r>
              <a:rPr lang="id-ID" dirty="0"/>
              <a:t>yang khusus dan spesifik dan dalam menjalankan praktik profesinya memiliki tanggung jawab dan tanggung gugat, sehingga perawat juga sangat terikat oleh atauran-aturan hukum yang mengatur praktik tenaga kesehatan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94316"/>
          </a:xfrm>
        </p:spPr>
        <p:txBody>
          <a:bodyPr>
            <a:normAutofit fontScale="90000"/>
          </a:bodyPr>
          <a:lstStyle/>
          <a:p>
            <a:endParaRPr lang="id-ID" dirty="0"/>
          </a:p>
        </p:txBody>
      </p:sp>
      <p:sp>
        <p:nvSpPr>
          <p:cNvPr id="3" name="Content Placeholder 2"/>
          <p:cNvSpPr>
            <a:spLocks noGrp="1"/>
          </p:cNvSpPr>
          <p:nvPr>
            <p:ph idx="1"/>
          </p:nvPr>
        </p:nvSpPr>
        <p:spPr>
          <a:xfrm>
            <a:off x="457200" y="928670"/>
            <a:ext cx="7239000" cy="5527066"/>
          </a:xfrm>
        </p:spPr>
        <p:txBody>
          <a:bodyPr/>
          <a:lstStyle/>
          <a:p>
            <a:r>
              <a:rPr lang="id-ID" dirty="0"/>
              <a:t>Aspek hukum praktik keperawatan merupakan perangkat hukum atau aturan-aturan </a:t>
            </a:r>
            <a:r>
              <a:rPr lang="id-ID" dirty="0" smtClean="0"/>
              <a:t>hukum yang </a:t>
            </a:r>
            <a:r>
              <a:rPr lang="id-ID" dirty="0"/>
              <a:t>secara khusus menentukan hal-hal yang seharusnya dilakukan atau larangan perbuatan</a:t>
            </a:r>
          </a:p>
          <a:p>
            <a:pPr>
              <a:buNone/>
            </a:pPr>
            <a:r>
              <a:rPr lang="id-ID" dirty="0" smtClean="0"/>
              <a:t>   </a:t>
            </a:r>
            <a:r>
              <a:rPr lang="id-ID" dirty="0" smtClean="0"/>
              <a:t>sesuatu </a:t>
            </a:r>
            <a:r>
              <a:rPr lang="id-ID" dirty="0"/>
              <a:t>bagi profesi perawat dalam menjalankan profesinya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196</TotalTime>
  <Words>975</Words>
  <Application>Microsoft Office PowerPoint</Application>
  <PresentationFormat>On-screen Show (4:3)</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 ASPEK HUKUM PRAKTIK KEPERAWATAN </vt:lpstr>
      <vt:lpstr>A. PENDAHULUAN</vt:lpstr>
      <vt:lpstr>Slide 3</vt:lpstr>
      <vt:lpstr>ASPEK HUKUM</vt:lpstr>
      <vt:lpstr>Slide 5</vt:lpstr>
      <vt:lpstr>Slide 6</vt:lpstr>
      <vt:lpstr> B. ASPEK HUKUM PRAKTIK KEPERAWATAN </vt:lpstr>
      <vt:lpstr>Slide 8</vt:lpstr>
      <vt:lpstr>Slide 9</vt:lpstr>
      <vt:lpstr>       </vt:lpstr>
      <vt:lpstr>Slide 11</vt:lpstr>
      <vt:lpstr>Slide 12</vt:lpstr>
      <vt:lpstr>Kecerobohan/tort</vt:lpstr>
      <vt:lpstr>Slide 14</vt:lpstr>
      <vt:lpstr>Slide 15</vt:lpstr>
      <vt:lpstr>Legislasi Keperawatan</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 HUKUM PRAKTIK KEPERAWATAN</dc:title>
  <dc:creator>Yayah Karyanah</dc:creator>
  <cp:lastModifiedBy>Yayah Karyanah</cp:lastModifiedBy>
  <cp:revision>16</cp:revision>
  <dcterms:created xsi:type="dcterms:W3CDTF">2017-11-17T04:09:08Z</dcterms:created>
  <dcterms:modified xsi:type="dcterms:W3CDTF">2017-11-24T01:18:49Z</dcterms:modified>
</cp:coreProperties>
</file>