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6" r:id="rId10"/>
    <p:sldId id="269" r:id="rId11"/>
    <p:sldId id="265" r:id="rId12"/>
    <p:sldId id="270" r:id="rId13"/>
    <p:sldId id="273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EE6-BAE0-4B0F-8A8A-D664B027C4D8}" type="datetimeFigureOut">
              <a:rPr lang="id-ID" smtClean="0"/>
              <a:t>18/10/2017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3A09-A673-4E87-8239-3563E7B45D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EE6-BAE0-4B0F-8A8A-D664B027C4D8}" type="datetimeFigureOut">
              <a:rPr lang="id-ID" smtClean="0"/>
              <a:t>18/10/2017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3A09-A673-4E87-8239-3563E7B45D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EE6-BAE0-4B0F-8A8A-D664B027C4D8}" type="datetimeFigureOut">
              <a:rPr lang="id-ID" smtClean="0"/>
              <a:t>18/10/2017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3A09-A673-4E87-8239-3563E7B45D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EE6-BAE0-4B0F-8A8A-D664B027C4D8}" type="datetimeFigureOut">
              <a:rPr lang="id-ID" smtClean="0"/>
              <a:t>18/10/2017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3A09-A673-4E87-8239-3563E7B45D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EE6-BAE0-4B0F-8A8A-D664B027C4D8}" type="datetimeFigureOut">
              <a:rPr lang="id-ID" smtClean="0"/>
              <a:t>18/10/2017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3A09-A673-4E87-8239-3563E7B45D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EE6-BAE0-4B0F-8A8A-D664B027C4D8}" type="datetimeFigureOut">
              <a:rPr lang="id-ID" smtClean="0"/>
              <a:t>18/10/2017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3A09-A673-4E87-8239-3563E7B45D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EE6-BAE0-4B0F-8A8A-D664B027C4D8}" type="datetimeFigureOut">
              <a:rPr lang="id-ID" smtClean="0"/>
              <a:t>18/10/2017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3A09-A673-4E87-8239-3563E7B45D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EE6-BAE0-4B0F-8A8A-D664B027C4D8}" type="datetimeFigureOut">
              <a:rPr lang="id-ID" smtClean="0"/>
              <a:t>18/10/2017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3A09-A673-4E87-8239-3563E7B45D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EE6-BAE0-4B0F-8A8A-D664B027C4D8}" type="datetimeFigureOut">
              <a:rPr lang="id-ID" smtClean="0"/>
              <a:t>18/10/2017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3A09-A673-4E87-8239-3563E7B45D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EE6-BAE0-4B0F-8A8A-D664B027C4D8}" type="datetimeFigureOut">
              <a:rPr lang="id-ID" smtClean="0"/>
              <a:t>18/10/2017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3A09-A673-4E87-8239-3563E7B45D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EE6-BAE0-4B0F-8A8A-D664B027C4D8}" type="datetimeFigureOut">
              <a:rPr lang="id-ID" smtClean="0"/>
              <a:t>18/10/2017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3A09-A673-4E87-8239-3563E7B45D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7EEE6-BAE0-4B0F-8A8A-D664B027C4D8}" type="datetimeFigureOut">
              <a:rPr lang="id-ID" smtClean="0"/>
              <a:t>18/10/2017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13A09-A673-4E87-8239-3563E7B45D5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Aplikasi caring dalam keperawatan dan kehidupan sehari-hari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6. Menggunakan metode sistematis dalam pemecahan masalah dan pengambilan keputusan pada klien dan keluarga</a:t>
            </a:r>
          </a:p>
          <a:p>
            <a:pPr>
              <a:buNone/>
            </a:pPr>
            <a:r>
              <a:rPr lang="id-ID" dirty="0" smtClean="0"/>
              <a:t>7. Meningkatkan pembelajaran interpersonal</a:t>
            </a:r>
          </a:p>
          <a:p>
            <a:pPr>
              <a:buNone/>
            </a:pPr>
            <a:r>
              <a:rPr lang="id-ID" dirty="0" smtClean="0"/>
              <a:t>8. Menciptakan lingkungan fisik, mental, sosial, cultural yang  sportif, protektif dan korektif</a:t>
            </a:r>
          </a:p>
          <a:p>
            <a:pPr>
              <a:buNone/>
            </a:pPr>
            <a:r>
              <a:rPr lang="id-ID" dirty="0" smtClean="0"/>
              <a:t>9. Membantu memenuhi kebutuhan dasar manusia</a:t>
            </a:r>
          </a:p>
          <a:p>
            <a:pPr>
              <a:buNone/>
            </a:pPr>
            <a:r>
              <a:rPr lang="id-ID" dirty="0" smtClean="0"/>
              <a:t>10. Menghargai adanya kekuatan spiritual dengan menghormati kepercayaan/keyakinan klien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CARING DALAM PELAYANAN KEPERAWATAN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Membentuk dan menghargai sistem nilai humanistik dan Ltuistik</a:t>
            </a:r>
          </a:p>
          <a:p>
            <a:pPr marL="514350" indent="-514350">
              <a:buNone/>
            </a:pPr>
            <a:r>
              <a:rPr lang="id-ID" dirty="0" smtClean="0"/>
              <a:t>      a. Memangil nama klien dengan nama yaling disukai</a:t>
            </a:r>
          </a:p>
          <a:p>
            <a:pPr marL="514350" indent="-514350">
              <a:buNone/>
            </a:pPr>
            <a:r>
              <a:rPr lang="id-ID" dirty="0" smtClean="0"/>
              <a:t>      b. Memenuhi panggilan klien dengan segera, kapanpun dibutuhkan klien</a:t>
            </a:r>
          </a:p>
          <a:p>
            <a:pPr marL="514350" indent="-514350">
              <a:buNone/>
            </a:pPr>
            <a:r>
              <a:rPr lang="id-ID" dirty="0"/>
              <a:t> </a:t>
            </a:r>
            <a:r>
              <a:rPr lang="id-ID" dirty="0" smtClean="0"/>
              <a:t>     c. Merespon dengan segera terhadap perubahan status</a:t>
            </a:r>
          </a:p>
          <a:p>
            <a:pPr marL="514350" indent="-51435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d. Menghormati dan melindungiprivasi klien</a:t>
            </a:r>
          </a:p>
          <a:p>
            <a:pPr>
              <a:buNone/>
            </a:pPr>
            <a:r>
              <a:rPr lang="id-ID" dirty="0" smtClean="0"/>
              <a:t>e. Menghargai dan menghormati pendapat dan keputusanklien terkait dg perawatan dan pengobatan</a:t>
            </a:r>
          </a:p>
          <a:p>
            <a:pPr>
              <a:buNone/>
            </a:pPr>
            <a:r>
              <a:rPr lang="id-ID" dirty="0" smtClean="0"/>
              <a:t>f. Menghargai dan mengakui sistem nilai yang dimiliki klien</a:t>
            </a:r>
          </a:p>
          <a:p>
            <a:pPr>
              <a:buNone/>
            </a:pPr>
            <a:r>
              <a:rPr lang="id-ID" dirty="0" smtClean="0"/>
              <a:t>g. Melakukan tindakan pemenuhan kebutuhan klien baik fisik, psikologis dan spiritual budaya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2. Menanamkan Sikap Penuh Keyakinan &amp; Pengharapan</a:t>
            </a:r>
          </a:p>
          <a:p>
            <a:pPr marL="514350" indent="-514350">
              <a:buAutoNum type="alphaLcPeriod"/>
            </a:pPr>
            <a:r>
              <a:rPr lang="id-ID" dirty="0" smtClean="0"/>
              <a:t>Memotivasi Klien untuk terus menerus berusaha mencari pengobatan dan perawatan demi kesembuhan</a:t>
            </a:r>
          </a:p>
          <a:p>
            <a:pPr marL="514350" indent="-514350">
              <a:buAutoNum type="alphaLcPeriod"/>
            </a:pPr>
            <a:r>
              <a:rPr lang="id-ID" dirty="0" smtClean="0"/>
              <a:t>Melaksanakan perawatan pada klien dg kepedulian yang tinggi</a:t>
            </a:r>
          </a:p>
          <a:p>
            <a:pPr marL="514350" indent="-514350">
              <a:buAutoNum type="alphaLcPeriod"/>
            </a:pPr>
            <a:r>
              <a:rPr lang="id-ID" dirty="0" smtClean="0"/>
              <a:t>Menganjurkan pada klien untuk terus berdo’a demi kesembuhan</a:t>
            </a:r>
          </a:p>
          <a:p>
            <a:pPr marL="514350" indent="-514350">
              <a:buAutoNum type="alphaLcPeriod"/>
            </a:pPr>
            <a:r>
              <a:rPr lang="id-ID" dirty="0" smtClean="0"/>
              <a:t>Menunjukan sikap hangat, menumbuhkan perasaan damai dan kesan mendalam kpd Klien</a:t>
            </a:r>
          </a:p>
          <a:p>
            <a:pPr marL="514350" indent="-514350">
              <a:buAutoNum type="alphaLcPeriod"/>
            </a:pP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3. Menanamkan kepekaan terhadap diri sendiri &amp; Orang Lain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id-ID" dirty="0" smtClean="0"/>
              <a:t>Menunjukan sikap tenang dan sabar ketika menghadapi berbagai sikap klien, keluarga, teman kerja dan tim kesehatan lain</a:t>
            </a:r>
          </a:p>
          <a:p>
            <a:pPr marL="514350" indent="-514350">
              <a:buAutoNum type="alphaLcPeriod"/>
            </a:pPr>
            <a:r>
              <a:rPr lang="id-ID" dirty="0" smtClean="0"/>
              <a:t>Menemani Klien ketika menlami mesalah kesehatan fisik maupun psikologis</a:t>
            </a:r>
          </a:p>
          <a:p>
            <a:pPr marL="514350" indent="-514350">
              <a:buAutoNum type="alphaLcPeriod"/>
            </a:pPr>
            <a:r>
              <a:rPr lang="id-ID" dirty="0" smtClean="0"/>
              <a:t>Menawarkan bantuan terhadap masalah yang dihadapi klien</a:t>
            </a:r>
          </a:p>
          <a:p>
            <a:pPr marL="514350" indent="-514350">
              <a:buAutoNum type="alphaLcPeriod"/>
            </a:pPr>
            <a:r>
              <a:rPr lang="id-ID" dirty="0" smtClean="0"/>
              <a:t>Memenuhi kebutuhan Klien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4. </a:t>
            </a:r>
            <a:r>
              <a:rPr lang="id-ID" b="1" dirty="0" smtClean="0"/>
              <a:t>Meningkatkan &amp; Menerima Ekspresi Perasaan Positif &amp; Negatif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eriod"/>
            </a:pPr>
            <a:r>
              <a:rPr lang="id-ID" dirty="0" smtClean="0"/>
              <a:t>Memberi kesempatan pd klien untuk mengekspresikan perasaannya</a:t>
            </a:r>
          </a:p>
          <a:p>
            <a:pPr marL="514350" indent="-514350">
              <a:buAutoNum type="alphaLcPeriod"/>
            </a:pPr>
            <a:r>
              <a:rPr lang="id-ID" dirty="0" smtClean="0"/>
              <a:t>Perawat Mengungkapkan bahwa ia menerima kelebihan dan kelemahan klien</a:t>
            </a:r>
          </a:p>
          <a:p>
            <a:pPr marL="514350" indent="-514350">
              <a:buAutoNum type="alphaLcPeriod"/>
            </a:pPr>
            <a:r>
              <a:rPr lang="id-ID" dirty="0" smtClean="0"/>
              <a:t>Mendorong klien untuk mengungkapkan harapan terhadap kondisinya saat ini</a:t>
            </a:r>
          </a:p>
          <a:p>
            <a:pPr marL="514350" indent="-514350">
              <a:buAutoNum type="alphaLcPeriod"/>
            </a:pPr>
            <a:r>
              <a:rPr lang="id-ID" dirty="0" smtClean="0"/>
              <a:t>Menjadi pendengar yang aktif pada setiap keluhan klien yang menyenangkan dan tidak menyenangkan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5. Mengembangkan Hubungan Saling Percaya &amp; Hubungan Saling Membantu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id-ID" dirty="0" smtClean="0"/>
              <a:t>Mengucapkan salam ketika berinteraksi</a:t>
            </a:r>
          </a:p>
          <a:p>
            <a:pPr marL="514350" indent="-514350">
              <a:buAutoNum type="alphaLcPeriod"/>
            </a:pPr>
            <a:r>
              <a:rPr lang="id-ID" dirty="0" smtClean="0"/>
              <a:t>Memperkenalkan diri ketika awal pertemuan</a:t>
            </a:r>
          </a:p>
          <a:p>
            <a:pPr marL="514350" indent="-514350">
              <a:buAutoNum type="alphaLcPeriod"/>
            </a:pPr>
            <a:r>
              <a:rPr lang="id-ID" dirty="0" smtClean="0"/>
              <a:t>Menyepakati kontrak yang dibuat bersama klien</a:t>
            </a:r>
          </a:p>
          <a:p>
            <a:pPr marL="514350" indent="-514350">
              <a:buAutoNum type="alphaLcPeriod"/>
            </a:pPr>
            <a:r>
              <a:rPr lang="id-ID" dirty="0" smtClean="0"/>
              <a:t>Menepati kontrak/janji</a:t>
            </a:r>
          </a:p>
          <a:p>
            <a:pPr marL="514350" indent="-514350">
              <a:buAutoNum type="alphaLcPeriod"/>
            </a:pPr>
            <a:r>
              <a:rPr lang="id-ID" dirty="0" smtClean="0"/>
              <a:t>Mempertahankan kontak mata dg klien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6. Menggunakan Metode Sistematis dalam Pemecahan masalah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id-ID" dirty="0" smtClean="0"/>
              <a:t>Mengkaji, merencanakan, melaksanakan dan menevaluasi, proses kep. Sesuai dengan masalah Klien</a:t>
            </a:r>
          </a:p>
          <a:p>
            <a:pPr marL="514350" indent="-514350">
              <a:buAutoNum type="alphaLcPeriod"/>
            </a:pPr>
            <a:r>
              <a:rPr lang="id-ID" dirty="0" smtClean="0"/>
              <a:t>Memenuhi keinginan klien yan tidak bertentangan dengan kesehatannya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Menggunakan Metoda Sistematis Lanjutan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c. Melibatkan Klien &amp; Keluarga dalam masalah keperawatan</a:t>
            </a:r>
          </a:p>
          <a:p>
            <a:pPr>
              <a:buNone/>
            </a:pPr>
            <a:r>
              <a:rPr lang="id-ID" dirty="0" smtClean="0"/>
              <a:t>d. Menetapkan rencana keperawatan bersama klien dan Keluarga</a:t>
            </a:r>
          </a:p>
          <a:p>
            <a:pPr>
              <a:buNone/>
            </a:pPr>
            <a:r>
              <a:rPr lang="id-ID" dirty="0" smtClean="0"/>
              <a:t>e. Melibatkan klien dan keluarga dalam setiap pelaksanaan tindakan keperawatan</a:t>
            </a:r>
          </a:p>
          <a:p>
            <a:pPr>
              <a:buNone/>
            </a:pPr>
            <a:r>
              <a:rPr lang="id-ID" dirty="0" smtClean="0"/>
              <a:t>f. Melibatkan Klien dan keluarga dalam setiap pelaksanaan evaluasi tindakan keperawatan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b="1" dirty="0" smtClean="0"/>
              <a:t>7. Meningkatkan Proses Belajar Mengajar Interpersonal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eriod"/>
            </a:pPr>
            <a:r>
              <a:rPr lang="id-ID" dirty="0" smtClean="0"/>
              <a:t>Menciptakan lingkungan yang tenang, aman dan nyaman utk proses pemberian pendidikan keperawatan.</a:t>
            </a:r>
          </a:p>
          <a:p>
            <a:pPr marL="514350" indent="-514350">
              <a:buAutoNum type="alphaLcPeriod"/>
            </a:pPr>
            <a:r>
              <a:rPr lang="id-ID" dirty="0" smtClean="0"/>
              <a:t>Memberi pendidikan kesehatan sesuai dg kebutuhan perawatan klien</a:t>
            </a:r>
          </a:p>
          <a:p>
            <a:pPr marL="514350" indent="-514350">
              <a:buAutoNum type="alphaLcPeriod"/>
            </a:pPr>
            <a:r>
              <a:rPr lang="id-ID" dirty="0" smtClean="0"/>
              <a:t>Menjelaskan setiap keluhan secara rasional dan ilmiah sesuai dg tingkat pemahaman klien dan caranya mengatasi</a:t>
            </a:r>
          </a:p>
          <a:p>
            <a:pPr marL="514350" indent="-514350">
              <a:buAutoNum type="alphaLcPeriod"/>
            </a:pPr>
            <a:r>
              <a:rPr lang="id-ID" dirty="0" smtClean="0"/>
              <a:t>Meyakinkan klien tentang kesediaan perawat untuk menjelaskan yang ingin diketahui oleh klien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PENGERTIAN CARING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Valentine (1977) dalam Meyer &amp; Levin (2005)</a:t>
            </a:r>
          </a:p>
          <a:p>
            <a:pPr>
              <a:buNone/>
            </a:pPr>
            <a:r>
              <a:rPr lang="id-ID" dirty="0" smtClean="0"/>
              <a:t>    Caring adalah konsep multi dimensi yang meliputi perilaku perawat, penetahuan profesional, kewaspadaan dan komunikasi terapeutik</a:t>
            </a:r>
          </a:p>
          <a:p>
            <a:pPr>
              <a:buNone/>
            </a:pPr>
            <a:r>
              <a:rPr lang="id-ID" dirty="0" smtClean="0"/>
              <a:t>Liu, Moke &amp; Wong (2006)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Caring yaitu perasaan dan perhatian yang diberikan seorang perawat dengan penuh ketulusan pada klien yang dilandasi pengetahuan, sikap dan kemampuan teknikal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15370" cy="1071570"/>
          </a:xfrm>
        </p:spPr>
        <p:txBody>
          <a:bodyPr>
            <a:normAutofit/>
          </a:bodyPr>
          <a:lstStyle/>
          <a:p>
            <a:r>
              <a:rPr lang="id-ID" sz="2800" b="1" dirty="0" smtClean="0"/>
              <a:t>8. Menciptakan Lingkungan Fisik Mental Sosiocultural dan Spiritual yang supportif, Protektif dan korektif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500174"/>
            <a:ext cx="7215238" cy="4929222"/>
          </a:xfrm>
        </p:spPr>
        <p:txBody>
          <a:bodyPr>
            <a:noAutofit/>
          </a:bodyPr>
          <a:lstStyle/>
          <a:p>
            <a:pPr marL="514350" indent="-514350">
              <a:buAutoNum type="alphaLcPeriod"/>
            </a:pPr>
            <a:r>
              <a:rPr lang="id-ID" sz="2400" dirty="0" smtClean="0"/>
              <a:t>Menytujui keinginan klien untuk bertemu dg pemuka agama</a:t>
            </a:r>
          </a:p>
          <a:p>
            <a:pPr marL="514350" indent="-514350">
              <a:buAutoNum type="alphaLcPeriod"/>
            </a:pPr>
            <a:r>
              <a:rPr lang="id-ID" sz="2400" dirty="0" smtClean="0"/>
              <a:t>Menghadiri pertemuanklien dengan pemuka agamanya</a:t>
            </a:r>
          </a:p>
          <a:p>
            <a:pPr marL="514350" indent="-514350">
              <a:buAutoNum type="alphaLcPeriod"/>
            </a:pPr>
            <a:r>
              <a:rPr lang="id-ID" sz="2400" dirty="0" smtClean="0"/>
              <a:t>Bersdia mencarikan/menghubungi keluarga yang sangat diharapkan mengunjungi klien</a:t>
            </a:r>
          </a:p>
          <a:p>
            <a:pPr marL="514350" indent="-514350">
              <a:buAutoNum type="alphaLcPeriod"/>
            </a:pPr>
            <a:r>
              <a:rPr lang="id-ID" sz="2400" dirty="0" smtClean="0"/>
              <a:t>Memfasilitasi atau menyediakan keperluan klien ketika akan berdo’a atau beribadah sesuai agamanya</a:t>
            </a:r>
          </a:p>
          <a:p>
            <a:pPr marL="514350" indent="-514350">
              <a:buAutoNum type="alphaLcPeriod"/>
            </a:pPr>
            <a:r>
              <a:rPr lang="id-ID" sz="2400" dirty="0" smtClean="0"/>
              <a:t>Bersedis menghubungi teman klien atas permintaannya.</a:t>
            </a:r>
          </a:p>
          <a:p>
            <a:pPr marL="514350" indent="-514350">
              <a:buAutoNum type="alphaLcPeriod"/>
            </a:pPr>
            <a:r>
              <a:rPr lang="id-ID" sz="2400" dirty="0" smtClean="0"/>
              <a:t>Menyediakan tempat tidur yang selalu rapih dan bersih</a:t>
            </a:r>
            <a:endParaRPr lang="id-ID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b="1" dirty="0" smtClean="0"/>
              <a:t>9.</a:t>
            </a:r>
            <a:r>
              <a:rPr lang="id-ID" sz="3600" dirty="0" smtClean="0"/>
              <a:t> </a:t>
            </a:r>
            <a:r>
              <a:rPr lang="id-ID" sz="3600" b="1" dirty="0" smtClean="0"/>
              <a:t>Membatu Memenuhi </a:t>
            </a:r>
            <a:br>
              <a:rPr lang="id-ID" sz="3600" b="1" dirty="0" smtClean="0"/>
            </a:br>
            <a:r>
              <a:rPr lang="id-ID" sz="3600" b="1" dirty="0" smtClean="0"/>
              <a:t>Kebutuhan Dasar Manusia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id-ID" dirty="0" smtClean="0"/>
              <a:t>Bersedia memenuhi ADL klien dg tulus</a:t>
            </a:r>
          </a:p>
          <a:p>
            <a:pPr marL="514350" indent="-514350">
              <a:buAutoNum type="alphaLcPeriod"/>
            </a:pPr>
            <a:r>
              <a:rPr lang="id-ID" dirty="0" smtClean="0"/>
              <a:t>Menyatakan perasaanbangga dapat menjadi orang yang bermanfaat bagi klien</a:t>
            </a:r>
          </a:p>
          <a:p>
            <a:pPr marL="514350" indent="-514350">
              <a:buAutoNum type="alphaLcPeriod"/>
            </a:pPr>
            <a:r>
              <a:rPr lang="id-ID" dirty="0" smtClean="0"/>
              <a:t>Menghargai dan menghormati privasi klien ketika sedang memenuhi ADL</a:t>
            </a:r>
          </a:p>
          <a:p>
            <a:pPr marL="514350" indent="-514350">
              <a:buAutoNum type="alphaLcPeriod"/>
            </a:pPr>
            <a:r>
              <a:rPr lang="id-ID" dirty="0" smtClean="0"/>
              <a:t>Menunjukan kepada bahwa klien orang yang pantas dihargai dan dihormati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10. Menghargai adanya kekuatan Existensial-Phenomenalogikan- Spiritual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lphaLcPeriod"/>
            </a:pPr>
            <a:r>
              <a:rPr lang="id-ID" dirty="0" smtClean="0"/>
              <a:t>Memberi kesempatan kpd klien dan keluarga untuk melakukan hal-hal yang bersifat ritual demi proses penyembuhan</a:t>
            </a:r>
          </a:p>
          <a:p>
            <a:pPr marL="514350" indent="-514350">
              <a:buAutoNum type="alphaLcPeriod"/>
            </a:pPr>
            <a:r>
              <a:rPr lang="id-ID" dirty="0" smtClean="0"/>
              <a:t>Mampu memfasilitasi kebutuhan klien dan keluarga terhadap keinginan terapi alternatif sesuai pilihannya</a:t>
            </a:r>
          </a:p>
          <a:p>
            <a:pPr marL="514350" indent="-514350">
              <a:buAutoNum type="alphaLcPeriod"/>
            </a:pPr>
            <a:r>
              <a:rPr lang="id-ID" dirty="0" smtClean="0"/>
              <a:t>Memotivasi klien dan keluarga untuk berserah diri pada Tuhan YME</a:t>
            </a:r>
          </a:p>
          <a:p>
            <a:pPr marL="514350" indent="-514350">
              <a:buAutoNum type="alphaLcPeriod"/>
            </a:pPr>
            <a:r>
              <a:rPr lang="id-ID" dirty="0" smtClean="0"/>
              <a:t>Menyiapkan klien dan keluarganya ketika menghadapi fase berduka.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Tujuan Caring</a:t>
            </a:r>
            <a:endParaRPr lang="id-ID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Watson (2002)</a:t>
            </a:r>
          </a:p>
          <a:p>
            <a:pPr>
              <a:buNone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Perilaku perawat dalam memberikan pelayanan keperawatan berupaya untuk melindungi, meningkatkan, menjaga/mengabadikan rasa kemanusiaan dengan membantu orang lain untuk meningkatkan pengetahuan dan pengendalian diri dengan sentuhan kemanusiaan.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id-ID" b="1" dirty="0" smtClean="0"/>
              <a:t>PERILAKU CARING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Watson(2002) Perilaku caring perawata :</a:t>
            </a:r>
          </a:p>
          <a:p>
            <a:pPr>
              <a:buNone/>
            </a:pPr>
            <a:r>
              <a:rPr lang="id-ID" dirty="0" smtClean="0"/>
              <a:t>1. Memiliki Ketenangan Jiwa dalam emosi dan dorongan spiritual yang stabil</a:t>
            </a:r>
          </a:p>
          <a:p>
            <a:pPr>
              <a:buNone/>
            </a:pPr>
            <a:r>
              <a:rPr lang="id-ID" dirty="0" smtClean="0"/>
              <a:t>2. Integritas personal</a:t>
            </a:r>
          </a:p>
          <a:p>
            <a:pPr>
              <a:buNone/>
            </a:pPr>
            <a:r>
              <a:rPr lang="id-ID" dirty="0" smtClean="0"/>
              <a:t>3. Memiliki falsafah nilai-nilai kemanusiaan</a:t>
            </a:r>
          </a:p>
          <a:p>
            <a:pPr>
              <a:buNone/>
            </a:pPr>
            <a:r>
              <a:rPr lang="id-ID" dirty="0" smtClean="0"/>
              <a:t>4. Respek terhadap kehidupan dan kematian</a:t>
            </a:r>
          </a:p>
          <a:p>
            <a:pPr>
              <a:buNone/>
            </a:pPr>
            <a:r>
              <a:rPr lang="id-ID" dirty="0" smtClean="0"/>
              <a:t>5. Merenungkan apa yang telah diperbuat terhadap lklien dalam rangka perbaikan</a:t>
            </a:r>
          </a:p>
          <a:p>
            <a:pPr>
              <a:buNone/>
            </a:pPr>
            <a:r>
              <a:rPr lang="id-ID" dirty="0" smtClean="0"/>
              <a:t>6. Mencintai profesi keperawatan dan selalu meningkatkan pengetahuannya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Sentuhan Kemanusiaan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Harmonisasi antara pikiran, badan dan jiwa yang diwujudkan dalam bentuk</a:t>
            </a:r>
          </a:p>
          <a:p>
            <a:pPr marL="514350" indent="-514350">
              <a:buAutoNum type="arabicPeriod"/>
            </a:pPr>
            <a:r>
              <a:rPr lang="id-ID" dirty="0" smtClean="0"/>
              <a:t>Selalu meningkatkan pengetahuan diri</a:t>
            </a:r>
          </a:p>
          <a:p>
            <a:pPr marL="514350" indent="-514350">
              <a:buAutoNum type="arabicPeriod"/>
            </a:pPr>
            <a:r>
              <a:rPr lang="id-ID" dirty="0" smtClean="0"/>
              <a:t>Penghargaan terhadap diri sendiri dan orang lain</a:t>
            </a:r>
          </a:p>
          <a:p>
            <a:pPr marL="514350" indent="-514350">
              <a:buAutoNum type="arabicPeriod"/>
            </a:pPr>
            <a:r>
              <a:rPr lang="id-ID" dirty="0" smtClean="0"/>
              <a:t>Mengupayakan kesembuhan</a:t>
            </a:r>
          </a:p>
          <a:p>
            <a:pPr marL="514350" indent="-514350">
              <a:buAutoNum type="arabicPeriod"/>
            </a:pPr>
            <a:r>
              <a:rPr lang="id-ID" dirty="0" smtClean="0"/>
              <a:t>Penampilan yang bersih dan rapih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ESENSI KEPERAWATAN CARING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Watson (2004)</a:t>
            </a:r>
          </a:p>
          <a:p>
            <a:pPr marL="514350" indent="-514350">
              <a:buAutoNum type="arabicPeriod"/>
            </a:pPr>
            <a:r>
              <a:rPr lang="id-ID" dirty="0" smtClean="0"/>
              <a:t>Peduli perawat terhadap kebutuhan dan kesejahteraan klien</a:t>
            </a:r>
          </a:p>
          <a:p>
            <a:pPr marL="514350" indent="-514350">
              <a:buAutoNum type="arabicPeriod"/>
            </a:pPr>
            <a:r>
              <a:rPr lang="id-ID" dirty="0" smtClean="0"/>
              <a:t>Menunjukan rasa kasih sayang dan cinta</a:t>
            </a:r>
          </a:p>
          <a:p>
            <a:pPr marL="514350" indent="-514350">
              <a:buAutoNum type="arabicPeriod"/>
            </a:pPr>
            <a:r>
              <a:rPr lang="id-ID" dirty="0" smtClean="0"/>
              <a:t>Ingin membantu klien dalam setiap kesempatan</a:t>
            </a:r>
          </a:p>
          <a:p>
            <a:pPr marL="514350" indent="-514350">
              <a:buAutoNum type="arabicPeriod"/>
            </a:pPr>
            <a:r>
              <a:rPr lang="id-ID" dirty="0" smtClean="0"/>
              <a:t>Turut merasakan penderitaan orang lain</a:t>
            </a:r>
          </a:p>
          <a:p>
            <a:pPr marL="514350" indent="-514350">
              <a:buAutoNum type="arabicPeriod"/>
            </a:pPr>
            <a:r>
              <a:rPr lang="id-ID" dirty="0" smtClean="0"/>
              <a:t>Siap membantu setiap waktu</a:t>
            </a:r>
          </a:p>
          <a:p>
            <a:pPr marL="514350" indent="-514350">
              <a:buAutoNum type="arabicPeriod"/>
            </a:pPr>
            <a:r>
              <a:rPr lang="id-ID" dirty="0" smtClean="0"/>
              <a:t>Melindungi dan mendukung hak-hak klien</a:t>
            </a:r>
          </a:p>
          <a:p>
            <a:pPr marL="514350" indent="-514350">
              <a:buAutoNum type="arabicPeriod"/>
            </a:pPr>
            <a:r>
              <a:rPr lang="id-ID" dirty="0" smtClean="0"/>
              <a:t>Memberi rasa nyaman dan aman dalam setiap tindakan yang dibrikan kepada klien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Profesional Caring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Kemampuan kognitif, yaitu perawat bertindak terhadap respon yang ditunjukan klien berdasarkan ilmu, sikap dan keterampilan profesional sehaingga memberi bantuan sesuai dengan kebutuhan klien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Humanistic Caring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600200"/>
            <a:ext cx="6786610" cy="45259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    Kemanusiaan, yaitu proses bantuan yang bersifat kreatif intuitif/kognitif yang didasarkan pada pengembangan milai-nilai kemanusiaan, menghargai martabat manusia dan menanamkan rasa saling percaya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id-ID" b="1" dirty="0" smtClean="0"/>
              <a:t>FAKTOR KARATIF CARING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214422"/>
            <a:ext cx="7615262" cy="49117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Wanton (2004)</a:t>
            </a:r>
          </a:p>
          <a:p>
            <a:pPr marL="514350" indent="-514350">
              <a:buAutoNum type="arabicPeriod"/>
            </a:pPr>
            <a:r>
              <a:rPr lang="id-ID" dirty="0" smtClean="0"/>
              <a:t>Membentuk Sistem nilai humanistik- altruistik</a:t>
            </a:r>
          </a:p>
          <a:p>
            <a:pPr marL="514350" indent="-514350">
              <a:buAutoNum type="arabicPeriod"/>
            </a:pPr>
            <a:r>
              <a:rPr lang="id-ID" dirty="0" smtClean="0"/>
              <a:t>Menanamkan sikap penuh keyakinan- harapan</a:t>
            </a:r>
          </a:p>
          <a:p>
            <a:pPr marL="514350" indent="-514350">
              <a:buAutoNum type="arabicPeriod"/>
            </a:pPr>
            <a:r>
              <a:rPr lang="id-ID" dirty="0" smtClean="0"/>
              <a:t>Menenemkan kepekaan terhadap diri sendiri dan orang lain</a:t>
            </a:r>
          </a:p>
          <a:p>
            <a:pPr marL="514350" indent="-514350">
              <a:buAutoNum type="arabicPeriod"/>
            </a:pPr>
            <a:r>
              <a:rPr lang="id-ID" dirty="0" smtClean="0"/>
              <a:t>Mengembangkan hubungan saling percaya dan saling membantu</a:t>
            </a:r>
          </a:p>
          <a:p>
            <a:pPr marL="514350" indent="-514350">
              <a:buAutoNum type="arabicPeriod"/>
            </a:pPr>
            <a:r>
              <a:rPr lang="id-ID" dirty="0" smtClean="0"/>
              <a:t>Meningkatkan dan menerima ekspresif positif dan negatif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942</Words>
  <Application>Microsoft Office PowerPoint</Application>
  <PresentationFormat>On-screen Show (4:3)</PresentationFormat>
  <Paragraphs>110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Aplikasi caring dalam keperawatan dan kehidupan sehari-hari</vt:lpstr>
      <vt:lpstr>PENGERTIAN CARING</vt:lpstr>
      <vt:lpstr>Tujuan Caring</vt:lpstr>
      <vt:lpstr>PERILAKU CARING</vt:lpstr>
      <vt:lpstr>Sentuhan Kemanusiaan</vt:lpstr>
      <vt:lpstr>ESENSI KEPERAWATAN CARING</vt:lpstr>
      <vt:lpstr>Profesional Caring</vt:lpstr>
      <vt:lpstr>Humanistic Caring</vt:lpstr>
      <vt:lpstr>FAKTOR KARATIF CARING</vt:lpstr>
      <vt:lpstr>lanjutan</vt:lpstr>
      <vt:lpstr>CARING DALAM PELAYANAN KEPERAWATAN</vt:lpstr>
      <vt:lpstr>Slide 12</vt:lpstr>
      <vt:lpstr>Slide 13</vt:lpstr>
      <vt:lpstr>3. Menanamkan kepekaan terhadap diri sendiri &amp; Orang Lain</vt:lpstr>
      <vt:lpstr>4. Meningkatkan &amp; Menerima Ekspresi Perasaan Positif &amp; Negatif</vt:lpstr>
      <vt:lpstr>5. Mengembangkan Hubungan Saling Percaya &amp; Hubungan Saling Membantu</vt:lpstr>
      <vt:lpstr>6. Menggunakan Metode Sistematis dalam Pemecahan masalah</vt:lpstr>
      <vt:lpstr>Menggunakan Metoda Sistematis Lanjutan</vt:lpstr>
      <vt:lpstr>7. Meningkatkan Proses Belajar Mengajar Interpersonal</vt:lpstr>
      <vt:lpstr>8. Menciptakan Lingkungan Fisik Mental Sosiocultural dan Spiritual yang supportif, Protektif dan korektif</vt:lpstr>
      <vt:lpstr>9. Membatu Memenuhi  Kebutuhan Dasar Manusia</vt:lpstr>
      <vt:lpstr>10. Menghargai adanya kekuatan Existensial-Phenomenalogikan- Spiritual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Yayah Karyanah</dc:creator>
  <cp:lastModifiedBy>Yayah Karyanah</cp:lastModifiedBy>
  <cp:revision>28</cp:revision>
  <dcterms:created xsi:type="dcterms:W3CDTF">2017-10-18T02:53:23Z</dcterms:created>
  <dcterms:modified xsi:type="dcterms:W3CDTF">2017-10-18T09:08:57Z</dcterms:modified>
</cp:coreProperties>
</file>