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7"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761163" cy="99425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EA6BDC5C-4840-4C89-B1BF-8CD199BB81FD}" type="datetimeFigureOut">
              <a:rPr lang="id-ID" smtClean="0"/>
              <a:pPr/>
              <a:t>17/11/2017</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77EE4133-2027-4871-89EA-FA436430006C}"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8F0A75A-528C-4585-BB06-93325DDA4DE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F0A75A-528C-4585-BB06-93325DDA4DE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F0A75A-528C-4585-BB06-93325DDA4DE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46D368-FD18-4685-B7A0-399522D4AACD}" type="datetimeFigureOut">
              <a:rPr lang="id-ID" smtClean="0"/>
              <a:pPr/>
              <a:t>17/11/2017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8F0A75A-528C-4585-BB06-93325DDA4DEE}"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46D368-FD18-4685-B7A0-399522D4AACD}" type="datetimeFigureOut">
              <a:rPr lang="id-ID" smtClean="0"/>
              <a:pPr/>
              <a:t>17/11/2017</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F0A75A-528C-4585-BB06-93325DDA4DEE}"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chemeClr val="tx1"/>
                </a:solidFill>
              </a:rPr>
              <a:t>KODE ETIK KEPERAWATAN</a:t>
            </a:r>
            <a:endParaRPr lang="id-ID" b="1" dirty="0">
              <a:solidFill>
                <a:schemeClr val="tx1"/>
              </a:solidFill>
            </a:endParaRPr>
          </a:p>
        </p:txBody>
      </p:sp>
      <p:sp>
        <p:nvSpPr>
          <p:cNvPr id="3" name="Subtitle 2"/>
          <p:cNvSpPr>
            <a:spLocks noGrp="1"/>
          </p:cNvSpPr>
          <p:nvPr>
            <p:ph type="subTitle" idx="1"/>
          </p:nvPr>
        </p:nvSpPr>
        <p:spPr/>
        <p:txBody>
          <a:bodyPr>
            <a:normAutofit/>
          </a:bodyPr>
          <a:lstStyle/>
          <a:p>
            <a:endParaRPr lang="id-ID" sz="2400" b="1" dirty="0" smtClean="0">
              <a:solidFill>
                <a:schemeClr val="bg1"/>
              </a:solidFill>
              <a:latin typeface="Curlz MT" pitchFamily="82" charset="0"/>
            </a:endParaRPr>
          </a:p>
          <a:p>
            <a:r>
              <a:rPr lang="id-ID" sz="2400" b="1" dirty="0" smtClean="0">
                <a:solidFill>
                  <a:schemeClr val="tx1"/>
                </a:solidFill>
                <a:latin typeface="Curlz MT" pitchFamily="82" charset="0"/>
              </a:rPr>
              <a:t>YAYAH KARYANAH, B.Sc, S.Sos, MM</a:t>
            </a:r>
            <a:endParaRPr lang="id-ID" sz="2400" b="1" dirty="0">
              <a:solidFill>
                <a:schemeClr val="tx1"/>
              </a:solidFill>
              <a:latin typeface="Curlz MT"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533400"/>
            <a:ext cx="7114978" cy="1681154"/>
          </a:xfrm>
        </p:spPr>
        <p:txBody>
          <a:bodyPr>
            <a:normAutofit fontScale="90000"/>
          </a:bodyPr>
          <a:lstStyle/>
          <a:p>
            <a:r>
              <a:rPr lang="id-ID" dirty="0" smtClean="0"/>
              <a:t>5</a:t>
            </a:r>
            <a:r>
              <a:rPr lang="id-ID" sz="3600" dirty="0" smtClean="0"/>
              <a:t>)  </a:t>
            </a:r>
            <a:r>
              <a:rPr lang="id-ID" sz="4900" dirty="0" smtClean="0"/>
              <a:t>Kejujuran (</a:t>
            </a:r>
            <a:r>
              <a:rPr lang="id-ID" sz="4900" i="1" dirty="0" smtClean="0"/>
              <a:t>Veracity</a:t>
            </a:r>
            <a:r>
              <a:rPr lang="id-ID" dirty="0" smtClean="0"/>
              <a:t>)</a:t>
            </a:r>
            <a:br>
              <a:rPr lang="id-ID" dirty="0" smtClean="0"/>
            </a:br>
            <a:endParaRPr lang="id-ID" dirty="0"/>
          </a:p>
        </p:txBody>
      </p:sp>
      <p:sp>
        <p:nvSpPr>
          <p:cNvPr id="3" name="Subtitle 2"/>
          <p:cNvSpPr>
            <a:spLocks noGrp="1"/>
          </p:cNvSpPr>
          <p:nvPr>
            <p:ph type="subTitle" idx="1"/>
          </p:nvPr>
        </p:nvSpPr>
        <p:spPr>
          <a:xfrm>
            <a:off x="1285852" y="1857364"/>
            <a:ext cx="7183368" cy="4357718"/>
          </a:xfrm>
        </p:spPr>
        <p:txBody>
          <a:bodyPr>
            <a:normAutofit fontScale="62500" lnSpcReduction="20000"/>
          </a:bodyPr>
          <a:lstStyle/>
          <a:p>
            <a:pPr algn="l"/>
            <a:r>
              <a:rPr lang="id-ID" sz="4000" dirty="0" smtClean="0"/>
              <a:t>Prinsip </a:t>
            </a:r>
            <a:r>
              <a:rPr lang="id-ID" sz="4000" i="1" dirty="0" smtClean="0"/>
              <a:t>veracity</a:t>
            </a:r>
            <a:r>
              <a:rPr lang="id-ID" sz="4000" dirty="0" smtClean="0"/>
              <a:t> berarti penuh dengan kebenaran. Nilai ini diperlukan oleh pemberi pelayanan kesehatan untuk menyampaikan kebenaran pada setiap klien dan untuk meyakinkan bahwa klien sangat mengerti.</a:t>
            </a:r>
          </a:p>
          <a:p>
            <a:pPr algn="l"/>
            <a:r>
              <a:rPr lang="id-ID" sz="4000" dirty="0" smtClean="0"/>
              <a:t> Prinsip </a:t>
            </a:r>
            <a:r>
              <a:rPr lang="id-ID" sz="4000" i="1" dirty="0" smtClean="0"/>
              <a:t>veracity</a:t>
            </a:r>
            <a:r>
              <a:rPr lang="id-ID" sz="4000" dirty="0" smtClean="0"/>
              <a:t> berhubungan dengan kemampuan seseorang untuk mengatakan kebenaran.</a:t>
            </a:r>
          </a:p>
          <a:p>
            <a:pPr algn="l"/>
            <a:r>
              <a:rPr lang="id-ID" sz="4000" dirty="0" smtClean="0"/>
              <a:t> Informasi harus ada agar menjadi akurat, komprensensif, dan objektif untuk memfasilitasi pemahaman dan penerimaan materi yang ada, dan mengatakan yang sebenarnya kepada klien tentang segala sesuatu yang berhubungan dengan keadaan dirinya selama menjalani perawatan</a:t>
            </a:r>
            <a:r>
              <a:rPr lang="id-ID" dirty="0" smtClean="0"/>
              <a: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466708"/>
          </a:xfrm>
        </p:spPr>
        <p:txBody>
          <a:bodyPr>
            <a:normAutofit fontScale="90000"/>
          </a:bodyPr>
          <a:lstStyle/>
          <a:p>
            <a:endParaRPr lang="id-ID" dirty="0"/>
          </a:p>
        </p:txBody>
      </p:sp>
      <p:sp>
        <p:nvSpPr>
          <p:cNvPr id="3" name="Subtitle 2"/>
          <p:cNvSpPr>
            <a:spLocks noGrp="1"/>
          </p:cNvSpPr>
          <p:nvPr>
            <p:ph type="subTitle" idx="1"/>
          </p:nvPr>
        </p:nvSpPr>
        <p:spPr>
          <a:xfrm>
            <a:off x="928662" y="1500174"/>
            <a:ext cx="7540558" cy="4929222"/>
          </a:xfrm>
        </p:spPr>
        <p:txBody>
          <a:bodyPr>
            <a:normAutofit/>
          </a:bodyPr>
          <a:lstStyle/>
          <a:p>
            <a:pPr algn="l"/>
            <a:r>
              <a:rPr lang="id-ID" sz="2400" dirty="0" smtClean="0"/>
              <a:t>Informasi harus ada agar menjadi akurat, komprensensif, dan objektif untuk memfasilitasi pemahaman dan penerimaan materi yang ada, dan mengatakan yang sebenarnya kepada klien tentang segala sesuatu yang berhubungan dengan keadaan dirinya selama menjalani perawatan</a:t>
            </a:r>
          </a:p>
          <a:p>
            <a:pPr algn="l"/>
            <a:endParaRPr lang="id-ID" sz="2400" dirty="0" smtClean="0"/>
          </a:p>
          <a:p>
            <a:pPr algn="l"/>
            <a:r>
              <a:rPr lang="id-ID" dirty="0" smtClean="0"/>
              <a:t>Kebenaran merupakan dasar dalam membangun hubungan saling percaya.</a:t>
            </a:r>
          </a:p>
          <a:p>
            <a:pPr algn="l"/>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33400"/>
            <a:ext cx="7186416" cy="1895468"/>
          </a:xfrm>
        </p:spPr>
        <p:txBody>
          <a:bodyPr>
            <a:normAutofit/>
          </a:bodyPr>
          <a:lstStyle/>
          <a:p>
            <a:pPr algn="l"/>
            <a:r>
              <a:rPr lang="id-ID" sz="3200" dirty="0" smtClean="0"/>
              <a:t>6)</a:t>
            </a:r>
            <a:r>
              <a:rPr lang="id-ID" sz="4400" dirty="0" smtClean="0"/>
              <a:t>  Menepati janji (</a:t>
            </a:r>
            <a:r>
              <a:rPr lang="id-ID" sz="4400" i="1" dirty="0" smtClean="0"/>
              <a:t>Fidelity</a:t>
            </a:r>
            <a:r>
              <a:rPr lang="id-ID" sz="4400" dirty="0" smtClean="0"/>
              <a:t>)</a:t>
            </a:r>
            <a:r>
              <a:rPr lang="id-ID" dirty="0" smtClean="0"/>
              <a:t/>
            </a:r>
            <a:br>
              <a:rPr lang="id-ID" dirty="0" smtClean="0"/>
            </a:br>
            <a:endParaRPr lang="id-ID" dirty="0"/>
          </a:p>
        </p:txBody>
      </p:sp>
      <p:sp>
        <p:nvSpPr>
          <p:cNvPr id="3" name="Subtitle 2"/>
          <p:cNvSpPr>
            <a:spLocks noGrp="1"/>
          </p:cNvSpPr>
          <p:nvPr>
            <p:ph type="subTitle" idx="1"/>
          </p:nvPr>
        </p:nvSpPr>
        <p:spPr>
          <a:xfrm>
            <a:off x="1285852" y="2714620"/>
            <a:ext cx="7183368" cy="3571900"/>
          </a:xfrm>
        </p:spPr>
        <p:txBody>
          <a:bodyPr>
            <a:normAutofit/>
          </a:bodyPr>
          <a:lstStyle/>
          <a:p>
            <a:pPr algn="l"/>
            <a:r>
              <a:rPr lang="id-ID" sz="2800" dirty="0" smtClean="0"/>
              <a:t>Prinsip </a:t>
            </a:r>
            <a:r>
              <a:rPr lang="id-ID" sz="2800" i="1" dirty="0" smtClean="0"/>
              <a:t>fidelity</a:t>
            </a:r>
            <a:r>
              <a:rPr lang="id-ID" sz="2800" dirty="0" smtClean="0"/>
              <a:t> dibutuhkan individu untuk menghargai janji dan komitmennya terhadap orang lain. Perawat setia pada komitmennya dan menepati janji serta menyimpan rahasia </a:t>
            </a:r>
            <a:r>
              <a:rPr lang="id-ID" dirty="0" smtClean="0"/>
              <a:t>klien.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323832"/>
          </a:xfrm>
        </p:spPr>
        <p:txBody>
          <a:bodyPr>
            <a:normAutofit fontScale="90000"/>
          </a:bodyPr>
          <a:lstStyle/>
          <a:p>
            <a:endParaRPr lang="id-ID" dirty="0"/>
          </a:p>
        </p:txBody>
      </p:sp>
      <p:sp>
        <p:nvSpPr>
          <p:cNvPr id="3" name="Subtitle 2"/>
          <p:cNvSpPr>
            <a:spLocks noGrp="1"/>
          </p:cNvSpPr>
          <p:nvPr>
            <p:ph type="subTitle" idx="1"/>
          </p:nvPr>
        </p:nvSpPr>
        <p:spPr>
          <a:xfrm>
            <a:off x="857224" y="1214422"/>
            <a:ext cx="7686546" cy="5000660"/>
          </a:xfrm>
        </p:spPr>
        <p:txBody>
          <a:bodyPr>
            <a:noAutofit/>
          </a:bodyPr>
          <a:lstStyle/>
          <a:p>
            <a:pPr algn="l"/>
            <a:r>
              <a:rPr lang="id-ID" sz="2800" dirty="0" smtClean="0"/>
              <a:t> </a:t>
            </a:r>
            <a:r>
              <a:rPr lang="id-ID" sz="3200" dirty="0" smtClean="0"/>
              <a:t>Ketaatan, kesetiaan, adalah kewajiban seseorang untuk mempertahankan komitmen yang dibuatnya. </a:t>
            </a:r>
          </a:p>
          <a:p>
            <a:pPr algn="l"/>
            <a:endParaRPr lang="id-ID" sz="3200" dirty="0" smtClean="0"/>
          </a:p>
          <a:p>
            <a:pPr algn="l"/>
            <a:r>
              <a:rPr lang="id-ID" sz="3200" dirty="0" smtClean="0"/>
              <a:t>Kesetiaan, menggambarkan kepatuhan perawat terhadap kode etik yang menyatakan bahwa tanggung jawab dasar dari perawat adalah untuk meningkatkan kesehatan, mencegah penyakit, memulihkan kesehatan dan meminimalkan penderitaan</a:t>
            </a:r>
            <a:endParaRPr lang="id-ID"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33400"/>
            <a:ext cx="7543606" cy="1681154"/>
          </a:xfrm>
        </p:spPr>
        <p:txBody>
          <a:bodyPr>
            <a:normAutofit fontScale="90000"/>
          </a:bodyPr>
          <a:lstStyle/>
          <a:p>
            <a:pPr algn="l"/>
            <a:r>
              <a:rPr lang="id-ID" sz="4900" dirty="0" smtClean="0"/>
              <a:t>7)  Karahasiaan (</a:t>
            </a:r>
            <a:r>
              <a:rPr lang="id-ID" sz="4900" i="1" dirty="0" smtClean="0"/>
              <a:t>Confidentiality</a:t>
            </a:r>
            <a:r>
              <a:rPr lang="id-ID" sz="4900" dirty="0" smtClean="0"/>
              <a:t>)</a:t>
            </a:r>
            <a:r>
              <a:rPr lang="id-ID" dirty="0" smtClean="0"/>
              <a:t/>
            </a:r>
            <a:br>
              <a:rPr lang="id-ID" dirty="0" smtClean="0"/>
            </a:br>
            <a:endParaRPr lang="id-ID" dirty="0"/>
          </a:p>
        </p:txBody>
      </p:sp>
      <p:sp>
        <p:nvSpPr>
          <p:cNvPr id="3" name="Subtitle 2"/>
          <p:cNvSpPr>
            <a:spLocks noGrp="1"/>
          </p:cNvSpPr>
          <p:nvPr>
            <p:ph type="subTitle" idx="1"/>
          </p:nvPr>
        </p:nvSpPr>
        <p:spPr>
          <a:xfrm>
            <a:off x="1000100" y="2214554"/>
            <a:ext cx="7469120" cy="3929090"/>
          </a:xfrm>
        </p:spPr>
        <p:txBody>
          <a:bodyPr>
            <a:normAutofit lnSpcReduction="10000"/>
          </a:bodyPr>
          <a:lstStyle/>
          <a:p>
            <a:pPr algn="l"/>
            <a:r>
              <a:rPr lang="id-ID" dirty="0" smtClean="0"/>
              <a:t>Aturan dalam prinsip kerahasiaan adalah informasi tentang klien harus dijaga privasi klien. Segala sesuatu yang terdapat dalam dokumen catatan kesehatan klien hanya boleh dibaca dalam rangka pengobatan klien. Tidak ada seorangpun dapat memperoleh informasi tersebut kecuali jika diijinkan oleh klien dengan bukti persetujuan. Diskusi tentang klien diluar area pelayanan, menyampaikan pada teman atau keluarga tentang klien dengan tenaga kesehatan lain harus dihindari.</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id-ID" sz="4900" dirty="0" smtClean="0"/>
              <a:t>8)  Akuntabilitas (</a:t>
            </a:r>
            <a:r>
              <a:rPr lang="id-ID" sz="4900" i="1" dirty="0" smtClean="0"/>
              <a:t>Accountability</a:t>
            </a:r>
            <a:r>
              <a:rPr lang="id-ID" sz="4900" dirty="0" smtClean="0"/>
              <a:t>)</a:t>
            </a:r>
            <a:r>
              <a:rPr lang="id-ID" dirty="0" smtClean="0"/>
              <a:t/>
            </a:r>
            <a:br>
              <a:rPr lang="id-ID" dirty="0" smtClean="0"/>
            </a:br>
            <a:r>
              <a:rPr lang="id-ID" dirty="0" smtClean="0"/>
              <a:t>.</a:t>
            </a:r>
            <a:br>
              <a:rPr lang="id-ID" dirty="0" smtClean="0"/>
            </a:br>
            <a:endParaRPr lang="id-ID" dirty="0"/>
          </a:p>
        </p:txBody>
      </p:sp>
      <p:sp>
        <p:nvSpPr>
          <p:cNvPr id="3" name="Subtitle 2"/>
          <p:cNvSpPr>
            <a:spLocks noGrp="1"/>
          </p:cNvSpPr>
          <p:nvPr>
            <p:ph type="subTitle" idx="1"/>
          </p:nvPr>
        </p:nvSpPr>
        <p:spPr>
          <a:xfrm>
            <a:off x="1142976" y="2571744"/>
            <a:ext cx="7326244" cy="3500462"/>
          </a:xfrm>
        </p:spPr>
        <p:txBody>
          <a:bodyPr>
            <a:normAutofit/>
          </a:bodyPr>
          <a:lstStyle/>
          <a:p>
            <a:pPr algn="l"/>
            <a:r>
              <a:rPr lang="id-ID" sz="3200" dirty="0" smtClean="0"/>
              <a:t>Akuntabilitas merupakan standar yang pasti bahwa tindakan seorang profesional dapat dinilai dalam situasi yang tidak jelas atau tanpa terkecuali</a:t>
            </a:r>
            <a:r>
              <a:rPr lang="id-ID" dirty="0" smtClean="0"/>
              <a:t>.</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4"/>
            <a:ext cx="7391416" cy="1643074"/>
          </a:xfrm>
        </p:spPr>
        <p:txBody>
          <a:bodyPr>
            <a:normAutofit/>
          </a:bodyPr>
          <a:lstStyle/>
          <a:p>
            <a:r>
              <a:rPr lang="id-ID" sz="3600" u="sng" dirty="0" smtClean="0"/>
              <a:t>KODE ETIK KEPERAWATAN INDONESIA</a:t>
            </a:r>
            <a:r>
              <a:rPr lang="id-ID" dirty="0" smtClean="0"/>
              <a:t/>
            </a:r>
            <a:br>
              <a:rPr lang="id-ID" dirty="0" smtClean="0"/>
            </a:br>
            <a:endParaRPr lang="id-ID" dirty="0"/>
          </a:p>
        </p:txBody>
      </p:sp>
      <p:sp>
        <p:nvSpPr>
          <p:cNvPr id="3" name="Subtitle 2"/>
          <p:cNvSpPr>
            <a:spLocks noGrp="1"/>
          </p:cNvSpPr>
          <p:nvPr>
            <p:ph type="subTitle" idx="1"/>
          </p:nvPr>
        </p:nvSpPr>
        <p:spPr>
          <a:xfrm>
            <a:off x="1071538" y="2071678"/>
            <a:ext cx="7397682" cy="4357718"/>
          </a:xfrm>
        </p:spPr>
        <p:txBody>
          <a:bodyPr>
            <a:normAutofit/>
          </a:bodyPr>
          <a:lstStyle/>
          <a:p>
            <a:pPr algn="just"/>
            <a:r>
              <a:rPr lang="id-ID" dirty="0" smtClean="0"/>
              <a:t>Kode etik adalah pernyataan standar profesional yang digunakan sebagai pedoman perilaku dan menjadi kerangka kerja untuk membuat keputusan. Aturan yang berlaku untuk seorang perawat Indonesia dalam melaksanakan tugas/fungsi perawat adalah kode etik perawat nasional Indonesia, dimana seorang perawat selalu berpegang teguh terhadap kode etik sehingga kejadian pelanggaran etik dapat dihindarkan. Kode etik keperawtan Indonesia</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33400"/>
            <a:ext cx="7472168" cy="1252526"/>
          </a:xfrm>
        </p:spPr>
        <p:txBody>
          <a:bodyPr>
            <a:noAutofit/>
          </a:bodyPr>
          <a:lstStyle/>
          <a:p>
            <a:pPr algn="l"/>
            <a:r>
              <a:rPr lang="id-ID" sz="4400" dirty="0" smtClean="0"/>
              <a:t>Kode etik keperawtan Indonesia</a:t>
            </a:r>
            <a:endParaRPr lang="id-ID" sz="4400" dirty="0"/>
          </a:p>
        </p:txBody>
      </p:sp>
      <p:sp>
        <p:nvSpPr>
          <p:cNvPr id="3" name="Subtitle 2"/>
          <p:cNvSpPr>
            <a:spLocks noGrp="1"/>
          </p:cNvSpPr>
          <p:nvPr>
            <p:ph type="subTitle" idx="1"/>
          </p:nvPr>
        </p:nvSpPr>
        <p:spPr>
          <a:xfrm>
            <a:off x="928662" y="2285992"/>
            <a:ext cx="7540558" cy="4143404"/>
          </a:xfrm>
        </p:spPr>
        <p:txBody>
          <a:bodyPr>
            <a:normAutofit fontScale="77500" lnSpcReduction="20000"/>
          </a:bodyPr>
          <a:lstStyle/>
          <a:p>
            <a:pPr marL="457200" indent="-457200" algn="l"/>
            <a:r>
              <a:rPr lang="id-ID" dirty="0" smtClean="0"/>
              <a:t>PENGERTIAN KODE ETIK KEPERAWATAN </a:t>
            </a:r>
            <a:endParaRPr lang="id-ID" dirty="0" smtClean="0"/>
          </a:p>
          <a:p>
            <a:pPr algn="l"/>
            <a:r>
              <a:rPr lang="id-ID" dirty="0" smtClean="0"/>
              <a:t>Suatu pernyataan atau keyakinan yang mengungkapkan kepedulian moral, nilai dan Tujuan Keperawatanode.</a:t>
            </a:r>
          </a:p>
          <a:p>
            <a:pPr algn="l"/>
            <a:r>
              <a:rPr lang="id-ID" dirty="0" smtClean="0"/>
              <a:t>Kode etik bertujuan untuk memberikan alasan atau dasar untuk membuat keputusan masalah etika dengan menggunakan nilai-nilai moralitas yang konsekuen dan </a:t>
            </a:r>
            <a:r>
              <a:rPr lang="id-ID" dirty="0" smtClean="0"/>
              <a:t>absolut</a:t>
            </a:r>
          </a:p>
          <a:p>
            <a:pPr algn="l"/>
            <a:endParaRPr lang="id-ID" dirty="0" smtClean="0"/>
          </a:p>
          <a:p>
            <a:pPr algn="l"/>
            <a:r>
              <a:rPr lang="id-ID" dirty="0" smtClean="0"/>
              <a:t>FUNGSI </a:t>
            </a:r>
            <a:r>
              <a:rPr lang="id-ID" dirty="0" smtClean="0"/>
              <a:t>KODE ETIK </a:t>
            </a:r>
            <a:r>
              <a:rPr lang="id-ID" dirty="0" smtClean="0"/>
              <a:t>PERAWAT</a:t>
            </a:r>
          </a:p>
          <a:p>
            <a:pPr algn="l"/>
            <a:r>
              <a:rPr lang="id-ID" dirty="0" smtClean="0"/>
              <a:t>Kode etik perawat menunjukkan kepada masyarakat bahwa perawat diharuskan memahami danmenerima kepercayaan dan tanggung jawab yang diberikan kepada perawat oleh masyarakat.</a:t>
            </a:r>
          </a:p>
          <a:p>
            <a:pPr algn="l"/>
            <a:r>
              <a:rPr lang="id-ID" dirty="0" smtClean="0"/>
              <a:t>Kode etik menjadi pedoman bagi perawat untuk berperilaku dan menjalin hubungan keprofesian sebagai landasan dalam penerapan praktik etikal.</a:t>
            </a:r>
          </a:p>
          <a:p>
            <a:pPr algn="l"/>
            <a:endParaRPr lang="id-ID" dirty="0" smtClean="0"/>
          </a:p>
          <a:p>
            <a:pPr marL="457200" indent="-457200" algn="l"/>
            <a:endParaRPr lang="id-ID"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457200" indent="-457200">
              <a:buNone/>
            </a:pPr>
            <a:r>
              <a:rPr lang="id-ID" b="1" dirty="0" smtClean="0"/>
              <a:t>a. Perawat </a:t>
            </a:r>
            <a:r>
              <a:rPr lang="id-ID" b="1" dirty="0" smtClean="0"/>
              <a:t>dan Klien</a:t>
            </a:r>
          </a:p>
          <a:p>
            <a:r>
              <a:rPr lang="id-ID" dirty="0" smtClean="0"/>
              <a:t>1) Perawat dalam memberikan pelayanan keperawatan menghargai harkat dan martabat manusia, keunikan klien dan tidak terpengaruh oleh pertimbangan kebangsaan, kesukuan, warna kulit, umur, jenis kelamin, aliran politik dan agama yang dianut serta kedudukan sosial.</a:t>
            </a:r>
          </a:p>
          <a:p>
            <a:r>
              <a:rPr lang="id-ID" dirty="0" smtClean="0"/>
              <a:t>2) Perawat dalam memberikan pelayanan keperawatan senantiasa memelihara suasana lingkungan yang menghormati nilai-nilai budaya, adat istiadat dan kelangsungan hidup beragama klien</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752460"/>
          </a:xfrm>
        </p:spPr>
        <p:txBody>
          <a:bodyPr>
            <a:normAutofit fontScale="90000"/>
          </a:bodyPr>
          <a:lstStyle/>
          <a:p>
            <a:endParaRPr lang="id-ID" dirty="0"/>
          </a:p>
        </p:txBody>
      </p:sp>
      <p:sp>
        <p:nvSpPr>
          <p:cNvPr id="3" name="Subtitle 2"/>
          <p:cNvSpPr>
            <a:spLocks noGrp="1"/>
          </p:cNvSpPr>
          <p:nvPr>
            <p:ph type="subTitle" idx="1"/>
          </p:nvPr>
        </p:nvSpPr>
        <p:spPr>
          <a:xfrm>
            <a:off x="3354442" y="2143116"/>
            <a:ext cx="5114778" cy="3857652"/>
          </a:xfrm>
        </p:spPr>
        <p:txBody>
          <a:bodyPr>
            <a:normAutofit/>
          </a:bodyPr>
          <a:lstStyle/>
          <a:p>
            <a:pPr algn="l"/>
            <a:r>
              <a:rPr lang="id-ID" dirty="0" smtClean="0"/>
              <a:t>3</a:t>
            </a:r>
            <a:r>
              <a:rPr lang="id-ID" dirty="0" smtClean="0"/>
              <a:t>) </a:t>
            </a:r>
            <a:r>
              <a:rPr lang="id-ID" dirty="0" smtClean="0"/>
              <a:t>Perawat wajib merahasiakan segala sesuatu yang dikehendaki sehubungan dengan tugas yang dipercayakan kepadanya kecuali jika diperlukan oleh yang berwenang sesuai dengan ketentuan hukum yang berlaku</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642918"/>
            <a:ext cx="7851648" cy="714380"/>
          </a:xfrm>
        </p:spPr>
        <p:txBody>
          <a:bodyPr>
            <a:normAutofit fontScale="90000"/>
          </a:bodyPr>
          <a:lstStyle/>
          <a:p>
            <a:pPr algn="l"/>
            <a:r>
              <a:rPr lang="id-ID" dirty="0" smtClean="0"/>
              <a:t>Definisi</a:t>
            </a:r>
            <a:endParaRPr lang="id-ID" dirty="0"/>
          </a:p>
        </p:txBody>
      </p:sp>
      <p:sp>
        <p:nvSpPr>
          <p:cNvPr id="3" name="Subtitle 2"/>
          <p:cNvSpPr>
            <a:spLocks noGrp="1"/>
          </p:cNvSpPr>
          <p:nvPr>
            <p:ph type="subTitle" idx="1"/>
          </p:nvPr>
        </p:nvSpPr>
        <p:spPr>
          <a:xfrm>
            <a:off x="642910" y="1643050"/>
            <a:ext cx="8501090" cy="4714908"/>
          </a:xfrm>
        </p:spPr>
        <p:txBody>
          <a:bodyPr>
            <a:noAutofit/>
          </a:bodyPr>
          <a:lstStyle/>
          <a:p>
            <a:pPr algn="l"/>
            <a:r>
              <a:rPr lang="id-ID" sz="2400" b="1" dirty="0" smtClean="0"/>
              <a:t>Etik </a:t>
            </a:r>
            <a:r>
              <a:rPr lang="id-ID" sz="2400" dirty="0" smtClean="0"/>
              <a:t>merupakan prinsip yang menyangkut benar dan salah, baik dan buruk dalam hubungan dengan orang lain. Etik merupakan studi tentang perilaku, karakter dan motif yang baik serta ditekankan pada penetapan apa yang baik dan berharga bagi semua orang.</a:t>
            </a:r>
          </a:p>
          <a:p>
            <a:pPr algn="l"/>
            <a:endParaRPr lang="id-ID" sz="2400" dirty="0" smtClean="0"/>
          </a:p>
          <a:p>
            <a:pPr algn="l"/>
            <a:r>
              <a:rPr lang="id-ID" sz="2400" dirty="0" smtClean="0"/>
              <a:t>Etik juga dapat digunakan untuk mendeskripsikan suatu pola atau cara hidup, sehingga etik merefleksikan sifat, prinsip dan standar seseorang yang mempengaruhi perilaku profesional</a:t>
            </a:r>
            <a:endParaRPr lang="id-ID"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681154"/>
          </a:xfrm>
        </p:spPr>
        <p:txBody>
          <a:bodyPr>
            <a:normAutofit/>
          </a:bodyPr>
          <a:lstStyle/>
          <a:p>
            <a:r>
              <a:rPr lang="id-ID" sz="3600" dirty="0" smtClean="0"/>
              <a:t>b. Perawat dan praktek</a:t>
            </a:r>
            <a:r>
              <a:rPr lang="id-ID" dirty="0" smtClean="0"/>
              <a:t/>
            </a:r>
            <a:br>
              <a:rPr lang="id-ID" dirty="0" smtClean="0"/>
            </a:br>
            <a:endParaRPr lang="id-ID" dirty="0"/>
          </a:p>
        </p:txBody>
      </p:sp>
      <p:sp>
        <p:nvSpPr>
          <p:cNvPr id="3" name="Subtitle 2"/>
          <p:cNvSpPr>
            <a:spLocks noGrp="1"/>
          </p:cNvSpPr>
          <p:nvPr>
            <p:ph type="subTitle" idx="1"/>
          </p:nvPr>
        </p:nvSpPr>
        <p:spPr>
          <a:xfrm>
            <a:off x="3354442" y="2214554"/>
            <a:ext cx="5114778" cy="3929090"/>
          </a:xfrm>
        </p:spPr>
        <p:txBody>
          <a:bodyPr>
            <a:normAutofit fontScale="92500" lnSpcReduction="10000"/>
          </a:bodyPr>
          <a:lstStyle/>
          <a:p>
            <a:pPr algn="l"/>
            <a:r>
              <a:rPr lang="id-ID" dirty="0" smtClean="0"/>
              <a:t>1) Perawat memlihara dan meningkatkan kompetensi dibidang keperawatan melalui belajar terus-menerus</a:t>
            </a:r>
          </a:p>
          <a:p>
            <a:pPr algn="l"/>
            <a:r>
              <a:rPr lang="id-ID" dirty="0" smtClean="0"/>
              <a:t>2) Perawat senantiasa memelihara mutu pelayanan keperawatan yang tinggi disertai kejujuran profesional yang menerapkan pengetahuan serta ketrampilan keperawatan sesuai dengan kebutuhan klien.</a:t>
            </a:r>
          </a:p>
          <a:p>
            <a:pPr algn="l"/>
            <a:r>
              <a:rPr lang="id-ID" dirty="0" smtClean="0"/>
              <a:t>3</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466708"/>
          </a:xfrm>
        </p:spPr>
        <p:txBody>
          <a:bodyPr>
            <a:normAutofit fontScale="90000"/>
          </a:bodyPr>
          <a:lstStyle/>
          <a:p>
            <a:endParaRPr lang="id-ID" dirty="0"/>
          </a:p>
        </p:txBody>
      </p:sp>
      <p:sp>
        <p:nvSpPr>
          <p:cNvPr id="3" name="Subtitle 2"/>
          <p:cNvSpPr>
            <a:spLocks noGrp="1"/>
          </p:cNvSpPr>
          <p:nvPr>
            <p:ph type="subTitle" idx="1"/>
          </p:nvPr>
        </p:nvSpPr>
        <p:spPr>
          <a:xfrm>
            <a:off x="3354442" y="1571612"/>
            <a:ext cx="5114778" cy="4786346"/>
          </a:xfrm>
        </p:spPr>
        <p:txBody>
          <a:bodyPr>
            <a:normAutofit/>
          </a:bodyPr>
          <a:lstStyle/>
          <a:p>
            <a:pPr algn="l"/>
            <a:r>
              <a:rPr lang="id-ID" sz="2400" dirty="0" smtClean="0"/>
              <a:t>3) Perawat dalam membuat keputusan didasarkan pada informasi yang akurat dan mempertimbangkan kemampuan serta kualifikasi seseorang bila melakukan konsultasi, menerima delegasi dan memberikan delegasi kepada orang lain</a:t>
            </a:r>
          </a:p>
          <a:p>
            <a:pPr algn="l"/>
            <a:endParaRPr lang="id-ID" sz="2400" dirty="0" smtClean="0"/>
          </a:p>
          <a:p>
            <a:pPr algn="l"/>
            <a:r>
              <a:rPr lang="id-ID" sz="2400" dirty="0" smtClean="0"/>
              <a:t>4) Perawat senantiasa menjunjung tinggi nama baik profesi keperawatan dengan selalu menunjukkan perilaku profesional</a:t>
            </a:r>
            <a:r>
              <a:rPr lang="id-ID" dirty="0" smtClean="0"/>
              <a:t>.</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752592"/>
          </a:xfrm>
        </p:spPr>
        <p:txBody>
          <a:bodyPr>
            <a:normAutofit/>
          </a:bodyPr>
          <a:lstStyle/>
          <a:p>
            <a:r>
              <a:rPr lang="id-ID" sz="3600" dirty="0" smtClean="0"/>
              <a:t>c. Perawat dan masyarakat</a:t>
            </a:r>
            <a:r>
              <a:rPr lang="id-ID" dirty="0" smtClean="0"/>
              <a:t/>
            </a:r>
            <a:br>
              <a:rPr lang="id-ID" dirty="0" smtClean="0"/>
            </a:br>
            <a:endParaRPr lang="id-ID" dirty="0"/>
          </a:p>
        </p:txBody>
      </p:sp>
      <p:sp>
        <p:nvSpPr>
          <p:cNvPr id="3" name="Subtitle 2"/>
          <p:cNvSpPr>
            <a:spLocks noGrp="1"/>
          </p:cNvSpPr>
          <p:nvPr>
            <p:ph type="subTitle" idx="1"/>
          </p:nvPr>
        </p:nvSpPr>
        <p:spPr>
          <a:xfrm>
            <a:off x="3354442" y="2500306"/>
            <a:ext cx="5114778" cy="3786214"/>
          </a:xfrm>
        </p:spPr>
        <p:txBody>
          <a:bodyPr/>
          <a:lstStyle/>
          <a:p>
            <a:pPr algn="l"/>
            <a:r>
              <a:rPr lang="id-ID" sz="2800" dirty="0" smtClean="0"/>
              <a:t>Perawat mengemban tanggung jawab bersama masyarakat untuk memprakarsai dan mendukung berbagai kegiatan dalam memenuhi kebutuhan dan kesehatan masyarakat</a:t>
            </a:r>
            <a:r>
              <a:rPr lang="id-ID" dirty="0" smtClean="0"/>
              <a:t>.</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895468"/>
          </a:xfrm>
        </p:spPr>
        <p:txBody>
          <a:bodyPr/>
          <a:lstStyle/>
          <a:p>
            <a:r>
              <a:rPr lang="id-ID" sz="3200" dirty="0" smtClean="0"/>
              <a:t>d. Perawat dan teman sejawat</a:t>
            </a:r>
            <a:r>
              <a:rPr lang="id-ID" dirty="0" smtClean="0"/>
              <a:t/>
            </a:r>
            <a:br>
              <a:rPr lang="id-ID" dirty="0" smtClean="0"/>
            </a:br>
            <a:endParaRPr lang="id-ID" dirty="0"/>
          </a:p>
        </p:txBody>
      </p:sp>
      <p:sp>
        <p:nvSpPr>
          <p:cNvPr id="3" name="Subtitle 2"/>
          <p:cNvSpPr>
            <a:spLocks noGrp="1"/>
          </p:cNvSpPr>
          <p:nvPr>
            <p:ph type="subTitle" idx="1"/>
          </p:nvPr>
        </p:nvSpPr>
        <p:spPr>
          <a:xfrm>
            <a:off x="3354442" y="2071678"/>
            <a:ext cx="5114778" cy="4143404"/>
          </a:xfrm>
        </p:spPr>
        <p:txBody>
          <a:bodyPr>
            <a:normAutofit fontScale="85000" lnSpcReduction="10000"/>
          </a:bodyPr>
          <a:lstStyle/>
          <a:p>
            <a:pPr algn="l"/>
            <a:r>
              <a:rPr lang="id-ID" sz="2600" dirty="0" smtClean="0"/>
              <a:t>1) Perawat senantiasa memelihara hubungan baik dengan sesama perawat maupun dengan tenaga kesehatan lainnya, dan dalam memelihara keserasian suasana lingkungan kerja maupun dalam mencapai tujuan pelayanan kesehatan secara keseluruhan.</a:t>
            </a:r>
          </a:p>
          <a:p>
            <a:pPr algn="l"/>
            <a:endParaRPr lang="id-ID" sz="2600" dirty="0" smtClean="0"/>
          </a:p>
          <a:p>
            <a:pPr algn="l"/>
            <a:r>
              <a:rPr lang="id-ID" sz="2600" dirty="0" smtClean="0"/>
              <a:t>2) Perawat bertindak melindungi klien dari tenaga kesehatan yang memberikan pelayanan kesehatan secara tidak kompeten, tidak etis </a:t>
            </a:r>
            <a:r>
              <a:rPr lang="id-ID" dirty="0" smtClean="0"/>
              <a:t>dan ilegal</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323964"/>
          </a:xfrm>
        </p:spPr>
        <p:txBody>
          <a:bodyPr>
            <a:normAutofit fontScale="90000"/>
          </a:bodyPr>
          <a:lstStyle/>
          <a:p>
            <a:r>
              <a:rPr lang="id-ID" sz="3200" dirty="0" smtClean="0"/>
              <a:t>e. Perawat dan Profesi</a:t>
            </a:r>
            <a:r>
              <a:rPr lang="id-ID" dirty="0" smtClean="0"/>
              <a:t/>
            </a:r>
            <a:br>
              <a:rPr lang="id-ID" dirty="0" smtClean="0"/>
            </a:br>
            <a:endParaRPr lang="id-ID" dirty="0"/>
          </a:p>
        </p:txBody>
      </p:sp>
      <p:sp>
        <p:nvSpPr>
          <p:cNvPr id="3" name="Subtitle 2"/>
          <p:cNvSpPr>
            <a:spLocks noGrp="1"/>
          </p:cNvSpPr>
          <p:nvPr>
            <p:ph type="subTitle" idx="1"/>
          </p:nvPr>
        </p:nvSpPr>
        <p:spPr>
          <a:xfrm>
            <a:off x="3354442" y="1857364"/>
            <a:ext cx="5114778" cy="4286280"/>
          </a:xfrm>
        </p:spPr>
        <p:txBody>
          <a:bodyPr>
            <a:normAutofit fontScale="85000" lnSpcReduction="10000"/>
          </a:bodyPr>
          <a:lstStyle/>
          <a:p>
            <a:pPr algn="l"/>
            <a:r>
              <a:rPr lang="id-ID" dirty="0" smtClean="0"/>
              <a:t>1) Perawat mempunyai peran utama dalam menentukan standar pendidikan dan pelayanan keperawatan serta menerapkannya dalam kegiatan pelayanan dan pendidikan keperawatan</a:t>
            </a:r>
          </a:p>
          <a:p>
            <a:pPr algn="l"/>
            <a:r>
              <a:rPr lang="id-ID" dirty="0" smtClean="0"/>
              <a:t>2) Perawat berperan aktif dalam berbagai kegiatan pengembangan profesi keperawatan</a:t>
            </a:r>
          </a:p>
          <a:p>
            <a:pPr algn="l"/>
            <a:r>
              <a:rPr lang="id-ID" dirty="0" smtClean="0"/>
              <a:t>3)Perawat berpartisipasi aktif dalam upaya profesi untuk membangun dan memelihara kondisi kerja yang kondusif demi terwujudnya asuhan keperawatan yang bermutu tinggi.</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33400"/>
            <a:ext cx="7829358" cy="1323964"/>
          </a:xfrm>
        </p:spPr>
        <p:txBody>
          <a:bodyPr>
            <a:normAutofit fontScale="90000"/>
          </a:bodyPr>
          <a:lstStyle/>
          <a:p>
            <a:pPr algn="l"/>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TEORI ETIK</a:t>
            </a:r>
            <a:br>
              <a:rPr lang="id-ID" dirty="0" smtClean="0"/>
            </a:br>
            <a:endParaRPr lang="id-ID" dirty="0"/>
          </a:p>
        </p:txBody>
      </p:sp>
      <p:sp>
        <p:nvSpPr>
          <p:cNvPr id="3" name="Subtitle 2"/>
          <p:cNvSpPr>
            <a:spLocks noGrp="1"/>
          </p:cNvSpPr>
          <p:nvPr>
            <p:ph type="subTitle" idx="1"/>
          </p:nvPr>
        </p:nvSpPr>
        <p:spPr>
          <a:xfrm>
            <a:off x="928662" y="2285992"/>
            <a:ext cx="7540558" cy="4071966"/>
          </a:xfrm>
        </p:spPr>
        <p:txBody>
          <a:bodyPr>
            <a:normAutofit/>
          </a:bodyPr>
          <a:lstStyle/>
          <a:p>
            <a:pPr algn="l"/>
            <a:r>
              <a:rPr lang="id-ID" dirty="0" smtClean="0"/>
              <a:t>a)  </a:t>
            </a:r>
            <a:r>
              <a:rPr lang="id-ID" b="1" dirty="0" smtClean="0"/>
              <a:t>Utilitarian</a:t>
            </a:r>
            <a:endParaRPr lang="id-ID" dirty="0" smtClean="0"/>
          </a:p>
          <a:p>
            <a:pPr algn="l"/>
            <a:r>
              <a:rPr lang="id-ID" dirty="0" smtClean="0"/>
              <a:t>Kebenaran atau kesalahan dari tindakan tergantung dari konsekwensi atau akibat tindakan </a:t>
            </a:r>
          </a:p>
          <a:p>
            <a:pPr algn="l"/>
            <a:r>
              <a:rPr lang="id-ID" dirty="0" smtClean="0"/>
              <a:t>Contoh : Mempertahankan kehamilan yang beresiko tinggi dapat menyebabkan hal yang tidak menyenangkan, nyeri atau penderitaan pada semua hal yang terlibat, tetapi pada dasarnya hal tersebut bertujuan untuk meningkatkan kesehatan ibu dan bayinya</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857232"/>
            <a:ext cx="5105400" cy="571504"/>
          </a:xfrm>
        </p:spPr>
        <p:txBody>
          <a:bodyPr>
            <a:normAutofit fontScale="90000"/>
          </a:bodyPr>
          <a:lstStyle/>
          <a:p>
            <a:r>
              <a:rPr lang="id-ID" dirty="0" smtClean="0"/>
              <a:t>b)  Deontologi</a:t>
            </a:r>
            <a:br>
              <a:rPr lang="id-ID" dirty="0" smtClean="0"/>
            </a:br>
            <a:endParaRPr lang="id-ID" dirty="0"/>
          </a:p>
        </p:txBody>
      </p:sp>
      <p:sp>
        <p:nvSpPr>
          <p:cNvPr id="3" name="Subtitle 2"/>
          <p:cNvSpPr>
            <a:spLocks noGrp="1"/>
          </p:cNvSpPr>
          <p:nvPr>
            <p:ph type="subTitle" idx="1"/>
          </p:nvPr>
        </p:nvSpPr>
        <p:spPr>
          <a:xfrm>
            <a:off x="1071538" y="1857364"/>
            <a:ext cx="7397682" cy="4500594"/>
          </a:xfrm>
        </p:spPr>
        <p:txBody>
          <a:bodyPr>
            <a:normAutofit/>
          </a:bodyPr>
          <a:lstStyle/>
          <a:p>
            <a:pPr algn="l"/>
            <a:r>
              <a:rPr lang="id-ID" dirty="0" smtClean="0"/>
              <a:t>b)  </a:t>
            </a:r>
            <a:r>
              <a:rPr lang="id-ID" b="1" dirty="0" smtClean="0"/>
              <a:t>Deontologi</a:t>
            </a:r>
          </a:p>
          <a:p>
            <a:pPr algn="l"/>
            <a:r>
              <a:rPr lang="id-ID" dirty="0" smtClean="0"/>
              <a:t>Pendekatan deontologi berarti juga aturan atau prinsip. Prinsip-prinsip tersebut antara lain autonomy, informed consent, alokasi sumber-sumber, dan euthanasia.</a:t>
            </a:r>
          </a:p>
          <a:p>
            <a:pPr algn="l"/>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533400"/>
            <a:ext cx="7686482" cy="1609716"/>
          </a:xfrm>
        </p:spPr>
        <p:txBody>
          <a:bodyPr>
            <a:normAutofit/>
          </a:bodyPr>
          <a:lstStyle/>
          <a:p>
            <a:pPr lvl="0"/>
            <a:r>
              <a:rPr lang="id-ID" sz="4400" dirty="0" smtClean="0"/>
              <a:t>PRINSIP-PRINSIP ETIK</a:t>
            </a:r>
            <a:br>
              <a:rPr lang="id-ID" sz="4400" dirty="0" smtClean="0"/>
            </a:br>
            <a:endParaRPr lang="id-ID" sz="4400" dirty="0"/>
          </a:p>
        </p:txBody>
      </p:sp>
      <p:sp>
        <p:nvSpPr>
          <p:cNvPr id="3" name="Subtitle 2"/>
          <p:cNvSpPr>
            <a:spLocks noGrp="1"/>
          </p:cNvSpPr>
          <p:nvPr>
            <p:ph type="subTitle" idx="1"/>
          </p:nvPr>
        </p:nvSpPr>
        <p:spPr>
          <a:xfrm>
            <a:off x="928662" y="2357430"/>
            <a:ext cx="7540558" cy="4071966"/>
          </a:xfrm>
        </p:spPr>
        <p:txBody>
          <a:bodyPr>
            <a:normAutofit/>
          </a:bodyPr>
          <a:lstStyle/>
          <a:p>
            <a:pPr algn="l"/>
            <a:r>
              <a:rPr lang="id-ID" sz="4000" dirty="0" smtClean="0"/>
              <a:t>1)   </a:t>
            </a:r>
            <a:r>
              <a:rPr lang="id-ID" sz="4000" b="1" dirty="0" smtClean="0"/>
              <a:t>Otonomi </a:t>
            </a:r>
            <a:r>
              <a:rPr lang="id-ID" sz="4000" i="1" dirty="0" smtClean="0"/>
              <a:t>(Autonomy</a:t>
            </a:r>
            <a:r>
              <a:rPr lang="id-ID" sz="4000" b="1" dirty="0" smtClean="0"/>
              <a:t>)</a:t>
            </a:r>
            <a:endParaRPr lang="id-ID" sz="4000" dirty="0" smtClean="0"/>
          </a:p>
          <a:p>
            <a:pPr algn="l"/>
            <a:r>
              <a:rPr lang="id-ID" dirty="0" smtClean="0"/>
              <a:t>Prinsip otonomi didasarkan pada keyakinan bahwa individu mampu berpikir logis dan mampu membuat keputusan sendiri. Orang dewasa dianggap kompeten dan memiliki kekuatan membuat sendiri, memilih dan memiliki berbagai keputusan atau pilihan yang harus dihargai oleh orang lain</a:t>
            </a:r>
          </a:p>
          <a:p>
            <a:endParaRPr lang="id-ID"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752460"/>
          </a:xfrm>
        </p:spPr>
        <p:txBody>
          <a:bodyPr>
            <a:normAutofit fontScale="90000"/>
          </a:bodyPr>
          <a:lstStyle/>
          <a:p>
            <a:endParaRPr lang="id-ID" dirty="0"/>
          </a:p>
        </p:txBody>
      </p:sp>
      <p:sp>
        <p:nvSpPr>
          <p:cNvPr id="3" name="Subtitle 2"/>
          <p:cNvSpPr>
            <a:spLocks noGrp="1"/>
          </p:cNvSpPr>
          <p:nvPr>
            <p:ph type="subTitle" idx="1"/>
          </p:nvPr>
        </p:nvSpPr>
        <p:spPr>
          <a:xfrm>
            <a:off x="1000100" y="1928802"/>
            <a:ext cx="7469120" cy="4214842"/>
          </a:xfrm>
        </p:spPr>
        <p:txBody>
          <a:bodyPr>
            <a:normAutofit/>
          </a:bodyPr>
          <a:lstStyle/>
          <a:p>
            <a:pPr algn="l"/>
            <a:r>
              <a:rPr lang="id-ID" dirty="0" smtClean="0"/>
              <a:t>Prinsip otonomi merupakan bentuk respek terhadap seseorang, atau dipandang sebagai persetujuan tidak memaksa dan bertindak secara rasional. Otonomi merupakan hak kemandirian dan kebebasan individu yang menuntut pembedaan diri. Praktek profesional merefleksikan otonomi saat perawat menghargai hak-hak klien dalam membuat keputusan tentang perawatan dirinya</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33400"/>
            <a:ext cx="7186416" cy="2181220"/>
          </a:xfrm>
        </p:spPr>
        <p:txBody>
          <a:bodyPr>
            <a:normAutofit fontScale="90000"/>
          </a:bodyPr>
          <a:lstStyle/>
          <a:p>
            <a:pPr algn="l"/>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sz="4400" dirty="0" smtClean="0"/>
              <a:t>2)  Berbuat baik (</a:t>
            </a:r>
            <a:r>
              <a:rPr lang="id-ID" sz="4400" i="1" dirty="0" smtClean="0"/>
              <a:t>Beneficience</a:t>
            </a:r>
            <a:r>
              <a:rPr lang="id-ID" dirty="0" smtClean="0"/>
              <a:t>)</a:t>
            </a:r>
            <a:br>
              <a:rPr lang="id-ID" dirty="0" smtClean="0"/>
            </a:br>
            <a:endParaRPr lang="id-ID" dirty="0"/>
          </a:p>
        </p:txBody>
      </p:sp>
      <p:sp>
        <p:nvSpPr>
          <p:cNvPr id="3" name="Subtitle 2"/>
          <p:cNvSpPr>
            <a:spLocks noGrp="1"/>
          </p:cNvSpPr>
          <p:nvPr>
            <p:ph type="subTitle" idx="1"/>
          </p:nvPr>
        </p:nvSpPr>
        <p:spPr>
          <a:xfrm>
            <a:off x="1285852" y="2786058"/>
            <a:ext cx="7183368" cy="3357586"/>
          </a:xfrm>
        </p:spPr>
        <p:txBody>
          <a:bodyPr>
            <a:normAutofit/>
          </a:bodyPr>
          <a:lstStyle/>
          <a:p>
            <a:pPr algn="l"/>
            <a:r>
              <a:rPr lang="id-ID" dirty="0" smtClean="0"/>
              <a:t>Beneficience berarti, hanya melakukan sesuatu yang baik. </a:t>
            </a:r>
          </a:p>
          <a:p>
            <a:pPr algn="l"/>
            <a:r>
              <a:rPr lang="id-ID" dirty="0" smtClean="0"/>
              <a:t>Kebaikan, memerlukan pencegahan dari kesalahan atau kejahatan, penghapusan kesalahan atau kejahatan dan peningkatan kebaikan oleh diri dan orang lain. Terkadang, dalam situasi pelayanan kesehatan, terjadi konflik antara prinsip ini dengan otonomi.</a:t>
            </a:r>
          </a:p>
          <a:p>
            <a:pPr algn="l"/>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33400"/>
            <a:ext cx="7400730" cy="2181220"/>
          </a:xfrm>
        </p:spPr>
        <p:txBody>
          <a:bodyPr>
            <a:normAutofit/>
          </a:bodyPr>
          <a:lstStyle/>
          <a:p>
            <a:pPr algn="l"/>
            <a:r>
              <a:rPr lang="id-ID" sz="4400" dirty="0" smtClean="0"/>
              <a:t>3)  Keadilan (</a:t>
            </a:r>
            <a:r>
              <a:rPr lang="id-ID" sz="4400" i="1" dirty="0" smtClean="0"/>
              <a:t>Justice</a:t>
            </a:r>
            <a:r>
              <a:rPr lang="id-ID" sz="4400" dirty="0" smtClean="0"/>
              <a:t>)</a:t>
            </a:r>
            <a:r>
              <a:rPr lang="id-ID" dirty="0" smtClean="0"/>
              <a:t/>
            </a:r>
            <a:br>
              <a:rPr lang="id-ID" dirty="0" smtClean="0"/>
            </a:br>
            <a:endParaRPr lang="id-ID" dirty="0"/>
          </a:p>
        </p:txBody>
      </p:sp>
      <p:sp>
        <p:nvSpPr>
          <p:cNvPr id="3" name="Subtitle 2"/>
          <p:cNvSpPr>
            <a:spLocks noGrp="1"/>
          </p:cNvSpPr>
          <p:nvPr>
            <p:ph type="subTitle" idx="1"/>
          </p:nvPr>
        </p:nvSpPr>
        <p:spPr>
          <a:xfrm>
            <a:off x="1142976" y="3000372"/>
            <a:ext cx="7326244" cy="3214710"/>
          </a:xfrm>
        </p:spPr>
        <p:txBody>
          <a:bodyPr>
            <a:normAutofit lnSpcReduction="10000"/>
          </a:bodyPr>
          <a:lstStyle/>
          <a:p>
            <a:pPr algn="l"/>
            <a:r>
              <a:rPr lang="id-ID" dirty="0" smtClean="0"/>
              <a:t>Prinsip keadilan dibutuhkan untuk terpai yang sama dan adil terhadap orang lain yang menjunjung prinsip-prinsip moral, legal dan kemanusiaan. Nilai ini direfleksikan dalam prkatek profesional ketika perawat bekerja untuk terapi yang benar sesuai hukum, standar praktek dan keyakinan yang benar untuk memperoleh kualitas pelayanan kesehatan.</a:t>
            </a:r>
          </a:p>
          <a:p>
            <a:pPr algn="l"/>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33400"/>
            <a:ext cx="7186416" cy="2109782"/>
          </a:xfrm>
        </p:spPr>
        <p:txBody>
          <a:bodyPr>
            <a:normAutofit fontScale="90000"/>
          </a:bodyPr>
          <a:lstStyle/>
          <a:p>
            <a:r>
              <a:rPr lang="id-ID" dirty="0" smtClean="0"/>
              <a:t>4</a:t>
            </a:r>
            <a:r>
              <a:rPr lang="id-ID" sz="3600" dirty="0" smtClean="0"/>
              <a:t>)  </a:t>
            </a:r>
            <a:r>
              <a:rPr lang="id-ID" sz="4900" dirty="0" smtClean="0"/>
              <a:t>Tidak merugikan (</a:t>
            </a:r>
            <a:r>
              <a:rPr lang="id-ID" sz="4900" i="1" dirty="0" smtClean="0"/>
              <a:t>Nonmaleficience</a:t>
            </a:r>
            <a:r>
              <a:rPr lang="id-ID" dirty="0" smtClean="0"/>
              <a:t>)</a:t>
            </a:r>
            <a:br>
              <a:rPr lang="id-ID" dirty="0" smtClean="0"/>
            </a:br>
            <a:endParaRPr lang="id-ID" dirty="0"/>
          </a:p>
        </p:txBody>
      </p:sp>
      <p:sp>
        <p:nvSpPr>
          <p:cNvPr id="3" name="Subtitle 2"/>
          <p:cNvSpPr>
            <a:spLocks noGrp="1"/>
          </p:cNvSpPr>
          <p:nvPr>
            <p:ph type="subTitle" idx="1"/>
          </p:nvPr>
        </p:nvSpPr>
        <p:spPr>
          <a:xfrm>
            <a:off x="1428728" y="2428868"/>
            <a:ext cx="7040492" cy="4071966"/>
          </a:xfrm>
        </p:spPr>
        <p:txBody>
          <a:bodyPr/>
          <a:lstStyle/>
          <a:p>
            <a:endParaRPr lang="id-ID" dirty="0" smtClean="0"/>
          </a:p>
          <a:p>
            <a:pPr algn="l"/>
            <a:r>
              <a:rPr lang="id-ID" sz="4000" b="1" dirty="0" smtClean="0"/>
              <a:t>Prinsip</a:t>
            </a:r>
            <a:r>
              <a:rPr lang="id-ID" sz="4000" dirty="0" smtClean="0"/>
              <a:t> ini berarti tidak menimbulkan bahaya/cedera fisik dan psikologis pada klien.</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1008</Words>
  <Application>Microsoft Office PowerPoint</Application>
  <PresentationFormat>On-screen Show (4:3)</PresentationFormat>
  <Paragraphs>74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KODE ETIK KEPERAWATAN</vt:lpstr>
      <vt:lpstr>Definisi</vt:lpstr>
      <vt:lpstr>        TEORI ETIK </vt:lpstr>
      <vt:lpstr>b)  Deontologi </vt:lpstr>
      <vt:lpstr>PRINSIP-PRINSIP ETIK </vt:lpstr>
      <vt:lpstr>Slide 6</vt:lpstr>
      <vt:lpstr>    2)  Berbuat baik (Beneficience) </vt:lpstr>
      <vt:lpstr>3)  Keadilan (Justice) </vt:lpstr>
      <vt:lpstr>4)  Tidak merugikan (Nonmaleficience) </vt:lpstr>
      <vt:lpstr>5)  Kejujuran (Veracity) </vt:lpstr>
      <vt:lpstr>Slide 11</vt:lpstr>
      <vt:lpstr>6)  Menepati janji (Fidelity) </vt:lpstr>
      <vt:lpstr>Slide 13</vt:lpstr>
      <vt:lpstr>7)  Karahasiaan (Confidentiality) </vt:lpstr>
      <vt:lpstr>8)  Akuntabilitas (Accountability) . </vt:lpstr>
      <vt:lpstr>KODE ETIK KEPERAWATAN INDONESIA </vt:lpstr>
      <vt:lpstr>Kode etik keperawtan Indonesia</vt:lpstr>
      <vt:lpstr>Slide 18</vt:lpstr>
      <vt:lpstr>Slide 19</vt:lpstr>
      <vt:lpstr>b. Perawat dan praktek </vt:lpstr>
      <vt:lpstr>Slide 21</vt:lpstr>
      <vt:lpstr>c. Perawat dan masyarakat </vt:lpstr>
      <vt:lpstr>d. Perawat dan teman sejawat </vt:lpstr>
      <vt:lpstr>e. Perawat dan Profesi </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 ETIK KEPERAWATAN</dc:title>
  <dc:creator>Yayah Karyanah</dc:creator>
  <cp:lastModifiedBy>Yayah Karyanah</cp:lastModifiedBy>
  <cp:revision>45</cp:revision>
  <dcterms:created xsi:type="dcterms:W3CDTF">2016-11-09T00:12:39Z</dcterms:created>
  <dcterms:modified xsi:type="dcterms:W3CDTF">2017-11-17T01:11:30Z</dcterms:modified>
</cp:coreProperties>
</file>