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66" r:id="rId19"/>
    <p:sldId id="274" r:id="rId20"/>
    <p:sldId id="275" r:id="rId21"/>
    <p:sldId id="276" r:id="rId22"/>
    <p:sldId id="277"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2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4A4797B-B7B6-41DA-998A-3CDD521068D4}" type="datetimeFigureOut">
              <a:rPr lang="id-ID" smtClean="0"/>
              <a:pPr/>
              <a:t>17/11/2017</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325489F-D103-45C8-A737-CBB47D910BB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A4797B-B7B6-41DA-998A-3CDD521068D4}" type="datetimeFigureOut">
              <a:rPr lang="id-ID" smtClean="0"/>
              <a:pPr/>
              <a:t>17/11/2017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325489F-D103-45C8-A737-CBB47D910BB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4A4797B-B7B6-41DA-998A-3CDD521068D4}" type="datetimeFigureOut">
              <a:rPr lang="id-ID" smtClean="0"/>
              <a:pPr/>
              <a:t>17/11/2017</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325489F-D103-45C8-A737-CBB47D910BB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A4797B-B7B6-41DA-998A-3CDD521068D4}" type="datetimeFigureOut">
              <a:rPr lang="id-ID" smtClean="0"/>
              <a:pPr/>
              <a:t>17/11/2017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325489F-D103-45C8-A737-CBB47D910BB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4A4797B-B7B6-41DA-998A-3CDD521068D4}" type="datetimeFigureOut">
              <a:rPr lang="id-ID" smtClean="0"/>
              <a:pPr/>
              <a:t>17/11/2017</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325489F-D103-45C8-A737-CBB47D910BB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4A4797B-B7B6-41DA-998A-3CDD521068D4}" type="datetimeFigureOut">
              <a:rPr lang="id-ID" smtClean="0"/>
              <a:pPr/>
              <a:t>17/11/2017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325489F-D103-45C8-A737-CBB47D910BB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4A4797B-B7B6-41DA-998A-3CDD521068D4}" type="datetimeFigureOut">
              <a:rPr lang="id-ID" smtClean="0"/>
              <a:pPr/>
              <a:t>17/11/2017</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C325489F-D103-45C8-A737-CBB47D910BB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4A4797B-B7B6-41DA-998A-3CDD521068D4}" type="datetimeFigureOut">
              <a:rPr lang="id-ID" smtClean="0"/>
              <a:pPr/>
              <a:t>17/11/2017</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C325489F-D103-45C8-A737-CBB47D910BB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4A4797B-B7B6-41DA-998A-3CDD521068D4}" type="datetimeFigureOut">
              <a:rPr lang="id-ID" smtClean="0"/>
              <a:pPr/>
              <a:t>17/11/2017</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C325489F-D103-45C8-A737-CBB47D910BB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4A4797B-B7B6-41DA-998A-3CDD521068D4}" type="datetimeFigureOut">
              <a:rPr lang="id-ID" smtClean="0"/>
              <a:pPr/>
              <a:t>17/11/2017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325489F-D103-45C8-A737-CBB47D910BB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4A4797B-B7B6-41DA-998A-3CDD521068D4}" type="datetimeFigureOut">
              <a:rPr lang="id-ID" smtClean="0"/>
              <a:pPr/>
              <a:t>17/11/2017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325489F-D103-45C8-A737-CBB47D910BB8}" type="slidenum">
              <a:rPr lang="id-ID" smtClean="0"/>
              <a:pPr/>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4A4797B-B7B6-41DA-998A-3CDD521068D4}" type="datetimeFigureOut">
              <a:rPr lang="id-ID" smtClean="0"/>
              <a:pPr/>
              <a:t>17/11/2017</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325489F-D103-45C8-A737-CBB47D910BB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id.wikipedia.org/wiki/Sumpah_Hippokrates" TargetMode="External"/><Relationship Id="rId2" Type="http://schemas.openxmlformats.org/officeDocument/2006/relationships/hyperlink" Target="http://id.wikipedia.org/wiki/Hippokrat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ISSUE ETIK DALAM PRAKTIK KEPERAWATAN</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1000108"/>
            <a:ext cx="8229600" cy="5126055"/>
          </a:xfrm>
        </p:spPr>
        <p:txBody>
          <a:bodyPr>
            <a:normAutofit fontScale="92500" lnSpcReduction="10000"/>
          </a:bodyPr>
          <a:lstStyle/>
          <a:p>
            <a:r>
              <a:rPr lang="id-ID" b="1" i="1" dirty="0"/>
              <a:t>Euthanasia aktif</a:t>
            </a:r>
            <a:r>
              <a:rPr lang="id-ID" dirty="0"/>
              <a:t> ini dapat pula dibedakan atas </a:t>
            </a:r>
            <a:r>
              <a:rPr lang="id-ID" dirty="0" smtClean="0"/>
              <a:t>:</a:t>
            </a:r>
          </a:p>
          <a:p>
            <a:pPr>
              <a:buNone/>
            </a:pPr>
            <a:r>
              <a:rPr lang="id-ID" dirty="0"/>
              <a:t> </a:t>
            </a:r>
            <a:r>
              <a:rPr lang="id-ID" dirty="0" smtClean="0"/>
              <a:t>    1. Euthanasia </a:t>
            </a:r>
            <a:r>
              <a:rPr lang="id-ID" dirty="0"/>
              <a:t>aktif langsung (direct)</a:t>
            </a:r>
          </a:p>
          <a:p>
            <a:pPr>
              <a:buNone/>
            </a:pPr>
            <a:r>
              <a:rPr lang="id-ID" dirty="0" smtClean="0"/>
              <a:t>     Euthanasia </a:t>
            </a:r>
            <a:r>
              <a:rPr lang="id-ID" dirty="0"/>
              <a:t>aktif langsung adalah dilakukannnya tindakan medis secara terarah yang diperhitungkan akan mengakhiri hidup pasien, atau memperpendek hidup pasien. Jenis euthanasia ini juga dikenal sebagai </a:t>
            </a:r>
            <a:r>
              <a:rPr lang="id-ID" i="1" dirty="0"/>
              <a:t>mercy killing.</a:t>
            </a:r>
            <a:endParaRPr lang="id-ID" dirty="0"/>
          </a:p>
          <a:p>
            <a:pPr>
              <a:buNone/>
            </a:pPr>
            <a:r>
              <a:rPr lang="id-ID" dirty="0"/>
              <a:t> </a:t>
            </a:r>
            <a:endParaRPr lang="id-ID" dirty="0" smtClean="0"/>
          </a:p>
          <a:p>
            <a:pPr>
              <a:buNone/>
            </a:pPr>
            <a:r>
              <a:rPr lang="id-ID" dirty="0" smtClean="0"/>
              <a:t>     2. Euthanasia </a:t>
            </a:r>
            <a:r>
              <a:rPr lang="id-ID" dirty="0"/>
              <a:t>aktif tidak langsung (indirect)</a:t>
            </a:r>
          </a:p>
          <a:p>
            <a:pPr>
              <a:buNone/>
            </a:pPr>
            <a:r>
              <a:rPr lang="id-ID" dirty="0" smtClean="0"/>
              <a:t>     Euthanasia </a:t>
            </a:r>
            <a:r>
              <a:rPr lang="id-ID" dirty="0"/>
              <a:t>aktif tidak langsung adalah saat dokter atau tenaga kesehatan melakukan tindakan medis untuk meringankan penderitaan pasien, namun mengetahui adanya risiko tersebut</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928670"/>
            <a:ext cx="8229600" cy="1143000"/>
          </a:xfrm>
        </p:spPr>
        <p:txBody>
          <a:bodyPr>
            <a:noAutofit/>
          </a:bodyPr>
          <a:lstStyle/>
          <a:p>
            <a:pPr algn="l"/>
            <a:r>
              <a:rPr lang="id-ID" sz="3600" b="1" i="1" dirty="0"/>
              <a:t>Ditinjau dari permintaan atau pemberian izin, euthanasia dibedakan atas </a:t>
            </a:r>
            <a:endParaRPr lang="id-ID" sz="3600" dirty="0"/>
          </a:p>
        </p:txBody>
      </p:sp>
      <p:sp>
        <p:nvSpPr>
          <p:cNvPr id="3" name="Content Placeholder 2"/>
          <p:cNvSpPr>
            <a:spLocks noGrp="1"/>
          </p:cNvSpPr>
          <p:nvPr>
            <p:ph idx="1"/>
          </p:nvPr>
        </p:nvSpPr>
        <p:spPr>
          <a:xfrm>
            <a:off x="457200" y="2285992"/>
            <a:ext cx="8229600" cy="3840171"/>
          </a:xfrm>
        </p:spPr>
        <p:txBody>
          <a:bodyPr>
            <a:normAutofit fontScale="85000" lnSpcReduction="20000"/>
          </a:bodyPr>
          <a:lstStyle/>
          <a:p>
            <a:pPr>
              <a:buNone/>
            </a:pPr>
            <a:r>
              <a:rPr lang="id-ID" b="1" dirty="0" smtClean="0"/>
              <a:t> a.  Euthanasia </a:t>
            </a:r>
            <a:r>
              <a:rPr lang="id-ID" b="1" dirty="0"/>
              <a:t>Sukarela (Voluntir)</a:t>
            </a:r>
            <a:endParaRPr lang="id-ID" dirty="0"/>
          </a:p>
          <a:p>
            <a:pPr>
              <a:buNone/>
            </a:pPr>
            <a:r>
              <a:rPr lang="id-ID" dirty="0" smtClean="0"/>
              <a:t>      Euthanasia</a:t>
            </a:r>
            <a:r>
              <a:rPr lang="id-ID" b="1" dirty="0" smtClean="0"/>
              <a:t> </a:t>
            </a:r>
            <a:r>
              <a:rPr lang="id-ID" dirty="0"/>
              <a:t>yang dilakukan oleh tenaga medis atas permintaan pasien itu sendiri. Permintaan pasien ini dilakukan dengan sadar atau dengan kata lain permintaa pasien secara sadar dn berulang-ulang, tanpa tekanan dari siapapun juga.</a:t>
            </a:r>
          </a:p>
          <a:p>
            <a:pPr>
              <a:buNone/>
            </a:pPr>
            <a:r>
              <a:rPr lang="id-ID" b="1" dirty="0"/>
              <a:t>b. </a:t>
            </a:r>
            <a:r>
              <a:rPr lang="id-ID" dirty="0"/>
              <a:t> </a:t>
            </a:r>
            <a:r>
              <a:rPr lang="id-ID" b="1" dirty="0"/>
              <a:t>Euthanasia Tidak Sukarela (Involuntir)</a:t>
            </a:r>
            <a:endParaRPr lang="id-ID" dirty="0"/>
          </a:p>
          <a:p>
            <a:pPr>
              <a:buNone/>
            </a:pPr>
            <a:r>
              <a:rPr lang="id-ID" dirty="0" smtClean="0"/>
              <a:t>      Euthanasia </a:t>
            </a:r>
            <a:r>
              <a:rPr lang="id-ID" dirty="0"/>
              <a:t>yang dilakukan pada pasien yang sudah tidak sadar. Permintaan biasanya dilakukan oleh keluarga pasien. Ini  terjadi ketika individu tidak mampu untuk menyetujui karena faktor umur, ketidak mampuan fisik dan mental, kekurangan biaya, kasihan kepada penderitaan pasien, dan lain sebagainya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Kasus</a:t>
            </a:r>
            <a:endParaRPr lang="id-ID" dirty="0"/>
          </a:p>
        </p:txBody>
      </p:sp>
      <p:sp>
        <p:nvSpPr>
          <p:cNvPr id="3" name="Content Placeholder 2"/>
          <p:cNvSpPr>
            <a:spLocks noGrp="1"/>
          </p:cNvSpPr>
          <p:nvPr>
            <p:ph idx="1"/>
          </p:nvPr>
        </p:nvSpPr>
        <p:spPr/>
        <p:txBody>
          <a:bodyPr>
            <a:normAutofit/>
          </a:bodyPr>
          <a:lstStyle/>
          <a:p>
            <a:r>
              <a:rPr lang="id-ID" dirty="0"/>
              <a:t>Sebagai contoh dari kasus ini adalah menghentikan bantuan makanan dan minuman untuk pasien yang berada di dalam keadaan vegetatif (koma). Euthanasia ini seringkali menjadi bahan perdebatan dan dianggap sebagai suatu tindakan yang keliru oleh siapapun juga. Hal ini terjadi apabila seseorang yang tidak berkompeten atau tidak berhak untuk mengambil suatu keputusan, misalnya hanya seorang wali dari pasien dan mengaku memiliki hak untuk mengambil keputusan bagi pasien tersebut.</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
            </a:r>
            <a:br>
              <a:rPr lang="id-ID" b="1" i="1" dirty="0" smtClean="0"/>
            </a:br>
            <a:r>
              <a:rPr lang="id-ID" b="1" i="1" dirty="0" smtClean="0"/>
              <a:t>2.     ABORSI </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a:bodyPr>
          <a:lstStyle/>
          <a:p>
            <a:pPr>
              <a:buNone/>
            </a:pPr>
            <a:endParaRPr lang="id-ID" dirty="0"/>
          </a:p>
          <a:p>
            <a:r>
              <a:rPr lang="id-ID" dirty="0"/>
              <a:t>Menjalani kehamilan itu berat, apalagi kehamilan yang tidak dikehendaki. Terlepas dari alasan apa yang menyebabkan kehamilan, aborsi pada umumnya  dilakukan karena terjadi kehamilan yang tidak diinginkan. Apakah dikarenakan kontrasepsi yang gagal, perkosaan, ekonomi, jenis kelamin atau hamil di luar nikah.</a:t>
            </a:r>
          </a:p>
          <a:p>
            <a:r>
              <a:rPr lang="id-ID" dirty="0"/>
              <a:t>Mengenai alasan aborsi memang banyak mengundang kontroversi, Ada yang berpendapat bahwa aborsi perlu dilegalkan dan ada yang berpendapat tidak perlu dilegalkan.</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idx="1"/>
          </p:nvPr>
        </p:nvSpPr>
        <p:spPr>
          <a:xfrm>
            <a:off x="457200" y="857232"/>
            <a:ext cx="8229600" cy="5268931"/>
          </a:xfrm>
        </p:spPr>
        <p:txBody>
          <a:bodyPr>
            <a:normAutofit fontScale="62500" lnSpcReduction="20000"/>
          </a:bodyPr>
          <a:lstStyle/>
          <a:p>
            <a:r>
              <a:rPr lang="id-ID" sz="3400" dirty="0"/>
              <a:t>Pelegalan aborsi dimaksudkan untuk mengurangi tindakan aborsi yang dilakukan oleh orang yang tidak berkompeten, misalnya dukun beranak. Sepanjang aborsi tidak dilegalkan maka angka kematian ibu akibat aborsi akan terus meningkat. Ada yang mengkatagorikan Aborsi itu pembunuhan. Ada yang melarang atas nama agama, ada yang menyatakan bahwa jabang bayi juga punya hak hidup sehingga harus dipertahankan, dan lain-lain</a:t>
            </a:r>
            <a:r>
              <a:rPr lang="id-ID" sz="3400" dirty="0" smtClean="0"/>
              <a:t>.</a:t>
            </a:r>
          </a:p>
          <a:p>
            <a:endParaRPr lang="id-ID" sz="3400" dirty="0"/>
          </a:p>
          <a:p>
            <a:r>
              <a:rPr lang="id-ID" sz="3400" dirty="0"/>
              <a:t>Jika aborsi untuk alasan medis, aborsi adalah legal, untuk korban perkosaan, masih di grey area, aborsi masih diperbolehkan walaupun tidak semua dokter mau melakukannya. Kasus perkosaan merupakan pilihan yang sulit. Meskipun bisa saja kita mengusulkan untuk memelihara anaknya hingga lahir, lalu diadopsikan ke orang lain, itu semua tergantung kematangan si ibu dan dukungan masyarakat agar anak yang dilahirkan tidak dilecehkan oleh masyarakat.</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5404"/>
          </a:xfrm>
        </p:spPr>
        <p:txBody>
          <a:bodyPr>
            <a:normAutofit fontScale="90000"/>
          </a:bodyPr>
          <a:lstStyle/>
          <a:p>
            <a:endParaRPr lang="id-ID" dirty="0"/>
          </a:p>
        </p:txBody>
      </p:sp>
      <p:sp>
        <p:nvSpPr>
          <p:cNvPr id="3" name="Content Placeholder 2"/>
          <p:cNvSpPr>
            <a:spLocks noGrp="1"/>
          </p:cNvSpPr>
          <p:nvPr>
            <p:ph idx="1"/>
          </p:nvPr>
        </p:nvSpPr>
        <p:spPr>
          <a:xfrm>
            <a:off x="457200" y="857232"/>
            <a:ext cx="8229600" cy="5268931"/>
          </a:xfrm>
        </p:spPr>
        <p:txBody>
          <a:bodyPr>
            <a:normAutofit fontScale="92500" lnSpcReduction="10000"/>
          </a:bodyPr>
          <a:lstStyle/>
          <a:p>
            <a:r>
              <a:rPr lang="id-ID" dirty="0"/>
              <a:t>Untuk kehamilan jiwa diluar nikah atau karena sudah kebanyakan anak dan kontrasepsi gagal perlu dipirkirkan kembali krena anak merupakan anugerah terbesar yang dberikan oleh TUHAN.</a:t>
            </a:r>
          </a:p>
          <a:p>
            <a:r>
              <a:rPr lang="id-ID" dirty="0"/>
              <a:t>Sebaiknya kita jangan mencari pemecahan masalah yang pendek / singkat / jalan pintas, tapi harus jauh menyentuh dasar timbulnya masalah itu sendiri. Prinsip melegalkan aborsi sama seperti Prinsip lokalisasi. Banyak  celah yang justru akan dimanfaatkan, karena seks bebas sudah jadi realita sekarang ini, apalagi di kota-kota besar.</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a:t>Perempuan berhak dan harus melindungi diri mereka dari eksploitasi orang lain termasuk suaminya, agar tidak perlu aborsi. Sebab aborsi, oleh paramedis ataupun oleh dukun, legal atau illegal, akan tetap menyakitkan buat wanita, lahir dan batin meskipun banyak yang. menyangkalnya. Karena itu kita harus berupaya bagaimana caranya supaya tidak sampai berurusan dengan hal yang akhirnya merusak diri sendiri.Karena ada laki-laki yang bisa seenak melenggang pergi, dan tidak peduli apa-apa meskipun pacarnya/istrinya sudah aborsi dan mereka tidak bisa diapa-apakan, kecuali pemerkosa, yang jelas ada hukumnya.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id-ID" b="1" dirty="0" smtClean="0"/>
              <a:t>3. </a:t>
            </a:r>
            <a:r>
              <a:rPr lang="id-ID" b="1" dirty="0"/>
              <a:t>TRANSPLANTASI  ORGAN </a:t>
            </a:r>
            <a:endParaRPr lang="id-ID" dirty="0"/>
          </a:p>
        </p:txBody>
      </p:sp>
      <p:sp>
        <p:nvSpPr>
          <p:cNvPr id="3" name="Content Placeholder 2"/>
          <p:cNvSpPr>
            <a:spLocks noGrp="1"/>
          </p:cNvSpPr>
          <p:nvPr>
            <p:ph idx="1"/>
          </p:nvPr>
        </p:nvSpPr>
        <p:spPr>
          <a:xfrm>
            <a:off x="457200" y="1214422"/>
            <a:ext cx="8229600" cy="4911741"/>
          </a:xfrm>
        </p:spPr>
        <p:txBody>
          <a:bodyPr>
            <a:normAutofit fontScale="85000" lnSpcReduction="20000"/>
          </a:bodyPr>
          <a:lstStyle/>
          <a:p>
            <a:r>
              <a:rPr lang="id-ID" dirty="0"/>
              <a:t>Dalam penyembuhan suatu penyakit, adakalanya transplantasi tidak dapat dihindari dalam menyelamatkan nyawa bagi penderita.Dengan keberhasilan teknik </a:t>
            </a:r>
            <a:r>
              <a:rPr lang="id-ID" i="1" dirty="0"/>
              <a:t>transplantasi</a:t>
            </a:r>
            <a:r>
              <a:rPr lang="id-ID" dirty="0"/>
              <a:t> dalam usaha penyembuhan suatu penyakit dan dengan meningkatnya keterampilan dokter-dokter dalam melakukan transplantasi, upaya transplantasi mulai diminati oleh para penderita dalam upaya penyembuhan yang cepat dan tuntas</a:t>
            </a:r>
            <a:r>
              <a:rPr lang="id-ID" dirty="0" smtClean="0"/>
              <a:t>.</a:t>
            </a:r>
          </a:p>
          <a:p>
            <a:pPr>
              <a:buNone/>
            </a:pPr>
            <a:endParaRPr lang="id-ID" dirty="0"/>
          </a:p>
          <a:p>
            <a:r>
              <a:rPr lang="id-ID" dirty="0"/>
              <a:t>Untuk mengembangkan transplantasi sebagai salah satu cara penyembuhan suatu penyakit tidak dapat begitu saja diterima masyarakat luas.</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b="1" i="1" dirty="0"/>
              <a:t>PENGERTIAN TRANSPLANTASI</a:t>
            </a:r>
            <a:endParaRPr lang="id-ID" dirty="0"/>
          </a:p>
          <a:p>
            <a:r>
              <a:rPr lang="id-ID" i="1" dirty="0"/>
              <a:t>Transplantasi</a:t>
            </a:r>
            <a:r>
              <a:rPr lang="id-ID" dirty="0"/>
              <a:t> adalah pemindahan suatu jaringan atau organ manusia tertentu dari suatu tempat ke tempat lain pada tubuhnya sendiri atau tubuh orang lain dengan persyaratan dan kondisi tertentu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Transplantasi </a:t>
            </a:r>
            <a:r>
              <a:rPr lang="id-ID" dirty="0" smtClean="0"/>
              <a:t>organ</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Merupakan </a:t>
            </a:r>
            <a:r>
              <a:rPr lang="id-ID" dirty="0"/>
              <a:t>tindakan medik yang sangat bermanfaat bagi pasien dengan ganguan fungsi organ tubuh yang berat. Ini adalah terapi pengganti (alternatif) yang merupakan upaya terbaik untuk menolong penderita/pasien dengan kegagalan organnya, karena hasilnya lebih memuaskan dibandingkan dengan pengobatan biasa atau dengan cara terapi. Hingga dewasa ini transplantasi terus berkembang dalam dunia kedokteran, namun tindakan medik ini tidak dapat dilakukan begitu saja, karena masih harus dipertimbangkan dari segi non medik, yaitu dari segi agama, hukum, budaya, etika dan moral. Kendala lain yang dihadapi Indonesia dewasa ini dalam menetapkan terapi transplatasi, adalah terbatasnya jumlah donor keluarga (Living Related Donor, LRD) dan donasi organ jenazah. Karena itu diperlukan kerjasama yang saling mendukung antara para pakar terkait (hukum, kedokteran, sosiologi, pemuka agama, pemuka masyarakat), pemerintah dan swata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1. EUTHANASIA</a:t>
            </a:r>
            <a:endParaRPr lang="id-ID" dirty="0"/>
          </a:p>
        </p:txBody>
      </p:sp>
      <p:sp>
        <p:nvSpPr>
          <p:cNvPr id="3" name="Content Placeholder 2"/>
          <p:cNvSpPr>
            <a:spLocks noGrp="1"/>
          </p:cNvSpPr>
          <p:nvPr>
            <p:ph idx="1"/>
          </p:nvPr>
        </p:nvSpPr>
        <p:spPr/>
        <p:txBody>
          <a:bodyPr>
            <a:normAutofit/>
          </a:bodyPr>
          <a:lstStyle/>
          <a:p>
            <a:r>
              <a:rPr lang="id-ID" dirty="0"/>
              <a:t>Istilah euthanasia berasal dari bahasa yunani </a:t>
            </a:r>
            <a:r>
              <a:rPr lang="id-ID" i="1" dirty="0"/>
              <a:t>“euthanathos”. Eu </a:t>
            </a:r>
            <a:r>
              <a:rPr lang="id-ID" dirty="0"/>
              <a:t>­artinya baik, tanpa penderitaan : sedangkan </a:t>
            </a:r>
            <a:r>
              <a:rPr lang="id-ID" i="1" dirty="0"/>
              <a:t>thanathos </a:t>
            </a:r>
            <a:r>
              <a:rPr lang="id-ID" dirty="0"/>
              <a:t>­artinya mati atau kematian. Dengan demikian, secara etimologis, euthanasia dapat diartikan kematian yang baik atau mati dengan baik tanpa penderitaan.Ada pula yang menerjemahkan bahwa euthanasia secara etimologis adalah mati cepat tanpa penderitaan.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8229600" cy="928694"/>
          </a:xfrm>
        </p:spPr>
        <p:txBody>
          <a:bodyPr>
            <a:normAutofit fontScale="90000"/>
          </a:bodyPr>
          <a:lstStyle/>
          <a:p>
            <a:r>
              <a:rPr lang="id-ID" b="1" i="1" dirty="0" smtClean="0"/>
              <a:t/>
            </a:r>
            <a:br>
              <a:rPr lang="id-ID" b="1" i="1" dirty="0" smtClean="0"/>
            </a:br>
            <a:r>
              <a:rPr lang="id-ID" sz="3600" b="1" i="1" dirty="0" smtClean="0"/>
              <a:t>SEJARAH</a:t>
            </a:r>
            <a:r>
              <a:rPr lang="id-ID" sz="3600" b="1" i="1" dirty="0"/>
              <a:t>  DAN  PERKEMBANGAN </a:t>
            </a:r>
            <a:r>
              <a:rPr lang="id-ID" sz="3600" b="1" i="1" dirty="0" smtClean="0"/>
              <a:t/>
            </a:r>
            <a:br>
              <a:rPr lang="id-ID" sz="3600" b="1" i="1" dirty="0" smtClean="0"/>
            </a:br>
            <a:r>
              <a:rPr lang="id-ID" sz="3600" b="1" i="1" dirty="0" smtClean="0"/>
              <a:t> </a:t>
            </a:r>
            <a:r>
              <a:rPr lang="id-ID" sz="3600" b="1" i="1" dirty="0"/>
              <a:t>TRANSPLANTASI</a:t>
            </a:r>
            <a:r>
              <a:rPr lang="id-ID" dirty="0"/>
              <a:t/>
            </a:r>
            <a:br>
              <a:rPr lang="id-ID" dirty="0"/>
            </a:br>
            <a:endParaRPr lang="id-ID" dirty="0"/>
          </a:p>
        </p:txBody>
      </p:sp>
      <p:sp>
        <p:nvSpPr>
          <p:cNvPr id="3" name="Content Placeholder 2"/>
          <p:cNvSpPr>
            <a:spLocks noGrp="1"/>
          </p:cNvSpPr>
          <p:nvPr>
            <p:ph idx="1"/>
          </p:nvPr>
        </p:nvSpPr>
        <p:spPr>
          <a:xfrm>
            <a:off x="1142976" y="1357298"/>
            <a:ext cx="7543824" cy="4768865"/>
          </a:xfrm>
        </p:spPr>
        <p:txBody>
          <a:bodyPr>
            <a:normAutofit fontScale="62500" lnSpcReduction="20000"/>
          </a:bodyPr>
          <a:lstStyle/>
          <a:p>
            <a:r>
              <a:rPr lang="id-ID" b="1" dirty="0"/>
              <a:t>Tahun 600 SM di India,  Susrutatelah melakukan transplantasi kulit. Sementara pada masa </a:t>
            </a:r>
            <a:r>
              <a:rPr lang="id-ID" b="1" i="1" dirty="0"/>
              <a:t>Renaissance</a:t>
            </a:r>
            <a:r>
              <a:rPr lang="id-ID" b="1" dirty="0"/>
              <a:t>, seorang ahli bedah  dari Itali bernama Gaspare Tagliacozzi juga telah melakukan hal yang sama</a:t>
            </a:r>
            <a:r>
              <a:rPr lang="id-ID" b="1" dirty="0" smtClean="0"/>
              <a:t>.</a:t>
            </a:r>
          </a:p>
          <a:p>
            <a:endParaRPr lang="id-ID" b="1" dirty="0"/>
          </a:p>
          <a:p>
            <a:r>
              <a:rPr lang="id-ID" b="1" dirty="0"/>
              <a:t>Diduga John Hunter (1728-1793) adalah pioneer bedah eksperimental, termasuk bedah transplantasi. Dia mampu membuat cerita teknik bedah untuk menghasilkan suatu jaringan transplantasi yang tumbuh di tempat baru.Akan tetapi sistem golongan darah dan sistem </a:t>
            </a:r>
            <a:r>
              <a:rPr lang="id-ID" b="1" i="1" dirty="0"/>
              <a:t>histokompatibilitas</a:t>
            </a:r>
            <a:r>
              <a:rPr lang="id-ID" b="1" dirty="0"/>
              <a:t> yang erat hubungannya dengan reaksi terhadap transplantasi belum ditemukan</a:t>
            </a:r>
            <a:r>
              <a:rPr lang="id-ID" b="1" dirty="0" smtClean="0"/>
              <a:t>.</a:t>
            </a:r>
          </a:p>
          <a:p>
            <a:endParaRPr lang="id-ID" b="1" dirty="0"/>
          </a:p>
          <a:p>
            <a:r>
              <a:rPr lang="id-ID" b="1" dirty="0"/>
              <a:t>Pada abad ke-20, Winer dan Landsteiner mendukung perkembangan transplantasi dengan menemukan golongan darah sistem ABO dan sistem </a:t>
            </a:r>
            <a:r>
              <a:rPr lang="id-ID" b="1" i="1" dirty="0"/>
              <a:t>Rhesus</a:t>
            </a:r>
            <a:r>
              <a:rPr lang="id-ID" b="1" dirty="0"/>
              <a:t>.Saat ini perkembangan ilmu kekebalan tubuh makin berperan dalam keberhasilan tindakan transplantasi.</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id-ID" sz="3200" dirty="0"/>
              <a:t>Ilmu transplantasi modern makin berkembang dengan ditemukannya metode-metode pencangkokan, seperti</a:t>
            </a:r>
          </a:p>
        </p:txBody>
      </p:sp>
      <p:sp>
        <p:nvSpPr>
          <p:cNvPr id="3" name="Content Placeholder 2"/>
          <p:cNvSpPr>
            <a:spLocks noGrp="1"/>
          </p:cNvSpPr>
          <p:nvPr>
            <p:ph idx="1"/>
          </p:nvPr>
        </p:nvSpPr>
        <p:spPr/>
        <p:txBody>
          <a:bodyPr>
            <a:normAutofit fontScale="92500" lnSpcReduction="10000"/>
          </a:bodyPr>
          <a:lstStyle/>
          <a:p>
            <a:pPr>
              <a:buNone/>
            </a:pPr>
            <a:r>
              <a:rPr lang="id-ID" dirty="0"/>
              <a:t>a</a:t>
            </a:r>
            <a:r>
              <a:rPr lang="id-ID" dirty="0" smtClean="0"/>
              <a:t> </a:t>
            </a:r>
            <a:r>
              <a:rPr lang="id-ID" dirty="0"/>
              <a:t>Pencangkokan arteria mammaria interna di dalam operasi lintas koroner oleh </a:t>
            </a:r>
            <a:r>
              <a:rPr lang="id-ID" b="1" dirty="0"/>
              <a:t>Dr. George E. Green </a:t>
            </a:r>
            <a:r>
              <a:rPr lang="id-ID" dirty="0"/>
              <a:t>dan </a:t>
            </a:r>
            <a:r>
              <a:rPr lang="id-ID" b="1" dirty="0"/>
              <a:t>Parkinson</a:t>
            </a:r>
            <a:endParaRPr lang="id-ID" dirty="0"/>
          </a:p>
          <a:p>
            <a:pPr>
              <a:buNone/>
            </a:pPr>
            <a:r>
              <a:rPr lang="id-ID" dirty="0"/>
              <a:t>b.  </a:t>
            </a:r>
            <a:r>
              <a:rPr lang="id-ID" dirty="0" smtClean="0"/>
              <a:t>Pencangkokan </a:t>
            </a:r>
            <a:r>
              <a:rPr lang="id-ID" dirty="0"/>
              <a:t>jantung, dari jantung kera kepada manusia oleh </a:t>
            </a:r>
            <a:r>
              <a:rPr lang="id-ID" b="1" dirty="0"/>
              <a:t>Dr. Cristian Bernhard</a:t>
            </a:r>
            <a:r>
              <a:rPr lang="id-ID" dirty="0"/>
              <a:t>, walaupun pasiennya kemudia meninggal dalam waktu 18 hari.</a:t>
            </a:r>
          </a:p>
          <a:p>
            <a:pPr>
              <a:buNone/>
            </a:pPr>
            <a:r>
              <a:rPr lang="id-ID" dirty="0"/>
              <a:t>c.   </a:t>
            </a:r>
            <a:r>
              <a:rPr lang="id-ID" dirty="0" smtClean="0"/>
              <a:t>Pencangkokan </a:t>
            </a:r>
            <a:r>
              <a:rPr lang="id-ID" dirty="0"/>
              <a:t>sel-sel substansia nigra dari bayi yang meninggal ke penderita Parkinson oleh </a:t>
            </a:r>
            <a:r>
              <a:rPr lang="id-ID" b="1" dirty="0"/>
              <a:t>Dr. Andreas Bjornklund</a:t>
            </a:r>
            <a:r>
              <a:rPr lang="id-ID" dirty="0"/>
              <a:t>.</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hlinkClick r:id="rId2" tooltip="Hippokrates"/>
              </a:rPr>
              <a:t>Hippokrates</a:t>
            </a:r>
            <a:r>
              <a:rPr lang="id-ID" dirty="0"/>
              <a:t> pertama kali menggunakan istilah “eutanasia” ini pada “</a:t>
            </a:r>
            <a:r>
              <a:rPr lang="id-ID" dirty="0">
                <a:hlinkClick r:id="rId3" tooltip="Sumpah &#10;Hippokrates"/>
              </a:rPr>
              <a:t>sumpah Hippokrates</a:t>
            </a:r>
            <a:r>
              <a:rPr lang="id-ID" dirty="0"/>
              <a:t>” yang ditulis pada masa 400-300 SM.Sumpah tersebut berbunyi:</a:t>
            </a:r>
          </a:p>
          <a:p>
            <a:r>
              <a:rPr lang="id-ID" i="1" dirty="0"/>
              <a:t>“Saya tidak akan menyarankan dan atau memberikan obat yang mematikan kepada siapapun meskipun telah dimintakan untuk itu”.</a:t>
            </a:r>
            <a:endParaRPr lang="id-ID" dirty="0"/>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Banyak ragam pengertian euthanasia yang sudah muncul saat ini. Ada yang menyebutkan bahwa euthanasia merupakan praktek pencabutan kehidupan manusia atau hewan melalui cara yang dianggap tidak menimbulkan rasa sakit atau menimbulkan rasa sakit yang minimal, biasanya dilakukuan dengan cara memberikan suntikan yang mematikan. </a:t>
            </a:r>
            <a:endParaRPr lang="id-ID" dirty="0" smtClean="0"/>
          </a:p>
          <a:p>
            <a:r>
              <a:rPr lang="id-ID" dirty="0" smtClean="0"/>
              <a:t>Saat </a:t>
            </a:r>
            <a:r>
              <a:rPr lang="id-ID" dirty="0"/>
              <a:t>ini yang dimaksudkan dengan enthanasia adalah bahwa seorang dokter mengakhiri kehidupan pasien terminal dengan memberikan suntikan yang mematikan atas permintaan pasien itu sendiri., atau dengan kata lain euthanasia merupakan </a:t>
            </a:r>
            <a:r>
              <a:rPr lang="id-ID" i="1" dirty="0"/>
              <a:t>pembunuhan legal.</a:t>
            </a:r>
            <a:endParaRPr lang="id-ID" dirty="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Belanda, salah satu Negara di Eropa yang maju dalam pengetahuan hukum kesehatan mendefinisikan euthanasia sesuai dengan rumusan yang dibuat oleh </a:t>
            </a:r>
            <a:r>
              <a:rPr lang="id-ID" i="1" dirty="0"/>
              <a:t>Euthanasia Study Group</a:t>
            </a:r>
            <a:r>
              <a:rPr lang="id-ID" dirty="0"/>
              <a:t> dari KNMG (Ikatan Dokter Belanda), yaitu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Euthanasia adalah dengan sengaja tidak melakukan sesuatu untuk memperpanjang hidup seorang pasien atau sengaja melakukan sesuatu untuk memperpendek hidup atau mengakhiri hidup seorang pasien, dan ini dilakukan untuk kepentingan pasien itu sendiri.</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a:t>Jenis-jenis Euthnasia</a:t>
            </a:r>
            <a:r>
              <a:rPr lang="id-ID" dirty="0"/>
              <a:t/>
            </a:r>
            <a:br>
              <a:rPr lang="id-ID" dirty="0"/>
            </a:br>
            <a:endParaRPr lang="id-ID" dirty="0"/>
          </a:p>
        </p:txBody>
      </p:sp>
      <p:sp>
        <p:nvSpPr>
          <p:cNvPr id="3" name="Content Placeholder 2"/>
          <p:cNvSpPr>
            <a:spLocks noGrp="1"/>
          </p:cNvSpPr>
          <p:nvPr>
            <p:ph idx="1"/>
          </p:nvPr>
        </p:nvSpPr>
        <p:spPr/>
        <p:txBody>
          <a:bodyPr/>
          <a:lstStyle/>
          <a:p>
            <a:r>
              <a:rPr lang="id-ID" dirty="0"/>
              <a:t>Euthanasia dapat digolongkan menjadi beberapa jenis, sesuai dengan dari mana sudut pandangnya atau cara melihatnya.</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
            </a:r>
            <a:br>
              <a:rPr lang="id-ID" b="1" i="1" dirty="0" smtClean="0"/>
            </a:br>
            <a:r>
              <a:rPr lang="id-ID" b="1" i="1" dirty="0" smtClean="0"/>
              <a:t>Dilihat dari cara pelaksanaannya, euthanasia dapat dibedakan atas :</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77500" lnSpcReduction="20000"/>
          </a:bodyPr>
          <a:lstStyle/>
          <a:p>
            <a:pPr>
              <a:buNone/>
            </a:pPr>
            <a:r>
              <a:rPr lang="id-ID" b="1" dirty="0" smtClean="0"/>
              <a:t>a</a:t>
            </a:r>
            <a:r>
              <a:rPr lang="id-ID" b="1" dirty="0"/>
              <a:t>.   Euthanasia pasif</a:t>
            </a:r>
            <a:endParaRPr lang="id-ID" dirty="0"/>
          </a:p>
          <a:p>
            <a:r>
              <a:rPr lang="id-ID" dirty="0"/>
              <a:t>Euthanasia pasif adalah perbuatan menghentikan atau mencabut segala tindakan atau pengobatan yang sedang berlangsung untuk mempertahankan hidup pasin. Dengan kata lain, euthanasia pasif merupakan tindakan tidak memberikan pengobatan lagi kepada pasien terminal untuk mengakhiri hidupnya. Tindakan pada euthanasia pasif ini dilakukan secara sengaja dengan tidak lagi memberikan bantuan medis yang dapat memperpanjang hidup pasien, seperti tidak memberikan alat-alat bantu hidup atau obat-obat penahan rasa sakit, dan sebagainya.</a:t>
            </a:r>
          </a:p>
          <a:p>
            <a:r>
              <a:rPr lang="id-ID" dirty="0"/>
              <a:t>Penyalahgunaan euthanasia pasif biasa dilakukan oleh tenaga medis maupun keluarga pasien sendiri. Keluarga pasien bisa saja menghendaki kematian anggota keluarga mereka dengan berbagai alasan, misalnya untuk mengurangi penderitaan pasien itu sendiri atau karena sudah tidak mampu membayar biaya pengobatan.</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Euthanasia aktif atau </a:t>
            </a:r>
            <a:br>
              <a:rPr lang="id-ID" b="1" dirty="0" smtClean="0"/>
            </a:br>
            <a:r>
              <a:rPr lang="id-ID" b="1" dirty="0" smtClean="0"/>
              <a:t>euthanasia agresif</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Euthanasia </a:t>
            </a:r>
            <a:r>
              <a:rPr lang="id-ID" dirty="0"/>
              <a:t>aktif atau euthanasia agresif adalah perbuatan yang dilakukan secara medik melalui intervensi aktif oleh seorang dokter dengan tujuan untuk mengakhiri hidup manusia. </a:t>
            </a:r>
            <a:endParaRPr lang="id-ID" dirty="0" smtClean="0"/>
          </a:p>
          <a:p>
            <a:pPr>
              <a:buNone/>
            </a:pPr>
            <a:r>
              <a:rPr lang="id-ID" dirty="0" smtClean="0"/>
              <a:t>Dengan </a:t>
            </a:r>
            <a:r>
              <a:rPr lang="id-ID" dirty="0"/>
              <a:t>kata lain, Euthanasia agresif atau euthanasia aktif adalah suatu tindakan secara sengaja yang dilakukan oleh dokter atau tenaga kesehatan lain untuk mempersingkat atau mengakhiri hidup si pasien. </a:t>
            </a:r>
            <a:endParaRPr lang="id-ID" dirty="0" smtClean="0"/>
          </a:p>
          <a:p>
            <a:pPr>
              <a:buNone/>
            </a:pPr>
            <a:r>
              <a:rPr lang="id-ID" dirty="0" smtClean="0"/>
              <a:t>Euthanasia </a:t>
            </a:r>
            <a:r>
              <a:rPr lang="id-ID" dirty="0"/>
              <a:t>aktif menjabarkan kasus ketika suatu tindakan dilakukan dengan tujuan untuk mnimbulkan kematian dengan secara sengaja melalui obat-obatan atau dengan cara lain sehingga pasien tersebut meninggal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TotalTime>
  <Words>1123</Words>
  <Application>Microsoft Office PowerPoint</Application>
  <PresentationFormat>On-screen Show (4:3)</PresentationFormat>
  <Paragraphs>60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Opulent</vt:lpstr>
      <vt:lpstr>ISSUE ETIK DALAM PRAKTIK KEPERAWATAN</vt:lpstr>
      <vt:lpstr>1. EUTHANASIA</vt:lpstr>
      <vt:lpstr>Slide 3</vt:lpstr>
      <vt:lpstr>Slide 4</vt:lpstr>
      <vt:lpstr>Slide 5</vt:lpstr>
      <vt:lpstr>Slide 6</vt:lpstr>
      <vt:lpstr>Jenis-jenis Euthnasia </vt:lpstr>
      <vt:lpstr> Dilihat dari cara pelaksanaannya, euthanasia dapat dibedakan atas : </vt:lpstr>
      <vt:lpstr> Euthanasia aktif atau  euthanasia agresif </vt:lpstr>
      <vt:lpstr>Slide 10</vt:lpstr>
      <vt:lpstr>Ditinjau dari permintaan atau pemberian izin, euthanasia dibedakan atas </vt:lpstr>
      <vt:lpstr>Kasus</vt:lpstr>
      <vt:lpstr> 2.     ABORSI  </vt:lpstr>
      <vt:lpstr>Slide 14</vt:lpstr>
      <vt:lpstr>Slide 15</vt:lpstr>
      <vt:lpstr>Slide 16</vt:lpstr>
      <vt:lpstr>3. TRANSPLANTASI  ORGAN </vt:lpstr>
      <vt:lpstr>Slide 18</vt:lpstr>
      <vt:lpstr>Transplantasi organ</vt:lpstr>
      <vt:lpstr> SEJARAH  DAN  PERKEMBANGAN   TRANSPLANTASI </vt:lpstr>
      <vt:lpstr>Ilmu transplantasi modern makin berkembang dengan ditemukannya metode-metode pencangkokan, seperti</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 ETIK DALAM PRAKTIK KEPERAWATAN</dc:title>
  <dc:creator>Yayah Karyanah</dc:creator>
  <cp:lastModifiedBy>Yayah Karyanah</cp:lastModifiedBy>
  <cp:revision>4</cp:revision>
  <dcterms:created xsi:type="dcterms:W3CDTF">2017-11-17T00:41:32Z</dcterms:created>
  <dcterms:modified xsi:type="dcterms:W3CDTF">2017-11-17T01:26:11Z</dcterms:modified>
</cp:coreProperties>
</file>