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1"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2" r:id="rId17"/>
    <p:sldId id="273" r:id="rId18"/>
    <p:sldId id="274" r:id="rId19"/>
    <p:sldId id="275" r:id="rId20"/>
    <p:sldId id="276" r:id="rId21"/>
    <p:sldId id="270" r:id="rId22"/>
    <p:sldId id="277" r:id="rId23"/>
    <p:sldId id="278" r:id="rId24"/>
    <p:sldId id="279" r:id="rId25"/>
    <p:sldId id="280" r:id="rId26"/>
    <p:sldId id="281" r:id="rId27"/>
    <p:sldId id="282" r:id="rId28"/>
    <p:sldId id="285" r:id="rId2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DFE4496-F82D-46AD-B9F9-014A471C0F34}" type="datetimeFigureOut">
              <a:rPr lang="id-ID" smtClean="0"/>
              <a:t>25/10/2017</a:t>
            </a:fld>
            <a:endParaRPr lang="id-ID"/>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id-ID"/>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03912E8-F7CA-4E8E-BE5F-E446E5FB958A}"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FE4496-F82D-46AD-B9F9-014A471C0F34}" type="datetimeFigureOut">
              <a:rPr lang="id-ID" smtClean="0"/>
              <a:t>25/10/2017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03912E8-F7CA-4E8E-BE5F-E446E5FB958A}"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DFE4496-F82D-46AD-B9F9-014A471C0F34}" type="datetimeFigureOut">
              <a:rPr lang="id-ID" smtClean="0"/>
              <a:t>25/10/2017</a:t>
            </a:fld>
            <a:endParaRPr lang="id-ID"/>
          </a:p>
        </p:txBody>
      </p:sp>
      <p:sp>
        <p:nvSpPr>
          <p:cNvPr id="5" name="Footer Placeholder 4"/>
          <p:cNvSpPr>
            <a:spLocks noGrp="1"/>
          </p:cNvSpPr>
          <p:nvPr>
            <p:ph type="ftr" sz="quarter" idx="11"/>
          </p:nvPr>
        </p:nvSpPr>
        <p:spPr>
          <a:xfrm>
            <a:off x="457201" y="6248207"/>
            <a:ext cx="5573483" cy="365125"/>
          </a:xfrm>
        </p:spPr>
        <p:txBody>
          <a:bodyPr/>
          <a:lstStyle/>
          <a:p>
            <a:endParaRPr lang="id-ID"/>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03912E8-F7CA-4E8E-BE5F-E446E5FB958A}"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DFE4496-F82D-46AD-B9F9-014A471C0F34}" type="datetimeFigureOut">
              <a:rPr lang="id-ID" smtClean="0"/>
              <a:t>25/10/2017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03912E8-F7CA-4E8E-BE5F-E446E5FB958A}" type="slidenum">
              <a:rPr lang="id-ID" smtClean="0"/>
              <a:t>‹#›</a:t>
            </a:fld>
            <a:endParaRPr lang="id-ID"/>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DFE4496-F82D-46AD-B9F9-014A471C0F34}" type="datetimeFigureOut">
              <a:rPr lang="id-ID" smtClean="0"/>
              <a:t>25/10/2017</a:t>
            </a:fld>
            <a:endParaRPr lang="id-ID"/>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03912E8-F7CA-4E8E-BE5F-E446E5FB958A}" type="slidenum">
              <a:rPr lang="id-ID" smtClean="0"/>
              <a:t>‹#›</a:t>
            </a:fld>
            <a:endParaRPr lang="id-ID"/>
          </a:p>
        </p:txBody>
      </p:sp>
      <p:sp>
        <p:nvSpPr>
          <p:cNvPr id="14" name="Footer Placeholder 13"/>
          <p:cNvSpPr>
            <a:spLocks noGrp="1"/>
          </p:cNvSpPr>
          <p:nvPr>
            <p:ph type="ftr" sz="quarter" idx="12"/>
          </p:nvPr>
        </p:nvSpPr>
        <p:spPr/>
        <p:txBody>
          <a:bodyPr/>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DFE4496-F82D-46AD-B9F9-014A471C0F34}" type="datetimeFigureOut">
              <a:rPr lang="id-ID" smtClean="0"/>
              <a:t>25/10/2017</a:t>
            </a:fld>
            <a:endParaRPr lang="id-ID"/>
          </a:p>
        </p:txBody>
      </p:sp>
      <p:sp>
        <p:nvSpPr>
          <p:cNvPr id="10" name="Slide Number Placeholder 9"/>
          <p:cNvSpPr>
            <a:spLocks noGrp="1"/>
          </p:cNvSpPr>
          <p:nvPr>
            <p:ph type="sldNum" sz="quarter" idx="16"/>
          </p:nvPr>
        </p:nvSpPr>
        <p:spPr/>
        <p:txBody>
          <a:bodyPr rtlCol="0"/>
          <a:lstStyle/>
          <a:p>
            <a:fld id="{E03912E8-F7CA-4E8E-BE5F-E446E5FB958A}" type="slidenum">
              <a:rPr lang="id-ID" smtClean="0"/>
              <a:t>‹#›</a:t>
            </a:fld>
            <a:endParaRPr lang="id-ID"/>
          </a:p>
        </p:txBody>
      </p:sp>
      <p:sp>
        <p:nvSpPr>
          <p:cNvPr id="12" name="Footer Placeholder 11"/>
          <p:cNvSpPr>
            <a:spLocks noGrp="1"/>
          </p:cNvSpPr>
          <p:nvPr>
            <p:ph type="ftr" sz="quarter" idx="17"/>
          </p:nvPr>
        </p:nvSpPr>
        <p:spPr/>
        <p:txBody>
          <a:bodyPr rtlCol="0"/>
          <a:lstStyle/>
          <a:p>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5DFE4496-F82D-46AD-B9F9-014A471C0F34}" type="datetimeFigureOut">
              <a:rPr lang="id-ID" smtClean="0"/>
              <a:t>25/10/2017</a:t>
            </a:fld>
            <a:endParaRPr lang="id-ID"/>
          </a:p>
        </p:txBody>
      </p:sp>
      <p:sp>
        <p:nvSpPr>
          <p:cNvPr id="12" name="Slide Number Placeholder 11"/>
          <p:cNvSpPr>
            <a:spLocks noGrp="1"/>
          </p:cNvSpPr>
          <p:nvPr>
            <p:ph type="sldNum" sz="quarter" idx="16"/>
          </p:nvPr>
        </p:nvSpPr>
        <p:spPr/>
        <p:txBody>
          <a:bodyPr rtlCol="0"/>
          <a:lstStyle/>
          <a:p>
            <a:fld id="{E03912E8-F7CA-4E8E-BE5F-E446E5FB958A}" type="slidenum">
              <a:rPr lang="id-ID" smtClean="0"/>
              <a:t>‹#›</a:t>
            </a:fld>
            <a:endParaRPr lang="id-ID"/>
          </a:p>
        </p:txBody>
      </p:sp>
      <p:sp>
        <p:nvSpPr>
          <p:cNvPr id="14" name="Footer Placeholder 13"/>
          <p:cNvSpPr>
            <a:spLocks noGrp="1"/>
          </p:cNvSpPr>
          <p:nvPr>
            <p:ph type="ftr" sz="quarter" idx="17"/>
          </p:nvPr>
        </p:nvSpPr>
        <p:spPr/>
        <p:txBody>
          <a:bodyPr rtlCol="0"/>
          <a:lstStyle/>
          <a:p>
            <a:endParaRPr lang="id-ID"/>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DFE4496-F82D-46AD-B9F9-014A471C0F34}" type="datetimeFigureOut">
              <a:rPr lang="id-ID" smtClean="0"/>
              <a:t>25/10/2017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03912E8-F7CA-4E8E-BE5F-E446E5FB958A}"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FE4496-F82D-46AD-B9F9-014A471C0F34}" type="datetimeFigureOut">
              <a:rPr lang="id-ID" smtClean="0"/>
              <a:t>25/10/2017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03912E8-F7CA-4E8E-BE5F-E446E5FB958A}"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DFE4496-F82D-46AD-B9F9-014A471C0F34}" type="datetimeFigureOut">
              <a:rPr lang="id-ID" smtClean="0"/>
              <a:t>25/10/2017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03912E8-F7CA-4E8E-BE5F-E446E5FB958A}" type="slidenum">
              <a:rPr lang="id-ID" smtClean="0"/>
              <a:t>‹#›</a:t>
            </a:fld>
            <a:endParaRPr lang="id-ID"/>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5DFE4496-F82D-46AD-B9F9-014A471C0F34}" type="datetimeFigureOut">
              <a:rPr lang="id-ID" smtClean="0"/>
              <a:t>25/10/2017</a:t>
            </a:fld>
            <a:endParaRPr lang="id-ID"/>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03912E8-F7CA-4E8E-BE5F-E446E5FB958A}" type="slidenum">
              <a:rPr lang="id-ID" smtClean="0"/>
              <a:t>‹#›</a:t>
            </a:fld>
            <a:endParaRPr lang="id-ID"/>
          </a:p>
        </p:txBody>
      </p:sp>
      <p:sp>
        <p:nvSpPr>
          <p:cNvPr id="14" name="Footer Placeholder 13"/>
          <p:cNvSpPr>
            <a:spLocks noGrp="1"/>
          </p:cNvSpPr>
          <p:nvPr>
            <p:ph type="ftr" sz="quarter" idx="12"/>
          </p:nvPr>
        </p:nvSpPr>
        <p:spPr>
          <a:xfrm>
            <a:off x="1600200" y="6248206"/>
            <a:ext cx="4572000" cy="365125"/>
          </a:xfrm>
        </p:spPr>
        <p:txBody>
          <a:bodyPr rtlCol="0"/>
          <a:lstStyle/>
          <a:p>
            <a:endParaRPr lang="id-ID"/>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DFE4496-F82D-46AD-B9F9-014A471C0F34}" type="datetimeFigureOut">
              <a:rPr lang="id-ID" smtClean="0"/>
              <a:t>25/10/2017</a:t>
            </a:fld>
            <a:endParaRPr lang="id-ID"/>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id-ID"/>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03912E8-F7CA-4E8E-BE5F-E446E5FB958A}"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571744"/>
            <a:ext cx="8229600" cy="1143000"/>
          </a:xfrm>
        </p:spPr>
        <p:txBody>
          <a:bodyPr>
            <a:normAutofit fontScale="90000"/>
          </a:bodyPr>
          <a:lstStyle/>
          <a:p>
            <a:r>
              <a:rPr lang="id-ID" dirty="0" smtClean="0"/>
              <a:t>Pertemuan 12</a:t>
            </a:r>
            <a:br>
              <a:rPr lang="id-ID" dirty="0" smtClean="0"/>
            </a:br>
            <a:r>
              <a:rPr lang="id-ID" dirty="0" smtClean="0">
                <a:latin typeface="Algerian" pitchFamily="82" charset="0"/>
              </a:rPr>
              <a:t>NURSING ADVOKASI</a:t>
            </a:r>
            <a:endParaRPr lang="id-ID" dirty="0">
              <a:latin typeface="Algerian" pitchFamily="82" charset="0"/>
            </a:endParaRPr>
          </a:p>
        </p:txBody>
      </p:sp>
      <p:sp>
        <p:nvSpPr>
          <p:cNvPr id="3" name="Content Placeholder 2"/>
          <p:cNvSpPr>
            <a:spLocks noGrp="1"/>
          </p:cNvSpPr>
          <p:nvPr>
            <p:ph sz="quarter" idx="1"/>
          </p:nvPr>
        </p:nvSpPr>
        <p:spPr>
          <a:xfrm>
            <a:off x="457200" y="4572008"/>
            <a:ext cx="8229600" cy="1554155"/>
          </a:xfrm>
        </p:spPr>
        <p:txBody>
          <a:bodyPr/>
          <a:lstStyle/>
          <a:p>
            <a:pPr algn="just">
              <a:buNone/>
            </a:pPr>
            <a:r>
              <a:rPr lang="id-ID" dirty="0" smtClean="0"/>
              <a:t>                   </a:t>
            </a:r>
            <a:r>
              <a:rPr lang="id-ID" b="1" dirty="0" smtClean="0">
                <a:solidFill>
                  <a:srgbClr val="FF0000"/>
                </a:solidFill>
              </a:rPr>
              <a:t>Yayah Karyanah, B.Sc, S.Sos, MM</a:t>
            </a:r>
            <a:endParaRPr lang="id-ID"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Perawat professional </a:t>
            </a:r>
          </a:p>
        </p:txBody>
      </p:sp>
      <p:sp>
        <p:nvSpPr>
          <p:cNvPr id="3" name="Content Placeholder 2"/>
          <p:cNvSpPr>
            <a:spLocks noGrp="1"/>
          </p:cNvSpPr>
          <p:nvPr>
            <p:ph sz="quarter" idx="1"/>
          </p:nvPr>
        </p:nvSpPr>
        <p:spPr/>
        <p:txBody>
          <a:bodyPr/>
          <a:lstStyle/>
          <a:p>
            <a:r>
              <a:rPr lang="id-ID" dirty="0"/>
              <a:t>Perawat professional adalah perawat yang bertanggung jawab dan berwewenang memberikan pelayanan keperawatan secara mandiri dan atau berkolaborasi dengan tenaga kesehatan lain sesuai dengan kewenangannya (Depkes RI,2002).</a:t>
            </a:r>
          </a:p>
          <a:p>
            <a:endParaRPr lang="id-ID" dirty="0"/>
          </a:p>
          <a:p>
            <a:pPr>
              <a:buNone/>
            </a:pP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latin typeface="Algerian" pitchFamily="82" charset="0"/>
              </a:rPr>
              <a:t>c. Peran </a:t>
            </a:r>
            <a:r>
              <a:rPr lang="id-ID" b="1" dirty="0">
                <a:latin typeface="Algerian" pitchFamily="82" charset="0"/>
              </a:rPr>
              <a:t>Perawat</a:t>
            </a:r>
            <a:r>
              <a:rPr lang="id-ID" dirty="0" smtClean="0"/>
              <a:t/>
            </a:r>
            <a:br>
              <a:rPr lang="id-ID" dirty="0" smtClean="0"/>
            </a:br>
            <a:endParaRPr lang="id-ID" dirty="0"/>
          </a:p>
        </p:txBody>
      </p:sp>
      <p:sp>
        <p:nvSpPr>
          <p:cNvPr id="3" name="Content Placeholder 2"/>
          <p:cNvSpPr>
            <a:spLocks noGrp="1"/>
          </p:cNvSpPr>
          <p:nvPr>
            <p:ph sz="quarter" idx="1"/>
          </p:nvPr>
        </p:nvSpPr>
        <p:spPr/>
        <p:txBody>
          <a:bodyPr/>
          <a:lstStyle/>
          <a:p>
            <a:pPr>
              <a:buNone/>
            </a:pPr>
            <a:r>
              <a:rPr lang="id-ID" b="1" dirty="0"/>
              <a:t>Peran perawat </a:t>
            </a:r>
            <a:r>
              <a:rPr lang="id-ID" dirty="0"/>
              <a:t>adalah tingkah laku yang diharapkan oleh orang lain terhadap seseorang yang memenuhi kualifikasi sehingga dibenarkan mempunyai kedudukan dalam suatu system pelayanan kesehatan (Pusdiknakes,1989), menurut Doheney (1992) peran perawat terdiri dari:</a:t>
            </a:r>
          </a:p>
          <a:p>
            <a:pPr>
              <a:buNone/>
            </a:pP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endParaRPr lang="id-ID" dirty="0"/>
          </a:p>
        </p:txBody>
      </p:sp>
      <p:sp>
        <p:nvSpPr>
          <p:cNvPr id="3" name="Content Placeholder 2"/>
          <p:cNvSpPr>
            <a:spLocks noGrp="1"/>
          </p:cNvSpPr>
          <p:nvPr>
            <p:ph sz="quarter" idx="1"/>
          </p:nvPr>
        </p:nvSpPr>
        <p:spPr>
          <a:xfrm>
            <a:off x="1142976" y="928670"/>
            <a:ext cx="7543824" cy="5197493"/>
          </a:xfrm>
        </p:spPr>
        <p:txBody>
          <a:bodyPr>
            <a:normAutofit fontScale="92500" lnSpcReduction="10000"/>
          </a:bodyPr>
          <a:lstStyle/>
          <a:p>
            <a:pPr>
              <a:buNone/>
            </a:pPr>
            <a:endParaRPr lang="id-ID" b="1" dirty="0" smtClean="0"/>
          </a:p>
          <a:p>
            <a:pPr>
              <a:buNone/>
            </a:pPr>
            <a:r>
              <a:rPr lang="id-ID" b="1" dirty="0" smtClean="0"/>
              <a:t>1. Care </a:t>
            </a:r>
            <a:r>
              <a:rPr lang="id-ID" b="1" dirty="0"/>
              <a:t>giver/pemberi pelayanan </a:t>
            </a:r>
            <a:endParaRPr lang="id-ID" b="1" dirty="0" smtClean="0"/>
          </a:p>
          <a:p>
            <a:pPr>
              <a:buNone/>
            </a:pPr>
            <a:r>
              <a:rPr lang="id-ID" dirty="0" smtClean="0"/>
              <a:t>a.  Memperhatikan individu dalam konteks sesuatu kebutuhan klien</a:t>
            </a:r>
          </a:p>
          <a:p>
            <a:pPr>
              <a:buNone/>
            </a:pPr>
            <a:r>
              <a:rPr lang="id-ID" dirty="0" smtClean="0"/>
              <a:t>b.</a:t>
            </a:r>
            <a:r>
              <a:rPr lang="id-ID" dirty="0"/>
              <a:t> </a:t>
            </a:r>
            <a:r>
              <a:rPr lang="id-ID" dirty="0" smtClean="0"/>
              <a:t>Perawat </a:t>
            </a:r>
            <a:r>
              <a:rPr lang="id-ID" dirty="0"/>
              <a:t>menggunakan nursing proses untuk mengidentifikasi diagnosa keperawatan, mulai dari masalah fisik (fisiologis) sampai masalah psikologis.</a:t>
            </a:r>
            <a:endParaRPr lang="id-ID" dirty="0" smtClean="0"/>
          </a:p>
          <a:p>
            <a:pPr>
              <a:buNone/>
            </a:pPr>
            <a:r>
              <a:rPr lang="id-ID" dirty="0"/>
              <a:t>c</a:t>
            </a:r>
            <a:r>
              <a:rPr lang="id-ID" dirty="0" smtClean="0"/>
              <a:t>.  </a:t>
            </a:r>
            <a:r>
              <a:rPr lang="id-ID" dirty="0"/>
              <a:t>Peran utama adalah memberikan pelayanan keperawatan kepada individu, keluarga, kelompok atau masyarakat sesuai diagnose keperawatan yang terjadi mulai dari masalah yang bersifat sederhana sampai dengan komplek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sz="quarter" idx="1"/>
          </p:nvPr>
        </p:nvSpPr>
        <p:spPr/>
        <p:txBody>
          <a:bodyPr>
            <a:normAutofit/>
          </a:bodyPr>
          <a:lstStyle/>
          <a:p>
            <a:pPr>
              <a:buNone/>
            </a:pPr>
            <a:r>
              <a:rPr lang="id-ID" b="1" dirty="0"/>
              <a:t>2. </a:t>
            </a:r>
            <a:r>
              <a:rPr lang="id-ID" b="1" dirty="0" smtClean="0"/>
              <a:t>Clien </a:t>
            </a:r>
            <a:r>
              <a:rPr lang="id-ID" b="1" dirty="0"/>
              <a:t>advocate/pembela pasien</a:t>
            </a:r>
            <a:endParaRPr lang="id-ID" b="1" dirty="0" smtClean="0"/>
          </a:p>
          <a:p>
            <a:pPr>
              <a:buNone/>
            </a:pPr>
            <a:r>
              <a:rPr lang="id-ID" dirty="0" smtClean="0"/>
              <a:t>    Perawat </a:t>
            </a:r>
            <a:r>
              <a:rPr lang="id-ID" dirty="0"/>
              <a:t>bertanggung jawab untuk membantu klien dan keluarga dalam menginterpretasi informasi dari berbagai pemberi pelayanan dan memberikan informasi lain yang diperlukan untuk mengambil prsetujuan (inform consent) atas tidakan keperawatan yang diberikan.</a:t>
            </a:r>
            <a:endParaRPr lang="id-ID" dirty="0" smtClean="0"/>
          </a:p>
          <a:p>
            <a:pPr>
              <a:buNone/>
            </a:pP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6842"/>
          </a:xfrm>
        </p:spPr>
        <p:txBody>
          <a:bodyPr>
            <a:normAutofit fontScale="90000"/>
          </a:bodyPr>
          <a:lstStyle/>
          <a:p>
            <a:endParaRPr lang="id-ID" dirty="0"/>
          </a:p>
        </p:txBody>
      </p:sp>
      <p:sp>
        <p:nvSpPr>
          <p:cNvPr id="3" name="Content Placeholder 2"/>
          <p:cNvSpPr>
            <a:spLocks noGrp="1"/>
          </p:cNvSpPr>
          <p:nvPr>
            <p:ph sz="quarter" idx="1"/>
          </p:nvPr>
        </p:nvSpPr>
        <p:spPr>
          <a:xfrm>
            <a:off x="457200" y="714356"/>
            <a:ext cx="8229600" cy="5411807"/>
          </a:xfrm>
        </p:spPr>
        <p:txBody>
          <a:bodyPr>
            <a:normAutofit fontScale="92500" lnSpcReduction="20000"/>
          </a:bodyPr>
          <a:lstStyle/>
          <a:p>
            <a:pPr>
              <a:buNone/>
            </a:pPr>
            <a:r>
              <a:rPr lang="id-ID" b="1" dirty="0"/>
              <a:t>3.      Consellor/konseling</a:t>
            </a:r>
            <a:endParaRPr lang="id-ID" b="1" dirty="0" smtClean="0"/>
          </a:p>
          <a:p>
            <a:pPr>
              <a:buNone/>
            </a:pPr>
            <a:endParaRPr lang="id-ID" dirty="0" smtClean="0"/>
          </a:p>
          <a:p>
            <a:pPr>
              <a:buNone/>
            </a:pPr>
            <a:r>
              <a:rPr lang="id-ID" dirty="0" smtClean="0"/>
              <a:t>a. Tugas </a:t>
            </a:r>
            <a:r>
              <a:rPr lang="id-ID" dirty="0"/>
              <a:t>utama perawat adalah mengidentifikasi perubahan pola interaksi klien terhadap keadaan sehat sakitnya.</a:t>
            </a:r>
            <a:endParaRPr lang="id-ID" dirty="0" smtClean="0"/>
          </a:p>
          <a:p>
            <a:pPr>
              <a:buNone/>
            </a:pPr>
            <a:r>
              <a:rPr lang="id-ID" dirty="0"/>
              <a:t>b. </a:t>
            </a:r>
            <a:r>
              <a:rPr lang="id-ID" dirty="0" smtClean="0"/>
              <a:t>Adanya </a:t>
            </a:r>
            <a:r>
              <a:rPr lang="id-ID" dirty="0"/>
              <a:t>pola interaksi ini merupakan dasar dalam merencanakan metode untuk meningkatkan kemampuan adaptasinya.</a:t>
            </a:r>
            <a:endParaRPr lang="id-ID" dirty="0" smtClean="0"/>
          </a:p>
          <a:p>
            <a:pPr>
              <a:buNone/>
            </a:pPr>
            <a:r>
              <a:rPr lang="id-ID" dirty="0"/>
              <a:t>c. </a:t>
            </a:r>
            <a:r>
              <a:rPr lang="id-ID" dirty="0" smtClean="0"/>
              <a:t>Konseling </a:t>
            </a:r>
            <a:r>
              <a:rPr lang="id-ID" dirty="0"/>
              <a:t>diberikan kepada individu atau keluarga dalam mengintegrasikan pengalaman kesehatan dengan pengalaman masa lalu.</a:t>
            </a:r>
            <a:endParaRPr lang="id-ID" dirty="0" smtClean="0"/>
          </a:p>
          <a:p>
            <a:pPr>
              <a:buNone/>
            </a:pPr>
            <a:r>
              <a:rPr lang="id-ID" dirty="0"/>
              <a:t>d. </a:t>
            </a:r>
            <a:r>
              <a:rPr lang="id-ID" dirty="0" smtClean="0"/>
              <a:t>Pemecahan </a:t>
            </a:r>
            <a:r>
              <a:rPr lang="id-ID" dirty="0"/>
              <a:t>masalah difokuskan pada masalah mengubah perilaku hidup sehat (prubahan pola interaksi)</a:t>
            </a:r>
            <a:endParaRPr lang="id-ID" dirty="0" smtClean="0"/>
          </a:p>
          <a:p>
            <a:pPr>
              <a:buNone/>
            </a:pP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txBody>
          <a:bodyPr>
            <a:normAutofit fontScale="90000"/>
          </a:bodyPr>
          <a:lstStyle/>
          <a:p>
            <a:endParaRPr lang="id-ID" dirty="0"/>
          </a:p>
        </p:txBody>
      </p:sp>
      <p:sp>
        <p:nvSpPr>
          <p:cNvPr id="3" name="Content Placeholder 2"/>
          <p:cNvSpPr>
            <a:spLocks noGrp="1"/>
          </p:cNvSpPr>
          <p:nvPr>
            <p:ph sz="quarter" idx="1"/>
          </p:nvPr>
        </p:nvSpPr>
        <p:spPr>
          <a:xfrm>
            <a:off x="457200" y="857232"/>
            <a:ext cx="8229600" cy="5268931"/>
          </a:xfrm>
        </p:spPr>
        <p:txBody>
          <a:bodyPr>
            <a:normAutofit/>
          </a:bodyPr>
          <a:lstStyle/>
          <a:p>
            <a:pPr>
              <a:buNone/>
            </a:pPr>
            <a:r>
              <a:rPr lang="id-ID" b="1" dirty="0"/>
              <a:t>4. </a:t>
            </a:r>
            <a:r>
              <a:rPr lang="id-ID" b="1" dirty="0" smtClean="0"/>
              <a:t>Educator </a:t>
            </a:r>
            <a:r>
              <a:rPr lang="id-ID" b="1" dirty="0"/>
              <a:t>/pendidik</a:t>
            </a:r>
            <a:endParaRPr lang="id-ID" b="1" dirty="0" smtClean="0"/>
          </a:p>
          <a:p>
            <a:pPr>
              <a:buNone/>
            </a:pPr>
            <a:r>
              <a:rPr lang="id-ID" dirty="0"/>
              <a:t>a. </a:t>
            </a:r>
            <a:r>
              <a:rPr lang="id-ID" dirty="0" smtClean="0"/>
              <a:t>Peran </a:t>
            </a:r>
            <a:r>
              <a:rPr lang="id-ID" dirty="0"/>
              <a:t>ini dilakukan pada klien, keluarga, tim kesehatan lain baik secara spontan (saat interaksi) maupun secara disiapkan.</a:t>
            </a:r>
            <a:endParaRPr lang="id-ID" dirty="0" smtClean="0"/>
          </a:p>
          <a:p>
            <a:pPr>
              <a:buNone/>
            </a:pPr>
            <a:r>
              <a:rPr lang="id-ID" dirty="0" smtClean="0"/>
              <a:t>b.Tugas </a:t>
            </a:r>
            <a:r>
              <a:rPr lang="id-ID" dirty="0"/>
              <a:t>perawat adalah membantu mempertinggi k. pengetahuan dalam upaya meningkatkan kesehatan, gejala penyakit sesuai kondisi dan tindakan yang spesifik.</a:t>
            </a:r>
            <a:endParaRPr lang="id-ID" dirty="0" smtClean="0"/>
          </a:p>
          <a:p>
            <a:pPr>
              <a:buNone/>
            </a:pPr>
            <a:r>
              <a:rPr lang="id-ID" dirty="0"/>
              <a:t>c. </a:t>
            </a:r>
            <a:r>
              <a:rPr lang="id-ID" dirty="0" smtClean="0"/>
              <a:t>Dasar </a:t>
            </a:r>
            <a:r>
              <a:rPr lang="id-ID" dirty="0"/>
              <a:t>pelaksanaan peran adalah intervensi dalam Nursing care Planning.</a:t>
            </a:r>
            <a:endParaRPr lang="id-ID" dirty="0" smtClean="0"/>
          </a:p>
          <a:p>
            <a:pPr>
              <a:buNone/>
            </a:pP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lnSpcReduction="10000"/>
          </a:bodyPr>
          <a:lstStyle/>
          <a:p>
            <a:pPr>
              <a:buNone/>
            </a:pPr>
            <a:r>
              <a:rPr lang="id-ID" b="1" dirty="0"/>
              <a:t>5. </a:t>
            </a:r>
            <a:r>
              <a:rPr lang="id-ID" b="1" dirty="0" smtClean="0"/>
              <a:t>Coordinator/koordinator</a:t>
            </a:r>
          </a:p>
          <a:p>
            <a:pPr>
              <a:buNone/>
            </a:pPr>
            <a:r>
              <a:rPr lang="id-ID" dirty="0" smtClean="0"/>
              <a:t>     Peran </a:t>
            </a:r>
            <a:r>
              <a:rPr lang="id-ID" dirty="0"/>
              <a:t>perawat adalah mengarahkan , merencanakan, mengorganisasikan pelayanan dari semua tim kesehatan. Karena klien menerima banyak pelayanan dari banyak profesional misalnya nutrisi maka aspek yang harus diperhatikan adalah jenis, jumlah, komposisi, persiapan, pengelolaan, cara memberikan, monitoring, motivasi edukasi dan sebagainya.</a:t>
            </a:r>
            <a:endParaRPr lang="id-ID" dirty="0" smtClean="0"/>
          </a:p>
          <a:p>
            <a:pPr>
              <a:buNone/>
            </a:pPr>
            <a:r>
              <a:rPr lang="id-ID" dirty="0"/>
              <a:t> </a:t>
            </a:r>
            <a:endParaRPr lang="id-ID" dirty="0" smtClean="0"/>
          </a:p>
          <a:p>
            <a:pPr>
              <a:buNone/>
            </a:pP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pPr>
              <a:buNone/>
            </a:pPr>
            <a:r>
              <a:rPr lang="id-ID" b="1" dirty="0" smtClean="0"/>
              <a:t>6. Collaborator/kolaborasi</a:t>
            </a:r>
          </a:p>
          <a:p>
            <a:pPr>
              <a:buNone/>
            </a:pPr>
            <a:r>
              <a:rPr lang="id-ID" dirty="0" smtClean="0"/>
              <a:t>    Dalam </a:t>
            </a:r>
            <a:r>
              <a:rPr lang="id-ID" dirty="0"/>
              <a:t>hal ini perawat bersama klien, keluarga dan tim kesehatan lainnya berupaya mengidentifikasi pelayanan kesehatan yang diperlukan termasuk tukar pendapat terhadap pelayanan yang diperlukan klien, memberi dukungan, paduan keahlian dan ketrampilan dari berbagai profesional pemberi pelayanan kesehatan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5404"/>
          </a:xfrm>
        </p:spPr>
        <p:txBody>
          <a:bodyPr>
            <a:normAutofit fontScale="90000"/>
          </a:bodyPr>
          <a:lstStyle/>
          <a:p>
            <a:endParaRPr lang="id-ID" dirty="0"/>
          </a:p>
        </p:txBody>
      </p:sp>
      <p:sp>
        <p:nvSpPr>
          <p:cNvPr id="3" name="Content Placeholder 2"/>
          <p:cNvSpPr>
            <a:spLocks noGrp="1"/>
          </p:cNvSpPr>
          <p:nvPr>
            <p:ph sz="quarter" idx="1"/>
          </p:nvPr>
        </p:nvSpPr>
        <p:spPr>
          <a:xfrm>
            <a:off x="457200" y="857232"/>
            <a:ext cx="8229600" cy="5268931"/>
          </a:xfrm>
        </p:spPr>
        <p:txBody>
          <a:bodyPr/>
          <a:lstStyle/>
          <a:p>
            <a:pPr>
              <a:buNone/>
            </a:pPr>
            <a:r>
              <a:rPr lang="id-ID" b="1" dirty="0"/>
              <a:t>7. </a:t>
            </a:r>
            <a:r>
              <a:rPr lang="id-ID" b="1" dirty="0" smtClean="0"/>
              <a:t>Consultan/konsultan</a:t>
            </a:r>
          </a:p>
          <a:p>
            <a:pPr>
              <a:buNone/>
            </a:pPr>
            <a:r>
              <a:rPr lang="id-ID" dirty="0" smtClean="0"/>
              <a:t>    Elemen </a:t>
            </a:r>
            <a:r>
              <a:rPr lang="id-ID" dirty="0"/>
              <a:t>ini secara tidak langsung berkaitan dengan permintaan klien dan informasi tentang tujuan keperawatan yang diberikan. Dengan peran ini dapat dikatakan keperawatan adalah sumber informasi yang berkaitan dengan kondisi spesifik klien.</a:t>
            </a:r>
            <a:endParaRPr lang="id-ID" dirty="0" smtClean="0"/>
          </a:p>
          <a:p>
            <a:pPr>
              <a:buNone/>
            </a:pP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txBody>
          <a:bodyPr>
            <a:normAutofit fontScale="90000"/>
          </a:bodyPr>
          <a:lstStyle/>
          <a:p>
            <a:endParaRPr lang="id-ID" dirty="0"/>
          </a:p>
        </p:txBody>
      </p:sp>
      <p:sp>
        <p:nvSpPr>
          <p:cNvPr id="3" name="Content Placeholder 2"/>
          <p:cNvSpPr>
            <a:spLocks noGrp="1"/>
          </p:cNvSpPr>
          <p:nvPr>
            <p:ph sz="quarter" idx="1"/>
          </p:nvPr>
        </p:nvSpPr>
        <p:spPr>
          <a:xfrm>
            <a:off x="457200" y="1071546"/>
            <a:ext cx="8229600" cy="5054617"/>
          </a:xfrm>
        </p:spPr>
        <p:txBody>
          <a:bodyPr/>
          <a:lstStyle/>
          <a:p>
            <a:pPr>
              <a:buNone/>
            </a:pPr>
            <a:endParaRPr lang="id-ID" dirty="0" smtClean="0"/>
          </a:p>
          <a:p>
            <a:pPr>
              <a:buNone/>
            </a:pPr>
            <a:r>
              <a:rPr lang="id-ID" b="1" dirty="0" smtClean="0"/>
              <a:t>8. </a:t>
            </a:r>
            <a:r>
              <a:rPr lang="id-ID" b="1" dirty="0"/>
              <a:t>Change agent/perubah</a:t>
            </a:r>
            <a:endParaRPr lang="id-ID" b="1" dirty="0" smtClean="0"/>
          </a:p>
          <a:p>
            <a:pPr>
              <a:buNone/>
            </a:pPr>
            <a:r>
              <a:rPr lang="id-ID" dirty="0" smtClean="0"/>
              <a:t>    Elemen </a:t>
            </a:r>
            <a:r>
              <a:rPr lang="id-ID" dirty="0"/>
              <a:t>ini mencakup perencanaan, kerjasama, perubahan yang sistematis dalam hubungan dengan klien dan cara pemberian keperawatan kepada klien.</a:t>
            </a:r>
            <a:endParaRPr lang="id-ID" dirty="0" smtClean="0"/>
          </a:p>
          <a:p>
            <a:pPr>
              <a:buNone/>
            </a:pPr>
            <a:endParaRPr lang="id-ID" dirty="0"/>
          </a:p>
          <a:p>
            <a:pPr>
              <a:buNone/>
            </a:pP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357167"/>
            <a:ext cx="7772400" cy="1000132"/>
          </a:xfrm>
        </p:spPr>
        <p:txBody>
          <a:bodyPr>
            <a:normAutofit fontScale="90000"/>
          </a:bodyPr>
          <a:lstStyle/>
          <a:p>
            <a:r>
              <a:rPr lang="id-ID" b="1" dirty="0" smtClean="0"/>
              <a:t/>
            </a:r>
            <a:br>
              <a:rPr lang="id-ID" b="1" dirty="0" smtClean="0"/>
            </a:br>
            <a:r>
              <a:rPr lang="id-ID" b="1" dirty="0" smtClean="0">
                <a:latin typeface="Algerian" pitchFamily="82" charset="0"/>
              </a:rPr>
              <a:t>Pengertian advokasi</a:t>
            </a:r>
            <a:r>
              <a:rPr lang="id-ID" dirty="0" smtClean="0"/>
              <a:t/>
            </a:r>
            <a:br>
              <a:rPr lang="id-ID" dirty="0" smtClean="0"/>
            </a:br>
            <a:endParaRPr lang="id-ID" dirty="0"/>
          </a:p>
        </p:txBody>
      </p:sp>
      <p:sp>
        <p:nvSpPr>
          <p:cNvPr id="3" name="Subtitle 2"/>
          <p:cNvSpPr>
            <a:spLocks noGrp="1"/>
          </p:cNvSpPr>
          <p:nvPr>
            <p:ph type="subTitle" idx="1"/>
          </p:nvPr>
        </p:nvSpPr>
        <p:spPr>
          <a:xfrm>
            <a:off x="1371600" y="1571612"/>
            <a:ext cx="6400800" cy="4067188"/>
          </a:xfrm>
        </p:spPr>
        <p:txBody>
          <a:bodyPr>
            <a:normAutofit/>
          </a:bodyPr>
          <a:lstStyle/>
          <a:p>
            <a:pPr algn="l"/>
            <a:r>
              <a:rPr lang="id-ID" b="1" dirty="0" smtClean="0"/>
              <a:t>Advoksi </a:t>
            </a:r>
            <a:r>
              <a:rPr lang="id-ID" b="1" dirty="0"/>
              <a:t>secara harfiah berarti pembelaan, sokongan atau bantuan terhadap seseorang yang mempunyai permasalahan. Istilah advokasi mula-mula digunakan di bidang hukum atau pengadilan. </a:t>
            </a:r>
          </a:p>
          <a:p>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latin typeface="Algerian" pitchFamily="82" charset="0"/>
              </a:rPr>
              <a:t>Peranan perawat sebagai advokator</a:t>
            </a:r>
            <a:r>
              <a:rPr lang="id-ID" dirty="0" smtClean="0"/>
              <a:t/>
            </a:r>
            <a:br>
              <a:rPr lang="id-ID" dirty="0" smtClean="0"/>
            </a:br>
            <a:endParaRPr lang="id-ID" dirty="0"/>
          </a:p>
        </p:txBody>
      </p:sp>
      <p:sp>
        <p:nvSpPr>
          <p:cNvPr id="3" name="Content Placeholder 2"/>
          <p:cNvSpPr>
            <a:spLocks noGrp="1"/>
          </p:cNvSpPr>
          <p:nvPr>
            <p:ph sz="quarter" idx="1"/>
          </p:nvPr>
        </p:nvSpPr>
        <p:spPr/>
        <p:txBody>
          <a:bodyPr/>
          <a:lstStyle/>
          <a:p>
            <a:pPr>
              <a:buNone/>
            </a:pPr>
            <a:r>
              <a:rPr lang="id-ID" dirty="0"/>
              <a:t>Sebagai advokat klien, perawat berfungsi </a:t>
            </a:r>
            <a:r>
              <a:rPr lang="id-ID" dirty="0" smtClean="0"/>
              <a:t>:</a:t>
            </a:r>
          </a:p>
          <a:p>
            <a:pPr>
              <a:buNone/>
            </a:pPr>
            <a:r>
              <a:rPr lang="id-ID" dirty="0" smtClean="0"/>
              <a:t>1. Penghubung </a:t>
            </a:r>
            <a:r>
              <a:rPr lang="id-ID" dirty="0"/>
              <a:t>antara klien dengan tim kesehatan lain </a:t>
            </a:r>
            <a:endParaRPr lang="id-ID" dirty="0" smtClean="0"/>
          </a:p>
          <a:p>
            <a:pPr>
              <a:buNone/>
            </a:pPr>
            <a:r>
              <a:rPr lang="id-ID" dirty="0" smtClean="0"/>
              <a:t>2. Membela </a:t>
            </a:r>
            <a:r>
              <a:rPr lang="id-ID" dirty="0"/>
              <a:t>kepentingan klien dan membantu klien memahami semua informasi dan upaya kesehatan yang diberikan oleh tim kesehatan dengan pendekatan tradisional maupun professional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6842"/>
          </a:xfrm>
        </p:spPr>
        <p:txBody>
          <a:bodyPr>
            <a:normAutofit fontScale="90000"/>
          </a:bodyPr>
          <a:lstStyle/>
          <a:p>
            <a:endParaRPr lang="id-ID" dirty="0"/>
          </a:p>
        </p:txBody>
      </p:sp>
      <p:sp>
        <p:nvSpPr>
          <p:cNvPr id="3" name="Content Placeholder 2"/>
          <p:cNvSpPr>
            <a:spLocks noGrp="1"/>
          </p:cNvSpPr>
          <p:nvPr>
            <p:ph sz="quarter" idx="1"/>
          </p:nvPr>
        </p:nvSpPr>
        <p:spPr>
          <a:xfrm>
            <a:off x="1142976" y="857232"/>
            <a:ext cx="7543824" cy="5268931"/>
          </a:xfrm>
        </p:spPr>
        <p:txBody>
          <a:bodyPr/>
          <a:lstStyle/>
          <a:p>
            <a:pPr>
              <a:buNone/>
            </a:pPr>
            <a:r>
              <a:rPr lang="id-ID" dirty="0" smtClean="0"/>
              <a:t>3. </a:t>
            </a:r>
            <a:r>
              <a:rPr lang="id-ID" dirty="0"/>
              <a:t>B</a:t>
            </a:r>
            <a:r>
              <a:rPr lang="id-ID" dirty="0" smtClean="0"/>
              <a:t>ertindak </a:t>
            </a:r>
            <a:r>
              <a:rPr lang="id-ID" dirty="0"/>
              <a:t>sebagai nara sumber dan fasilitator dalam tahap pengambilan keputusan terhadap upaya kesehatan yang harus dijalani oleh </a:t>
            </a:r>
            <a:r>
              <a:rPr lang="id-ID" dirty="0" smtClean="0"/>
              <a:t>klien</a:t>
            </a:r>
          </a:p>
          <a:p>
            <a:pPr>
              <a:buNone/>
            </a:pPr>
            <a:r>
              <a:rPr lang="id-ID" dirty="0" smtClean="0"/>
              <a:t>4. </a:t>
            </a:r>
            <a:r>
              <a:rPr lang="id-ID" dirty="0"/>
              <a:t>perawat harus dapat melindungi dan memfasilitasi keluarga dan masyarakat dalam pelayanan keperawatan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a:buNone/>
            </a:pPr>
            <a:r>
              <a:rPr lang="id-ID" dirty="0" smtClean="0"/>
              <a:t>5.Perawat harus </a:t>
            </a:r>
            <a:r>
              <a:rPr lang="id-ID" dirty="0"/>
              <a:t>dapat mempertahankan dan melindungi hak-hak klien, hak-hak klien tersebut antara lain: hak atas informasi; pasien berhak memperoleh informasi mengenai tata tertib dan peraturan yang berlaku di rumah sakit/sarana pelayanan kesehatan tempat klien menjalani perawatan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a:bodyPr>
          <a:lstStyle/>
          <a:p>
            <a:r>
              <a:rPr lang="id-ID" dirty="0">
                <a:latin typeface="Algerian" pitchFamily="82" charset="0"/>
              </a:rPr>
              <a:t>Hak mendapat </a:t>
            </a:r>
            <a:r>
              <a:rPr lang="id-ID" dirty="0" smtClean="0">
                <a:latin typeface="Algerian" pitchFamily="82" charset="0"/>
              </a:rPr>
              <a:t>informasi</a:t>
            </a:r>
            <a:endParaRPr lang="id-ID" dirty="0">
              <a:latin typeface="Algerian" pitchFamily="82" charset="0"/>
            </a:endParaRPr>
          </a:p>
        </p:txBody>
      </p:sp>
      <p:sp>
        <p:nvSpPr>
          <p:cNvPr id="3" name="Content Placeholder 2"/>
          <p:cNvSpPr>
            <a:spLocks noGrp="1"/>
          </p:cNvSpPr>
          <p:nvPr>
            <p:ph sz="quarter" idx="1"/>
          </p:nvPr>
        </p:nvSpPr>
        <p:spPr>
          <a:xfrm>
            <a:off x="1000100" y="1214422"/>
            <a:ext cx="7429552" cy="4911741"/>
          </a:xfrm>
        </p:spPr>
        <p:txBody>
          <a:bodyPr>
            <a:normAutofit fontScale="77500" lnSpcReduction="20000"/>
          </a:bodyPr>
          <a:lstStyle/>
          <a:p>
            <a:pPr>
              <a:buNone/>
            </a:pPr>
            <a:r>
              <a:rPr lang="id-ID" dirty="0" smtClean="0"/>
              <a:t>   </a:t>
            </a:r>
          </a:p>
          <a:p>
            <a:pPr>
              <a:buNone/>
            </a:pPr>
            <a:r>
              <a:rPr lang="id-ID" dirty="0" smtClean="0"/>
              <a:t>  i. Penyakit </a:t>
            </a:r>
            <a:r>
              <a:rPr lang="id-ID" dirty="0"/>
              <a:t>yang dideritanya;</a:t>
            </a:r>
            <a:endParaRPr lang="id-ID" dirty="0" smtClean="0"/>
          </a:p>
          <a:p>
            <a:pPr>
              <a:buNone/>
            </a:pPr>
            <a:r>
              <a:rPr lang="id-ID" dirty="0" smtClean="0"/>
              <a:t> </a:t>
            </a:r>
            <a:r>
              <a:rPr lang="id-ID" dirty="0"/>
              <a:t>ii.   </a:t>
            </a:r>
            <a:r>
              <a:rPr lang="id-ID" dirty="0" smtClean="0"/>
              <a:t>Tindakan </a:t>
            </a:r>
            <a:r>
              <a:rPr lang="id-ID" dirty="0"/>
              <a:t>medik apa yang hendak </a:t>
            </a:r>
            <a:r>
              <a:rPr lang="id-ID" dirty="0" smtClean="0"/>
              <a:t>dilakukan;</a:t>
            </a:r>
            <a:endParaRPr lang="id-ID" dirty="0"/>
          </a:p>
          <a:p>
            <a:pPr marL="542925" indent="-542925">
              <a:buNone/>
            </a:pPr>
            <a:r>
              <a:rPr lang="id-ID" dirty="0" smtClean="0"/>
              <a:t>iii</a:t>
            </a:r>
            <a:r>
              <a:rPr lang="id-ID" dirty="0"/>
              <a:t>.   </a:t>
            </a:r>
            <a:r>
              <a:rPr lang="id-ID" dirty="0" smtClean="0"/>
              <a:t>Kemungkinan </a:t>
            </a:r>
            <a:r>
              <a:rPr lang="id-ID" dirty="0"/>
              <a:t>penyulit sebagai akibat tindakan tersebut </a:t>
            </a:r>
            <a:r>
              <a:rPr lang="id-ID" dirty="0" smtClean="0"/>
              <a:t> dan </a:t>
            </a:r>
            <a:r>
              <a:rPr lang="id-ID" dirty="0"/>
              <a:t>tindakan untuk mengatasinya</a:t>
            </a:r>
            <a:r>
              <a:rPr lang="id-ID" dirty="0" smtClean="0"/>
              <a:t>;</a:t>
            </a:r>
            <a:endParaRPr lang="id-ID" dirty="0"/>
          </a:p>
          <a:p>
            <a:pPr>
              <a:buNone/>
            </a:pPr>
            <a:r>
              <a:rPr lang="id-ID" dirty="0" smtClean="0"/>
              <a:t> </a:t>
            </a:r>
            <a:r>
              <a:rPr lang="id-ID" dirty="0"/>
              <a:t>iv.  </a:t>
            </a:r>
            <a:r>
              <a:rPr lang="id-ID" dirty="0" smtClean="0"/>
              <a:t>Alternatif </a:t>
            </a:r>
            <a:r>
              <a:rPr lang="id-ID" dirty="0"/>
              <a:t>terapi lain beserta resikonya</a:t>
            </a:r>
            <a:r>
              <a:rPr lang="id-ID" dirty="0" smtClean="0"/>
              <a:t>;</a:t>
            </a:r>
            <a:endParaRPr lang="id-ID" dirty="0"/>
          </a:p>
          <a:p>
            <a:pPr>
              <a:buNone/>
            </a:pPr>
            <a:r>
              <a:rPr lang="id-ID" dirty="0" smtClean="0"/>
              <a:t> </a:t>
            </a:r>
            <a:r>
              <a:rPr lang="id-ID" dirty="0"/>
              <a:t>v.   </a:t>
            </a:r>
            <a:r>
              <a:rPr lang="id-ID" dirty="0" smtClean="0"/>
              <a:t> Prognosis </a:t>
            </a:r>
            <a:r>
              <a:rPr lang="id-ID" dirty="0"/>
              <a:t>penyakitnya</a:t>
            </a:r>
            <a:r>
              <a:rPr lang="id-ID" dirty="0" smtClean="0"/>
              <a:t>;</a:t>
            </a:r>
            <a:endParaRPr lang="id-ID" dirty="0"/>
          </a:p>
          <a:p>
            <a:pPr marL="542925" indent="-542925">
              <a:buNone/>
            </a:pPr>
            <a:r>
              <a:rPr lang="id-ID" dirty="0" smtClean="0"/>
              <a:t> </a:t>
            </a:r>
            <a:r>
              <a:rPr lang="id-ID" dirty="0"/>
              <a:t>vi.   </a:t>
            </a:r>
            <a:r>
              <a:rPr lang="id-ID" dirty="0" smtClean="0"/>
              <a:t>Perkiraan </a:t>
            </a:r>
            <a:r>
              <a:rPr lang="id-ID" dirty="0"/>
              <a:t>biaya pengobatan/rincian biaya atas penyakit yang dideritanya</a:t>
            </a:r>
            <a:r>
              <a:rPr lang="id-ID" dirty="0" smtClean="0"/>
              <a:t>;</a:t>
            </a:r>
            <a:endParaRPr lang="id-ID" dirty="0"/>
          </a:p>
          <a:p>
            <a:pPr>
              <a:buNone/>
            </a:pPr>
            <a:r>
              <a:rPr lang="id-ID" dirty="0" smtClean="0"/>
              <a:t> </a:t>
            </a:r>
            <a:r>
              <a:rPr lang="id-ID" dirty="0"/>
              <a:t>vii.  </a:t>
            </a:r>
            <a:r>
              <a:rPr lang="id-ID" dirty="0" smtClean="0"/>
              <a:t>Hak </a:t>
            </a:r>
            <a:r>
              <a:rPr lang="id-ID" dirty="0"/>
              <a:t>atas pelayanan yang manusiawi, adil, dan jujur;</a:t>
            </a:r>
            <a:endParaRPr lang="id-ID" dirty="0" smtClean="0"/>
          </a:p>
          <a:p>
            <a:pPr marL="542925" indent="-542925">
              <a:buNone/>
            </a:pPr>
            <a:r>
              <a:rPr lang="id-ID" dirty="0" smtClean="0"/>
              <a:t>viii</a:t>
            </a:r>
            <a:r>
              <a:rPr lang="id-ID" dirty="0"/>
              <a:t>. </a:t>
            </a:r>
            <a:r>
              <a:rPr lang="id-ID" dirty="0" smtClean="0"/>
              <a:t> Hak </a:t>
            </a:r>
            <a:r>
              <a:rPr lang="id-ID" dirty="0"/>
              <a:t>untuk memperoleh pelayanan keperawatan dan asuhan yang bermutu sesuai dengan standar profesi keperawatan tanpa diskriminasi;</a:t>
            </a:r>
            <a:endParaRPr lang="id-ID" dirty="0" smtClean="0"/>
          </a:p>
          <a:p>
            <a:pPr>
              <a:buNone/>
            </a:pP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6842"/>
          </a:xfrm>
        </p:spPr>
        <p:txBody>
          <a:bodyPr>
            <a:normAutofit fontScale="90000"/>
          </a:bodyPr>
          <a:lstStyle/>
          <a:p>
            <a:endParaRPr lang="id-ID" dirty="0"/>
          </a:p>
        </p:txBody>
      </p:sp>
      <p:sp>
        <p:nvSpPr>
          <p:cNvPr id="3" name="Content Placeholder 2"/>
          <p:cNvSpPr>
            <a:spLocks noGrp="1"/>
          </p:cNvSpPr>
          <p:nvPr>
            <p:ph sz="quarter" idx="1"/>
          </p:nvPr>
        </p:nvSpPr>
        <p:spPr>
          <a:xfrm>
            <a:off x="457200" y="785794"/>
            <a:ext cx="8229600" cy="5340369"/>
          </a:xfrm>
        </p:spPr>
        <p:txBody>
          <a:bodyPr>
            <a:normAutofit fontScale="85000" lnSpcReduction="10000"/>
          </a:bodyPr>
          <a:lstStyle/>
          <a:p>
            <a:pPr>
              <a:buNone/>
            </a:pPr>
            <a:r>
              <a:rPr lang="id-ID" dirty="0"/>
              <a:t>ix.          hak menyetujui/ memberi izin persetujuan atas tindakan yang akan dilakukan oleh perawat/ tindakan medik sehubungan dengan penyakit yang dideritanya (informed consent</a:t>
            </a:r>
            <a:r>
              <a:rPr lang="id-ID" dirty="0" smtClean="0"/>
              <a:t>);</a:t>
            </a:r>
            <a:endParaRPr lang="id-ID" dirty="0"/>
          </a:p>
          <a:p>
            <a:pPr>
              <a:buNone/>
            </a:pPr>
            <a:r>
              <a:rPr lang="id-ID" dirty="0" smtClean="0"/>
              <a:t> </a:t>
            </a:r>
            <a:r>
              <a:rPr lang="id-ID" dirty="0"/>
              <a:t>x.          hak menolak tindakan yang hendak dilakukan terhadap dirinya dan mengakhiri pengobatan serta perawatan atas tanggung jawab sesudah memperoleh informasi yang jelas tentang </a:t>
            </a:r>
            <a:r>
              <a:rPr lang="id-ID" dirty="0" smtClean="0"/>
              <a:t>penyakitnya;</a:t>
            </a:r>
            <a:endParaRPr lang="id-ID" dirty="0"/>
          </a:p>
          <a:p>
            <a:pPr>
              <a:buNone/>
            </a:pPr>
            <a:r>
              <a:rPr lang="id-ID" dirty="0" smtClean="0"/>
              <a:t>xi</a:t>
            </a:r>
            <a:r>
              <a:rPr lang="id-ID" dirty="0"/>
              <a:t>.          hak didampingi keluarganya dalam keadaan </a:t>
            </a:r>
            <a:r>
              <a:rPr lang="id-ID" dirty="0" smtClean="0"/>
              <a:t>kritis;</a:t>
            </a:r>
            <a:endParaRPr lang="id-ID" dirty="0"/>
          </a:p>
          <a:p>
            <a:pPr>
              <a:buNone/>
            </a:pPr>
            <a:r>
              <a:rPr lang="id-ID" dirty="0" smtClean="0"/>
              <a:t>xii</a:t>
            </a:r>
            <a:r>
              <a:rPr lang="id-ID" dirty="0"/>
              <a:t>.          hak menjalankan ibadah sesuai agama/ kepercayaan yang mengganggu pasien </a:t>
            </a:r>
            <a:r>
              <a:rPr lang="id-ID" dirty="0" smtClean="0"/>
              <a:t>lain;</a:t>
            </a:r>
            <a:endParaRPr lang="id-ID" dirty="0"/>
          </a:p>
          <a:p>
            <a:pPr>
              <a:buNone/>
            </a:pPr>
            <a:r>
              <a:rPr lang="id-ID" dirty="0" smtClean="0"/>
              <a:t>xiii</a:t>
            </a:r>
            <a:r>
              <a:rPr lang="id-ID" dirty="0"/>
              <a:t>.           hak atas keamanan dan keselamatan dirinya selama dalam perawatan di rumah sakit;</a:t>
            </a:r>
            <a:endParaRPr lang="id-ID" dirty="0" smtClean="0"/>
          </a:p>
          <a:p>
            <a:pPr>
              <a:buNone/>
            </a:pPr>
            <a:r>
              <a:rPr lang="id-ID" dirty="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6842"/>
          </a:xfrm>
        </p:spPr>
        <p:txBody>
          <a:bodyPr>
            <a:normAutofit fontScale="90000"/>
          </a:bodyPr>
          <a:lstStyle/>
          <a:p>
            <a:endParaRPr lang="id-ID" dirty="0"/>
          </a:p>
        </p:txBody>
      </p:sp>
      <p:sp>
        <p:nvSpPr>
          <p:cNvPr id="3" name="Content Placeholder 2"/>
          <p:cNvSpPr>
            <a:spLocks noGrp="1"/>
          </p:cNvSpPr>
          <p:nvPr>
            <p:ph sz="quarter" idx="1"/>
          </p:nvPr>
        </p:nvSpPr>
        <p:spPr>
          <a:xfrm>
            <a:off x="457200" y="1428736"/>
            <a:ext cx="8229600" cy="4697427"/>
          </a:xfrm>
        </p:spPr>
        <p:txBody>
          <a:bodyPr>
            <a:normAutofit fontScale="62500" lnSpcReduction="20000"/>
          </a:bodyPr>
          <a:lstStyle/>
          <a:p>
            <a:pPr marL="715963" indent="-715963">
              <a:buNone/>
            </a:pPr>
            <a:r>
              <a:rPr lang="id-ID" dirty="0" smtClean="0"/>
              <a:t>  </a:t>
            </a:r>
            <a:r>
              <a:rPr lang="id-ID" sz="3400" dirty="0" smtClean="0"/>
              <a:t>xiv.   Hak mengajukan usul, saran, perbaikan atas perlakuan rumah sakit terhadap dirinya;</a:t>
            </a:r>
          </a:p>
          <a:p>
            <a:pPr>
              <a:buNone/>
            </a:pPr>
            <a:r>
              <a:rPr lang="id-ID" sz="3400" dirty="0" smtClean="0"/>
              <a:t>  xv.    Hak menerima atau menolak bimbingan moral maupun spiritual;</a:t>
            </a:r>
          </a:p>
          <a:p>
            <a:pPr>
              <a:buNone/>
            </a:pPr>
            <a:r>
              <a:rPr lang="id-ID" sz="3400" dirty="0" smtClean="0"/>
              <a:t>  xvi.   Hak didampingi perawat keluarga pada saat diperiksa dokter;</a:t>
            </a:r>
          </a:p>
          <a:p>
            <a:pPr marL="715963" indent="-715963">
              <a:buNone/>
            </a:pPr>
            <a:r>
              <a:rPr lang="id-ID" sz="3400" dirty="0" smtClean="0"/>
              <a:t>  xvii.  Hak untuk memilih dokter, perawat atau rumah sakit dan kelas perawatan sesuai dengan keinginannya dan sesuai dengan peraturan yang berlaku di rumah sakit atau sarana pelayanan kesehatan;</a:t>
            </a:r>
          </a:p>
          <a:p>
            <a:pPr marL="630238" indent="-630238">
              <a:buNone/>
            </a:pPr>
            <a:r>
              <a:rPr lang="id-ID" sz="3400" dirty="0" smtClean="0"/>
              <a:t> xviii.  Hak atas rahasia medic atau hak atas privacy dan kerahasian penyakit yang diderita termasuk data-data medisnya;</a:t>
            </a:r>
          </a:p>
          <a:p>
            <a:pPr marL="630238" indent="-630238">
              <a:buNone/>
            </a:pPr>
            <a:r>
              <a:rPr lang="id-ID" sz="3400" dirty="0" smtClean="0"/>
              <a:t> xix.   Hak meminta konsultasi kepada dokter lain yang terdaftar di rumah sakit tersebut (second opion), terhadap penyakit yang dideritanya dengan sepengetahuan dokter yang menangani;</a:t>
            </a:r>
          </a:p>
          <a:p>
            <a:pPr>
              <a:buNone/>
            </a:pPr>
            <a:r>
              <a:rPr lang="id-ID" sz="3400" dirty="0" smtClean="0"/>
              <a:t>xx. Hak untuk mengetahui isi rekam medik ( Kusnanto,2004 ).</a:t>
            </a:r>
          </a:p>
          <a:p>
            <a:pPr>
              <a:buNone/>
            </a:pPr>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txBody>
          <a:bodyPr>
            <a:normAutofit fontScale="90000"/>
          </a:bodyPr>
          <a:lstStyle/>
          <a:p>
            <a:endParaRPr lang="id-ID" dirty="0"/>
          </a:p>
        </p:txBody>
      </p:sp>
      <p:sp>
        <p:nvSpPr>
          <p:cNvPr id="3" name="Content Placeholder 2"/>
          <p:cNvSpPr>
            <a:spLocks noGrp="1"/>
          </p:cNvSpPr>
          <p:nvPr>
            <p:ph sz="quarter" idx="1"/>
          </p:nvPr>
        </p:nvSpPr>
        <p:spPr>
          <a:xfrm>
            <a:off x="457200" y="1571612"/>
            <a:ext cx="8229600" cy="4554551"/>
          </a:xfrm>
        </p:spPr>
        <p:txBody>
          <a:bodyPr>
            <a:normAutofit/>
          </a:bodyPr>
          <a:lstStyle/>
          <a:p>
            <a:pPr marL="989013" indent="-989013">
              <a:buNone/>
            </a:pPr>
            <a:r>
              <a:rPr lang="id-ID" dirty="0" smtClean="0"/>
              <a:t> xviii.  Hak atas rahasia medic atau hak atas privacy dan kerahasian penyakit yang diderita termasuk data-data medisnya;</a:t>
            </a:r>
          </a:p>
          <a:p>
            <a:pPr marL="901700" indent="-901700">
              <a:buNone/>
            </a:pPr>
            <a:r>
              <a:rPr lang="id-ID" dirty="0" smtClean="0"/>
              <a:t> xix.   Hak meminta konsultasi kepada dokter lain yang terdaftar di rumah sakit tersebut (second opion), terhadap penyakit yang dideritanya dengan sepengetahuan dokter yang menangani;</a:t>
            </a:r>
          </a:p>
          <a:p>
            <a:pPr marL="715963" indent="-715963">
              <a:buNone/>
            </a:pPr>
            <a:r>
              <a:rPr lang="id-ID" dirty="0" smtClean="0"/>
              <a:t>xxx. Hak untuk mengetahui isi rekam medik ( Kusnanto,2004 ).</a:t>
            </a:r>
            <a:endParaRPr lang="id-ID"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
            </a:r>
            <a:br>
              <a:rPr lang="id-ID" dirty="0" smtClean="0"/>
            </a:br>
            <a:r>
              <a:rPr lang="id-ID" dirty="0" smtClean="0"/>
              <a:t>DAFTAR PUSTAKA</a:t>
            </a:r>
            <a:br>
              <a:rPr lang="id-ID" dirty="0" smtClean="0"/>
            </a:br>
            <a:endParaRPr lang="id-ID" dirty="0"/>
          </a:p>
        </p:txBody>
      </p:sp>
      <p:sp>
        <p:nvSpPr>
          <p:cNvPr id="3" name="Content Placeholder 2"/>
          <p:cNvSpPr>
            <a:spLocks noGrp="1"/>
          </p:cNvSpPr>
          <p:nvPr>
            <p:ph sz="quarter" idx="1"/>
          </p:nvPr>
        </p:nvSpPr>
        <p:spPr>
          <a:xfrm>
            <a:off x="1500166" y="928670"/>
            <a:ext cx="7186634" cy="5197493"/>
          </a:xfrm>
        </p:spPr>
        <p:txBody>
          <a:bodyPr>
            <a:normAutofit fontScale="77500" lnSpcReduction="20000"/>
          </a:bodyPr>
          <a:lstStyle/>
          <a:p>
            <a:pPr>
              <a:buNone/>
            </a:pPr>
            <a:endParaRPr lang="id-ID" dirty="0"/>
          </a:p>
          <a:p>
            <a:endParaRPr lang="id-ID" dirty="0" smtClean="0"/>
          </a:p>
          <a:p>
            <a:r>
              <a:rPr lang="id-ID" dirty="0" smtClean="0"/>
              <a:t>Admosudirjo</a:t>
            </a:r>
            <a:r>
              <a:rPr lang="id-ID" dirty="0"/>
              <a:t>, P., 1970. Beberapa Pandangan Umum Tentang Pengambilan Keputusan. Seri Pustaka Ilmu Administrasi, Jakarta.</a:t>
            </a:r>
          </a:p>
          <a:p>
            <a:r>
              <a:rPr lang="id-ID" dirty="0"/>
              <a:t>Ali. Dasar-Dasar Keperawatan Profesional. Jakarta, Widya Medika, 2004.</a:t>
            </a:r>
          </a:p>
          <a:p>
            <a:r>
              <a:rPr lang="id-ID" dirty="0"/>
              <a:t>Departemen Kesehatan RI, 1994. Pedoman Penerapan Proses Keperawatan di Rumah Sakit. Depkes, Jakarta.</a:t>
            </a:r>
          </a:p>
          <a:p>
            <a:r>
              <a:rPr lang="id-ID" dirty="0"/>
              <a:t>Gilles Dee Ann, 1996. Manajemen Keperawatan. FKUI, Jakarta</a:t>
            </a:r>
          </a:p>
          <a:p>
            <a:r>
              <a:rPr lang="id-ID" dirty="0"/>
              <a:t>Hamid, Abdurrahman. 2011. Handout Nursing Advocacy</a:t>
            </a:r>
          </a:p>
          <a:p>
            <a:r>
              <a:rPr lang="id-ID" dirty="0"/>
              <a:t>www.google.com</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sz="quarter" idx="1"/>
          </p:nvPr>
        </p:nvSpPr>
        <p:spPr/>
        <p:txBody>
          <a:bodyPr/>
          <a:lstStyle/>
          <a:p>
            <a:pPr algn="ctr"/>
            <a:endParaRPr lang="id-ID" dirty="0" smtClean="0">
              <a:latin typeface="Algerian" pitchFamily="82" charset="0"/>
            </a:endParaRPr>
          </a:p>
          <a:p>
            <a:pPr algn="ctr"/>
            <a:endParaRPr lang="id-ID" dirty="0" smtClean="0">
              <a:latin typeface="Algerian" pitchFamily="82" charset="0"/>
            </a:endParaRPr>
          </a:p>
          <a:p>
            <a:pPr algn="ctr"/>
            <a:r>
              <a:rPr lang="id-ID" sz="4400" dirty="0" smtClean="0">
                <a:latin typeface="Algerian" pitchFamily="82" charset="0"/>
              </a:rPr>
              <a:t>Selamat Belajar</a:t>
            </a:r>
            <a:endParaRPr lang="id-ID" sz="4400" dirty="0">
              <a:latin typeface="Algerian" pitchFamily="8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endParaRPr lang="id-ID" dirty="0"/>
          </a:p>
        </p:txBody>
      </p:sp>
      <p:sp>
        <p:nvSpPr>
          <p:cNvPr id="3" name="Content Placeholder 2"/>
          <p:cNvSpPr>
            <a:spLocks noGrp="1"/>
          </p:cNvSpPr>
          <p:nvPr>
            <p:ph sz="quarter" idx="1"/>
          </p:nvPr>
        </p:nvSpPr>
        <p:spPr>
          <a:xfrm>
            <a:off x="457200" y="928670"/>
            <a:ext cx="8229600" cy="5197493"/>
          </a:xfrm>
        </p:spPr>
        <p:txBody>
          <a:bodyPr>
            <a:normAutofit/>
          </a:bodyPr>
          <a:lstStyle/>
          <a:p>
            <a:r>
              <a:rPr lang="id-ID" dirty="0"/>
              <a:t>Fry (1987) mendefinisikan advokasi sebagai dukungan aktif terhadap setiap hal yang memiliki penyebab atau dampak penting. </a:t>
            </a:r>
            <a:endParaRPr lang="id-ID" dirty="0" smtClean="0"/>
          </a:p>
          <a:p>
            <a:r>
              <a:rPr lang="id-ID" dirty="0" smtClean="0"/>
              <a:t>Gadow </a:t>
            </a:r>
            <a:r>
              <a:rPr lang="id-ID" dirty="0"/>
              <a:t>(1983) bahwa advokasi merupakan dasar falsafah dan ideal keperawatan yang melibatkan bantuan perawat secara aktif kepada individu untuk secara bebas menentukan nasibnya sendiri (Priharjo,1995).</a:t>
            </a:r>
          </a:p>
          <a:p>
            <a:pPr>
              <a:buNone/>
            </a:pP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endParaRPr lang="id-ID" dirty="0"/>
          </a:p>
        </p:txBody>
      </p:sp>
      <p:sp>
        <p:nvSpPr>
          <p:cNvPr id="3" name="Content Placeholder 2"/>
          <p:cNvSpPr>
            <a:spLocks noGrp="1"/>
          </p:cNvSpPr>
          <p:nvPr>
            <p:ph sz="quarter" idx="1"/>
          </p:nvPr>
        </p:nvSpPr>
        <p:spPr>
          <a:xfrm>
            <a:off x="457200" y="1071546"/>
            <a:ext cx="8229600" cy="5054617"/>
          </a:xfrm>
        </p:spPr>
        <p:txBody>
          <a:bodyPr>
            <a:normAutofit fontScale="70000" lnSpcReduction="20000"/>
          </a:bodyPr>
          <a:lstStyle/>
          <a:p>
            <a:pPr>
              <a:buNone/>
            </a:pPr>
            <a:r>
              <a:rPr lang="id-ID" dirty="0" smtClean="0"/>
              <a:t>Kohnke dalam KoZier,B et all,. (1998) </a:t>
            </a:r>
          </a:p>
          <a:p>
            <a:pPr>
              <a:buNone/>
            </a:pPr>
            <a:r>
              <a:rPr lang="id-ID" dirty="0"/>
              <a:t>S</a:t>
            </a:r>
            <a:r>
              <a:rPr lang="id-ID" dirty="0" smtClean="0"/>
              <a:t>eorang advocator adalah menginformasikan dan mendukung secara obyektif, berhati-hati agar tidak bertentangan dengan setuju atau tidak setuju suatu keputusan yang dipilih klien. </a:t>
            </a:r>
          </a:p>
          <a:p>
            <a:pPr>
              <a:buNone/>
            </a:pPr>
            <a:r>
              <a:rPr lang="id-ID" dirty="0" smtClean="0"/>
              <a:t>Seorang advokator menginformasikan hak-hak klien dalam situasi apapun sehingga klien dapat mengambil keputusan sendiri. </a:t>
            </a:r>
          </a:p>
          <a:p>
            <a:pPr>
              <a:buNone/>
            </a:pPr>
            <a:endParaRPr lang="id-ID" dirty="0" smtClean="0"/>
          </a:p>
          <a:p>
            <a:pPr>
              <a:buNone/>
            </a:pPr>
            <a:r>
              <a:rPr lang="id-ID" b="1" dirty="0" smtClean="0"/>
              <a:t>Fokus peran advokasi perawat adalah </a:t>
            </a:r>
          </a:p>
          <a:p>
            <a:pPr>
              <a:buNone/>
            </a:pPr>
            <a:r>
              <a:rPr lang="id-ID" dirty="0" smtClean="0"/>
              <a:t>menghargai keputusan klien dan meningkatkan otonomi klien. </a:t>
            </a:r>
          </a:p>
          <a:p>
            <a:pPr>
              <a:buNone/>
            </a:pPr>
            <a:r>
              <a:rPr lang="id-ID" dirty="0" smtClean="0"/>
              <a:t> </a:t>
            </a:r>
          </a:p>
          <a:p>
            <a:pPr>
              <a:buNone/>
            </a:pPr>
            <a:r>
              <a:rPr lang="id-ID" dirty="0" smtClean="0"/>
              <a:t>Hak-hak yang dimiliki oleh klien :</a:t>
            </a:r>
          </a:p>
          <a:p>
            <a:pPr>
              <a:buNone/>
            </a:pPr>
            <a:r>
              <a:rPr lang="id-ID" dirty="0" smtClean="0"/>
              <a:t>  - hak untuk memilih nilai-nilai yang sesuai dan penting bagi hidupnya,</a:t>
            </a:r>
          </a:p>
          <a:p>
            <a:pPr>
              <a:buNone/>
            </a:pPr>
            <a:r>
              <a:rPr lang="id-ID" dirty="0"/>
              <a:t> </a:t>
            </a:r>
            <a:r>
              <a:rPr lang="id-ID" dirty="0" smtClean="0"/>
              <a:t> - </a:t>
            </a:r>
            <a:r>
              <a:rPr lang="id-ID" dirty="0" smtClean="0"/>
              <a:t>hak untuk menentukan jenis tindakan yang terbaik untuk mencapai nilai-nilai yang diinginkan </a:t>
            </a:r>
          </a:p>
          <a:p>
            <a:pPr>
              <a:buNone/>
            </a:pPr>
            <a:r>
              <a:rPr lang="id-ID" dirty="0"/>
              <a:t> </a:t>
            </a:r>
            <a:r>
              <a:rPr lang="id-ID" dirty="0" smtClean="0"/>
              <a:t> - </a:t>
            </a:r>
            <a:r>
              <a:rPr lang="id-ID" dirty="0" smtClean="0"/>
              <a:t>hak untuk membuang nilai-nilai yang mereka pilih tanpa paksaan dari orang lain.</a:t>
            </a:r>
          </a:p>
          <a:p>
            <a:pPr>
              <a:buNone/>
            </a:pP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latin typeface="Algerian" pitchFamily="82" charset="0"/>
              </a:rPr>
              <a:t/>
            </a:r>
            <a:br>
              <a:rPr lang="id-ID" b="1" dirty="0" smtClean="0">
                <a:latin typeface="Algerian" pitchFamily="82" charset="0"/>
              </a:rPr>
            </a:br>
            <a:r>
              <a:rPr lang="id-ID" b="1" dirty="0" smtClean="0">
                <a:latin typeface="Algerian" pitchFamily="82" charset="0"/>
              </a:rPr>
              <a:t>Peran </a:t>
            </a:r>
            <a:r>
              <a:rPr lang="id-ID" b="1" dirty="0">
                <a:latin typeface="Algerian" pitchFamily="82" charset="0"/>
              </a:rPr>
              <a:t>perawat sebagai advokasi</a:t>
            </a:r>
            <a:r>
              <a:rPr lang="id-ID" dirty="0" smtClean="0">
                <a:latin typeface="Algerian" pitchFamily="82" charset="0"/>
              </a:rPr>
              <a:t/>
            </a:r>
            <a:br>
              <a:rPr lang="id-ID" dirty="0" smtClean="0">
                <a:latin typeface="Algerian" pitchFamily="82" charset="0"/>
              </a:rPr>
            </a:br>
            <a:endParaRPr lang="id-ID" dirty="0">
              <a:latin typeface="Algerian" pitchFamily="82" charset="0"/>
            </a:endParaRPr>
          </a:p>
        </p:txBody>
      </p:sp>
      <p:sp>
        <p:nvSpPr>
          <p:cNvPr id="3" name="Content Placeholder 2"/>
          <p:cNvSpPr>
            <a:spLocks noGrp="1"/>
          </p:cNvSpPr>
          <p:nvPr>
            <p:ph sz="quarter" idx="1"/>
          </p:nvPr>
        </p:nvSpPr>
        <p:spPr/>
        <p:txBody>
          <a:bodyPr>
            <a:normAutofit fontScale="92500" lnSpcReduction="20000"/>
          </a:bodyPr>
          <a:lstStyle/>
          <a:p>
            <a:pPr>
              <a:buNone/>
            </a:pPr>
            <a:r>
              <a:rPr lang="id-ID" sz="5700" b="1" dirty="0"/>
              <a:t>Pengertian </a:t>
            </a:r>
            <a:r>
              <a:rPr lang="id-ID" sz="5700" b="1" dirty="0" smtClean="0"/>
              <a:t>peran</a:t>
            </a:r>
          </a:p>
          <a:p>
            <a:r>
              <a:rPr lang="id-ID" dirty="0"/>
              <a:t>Peran adalah harapan tentang bagaimana seseorang yang menduduki posisinya menunjukan prilaku terhadap orang yang berada di posisi lain (Roy, 1994). Selanjutnya menurut Baylon and Maglaya, 1997 menegaskan bahwa peran adalah serangkaian perilaku yang diharapkan oleh lingkungan sosial yang berhubungan dengan fungsi individu di masayarakat dan keluarga. Sedangkan menurut Stuart and Sundeen, 1998 peran adalah serangkaian pola dan perilaku yang diharapkan oleh lingkungan sosial berhubungan dengan fungsi individu diberbagai kelompok.</a:t>
            </a:r>
          </a:p>
          <a:p>
            <a:pPr>
              <a:buNone/>
            </a:pPr>
            <a:endParaRPr lang="id-ID" dirty="0" smtClean="0"/>
          </a:p>
          <a:p>
            <a:pPr>
              <a:buNone/>
            </a:pP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a:buNone/>
            </a:pPr>
            <a:r>
              <a:rPr lang="id-ID" b="1" dirty="0" smtClean="0"/>
              <a:t>Pengertian peran yang dijabarkan dari beberapa konsep teori ini dapat dikatakan bahwa peran adalah harapan dari seseorang/pasien terhadap perawat dalam menjalankan peran dan fungsinya dalam memberikan asuhan keperawatan yang profesional</a:t>
            </a:r>
            <a:r>
              <a:rPr lang="id-ID" dirty="0" smtClean="0"/>
              <a:t>.</a:t>
            </a:r>
          </a:p>
          <a:p>
            <a:pPr>
              <a:buNone/>
            </a:pP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6842"/>
          </a:xfrm>
        </p:spPr>
        <p:txBody>
          <a:bodyPr>
            <a:normAutofit fontScale="90000"/>
          </a:bodyPr>
          <a:lstStyle/>
          <a:p>
            <a:endParaRPr lang="id-ID" dirty="0"/>
          </a:p>
        </p:txBody>
      </p:sp>
      <p:sp>
        <p:nvSpPr>
          <p:cNvPr id="3" name="Content Placeholder 2"/>
          <p:cNvSpPr>
            <a:spLocks noGrp="1"/>
          </p:cNvSpPr>
          <p:nvPr>
            <p:ph sz="quarter" idx="1"/>
          </p:nvPr>
        </p:nvSpPr>
        <p:spPr>
          <a:xfrm>
            <a:off x="457200" y="928670"/>
            <a:ext cx="8229600" cy="5197493"/>
          </a:xfrm>
        </p:spPr>
        <p:txBody>
          <a:bodyPr>
            <a:normAutofit fontScale="55000" lnSpcReduction="20000"/>
          </a:bodyPr>
          <a:lstStyle/>
          <a:p>
            <a:pPr>
              <a:buNone/>
            </a:pPr>
            <a:endParaRPr lang="id-ID" sz="4100" dirty="0" smtClean="0"/>
          </a:p>
          <a:p>
            <a:pPr>
              <a:buNone/>
            </a:pPr>
            <a:endParaRPr lang="id-ID" sz="4100" dirty="0" smtClean="0"/>
          </a:p>
          <a:p>
            <a:pPr>
              <a:buNone/>
            </a:pPr>
            <a:r>
              <a:rPr lang="id-ID" sz="4100" dirty="0" smtClean="0"/>
              <a:t>b. </a:t>
            </a:r>
            <a:r>
              <a:rPr lang="id-ID" sz="4100" b="1" dirty="0" smtClean="0"/>
              <a:t>Faktor </a:t>
            </a:r>
            <a:r>
              <a:rPr lang="id-ID" sz="4100" b="1" dirty="0"/>
              <a:t>– faktor yang mempengaruhi terlaksananya peran</a:t>
            </a:r>
            <a:endParaRPr lang="id-ID" sz="4100" dirty="0" smtClean="0"/>
          </a:p>
          <a:p>
            <a:pPr>
              <a:buNone/>
            </a:pPr>
            <a:r>
              <a:rPr lang="id-ID" dirty="0" smtClean="0"/>
              <a:t>     </a:t>
            </a:r>
            <a:r>
              <a:rPr lang="id-ID" sz="3800" b="1" dirty="0" smtClean="0"/>
              <a:t>Menurut </a:t>
            </a:r>
            <a:r>
              <a:rPr lang="id-ID" sz="3800" b="1" dirty="0"/>
              <a:t>Green cit Notoatmodjo (1993) peran atau perilaku dipengaruhi oleh beberapa faktor antara lain: faktor predisposisi terwujud dalam:</a:t>
            </a:r>
          </a:p>
          <a:p>
            <a:pPr marL="989013" indent="-989013">
              <a:buNone/>
            </a:pPr>
            <a:r>
              <a:rPr lang="id-ID" b="1" dirty="0" smtClean="0"/>
              <a:t>     1</a:t>
            </a:r>
            <a:r>
              <a:rPr lang="id-ID" b="1" dirty="0"/>
              <a:t>.      </a:t>
            </a:r>
            <a:r>
              <a:rPr lang="id-ID" sz="4000" b="1" dirty="0"/>
              <a:t>pengetahuan; </a:t>
            </a:r>
            <a:r>
              <a:rPr lang="id-ID" sz="4000" dirty="0"/>
              <a:t>merupakan dominan yang penting untuk terbentuknya tindakan, merupakan kesiapan individu untuk bertindak atau predisposisi suatu perilaku</a:t>
            </a:r>
            <a:r>
              <a:rPr lang="id-ID" sz="4000" b="1" dirty="0"/>
              <a:t>;</a:t>
            </a:r>
            <a:endParaRPr lang="id-ID" sz="4000" b="1" dirty="0" smtClean="0"/>
          </a:p>
          <a:p>
            <a:pPr marL="989013" indent="-989013">
              <a:buNone/>
            </a:pPr>
            <a:r>
              <a:rPr lang="id-ID" sz="4000" b="1" dirty="0" smtClean="0"/>
              <a:t>     2</a:t>
            </a:r>
            <a:r>
              <a:rPr lang="id-ID" sz="4000" b="1" dirty="0"/>
              <a:t>.  </a:t>
            </a:r>
            <a:r>
              <a:rPr lang="id-ID" sz="4000" b="1" dirty="0" smtClean="0"/>
              <a:t>keyakinan</a:t>
            </a:r>
            <a:r>
              <a:rPr lang="id-ID" sz="4000" b="1" dirty="0"/>
              <a:t>; </a:t>
            </a:r>
            <a:r>
              <a:rPr lang="id-ID" sz="4000" dirty="0"/>
              <a:t>menjadi pegangan setiap orang </a:t>
            </a:r>
            <a:r>
              <a:rPr lang="id-ID" sz="4000" b="1" dirty="0"/>
              <a:t>dalam menyelenggarakan hidup bermasyarakat;</a:t>
            </a:r>
            <a:endParaRPr lang="id-ID" sz="4000" b="1" dirty="0" smtClean="0"/>
          </a:p>
          <a:p>
            <a:pPr marL="1074738" indent="-1074738">
              <a:buNone/>
            </a:pPr>
            <a:r>
              <a:rPr lang="id-ID" sz="4000" b="1" dirty="0" smtClean="0"/>
              <a:t>     3</a:t>
            </a:r>
            <a:r>
              <a:rPr lang="id-ID" sz="4000" b="1" dirty="0"/>
              <a:t>.     </a:t>
            </a:r>
            <a:r>
              <a:rPr lang="id-ID" sz="4000" b="1" dirty="0" smtClean="0"/>
              <a:t>N</a:t>
            </a:r>
            <a:r>
              <a:rPr lang="id-ID" sz="4000" b="1" dirty="0" smtClean="0"/>
              <a:t>ilai-nilai</a:t>
            </a:r>
            <a:r>
              <a:rPr lang="id-ID" sz="4000" b="1" dirty="0"/>
              <a:t>;</a:t>
            </a:r>
            <a:r>
              <a:rPr lang="id-ID" sz="4000" dirty="0"/>
              <a:t> menurut Allport (1954) cit Notoatmodjo (1993) nilai-nilai adalah suatu kepercayaan terhadap obyek. </a:t>
            </a:r>
            <a:endParaRPr lang="id-ID" sz="4000" dirty="0" smtClean="0"/>
          </a:p>
          <a:p>
            <a:pPr>
              <a:buNone/>
            </a:pP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6842"/>
          </a:xfrm>
        </p:spPr>
        <p:txBody>
          <a:bodyPr>
            <a:normAutofit fontScale="90000"/>
          </a:bodyPr>
          <a:lstStyle/>
          <a:p>
            <a:endParaRPr lang="id-ID" dirty="0"/>
          </a:p>
        </p:txBody>
      </p:sp>
      <p:sp>
        <p:nvSpPr>
          <p:cNvPr id="3" name="Content Placeholder 2"/>
          <p:cNvSpPr>
            <a:spLocks noGrp="1"/>
          </p:cNvSpPr>
          <p:nvPr>
            <p:ph sz="quarter" idx="1"/>
          </p:nvPr>
        </p:nvSpPr>
        <p:spPr>
          <a:xfrm>
            <a:off x="457200" y="928670"/>
            <a:ext cx="8229600" cy="5197493"/>
          </a:xfrm>
        </p:spPr>
        <p:txBody>
          <a:bodyPr>
            <a:normAutofit fontScale="92500" lnSpcReduction="10000"/>
          </a:bodyPr>
          <a:lstStyle/>
          <a:p>
            <a:pPr>
              <a:buNone/>
            </a:pPr>
            <a:endParaRPr lang="id-ID" dirty="0" smtClean="0"/>
          </a:p>
          <a:p>
            <a:pPr>
              <a:buNone/>
            </a:pPr>
            <a:r>
              <a:rPr lang="id-ID" b="1" dirty="0" smtClean="0"/>
              <a:t>Faktor </a:t>
            </a:r>
            <a:r>
              <a:rPr lang="id-ID" b="1" dirty="0"/>
              <a:t>pendukung/enabling factor yang terwujud dalam lingkungan fisik dan fasilitas </a:t>
            </a:r>
            <a:r>
              <a:rPr lang="id-ID" b="1" dirty="0" smtClean="0"/>
              <a:t>institusi/rumah </a:t>
            </a:r>
            <a:r>
              <a:rPr lang="id-ID" b="1" dirty="0"/>
              <a:t>sakit, tersedianya lingkungan fisik yang memungkinkan serta fasilitas yang cukup mendorong seseorang untuk berprilaku atau berperan dalam komunitasnya. </a:t>
            </a:r>
            <a:endParaRPr lang="id-ID" b="1" dirty="0" smtClean="0"/>
          </a:p>
          <a:p>
            <a:pPr>
              <a:buNone/>
            </a:pPr>
            <a:r>
              <a:rPr lang="id-ID" b="1" dirty="0" smtClean="0"/>
              <a:t>Faktor </a:t>
            </a:r>
            <a:r>
              <a:rPr lang="id-ID" b="1" dirty="0"/>
              <a:t>pendorong (reinforcing factor) yang terwujud dalam sikap dan perilaku petugas kesehatan atau perawat profesional lain yang merupakan referensi. Sikap dan perilaku komunitas profesi akan mendorong anggota lain untuk bersikap dan berperilaku seperti dia.</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id-ID" dirty="0" smtClean="0"/>
              <a:t>C.</a:t>
            </a:r>
            <a:r>
              <a:rPr lang="id-ID" b="1" dirty="0"/>
              <a:t> Pengertian Perawat</a:t>
            </a:r>
            <a:endParaRPr lang="id-ID" dirty="0"/>
          </a:p>
        </p:txBody>
      </p:sp>
      <p:sp>
        <p:nvSpPr>
          <p:cNvPr id="3" name="Content Placeholder 2"/>
          <p:cNvSpPr>
            <a:spLocks noGrp="1"/>
          </p:cNvSpPr>
          <p:nvPr>
            <p:ph sz="quarter" idx="1"/>
          </p:nvPr>
        </p:nvSpPr>
        <p:spPr>
          <a:xfrm>
            <a:off x="785786" y="1071546"/>
            <a:ext cx="7901014" cy="5054617"/>
          </a:xfrm>
        </p:spPr>
        <p:txBody>
          <a:bodyPr>
            <a:normAutofit fontScale="92500" lnSpcReduction="20000"/>
          </a:bodyPr>
          <a:lstStyle/>
          <a:p>
            <a:pPr algn="just">
              <a:buNone/>
            </a:pPr>
            <a:endParaRPr lang="id-ID" dirty="0" smtClean="0"/>
          </a:p>
          <a:p>
            <a:pPr algn="just">
              <a:buNone/>
            </a:pPr>
            <a:r>
              <a:rPr lang="id-ID" dirty="0" smtClean="0"/>
              <a:t>Menurut </a:t>
            </a:r>
            <a:r>
              <a:rPr lang="id-ID" dirty="0"/>
              <a:t>Depkes RI (2002) perawat adalah seorang yang memberikan pelayanan kesehatan secara professional dimana pelayanan tersebut berbentuk pelayanan biologis, </a:t>
            </a:r>
            <a:r>
              <a:rPr lang="id-ID" dirty="0" smtClean="0"/>
              <a:t>psikologi, </a:t>
            </a:r>
            <a:r>
              <a:rPr lang="id-ID" dirty="0"/>
              <a:t>sosial, spiritual yang ditujukan kepada individu, keluarga dan masyarakat</a:t>
            </a:r>
            <a:r>
              <a:rPr lang="id-ID" dirty="0" smtClean="0"/>
              <a:t>.</a:t>
            </a:r>
          </a:p>
          <a:p>
            <a:pPr algn="just">
              <a:buNone/>
            </a:pPr>
            <a:r>
              <a:rPr lang="id-ID" dirty="0" smtClean="0"/>
              <a:t> </a:t>
            </a:r>
            <a:r>
              <a:rPr lang="id-ID" dirty="0"/>
              <a:t>Perawat adalah mereka yang memiliki kemampuan dan kewenangannya melakukan tindakan keperawatan berdasarkan ilmu yang dimilikinya yang diperoleh melalui pendidikan keperawatan (Gaffar). </a:t>
            </a:r>
            <a:endParaRPr lang="id-ID" dirty="0" smtClean="0"/>
          </a:p>
          <a:p>
            <a:pPr algn="just">
              <a:buNone/>
            </a:pPr>
            <a:r>
              <a:rPr lang="id-ID" dirty="0" smtClean="0"/>
              <a:t>Seorang </a:t>
            </a:r>
            <a:r>
              <a:rPr lang="id-ID" dirty="0"/>
              <a:t>perawat dikatakan profesional jika memiliki ilmu pengetahuan, ketrampilan keperawatan, dan bertanggung jawab serta berkewenangan melaksanakan asuhan keperawatan (Gaffar). </a:t>
            </a:r>
          </a:p>
          <a:p>
            <a:pPr>
              <a:buNone/>
            </a:pPr>
            <a:endParaRPr lang="id-ID"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298</TotalTime>
  <Words>815</Words>
  <Application>Microsoft Office PowerPoint</Application>
  <PresentationFormat>On-screen Show (4:3)</PresentationFormat>
  <Paragraphs>112</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Median</vt:lpstr>
      <vt:lpstr>Pertemuan 12 NURSING ADVOKASI</vt:lpstr>
      <vt:lpstr> Pengertian advokasi </vt:lpstr>
      <vt:lpstr>Slide 3</vt:lpstr>
      <vt:lpstr>Slide 4</vt:lpstr>
      <vt:lpstr> Peran perawat sebagai advokasi </vt:lpstr>
      <vt:lpstr>Slide 6</vt:lpstr>
      <vt:lpstr>Slide 7</vt:lpstr>
      <vt:lpstr>Slide 8</vt:lpstr>
      <vt:lpstr>C. Pengertian Perawat</vt:lpstr>
      <vt:lpstr>Perawat professional </vt:lpstr>
      <vt:lpstr>c. Peran Perawat </vt:lpstr>
      <vt:lpstr>Slide 12</vt:lpstr>
      <vt:lpstr>Slide 13</vt:lpstr>
      <vt:lpstr>Slide 14</vt:lpstr>
      <vt:lpstr>Slide 15</vt:lpstr>
      <vt:lpstr>Slide 16</vt:lpstr>
      <vt:lpstr>Slide 17</vt:lpstr>
      <vt:lpstr>Slide 18</vt:lpstr>
      <vt:lpstr>Slide 19</vt:lpstr>
      <vt:lpstr>Peranan perawat sebagai advokator </vt:lpstr>
      <vt:lpstr>Slide 21</vt:lpstr>
      <vt:lpstr>Slide 22</vt:lpstr>
      <vt:lpstr>Hak mendapat informasi</vt:lpstr>
      <vt:lpstr>Slide 24</vt:lpstr>
      <vt:lpstr>Slide 25</vt:lpstr>
      <vt:lpstr>Slide 26</vt:lpstr>
      <vt:lpstr>  DAFTAR PUSTAKA </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12 NURSING ADVOKASI</dc:title>
  <dc:creator>Yayah Karyanah</dc:creator>
  <cp:lastModifiedBy>Yayah Karyanah</cp:lastModifiedBy>
  <cp:revision>30</cp:revision>
  <dcterms:created xsi:type="dcterms:W3CDTF">2017-10-25T00:19:03Z</dcterms:created>
  <dcterms:modified xsi:type="dcterms:W3CDTF">2017-10-25T05:17:25Z</dcterms:modified>
</cp:coreProperties>
</file>