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2C2FE-A695-41B0-ABD6-74F0FAF8529C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729ED-F335-4EFB-8D4A-327BECD87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09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8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0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2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8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1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0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6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2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2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8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36BFB-E419-4BEF-B019-01A1C6ABEC1D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52800" y="3581400"/>
            <a:ext cx="5181600" cy="1066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50292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YULIATI,SKp,MM,M.Kep</a:t>
            </a:r>
            <a:endParaRPr lang="en-US" sz="1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38862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Penyuluhan Kesehatan</a:t>
            </a:r>
            <a:endParaRPr lang="en-US" sz="32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1843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4E686CA-BE3D-49EB-8D08-17341CA9661B}" type="slidenum">
              <a:rPr lang="en-US"/>
              <a:pPr/>
              <a:t>10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Tujuan Penyuluhan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Tujuan Khusus Penyuluhan Kesehatan yaitu : Memberikan penjelasan yg lebih rinci tentang hal-hal yg dikemukan dalam tujuan umum</a:t>
            </a:r>
          </a:p>
          <a:p>
            <a:pPr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Tujuan Khusus harus menjawab pertanyaan :</a:t>
            </a:r>
          </a:p>
          <a:p>
            <a:pPr lvl="1" eaLnBrk="1" hangingPunct="1">
              <a:buFontTx/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id-ID" b="1" u="sng" dirty="0" smtClean="0">
                <a:latin typeface="Times New Roman" pitchFamily="18" charset="0"/>
                <a:cs typeface="Times New Roman" pitchFamily="18" charset="0"/>
              </a:rPr>
              <a:t>Siapa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diharapkan mencapai </a:t>
            </a:r>
            <a:r>
              <a:rPr lang="id-ID" b="1" u="sng" dirty="0" smtClean="0">
                <a:latin typeface="Times New Roman" pitchFamily="18" charset="0"/>
                <a:cs typeface="Times New Roman" pitchFamily="18" charset="0"/>
              </a:rPr>
              <a:t>seberapa banyak, kondisi apa, kapan dan dimana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“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9C3BC3-5E6A-49C5-BE84-438909B69D39}" type="slidenum">
              <a:rPr lang="en-US"/>
              <a:pPr/>
              <a:t>11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Strategi Umum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Advocacy </a:t>
            </a:r>
          </a:p>
          <a:p>
            <a:pPr marL="990600" lvl="1" indent="-533400" eaLnBrk="1" hangingPunct="1">
              <a:buFontTx/>
              <a:buChar char="•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Kebijaksaan yg mendukung</a:t>
            </a:r>
          </a:p>
          <a:p>
            <a:pPr marL="990600" lvl="1" indent="-533400" eaLnBrk="1" hangingPunct="1">
              <a:buFontTx/>
              <a:buChar char="•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Peraturan-peraturan yg mendukung &amp; mempermudah terciptanya PHBS</a:t>
            </a:r>
          </a:p>
          <a:p>
            <a:pPr marL="990600" lvl="1" indent="-533400" eaLnBrk="1" hangingPunct="1">
              <a:buFontTx/>
              <a:buChar char="•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Adanya dukungan dana/sumber dana lainnya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Social Support </a:t>
            </a:r>
          </a:p>
          <a:p>
            <a:pPr marL="990600" lvl="1" indent="-533400" eaLnBrk="1" hangingPunct="1">
              <a:buFontTx/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	PHBS tercipta &amp; berkembang jika lingkungan mendukung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46B77D-8FD8-4C39-9E82-19F006F98601}" type="slidenum">
              <a:rPr lang="en-US"/>
              <a:pPr/>
              <a:t>12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Strategi Umum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3"/>
            </a:pPr>
            <a:r>
              <a:rPr lang="id-ID" dirty="0" smtClean="0"/>
              <a:t>Empowerment</a:t>
            </a:r>
          </a:p>
          <a:p>
            <a:pPr marL="609600" indent="-609600" eaLnBrk="1" hangingPunct="1">
              <a:buFontTx/>
              <a:buNone/>
            </a:pPr>
            <a:r>
              <a:rPr lang="id-ID" dirty="0" smtClean="0"/>
              <a:t>	Pendekatan pokok yg ditempuh :</a:t>
            </a:r>
          </a:p>
          <a:p>
            <a:pPr marL="609600" indent="-609600" eaLnBrk="1" hangingPunct="1">
              <a:buFontTx/>
              <a:buNone/>
            </a:pPr>
            <a:r>
              <a:rPr lang="id-ID" dirty="0" smtClean="0"/>
              <a:t>	- RDD</a:t>
            </a:r>
          </a:p>
          <a:p>
            <a:pPr marL="609600" indent="-609600" eaLnBrk="1" hangingPunct="1">
              <a:buFontTx/>
              <a:buNone/>
            </a:pPr>
            <a:r>
              <a:rPr lang="id-ID" dirty="0" smtClean="0"/>
              <a:t>	- Problem Solving Approach</a:t>
            </a:r>
          </a:p>
          <a:p>
            <a:pPr marL="609600" indent="-609600" eaLnBrk="1" hangingPunct="1">
              <a:buFontTx/>
              <a:buNone/>
            </a:pPr>
            <a:r>
              <a:rPr lang="id-ID" dirty="0" smtClean="0"/>
              <a:t>	- Social Interaction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BE4D861-6212-4A72-840F-9B96F0921DD6}" type="slidenum">
              <a:rPr lang="en-US"/>
              <a:pPr/>
              <a:t>13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Pesan Pokok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Unsur-Unsur Pesan :</a:t>
            </a:r>
          </a:p>
          <a:p>
            <a:pPr marL="609600" indent="-609600"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Perilaku</a:t>
            </a:r>
          </a:p>
          <a:p>
            <a:pPr marL="609600" indent="-609600"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Keuntungannya</a:t>
            </a:r>
          </a:p>
          <a:p>
            <a:pPr marL="609600" indent="-609600"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Alasannya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rasional, emosional</a:t>
            </a:r>
          </a:p>
          <a:p>
            <a:pPr marL="609600" indent="-609600"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Nada Pesan ( Tone )</a:t>
            </a:r>
          </a:p>
          <a:p>
            <a:pPr marL="609600" indent="-609600"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Sumber Informasi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CB061A-0130-4D91-B2B3-B7AC75A1C51E}" type="slidenum">
              <a:rPr lang="en-US"/>
              <a:pPr/>
              <a:t>14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Pesan Pokok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47050" cy="49244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Bentuk Khusus dari Pesan :</a:t>
            </a:r>
          </a:p>
          <a:p>
            <a:pPr marL="609600" indent="-609600"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Slogan</a:t>
            </a:r>
          </a:p>
          <a:p>
            <a:pPr marL="609600" indent="-609600"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Logo</a:t>
            </a:r>
          </a:p>
          <a:p>
            <a:pPr marL="609600" indent="-609600" eaLnBrk="1" hangingPunct="1">
              <a:buFontTx/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71D73FE-355D-4BC5-A8F7-3D32D85E8260}" type="slidenum">
              <a:rPr lang="en-US"/>
              <a:pPr/>
              <a:t>15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Metoda &amp; Saluran Komunikasi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47050" cy="49244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Pentahapan Program Komunikasi :</a:t>
            </a:r>
          </a:p>
          <a:p>
            <a:pPr marL="609600" indent="-609600"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Prioritas Pesan</a:t>
            </a:r>
          </a:p>
          <a:p>
            <a:pPr marL="609600" indent="-609600"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Tahap Pelatihan Kelompok Petugas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pendekatan komunikasi u/ pertama kali</a:t>
            </a:r>
          </a:p>
          <a:p>
            <a:pPr marL="609600" indent="-609600"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Memastikan materi &amp; media yg tersedia</a:t>
            </a:r>
          </a:p>
          <a:p>
            <a:pPr marL="609600" indent="-609600"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Channel Mix</a:t>
            </a:r>
          </a:p>
          <a:p>
            <a:pPr marL="609600" indent="-609600" eaLnBrk="1" hangingPunct="1">
              <a:buFontTx/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B499319-DBBE-4966-821E-BF6A4A3440AB}" type="slidenum">
              <a:rPr lang="en-US"/>
              <a:pPr/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4000" dirty="0" smtClean="0">
                <a:latin typeface="Times New Roman" pitchFamily="18" charset="0"/>
                <a:cs typeface="Times New Roman" pitchFamily="18" charset="0"/>
              </a:rPr>
              <a:t>Menetapkan </a:t>
            </a:r>
            <a:br>
              <a:rPr lang="id-ID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4000" dirty="0" smtClean="0">
                <a:latin typeface="Times New Roman" pitchFamily="18" charset="0"/>
                <a:cs typeface="Times New Roman" pitchFamily="18" charset="0"/>
              </a:rPr>
              <a:t>Kegiatan Operasional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Aspek-Aspeknya :</a:t>
            </a:r>
          </a:p>
          <a:p>
            <a:pPr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Jenis Kegiatan</a:t>
            </a:r>
          </a:p>
          <a:p>
            <a:pPr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Tempat</a:t>
            </a:r>
          </a:p>
          <a:p>
            <a:pPr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Waktu</a:t>
            </a:r>
          </a:p>
          <a:p>
            <a:pPr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Penanggungjawab</a:t>
            </a:r>
          </a:p>
          <a:p>
            <a:pPr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Jadwal Kegiatan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67DE23-F407-4F1D-88E2-25DAFE585209}" type="slidenum">
              <a:rPr lang="en-US"/>
              <a:pPr/>
              <a:t>17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4000" dirty="0" smtClean="0">
                <a:latin typeface="Times New Roman" pitchFamily="18" charset="0"/>
                <a:cs typeface="Times New Roman" pitchFamily="18" charset="0"/>
              </a:rPr>
              <a:t>Menetapkan</a:t>
            </a:r>
            <a:br>
              <a:rPr lang="id-ID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4000" dirty="0" smtClean="0">
                <a:latin typeface="Times New Roman" pitchFamily="18" charset="0"/>
                <a:cs typeface="Times New Roman" pitchFamily="18" charset="0"/>
              </a:rPr>
              <a:t>Pemantauan &amp; Penilaian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Pemantauan (Monitoring)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Apa yg dipantau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Pesan/bahan penyuluhan, Input penyuluhan &amp; Hasil-hasil penyuluhan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Indikator / Aspek apa yg dipantau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Cara memantau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Siapa yg memantau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Kapan mengadakan pemantauan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0043AF7-15FA-48A3-829D-ACDAB0838D2D}" type="slidenum">
              <a:rPr lang="en-US"/>
              <a:pPr/>
              <a:t>18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4000" dirty="0" smtClean="0">
                <a:latin typeface="Times New Roman" pitchFamily="18" charset="0"/>
                <a:cs typeface="Times New Roman" pitchFamily="18" charset="0"/>
              </a:rPr>
              <a:t>Menetapkan</a:t>
            </a:r>
            <a:br>
              <a:rPr lang="id-ID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4000" dirty="0" smtClean="0">
                <a:latin typeface="Times New Roman" pitchFamily="18" charset="0"/>
                <a:cs typeface="Times New Roman" pitchFamily="18" charset="0"/>
              </a:rPr>
              <a:t>Pemantauan &amp; Penilaian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Penilaian (Evaluasi)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Apa yg didpt dr Evaluasi Hasil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Cara mengevaluasi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Siapa mengevaluasi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Kapan mengadakan evaluasi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B12AB2-65AE-4224-9046-214CA906B9F9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Defenisi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Azrul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Azwar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menyebarkan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menanamkan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sadar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anjuran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hubungannya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kesehat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2BE362-90AA-4959-B0D3-018F52FBC052}" type="slidenum">
              <a:rPr lang="en-US"/>
              <a:pPr/>
              <a:t>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Defenisi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……………………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Depkes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indent="1588" eaLnBrk="1" hangingPunct="1">
              <a:buFontTx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kesempatan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berlandaskan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prinsip-prinsip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sehat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caranya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perorangan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4BF516-53DF-4085-999A-6D7E9FA666A0}" type="slidenum">
              <a:rPr lang="en-US"/>
              <a:pPr/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4000" dirty="0" smtClean="0">
                <a:latin typeface="Times New Roman" pitchFamily="18" charset="0"/>
                <a:cs typeface="Times New Roman" pitchFamily="18" charset="0"/>
              </a:rPr>
              <a:t>Analisa Masalah </a:t>
            </a:r>
            <a:br>
              <a:rPr lang="id-ID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4000" dirty="0" smtClean="0">
                <a:latin typeface="Times New Roman" pitchFamily="18" charset="0"/>
                <a:cs typeface="Times New Roman" pitchFamily="18" charset="0"/>
              </a:rPr>
              <a:t>Kesehatan &amp; Perilaku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Analisa Masalah Kesehatan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Mengenal Masalah Kesehatan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Mengenal Penyebab Masalah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Mengenal Sifat Masalah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Berat masalah (banyak masalah, bagaimana akibat ), Luas masalah, Bermusimkah ?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Mengenal Epidemiologi Masalah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F309AF-EF10-4FDB-AF94-6EE195C035B6}" type="slidenum">
              <a:rPr lang="en-US"/>
              <a:pPr/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4000" dirty="0" smtClean="0">
                <a:latin typeface="Times New Roman" pitchFamily="18" charset="0"/>
                <a:cs typeface="Times New Roman" pitchFamily="18" charset="0"/>
              </a:rPr>
              <a:t>Analisa Masalah </a:t>
            </a:r>
            <a:br>
              <a:rPr lang="id-ID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4000" dirty="0" smtClean="0">
                <a:latin typeface="Times New Roman" pitchFamily="18" charset="0"/>
                <a:cs typeface="Times New Roman" pitchFamily="18" charset="0"/>
              </a:rPr>
              <a:t>Kesehatan &amp; Perilaku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9688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Analisa Perilaku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Identifikasi “Perilaku Ideal”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Penelitian thp “doers” dan Non-Doers”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Memilih Target Behaviour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Skala Analisa Perilaku, dgn indikator 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Punya potensi u/ memberikan dampak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Feasible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Approximation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Cocok dgn Norma ?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Cost rendah &amp; Kompleks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E7EB55-6A65-41A1-B3A9-11C160B7131A}" type="slidenum">
              <a:rPr lang="en-US"/>
              <a:pPr/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Sasaran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Segmentasi Sasaran :</a:t>
            </a:r>
          </a:p>
          <a:p>
            <a:pPr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Sasaran Primer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Individu/Kelompok yg :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Terkena masalah</a:t>
            </a:r>
          </a:p>
          <a:p>
            <a:pPr lvl="1"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Berperilaku sesuai dgn harapan</a:t>
            </a:r>
          </a:p>
          <a:p>
            <a:pPr lvl="1"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Punya manfaat besar dr hasil perubahan perilaku</a:t>
            </a:r>
          </a:p>
          <a:p>
            <a:pPr lvl="1"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Dasar segmentasi : Umur, Status Sosial Ekonomi, Tahap Perkembangan Reproduksi, Pendidikan, Geografi dll.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65D310-EF33-4E76-849A-290EA560DCBD}" type="slidenum">
              <a:rPr lang="en-US"/>
              <a:pPr/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Sasaran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Sasaran Sekunder :</a:t>
            </a:r>
            <a:endParaRPr lang="id-ID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1"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individu/kelompok yg punya pengaruh/disegani o/ sasaran primer</a:t>
            </a:r>
          </a:p>
          <a:p>
            <a:pPr lvl="1"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Diharapkan mampu mendukung pesan-pesan yg disampaikan pd sasaran primer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Sasaran Tersier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Para pengambil keputusan, penyandang dana dll</a:t>
            </a:r>
          </a:p>
          <a:p>
            <a:pPr lvl="1"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Tingkatan</a:t>
            </a:r>
          </a:p>
          <a:p>
            <a:pPr lvl="1"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Bidang Pengaruh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87BB5FE-C2F7-47B3-A547-F5A9ED1C0D1E}" type="slidenum">
              <a:rPr lang="en-US"/>
              <a:pPr/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Sasaran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Tatanan / Setting :</a:t>
            </a:r>
          </a:p>
          <a:p>
            <a:pPr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Keluarga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Rural, Urban</a:t>
            </a:r>
          </a:p>
          <a:p>
            <a:pPr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Sekolah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Umum, Agama dsb</a:t>
            </a:r>
          </a:p>
          <a:p>
            <a:pPr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Institusi  RS, Puskesmas, Perusahaan / Pabrik, Kantor dsb.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8E009D0-2F2B-4A46-950C-E6650825E731}" type="slidenum">
              <a:rPr lang="en-US"/>
              <a:pPr/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Tujuan Penyuluhan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Tujuan Umum Penyuluhan Kesehatan ialah : Tercipta &amp; berkembangnya Perilaku Sehat yg terkait dgn Program yg akan dikembangkan dlm Penyuluhan.</a:t>
            </a:r>
          </a:p>
          <a:p>
            <a:pPr eaLnBrk="1" hangingPunct="1">
              <a:buFontTx/>
              <a:buChar char="-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Exp :</a:t>
            </a:r>
          </a:p>
          <a:p>
            <a:pPr lvl="1" eaLnBrk="1" hangingPunct="1">
              <a:buFontTx/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Terciptanya Perilaku Tidak Merokok dan berperan serta dalam Program Anti Merokok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414</Words>
  <Application>Microsoft Office PowerPoint</Application>
  <PresentationFormat>On-screen Show (4:3)</PresentationFormat>
  <Paragraphs>120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Defenisi</vt:lpstr>
      <vt:lpstr>Defenisi …………………… (2)</vt:lpstr>
      <vt:lpstr>Analisa Masalah  Kesehatan &amp; Perilaku</vt:lpstr>
      <vt:lpstr>Analisa Masalah  Kesehatan &amp; Perilaku</vt:lpstr>
      <vt:lpstr>Sasaran</vt:lpstr>
      <vt:lpstr>Sasaran</vt:lpstr>
      <vt:lpstr>Sasaran</vt:lpstr>
      <vt:lpstr>Tujuan Penyuluhan</vt:lpstr>
      <vt:lpstr>Tujuan Penyuluhan</vt:lpstr>
      <vt:lpstr>Strategi Umum</vt:lpstr>
      <vt:lpstr>Strategi Umum</vt:lpstr>
      <vt:lpstr>Pesan Pokok</vt:lpstr>
      <vt:lpstr>Pesan Pokok</vt:lpstr>
      <vt:lpstr>Metoda &amp; Saluran Komunikasi</vt:lpstr>
      <vt:lpstr>Menetapkan  Kegiatan Operasional</vt:lpstr>
      <vt:lpstr>Menetapkan Pemantauan &amp; Penilaian</vt:lpstr>
      <vt:lpstr>Menetapkan Pemantauan &amp; Penilaian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BPISTI2008</cp:lastModifiedBy>
  <cp:revision>19</cp:revision>
  <dcterms:created xsi:type="dcterms:W3CDTF">2017-03-06T01:48:25Z</dcterms:created>
  <dcterms:modified xsi:type="dcterms:W3CDTF">2018-04-23T02:59:27Z</dcterms:modified>
</cp:coreProperties>
</file>